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.jpg"/>
  <Default Extension="mp4" ContentType="video/mp4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10" r:id="rId3"/>
    <p:sldId id="287" r:id="rId4"/>
    <p:sldId id="276" r:id="rId5"/>
    <p:sldId id="278" r:id="rId6"/>
    <p:sldId id="279" r:id="rId7"/>
    <p:sldId id="289" r:id="rId8"/>
    <p:sldId id="280" r:id="rId9"/>
    <p:sldId id="281" r:id="rId10"/>
    <p:sldId id="288" r:id="rId11"/>
    <p:sldId id="290" r:id="rId12"/>
    <p:sldId id="309" r:id="rId13"/>
  </p:sldIdLst>
  <p:sldSz cx="12192000" cy="6858000"/>
  <p:notesSz cx="6858000" cy="9144000"/>
  <p:embeddedFontLs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Sigmar One" panose="00000500000000000000" pitchFamily="2" charset="0"/>
      <p:regular r:id="rId26"/>
    </p:embeddedFont>
    <p:embeddedFont>
      <p:font typeface="Nunito Black" panose="00000A00000000000000" pitchFamily="2" charset="0"/>
      <p:bold r:id="rId27"/>
    </p:embeddedFont>
    <p:embeddedFont>
      <p:font typeface="Baloo 2 SemiBold" pitchFamily="2" charset="0"/>
      <p:regular r:id="rId28"/>
      <p:bold r:id="rId29"/>
    </p:embeddedFont>
    <p:embeddedFont>
      <p:font typeface="#9Slide03 AmpleSoft Bold" panose="02000000000000000000" pitchFamily="2" charset="0"/>
      <p:regular r:id="rId30"/>
    </p:embeddedFont>
  </p:embeddedFontLst>
  <p:defaultTextStyle>
    <a:defPPr>
      <a:defRPr lang="en-US"/>
    </a:defPPr>
    <a:lvl1pPr marL="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8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6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4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2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40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8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6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400" algn="l" defTabSz="6096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9FF"/>
    <a:srgbClr val="73C532"/>
    <a:srgbClr val="57C7D4"/>
    <a:srgbClr val="F46F18"/>
    <a:srgbClr val="FF6699"/>
    <a:srgbClr val="FFFFFF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22" autoAdjust="0"/>
  </p:normalViewPr>
  <p:slideViewPr>
    <p:cSldViewPr>
      <p:cViewPr varScale="1">
        <p:scale>
          <a:sx n="75" d="100"/>
          <a:sy n="75" d="100"/>
        </p:scale>
        <p:origin x="540" y="6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9.fntdata"/><Relationship Id="rId18" Type="http://schemas.openxmlformats.org/officeDocument/2006/relationships/font" Target="fonts/font1.fntdata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25" Type="http://schemas.openxmlformats.org/officeDocument/2006/relationships/font" Target="fonts/font8.fntdata"/><Relationship Id="rId17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customXml" Target="../customXml/item3.xml"/><Relationship Id="rId29" Type="http://schemas.openxmlformats.org/officeDocument/2006/relationships/font" Target="fonts/font12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6" Type="http://schemas.openxmlformats.org/officeDocument/2006/relationships/viewProps" Target="viewProps.xml"/><Relationship Id="rId6" Type="http://schemas.openxmlformats.org/officeDocument/2006/relationships/slide" Target="slides/slide4.xml"/><Relationship Id="rId24" Type="http://schemas.openxmlformats.org/officeDocument/2006/relationships/font" Target="fonts/font7.fntdata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font" Target="fonts/font11.fntdata"/><Relationship Id="rId23" Type="http://schemas.openxmlformats.org/officeDocument/2006/relationships/font" Target="fonts/font6.fntdata"/><Relationship Id="rId15" Type="http://schemas.openxmlformats.org/officeDocument/2006/relationships/presProps" Target="presProps.xml"/><Relationship Id="rId19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customXml" Target="../customXml/item1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30" Type="http://schemas.openxmlformats.org/officeDocument/2006/relationships/font" Target="fonts/font13.fntdata"/><Relationship Id="rId27" Type="http://schemas.openxmlformats.org/officeDocument/2006/relationships/font" Target="fonts/font10.fntdata"/><Relationship Id="rId22" Type="http://schemas.openxmlformats.org/officeDocument/2006/relationships/font" Target="fonts/font5.fntdata"/><Relationship Id="rId14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DC14B-34C4-434E-A753-80BB2F81043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9CA33-1D26-4E63-A950-C38F2A6DE35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sv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2010"/>
          <a:stretch>
            <a:fillRect/>
          </a:stretch>
        </p:blipFill>
        <p:spPr>
          <a:xfrm rot="5400000">
            <a:off x="3065283" y="-1993969"/>
            <a:ext cx="6068524" cy="10994068"/>
          </a:xfrm>
          <a:prstGeom prst="rect">
            <a:avLst/>
          </a:prstGeom>
        </p:spPr>
      </p:pic>
      <p:sp>
        <p:nvSpPr>
          <p:cNvPr id="2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t="2010"/>
          <a:stretch>
            <a:fillRect/>
          </a:stretch>
        </p:blipFill>
        <p:spPr>
          <a:xfrm rot="5400000">
            <a:off x="3065283" y="-2142099"/>
            <a:ext cx="6068524" cy="10994068"/>
          </a:xfrm>
          <a:prstGeom prst="rect">
            <a:avLst/>
          </a:prstGeom>
        </p:spPr>
      </p:pic>
      <p:sp>
        <p:nvSpPr>
          <p:cNvPr id="5" name="文本框 26"/>
          <p:cNvSpPr txBox="1">
            <a:spLocks noChangeArrowheads="1"/>
          </p:cNvSpPr>
          <p:nvPr/>
        </p:nvSpPr>
        <p:spPr bwMode="auto">
          <a:xfrm>
            <a:off x="1981854" y="2040899"/>
            <a:ext cx="7864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Thứ …ngày…tháng…năm 2022</a:t>
            </a:r>
            <a:endParaRPr lang="en-US" altLang="zh-CN" sz="3600" b="1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5567695" y="860689"/>
            <a:ext cx="946297" cy="946294"/>
            <a:chOff x="0" y="0"/>
            <a:chExt cx="6350000" cy="6349975"/>
          </a:xfrm>
        </p:grpSpPr>
        <p:sp>
          <p:nvSpPr>
            <p:cNvPr id="7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screen"/>
          <a:srcRect l="4193" t="2191" r="2694" b="6031"/>
          <a:stretch>
            <a:fillRect/>
          </a:stretch>
        </p:blipFill>
        <p:spPr>
          <a:xfrm>
            <a:off x="138409" y="3987113"/>
            <a:ext cx="3017901" cy="2743296"/>
          </a:xfrm>
          <a:prstGeom prst="rect">
            <a:avLst/>
          </a:prstGeom>
        </p:spPr>
      </p:pic>
      <p:pic>
        <p:nvPicPr>
          <p:cNvPr id="4" name="图片 16" descr="2223be3d229db37d30f334096b91514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3599" y="2880312"/>
            <a:ext cx="4095694" cy="3850097"/>
          </a:xfrm>
          <a:prstGeom prst="rect">
            <a:avLst/>
          </a:prstGeom>
        </p:spPr>
      </p:pic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1948849" y="2732748"/>
            <a:ext cx="7864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Tiếng Việt: Viết</a:t>
            </a:r>
            <a:endParaRPr lang="en-US" altLang="zh-CN" sz="3600" b="1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1956454" y="3354935"/>
            <a:ext cx="7864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 err="1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Ôn</a:t>
            </a:r>
            <a:r>
              <a:rPr lang="en-US" altLang="zh-CN" sz="3600" b="1" dirty="0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viết </a:t>
            </a:r>
            <a:r>
              <a:rPr lang="en-US" altLang="zh-CN" sz="3600" b="1" dirty="0" err="1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chữ</a:t>
            </a:r>
            <a:r>
              <a:rPr lang="en-US" altLang="zh-CN" sz="3600" b="1" dirty="0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hoa</a:t>
            </a:r>
            <a:r>
              <a:rPr lang="en-US" altLang="zh-CN" sz="3600" b="1" dirty="0" smtClean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A, Ă, Â</a:t>
            </a:r>
            <a:endParaRPr lang="en-US" altLang="zh-CN" sz="3600" b="1" dirty="0">
              <a:solidFill>
                <a:srgbClr val="FF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i viết, các... - Sách và Thiết bị Giáo dục cho bé vào Lớp 1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90" y="2057400"/>
            <a:ext cx="3706623" cy="39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5301" y="153412"/>
            <a:ext cx="6629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anose="00000A00000000000000" pitchFamily="2" charset="0"/>
              </a:rPr>
              <a:t>1. Tư thế ngồi viết:</a:t>
            </a:r>
            <a:endParaRPr lang="en-US" altLang="en-US" sz="2400" b="1" u="sng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Lưng thẳng, không tì ngực vào bàn.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Đầu hơi cúi.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Mắt cách vở khoảng 25 đến 30 cm.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Tay phải cầm bút.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Tay trái tì nhẹ lên mép vở để giữ.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Hai chân để song song thoải mái.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89951" y="2971800"/>
            <a:ext cx="6425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anose="00000A00000000000000" pitchFamily="2" charset="0"/>
              </a:rPr>
              <a:t>2. Cách cầm bút:</a:t>
            </a:r>
            <a:endParaRPr lang="en-US" altLang="en-US" sz="2400" b="1" u="sng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Cầm bút bằng 3 ngón tay: ngón cái, ngón trỏ, ngón giữa.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anose="00000A00000000000000" pitchFamily="2" charset="0"/>
              </a:rPr>
              <a:t>- Không nên cầm bút tay trái.</a:t>
            </a:r>
            <a:endParaRPr lang="en-US" altLang="en-US" sz="24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srgbClr val="73C532"/>
              </a:solidFill>
              <a:effectLst/>
              <a:uLnTx/>
              <a:uFillTx/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7235" y="1955800"/>
            <a:ext cx="571136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indent="-152400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Viết</a:t>
            </a:r>
            <a:endParaRPr lang="en-US" sz="4400">
              <a:solidFill>
                <a:srgbClr val="F9A72D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0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Ôn viết chữ hoa a, ă, â</a:t>
            </a:r>
            <a:endParaRPr lang="en-US" sz="44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81000" y="228600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HƯỚNG DẪN VIẾT CHỮ HOA A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029164"/>
            <a:ext cx="9525000" cy="5357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99214" y="152400"/>
            <a:ext cx="53109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ƯỚNG DẪN VIẾT CHỮ HOA Ă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112" y="889256"/>
            <a:ext cx="10216088" cy="574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Â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91225"/>
            <a:ext cx="102870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/>
          <p:cNvSpPr/>
          <p:nvPr/>
        </p:nvSpPr>
        <p:spPr>
          <a:xfrm>
            <a:off x="99214" y="152400"/>
            <a:ext cx="5539586" cy="65456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9214" y="152400"/>
            <a:ext cx="5539586" cy="65456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>
            <a:fillRect/>
          </a:stretch>
        </p:blipFill>
        <p:spPr bwMode="auto">
          <a:xfrm>
            <a:off x="0" y="3962400"/>
            <a:ext cx="569468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92284" y="4495800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414" y="5681698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904" y="1446414"/>
            <a:ext cx="1847906" cy="1873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809" y="1445604"/>
            <a:ext cx="1912786" cy="187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1445604"/>
            <a:ext cx="1852794" cy="1830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55466" y="5649992"/>
            <a:ext cx="8134036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Đông Anh là huyện nằm ở phía bắc Thủ đô Hà Nội, cách trung tâm thành phố 15 km.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99214" y="152400"/>
            <a:ext cx="40155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77" y="222195"/>
            <a:ext cx="406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ứng dụng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302796"/>
            <a:ext cx="2895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a. Viết tên riêng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43" y="1015251"/>
            <a:ext cx="2873509" cy="184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Mua đất ở huyện Đông Anh, Hà Nội không vướng quy hoạch có dễ không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0"/>
          <a:stretch>
            <a:fillRect/>
          </a:stretch>
        </p:blipFill>
        <p:spPr bwMode="auto">
          <a:xfrm>
            <a:off x="6287599" y="990600"/>
            <a:ext cx="5101158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3243" y="4016276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407" y="5482674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  <a:endParaRPr lang="en-US" sz="2800" b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74966"/>
            <a:ext cx="9661556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/>
          <p:cNvSpPr/>
          <p:nvPr/>
        </p:nvSpPr>
        <p:spPr>
          <a:xfrm>
            <a:off x="99214" y="152400"/>
            <a:ext cx="49299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ứng dụng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329320"/>
            <a:ext cx="7239000" cy="2764215"/>
          </a:xfrm>
          <a:prstGeom prst="cloudCallout">
            <a:avLst>
              <a:gd name="adj1" fmla="val -49824"/>
              <a:gd name="adj2" fmla="val 59788"/>
            </a:avLst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Câu ca dao giới thiệu về một miền quê có di tích gắn liền với câu chuyện An Dương Vương xây Cổ Loa.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5152" y="302796"/>
            <a:ext cx="19824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b. Viết câu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548391"/>
            <a:ext cx="4458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ans"/>
              </a:rPr>
              <a:t>Những chữ nào viết hoa?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407980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3 AmpleSoft Bold" panose="02000000000000000000" pitchFamily="2" charset="0"/>
              </a:rPr>
              <a:t>Những chữ viết hoa là: A, Đ, G, L, T, V.</a:t>
            </a:r>
            <a:endParaRPr lang="en-US" sz="280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219200"/>
            <a:ext cx="11125201" cy="2354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761EADE-6963-4F77-8F38-80762DE3AB64}"/>
</file>

<file path=customXml/itemProps2.xml><?xml version="1.0" encoding="utf-8"?>
<ds:datastoreItem xmlns:ds="http://schemas.openxmlformats.org/officeDocument/2006/customXml" ds:itemID="{6F12A551-7DB0-4D36-A4ED-B9752FE061FE}"/>
</file>

<file path=customXml/itemProps3.xml><?xml version="1.0" encoding="utf-8"?>
<ds:datastoreItem xmlns:ds="http://schemas.openxmlformats.org/officeDocument/2006/customXml" ds:itemID="{993F7E4A-F36F-4272-997D-0DE399F07B5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WPS Presentation</Application>
  <PresentationFormat>Widescreen</PresentationFormat>
  <Paragraphs>61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Open Sans</vt:lpstr>
      <vt:lpstr>Sigmar One</vt:lpstr>
      <vt:lpstr>Microsoft YaHei</vt:lpstr>
      <vt:lpstr>Nunito Black</vt:lpstr>
      <vt:lpstr>Baloo 2 SemiBold</vt:lpstr>
      <vt:lpstr>OpenSans</vt:lpstr>
      <vt:lpstr>Segoe Print</vt:lpstr>
      <vt:lpstr>#9Slide03 AmpleSoft Bold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HP</cp:lastModifiedBy>
  <cp:revision>12</cp:revision>
  <dcterms:created xsi:type="dcterms:W3CDTF">2006-08-16T00:00:00Z</dcterms:created>
  <dcterms:modified xsi:type="dcterms:W3CDTF">2023-01-27T15:30:31Z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2DC92A0A0F67472CB6D3C07CEE160FA1</vt:lpwstr>
  </property>
  <property fmtid="{D5CDD505-2E9C-101B-9397-08002B2CF9AE}" pid="3" name="KSOProductBuildVer">
    <vt:lpwstr>1033-11.2.0.11440</vt:lpwstr>
  </property>
  <property fmtid="{D5CDD505-2E9C-101B-9397-08002B2CF9AE}" pid="4" name="ContentTypeId">
    <vt:lpwstr>0x010100D136222746B9DD4E9009FC74C2167E69</vt:lpwstr>
  </property>
  <property fmtid="{D5CDD505-2E9C-101B-9397-08002B2CF9AE}" pid="5" name="MediaServiceImageTags">
    <vt:lpwstr/>
  </property>
</Properties>
</file>