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310" r:id="rId3"/>
    <p:sldId id="264" r:id="rId4"/>
    <p:sldId id="286" r:id="rId5"/>
    <p:sldId id="267" r:id="rId6"/>
    <p:sldId id="311" r:id="rId7"/>
    <p:sldId id="269" r:id="rId9"/>
    <p:sldId id="261" r:id="rId10"/>
    <p:sldId id="268" r:id="rId11"/>
    <p:sldId id="270" r:id="rId12"/>
    <p:sldId id="271" r:id="rId13"/>
    <p:sldId id="272" r:id="rId14"/>
    <p:sldId id="273" r:id="rId15"/>
    <p:sldId id="262" r:id="rId16"/>
    <p:sldId id="274" r:id="rId17"/>
    <p:sldId id="282" r:id="rId18"/>
    <p:sldId id="275" r:id="rId19"/>
    <p:sldId id="283" r:id="rId20"/>
    <p:sldId id="291" r:id="rId21"/>
    <p:sldId id="284" r:id="rId22"/>
    <p:sldId id="285" r:id="rId23"/>
    <p:sldId id="265" r:id="rId24"/>
    <p:sldId id="309" r:id="rId25"/>
  </p:sldIdLst>
  <p:sldSz cx="12192000" cy="6858000"/>
  <p:notesSz cx="6858000" cy="9144000"/>
  <p:embeddedFontLst>
    <p:embeddedFont>
      <p:font typeface="Sigmar One" panose="00000500000000000000" pitchFamily="2" charset="0"/>
      <p:regular r:id="rId29"/>
    </p:embeddedFont>
    <p:embeddedFont>
      <p:font typeface="#9Slide03 AmpleSoft Bold" panose="02000000000000000000" pitchFamily="2" charset="0"/>
      <p:regular r:id="rId30"/>
    </p:embeddedFont>
    <p:embeddedFont>
      <p:font typeface="#9Slide03 Arima Madurai Black" panose="00000A00000000000000" pitchFamily="2" charset="0"/>
      <p:bold r:id="rId31"/>
    </p:embeddedFont>
    <p:embeddedFont>
      <p:font typeface="Sriracha" panose="00000500000000000000"/>
      <p:regular r:id="rId32"/>
    </p:embeddedFont>
    <p:embeddedFont>
      <p:font typeface="Baloo 2 SemiBold" pitchFamily="2" charset="0"/>
      <p:regular r:id="rId33"/>
      <p:bold r:id="rId34"/>
    </p:embeddedFont>
    <p:embeddedFont>
      <p:font typeface="Calibri" panose="020F050202020403020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Open Sans Condensed" panose="020B0806030504020204" pitchFamily="34" charset="0"/>
      <p:bold r:id="rId43"/>
    </p:embeddedFont>
    <p:embeddedFont>
      <p:font typeface="Nunito Black" panose="00000A00000000000000" pitchFamily="2" charset="0"/>
      <p:bold r:id="rId44"/>
    </p:embeddedFont>
  </p:embeddedFontLst>
  <p:defaultText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B99"/>
    <a:srgbClr val="EAF9FF"/>
    <a:srgbClr val="73C532"/>
    <a:srgbClr val="57C7D4"/>
    <a:srgbClr val="F46F18"/>
    <a:srgbClr val="FF6699"/>
    <a:srgbClr val="FFFFFF"/>
    <a:srgbClr val="40AFB9"/>
    <a:srgbClr val="F9A72D"/>
    <a:srgbClr val="F26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22" autoAdjust="0"/>
  </p:normalViewPr>
  <p:slideViewPr>
    <p:cSldViewPr>
      <p:cViewPr varScale="1">
        <p:scale>
          <a:sx n="65" d="100"/>
          <a:sy n="65" d="100"/>
        </p:scale>
        <p:origin x="710" y="38"/>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9" Type="http://schemas.openxmlformats.org/officeDocument/2006/relationships/font" Target="fonts/font11.fntdata"/><Relationship Id="rId26" Type="http://schemas.openxmlformats.org/officeDocument/2006/relationships/presProps" Target="presProps.xml"/><Relationship Id="rId18" Type="http://schemas.openxmlformats.org/officeDocument/2006/relationships/slide" Target="slides/slide15.xml"/><Relationship Id="rId13" Type="http://schemas.openxmlformats.org/officeDocument/2006/relationships/slide" Target="slides/slide10.xml"/><Relationship Id="rId42" Type="http://schemas.openxmlformats.org/officeDocument/2006/relationships/font" Target="fonts/font14.fntdata"/><Relationship Id="rId34" Type="http://schemas.openxmlformats.org/officeDocument/2006/relationships/font" Target="fonts/font6.fntdata"/><Relationship Id="rId21" Type="http://schemas.openxmlformats.org/officeDocument/2006/relationships/slide" Target="slides/slide18.xml"/><Relationship Id="rId47" Type="http://schemas.openxmlformats.org/officeDocument/2006/relationships/customXml" Target="../customXml/item3.xml"/><Relationship Id="rId7" Type="http://schemas.openxmlformats.org/officeDocument/2006/relationships/slide" Target="slides/slide5.xml"/><Relationship Id="rId29" Type="http://schemas.openxmlformats.org/officeDocument/2006/relationships/font" Target="fonts/font1.fntdata"/><Relationship Id="rId2" Type="http://schemas.openxmlformats.org/officeDocument/2006/relationships/theme" Target="theme/theme1.xml"/><Relationship Id="rId16" Type="http://schemas.openxmlformats.org/officeDocument/2006/relationships/slide" Target="slides/slide13.xml"/><Relationship Id="rId6" Type="http://schemas.openxmlformats.org/officeDocument/2006/relationships/slide" Target="slides/slide4.xml"/><Relationship Id="rId40" Type="http://schemas.openxmlformats.org/officeDocument/2006/relationships/font" Target="fonts/font12.fntdata"/><Relationship Id="rId37" Type="http://schemas.openxmlformats.org/officeDocument/2006/relationships/font" Target="fonts/font9.fntdata"/><Relationship Id="rId32" Type="http://schemas.openxmlformats.org/officeDocument/2006/relationships/font" Target="fonts/font4.fntdata"/><Relationship Id="rId24" Type="http://schemas.openxmlformats.org/officeDocument/2006/relationships/slide" Target="slides/slide21.xml"/><Relationship Id="rId11" Type="http://schemas.openxmlformats.org/officeDocument/2006/relationships/slide" Target="slides/slide8.xml"/><Relationship Id="rId1" Type="http://schemas.openxmlformats.org/officeDocument/2006/relationships/slideMaster" Target="slideMasters/slideMaster1.xml"/><Relationship Id="rId45" Type="http://schemas.openxmlformats.org/officeDocument/2006/relationships/customXml" Target="../customXml/item1.xml"/><Relationship Id="rId5" Type="http://schemas.openxmlformats.org/officeDocument/2006/relationships/slide" Target="slides/slide3.xml"/><Relationship Id="rId36" Type="http://schemas.openxmlformats.org/officeDocument/2006/relationships/font" Target="fonts/font8.fntdata"/><Relationship Id="rId28" Type="http://schemas.openxmlformats.org/officeDocument/2006/relationships/tableStyles" Target="tableStyles.xml"/><Relationship Id="rId23" Type="http://schemas.openxmlformats.org/officeDocument/2006/relationships/slide" Target="slides/slide20.xml"/><Relationship Id="rId15" Type="http://schemas.openxmlformats.org/officeDocument/2006/relationships/slide" Target="slides/slide12.xml"/><Relationship Id="rId44" Type="http://schemas.openxmlformats.org/officeDocument/2006/relationships/font" Target="fonts/font16.fntdata"/><Relationship Id="rId31" Type="http://schemas.openxmlformats.org/officeDocument/2006/relationships/font" Target="fonts/font3.fntdata"/><Relationship Id="rId19" Type="http://schemas.openxmlformats.org/officeDocument/2006/relationships/slide" Target="slides/slide16.xml"/><Relationship Id="rId10" Type="http://schemas.openxmlformats.org/officeDocument/2006/relationships/slide" Target="slides/slide7.xml"/><Relationship Id="rId9" Type="http://schemas.openxmlformats.org/officeDocument/2006/relationships/slide" Target="slides/slide6.xml"/><Relationship Id="rId43" Type="http://schemas.openxmlformats.org/officeDocument/2006/relationships/font" Target="fonts/font15.fntdata"/><Relationship Id="rId4" Type="http://schemas.openxmlformats.org/officeDocument/2006/relationships/slide" Target="slides/slide2.xml"/><Relationship Id="rId35" Type="http://schemas.openxmlformats.org/officeDocument/2006/relationships/font" Target="fonts/font7.fntdata"/><Relationship Id="rId30" Type="http://schemas.openxmlformats.org/officeDocument/2006/relationships/font" Target="fonts/font2.fntdata"/><Relationship Id="rId27" Type="http://schemas.openxmlformats.org/officeDocument/2006/relationships/viewProps" Target="viewProps.xml"/><Relationship Id="rId22" Type="http://schemas.openxmlformats.org/officeDocument/2006/relationships/slide" Target="slides/slide19.xml"/><Relationship Id="rId14" Type="http://schemas.openxmlformats.org/officeDocument/2006/relationships/slide" Target="slides/slide11.xml"/><Relationship Id="rId8" Type="http://schemas.openxmlformats.org/officeDocument/2006/relationships/notesMaster" Target="notesMasters/notesMaster1.xml"/><Relationship Id="rId3" Type="http://schemas.openxmlformats.org/officeDocument/2006/relationships/slide" Target="slides/slide1.xml"/><Relationship Id="rId38" Type="http://schemas.openxmlformats.org/officeDocument/2006/relationships/font" Target="fonts/font10.fntdata"/><Relationship Id="rId33" Type="http://schemas.openxmlformats.org/officeDocument/2006/relationships/font" Target="fonts/font5.fntdata"/><Relationship Id="rId25" Type="http://schemas.openxmlformats.org/officeDocument/2006/relationships/slide" Target="slides/slide22.xml"/><Relationship Id="rId17" Type="http://schemas.openxmlformats.org/officeDocument/2006/relationships/slide" Target="slides/slide14.xml"/><Relationship Id="rId12" Type="http://schemas.openxmlformats.org/officeDocument/2006/relationships/slide" Target="slides/slide9.xml"/><Relationship Id="rId46" Type="http://schemas.openxmlformats.org/officeDocument/2006/relationships/customXml" Target="../customXml/item2.xml"/><Relationship Id="rId41" Type="http://schemas.openxmlformats.org/officeDocument/2006/relationships/font" Target="fonts/font13.fntdata"/><Relationship Id="rId20"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DC14B-34C4-434E-A753-80BB2F81043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9CA33-1D26-4E63-A950-C38F2A6DE35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sv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hdphoto" Target="../media/image19.wdp"/><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hdphoto" Target="../media/image22.wdp"/><Relationship Id="rId5" Type="http://schemas.openxmlformats.org/officeDocument/2006/relationships/image" Target="../media/image21.png"/><Relationship Id="rId4" Type="http://schemas.openxmlformats.org/officeDocument/2006/relationships/image" Target="../media/image17.png"/><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sv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svg"/><Relationship Id="rId2" Type="http://schemas.openxmlformats.org/officeDocument/2006/relationships/image" Target="../media/image24.png"/><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svg"/><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
          <a:srcRect t="2010"/>
          <a:stretch>
            <a:fillRect/>
          </a:stretch>
        </p:blipFill>
        <p:spPr>
          <a:xfrm rot="5400000">
            <a:off x="3065283" y="-1993969"/>
            <a:ext cx="6068524" cy="10994068"/>
          </a:xfrm>
          <a:prstGeom prst="rect">
            <a:avLst/>
          </a:prstGeom>
        </p:spPr>
      </p:pic>
      <p:sp>
        <p:nvSpPr>
          <p:cNvPr id="2" name="矩形 8"/>
          <p:cNvSpPr/>
          <p:nvPr/>
        </p:nvSpPr>
        <p:spPr>
          <a:xfrm>
            <a:off x="106327" y="95693"/>
            <a:ext cx="11972260" cy="6634716"/>
          </a:xfrm>
          <a:prstGeom prst="rect">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Picture 10"/>
          <p:cNvPicPr>
            <a:picLocks noChangeAspect="1"/>
          </p:cNvPicPr>
          <p:nvPr/>
        </p:nvPicPr>
        <p:blipFill rotWithShape="1">
          <a:blip r:embed="rId1"/>
          <a:srcRect t="2010"/>
          <a:stretch>
            <a:fillRect/>
          </a:stretch>
        </p:blipFill>
        <p:spPr>
          <a:xfrm rot="5400000">
            <a:off x="3065283" y="-2142099"/>
            <a:ext cx="6068524" cy="10994068"/>
          </a:xfrm>
          <a:prstGeom prst="rect">
            <a:avLst/>
          </a:prstGeom>
        </p:spPr>
      </p:pic>
      <p:grpSp>
        <p:nvGrpSpPr>
          <p:cNvPr id="6" name="Group 9"/>
          <p:cNvGrpSpPr>
            <a:grpSpLocks noChangeAspect="1"/>
          </p:cNvGrpSpPr>
          <p:nvPr/>
        </p:nvGrpSpPr>
        <p:grpSpPr>
          <a:xfrm>
            <a:off x="5567695" y="860689"/>
            <a:ext cx="946297" cy="946294"/>
            <a:chOff x="0" y="0"/>
            <a:chExt cx="6350000" cy="6349975"/>
          </a:xfrm>
        </p:grpSpPr>
        <p:sp>
          <p:nvSpPr>
            <p:cNvPr id="7"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3" name="图片 1"/>
          <p:cNvPicPr>
            <a:picLocks noChangeAspect="1"/>
          </p:cNvPicPr>
          <p:nvPr/>
        </p:nvPicPr>
        <p:blipFill rotWithShape="1">
          <a:blip r:embed="rId3" cstate="screen"/>
          <a:srcRect l="4193" t="2191" r="2694" b="6031"/>
          <a:stretch>
            <a:fillRect/>
          </a:stretch>
        </p:blipFill>
        <p:spPr>
          <a:xfrm>
            <a:off x="138409" y="3987113"/>
            <a:ext cx="3017901" cy="2743296"/>
          </a:xfrm>
          <a:prstGeom prst="rect">
            <a:avLst/>
          </a:prstGeom>
        </p:spPr>
      </p:pic>
      <p:pic>
        <p:nvPicPr>
          <p:cNvPr id="4" name="图片 16" descr="2223be3d229db37d30f334096b915142"/>
          <p:cNvPicPr>
            <a:picLocks noChangeAspect="1"/>
          </p:cNvPicPr>
          <p:nvPr/>
        </p:nvPicPr>
        <p:blipFill>
          <a:blip r:embed="rId4" cstate="screen"/>
          <a:stretch>
            <a:fillRect/>
          </a:stretch>
        </p:blipFill>
        <p:spPr>
          <a:xfrm>
            <a:off x="7773599" y="2880312"/>
            <a:ext cx="4095694" cy="3850097"/>
          </a:xfrm>
          <a:prstGeom prst="rect">
            <a:avLst/>
          </a:prstGeom>
        </p:spPr>
      </p:pic>
      <p:pic>
        <p:nvPicPr>
          <p:cNvPr id="13" name="Picture 12"/>
          <p:cNvPicPr>
            <a:picLocks noChangeAspect="1"/>
          </p:cNvPicPr>
          <p:nvPr/>
        </p:nvPicPr>
        <p:blipFill>
          <a:blip r:embed="rId5"/>
          <a:stretch>
            <a:fillRect/>
          </a:stretch>
        </p:blipFill>
        <p:spPr>
          <a:xfrm>
            <a:off x="2668993" y="2609930"/>
            <a:ext cx="6743700" cy="21145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96273"/>
            <a:ext cx="8791575" cy="638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81718" y="15240"/>
            <a:ext cx="957155" cy="762066"/>
          </a:xfrm>
          <a:prstGeom prst="rect">
            <a:avLst/>
          </a:prstGeom>
        </p:spPr>
      </p:pic>
      <p:sp>
        <p:nvSpPr>
          <p:cNvPr id="10" name="TextBox 9"/>
          <p:cNvSpPr txBox="1"/>
          <p:nvPr/>
        </p:nvSpPr>
        <p:spPr>
          <a:xfrm>
            <a:off x="3771587" y="777306"/>
            <a:ext cx="4648825" cy="1384995"/>
          </a:xfrm>
          <a:prstGeom prst="rect">
            <a:avLst/>
          </a:prstGeom>
          <a:noFill/>
        </p:spPr>
        <p:txBody>
          <a:bodyPr wrap="square">
            <a:spAutoFit/>
          </a:bodyPr>
          <a:lstStyle/>
          <a:p>
            <a:pPr fontAlgn="t">
              <a:lnSpc>
                <a:spcPct val="150000"/>
              </a:lnSpc>
            </a:pPr>
            <a:r>
              <a:rPr lang="vi-VN" sz="2800" b="0">
                <a:solidFill>
                  <a:srgbClr val="002060"/>
                </a:solidFill>
                <a:effectLst/>
                <a:latin typeface="#9Slide03 Arima Madurai Black" panose="00000A00000000000000" pitchFamily="2" charset="0"/>
                <a:cs typeface="#9Slide03 Arima Madurai Black" panose="00000A00000000000000" pitchFamily="2" charset="0"/>
              </a:rPr>
              <a:t>Nghỉ hè</a:t>
            </a:r>
            <a:r>
              <a:rPr lang="en-US" sz="2800" b="0">
                <a:solidFill>
                  <a:srgbClr val="FF0000"/>
                </a:solidFill>
                <a:effectLst/>
                <a:latin typeface="#9Slide03 Arima Madurai Black" panose="00000A00000000000000" pitchFamily="2" charset="0"/>
                <a:cs typeface="#9Slide03 Arima Madurai Black" panose="00000A00000000000000" pitchFamily="2" charset="0"/>
              </a:rPr>
              <a:t>/</a:t>
            </a:r>
            <a:r>
              <a:rPr lang="vi-VN" sz="2800" b="0">
                <a:solidFill>
                  <a:srgbClr val="002060"/>
                </a:solidFill>
                <a:effectLst/>
                <a:latin typeface="#9Slide03 Arima Madurai Black" panose="00000A00000000000000" pitchFamily="2" charset="0"/>
                <a:cs typeface="#9Slide03 Arima Madurai Black" panose="00000A00000000000000" pitchFamily="2" charset="0"/>
              </a:rPr>
              <a:t> em thích nhất</a:t>
            </a:r>
            <a:r>
              <a:rPr lang="en-US" sz="2800" b="0">
                <a:solidFill>
                  <a:srgbClr val="FF0000"/>
                </a:solidFill>
                <a:effectLst/>
                <a:latin typeface="#9Slide03 Arima Madurai Black" panose="00000A00000000000000" pitchFamily="2" charset="0"/>
                <a:cs typeface="#9Slide03 Arima Madurai Black" panose="00000A00000000000000" pitchFamily="2" charset="0"/>
              </a:rPr>
              <a:t>/</a:t>
            </a:r>
            <a:endParaRPr lang="vi-VN" sz="28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800" b="0">
                <a:solidFill>
                  <a:srgbClr val="002060"/>
                </a:solidFill>
                <a:effectLst/>
                <a:latin typeface="#9Slide03 Arima Madurai Black" panose="00000A00000000000000" pitchFamily="2" charset="0"/>
                <a:cs typeface="#9Slide03 Arima Madurai Black" panose="00000A00000000000000" pitchFamily="2" charset="0"/>
              </a:rPr>
              <a:t>Được theo mẹ về quê</a:t>
            </a:r>
            <a:r>
              <a:rPr lang="en-US" sz="2800" b="0">
                <a:solidFill>
                  <a:srgbClr val="FF0000"/>
                </a:solidFill>
                <a:effectLst/>
                <a:latin typeface="#9Slide03 Arima Madurai Black" panose="00000A00000000000000" pitchFamily="2" charset="0"/>
                <a:cs typeface="#9Slide03 Arima Madurai Black" panose="00000A00000000000000" pitchFamily="2" charset="0"/>
              </a:rPr>
              <a:t>/</a:t>
            </a:r>
            <a:endParaRPr lang="vi-VN" sz="2800" b="0">
              <a:solidFill>
                <a:srgbClr val="002060"/>
              </a:solidFill>
              <a:effectLst/>
              <a:latin typeface="#9Slide03 Arima Madurai Black" panose="00000A00000000000000" pitchFamily="2" charset="0"/>
              <a:cs typeface="#9Slide03 Arima Madurai Black" panose="00000A00000000000000" pitchFamily="2" charset="0"/>
            </a:endParaRPr>
          </a:p>
        </p:txBody>
      </p:sp>
      <p:sp>
        <p:nvSpPr>
          <p:cNvPr id="12" name="TextBox 11"/>
          <p:cNvSpPr txBox="1"/>
          <p:nvPr/>
        </p:nvSpPr>
        <p:spPr>
          <a:xfrm>
            <a:off x="315260" y="2531540"/>
            <a:ext cx="2031700" cy="1056195"/>
          </a:xfrm>
          <a:prstGeom prst="roundRect">
            <a:avLst/>
          </a:prstGeom>
          <a:solidFill>
            <a:srgbClr val="FFFFCC"/>
          </a:solidFill>
          <a:ln w="28575">
            <a:solidFill>
              <a:srgbClr val="217875"/>
            </a:solidFill>
            <a:prstDash val="sysDash"/>
          </a:ln>
        </p:spPr>
        <p:txBody>
          <a:bodyPr wrap="square">
            <a:spAutoFit/>
          </a:bodyPr>
          <a:lstStyle/>
          <a:p>
            <a:pPr algn="ctr"/>
            <a:r>
              <a:rPr lang="en-US" sz="2800" b="1">
                <a:solidFill>
                  <a:srgbClr val="040B99"/>
                </a:solidFill>
                <a:latin typeface="Baloo 2 SemiBold" pitchFamily="2" charset="0"/>
                <a:cs typeface="Baloo 2 SemiBold" pitchFamily="2" charset="0"/>
              </a:rPr>
              <a:t>Luyện đọc câu</a:t>
            </a:r>
            <a:endParaRPr lang="en-US" sz="2800" b="1">
              <a:solidFill>
                <a:srgbClr val="040B99"/>
              </a:solidFill>
              <a:latin typeface="Baloo 2 SemiBold" pitchFamily="2" charset="0"/>
              <a:cs typeface="Baloo 2 SemiBold" pitchFamily="2"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1718" y="15240"/>
            <a:ext cx="957155" cy="762066"/>
          </a:xfrm>
          <a:prstGeom prst="rect">
            <a:avLst/>
          </a:prstGeom>
        </p:spPr>
      </p:pic>
      <p:sp>
        <p:nvSpPr>
          <p:cNvPr id="12" name="TextBox 11"/>
          <p:cNvSpPr txBox="1"/>
          <p:nvPr/>
        </p:nvSpPr>
        <p:spPr>
          <a:xfrm>
            <a:off x="1038225" y="106832"/>
            <a:ext cx="3811248" cy="578486"/>
          </a:xfrm>
          <a:prstGeom prst="roundRect">
            <a:avLst/>
          </a:prstGeom>
          <a:solidFill>
            <a:srgbClr val="FFFFCC"/>
          </a:solidFill>
          <a:ln w="28575">
            <a:solidFill>
              <a:srgbClr val="217875"/>
            </a:solidFill>
            <a:prstDash val="sysDash"/>
          </a:ln>
        </p:spPr>
        <p:txBody>
          <a:bodyPr wrap="square">
            <a:spAutoFit/>
          </a:bodyPr>
          <a:lstStyle/>
          <a:p>
            <a:pPr algn="ctr"/>
            <a:r>
              <a:rPr lang="en-US" sz="2800" b="1">
                <a:solidFill>
                  <a:srgbClr val="040B99"/>
                </a:solidFill>
                <a:latin typeface="Baloo 2 SemiBold" pitchFamily="2" charset="0"/>
                <a:cs typeface="Baloo 2 SemiBold" pitchFamily="2" charset="0"/>
              </a:rPr>
              <a:t>Luyện đọc theo đoạn</a:t>
            </a:r>
            <a:endParaRPr lang="en-US" sz="2800" b="1">
              <a:solidFill>
                <a:srgbClr val="040B99"/>
              </a:solidFill>
              <a:latin typeface="Baloo 2 SemiBold" pitchFamily="2" charset="0"/>
              <a:cs typeface="Baloo 2 SemiBold" pitchFamily="2" charset="0"/>
            </a:endParaRPr>
          </a:p>
        </p:txBody>
      </p:sp>
      <p:sp>
        <p:nvSpPr>
          <p:cNvPr id="7" name="TextBox 29"/>
          <p:cNvSpPr txBox="1"/>
          <p:nvPr/>
        </p:nvSpPr>
        <p:spPr>
          <a:xfrm>
            <a:off x="4572000" y="139426"/>
            <a:ext cx="4419600" cy="820738"/>
          </a:xfrm>
          <a:prstGeom prst="rect">
            <a:avLst/>
          </a:prstGeom>
        </p:spPr>
        <p:txBody>
          <a:bodyPr wrap="square" lIns="0" tIns="0" rIns="0" bIns="0" rtlCol="0" anchor="t">
            <a:spAutoFit/>
          </a:bodyPr>
          <a:lstStyle/>
          <a:p>
            <a:pPr algn="ctr">
              <a:lnSpc>
                <a:spcPts val="6400"/>
              </a:lnSpc>
              <a:spcBef>
                <a:spcPct val="0"/>
              </a:spcBef>
            </a:pPr>
            <a:r>
              <a:rPr lang="en-US" sz="4400" spc="-133">
                <a:solidFill>
                  <a:srgbClr val="FF0000"/>
                </a:solidFill>
                <a:latin typeface="Sriracha" panose="00000500000000000000"/>
              </a:rPr>
              <a:t>Về thăm quê</a:t>
            </a:r>
            <a:endParaRPr lang="en-US" sz="4400" spc="-133">
              <a:solidFill>
                <a:srgbClr val="FF0000"/>
              </a:solidFill>
              <a:latin typeface="Sriracha" panose="00000500000000000000"/>
            </a:endParaRPr>
          </a:p>
        </p:txBody>
      </p:sp>
      <p:sp>
        <p:nvSpPr>
          <p:cNvPr id="9" name="TextBox 8"/>
          <p:cNvSpPr txBox="1"/>
          <p:nvPr/>
        </p:nvSpPr>
        <p:spPr>
          <a:xfrm>
            <a:off x="276690" y="1178183"/>
            <a:ext cx="3811249" cy="2553891"/>
          </a:xfrm>
          <a:prstGeom prst="roundRect">
            <a:avLst/>
          </a:prstGeom>
          <a:solidFill>
            <a:srgbClr val="EAF9FF"/>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Nghỉ hè em thích nhất</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Được theo mẹ về quê</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em cũng mừng ghê</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Khi thấy em vào ngõ</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4" name="TextBox 13"/>
          <p:cNvSpPr txBox="1"/>
          <p:nvPr/>
        </p:nvSpPr>
        <p:spPr>
          <a:xfrm>
            <a:off x="264712" y="960164"/>
            <a:ext cx="3289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1</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15" name="TextBox 14"/>
          <p:cNvSpPr txBox="1"/>
          <p:nvPr/>
        </p:nvSpPr>
        <p:spPr>
          <a:xfrm>
            <a:off x="267946" y="3844317"/>
            <a:ext cx="3811249" cy="2553891"/>
          </a:xfrm>
          <a:prstGeom prst="roundRect">
            <a:avLst/>
          </a:prstGeom>
          <a:solidFill>
            <a:schemeClr val="accent6">
              <a:lumMod val="20000"/>
              <a:lumOff val="80000"/>
            </a:schemeClr>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Mảnh vườn quê bé nhỏ</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Bao nhiêu là thứ cây</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mỗi năm mỗi gầy</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Chắc bà luôn vất vả</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640214"/>
            <a:ext cx="851094" cy="584333"/>
          </a:xfrm>
          <a:prstGeom prst="rect">
            <a:avLst/>
          </a:prstGeom>
        </p:spPr>
      </p:pic>
      <p:sp>
        <p:nvSpPr>
          <p:cNvPr id="17" name="TextBox 16"/>
          <p:cNvSpPr txBox="1"/>
          <p:nvPr/>
        </p:nvSpPr>
        <p:spPr>
          <a:xfrm>
            <a:off x="203242" y="3670770"/>
            <a:ext cx="37702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2</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18" name="TextBox 17"/>
          <p:cNvSpPr txBox="1"/>
          <p:nvPr/>
        </p:nvSpPr>
        <p:spPr>
          <a:xfrm>
            <a:off x="4343400" y="1025237"/>
            <a:ext cx="3429000" cy="2553891"/>
          </a:xfrm>
          <a:prstGeom prst="roundRect">
            <a:avLst/>
          </a:prstGeom>
          <a:solidFill>
            <a:schemeClr val="tx2">
              <a:lumMod val="20000"/>
              <a:lumOff val="80000"/>
            </a:schemeClr>
          </a:solidFill>
        </p:spPr>
        <p:txBody>
          <a:bodyPr wrap="square">
            <a:spAutoFit/>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Vườn bà có nhiều quả</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Chẳng mấy lúc bà ăn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bảo thích để dành</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Cho cháu về ra hái.</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471" y="853724"/>
            <a:ext cx="851094" cy="584333"/>
          </a:xfrm>
          <a:prstGeom prst="rect">
            <a:avLst/>
          </a:prstGeom>
        </p:spPr>
      </p:pic>
      <p:sp>
        <p:nvSpPr>
          <p:cNvPr id="20" name="TextBox 19"/>
          <p:cNvSpPr txBox="1"/>
          <p:nvPr/>
        </p:nvSpPr>
        <p:spPr>
          <a:xfrm>
            <a:off x="4305914" y="866564"/>
            <a:ext cx="373820"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3</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21" name="TextBox 20"/>
          <p:cNvSpPr txBox="1"/>
          <p:nvPr/>
        </p:nvSpPr>
        <p:spPr>
          <a:xfrm>
            <a:off x="4343400" y="3732074"/>
            <a:ext cx="3429000" cy="1940957"/>
          </a:xfrm>
          <a:prstGeom prst="roundRect">
            <a:avLst/>
          </a:prstGeom>
          <a:solidFill>
            <a:schemeClr val="bg1">
              <a:lumMod val="85000"/>
            </a:schemeClr>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Em mồ hôi nhễ nhại</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theo quạt liền tay.</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Từ tay bà gió đến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505200"/>
            <a:ext cx="851094" cy="584333"/>
          </a:xfrm>
          <a:prstGeom prst="rect">
            <a:avLst/>
          </a:prstGeom>
        </p:spPr>
      </p:pic>
      <p:sp>
        <p:nvSpPr>
          <p:cNvPr id="23" name="TextBox 22"/>
          <p:cNvSpPr txBox="1"/>
          <p:nvPr/>
        </p:nvSpPr>
        <p:spPr>
          <a:xfrm>
            <a:off x="4297898" y="3566313"/>
            <a:ext cx="3818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4</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25" name="TextBox 24"/>
          <p:cNvSpPr txBox="1"/>
          <p:nvPr/>
        </p:nvSpPr>
        <p:spPr>
          <a:xfrm>
            <a:off x="8011622" y="1103709"/>
            <a:ext cx="4104178" cy="2553891"/>
          </a:xfrm>
          <a:prstGeom prst="roundRect">
            <a:avLst/>
          </a:prstGeom>
          <a:solidFill>
            <a:schemeClr val="bg2"/>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Thơm bao hương quả vườn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Thoáng nghe bà kể chuyện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Gió thơm say chập chờn.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                           (Xuân Hoài)</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328" y="826843"/>
            <a:ext cx="851094" cy="584333"/>
          </a:xfrm>
          <a:prstGeom prst="rect">
            <a:avLst/>
          </a:prstGeom>
        </p:spPr>
      </p:pic>
      <p:sp>
        <p:nvSpPr>
          <p:cNvPr id="27" name="TextBox 26"/>
          <p:cNvSpPr txBox="1"/>
          <p:nvPr/>
        </p:nvSpPr>
        <p:spPr>
          <a:xfrm>
            <a:off x="8103011" y="853724"/>
            <a:ext cx="381836" cy="523220"/>
          </a:xfrm>
          <a:prstGeom prst="rect">
            <a:avLst/>
          </a:prstGeom>
          <a:noFill/>
        </p:spPr>
        <p:txBody>
          <a:bodyPr wrap="squar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5</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28" name="Cloud 27"/>
          <p:cNvSpPr/>
          <p:nvPr/>
        </p:nvSpPr>
        <p:spPr>
          <a:xfrm>
            <a:off x="8073646" y="4155142"/>
            <a:ext cx="4128686" cy="193224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040B99"/>
                </a:solidFill>
                <a:latin typeface="#9Slide03 AmpleSoft Bold" panose="02000000000000000000" pitchFamily="2" charset="0"/>
              </a:rPr>
              <a:t>Luyện đọc </a:t>
            </a:r>
            <a:endParaRPr lang="en-US" sz="2800">
              <a:solidFill>
                <a:srgbClr val="040B99"/>
              </a:solidFill>
              <a:latin typeface="#9Slide03 AmpleSoft Bold" panose="02000000000000000000" pitchFamily="2" charset="0"/>
            </a:endParaRPr>
          </a:p>
          <a:p>
            <a:pPr algn="ctr"/>
            <a:r>
              <a:rPr lang="en-US" sz="2800">
                <a:solidFill>
                  <a:srgbClr val="040B99"/>
                </a:solidFill>
                <a:latin typeface="#9Slide03 AmpleSoft Bold" panose="02000000000000000000" pitchFamily="2" charset="0"/>
              </a:rPr>
              <a:t>nối tiếp</a:t>
            </a:r>
            <a:endParaRPr lang="en-US" sz="2800">
              <a:solidFill>
                <a:srgbClr val="040B99"/>
              </a:solidFill>
              <a:latin typeface="#9Slide03 AmpleSoft 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par>
                                <p:cTn id="40" presetID="16" presetClass="entr" presetSubtype="21"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inVertical)">
                                      <p:cBhvr>
                                        <p:cTn id="47" dur="500"/>
                                        <p:tgtEl>
                                          <p:spTgt spid="27"/>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p:bldP spid="17" grpId="0"/>
      <p:bldP spid="20" grpId="0"/>
      <p:bldP spid="23" grpId="0"/>
      <p:bldP spid="27" grpId="0"/>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1718" y="15240"/>
            <a:ext cx="957155" cy="762066"/>
          </a:xfrm>
          <a:prstGeom prst="rect">
            <a:avLst/>
          </a:prstGeom>
        </p:spPr>
      </p:pic>
      <p:sp>
        <p:nvSpPr>
          <p:cNvPr id="12" name="TextBox 11"/>
          <p:cNvSpPr txBox="1"/>
          <p:nvPr/>
        </p:nvSpPr>
        <p:spPr>
          <a:xfrm>
            <a:off x="1038225" y="106832"/>
            <a:ext cx="3811248"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Luyện đọc theo đoạn</a:t>
            </a:r>
            <a:endParaRPr lang="en-US" sz="2800">
              <a:solidFill>
                <a:schemeClr val="accent6">
                  <a:lumMod val="50000"/>
                </a:schemeClr>
              </a:solidFill>
              <a:latin typeface="Baloo 2 SemiBold" pitchFamily="2" charset="0"/>
              <a:cs typeface="Baloo 2 SemiBold" pitchFamily="2" charset="0"/>
            </a:endParaRPr>
          </a:p>
        </p:txBody>
      </p:sp>
      <p:sp>
        <p:nvSpPr>
          <p:cNvPr id="7" name="TextBox 29"/>
          <p:cNvSpPr txBox="1"/>
          <p:nvPr/>
        </p:nvSpPr>
        <p:spPr>
          <a:xfrm>
            <a:off x="4572000" y="139426"/>
            <a:ext cx="4419600" cy="820738"/>
          </a:xfrm>
          <a:prstGeom prst="rect">
            <a:avLst/>
          </a:prstGeom>
        </p:spPr>
        <p:txBody>
          <a:bodyPr wrap="square" lIns="0" tIns="0" rIns="0" bIns="0" rtlCol="0" anchor="t">
            <a:spAutoFit/>
          </a:bodyPr>
          <a:lstStyle/>
          <a:p>
            <a:pPr algn="ctr">
              <a:lnSpc>
                <a:spcPts val="6400"/>
              </a:lnSpc>
              <a:spcBef>
                <a:spcPct val="0"/>
              </a:spcBef>
            </a:pPr>
            <a:r>
              <a:rPr lang="en-US" sz="4400" spc="-133">
                <a:solidFill>
                  <a:srgbClr val="FF0000"/>
                </a:solidFill>
                <a:latin typeface="Sriracha" panose="00000500000000000000"/>
              </a:rPr>
              <a:t>Về thăm quê</a:t>
            </a:r>
            <a:endParaRPr lang="en-US" sz="4400" spc="-133">
              <a:solidFill>
                <a:srgbClr val="FF0000"/>
              </a:solidFill>
              <a:latin typeface="Sriracha" panose="00000500000000000000"/>
            </a:endParaRPr>
          </a:p>
        </p:txBody>
      </p:sp>
      <p:sp>
        <p:nvSpPr>
          <p:cNvPr id="9" name="TextBox 8"/>
          <p:cNvSpPr txBox="1"/>
          <p:nvPr/>
        </p:nvSpPr>
        <p:spPr>
          <a:xfrm>
            <a:off x="276690" y="1178183"/>
            <a:ext cx="3811249" cy="2553891"/>
          </a:xfrm>
          <a:prstGeom prst="roundRect">
            <a:avLst/>
          </a:prstGeom>
          <a:solidFill>
            <a:srgbClr val="EAF9FF"/>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Nghỉ hè em thích nhất</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Được theo mẹ về quê</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em cũng mừng ghê</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Khi thấy em vào ngõ</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4" name="TextBox 13"/>
          <p:cNvSpPr txBox="1"/>
          <p:nvPr/>
        </p:nvSpPr>
        <p:spPr>
          <a:xfrm>
            <a:off x="264712" y="960164"/>
            <a:ext cx="3289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1</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15" name="TextBox 14"/>
          <p:cNvSpPr txBox="1"/>
          <p:nvPr/>
        </p:nvSpPr>
        <p:spPr>
          <a:xfrm>
            <a:off x="267946" y="3844317"/>
            <a:ext cx="3811249" cy="2553891"/>
          </a:xfrm>
          <a:prstGeom prst="roundRect">
            <a:avLst/>
          </a:prstGeom>
          <a:solidFill>
            <a:schemeClr val="accent6">
              <a:lumMod val="20000"/>
              <a:lumOff val="80000"/>
            </a:schemeClr>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Mảnh vườn quê bé nhỏ</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Bao nhiêu là thứ cây</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mỗi năm mỗi gầy</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Chắc bà luôn vất vả</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640214"/>
            <a:ext cx="851094" cy="584333"/>
          </a:xfrm>
          <a:prstGeom prst="rect">
            <a:avLst/>
          </a:prstGeom>
        </p:spPr>
      </p:pic>
      <p:sp>
        <p:nvSpPr>
          <p:cNvPr id="17" name="TextBox 16"/>
          <p:cNvSpPr txBox="1"/>
          <p:nvPr/>
        </p:nvSpPr>
        <p:spPr>
          <a:xfrm>
            <a:off x="203242" y="3670770"/>
            <a:ext cx="37702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2</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18" name="TextBox 17"/>
          <p:cNvSpPr txBox="1"/>
          <p:nvPr/>
        </p:nvSpPr>
        <p:spPr>
          <a:xfrm>
            <a:off x="4343400" y="1025237"/>
            <a:ext cx="3429000" cy="2553891"/>
          </a:xfrm>
          <a:prstGeom prst="roundRect">
            <a:avLst/>
          </a:prstGeom>
          <a:solidFill>
            <a:schemeClr val="tx2">
              <a:lumMod val="20000"/>
              <a:lumOff val="80000"/>
            </a:schemeClr>
          </a:solidFill>
        </p:spPr>
        <p:txBody>
          <a:bodyPr wrap="square">
            <a:spAutoFit/>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Vườn bà có nhiều quả</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Chẳng mấy lúc bà ăn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bảo thích để dành</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Cho cháu về ra hái.</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471" y="853724"/>
            <a:ext cx="851094" cy="584333"/>
          </a:xfrm>
          <a:prstGeom prst="rect">
            <a:avLst/>
          </a:prstGeom>
        </p:spPr>
      </p:pic>
      <p:sp>
        <p:nvSpPr>
          <p:cNvPr id="20" name="TextBox 19"/>
          <p:cNvSpPr txBox="1"/>
          <p:nvPr/>
        </p:nvSpPr>
        <p:spPr>
          <a:xfrm>
            <a:off x="4305914" y="866564"/>
            <a:ext cx="373820"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3</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21" name="TextBox 20"/>
          <p:cNvSpPr txBox="1"/>
          <p:nvPr/>
        </p:nvSpPr>
        <p:spPr>
          <a:xfrm>
            <a:off x="4343400" y="3732074"/>
            <a:ext cx="3429000" cy="1940957"/>
          </a:xfrm>
          <a:prstGeom prst="roundRect">
            <a:avLst/>
          </a:prstGeom>
          <a:solidFill>
            <a:schemeClr val="bg1">
              <a:lumMod val="85000"/>
            </a:schemeClr>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Em mồ hôi nhễ nhại</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theo quạt liền tay.</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Từ tay bà gió đến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505200"/>
            <a:ext cx="851094" cy="584333"/>
          </a:xfrm>
          <a:prstGeom prst="rect">
            <a:avLst/>
          </a:prstGeom>
        </p:spPr>
      </p:pic>
      <p:sp>
        <p:nvSpPr>
          <p:cNvPr id="23" name="TextBox 22"/>
          <p:cNvSpPr txBox="1"/>
          <p:nvPr/>
        </p:nvSpPr>
        <p:spPr>
          <a:xfrm>
            <a:off x="4297898" y="3566313"/>
            <a:ext cx="3818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4</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25" name="TextBox 24"/>
          <p:cNvSpPr txBox="1"/>
          <p:nvPr/>
        </p:nvSpPr>
        <p:spPr>
          <a:xfrm>
            <a:off x="8011622" y="1103709"/>
            <a:ext cx="4104178" cy="2553891"/>
          </a:xfrm>
          <a:prstGeom prst="roundRect">
            <a:avLst/>
          </a:prstGeom>
          <a:solidFill>
            <a:schemeClr val="bg2"/>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Thơm bao hương quả vườn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Thoáng nghe bà kể chuyện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Gió thơm say chập chờn.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                           (Xuân Hoài)</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328" y="826843"/>
            <a:ext cx="851094" cy="584333"/>
          </a:xfrm>
          <a:prstGeom prst="rect">
            <a:avLst/>
          </a:prstGeom>
        </p:spPr>
      </p:pic>
      <p:sp>
        <p:nvSpPr>
          <p:cNvPr id="27" name="TextBox 26"/>
          <p:cNvSpPr txBox="1"/>
          <p:nvPr/>
        </p:nvSpPr>
        <p:spPr>
          <a:xfrm>
            <a:off x="8103011" y="853724"/>
            <a:ext cx="381836" cy="523220"/>
          </a:xfrm>
          <a:prstGeom prst="rect">
            <a:avLst/>
          </a:prstGeom>
          <a:noFill/>
        </p:spPr>
        <p:txBody>
          <a:bodyPr wrap="squar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5</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28" name="Cloud 27"/>
          <p:cNvSpPr/>
          <p:nvPr/>
        </p:nvSpPr>
        <p:spPr>
          <a:xfrm>
            <a:off x="8073646" y="4155142"/>
            <a:ext cx="4128686" cy="193224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C00000"/>
                </a:solidFill>
                <a:latin typeface="#9Slide03 AmpleSoft Bold" panose="02000000000000000000" pitchFamily="2" charset="0"/>
              </a:rPr>
              <a:t>Luyện đọc </a:t>
            </a:r>
            <a:endParaRPr lang="en-US" sz="2800">
              <a:solidFill>
                <a:srgbClr val="C00000"/>
              </a:solidFill>
              <a:latin typeface="#9Slide03 AmpleSoft Bold" panose="02000000000000000000" pitchFamily="2" charset="0"/>
            </a:endParaRPr>
          </a:p>
          <a:p>
            <a:pPr algn="ctr"/>
            <a:r>
              <a:rPr lang="en-US" sz="2800">
                <a:solidFill>
                  <a:srgbClr val="C00000"/>
                </a:solidFill>
                <a:latin typeface="#9Slide03 AmpleSoft Bold" panose="02000000000000000000" pitchFamily="2" charset="0"/>
              </a:rPr>
              <a:t>theo nhóm</a:t>
            </a:r>
            <a:endParaRPr lang="en-US" sz="2800">
              <a:solidFill>
                <a:srgbClr val="C00000"/>
              </a:solidFill>
              <a:latin typeface="#9Slide03 AmpleSoft 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p:cNvSpPr>
            <a:spLocks noGrp="1" noRot="1" noChangeAspect="1" noMove="1" noResize="1" noEditPoints="1" noAdjustHandles="1" noChangeArrowheads="1" noChangeShapeType="1" noTextEdit="1"/>
          </p:cNvSpPr>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p:cNvSpPr>
            <a:spLocks noGrp="1" noRot="1" noChangeAspect="1" noMove="1" noResize="1" noEditPoints="1" noAdjustHandles="1" noChangeArrowheads="1" noChangeShapeType="1" noTextEdit="1"/>
          </p:cNvSpPr>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6200000">
            <a:off x="729485" y="1327916"/>
            <a:ext cx="4979334" cy="4812703"/>
          </a:xfrm>
          <a:prstGeom prst="rect">
            <a:avLst/>
          </a:prstGeom>
        </p:spPr>
      </p:pic>
      <p:sp>
        <p:nvSpPr>
          <p:cNvPr id="4" name="TextBox 3"/>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0" algn="ctr">
              <a:lnSpc>
                <a:spcPct val="90000"/>
              </a:lnSpc>
              <a:spcBef>
                <a:spcPct val="0"/>
              </a:spcBef>
              <a:spcAft>
                <a:spcPts val="400"/>
              </a:spcAft>
            </a:pPr>
            <a:r>
              <a:rPr lang="en-US" sz="6400">
                <a:solidFill>
                  <a:srgbClr val="F9A72D"/>
                </a:solidFill>
                <a:latin typeface="Sigmar One" panose="00000500000000000000" pitchFamily="2" charset="0"/>
                <a:ea typeface="+mj-ea"/>
                <a:cs typeface="+mj-cs"/>
              </a:rPr>
              <a:t>Trả lời câu hỏi</a:t>
            </a:r>
            <a:endParaRPr lang="en-US" sz="6400">
              <a:solidFill>
                <a:srgbClr val="F9A72D"/>
              </a:solidFill>
              <a:latin typeface="Sigmar One" panose="00000500000000000000" pitchFamily="2" charset="0"/>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clipar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61198" y="4191000"/>
            <a:ext cx="3209925" cy="2667000"/>
          </a:xfrm>
          <a:prstGeom prst="rect">
            <a:avLst/>
          </a:prstGeom>
        </p:spPr>
      </p:pic>
      <p:sp>
        <p:nvSpPr>
          <p:cNvPr id="2" name="TextBox 1"/>
          <p:cNvSpPr txBox="1"/>
          <p:nvPr/>
        </p:nvSpPr>
        <p:spPr>
          <a:xfrm>
            <a:off x="1039143" y="211633"/>
            <a:ext cx="8673703" cy="578882"/>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solidFill>
                  <a:srgbClr val="0070C0"/>
                </a:solidFill>
                <a:latin typeface="Open Sans" panose="020B0606030504020204" pitchFamily="34" charset="0"/>
                <a:ea typeface="Open Sans" panose="020B0606030504020204" pitchFamily="34" charset="0"/>
                <a:cs typeface="Open Sans" panose="020B0606030504020204" pitchFamily="34" charset="0"/>
              </a:rPr>
              <a:t>Câu 1</a:t>
            </a:r>
            <a:r>
              <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en-US" sz="2800" b="1">
                <a:latin typeface="Open Sans" panose="020B0606030504020204" pitchFamily="34" charset="0"/>
                <a:ea typeface="Open Sans" panose="020B0606030504020204" pitchFamily="34" charset="0"/>
                <a:cs typeface="Open Sans" panose="020B0606030504020204" pitchFamily="34" charset="0"/>
              </a:rPr>
              <a:t>Bạn nhỏ thích nhất điều gì khi nghỉ hè?</a:t>
            </a:r>
            <a:endParaRPr lang="en-US" sz="280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p:cNvSpPr txBox="1"/>
          <p:nvPr/>
        </p:nvSpPr>
        <p:spPr>
          <a:xfrm>
            <a:off x="6477000" y="2754392"/>
            <a:ext cx="5105400" cy="1055608"/>
          </a:xfrm>
          <a:prstGeom prst="wedgeRoundRectCallout">
            <a:avLst>
              <a:gd name="adj1" fmla="val 36480"/>
              <a:gd name="adj2" fmla="val 84156"/>
              <a:gd name="adj3" fmla="val 16667"/>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a:latin typeface="Open Sans" panose="020B0606030504020204" pitchFamily="34" charset="0"/>
                <a:ea typeface="Open Sans" panose="020B0606030504020204" pitchFamily="34" charset="0"/>
                <a:cs typeface="Open Sans" panose="020B0606030504020204" pitchFamily="34" charset="0"/>
              </a:rPr>
              <a:t>Gợi ý: </a:t>
            </a:r>
            <a:r>
              <a:rPr lang="vi-VN" sz="2800">
                <a:latin typeface="Open Sans" panose="020B0606030504020204" pitchFamily="34" charset="0"/>
                <a:ea typeface="Open Sans" panose="020B0606030504020204" pitchFamily="34" charset="0"/>
                <a:cs typeface="Open Sans" panose="020B0606030504020204" pitchFamily="34" charset="0"/>
              </a:rPr>
              <a:t>Em đọc kĩ khổ thơ đầu tiên để trả lời câu hỏi.</a:t>
            </a: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p:cNvSpPr txBox="1"/>
          <p:nvPr/>
        </p:nvSpPr>
        <p:spPr>
          <a:xfrm>
            <a:off x="1676400" y="973613"/>
            <a:ext cx="10172700" cy="646331"/>
          </a:xfrm>
          <a:prstGeom prst="rect">
            <a:avLst/>
          </a:prstGeom>
          <a:noFill/>
        </p:spPr>
        <p:txBody>
          <a:bodyPr wrap="square">
            <a:spAutoFit/>
          </a:bodyPr>
          <a:lstStyle/>
          <a:p>
            <a:r>
              <a:rPr lang="vi-VN" sz="3600" b="1" i="1">
                <a:solidFill>
                  <a:srgbClr val="FF0000"/>
                </a:solidFill>
                <a:effectLst/>
                <a:latin typeface="Open Sans Condensed" panose="020B0806030504020204" pitchFamily="34" charset="0"/>
                <a:ea typeface="Open Sans Condensed" panose="020B0806030504020204" pitchFamily="34" charset="0"/>
                <a:cs typeface="Open Sans Condensed" panose="020B0806030504020204" pitchFamily="34" charset="0"/>
              </a:rPr>
              <a:t>Khi nghỉ hè, bạn nhỏ thích nhất được theo mẹ về quê</a:t>
            </a:r>
            <a:r>
              <a:rPr lang="en-US" sz="3600" b="1" i="1">
                <a:solidFill>
                  <a:srgbClr val="FF0000"/>
                </a:solidFill>
                <a:effectLst/>
                <a:latin typeface="Open Sans Condensed" panose="020B0806030504020204" pitchFamily="34" charset="0"/>
                <a:ea typeface="Open Sans Condensed" panose="020B0806030504020204" pitchFamily="34" charset="0"/>
                <a:cs typeface="Open Sans Condensed" panose="020B0806030504020204" pitchFamily="34" charset="0"/>
              </a:rPr>
              <a:t>.</a:t>
            </a:r>
            <a:endParaRPr lang="en-US" sz="3600" b="1" i="1">
              <a:solidFill>
                <a:srgbClr val="FF000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7" name="Arrow: Right 16"/>
          <p:cNvSpPr/>
          <p:nvPr/>
        </p:nvSpPr>
        <p:spPr>
          <a:xfrm>
            <a:off x="1143000" y="1144379"/>
            <a:ext cx="328936" cy="3048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solidFill>
                <a:srgbClr val="FF000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pic>
        <p:nvPicPr>
          <p:cNvPr id="21" name="Picture 20"/>
          <p:cNvPicPr>
            <a:picLocks noChangeAspect="1"/>
          </p:cNvPicPr>
          <p:nvPr/>
        </p:nvPicPr>
        <p:blipFill rotWithShape="1">
          <a:blip r:embed="rId3"/>
          <a:srcRect t="14694" b="21814"/>
          <a:stretch>
            <a:fillRect/>
          </a:stretch>
        </p:blipFill>
        <p:spPr>
          <a:xfrm>
            <a:off x="4997" y="109176"/>
            <a:ext cx="1002831" cy="838201"/>
          </a:xfrm>
          <a:prstGeom prst="rect">
            <a:avLst/>
          </a:prstGeom>
        </p:spPr>
      </p:pic>
      <p:pic>
        <p:nvPicPr>
          <p:cNvPr id="1026" name="Picture 2" descr="Hình ảnh Minh Họa Mua Sắm Mẹ Và Con Gái Minh Họa Mẹ PNG , Con Gái, Mẹ Và  Con Gái Minh Họa, Mẹ Clipart PNG miễn phí tải tập tin PSDCommen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19" b="94375" l="10000" r="90000">
                        <a14:foregroundMark x1="31406" y1="36875" x2="35938" y2="80156"/>
                        <a14:foregroundMark x1="70938" y1="13438" x2="84375" y2="59375"/>
                        <a14:foregroundMark x1="73438" y1="5938" x2="85781" y2="22344"/>
                        <a14:foregroundMark x1="74063" y1="1719" x2="68906" y2="26250"/>
                        <a14:foregroundMark x1="66563" y1="15937" x2="76719" y2="56250"/>
                        <a14:foregroundMark x1="24219" y1="52031" x2="34219" y2="82969"/>
                        <a14:foregroundMark x1="77656" y1="13438" x2="80313" y2="33906"/>
                        <a14:foregroundMark x1="80313" y1="33906" x2="80469" y2="34219"/>
                        <a14:foregroundMark x1="32188" y1="90625" x2="30938" y2="90781"/>
                        <a14:foregroundMark x1="34219" y1="35313" x2="44219" y2="41719"/>
                        <a14:foregroundMark x1="44219" y1="41719" x2="43750" y2="48438"/>
                        <a14:foregroundMark x1="32500" y1="54375" x2="35313" y2="63438"/>
                        <a14:foregroundMark x1="35313" y1="63438" x2="33125" y2="67969"/>
                        <a14:foregroundMark x1="13594" y1="58906" x2="28125" y2="56875"/>
                        <a14:foregroundMark x1="43438" y1="55156" x2="54063" y2="51875"/>
                        <a14:foregroundMark x1="62656" y1="40469" x2="51406" y2="54688"/>
                        <a14:foregroundMark x1="31563" y1="58125" x2="52031" y2="53750"/>
                        <a14:foregroundMark x1="52031" y1="53750" x2="52031" y2="53750"/>
                        <a14:foregroundMark x1="13125" y1="56875" x2="16875" y2="59375"/>
                        <a14:foregroundMark x1="10781" y1="57500" x2="13281" y2="58125"/>
                        <a14:foregroundMark x1="30312" y1="79375" x2="31250" y2="92656"/>
                        <a14:foregroundMark x1="31250" y1="92656" x2="30938" y2="94219"/>
                        <a14:foregroundMark x1="36875" y1="80313" x2="41719" y2="90781"/>
                        <a14:foregroundMark x1="33750" y1="67656" x2="40000" y2="70938"/>
                        <a14:foregroundMark x1="32031" y1="32344" x2="41563" y2="35781"/>
                        <a14:foregroundMark x1="41563" y1="35781" x2="41563" y2="35938"/>
                        <a14:foregroundMark x1="26406" y1="41250" x2="30000" y2="43906"/>
                        <a14:foregroundMark x1="66563" y1="77813" x2="67188" y2="94375"/>
                        <a14:foregroundMark x1="67188" y1="94375" x2="67188" y2="94375"/>
                        <a14:foregroundMark x1="67188" y1="74844" x2="67969" y2="86875"/>
                        <a14:foregroundMark x1="67969" y1="86875" x2="67969" y2="86875"/>
                        <a14:foregroundMark x1="79063" y1="80625" x2="79063" y2="80625"/>
                        <a14:foregroundMark x1="79063" y1="80625" x2="79063" y2="80625"/>
                        <a14:foregroundMark x1="79531" y1="81563" x2="79531" y2="81563"/>
                        <a14:foregroundMark x1="83438" y1="88281" x2="83438" y2="88281"/>
                        <a14:foregroundMark x1="83438" y1="88281" x2="83438" y2="88281"/>
                        <a14:foregroundMark x1="76875" y1="75000" x2="76875" y2="75000"/>
                        <a14:foregroundMark x1="76875" y1="74688" x2="83125" y2="86094"/>
                      </a14:backgroundRemoval>
                    </a14:imgEffect>
                  </a14:imgLayer>
                </a14:imgProps>
              </a:ext>
              <a:ext uri="{28A0092B-C50C-407E-A947-70E740481C1C}">
                <a14:useLocalDpi xmlns:a14="http://schemas.microsoft.com/office/drawing/2010/main" val="0"/>
              </a:ext>
            </a:extLst>
          </a:blip>
          <a:srcRect/>
          <a:stretch>
            <a:fillRect/>
          </a:stretch>
        </p:blipFill>
        <p:spPr bwMode="auto">
          <a:xfrm>
            <a:off x="0" y="2107843"/>
            <a:ext cx="5001302" cy="50013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clipar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82075" y="4038600"/>
            <a:ext cx="3209925" cy="2667000"/>
          </a:xfrm>
          <a:prstGeom prst="rect">
            <a:avLst/>
          </a:prstGeom>
        </p:spPr>
      </p:pic>
      <p:sp>
        <p:nvSpPr>
          <p:cNvPr id="2" name="TextBox 1"/>
          <p:cNvSpPr txBox="1"/>
          <p:nvPr/>
        </p:nvSpPr>
        <p:spPr>
          <a:xfrm>
            <a:off x="838200" y="124047"/>
            <a:ext cx="10209681" cy="578882"/>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solidFill>
                  <a:srgbClr val="0070C0"/>
                </a:solidFill>
                <a:latin typeface="Open Sans" panose="020B0606030504020204" pitchFamily="34" charset="0"/>
                <a:ea typeface="Open Sans" panose="020B0606030504020204" pitchFamily="34" charset="0"/>
                <a:cs typeface="Open Sans" panose="020B0606030504020204" pitchFamily="34" charset="0"/>
              </a:rPr>
              <a:t>Câu 2</a:t>
            </a:r>
            <a:r>
              <a:rPr lang="en-US" sz="280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2800"/>
              <a:t>Những câu thơ sau giúp em hiểu điều gì về bạn nhỏ?</a:t>
            </a:r>
            <a:endParaRPr lang="en-US" sz="280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rotWithShape="1">
          <a:blip r:embed="rId3"/>
          <a:srcRect r="50943"/>
          <a:stretch>
            <a:fillRect/>
          </a:stretch>
        </p:blipFill>
        <p:spPr>
          <a:xfrm>
            <a:off x="5346353" y="2050780"/>
            <a:ext cx="4712047" cy="1616021"/>
          </a:xfrm>
          <a:prstGeom prst="rect">
            <a:avLst/>
          </a:prstGeom>
        </p:spPr>
      </p:pic>
      <p:pic>
        <p:nvPicPr>
          <p:cNvPr id="8" name="Picture 7"/>
          <p:cNvPicPr>
            <a:picLocks noChangeAspect="1"/>
          </p:cNvPicPr>
          <p:nvPr/>
        </p:nvPicPr>
        <p:blipFill rotWithShape="1">
          <a:blip r:embed="rId3"/>
          <a:srcRect l="50000" b="1515"/>
          <a:stretch>
            <a:fillRect/>
          </a:stretch>
        </p:blipFill>
        <p:spPr>
          <a:xfrm>
            <a:off x="5301468" y="3666801"/>
            <a:ext cx="4788247" cy="1468095"/>
          </a:xfrm>
          <a:prstGeom prst="rect">
            <a:avLst/>
          </a:prstGeom>
        </p:spPr>
      </p:pic>
      <p:sp>
        <p:nvSpPr>
          <p:cNvPr id="19" name="TextBox 18"/>
          <p:cNvSpPr txBox="1"/>
          <p:nvPr/>
        </p:nvSpPr>
        <p:spPr>
          <a:xfrm>
            <a:off x="1371600" y="827791"/>
            <a:ext cx="9600081" cy="1383665"/>
          </a:xfrm>
          <a:prstGeom prst="rect">
            <a:avLst/>
          </a:prstGeom>
          <a:noFill/>
        </p:spPr>
        <p:txBody>
          <a:bodyPr wrap="square">
            <a:spAutoFit/>
          </a:bodyPr>
          <a:lstStyle/>
          <a:p>
            <a:pPr algn="just"/>
            <a:r>
              <a:rPr lang="en-US" sz="2800" b="1" i="0">
                <a:solidFill>
                  <a:srgbClr val="000000"/>
                </a:solidFill>
                <a:effectLst/>
                <a:latin typeface="OpenSans"/>
              </a:rPr>
              <a:t>	</a:t>
            </a:r>
            <a:r>
              <a:rPr lang="vi-VN" sz="2800" b="1" i="0">
                <a:solidFill>
                  <a:srgbClr val="040B99"/>
                </a:solidFill>
                <a:effectLst/>
                <a:latin typeface="Times New Roman" panose="02020603050405020304" charset="0"/>
                <a:cs typeface="Times New Roman" panose="02020603050405020304" charset="0"/>
              </a:rPr>
              <a:t>Những câu thơ trên là lời của bạn nhỏ kể về bà của mình. Qua những câu thơ này, em cảm thấy bạn nhỏ rất quan tâm đến bà, bạn rất yêu bà của mình.</a:t>
            </a:r>
            <a:endParaRPr lang="vi-VN" sz="2800" b="1" i="0">
              <a:solidFill>
                <a:srgbClr val="040B99"/>
              </a:solidFill>
              <a:effectLst/>
              <a:latin typeface="Times New Roman" panose="02020603050405020304" charset="0"/>
              <a:cs typeface="Times New Roman" panose="02020603050405020304" charset="0"/>
            </a:endParaRPr>
          </a:p>
        </p:txBody>
      </p:sp>
      <p:sp>
        <p:nvSpPr>
          <p:cNvPr id="20" name="Arrow: Right 19"/>
          <p:cNvSpPr/>
          <p:nvPr/>
        </p:nvSpPr>
        <p:spPr>
          <a:xfrm>
            <a:off x="1524000" y="898699"/>
            <a:ext cx="328936" cy="3048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4"/>
          <a:srcRect t="14694" b="21814"/>
          <a:stretch>
            <a:fillRect/>
          </a:stretch>
        </p:blipFill>
        <p:spPr>
          <a:xfrm>
            <a:off x="-63830" y="-71723"/>
            <a:ext cx="1002831" cy="838201"/>
          </a:xfrm>
          <a:prstGeom prst="rect">
            <a:avLst/>
          </a:prstGeom>
          <a:ln>
            <a:noFill/>
          </a:ln>
          <a:effectLst>
            <a:softEdge rad="112500"/>
          </a:effectLst>
        </p:spPr>
      </p:pic>
      <p:pic>
        <p:nvPicPr>
          <p:cNvPr id="2050" name="Picture 2" descr="41,000+ Hình ảnh Bà Ngoại tải xuống miễn phí - Pikbes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412" b="94706" l="10000" r="90000">
                        <a14:foregroundMark x1="23824" y1="11765" x2="45588" y2="25294"/>
                        <a14:foregroundMark x1="31176" y1="5882" x2="55294" y2="22353"/>
                        <a14:foregroundMark x1="23529" y1="92059" x2="28529" y2="93529"/>
                        <a14:foregroundMark x1="59706" y1="87353" x2="58529" y2="94706"/>
                        <a14:foregroundMark x1="34118" y1="4706" x2="40000" y2="4412"/>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619153"/>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150" y="2548061"/>
            <a:ext cx="7087849" cy="44937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388203"/>
            <a:ext cx="10058400" cy="1056195"/>
          </a:xfrm>
          <a:prstGeom prst="round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l"/>
            <a:r>
              <a:rPr lang="vi-VN" sz="2800" b="1" i="0">
                <a:solidFill>
                  <a:srgbClr val="040B99"/>
                </a:solidFill>
                <a:effectLst/>
                <a:latin typeface="Times New Roman" panose="02020603050405020304" charset="0"/>
                <a:cs typeface="Times New Roman" panose="02020603050405020304" charset="0"/>
              </a:rPr>
              <a:t>Câu 3</a:t>
            </a:r>
            <a:r>
              <a:rPr lang="en-US" sz="2800">
                <a:solidFill>
                  <a:srgbClr val="040B99"/>
                </a:solidFill>
                <a:latin typeface="Times New Roman" panose="02020603050405020304" charset="0"/>
                <a:cs typeface="Times New Roman" panose="02020603050405020304" charset="0"/>
              </a:rPr>
              <a:t>:</a:t>
            </a:r>
            <a:r>
              <a:rPr lang="en-US" sz="2800">
                <a:solidFill>
                  <a:srgbClr val="000000"/>
                </a:solidFill>
                <a:latin typeface="Times New Roman" panose="02020603050405020304" charset="0"/>
                <a:cs typeface="Times New Roman" panose="02020603050405020304" charset="0"/>
              </a:rPr>
              <a:t> </a:t>
            </a:r>
            <a:r>
              <a:rPr lang="vi-VN" sz="2800" b="1" i="0">
                <a:solidFill>
                  <a:srgbClr val="000000"/>
                </a:solidFill>
                <a:effectLst/>
                <a:latin typeface="Times New Roman" panose="02020603050405020304" charset="0"/>
                <a:cs typeface="Times New Roman" panose="02020603050405020304" charset="0"/>
              </a:rPr>
              <a:t>Kể những việc làm nói lên tình yêu thương của bà dành cho con cháu.</a:t>
            </a:r>
            <a:endParaRPr lang="vi-VN" sz="2800" b="0" i="0">
              <a:solidFill>
                <a:srgbClr val="000000"/>
              </a:solidFill>
              <a:effectLst/>
              <a:latin typeface="Times New Roman" panose="02020603050405020304" charset="0"/>
              <a:cs typeface="Times New Roman" panose="02020603050405020304" charset="0"/>
            </a:endParaRPr>
          </a:p>
        </p:txBody>
      </p:sp>
      <p:sp>
        <p:nvSpPr>
          <p:cNvPr id="5" name="TextBox 4"/>
          <p:cNvSpPr txBox="1"/>
          <p:nvPr/>
        </p:nvSpPr>
        <p:spPr>
          <a:xfrm>
            <a:off x="1066800" y="1624388"/>
            <a:ext cx="9372600" cy="953135"/>
          </a:xfrm>
          <a:prstGeom prst="rect">
            <a:avLst/>
          </a:prstGeom>
          <a:noFill/>
        </p:spPr>
        <p:txBody>
          <a:bodyPr wrap="square">
            <a:spAutoFit/>
          </a:bodyPr>
          <a:lstStyle/>
          <a:p>
            <a:r>
              <a:rPr lang="en-US" sz="2800" b="1" i="0">
                <a:solidFill>
                  <a:srgbClr val="FF0000"/>
                </a:solidFill>
                <a:effectLst/>
                <a:latin typeface="OpenSans"/>
              </a:rPr>
              <a:t>	</a:t>
            </a:r>
            <a:r>
              <a:rPr lang="vi-VN" sz="2800" b="1" i="0">
                <a:solidFill>
                  <a:srgbClr val="FF0000"/>
                </a:solidFill>
                <a:effectLst/>
                <a:latin typeface="Times New Roman" panose="02020603050405020304" charset="0"/>
                <a:cs typeface="Times New Roman" panose="02020603050405020304" charset="0"/>
              </a:rPr>
              <a:t>Những việc làm nói lên tình yêu thương của bà dành cho con cháu là:</a:t>
            </a:r>
            <a:endParaRPr lang="en-US" sz="2800" b="1">
              <a:solidFill>
                <a:srgbClr val="FF0000"/>
              </a:solidFill>
              <a:latin typeface="Times New Roman" panose="02020603050405020304" charset="0"/>
              <a:cs typeface="Times New Roman" panose="02020603050405020304" charset="0"/>
            </a:endParaRPr>
          </a:p>
        </p:txBody>
      </p:sp>
      <p:sp>
        <p:nvSpPr>
          <p:cNvPr id="7" name="TextBox 6"/>
          <p:cNvSpPr txBox="1"/>
          <p:nvPr/>
        </p:nvSpPr>
        <p:spPr>
          <a:xfrm>
            <a:off x="2895600" y="2613391"/>
            <a:ext cx="7087849" cy="521970"/>
          </a:xfrm>
          <a:prstGeom prst="rect">
            <a:avLst/>
          </a:prstGeom>
          <a:noFill/>
        </p:spPr>
        <p:txBody>
          <a:bodyPr wrap="square">
            <a:spAutoFit/>
          </a:bodyPr>
          <a:lstStyle/>
          <a:p>
            <a:r>
              <a:rPr lang="en-US" sz="2800" b="1">
                <a:solidFill>
                  <a:srgbClr val="040B99"/>
                </a:solidFill>
                <a:latin typeface="Times New Roman" panose="02020603050405020304" charset="0"/>
                <a:cs typeface="Times New Roman" panose="02020603050405020304" charset="0"/>
              </a:rPr>
              <a:t>B</a:t>
            </a:r>
            <a:r>
              <a:rPr lang="vi-VN" sz="2800" b="1" i="0">
                <a:solidFill>
                  <a:srgbClr val="040B99"/>
                </a:solidFill>
                <a:effectLst/>
                <a:latin typeface="Times New Roman" panose="02020603050405020304" charset="0"/>
                <a:cs typeface="Times New Roman" panose="02020603050405020304" charset="0"/>
              </a:rPr>
              <a:t>à để dành quả trong vườn cho cháu về hái</a:t>
            </a:r>
            <a:endParaRPr lang="vi-VN" sz="2800" b="1" i="0">
              <a:solidFill>
                <a:srgbClr val="040B99"/>
              </a:solidFill>
              <a:effectLst/>
              <a:latin typeface="Times New Roman" panose="02020603050405020304" charset="0"/>
              <a:cs typeface="Times New Roman" panose="02020603050405020304" charset="0"/>
            </a:endParaRPr>
          </a:p>
        </p:txBody>
      </p:sp>
      <p:sp>
        <p:nvSpPr>
          <p:cNvPr id="9" name="TextBox 8"/>
          <p:cNvSpPr txBox="1"/>
          <p:nvPr/>
        </p:nvSpPr>
        <p:spPr>
          <a:xfrm>
            <a:off x="2895600" y="3357245"/>
            <a:ext cx="8703310" cy="521970"/>
          </a:xfrm>
          <a:prstGeom prst="rect">
            <a:avLst/>
          </a:prstGeom>
          <a:noFill/>
        </p:spPr>
        <p:txBody>
          <a:bodyPr wrap="square">
            <a:spAutoFit/>
          </a:bodyPr>
          <a:lstStyle/>
          <a:p>
            <a:r>
              <a:rPr lang="en-US" sz="2800" b="1">
                <a:solidFill>
                  <a:srgbClr val="040B99"/>
                </a:solidFill>
                <a:latin typeface="Times New Roman" panose="02020603050405020304" charset="0"/>
                <a:cs typeface="Times New Roman" panose="02020603050405020304" charset="0"/>
              </a:rPr>
              <a:t>K</a:t>
            </a:r>
            <a:r>
              <a:rPr lang="vi-VN" sz="2800" b="1" i="0">
                <a:solidFill>
                  <a:srgbClr val="040B99"/>
                </a:solidFill>
                <a:effectLst/>
                <a:latin typeface="Times New Roman" panose="02020603050405020304" charset="0"/>
                <a:cs typeface="Times New Roman" panose="02020603050405020304" charset="0"/>
              </a:rPr>
              <a:t>hi cháu nhễ nhại mồ hôi thì bà đi theo quạt cho cháu</a:t>
            </a:r>
            <a:endParaRPr lang="vi-VN" sz="2800" b="1" i="0">
              <a:solidFill>
                <a:srgbClr val="040B99"/>
              </a:solidFill>
              <a:effectLst/>
              <a:latin typeface="Times New Roman" panose="02020603050405020304" charset="0"/>
              <a:cs typeface="Times New Roman" panose="02020603050405020304" charset="0"/>
            </a:endParaRPr>
          </a:p>
        </p:txBody>
      </p:sp>
      <p:sp>
        <p:nvSpPr>
          <p:cNvPr id="11" name="TextBox 10"/>
          <p:cNvSpPr txBox="1"/>
          <p:nvPr/>
        </p:nvSpPr>
        <p:spPr>
          <a:xfrm>
            <a:off x="2743512" y="4038911"/>
            <a:ext cx="6093500" cy="521970"/>
          </a:xfrm>
          <a:prstGeom prst="rect">
            <a:avLst/>
          </a:prstGeom>
          <a:noFill/>
        </p:spPr>
        <p:txBody>
          <a:bodyPr wrap="square">
            <a:spAutoFit/>
          </a:bodyPr>
          <a:lstStyle/>
          <a:p>
            <a:r>
              <a:rPr lang="vi-VN" sz="2800" b="1" i="0">
                <a:solidFill>
                  <a:schemeClr val="accent6">
                    <a:lumMod val="50000"/>
                  </a:schemeClr>
                </a:solidFill>
                <a:effectLst/>
                <a:latin typeface="OpenSans"/>
              </a:rPr>
              <a:t> </a:t>
            </a:r>
            <a:r>
              <a:rPr lang="en-US" sz="2800" b="1">
                <a:solidFill>
                  <a:srgbClr val="040B99"/>
                </a:solidFill>
                <a:latin typeface="Times New Roman" panose="02020603050405020304" charset="0"/>
                <a:cs typeface="Times New Roman" panose="02020603050405020304" charset="0"/>
              </a:rPr>
              <a:t>K</a:t>
            </a:r>
            <a:r>
              <a:rPr lang="vi-VN" sz="2800" b="1" i="0">
                <a:solidFill>
                  <a:srgbClr val="040B99"/>
                </a:solidFill>
                <a:effectLst/>
                <a:latin typeface="Times New Roman" panose="02020603050405020304" charset="0"/>
                <a:cs typeface="Times New Roman" panose="02020603050405020304" charset="0"/>
              </a:rPr>
              <a:t>ể chuyện cho cháu nghe.</a:t>
            </a:r>
            <a:endParaRPr lang="vi-VN" sz="2800" b="1" i="0">
              <a:solidFill>
                <a:srgbClr val="040B99"/>
              </a:solidFill>
              <a:effectLst/>
              <a:latin typeface="Times New Roman" panose="02020603050405020304" charset="0"/>
              <a:cs typeface="Times New Roman" panose="02020603050405020304" charset="0"/>
            </a:endParaRPr>
          </a:p>
        </p:txBody>
      </p:sp>
      <p:sp>
        <p:nvSpPr>
          <p:cNvPr id="12" name="Arrow: Right 11"/>
          <p:cNvSpPr/>
          <p:nvPr/>
        </p:nvSpPr>
        <p:spPr>
          <a:xfrm>
            <a:off x="1676400" y="2800985"/>
            <a:ext cx="532130" cy="3359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p:cNvSpPr/>
          <p:nvPr/>
        </p:nvSpPr>
        <p:spPr>
          <a:xfrm>
            <a:off x="1676400" y="3507105"/>
            <a:ext cx="532130" cy="2787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p:cNvSpPr/>
          <p:nvPr/>
        </p:nvSpPr>
        <p:spPr>
          <a:xfrm>
            <a:off x="1676400" y="4208780"/>
            <a:ext cx="532130" cy="3143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3"/>
          <a:srcRect t="14694" b="21814"/>
          <a:stretch>
            <a:fillRect/>
          </a:stretch>
        </p:blipFill>
        <p:spPr>
          <a:xfrm>
            <a:off x="4997" y="109176"/>
            <a:ext cx="1002831" cy="838201"/>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bldLvl="0" animBg="1"/>
      <p:bldP spid="13" grpId="0" bldLvl="0" animBg="1"/>
      <p:bldP spid="1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2175"/>
          <a:stretch>
            <a:fillRect/>
          </a:stretch>
        </p:blipFill>
        <p:spPr bwMode="auto">
          <a:xfrm>
            <a:off x="2517361" y="76200"/>
            <a:ext cx="9669642" cy="6857990"/>
          </a:xfrm>
          <a:prstGeom prst="rect">
            <a:avLst/>
          </a:prstGeom>
          <a:extLst>
            <a:ext uri="{909E8E84-426E-40DD-AFC4-6F175D3DCCD1}">
              <a14:hiddenFill xmlns:a14="http://schemas.microsoft.com/office/drawing/2010/main">
                <a:solidFill>
                  <a:srgbClr val="FFFFFF"/>
                </a:solidFill>
              </a14:hiddenFill>
            </a:ext>
          </a:extLst>
        </p:spPr>
      </p:pic>
      <p:sp>
        <p:nvSpPr>
          <p:cNvPr id="23" name="Rectangle 22"/>
          <p:cNvSpPr>
            <a:spLocks noGrp="1" noRot="1" noChangeAspect="1" noMove="1" noResize="1" noEditPoints="1" noAdjustHandles="1" noChangeArrowheads="1" noChangeShapeType="1" noTextEdit="1"/>
          </p:cNvSpPr>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75469" y="145700"/>
            <a:ext cx="9448800" cy="1158875"/>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800" b="1">
                <a:solidFill>
                  <a:srgbClr val="040B99"/>
                </a:solidFill>
                <a:effectLst/>
                <a:latin typeface="Open Sans" panose="020B0606030504020204" pitchFamily="34" charset="0"/>
                <a:ea typeface="Open Sans" panose="020B0606030504020204" pitchFamily="34" charset="0"/>
                <a:cs typeface="Open Sans" panose="020B0606030504020204" pitchFamily="34" charset="0"/>
              </a:rPr>
              <a:t>Câu 3</a:t>
            </a:r>
            <a:r>
              <a:rPr lang="en-US" sz="2800" b="1">
                <a:solidFill>
                  <a:srgbClr val="040B99"/>
                </a:solidFill>
                <a:latin typeface="Open Sans" panose="020B0606030504020204" pitchFamily="34" charset="0"/>
                <a:ea typeface="Open Sans" panose="020B0606030504020204" pitchFamily="34" charset="0"/>
                <a:cs typeface="Open Sans" panose="020B0606030504020204" pitchFamily="34" charset="0"/>
              </a:rPr>
              <a:t>: </a:t>
            </a:r>
            <a:r>
              <a:rPr lang="en-US" sz="2800" b="1">
                <a:effectLst/>
                <a:latin typeface="Open Sans" panose="020B0606030504020204" pitchFamily="34" charset="0"/>
                <a:ea typeface="Open Sans" panose="020B0606030504020204" pitchFamily="34" charset="0"/>
                <a:cs typeface="Open Sans" panose="020B0606030504020204" pitchFamily="34" charset="0"/>
              </a:rPr>
              <a:t>Theo em, vì sao bạn nhỏ thấy vui thích trong kì nghỉ hè ở quê?</a:t>
            </a:r>
            <a:endParaRPr lang="en-US" sz="2800" b="1">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975360" y="1447800"/>
            <a:ext cx="5160010" cy="2671445"/>
          </a:xfrm>
          <a:prstGeom prst="rect">
            <a:avLst/>
          </a:prstGeom>
        </p:spPr>
        <p:txBody>
          <a:bodyPr vert="horz" lIns="91440" tIns="45720" rIns="91440" bIns="45720" rtlCol="0">
            <a:noAutofit/>
          </a:bodyPr>
          <a:lstStyle/>
          <a:p>
            <a:pPr algn="l" defTabSz="914400">
              <a:lnSpc>
                <a:spcPct val="90000"/>
              </a:lnSpc>
              <a:spcAft>
                <a:spcPts val="600"/>
              </a:spcAft>
            </a:pPr>
            <a:r>
              <a:rPr lang="en-US" sz="3200" b="1" i="0">
                <a:solidFill>
                  <a:srgbClr val="040B99"/>
                </a:solidFill>
                <a:effectLst/>
                <a:latin typeface="Times New Roman" panose="02020603050405020304" charset="0"/>
                <a:cs typeface="Times New Roman" panose="02020603050405020304" charset="0"/>
              </a:rPr>
              <a:t>	Bạn nhỏ thấy vui thích trong kì nghỉ hè ở quê vì bạn được gặp bà của mình, được làm những việc mà ở thành phố bạn ấy không thể làm được.</a:t>
            </a:r>
            <a:br>
              <a:rPr lang="en-US" sz="3200" b="1" i="0">
                <a:solidFill>
                  <a:srgbClr val="040B99"/>
                </a:solidFill>
                <a:effectLst/>
                <a:latin typeface="Times New Roman" panose="02020603050405020304" charset="0"/>
                <a:cs typeface="Times New Roman" panose="02020603050405020304" charset="0"/>
              </a:rPr>
            </a:br>
            <a:endParaRPr lang="en-US" sz="3200" b="1" i="0">
              <a:solidFill>
                <a:srgbClr val="040B99"/>
              </a:solidFill>
              <a:effectLst/>
              <a:latin typeface="Times New Roman" panose="02020603050405020304" charset="0"/>
              <a:cs typeface="Times New Roman" panose="02020603050405020304" charset="0"/>
            </a:endParaRPr>
          </a:p>
        </p:txBody>
      </p:sp>
      <p:pic>
        <p:nvPicPr>
          <p:cNvPr id="17" name="Picture 16"/>
          <p:cNvPicPr>
            <a:picLocks noChangeAspect="1"/>
          </p:cNvPicPr>
          <p:nvPr/>
        </p:nvPicPr>
        <p:blipFill rotWithShape="1">
          <a:blip r:embed="rId2"/>
          <a:srcRect t="14694" b="21814"/>
          <a:stretch>
            <a:fillRect/>
          </a:stretch>
        </p:blipFill>
        <p:spPr>
          <a:xfrm>
            <a:off x="4997" y="109176"/>
            <a:ext cx="1002831" cy="838201"/>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2175"/>
          <a:stretch>
            <a:fillRect/>
          </a:stretch>
        </p:blipFill>
        <p:spPr bwMode="auto">
          <a:xfrm>
            <a:off x="2519309" y="0"/>
            <a:ext cx="9669642" cy="6857990"/>
          </a:xfrm>
          <a:prstGeom prst="rect">
            <a:avLst/>
          </a:prstGeom>
          <a:extLst>
            <a:ext uri="{909E8E84-426E-40DD-AFC4-6F175D3DCCD1}">
              <a14:hiddenFill xmlns:a14="http://schemas.microsoft.com/office/drawing/2010/main">
                <a:solidFill>
                  <a:srgbClr val="FFFFFF"/>
                </a:solidFill>
              </a14:hiddenFill>
            </a:ext>
          </a:extLst>
        </p:spPr>
      </p:pic>
      <p:sp>
        <p:nvSpPr>
          <p:cNvPr id="23" name="Rectangle 22"/>
          <p:cNvSpPr>
            <a:spLocks noGrp="1" noRot="1" noChangeAspect="1" noMove="1" noResize="1" noEditPoints="1" noAdjustHandles="1" noChangeArrowheads="1" noChangeShapeType="1" noTextEdit="1"/>
          </p:cNvSpPr>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733800" y="76200"/>
            <a:ext cx="3048000" cy="11588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a:solidFill>
                  <a:srgbClr val="FF0000"/>
                </a:solidFill>
                <a:latin typeface="Times New Roman" panose="02020603050405020304" charset="0"/>
                <a:ea typeface="Open Sans" panose="020B0606030504020204" pitchFamily="34" charset="0"/>
                <a:cs typeface="Times New Roman" panose="02020603050405020304" charset="0"/>
              </a:rPr>
              <a:t>NỘI DUNG</a:t>
            </a:r>
            <a:endParaRPr lang="en-US" sz="2800" b="1">
              <a:solidFill>
                <a:srgbClr val="FF0000"/>
              </a:solidFill>
              <a:effectLst/>
              <a:latin typeface="Times New Roman" panose="02020603050405020304" charset="0"/>
              <a:ea typeface="Open Sans" panose="020B0606030504020204" pitchFamily="34" charset="0"/>
              <a:cs typeface="Times New Roman" panose="02020603050405020304" charset="0"/>
            </a:endParaRPr>
          </a:p>
        </p:txBody>
      </p:sp>
      <p:sp>
        <p:nvSpPr>
          <p:cNvPr id="15" name="TextBox 14"/>
          <p:cNvSpPr txBox="1"/>
          <p:nvPr/>
        </p:nvSpPr>
        <p:spPr>
          <a:xfrm>
            <a:off x="914400" y="914400"/>
            <a:ext cx="8382000" cy="2671199"/>
          </a:xfrm>
          <a:prstGeom prst="rect">
            <a:avLst/>
          </a:prstGeom>
        </p:spPr>
        <p:txBody>
          <a:bodyPr vert="horz" lIns="91440" tIns="45720" rIns="91440" bIns="45720" rtlCol="0">
            <a:noAutofit/>
          </a:bodyPr>
          <a:lstStyle/>
          <a:p>
            <a:pPr defTabSz="914400">
              <a:lnSpc>
                <a:spcPct val="90000"/>
              </a:lnSpc>
              <a:spcAft>
                <a:spcPts val="600"/>
              </a:spcAft>
            </a:pPr>
            <a:r>
              <a:rPr lang="en-US" sz="2800">
                <a:solidFill>
                  <a:srgbClr val="FF0000"/>
                </a:solidFill>
                <a:latin typeface="Nunito Black" panose="00000A00000000000000" pitchFamily="2" charset="0"/>
              </a:rPr>
              <a:t>	</a:t>
            </a:r>
            <a:r>
              <a:rPr lang="en-US" altLang="vi-VN" sz="3200" b="1">
                <a:solidFill>
                  <a:srgbClr val="040B99"/>
                </a:solidFill>
                <a:latin typeface="Times New Roman" panose="02020603050405020304" charset="0"/>
                <a:cs typeface="Times New Roman" panose="02020603050405020304" charset="0"/>
              </a:rPr>
              <a:t>Bài thơ là</a:t>
            </a:r>
            <a:r>
              <a:rPr lang="vi-VN" sz="3200" b="1">
                <a:solidFill>
                  <a:srgbClr val="040B99"/>
                </a:solidFill>
                <a:latin typeface="Times New Roman" panose="02020603050405020304" charset="0"/>
                <a:cs typeface="Times New Roman" panose="02020603050405020304" charset="0"/>
              </a:rPr>
              <a:t> tình cảm, suy nghĩ của bạn nhỏ khi nghỉ hè được</a:t>
            </a:r>
            <a:r>
              <a:rPr lang="en-US" altLang="vi-VN" sz="3200" b="1">
                <a:solidFill>
                  <a:srgbClr val="040B99"/>
                </a:solidFill>
                <a:latin typeface="Times New Roman" panose="02020603050405020304" charset="0"/>
                <a:cs typeface="Times New Roman" panose="02020603050405020304" charset="0"/>
              </a:rPr>
              <a:t> </a:t>
            </a:r>
            <a:r>
              <a:rPr lang="vi-VN" sz="3200" b="1">
                <a:solidFill>
                  <a:srgbClr val="040B99"/>
                </a:solidFill>
                <a:latin typeface="Times New Roman" panose="02020603050405020304" charset="0"/>
                <a:cs typeface="Times New Roman" panose="02020603050405020304" charset="0"/>
              </a:rPr>
              <a:t>về quê thăm bà, </a:t>
            </a:r>
            <a:r>
              <a:rPr lang="en-US" altLang="vi-VN" sz="3200" b="1">
                <a:solidFill>
                  <a:srgbClr val="040B99"/>
                </a:solidFill>
                <a:latin typeface="Times New Roman" panose="02020603050405020304" charset="0"/>
                <a:cs typeface="Times New Roman" panose="02020603050405020304" charset="0"/>
              </a:rPr>
              <a:t>qua đó</a:t>
            </a:r>
            <a:r>
              <a:rPr lang="vi-VN" sz="3200" b="1">
                <a:solidFill>
                  <a:srgbClr val="040B99"/>
                </a:solidFill>
                <a:latin typeface="Times New Roman" panose="02020603050405020304" charset="0"/>
                <a:cs typeface="Times New Roman" panose="02020603050405020304" charset="0"/>
              </a:rPr>
              <a:t> </a:t>
            </a:r>
            <a:r>
              <a:rPr lang="en-US" altLang="vi-VN" sz="3200" b="1">
                <a:solidFill>
                  <a:srgbClr val="040B99"/>
                </a:solidFill>
                <a:latin typeface="Times New Roman" panose="02020603050405020304" charset="0"/>
                <a:cs typeface="Times New Roman" panose="02020603050405020304" charset="0"/>
                <a:sym typeface="+mn-ea"/>
              </a:rPr>
              <a:t>nói lên </a:t>
            </a:r>
            <a:r>
              <a:rPr lang="vi-VN" sz="3200" b="1">
                <a:solidFill>
                  <a:srgbClr val="040B99"/>
                </a:solidFill>
                <a:latin typeface="Times New Roman" panose="02020603050405020304" charset="0"/>
                <a:cs typeface="Times New Roman" panose="02020603050405020304" charset="0"/>
              </a:rPr>
              <a:t>được những tình cảm của bà – cháu thông qua từ ngữ, hình ảnh miêu tả cử chỉ, hành động, lời nói của </a:t>
            </a:r>
            <a:r>
              <a:rPr lang="en-US" altLang="vi-VN" sz="3200" b="1">
                <a:solidFill>
                  <a:srgbClr val="040B99"/>
                </a:solidFill>
                <a:latin typeface="Times New Roman" panose="02020603050405020304" charset="0"/>
                <a:cs typeface="Times New Roman" panose="02020603050405020304" charset="0"/>
              </a:rPr>
              <a:t>các </a:t>
            </a:r>
            <a:r>
              <a:rPr lang="vi-VN" sz="3200" b="1">
                <a:solidFill>
                  <a:srgbClr val="040B99"/>
                </a:solidFill>
                <a:latin typeface="Times New Roman" panose="02020603050405020304" charset="0"/>
                <a:cs typeface="Times New Roman" panose="02020603050405020304" charset="0"/>
              </a:rPr>
              <a:t>nhân vật.</a:t>
            </a:r>
            <a:br>
              <a:rPr lang="en-US" sz="3200" b="1" i="0">
                <a:solidFill>
                  <a:srgbClr val="040B99"/>
                </a:solidFill>
                <a:effectLst/>
                <a:latin typeface="Times New Roman" panose="02020603050405020304" charset="0"/>
                <a:cs typeface="Times New Roman" panose="02020603050405020304" charset="0"/>
              </a:rPr>
            </a:br>
            <a:endParaRPr lang="en-US" sz="3200" b="1" i="0">
              <a:solidFill>
                <a:srgbClr val="040B99"/>
              </a:solidFill>
              <a:effectLst/>
              <a:latin typeface="Times New Roman" panose="02020603050405020304" charset="0"/>
              <a:cs typeface="Times New Roman" panose="02020603050405020304" charset="0"/>
            </a:endParaRPr>
          </a:p>
        </p:txBody>
      </p:sp>
      <p:pic>
        <p:nvPicPr>
          <p:cNvPr id="17" name="Picture 16"/>
          <p:cNvPicPr>
            <a:picLocks noChangeAspect="1"/>
          </p:cNvPicPr>
          <p:nvPr/>
        </p:nvPicPr>
        <p:blipFill rotWithShape="1">
          <a:blip r:embed="rId2"/>
          <a:srcRect t="14694" b="21814"/>
          <a:stretch>
            <a:fillRect/>
          </a:stretch>
        </p:blipFill>
        <p:spPr>
          <a:xfrm>
            <a:off x="4997" y="109176"/>
            <a:ext cx="1002831" cy="8382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p:cNvSpPr>
            <a:spLocks noGrp="1" noRot="1" noChangeAspect="1" noMove="1" noResize="1" noEditPoints="1" noAdjustHandles="1" noChangeArrowheads="1" noChangeShapeType="1" noTextEdit="1"/>
          </p:cNvSpPr>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p:cNvSpPr>
            <a:spLocks noGrp="1" noRot="1" noChangeAspect="1" noMove="1" noResize="1" noEditPoints="1" noAdjustHandles="1" noChangeArrowheads="1" noChangeShapeType="1" noTextEdit="1"/>
          </p:cNvSpPr>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rot="16200000">
            <a:off x="526285" y="1302516"/>
            <a:ext cx="4979334" cy="4812703"/>
          </a:xfrm>
          <a:prstGeom prst="rect">
            <a:avLst/>
          </a:prstGeom>
        </p:spPr>
      </p:pic>
      <p:sp>
        <p:nvSpPr>
          <p:cNvPr id="4" name="TextBox 3"/>
          <p:cNvSpPr txBox="1"/>
          <p:nvPr/>
        </p:nvSpPr>
        <p:spPr>
          <a:xfrm>
            <a:off x="5257800" y="1905000"/>
            <a:ext cx="6121399" cy="1952947"/>
          </a:xfrm>
          <a:prstGeom prst="rect">
            <a:avLst/>
          </a:prstGeom>
          <a:noFill/>
        </p:spPr>
        <p:txBody>
          <a:bodyPr vert="horz" lIns="60960" tIns="30480" rIns="60960" bIns="30480" rtlCol="0" anchor="ctr">
            <a:normAutofit/>
          </a:bodyPr>
          <a:lstStyle/>
          <a:p>
            <a:pPr indent="-152400" algn="ctr">
              <a:lnSpc>
                <a:spcPct val="90000"/>
              </a:lnSpc>
              <a:spcBef>
                <a:spcPct val="0"/>
              </a:spcBef>
              <a:spcAft>
                <a:spcPts val="400"/>
              </a:spcAft>
            </a:pPr>
            <a:r>
              <a:rPr lang="en-US" sz="5400" b="1">
                <a:solidFill>
                  <a:srgbClr val="FF0000"/>
                </a:solidFill>
                <a:latin typeface="Times New Roman" panose="02020603050405020304" charset="0"/>
                <a:ea typeface="+mj-ea"/>
                <a:cs typeface="Times New Roman" panose="02020603050405020304" charset="0"/>
              </a:rPr>
              <a:t>Học thuộc lòng</a:t>
            </a:r>
            <a:endParaRPr lang="en-US" sz="5400" b="1">
              <a:solidFill>
                <a:srgbClr val="FF0000"/>
              </a:solidFill>
              <a:latin typeface="Times New Roman" panose="02020603050405020304" charset="0"/>
              <a:ea typeface="+mj-ea"/>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1"/>
          <a:srcRect l="43750" t="900" r="5000"/>
          <a:stretch>
            <a:fillRect/>
          </a:stretch>
        </p:blipFill>
        <p:spPr>
          <a:xfrm>
            <a:off x="684292" y="643467"/>
            <a:ext cx="5076829" cy="5571066"/>
          </a:xfrm>
          <a:prstGeom prst="rect">
            <a:avLst/>
          </a:prstGeom>
        </p:spPr>
      </p:pic>
      <p:cxnSp>
        <p:nvCxnSpPr>
          <p:cNvPr id="17" name="Straight Connector 16"/>
          <p:cNvCxnSpPr>
            <a:cxnSpLocks noGrp="1" noRot="1" noChangeAspect="1" noMove="1" noResize="1" noEditPoints="1" noAdjustHandles="1" noChangeArrowheads="1" noChangeShapeType="1"/>
          </p:cNvCxnSpPr>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图片 16" descr="2223be3d229db37d30f334096b915142"/>
          <p:cNvPicPr>
            <a:picLocks noChangeAspect="1"/>
          </p:cNvPicPr>
          <p:nvPr/>
        </p:nvPicPr>
        <p:blipFill>
          <a:blip r:embed="rId2" cstate="screen"/>
          <a:stretch>
            <a:fillRect/>
          </a:stretch>
        </p:blipFill>
        <p:spPr>
          <a:xfrm>
            <a:off x="5761121" y="533400"/>
            <a:ext cx="5618970" cy="528183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1718" y="15240"/>
            <a:ext cx="957155" cy="762066"/>
          </a:xfrm>
          <a:prstGeom prst="rect">
            <a:avLst/>
          </a:prstGeom>
        </p:spPr>
      </p:pic>
      <p:sp>
        <p:nvSpPr>
          <p:cNvPr id="12" name="TextBox 11"/>
          <p:cNvSpPr txBox="1"/>
          <p:nvPr/>
        </p:nvSpPr>
        <p:spPr>
          <a:xfrm>
            <a:off x="1038225" y="106832"/>
            <a:ext cx="3811248"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Học thuộc lòng</a:t>
            </a:r>
            <a:endParaRPr lang="en-US" sz="2800">
              <a:solidFill>
                <a:schemeClr val="accent6">
                  <a:lumMod val="50000"/>
                </a:schemeClr>
              </a:solidFill>
              <a:latin typeface="Baloo 2 SemiBold" pitchFamily="2" charset="0"/>
              <a:cs typeface="Baloo 2 SemiBold" pitchFamily="2" charset="0"/>
            </a:endParaRPr>
          </a:p>
        </p:txBody>
      </p:sp>
      <p:sp>
        <p:nvSpPr>
          <p:cNvPr id="7" name="TextBox 29"/>
          <p:cNvSpPr txBox="1"/>
          <p:nvPr/>
        </p:nvSpPr>
        <p:spPr>
          <a:xfrm>
            <a:off x="4572000" y="139426"/>
            <a:ext cx="4419600" cy="820738"/>
          </a:xfrm>
          <a:prstGeom prst="rect">
            <a:avLst/>
          </a:prstGeom>
        </p:spPr>
        <p:txBody>
          <a:bodyPr wrap="square" lIns="0" tIns="0" rIns="0" bIns="0" rtlCol="0" anchor="t">
            <a:spAutoFit/>
          </a:bodyPr>
          <a:lstStyle/>
          <a:p>
            <a:pPr algn="ctr">
              <a:lnSpc>
                <a:spcPts val="6400"/>
              </a:lnSpc>
              <a:spcBef>
                <a:spcPct val="0"/>
              </a:spcBef>
            </a:pPr>
            <a:r>
              <a:rPr lang="en-US" sz="4400" spc="-133">
                <a:solidFill>
                  <a:srgbClr val="FF0000"/>
                </a:solidFill>
                <a:latin typeface="Sriracha" panose="00000500000000000000"/>
              </a:rPr>
              <a:t>Về thăm quê</a:t>
            </a:r>
            <a:endParaRPr lang="en-US" sz="4400" spc="-133">
              <a:solidFill>
                <a:srgbClr val="FF0000"/>
              </a:solidFill>
              <a:latin typeface="Sriracha" panose="00000500000000000000"/>
            </a:endParaRPr>
          </a:p>
        </p:txBody>
      </p:sp>
      <p:sp>
        <p:nvSpPr>
          <p:cNvPr id="9" name="TextBox 8"/>
          <p:cNvSpPr txBox="1"/>
          <p:nvPr/>
        </p:nvSpPr>
        <p:spPr>
          <a:xfrm>
            <a:off x="276690" y="1178183"/>
            <a:ext cx="3811249" cy="2553891"/>
          </a:xfrm>
          <a:prstGeom prst="roundRect">
            <a:avLst/>
          </a:prstGeom>
          <a:solidFill>
            <a:srgbClr val="EAF9FF"/>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Nghỉ hè em thích nhất</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Được theo mẹ về quê</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em cũng mừng ghê</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Khi thấy em vào ngõ</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4" name="TextBox 13"/>
          <p:cNvSpPr txBox="1"/>
          <p:nvPr/>
        </p:nvSpPr>
        <p:spPr>
          <a:xfrm>
            <a:off x="264712" y="960164"/>
            <a:ext cx="3289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1</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15" name="TextBox 14"/>
          <p:cNvSpPr txBox="1"/>
          <p:nvPr/>
        </p:nvSpPr>
        <p:spPr>
          <a:xfrm>
            <a:off x="267946" y="3844317"/>
            <a:ext cx="3811249" cy="2553891"/>
          </a:xfrm>
          <a:prstGeom prst="roundRect">
            <a:avLst/>
          </a:prstGeom>
          <a:solidFill>
            <a:schemeClr val="accent6">
              <a:lumMod val="20000"/>
              <a:lumOff val="80000"/>
            </a:schemeClr>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Mảnh vườn quê bé nhỏ</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Bao nhiêu là thứ cây</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mỗi năm mỗi gầy</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Chắc bà luôn vất vả</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640214"/>
            <a:ext cx="851094" cy="584333"/>
          </a:xfrm>
          <a:prstGeom prst="rect">
            <a:avLst/>
          </a:prstGeom>
        </p:spPr>
      </p:pic>
      <p:sp>
        <p:nvSpPr>
          <p:cNvPr id="17" name="TextBox 16"/>
          <p:cNvSpPr txBox="1"/>
          <p:nvPr/>
        </p:nvSpPr>
        <p:spPr>
          <a:xfrm>
            <a:off x="203242" y="3670770"/>
            <a:ext cx="37702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2</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18" name="TextBox 17"/>
          <p:cNvSpPr txBox="1"/>
          <p:nvPr/>
        </p:nvSpPr>
        <p:spPr>
          <a:xfrm>
            <a:off x="4343400" y="1025237"/>
            <a:ext cx="3429000" cy="2553891"/>
          </a:xfrm>
          <a:prstGeom prst="roundRect">
            <a:avLst/>
          </a:prstGeom>
          <a:solidFill>
            <a:schemeClr val="tx2">
              <a:lumMod val="20000"/>
              <a:lumOff val="80000"/>
            </a:schemeClr>
          </a:solidFill>
        </p:spPr>
        <p:txBody>
          <a:bodyPr wrap="square">
            <a:spAutoFit/>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Vườn bà có nhiều quả</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Chẳng mấy lúc bà ăn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bảo thích để dành</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Cho cháu về ra hái.</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471" y="853724"/>
            <a:ext cx="851094" cy="584333"/>
          </a:xfrm>
          <a:prstGeom prst="rect">
            <a:avLst/>
          </a:prstGeom>
        </p:spPr>
      </p:pic>
      <p:sp>
        <p:nvSpPr>
          <p:cNvPr id="20" name="TextBox 19"/>
          <p:cNvSpPr txBox="1"/>
          <p:nvPr/>
        </p:nvSpPr>
        <p:spPr>
          <a:xfrm>
            <a:off x="4305914" y="866564"/>
            <a:ext cx="373820"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3</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21" name="TextBox 20"/>
          <p:cNvSpPr txBox="1"/>
          <p:nvPr/>
        </p:nvSpPr>
        <p:spPr>
          <a:xfrm>
            <a:off x="4343400" y="3732074"/>
            <a:ext cx="3429000" cy="1940957"/>
          </a:xfrm>
          <a:prstGeom prst="roundRect">
            <a:avLst/>
          </a:prstGeom>
          <a:solidFill>
            <a:schemeClr val="bg1">
              <a:lumMod val="85000"/>
            </a:schemeClr>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Em mồ hôi nhễ nhại</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theo quạt liền tay.</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Từ tay bà gió đến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505200"/>
            <a:ext cx="851094" cy="584333"/>
          </a:xfrm>
          <a:prstGeom prst="rect">
            <a:avLst/>
          </a:prstGeom>
        </p:spPr>
      </p:pic>
      <p:sp>
        <p:nvSpPr>
          <p:cNvPr id="23" name="TextBox 22"/>
          <p:cNvSpPr txBox="1"/>
          <p:nvPr/>
        </p:nvSpPr>
        <p:spPr>
          <a:xfrm>
            <a:off x="4297898" y="3566313"/>
            <a:ext cx="3818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4</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25" name="TextBox 24"/>
          <p:cNvSpPr txBox="1"/>
          <p:nvPr/>
        </p:nvSpPr>
        <p:spPr>
          <a:xfrm>
            <a:off x="8011622" y="1103709"/>
            <a:ext cx="4104178" cy="2553891"/>
          </a:xfrm>
          <a:prstGeom prst="roundRect">
            <a:avLst/>
          </a:prstGeom>
          <a:solidFill>
            <a:schemeClr val="bg2"/>
          </a:solidFill>
        </p:spPr>
        <p:txBody>
          <a:bodyPr wrap="square">
            <a:spAutoFit/>
          </a:bodyPr>
          <a:lstStyle/>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Thơm bao hương quả vườn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Thoáng nghe bà kể chuyện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Gió thơm say chập chờn.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algn="ct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                           (Xuân Hoài)</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328" y="826843"/>
            <a:ext cx="851094" cy="584333"/>
          </a:xfrm>
          <a:prstGeom prst="rect">
            <a:avLst/>
          </a:prstGeom>
        </p:spPr>
      </p:pic>
      <p:sp>
        <p:nvSpPr>
          <p:cNvPr id="27" name="TextBox 26"/>
          <p:cNvSpPr txBox="1"/>
          <p:nvPr/>
        </p:nvSpPr>
        <p:spPr>
          <a:xfrm>
            <a:off x="8103011" y="853724"/>
            <a:ext cx="381836" cy="523220"/>
          </a:xfrm>
          <a:prstGeom prst="rect">
            <a:avLst/>
          </a:prstGeom>
          <a:noFill/>
        </p:spPr>
        <p:txBody>
          <a:bodyPr wrap="squar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5</a:t>
            </a:r>
            <a:endParaRPr lang="en-US" sz="2800">
              <a:solidFill>
                <a:schemeClr val="tx1">
                  <a:lumMod val="95000"/>
                  <a:lumOff val="5000"/>
                </a:schemeClr>
              </a:solidFill>
              <a:latin typeface="#9Slide03 AmpleSoft Bold" panose="02000000000000000000" pitchFamily="2" charset="0"/>
              <a:cs typeface="Baloo 2 Medium" pitchFamily="2" charset="0"/>
            </a:endParaRPr>
          </a:p>
        </p:txBody>
      </p:sp>
      <p:sp>
        <p:nvSpPr>
          <p:cNvPr id="28" name="Cloud 27"/>
          <p:cNvSpPr/>
          <p:nvPr/>
        </p:nvSpPr>
        <p:spPr>
          <a:xfrm>
            <a:off x="7841105" y="3844317"/>
            <a:ext cx="4361227" cy="22430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C00000"/>
                </a:solidFill>
                <a:latin typeface="#9Slide03 AmpleSoft Bold" panose="02000000000000000000" pitchFamily="2" charset="0"/>
              </a:rPr>
              <a:t>Cá nhân </a:t>
            </a:r>
            <a:r>
              <a:rPr lang="en-US" sz="2800">
                <a:solidFill>
                  <a:srgbClr val="C00000"/>
                </a:solidFill>
                <a:latin typeface="#9Slide03 AmpleSoft Bold" panose="02000000000000000000" pitchFamily="2" charset="0"/>
                <a:sym typeface="Wingdings" panose="05000000000000000000" pitchFamily="2" charset="2"/>
              </a:rPr>
              <a:t> nhóm  lớp</a:t>
            </a:r>
            <a:endParaRPr lang="en-US" sz="2800">
              <a:solidFill>
                <a:srgbClr val="C00000"/>
              </a:solidFill>
              <a:latin typeface="#9Slide03 AmpleSoft 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8"/>
          <p:cNvPicPr>
            <a:picLocks noChangeAspect="1"/>
          </p:cNvPicPr>
          <p:nvPr/>
        </p:nvPicPr>
        <p:blipFill rotWithShape="1">
          <a:blip r:embed="rId1"/>
          <a:srcRect t="9091" r="20138"/>
          <a:stretch>
            <a:fillRect/>
          </a:stretch>
        </p:blipFill>
        <p:spPr>
          <a:xfrm>
            <a:off x="3523488" y="7"/>
            <a:ext cx="8668512" cy="6857993"/>
          </a:xfrm>
          <a:prstGeom prst="rect">
            <a:avLst/>
          </a:prstGeom>
        </p:spPr>
      </p:pic>
      <p:sp>
        <p:nvSpPr>
          <p:cNvPr id="30" name="Rectangle 29"/>
          <p:cNvSpPr>
            <a:spLocks noGrp="1" noRot="1" noChangeAspect="1" noMove="1" noResize="1" noEditPoints="1" noAdjustHandles="1" noChangeArrowheads="1" noChangeShapeType="1" noTextEdit="1"/>
          </p:cNvSpPr>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TextBox 5"/>
          <p:cNvSpPr txBox="1"/>
          <p:nvPr/>
        </p:nvSpPr>
        <p:spPr>
          <a:xfrm>
            <a:off x="152400" y="1651000"/>
            <a:ext cx="73660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6400">
                <a:solidFill>
                  <a:srgbClr val="57C7D4"/>
                </a:solidFill>
                <a:latin typeface="Sigmar One" panose="00000500000000000000" pitchFamily="2" charset="0"/>
                <a:ea typeface="+mj-ea"/>
                <a:cs typeface="+mj-cs"/>
              </a:rPr>
              <a:t>Củng cố</a:t>
            </a:r>
            <a:endParaRPr lang="en-US" sz="6400">
              <a:solidFill>
                <a:srgbClr val="57C7D4"/>
              </a:solidFill>
              <a:latin typeface="Sigmar One" panose="00000500000000000000" pitchFamily="2" charset="0"/>
              <a:ea typeface="+mj-ea"/>
              <a:cs typeface="+mj-cs"/>
            </a:endParaRPr>
          </a:p>
          <a:p>
            <a:pPr>
              <a:lnSpc>
                <a:spcPct val="90000"/>
              </a:lnSpc>
              <a:spcBef>
                <a:spcPct val="0"/>
              </a:spcBef>
              <a:spcAft>
                <a:spcPts val="400"/>
              </a:spcAft>
            </a:pPr>
            <a:r>
              <a:rPr lang="en-US" sz="6400">
                <a:solidFill>
                  <a:srgbClr val="57C7D4"/>
                </a:solidFill>
                <a:latin typeface="Sigmar One" panose="00000500000000000000" pitchFamily="2" charset="0"/>
                <a:ea typeface="+mj-ea"/>
                <a:cs typeface="+mj-cs"/>
              </a:rPr>
              <a:t>            Dặn dò</a:t>
            </a:r>
            <a:endParaRPr lang="en-US" sz="6400">
              <a:solidFill>
                <a:srgbClr val="57C7D4"/>
              </a:solidFill>
              <a:latin typeface="Sigmar One" panose="00000500000000000000" pitchFamily="2" charset="0"/>
              <a:ea typeface="+mj-ea"/>
              <a:cs typeface="+mj-cs"/>
            </a:endParaRPr>
          </a:p>
          <a:p>
            <a:pPr indent="-152400">
              <a:lnSpc>
                <a:spcPct val="90000"/>
              </a:lnSpc>
              <a:spcBef>
                <a:spcPct val="0"/>
              </a:spcBef>
              <a:spcAft>
                <a:spcPts val="400"/>
              </a:spcAft>
            </a:pPr>
            <a:endParaRPr lang="en-US" sz="6400">
              <a:latin typeface="Sigmar One" panose="00000500000000000000" pitchFamily="2" charset="0"/>
              <a:ea typeface="+mj-ea"/>
              <a:cs typeface="+mj-cs"/>
            </a:endParaRPr>
          </a:p>
        </p:txBody>
      </p:sp>
      <p:sp>
        <p:nvSpPr>
          <p:cNvPr id="32" name="Rectangle 31"/>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latin typeface="Calibri" panose="020F0502020204030204"/>
            </a:endParaRPr>
          </a:p>
        </p:txBody>
      </p:sp>
      <p:sp>
        <p:nvSpPr>
          <p:cNvPr id="34" name="Rectangle 33"/>
          <p:cNvSpPr>
            <a:spLocks noGrp="1" noRot="1" noChangeAspect="1" noMove="1" noResize="1" noEditPoints="1" noAdjustHandles="1" noChangeArrowheads="1" noChangeShapeType="1" noTextEdit="1"/>
          </p:cNvSpPr>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defRPr/>
            </a:pPr>
            <a:endParaRPr lang="en-US">
              <a:solidFill>
                <a:prstClr val="white"/>
              </a:solidFill>
              <a:latin typeface="Calibri" panose="020F0502020204030204"/>
            </a:endParaRPr>
          </a:p>
        </p:txBody>
      </p:sp>
      <p:pic>
        <p:nvPicPr>
          <p:cNvPr id="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81029" y="3284375"/>
            <a:ext cx="2029968" cy="192262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600" rtl="0" eaLnBrk="1" fontAlgn="auto" latinLnBrk="0" hangingPunct="1">
              <a:lnSpc>
                <a:spcPct val="90000"/>
              </a:lnSpc>
              <a:spcBef>
                <a:spcPct val="0"/>
              </a:spcBef>
              <a:spcAft>
                <a:spcPts val="400"/>
              </a:spcAft>
              <a:buClrTx/>
              <a:buSzTx/>
              <a:buFontTx/>
              <a:buNone/>
              <a:defRPr/>
            </a:pPr>
            <a:r>
              <a:rPr kumimoji="0" lang="en-US" sz="6400" b="1" i="0" u="none" strike="noStrike" kern="1200" cap="none" spc="0" normalizeH="0" baseline="0" noProof="0">
                <a:ln>
                  <a:noFill/>
                </a:ln>
                <a:solidFill>
                  <a:srgbClr val="73C532"/>
                </a:solidFill>
                <a:effectLst/>
                <a:uLnTx/>
                <a:uFillTx/>
                <a:latin typeface="Sigmar One" panose="00000500000000000000" pitchFamily="2" charset="0"/>
              </a:rPr>
              <a:t>Hẹn gặp lại các em!</a:t>
            </a:r>
            <a:endParaRPr kumimoji="0" lang="en-US" sz="6400" b="1" i="0" u="none" strike="noStrike" kern="1200" cap="none" spc="0" normalizeH="0" baseline="0" noProof="0">
              <a:ln>
                <a:noFill/>
              </a:ln>
              <a:solidFill>
                <a:srgbClr val="73C532"/>
              </a:solidFill>
              <a:effectLst/>
              <a:uLnTx/>
              <a:uFillTx/>
              <a:latin typeface="Sigmar One" panose="00000500000000000000" pitchFamily="2"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21735" y="615317"/>
            <a:ext cx="4978053" cy="562736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p:cNvSpPr>
            <a:spLocks noGrp="1" noRot="1" noChangeAspect="1" noMove="1" noResize="1" noEditPoints="1" noAdjustHandles="1" noChangeArrowheads="1" noChangeShapeType="1" noTextEdit="1"/>
          </p:cNvSpPr>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p:cNvSpPr>
            <a:spLocks noGrp="1" noRot="1" noChangeAspect="1" noMove="1" noResize="1" noEditPoints="1" noAdjustHandles="1" noChangeArrowheads="1" noChangeShapeType="1" noTextEdit="1"/>
          </p:cNvSpPr>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 name="TextBox 3"/>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0" algn="ctr">
              <a:lnSpc>
                <a:spcPct val="90000"/>
              </a:lnSpc>
              <a:spcBef>
                <a:spcPct val="0"/>
              </a:spcBef>
              <a:spcAft>
                <a:spcPts val="400"/>
              </a:spcAft>
            </a:pPr>
            <a:r>
              <a:rPr lang="en-US" sz="6400">
                <a:solidFill>
                  <a:srgbClr val="F9A72D"/>
                </a:solidFill>
                <a:latin typeface="Sigmar One" panose="00000500000000000000" pitchFamily="2" charset="0"/>
                <a:ea typeface="+mj-ea"/>
                <a:cs typeface="+mj-cs"/>
              </a:rPr>
              <a:t>Đọc</a:t>
            </a:r>
            <a:endParaRPr lang="en-US" sz="6400">
              <a:solidFill>
                <a:srgbClr val="F9A72D"/>
              </a:solidFill>
              <a:latin typeface="Sigmar One" panose="00000500000000000000" pitchFamily="2" charset="0"/>
              <a:ea typeface="+mj-ea"/>
              <a:cs typeface="+mj-cs"/>
            </a:endParaRPr>
          </a:p>
        </p:txBody>
      </p:sp>
      <p:pic>
        <p:nvPicPr>
          <p:cNvPr id="7" name="图片 16" descr="2223be3d229db37d30f334096b915142"/>
          <p:cNvPicPr>
            <a:picLocks noChangeAspect="1"/>
          </p:cNvPicPr>
          <p:nvPr/>
        </p:nvPicPr>
        <p:blipFill>
          <a:blip r:embed="rId1" cstate="screen"/>
          <a:stretch>
            <a:fillRect/>
          </a:stretch>
        </p:blipFill>
        <p:spPr>
          <a:xfrm flipH="1">
            <a:off x="1676400" y="694950"/>
            <a:ext cx="5310034" cy="528183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5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p:cNvSpPr>
            <a:spLocks noGrp="1" noRot="1" noChangeAspect="1" noMove="1" noResize="1" noEditPoints="1" noAdjustHandles="1" noChangeArrowheads="1" noChangeShapeType="1" noTextEdit="1"/>
          </p:cNvSpPr>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p:cNvSpPr>
            <a:spLocks noGrp="1" noRot="1" noChangeAspect="1" noMove="1" noResize="1" noEditPoints="1" noAdjustHandles="1" noChangeArrowheads="1" noChangeShapeType="1" noTextEdit="1"/>
          </p:cNvSpPr>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 name="TextBox 3"/>
          <p:cNvSpPr txBox="1"/>
          <p:nvPr/>
        </p:nvSpPr>
        <p:spPr>
          <a:xfrm>
            <a:off x="5947235" y="1955800"/>
            <a:ext cx="5145039" cy="1952947"/>
          </a:xfrm>
          <a:prstGeom prst="rect">
            <a:avLst/>
          </a:prstGeom>
          <a:noFill/>
        </p:spPr>
        <p:txBody>
          <a:bodyPr vert="horz" lIns="60960" tIns="30480" rIns="60960" bIns="30480" rtlCol="0" anchor="ctr">
            <a:normAutofit/>
          </a:bodyPr>
          <a:lstStyle/>
          <a:p>
            <a:pPr indent="-152400" algn="ctr">
              <a:lnSpc>
                <a:spcPct val="90000"/>
              </a:lnSpc>
              <a:spcBef>
                <a:spcPct val="0"/>
              </a:spcBef>
              <a:spcAft>
                <a:spcPts val="400"/>
              </a:spcAft>
            </a:pPr>
            <a:r>
              <a:rPr lang="en-US" sz="6400">
                <a:solidFill>
                  <a:srgbClr val="F9A72D"/>
                </a:solidFill>
                <a:latin typeface="Sigmar One" panose="00000500000000000000" pitchFamily="2" charset="0"/>
                <a:ea typeface="+mj-ea"/>
                <a:cs typeface="+mj-cs"/>
              </a:rPr>
              <a:t>Khởi động</a:t>
            </a:r>
            <a:endParaRPr lang="en-US" sz="6400">
              <a:solidFill>
                <a:srgbClr val="F9A72D"/>
              </a:solidFill>
              <a:latin typeface="Sigmar One" panose="00000500000000000000" pitchFamily="2" charset="0"/>
              <a:ea typeface="+mj-ea"/>
              <a:cs typeface="+mj-cs"/>
            </a:endParaRPr>
          </a:p>
        </p:txBody>
      </p:sp>
      <p:pic>
        <p:nvPicPr>
          <p:cNvPr id="7" name="图片 16" descr="2223be3d229db37d30f334096b915142"/>
          <p:cNvPicPr>
            <a:picLocks noChangeAspect="1"/>
          </p:cNvPicPr>
          <p:nvPr/>
        </p:nvPicPr>
        <p:blipFill>
          <a:blip r:embed="rId1" cstate="screen"/>
          <a:stretch>
            <a:fillRect/>
          </a:stretch>
        </p:blipFill>
        <p:spPr>
          <a:xfrm flipH="1">
            <a:off x="1219200" y="694950"/>
            <a:ext cx="5310034" cy="52818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p:cNvPicPr>
            <a:picLocks noChangeAspect="1"/>
          </p:cNvPicPr>
          <p:nvPr/>
        </p:nvPicPr>
        <p:blipFill>
          <a:blip r:embed="rId1"/>
          <a:stretch>
            <a:fillRect/>
          </a:stretch>
        </p:blipFill>
        <p:spPr>
          <a:xfrm>
            <a:off x="10093015" y="4730632"/>
            <a:ext cx="2421891" cy="2250440"/>
          </a:xfrm>
          <a:prstGeom prst="rect">
            <a:avLst/>
          </a:prstGeom>
        </p:spPr>
      </p:pic>
      <p:grpSp>
        <p:nvGrpSpPr>
          <p:cNvPr id="8" name="Group 9"/>
          <p:cNvGrpSpPr>
            <a:grpSpLocks noChangeAspect="1"/>
          </p:cNvGrpSpPr>
          <p:nvPr/>
        </p:nvGrpSpPr>
        <p:grpSpPr>
          <a:xfrm>
            <a:off x="11132290" y="127591"/>
            <a:ext cx="946297" cy="946294"/>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pic>
        <p:nvPicPr>
          <p:cNvPr id="6" name="Picture 5"/>
          <p:cNvPicPr>
            <a:picLocks noChangeAspect="1"/>
          </p:cNvPicPr>
          <p:nvPr/>
        </p:nvPicPr>
        <p:blipFill rotWithShape="1">
          <a:blip r:embed="rId3"/>
          <a:srcRect r="88722"/>
          <a:stretch>
            <a:fillRect/>
          </a:stretch>
        </p:blipFill>
        <p:spPr>
          <a:xfrm>
            <a:off x="1143000" y="533400"/>
            <a:ext cx="1143000" cy="914400"/>
          </a:xfrm>
          <a:prstGeom prst="rect">
            <a:avLst/>
          </a:prstGeom>
        </p:spPr>
      </p:pic>
      <p:pic>
        <p:nvPicPr>
          <p:cNvPr id="7" name="Picture 6"/>
          <p:cNvPicPr>
            <a:picLocks noChangeAspect="1"/>
          </p:cNvPicPr>
          <p:nvPr/>
        </p:nvPicPr>
        <p:blipFill rotWithShape="1">
          <a:blip r:embed="rId3"/>
          <a:srcRect l="10526" t="41667" b="-8334"/>
          <a:stretch>
            <a:fillRect/>
          </a:stretch>
        </p:blipFill>
        <p:spPr>
          <a:xfrm>
            <a:off x="2286000" y="861934"/>
            <a:ext cx="9067800" cy="609600"/>
          </a:xfrm>
          <a:prstGeom prst="rect">
            <a:avLst/>
          </a:prstGeom>
        </p:spPr>
      </p:pic>
      <p:sp>
        <p:nvSpPr>
          <p:cNvPr id="9" name="Cloud 8"/>
          <p:cNvSpPr/>
          <p:nvPr/>
        </p:nvSpPr>
        <p:spPr>
          <a:xfrm>
            <a:off x="4495800" y="1981200"/>
            <a:ext cx="4128686" cy="193224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C00000"/>
                </a:solidFill>
                <a:latin typeface="#9Slide03 AmpleSoft Bold" panose="02000000000000000000" pitchFamily="2" charset="0"/>
              </a:rPr>
              <a:t>Hỏi – đáp theo nhóm đôi</a:t>
            </a:r>
            <a:endParaRPr lang="en-US" sz="2800">
              <a:solidFill>
                <a:srgbClr val="C00000"/>
              </a:solidFill>
              <a:latin typeface="#9Slide03 AmpleSoft Bold" panose="02000000000000000000" pitchFamily="2" charset="0"/>
            </a:endParaRPr>
          </a:p>
        </p:txBody>
      </p:sp>
      <p:pic>
        <p:nvPicPr>
          <p:cNvPr id="11" name="Picture 10" descr="A picture containing toy, doll, clipart&#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539316"/>
            <a:ext cx="3465147" cy="38150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advTm="0">
        <p:circle/>
      </p:transition>
    </mc:Choice>
    <mc:Fallback>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8125"/>
            <a:ext cx="8791575" cy="638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peech Bubble: Rectangle with Corners Rounded 7"/>
          <p:cNvSpPr/>
          <p:nvPr/>
        </p:nvSpPr>
        <p:spPr>
          <a:xfrm>
            <a:off x="8153400" y="30480"/>
            <a:ext cx="2834640" cy="1706880"/>
          </a:xfrm>
          <a:prstGeom prst="wedgeRoundRectCallout">
            <a:avLst>
              <a:gd name="adj1" fmla="val -40397"/>
              <a:gd name="adj2" fmla="val 76325"/>
              <a:gd name="adj3" fmla="val 16667"/>
            </a:avLst>
          </a:prstGeom>
          <a:solidFill>
            <a:schemeClr val="accent5">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latin typeface="#9Slide03 AmpleSoft Bold" panose="02000000000000000000" pitchFamily="2" charset="0"/>
              </a:rPr>
              <a:t>Bức tranh vẽ gì?</a:t>
            </a:r>
            <a:endParaRPr lang="en-US" sz="2800">
              <a:solidFill>
                <a:srgbClr val="FF0000"/>
              </a:solidFill>
              <a:latin typeface="#9Slide03 AmpleSoft 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10"/>
          <p:cNvPicPr>
            <a:picLocks noChangeAspect="1"/>
          </p:cNvPicPr>
          <p:nvPr/>
        </p:nvPicPr>
        <p:blipFill rotWithShape="1">
          <a:blip r:embed="rId1"/>
          <a:srcRect l="7989" r="4870" b="1"/>
          <a:stretch>
            <a:fillRect/>
          </a:stretch>
        </p:blipFill>
        <p:spPr>
          <a:xfrm>
            <a:off x="-67324" y="-39887"/>
            <a:ext cx="12196243" cy="6857993"/>
          </a:xfrm>
          <a:prstGeom prst="rect">
            <a:avLst/>
          </a:prstGeom>
        </p:spPr>
      </p:pic>
      <p:sp>
        <p:nvSpPr>
          <p:cNvPr id="25" name="Rectangle 24"/>
          <p:cNvSpPr>
            <a:spLocks noGrp="1" noRot="1" noChangeAspect="1" noMove="1" noResize="1" noEditPoints="1" noAdjustHandles="1" noChangeArrowheads="1" noChangeShapeType="1" noTextEdit="1"/>
          </p:cNvSpPr>
          <p:nvPr/>
        </p:nvSpPr>
        <p:spPr>
          <a:xfrm rot="2700000">
            <a:off x="1138684" y="1316432"/>
            <a:ext cx="4225136" cy="4225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5"/>
          </a:p>
        </p:txBody>
      </p:sp>
      <p:sp>
        <p:nvSpPr>
          <p:cNvPr id="27" name="Freeform: Shape 26"/>
          <p:cNvSpPr>
            <a:spLocks noGrp="1" noRot="1" noChangeAspect="1" noMove="1" noResize="1" noEditPoints="1" noAdjustHandles="1" noChangeArrowheads="1" noChangeShapeType="1" noTextEdit="1"/>
          </p:cNvSpPr>
          <p:nvPr/>
        </p:nvSpPr>
        <p:spPr>
          <a:xfrm rot="2700000">
            <a:off x="563920" y="753377"/>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solidFill>
                <a:schemeClr val="tx1"/>
              </a:solidFill>
            </a:endParaRPr>
          </a:p>
        </p:txBody>
      </p:sp>
      <p:sp>
        <p:nvSpPr>
          <p:cNvPr id="6" name="TextBox 5"/>
          <p:cNvSpPr txBox="1"/>
          <p:nvPr/>
        </p:nvSpPr>
        <p:spPr>
          <a:xfrm>
            <a:off x="975736" y="1770051"/>
            <a:ext cx="4248318" cy="1952947"/>
          </a:xfrm>
          <a:prstGeom prst="rect">
            <a:avLst/>
          </a:prstGeom>
          <a:noFill/>
        </p:spPr>
        <p:txBody>
          <a:bodyPr vert="horz" lIns="60960" tIns="30480" rIns="60960" bIns="30480" rtlCol="0" anchor="ctr">
            <a:normAutofit/>
          </a:bodyPr>
          <a:lstStyle/>
          <a:p>
            <a:pPr algn="ctr">
              <a:lnSpc>
                <a:spcPct val="90000"/>
              </a:lnSpc>
              <a:spcBef>
                <a:spcPct val="0"/>
              </a:spcBef>
              <a:spcAft>
                <a:spcPts val="400"/>
              </a:spcAft>
            </a:pPr>
            <a:r>
              <a:rPr lang="en-US" sz="3600">
                <a:solidFill>
                  <a:srgbClr val="40AFB9"/>
                </a:solidFill>
                <a:latin typeface="Sigmar One" panose="00000500000000000000" pitchFamily="2" charset="0"/>
                <a:ea typeface="+mj-ea"/>
                <a:cs typeface="+mj-cs"/>
              </a:rPr>
              <a:t>Đọc văn bản</a:t>
            </a:r>
            <a:endParaRPr lang="en-US" sz="3600">
              <a:solidFill>
                <a:srgbClr val="40AFB9"/>
              </a:solidFill>
              <a:latin typeface="Sigmar One" panose="00000500000000000000" pitchFamily="2" charset="0"/>
              <a:ea typeface="+mj-ea"/>
              <a:cs typeface="+mj-cs"/>
            </a:endParaRPr>
          </a:p>
          <a:p>
            <a:pPr indent="-152400" algn="ctr">
              <a:lnSpc>
                <a:spcPct val="90000"/>
              </a:lnSpc>
              <a:spcBef>
                <a:spcPct val="0"/>
              </a:spcBef>
              <a:spcAft>
                <a:spcPts val="400"/>
              </a:spcAft>
            </a:pPr>
            <a:endParaRPr lang="en-US" sz="3600">
              <a:solidFill>
                <a:srgbClr val="40AFB9"/>
              </a:solidFill>
              <a:latin typeface="+mj-lt"/>
              <a:ea typeface="+mj-ea"/>
              <a:cs typeface="+mj-cs"/>
            </a:endParaRPr>
          </a:p>
        </p:txBody>
      </p:sp>
      <p:sp>
        <p:nvSpPr>
          <p:cNvPr id="29" name="Freeform: Shape 28"/>
          <p:cNvSpPr>
            <a:spLocks noGrp="1" noRot="1" noChangeAspect="1" noMove="1" noResize="1" noEditPoints="1" noAdjustHandles="1" noChangeArrowheads="1" noChangeShapeType="1" noTextEdit="1"/>
          </p:cNvSpPr>
          <p:nvPr/>
        </p:nvSpPr>
        <p:spPr>
          <a:xfrm rot="2700000">
            <a:off x="9951583" y="-621194"/>
            <a:ext cx="2495927" cy="1767670"/>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1" name="Rectangle 30"/>
          <p:cNvSpPr>
            <a:spLocks noGrp="1" noRot="1" noChangeAspect="1" noMove="1" noResize="1" noEditPoints="1" noAdjustHandles="1" noChangeArrowheads="1" noChangeShapeType="1" noTextEdit="1"/>
          </p:cNvSpPr>
          <p:nvPr/>
        </p:nvSpPr>
        <p:spPr>
          <a:xfrm rot="2700000">
            <a:off x="10136578" y="419910"/>
            <a:ext cx="1130961" cy="11309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3" name="Group 32"/>
          <p:cNvGrpSpPr>
            <a:grpSpLocks noGrp="1" noRot="1" noChangeAspect="1" noMove="1" noResize="1" noUngrp="1"/>
          </p:cNvGrpSpPr>
          <p:nvPr/>
        </p:nvGrpSpPr>
        <p:grpSpPr>
          <a:xfrm>
            <a:off x="6096004" y="5609070"/>
            <a:ext cx="780053" cy="747280"/>
            <a:chOff x="7011922" y="4095164"/>
            <a:chExt cx="1203067" cy="1152523"/>
          </a:xfrm>
        </p:grpSpPr>
        <p:sp>
          <p:nvSpPr>
            <p:cNvPr id="34" name="Rectangle 33"/>
            <p:cNvSpPr/>
            <p:nvPr/>
          </p:nvSpPr>
          <p:spPr>
            <a:xfrm rot="2700000">
              <a:off x="7135024" y="4167722"/>
              <a:ext cx="1079965" cy="1079965"/>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5" name="Rectangle 34"/>
            <p:cNvSpPr/>
            <p:nvPr/>
          </p:nvSpPr>
          <p:spPr>
            <a:xfrm rot="2700000">
              <a:off x="7011922" y="4095164"/>
              <a:ext cx="485578" cy="485578"/>
            </a:xfrm>
            <a:prstGeom prst="rect">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37" name="Group 36"/>
          <p:cNvGrpSpPr>
            <a:grpSpLocks noGrp="1" noRot="1" noChangeAspect="1" noMove="1" noResize="1" noUngrp="1"/>
          </p:cNvGrpSpPr>
          <p:nvPr/>
        </p:nvGrpSpPr>
        <p:grpSpPr>
          <a:xfrm>
            <a:off x="10562597" y="5490560"/>
            <a:ext cx="803394" cy="855268"/>
            <a:chOff x="10246841" y="5975889"/>
            <a:chExt cx="1378553" cy="1467564"/>
          </a:xfrm>
        </p:grpSpPr>
        <p:sp>
          <p:nvSpPr>
            <p:cNvPr id="38" name="Rectangle 37"/>
            <p:cNvSpPr/>
            <p:nvPr/>
          </p:nvSpPr>
          <p:spPr>
            <a:xfrm rot="2700000">
              <a:off x="10246842" y="5975888"/>
              <a:ext cx="1316404" cy="131640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 name="Rectangle 38"/>
            <p:cNvSpPr/>
            <p:nvPr/>
          </p:nvSpPr>
          <p:spPr>
            <a:xfrm rot="2700000">
              <a:off x="11038860" y="6856918"/>
              <a:ext cx="586534" cy="58653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41" name="Group 40"/>
          <p:cNvGrpSpPr>
            <a:grpSpLocks noGrp="1" noRot="1" noChangeAspect="1" noMove="1" noResize="1" noUngrp="1"/>
          </p:cNvGrpSpPr>
          <p:nvPr/>
        </p:nvGrpSpPr>
        <p:grpSpPr>
          <a:xfrm>
            <a:off x="8085868" y="6047146"/>
            <a:ext cx="1636826" cy="818413"/>
            <a:chOff x="8085870" y="5837885"/>
            <a:chExt cx="2055357" cy="1027679"/>
          </a:xfrm>
        </p:grpSpPr>
        <p:sp>
          <p:nvSpPr>
            <p:cNvPr id="42" name="Rectangle 41"/>
            <p:cNvSpPr/>
            <p:nvPr/>
          </p:nvSpPr>
          <p:spPr>
            <a:xfrm rot="2700000">
              <a:off x="9241090" y="5965012"/>
              <a:ext cx="696678" cy="6966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 name="Isosceles Triangle 42"/>
            <p:cNvSpPr/>
            <p:nvPr/>
          </p:nvSpPr>
          <p:spPr>
            <a:xfrm>
              <a:off x="8085870" y="5837885"/>
              <a:ext cx="2055357" cy="102767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pic>
        <p:nvPicPr>
          <p:cNvPr id="2" name="图片 22"/>
          <p:cNvPicPr>
            <a:picLocks noChangeAspect="1"/>
          </p:cNvPicPr>
          <p:nvPr/>
        </p:nvPicPr>
        <p:blipFill>
          <a:blip r:embed="rId2"/>
          <a:stretch>
            <a:fillRect/>
          </a:stretch>
        </p:blipFill>
        <p:spPr>
          <a:xfrm>
            <a:off x="1243445" y="2659646"/>
            <a:ext cx="3522965" cy="32735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1718" y="15240"/>
            <a:ext cx="957155" cy="762066"/>
          </a:xfrm>
          <a:prstGeom prst="rect">
            <a:avLst/>
          </a:prstGeom>
        </p:spPr>
      </p:pic>
      <p:graphicFrame>
        <p:nvGraphicFramePr>
          <p:cNvPr id="2" name="Table 1"/>
          <p:cNvGraphicFramePr>
            <a:graphicFrameLocks noGrp="1"/>
          </p:cNvGraphicFramePr>
          <p:nvPr/>
        </p:nvGraphicFramePr>
        <p:xfrm>
          <a:off x="1257300" y="661769"/>
          <a:ext cx="9677400" cy="6139492"/>
        </p:xfrm>
        <a:graphic>
          <a:graphicData uri="http://schemas.openxmlformats.org/drawingml/2006/table">
            <a:tbl>
              <a:tblPr/>
              <a:tblGrid>
                <a:gridCol w="4838700"/>
                <a:gridCol w="4838700"/>
              </a:tblGrid>
              <a:tr h="2164367">
                <a:tc>
                  <a:txBody>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Nghỉ hè em thích nhất</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Được theo mẹ về quê</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em cũng mừng ghê</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Khi thấy em vào ngõ</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txBody>
                  <a:tcPr marL="26113" marR="26113" marT="26113" marB="26113">
                    <a:lnL>
                      <a:noFill/>
                    </a:lnL>
                    <a:lnR>
                      <a:noFill/>
                    </a:lnR>
                    <a:lnT>
                      <a:noFill/>
                    </a:lnT>
                    <a:lnB>
                      <a:noFill/>
                    </a:lnB>
                    <a:solidFill>
                      <a:srgbClr val="EAF9FF"/>
                    </a:solidFill>
                  </a:tcPr>
                </a:tc>
                <a:tc>
                  <a:txBody>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Vườn bà có nhiều quả</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Chẳng mấy lúc bà ăn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bảo thích để dành</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Cho cháu về ra hái.</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txBody>
                  <a:tcPr marL="26113" marR="26113" marT="26113" marB="26113">
                    <a:lnL>
                      <a:noFill/>
                    </a:lnL>
                    <a:lnR>
                      <a:noFill/>
                    </a:lnR>
                    <a:lnT>
                      <a:noFill/>
                    </a:lnT>
                    <a:lnB>
                      <a:noFill/>
                    </a:lnB>
                    <a:solidFill>
                      <a:srgbClr val="EAF9FF"/>
                    </a:solidFill>
                  </a:tcPr>
                </a:tc>
              </a:tr>
              <a:tr h="3749910">
                <a:tc>
                  <a:txBody>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Mảnh vườn quê bé nhỏ</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Bao nhiêu là thứ cây</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mỗi năm mỗi gầy</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Chắc bà luôn vất vả</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txBody>
                  <a:tcPr marL="26113" marR="26113" marT="26113" marB="26113">
                    <a:lnL>
                      <a:noFill/>
                    </a:lnL>
                    <a:lnR>
                      <a:noFill/>
                    </a:lnR>
                    <a:lnT>
                      <a:noFill/>
                    </a:lnT>
                    <a:lnB>
                      <a:noFill/>
                    </a:lnB>
                    <a:solidFill>
                      <a:srgbClr val="EAF9FF"/>
                    </a:solidFill>
                  </a:tcPr>
                </a:tc>
                <a:tc>
                  <a:txBody>
                    <a:bodyPr/>
                    <a:lstStyle/>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Em mồ hôi nhễ nhại</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Bà theo quạt liền tay.</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Từ tay bà gió đến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Thơm bao hương quả vườn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Thoáng nghe bà kể chuyện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Gió thơm say chập chờn.</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p>
                      <a:pPr fontAlgn="t">
                        <a:lnSpc>
                          <a:spcPct val="150000"/>
                        </a:lnSpc>
                      </a:pPr>
                      <a:r>
                        <a:rPr lang="vi-VN" sz="2400" b="0">
                          <a:solidFill>
                            <a:srgbClr val="002060"/>
                          </a:solidFill>
                          <a:effectLst/>
                          <a:latin typeface="#9Slide03 Arima Madurai Black" panose="00000A00000000000000" pitchFamily="2" charset="0"/>
                          <a:cs typeface="#9Slide03 Arima Madurai Black" panose="00000A00000000000000" pitchFamily="2" charset="0"/>
                        </a:rPr>
                        <a:t>                           (Xuân Hoài)</a:t>
                      </a:r>
                      <a:endParaRPr lang="vi-VN" sz="2400" b="0">
                        <a:solidFill>
                          <a:srgbClr val="002060"/>
                        </a:solidFill>
                        <a:effectLst/>
                        <a:latin typeface="#9Slide03 Arima Madurai Black" panose="00000A00000000000000" pitchFamily="2" charset="0"/>
                        <a:cs typeface="#9Slide03 Arima Madurai Black" panose="00000A00000000000000" pitchFamily="2" charset="0"/>
                      </a:endParaRPr>
                    </a:p>
                  </a:txBody>
                  <a:tcPr marL="26113" marR="26113" marT="26113" marB="26113">
                    <a:lnL>
                      <a:noFill/>
                    </a:lnL>
                    <a:lnR>
                      <a:noFill/>
                    </a:lnR>
                    <a:lnT>
                      <a:noFill/>
                    </a:lnT>
                    <a:lnB>
                      <a:noFill/>
                    </a:lnB>
                    <a:solidFill>
                      <a:srgbClr val="EAF9FF"/>
                    </a:solidFill>
                  </a:tcPr>
                </a:tc>
              </a:tr>
            </a:tbl>
          </a:graphicData>
        </a:graphic>
      </p:graphicFrame>
      <p:sp>
        <p:nvSpPr>
          <p:cNvPr id="9" name="TextBox 29"/>
          <p:cNvSpPr txBox="1"/>
          <p:nvPr/>
        </p:nvSpPr>
        <p:spPr>
          <a:xfrm>
            <a:off x="3429000" y="56739"/>
            <a:ext cx="4419600" cy="820738"/>
          </a:xfrm>
          <a:prstGeom prst="rect">
            <a:avLst/>
          </a:prstGeom>
        </p:spPr>
        <p:txBody>
          <a:bodyPr wrap="square" lIns="0" tIns="0" rIns="0" bIns="0" rtlCol="0" anchor="t">
            <a:spAutoFit/>
          </a:bodyPr>
          <a:lstStyle/>
          <a:p>
            <a:pPr algn="ctr">
              <a:lnSpc>
                <a:spcPts val="6400"/>
              </a:lnSpc>
              <a:spcBef>
                <a:spcPct val="0"/>
              </a:spcBef>
            </a:pPr>
            <a:r>
              <a:rPr lang="en-US" sz="4400" spc="-133">
                <a:solidFill>
                  <a:srgbClr val="FF0000"/>
                </a:solidFill>
                <a:latin typeface="Sriracha" panose="00000500000000000000"/>
              </a:rPr>
              <a:t>Về thăm quê</a:t>
            </a:r>
            <a:endParaRPr lang="en-US" sz="4400" spc="-133">
              <a:solidFill>
                <a:srgbClr val="FF0000"/>
              </a:solidFill>
              <a:latin typeface="Sriracha" panose="00000500000000000000"/>
            </a:endParaRPr>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480" y="396273"/>
            <a:ext cx="8791575" cy="6381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81718" y="15240"/>
            <a:ext cx="957155" cy="762066"/>
          </a:xfrm>
          <a:prstGeom prst="rect">
            <a:avLst/>
          </a:prstGeom>
        </p:spPr>
      </p:pic>
      <p:sp>
        <p:nvSpPr>
          <p:cNvPr id="5" name="TextBox 4"/>
          <p:cNvSpPr txBox="1"/>
          <p:nvPr/>
        </p:nvSpPr>
        <p:spPr>
          <a:xfrm>
            <a:off x="1067100" y="308822"/>
            <a:ext cx="2031700" cy="1056195"/>
          </a:xfrm>
          <a:prstGeom prst="roundRect">
            <a:avLst/>
          </a:prstGeom>
          <a:solidFill>
            <a:srgbClr val="FFFFCC"/>
          </a:solidFill>
          <a:ln w="28575">
            <a:solidFill>
              <a:srgbClr val="217875"/>
            </a:solidFill>
            <a:prstDash val="sysDash"/>
          </a:ln>
        </p:spPr>
        <p:txBody>
          <a:bodyPr wrap="square">
            <a:spAutoFit/>
          </a:bodyPr>
          <a:lstStyle/>
          <a:p>
            <a:pPr algn="ctr"/>
            <a:r>
              <a:rPr lang="en-US" sz="2800" b="1">
                <a:solidFill>
                  <a:srgbClr val="040B99"/>
                </a:solidFill>
                <a:latin typeface="Baloo 2 SemiBold" pitchFamily="2" charset="0"/>
                <a:cs typeface="Baloo 2 SemiBold" pitchFamily="2" charset="0"/>
              </a:rPr>
              <a:t>Luyện đọc từ khó</a:t>
            </a:r>
            <a:endParaRPr lang="en-US" sz="2800" b="1">
              <a:solidFill>
                <a:srgbClr val="040B99"/>
              </a:solidFill>
              <a:latin typeface="Baloo 2 SemiBold" pitchFamily="2" charset="0"/>
              <a:cs typeface="Baloo 2 SemiBold" pitchFamily="2" charset="0"/>
            </a:endParaRPr>
          </a:p>
        </p:txBody>
      </p:sp>
      <p:sp>
        <p:nvSpPr>
          <p:cNvPr id="6" name="TextBox 5"/>
          <p:cNvSpPr txBox="1"/>
          <p:nvPr/>
        </p:nvSpPr>
        <p:spPr>
          <a:xfrm>
            <a:off x="4251960" y="580886"/>
            <a:ext cx="2031700"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mỗi năm</a:t>
            </a:r>
            <a:endParaRPr lang="en-US" sz="2800">
              <a:solidFill>
                <a:schemeClr val="accent6">
                  <a:lumMod val="50000"/>
                </a:schemeClr>
              </a:solidFill>
              <a:latin typeface="Baloo 2 SemiBold" pitchFamily="2" charset="0"/>
              <a:cs typeface="Baloo 2 SemiBold" pitchFamily="2" charset="0"/>
            </a:endParaRPr>
          </a:p>
        </p:txBody>
      </p:sp>
      <p:sp>
        <p:nvSpPr>
          <p:cNvPr id="7" name="TextBox 6"/>
          <p:cNvSpPr txBox="1"/>
          <p:nvPr/>
        </p:nvSpPr>
        <p:spPr>
          <a:xfrm>
            <a:off x="6756100" y="580886"/>
            <a:ext cx="2590800"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luôn vất vả</a:t>
            </a:r>
            <a:endParaRPr lang="en-US" sz="2800">
              <a:solidFill>
                <a:schemeClr val="accent6">
                  <a:lumMod val="50000"/>
                </a:schemeClr>
              </a:solidFill>
              <a:latin typeface="Baloo 2 SemiBold" pitchFamily="2" charset="0"/>
              <a:cs typeface="Baloo 2 SemiBold" pitchFamily="2" charset="0"/>
            </a:endParaRPr>
          </a:p>
        </p:txBody>
      </p:sp>
      <p:sp>
        <p:nvSpPr>
          <p:cNvPr id="10" name="TextBox 9"/>
          <p:cNvSpPr txBox="1"/>
          <p:nvPr/>
        </p:nvSpPr>
        <p:spPr>
          <a:xfrm>
            <a:off x="3406140" y="1446318"/>
            <a:ext cx="2941322"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chẳng mấy lúc</a:t>
            </a:r>
            <a:endParaRPr lang="en-US" sz="2800">
              <a:solidFill>
                <a:schemeClr val="accent6">
                  <a:lumMod val="50000"/>
                </a:schemeClr>
              </a:solidFill>
              <a:latin typeface="Baloo 2 SemiBold" pitchFamily="2" charset="0"/>
              <a:cs typeface="Baloo 2 SemiBold" pitchFamily="2" charset="0"/>
            </a:endParaRPr>
          </a:p>
        </p:txBody>
      </p:sp>
      <p:sp>
        <p:nvSpPr>
          <p:cNvPr id="11" name="TextBox 10"/>
          <p:cNvSpPr txBox="1"/>
          <p:nvPr/>
        </p:nvSpPr>
        <p:spPr>
          <a:xfrm>
            <a:off x="6756100" y="1364149"/>
            <a:ext cx="2031700"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nhễ nhại</a:t>
            </a:r>
            <a:endParaRPr lang="en-US" sz="2800">
              <a:solidFill>
                <a:schemeClr val="accent6">
                  <a:lumMod val="50000"/>
                </a:schemeClr>
              </a:solidFill>
              <a:latin typeface="Baloo 2 SemiBold" pitchFamily="2" charset="0"/>
              <a:cs typeface="Baloo 2 SemiBold" pitchFamily="2" charset="0"/>
            </a:endParaRPr>
          </a:p>
        </p:txBody>
      </p:sp>
      <p:sp>
        <p:nvSpPr>
          <p:cNvPr id="12" name="TextBox 11"/>
          <p:cNvSpPr txBox="1"/>
          <p:nvPr/>
        </p:nvSpPr>
        <p:spPr>
          <a:xfrm>
            <a:off x="5267810" y="2197567"/>
            <a:ext cx="2763219"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quạt liền tay</a:t>
            </a:r>
            <a:endParaRPr lang="en-US" sz="2800">
              <a:solidFill>
                <a:schemeClr val="accent6">
                  <a:lumMod val="50000"/>
                </a:schemeClr>
              </a:solidFill>
              <a:latin typeface="Baloo 2 SemiBold" pitchFamily="2" charset="0"/>
              <a:cs typeface="Baloo 2 SemiBold"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animBg="1"/>
      <p:bldP spid="7"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49654B8F-F91E-4F95-A89A-A446969F1C62}"/>
</file>

<file path=customXml/itemProps2.xml><?xml version="1.0" encoding="utf-8"?>
<ds:datastoreItem xmlns:ds="http://schemas.openxmlformats.org/officeDocument/2006/customXml" ds:itemID="{15FC082A-91F0-4AE4-927D-56BB4EB0453B}"/>
</file>

<file path=customXml/itemProps3.xml><?xml version="1.0" encoding="utf-8"?>
<ds:datastoreItem xmlns:ds="http://schemas.openxmlformats.org/officeDocument/2006/customXml" ds:itemID="{96E73DC7-6DD8-49EB-BC1D-BFA4FC462797}"/>
</file>

<file path=docProps/app.xml><?xml version="1.0" encoding="utf-8"?>
<Properties xmlns="http://schemas.openxmlformats.org/officeDocument/2006/extended-properties" xmlns:vt="http://schemas.openxmlformats.org/officeDocument/2006/docPropsVTypes">
  <TotalTime>0</TotalTime>
  <Words>3054</Words>
  <Application>WPS Presentation</Application>
  <PresentationFormat>Widescreen</PresentationFormat>
  <Paragraphs>213</Paragraphs>
  <Slides>22</Slides>
  <Notes>1</Notes>
  <HiddenSlides>0</HiddenSlides>
  <MMClips>3</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SimSun</vt:lpstr>
      <vt:lpstr>Wingdings</vt:lpstr>
      <vt:lpstr>Sigmar One</vt:lpstr>
      <vt:lpstr>#9Slide03 AmpleSoft Bold</vt:lpstr>
      <vt:lpstr>#9Slide03 Arima Madurai Black</vt:lpstr>
      <vt:lpstr>Sriracha</vt:lpstr>
      <vt:lpstr>Baloo 2 SemiBold</vt:lpstr>
      <vt:lpstr>Calibri</vt:lpstr>
      <vt:lpstr>Microsoft YaHei</vt:lpstr>
      <vt:lpstr>Arial Unicode MS</vt:lpstr>
      <vt:lpstr>Baloo 2 Medium</vt:lpstr>
      <vt:lpstr>Segoe Print</vt:lpstr>
      <vt:lpstr>Open Sans</vt:lpstr>
      <vt:lpstr>Open Sans Condensed</vt:lpstr>
      <vt:lpstr>OpenSans</vt:lpstr>
      <vt:lpstr>Times New Roman</vt:lpstr>
      <vt:lpstr>Nunito Black</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HP</cp:lastModifiedBy>
  <cp:revision>11</cp:revision>
  <dcterms:created xsi:type="dcterms:W3CDTF">2006-08-16T00:00:00Z</dcterms:created>
  <dcterms:modified xsi:type="dcterms:W3CDTF">2022-08-28T14:43:38Z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FF84694A4E324676B4C248AF5AE0FDBE</vt:lpwstr>
  </property>
  <property fmtid="{D5CDD505-2E9C-101B-9397-08002B2CF9AE}" pid="3" name="KSOProductBuildVer">
    <vt:lpwstr>1033-11.2.0.11254</vt:lpwstr>
  </property>
  <property fmtid="{D5CDD505-2E9C-101B-9397-08002B2CF9AE}" pid="4" name="ContentTypeId">
    <vt:lpwstr>0x010100D136222746B9DD4E9009FC74C2167E69</vt:lpwstr>
  </property>
  <property fmtid="{D5CDD505-2E9C-101B-9397-08002B2CF9AE}" pid="5" name="MediaServiceImageTags">
    <vt:lpwstr/>
  </property>
</Properties>
</file>