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1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66" r:id="rId2"/>
    <p:sldId id="336" r:id="rId3"/>
    <p:sldId id="367" r:id="rId4"/>
    <p:sldId id="368" r:id="rId5"/>
    <p:sldId id="361" r:id="rId6"/>
    <p:sldId id="362" r:id="rId7"/>
    <p:sldId id="363" r:id="rId8"/>
    <p:sldId id="364" r:id="rId9"/>
    <p:sldId id="365" r:id="rId10"/>
    <p:sldId id="347" r:id="rId11"/>
    <p:sldId id="349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37" r:id="rId21"/>
    <p:sldId id="323" r:id="rId22"/>
    <p:sldId id="326" r:id="rId23"/>
    <p:sldId id="327" r:id="rId24"/>
    <p:sldId id="346" r:id="rId25"/>
    <p:sldId id="325" r:id="rId26"/>
    <p:sldId id="338" r:id="rId27"/>
    <p:sldId id="34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00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270" autoAdjust="0"/>
  </p:normalViewPr>
  <p:slideViewPr>
    <p:cSldViewPr>
      <p:cViewPr varScale="1">
        <p:scale>
          <a:sx n="89" d="100"/>
          <a:sy n="89" d="100"/>
        </p:scale>
        <p:origin x="128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1DD99-A185-480F-BA1B-433D320D8135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32849-42C5-43CE-B091-F073704AEC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10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chậu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rất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cần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tưới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̉ có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triển.Các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tưới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́.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aseline="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32849-42C5-43CE-B091-F073704AEC0B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101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đọc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32849-42C5-43CE-B091-F073704AEC0B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95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kiểu</a:t>
            </a:r>
            <a:r>
              <a:rPr lang="en-US" baseline="0" dirty="0" smtClean="0"/>
              <a:t>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32849-42C5-43CE-B091-F073704AEC0B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165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HS 1: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HS 2: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32849-42C5-43CE-B091-F073704AEC0B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339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GV </a:t>
            </a:r>
            <a:r>
              <a:rPr lang="en-US" dirty="0" err="1" smtClean="0"/>
              <a:t>gọi</a:t>
            </a:r>
            <a:r>
              <a:rPr lang="en-US" baseline="0" dirty="0" smtClean="0"/>
              <a:t> 1 HS </a:t>
            </a:r>
            <a:r>
              <a:rPr lang="en-US" baseline="0" dirty="0" err="1" smtClean="0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32849-42C5-43CE-B091-F073704AEC0B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088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chọn</a:t>
            </a:r>
            <a:r>
              <a:rPr lang="en-US" baseline="0"/>
              <a:t> hộp quà, </a:t>
            </a:r>
            <a:r>
              <a:rPr lang="en-US"/>
              <a:t>Click vào</a:t>
            </a:r>
            <a:r>
              <a:rPr lang="en-US" baseline="0"/>
              <a:t> rồi yêu cầu HS nói đó là số mấy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B829-1425-4C57-9103-9D8CA226E91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C389-8A6B-4FE5-BEDE-FC04BBF24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7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B829-1425-4C57-9103-9D8CA226E91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C389-8A6B-4FE5-BEDE-FC04BBF24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6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B829-1425-4C57-9103-9D8CA226E91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C389-8A6B-4FE5-BEDE-FC04BBF24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7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B829-1425-4C57-9103-9D8CA226E91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C389-8A6B-4FE5-BEDE-FC04BBF24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9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B829-1425-4C57-9103-9D8CA226E91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C389-8A6B-4FE5-BEDE-FC04BBF24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B829-1425-4C57-9103-9D8CA226E91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C389-8A6B-4FE5-BEDE-FC04BBF24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1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B829-1425-4C57-9103-9D8CA226E91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C389-8A6B-4FE5-BEDE-FC04BBF24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90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B829-1425-4C57-9103-9D8CA226E91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C389-8A6B-4FE5-BEDE-FC04BBF24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9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B829-1425-4C57-9103-9D8CA226E91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C389-8A6B-4FE5-BEDE-FC04BBF24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4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B829-1425-4C57-9103-9D8CA226E91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C389-8A6B-4FE5-BEDE-FC04BBF24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B829-1425-4C57-9103-9D8CA226E91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C389-8A6B-4FE5-BEDE-FC04BBF24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BB829-1425-4C57-9103-9D8CA226E91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7C389-8A6B-4FE5-BEDE-FC04BBF24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8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B&#224;i%20h&#225;t%20thi&#7871;u%20nhi%20cho%20b&#233;-%20B&#233;%20t&#7853;p%20&#273;&#225;nh%20v&#7847;n.mp4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slide" Target="slide13.xml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slide" Target="slide17.xml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17" Type="http://schemas.openxmlformats.org/officeDocument/2006/relationships/slide" Target="slide15.xml"/><Relationship Id="rId25" Type="http://schemas.openxmlformats.org/officeDocument/2006/relationships/slide" Target="slide19.xml"/><Relationship Id="rId33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24" Type="http://schemas.openxmlformats.org/officeDocument/2006/relationships/image" Target="../media/image34.png"/><Relationship Id="rId32" Type="http://schemas.openxmlformats.org/officeDocument/2006/relationships/image" Target="../media/image39.png"/><Relationship Id="rId5" Type="http://schemas.openxmlformats.org/officeDocument/2006/relationships/image" Target="../media/image25.png"/><Relationship Id="rId15" Type="http://schemas.openxmlformats.org/officeDocument/2006/relationships/slide" Target="slide14.xml"/><Relationship Id="rId23" Type="http://schemas.openxmlformats.org/officeDocument/2006/relationships/slide" Target="slide18.xml"/><Relationship Id="rId28" Type="http://schemas.microsoft.com/office/2007/relationships/hdphoto" Target="../media/hdphoto4.wdp"/><Relationship Id="rId10" Type="http://schemas.openxmlformats.org/officeDocument/2006/relationships/slide" Target="slide12.xml"/><Relationship Id="rId19" Type="http://schemas.openxmlformats.org/officeDocument/2006/relationships/slide" Target="slide16.xml"/><Relationship Id="rId31" Type="http://schemas.microsoft.com/office/2007/relationships/hdphoto" Target="../media/hdphoto5.wdp"/><Relationship Id="rId4" Type="http://schemas.openxmlformats.org/officeDocument/2006/relationships/image" Target="../media/image24.jpeg"/><Relationship Id="rId9" Type="http://schemas.openxmlformats.org/officeDocument/2006/relationships/image" Target="../media/image27.png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openxmlformats.org/officeDocument/2006/relationships/image" Target="../media/image36.png"/><Relationship Id="rId30" Type="http://schemas.openxmlformats.org/officeDocument/2006/relationships/image" Target="../media/image38.png"/><Relationship Id="rId8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microsoft.com/office/2007/relationships/hdphoto" Target="../media/hdphoto7.wdp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microsoft.com/office/2007/relationships/hdphoto" Target="../media/hdphoto7.wdp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1.png"/><Relationship Id="rId4" Type="http://schemas.microsoft.com/office/2007/relationships/hdphoto" Target="../media/hdphoto7.wdp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microsoft.com/office/2007/relationships/hdphoto" Target="../media/hdphoto7.wdp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0.png"/><Relationship Id="rId7" Type="http://schemas.openxmlformats.org/officeDocument/2006/relationships/image" Target="../media/image6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microsoft.com/office/2007/relationships/hdphoto" Target="../media/hdphoto7.wdp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0.png"/><Relationship Id="rId7" Type="http://schemas.openxmlformats.org/officeDocument/2006/relationships/image" Target="../media/image6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microsoft.com/office/2007/relationships/hdphoto" Target="../media/hdphoto7.wdp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53.png"/><Relationship Id="rId4" Type="http://schemas.microsoft.com/office/2007/relationships/hdphoto" Target="../media/hdphoto7.wdp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0.png"/><Relationship Id="rId7" Type="http://schemas.openxmlformats.org/officeDocument/2006/relationships/image" Target="../media/image6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9.png"/><Relationship Id="rId10" Type="http://schemas.openxmlformats.org/officeDocument/2006/relationships/image" Target="../media/image43.png"/><Relationship Id="rId4" Type="http://schemas.microsoft.com/office/2007/relationships/hdphoto" Target="../media/hdphoto7.wdp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microsoft.com/office/2007/relationships/hdphoto" Target="../media/hdphoto8.wdp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41868"/>
            <a:ext cx="11353800" cy="6853813"/>
          </a:xfrm>
        </p:spPr>
      </p:pic>
      <p:sp>
        <p:nvSpPr>
          <p:cNvPr id="7" name="TextBox 6">
            <a:hlinkClick r:id="rId5" action="ppaction://hlinkfile"/>
          </p:cNvPr>
          <p:cNvSpPr txBox="1"/>
          <p:nvPr/>
        </p:nvSpPr>
        <p:spPr>
          <a:xfrm>
            <a:off x="2057400" y="2133600"/>
            <a:ext cx="6400800" cy="1843572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1">
                      <a:lumMod val="40000"/>
                      <a:lumOff val="60000"/>
                      <a:alpha val="6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ÔN LUYỆN CÁC NÉT CƠ BẢN,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B0F0"/>
                </a:solidFill>
                <a:effectLst>
                  <a:glow rad="101600">
                    <a:schemeClr val="accent1">
                      <a:lumMod val="40000"/>
                      <a:lumOff val="60000"/>
                      <a:alpha val="6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BẢNG CHỮ CÁI, CHỮ SỐ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8" name="TheWhistlersSong-SteveBarakatt-279995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5638800"/>
            <a:ext cx="803564" cy="8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1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7037E-7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6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game Khu vườn trên mây KVTM cho điện thoại | NhocGame | Mario  characters, Character, Pokem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0354"/>
            <a:ext cx="9214269" cy="692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61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 descr="Bầu Trời Xanh Và Mây Trắng Nền Vector -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3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630382" y="1697182"/>
            <a:ext cx="7994072" cy="1510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581891" y="4419600"/>
            <a:ext cx="7994072" cy="1510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422564" y="2900799"/>
            <a:ext cx="1551709" cy="1859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408709" y="5562600"/>
            <a:ext cx="1551709" cy="13785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09" b="21875" l="10000" r="31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40" r="69856" b="77407"/>
          <a:stretch/>
        </p:blipFill>
        <p:spPr>
          <a:xfrm>
            <a:off x="117764" y="-252845"/>
            <a:ext cx="1932709" cy="3276600"/>
          </a:xfrm>
          <a:prstGeom prst="rect">
            <a:avLst/>
          </a:prstGeom>
        </p:spPr>
      </p:pic>
      <p:pic>
        <p:nvPicPr>
          <p:cNvPr id="18" name="Chậu 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34833" l="67000" r="8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0" t="14242" r="21313" b="65636"/>
          <a:stretch/>
        </p:blipFill>
        <p:spPr>
          <a:xfrm>
            <a:off x="2133600" y="1385454"/>
            <a:ext cx="1004455" cy="1149927"/>
          </a:xfrm>
          <a:prstGeom prst="rect">
            <a:avLst/>
          </a:prstGeom>
        </p:spPr>
      </p:pic>
      <p:pic>
        <p:nvPicPr>
          <p:cNvPr id="19" name="Chậu 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222" r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2" r="84909" b="62485"/>
          <a:stretch/>
        </p:blipFill>
        <p:spPr>
          <a:xfrm>
            <a:off x="3733800" y="1409863"/>
            <a:ext cx="1219200" cy="1239981"/>
          </a:xfrm>
          <a:prstGeom prst="rect">
            <a:avLst/>
          </a:prstGeom>
        </p:spPr>
      </p:pic>
      <p:pic>
        <p:nvPicPr>
          <p:cNvPr id="20" name="Chậu 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333" r="1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45587" r="80307" b="35273"/>
          <a:stretch/>
        </p:blipFill>
        <p:spPr>
          <a:xfrm>
            <a:off x="5312228" y="1538514"/>
            <a:ext cx="1233715" cy="1093848"/>
          </a:xfrm>
          <a:prstGeom prst="rect">
            <a:avLst/>
          </a:prstGeom>
        </p:spPr>
      </p:pic>
      <p:pic>
        <p:nvPicPr>
          <p:cNvPr id="21" name="Chậu 4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9000" r="3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46121" r="66727" b="34606"/>
          <a:stretch/>
        </p:blipFill>
        <p:spPr>
          <a:xfrm>
            <a:off x="6858000" y="1648853"/>
            <a:ext cx="1177637" cy="1101436"/>
          </a:xfrm>
          <a:prstGeom prst="rect">
            <a:avLst/>
          </a:prstGeom>
        </p:spPr>
      </p:pic>
      <p:pic>
        <p:nvPicPr>
          <p:cNvPr id="22" name="Chậu 5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00" b="88500" l="26000" r="4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6121" r="59859" b="65270"/>
          <a:stretch/>
        </p:blipFill>
        <p:spPr>
          <a:xfrm>
            <a:off x="2121477" y="4229024"/>
            <a:ext cx="1097973" cy="1063499"/>
          </a:xfrm>
          <a:prstGeom prst="rect">
            <a:avLst/>
          </a:prstGeom>
        </p:spPr>
      </p:pic>
      <p:pic>
        <p:nvPicPr>
          <p:cNvPr id="23" name="Chậu 6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67167" l="33556" r="4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46121" r="53879" b="36001"/>
          <a:stretch/>
        </p:blipFill>
        <p:spPr>
          <a:xfrm>
            <a:off x="3688772" y="4270827"/>
            <a:ext cx="1101437" cy="1021696"/>
          </a:xfrm>
          <a:prstGeom prst="rect">
            <a:avLst/>
          </a:prstGeom>
        </p:spPr>
      </p:pic>
      <p:pic>
        <p:nvPicPr>
          <p:cNvPr id="24" name="Chậu 7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500" b="67167" l="45000" r="5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67" t="42909" r="41365" b="37758"/>
          <a:stretch/>
        </p:blipFill>
        <p:spPr>
          <a:xfrm>
            <a:off x="5258460" y="4128655"/>
            <a:ext cx="1197428" cy="1104900"/>
          </a:xfrm>
          <a:prstGeom prst="rect">
            <a:avLst/>
          </a:prstGeom>
        </p:spPr>
      </p:pic>
      <p:pic>
        <p:nvPicPr>
          <p:cNvPr id="25" name="Chậu 8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333" b="62167" l="70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15" t="42908" r="14403" b="35942"/>
          <a:stretch/>
        </p:blipFill>
        <p:spPr>
          <a:xfrm>
            <a:off x="6788727" y="4213619"/>
            <a:ext cx="1164113" cy="120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1873991" y="2992726"/>
            <a:ext cx="1592943" cy="16883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3360057" y="3101878"/>
            <a:ext cx="1592943" cy="16883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4953000" y="3093296"/>
            <a:ext cx="1592943" cy="16883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6455888" y="3072395"/>
            <a:ext cx="1592943" cy="1688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3730666" y="309551"/>
            <a:ext cx="1222334" cy="17240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2137723" y="385486"/>
            <a:ext cx="1222334" cy="17240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5323609" y="455881"/>
            <a:ext cx="1222334" cy="17240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6813303" y="385486"/>
            <a:ext cx="1222334" cy="1724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44" y="-15174"/>
            <a:ext cx="1362140" cy="8229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8" y="0"/>
            <a:ext cx="1404340" cy="848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57" y="0"/>
            <a:ext cx="1404340" cy="848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18" y="31653"/>
            <a:ext cx="1404340" cy="8484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13" y="2565236"/>
            <a:ext cx="1404340" cy="8484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68" y="2535381"/>
            <a:ext cx="1404340" cy="8484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8" y="2599527"/>
            <a:ext cx="1404340" cy="8484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89" y="2599527"/>
            <a:ext cx="1404340" cy="8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7601229" y="-51208"/>
            <a:ext cx="1466571" cy="1704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F8A8E5-EDD0-40DD-A0B7-7F786631CF1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6601" y="1910551"/>
            <a:ext cx="2495831" cy="2072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E83AD1-43B2-4250-94CB-6420944FBC7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5802" y="4552927"/>
            <a:ext cx="2399519" cy="2076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7C69DD-A321-419D-A1DF-703745E37BD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9000" y="4648200"/>
            <a:ext cx="2414137" cy="2058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752EED-9F24-4076-A470-7D3C1BF377E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400" y="1981200"/>
            <a:ext cx="2472077" cy="2063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91FEF7-A0AF-4B3B-A947-18DC2A16009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5742" y="4582884"/>
            <a:ext cx="2514600" cy="2079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FD47AA-3C6B-4744-A330-90B6C30D507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00800" y="1981200"/>
            <a:ext cx="2400858" cy="20827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000" y="19050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00400" y="19050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72201" y="19050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3415" y="45720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76601" y="45720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72201" y="45720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0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7601229" y="-51208"/>
            <a:ext cx="1466571" cy="17049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B1B2434-1A71-44C5-85BE-F7C62EF9837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4533220"/>
            <a:ext cx="2589359" cy="20961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78DC9B3-0C44-4719-B735-59D6DE71A4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4520108"/>
            <a:ext cx="2564855" cy="21092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66D5FFA-94E7-4FD9-83B1-62E4150CBE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2431" b="912"/>
          <a:stretch/>
        </p:blipFill>
        <p:spPr>
          <a:xfrm>
            <a:off x="3276600" y="1790020"/>
            <a:ext cx="2544198" cy="20961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F10CB18-4CD2-476D-9813-8E29E054F1B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07371" y="1790022"/>
            <a:ext cx="2581172" cy="21092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C6733DE-17B8-4291-8553-E6508BC2BF3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1000" y="1828800"/>
            <a:ext cx="2583872" cy="20961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FC85C9D-8976-4B5E-9753-645BBF78153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9616" y="4457022"/>
            <a:ext cx="2589359" cy="209617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81000" y="179002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200400" y="179002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172201" y="179002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3415" y="445702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276601" y="445702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172201" y="445702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7601229" y="-51208"/>
            <a:ext cx="1466571" cy="1704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6261AD-5DFC-4740-ACC2-CD3E9FF7129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4902" y="1878251"/>
            <a:ext cx="2434200" cy="1925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DCAD8E-6F93-49C0-A141-81FBC9E8325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26334" y="1878251"/>
            <a:ext cx="2428321" cy="193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EF4878-F161-45AF-B85E-B18D7EDF074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1" y="4621451"/>
            <a:ext cx="2434200" cy="19317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0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1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3415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76601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2201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C85C9D-8976-4B5E-9753-645BBF78153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1" y="1905001"/>
            <a:ext cx="2514600" cy="1981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69FBE3A-281F-442B-AC27-D614CC67F5E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77239" y="4615542"/>
            <a:ext cx="2485761" cy="190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F8A8E5-EDD0-40DD-A0B7-7F786631CF1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29000" y="4615542"/>
            <a:ext cx="249583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7601229" y="-51208"/>
            <a:ext cx="1466571" cy="17049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999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00399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0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3414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6600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53DAFA1-60F9-41F0-B098-AAD0D76D637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235" y="1905000"/>
            <a:ext cx="2560802" cy="2009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FD47AA-3C6B-4744-A330-90B6C30D507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1828800"/>
            <a:ext cx="2400858" cy="2082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752EED-9F24-4076-A470-7D3C1BF377E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8400" y="1905001"/>
            <a:ext cx="2472077" cy="198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10CB18-4CD2-476D-9813-8E29E054F1B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000" y="4572001"/>
            <a:ext cx="2581172" cy="1981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69FBE3A-281F-442B-AC27-D614CC67F5E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66245" y="4554070"/>
            <a:ext cx="2485761" cy="203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439E80B-544C-49DB-92B0-CD47D87A27C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15635" y="4598895"/>
            <a:ext cx="2440080" cy="19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7601229" y="-51208"/>
            <a:ext cx="1466571" cy="1704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6E7572-C88F-4999-9FFB-14510E13276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4572000"/>
            <a:ext cx="2563812" cy="2022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869E2E-0C1C-4894-87F4-5BDCE89BC16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36675" y="1905002"/>
            <a:ext cx="2550562" cy="2068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D8E8FC-D295-44EF-AFF6-00BE5167BDB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6600" y="1905000"/>
            <a:ext cx="2465654" cy="1944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3DAFA1-60F9-41F0-B098-AAD0D76D637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8400" y="4572000"/>
            <a:ext cx="2560802" cy="2009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BEF666-70DD-45A3-9A67-209A1823007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" y="1905000"/>
            <a:ext cx="2465654" cy="2129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406039-0883-4B3D-A21B-31FFCBF4464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7200" y="4572000"/>
            <a:ext cx="2626762" cy="19440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00400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2201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3415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76601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72201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3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7601229" y="-51208"/>
            <a:ext cx="1466571" cy="1704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484C2-5AE8-499E-96BD-C274C27AF3B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1828800"/>
            <a:ext cx="2514600" cy="2062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0C0930-E06B-4EC3-946D-33179DDB940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1905000"/>
            <a:ext cx="2531171" cy="2033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54BD60-50DA-4D5E-B5F0-2988187F3C8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8400" y="4495800"/>
            <a:ext cx="2611139" cy="2109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9FBE3A-281F-442B-AC27-D614CC67F5E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2800" y="1905000"/>
            <a:ext cx="2485761" cy="2032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A92E9E-5EA0-4859-A2F2-CA5710A521E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2800" y="4572000"/>
            <a:ext cx="2625970" cy="1999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72AA7F-10D1-48A9-B099-AA52D49C8F8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1000" y="4495800"/>
            <a:ext cx="2574802" cy="20997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00400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2201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3415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76601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72201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3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7601229" y="-51208"/>
            <a:ext cx="1466571" cy="1704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752EED-9F24-4076-A470-7D3C1BF377E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4648200"/>
            <a:ext cx="2472077" cy="2063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91FEF7-A0AF-4B3B-A947-18DC2A16009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8401" y="1910554"/>
            <a:ext cx="2514600" cy="2079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FD47AA-3C6B-4744-A330-90B6C30D507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9000" y="4648200"/>
            <a:ext cx="2400858" cy="2082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9050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0" y="19050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1" y="19050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3415" y="45720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76601" y="45720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72201" y="45720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B1B2434-1A71-44C5-85BE-F7C62EF9837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6600" y="2057400"/>
            <a:ext cx="2589359" cy="1943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AEF4878-F161-45AF-B85E-B18D7EDF074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3400" y="1981200"/>
            <a:ext cx="2434200" cy="1931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16261AD-5DFC-4740-ACC2-CD3E9FF7129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24600" y="4648200"/>
            <a:ext cx="2434200" cy="192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7601229" y="-51208"/>
            <a:ext cx="1466571" cy="17049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00400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1" y="1828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3415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76601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1" y="4495800"/>
            <a:ext cx="26670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4BEF52B-39D7-4491-BE38-76135C69403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762" y="1954451"/>
            <a:ext cx="2451838" cy="19256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3869E2E-0C1C-4894-87F4-5BDCE89BC16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81080" y="1887070"/>
            <a:ext cx="2550562" cy="20689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BEF666-70DD-45A3-9A67-209A1823007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8740" y="1905000"/>
            <a:ext cx="2465654" cy="198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D8E8FC-D295-44EF-AFF6-00BE5167BDB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8400" y="4572000"/>
            <a:ext cx="2465654" cy="1944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39E80B-544C-49DB-92B0-CD47D87A27C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3400" y="4572000"/>
            <a:ext cx="2440080" cy="19133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57C69DD-A321-419D-A1DF-703745E37BD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79695" y="4589790"/>
            <a:ext cx="2438401" cy="19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lap Your Hands - Action Songs for Children - The Kiboom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7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1339" y="21752"/>
            <a:ext cx="915533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60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diện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endParaRPr lang="en-US" sz="6000" dirty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573317"/>
              </p:ext>
            </p:extLst>
          </p:nvPr>
        </p:nvGraphicFramePr>
        <p:xfrm>
          <a:off x="104656" y="1242446"/>
          <a:ext cx="89375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2153901"/>
            <a:ext cx="609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0070" y="2153901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5123" y="2153901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 smtClean="0">
                <a:solidFill>
                  <a:srgbClr val="FF0000"/>
                </a:solidFill>
                <a:latin typeface="HP001 4H" pitchFamily="34" charset="0"/>
              </a:rPr>
              <a:t>2</a:t>
            </a:r>
            <a:endParaRPr lang="en-US" sz="9000" b="1" dirty="0">
              <a:solidFill>
                <a:srgbClr val="FF0000"/>
              </a:solidFill>
              <a:latin typeface="HP001 4H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6483" y="2153901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7843" y="2153901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H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9203" y="2153901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H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1365" y="4005943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4950" y="3990553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H" pitchFamily="34" charset="0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1800" y="4005943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200" y="4005943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62600" y="4005942"/>
            <a:ext cx="1361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607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0"/>
            <a:ext cx="437331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diện các chữ số</a:t>
            </a:r>
            <a:endParaRPr lang="en-US" sz="3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33600" y="637307"/>
          <a:ext cx="5029200" cy="614449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14600"/>
                <a:gridCol w="2514600"/>
              </a:tblGrid>
              <a:tr h="65809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Kiểu</a:t>
                      </a:r>
                      <a:r>
                        <a:rPr lang="en-US" sz="2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Kiểu</a:t>
                      </a:r>
                      <a:r>
                        <a:rPr lang="en-US" sz="2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569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latin typeface="HP001 4H" pitchFamily="34" charset="0"/>
                          <a:cs typeface="Times New Roman" pitchFamily="18" charset="0"/>
                        </a:rPr>
                        <a:t>0</a:t>
                      </a:r>
                      <a:endParaRPr lang="en-US" sz="3000" b="1" dirty="0">
                        <a:latin typeface="HP001 4H" pitchFamily="34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569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latin typeface="HP001 4H" pitchFamily="34" charset="0"/>
                          <a:cs typeface="Times New Roman" pitchFamily="18" charset="0"/>
                        </a:rPr>
                        <a:t>1</a:t>
                      </a:r>
                      <a:endParaRPr lang="en-US" sz="3000" b="1" dirty="0">
                        <a:latin typeface="HP001 4H" pitchFamily="34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569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latin typeface="HP001 4H" pitchFamily="34" charset="0"/>
                          <a:cs typeface="Times New Roman" pitchFamily="18" charset="0"/>
                        </a:rPr>
                        <a:t>2</a:t>
                      </a:r>
                      <a:endParaRPr lang="en-US" sz="3000" b="1" dirty="0">
                        <a:latin typeface="HP001 4H" pitchFamily="34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smtClean="0">
                          <a:latin typeface="HP001 4 hàng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/>
                </a:tc>
              </a:tr>
              <a:tr h="50569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latin typeface="HP001 4H" pitchFamily="34" charset="0"/>
                          <a:cs typeface="Times New Roman" pitchFamily="18" charset="0"/>
                        </a:rPr>
                        <a:t>3</a:t>
                      </a:r>
                      <a:endParaRPr lang="en-US" sz="3000" b="1" dirty="0">
                        <a:latin typeface="HP001 4H" pitchFamily="34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HP001 4 hàng" pitchFamily="34" charset="0"/>
                          <a:cs typeface="Times New Roman" pitchFamily="18" charset="0"/>
                        </a:rPr>
                        <a:t>3</a:t>
                      </a:r>
                      <a:endParaRPr lang="en-US" sz="3000" dirty="0">
                        <a:latin typeface="HP001 4 hàng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569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latin typeface="HP001 4H" pitchFamily="34" charset="0"/>
                          <a:cs typeface="Times New Roman" pitchFamily="18" charset="0"/>
                        </a:rPr>
                        <a:t>4</a:t>
                      </a:r>
                      <a:endParaRPr lang="en-US" sz="3000" b="1" dirty="0">
                        <a:latin typeface="HP001 4H" pitchFamily="34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HP001 4 hàng" pitchFamily="34" charset="0"/>
                          <a:cs typeface="Times New Roman" pitchFamily="18" charset="0"/>
                        </a:rPr>
                        <a:t>4</a:t>
                      </a:r>
                      <a:endParaRPr lang="en-US" sz="3000" dirty="0">
                        <a:latin typeface="HP001 4 hàng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569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latin typeface="HP001 4H" pitchFamily="34" charset="0"/>
                          <a:cs typeface="Times New Roman" pitchFamily="18" charset="0"/>
                        </a:rPr>
                        <a:t>5</a:t>
                      </a:r>
                      <a:endParaRPr lang="en-US" sz="3000" b="1" dirty="0">
                        <a:latin typeface="HP001 4H" pitchFamily="34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HP001 4 hàng" pitchFamily="34" charset="0"/>
                          <a:cs typeface="Times New Roman" pitchFamily="18" charset="0"/>
                        </a:rPr>
                        <a:t>5</a:t>
                      </a:r>
                      <a:endParaRPr lang="en-US" sz="3000" dirty="0">
                        <a:latin typeface="HP001 4 hàng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569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latin typeface="HP001 4H" pitchFamily="34" charset="0"/>
                          <a:cs typeface="Times New Roman" pitchFamily="18" charset="0"/>
                        </a:rPr>
                        <a:t>6</a:t>
                      </a:r>
                      <a:endParaRPr lang="en-US" sz="3000" b="1" dirty="0">
                        <a:latin typeface="HP001 4H" pitchFamily="34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569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latin typeface="HP001 4H" pitchFamily="34" charset="0"/>
                          <a:cs typeface="Times New Roman" pitchFamily="18" charset="0"/>
                        </a:rPr>
                        <a:t>7</a:t>
                      </a:r>
                      <a:endParaRPr lang="en-US" sz="3000" b="1" dirty="0">
                        <a:latin typeface="HP001 4H" pitchFamily="34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HP001 4 hàng" pitchFamily="34" charset="0"/>
                          <a:cs typeface="Times New Roman" pitchFamily="18" charset="0"/>
                        </a:rPr>
                        <a:t>7</a:t>
                      </a:r>
                      <a:endParaRPr lang="en-US" sz="3000" dirty="0">
                        <a:latin typeface="HP001 4 hàng" pitchFamily="34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569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latin typeface="HP001 4H" pitchFamily="34" charset="0"/>
                          <a:cs typeface="Times New Roman" pitchFamily="18" charset="0"/>
                        </a:rPr>
                        <a:t>8</a:t>
                      </a:r>
                      <a:endParaRPr lang="en-US" sz="3000" b="1" dirty="0">
                        <a:latin typeface="HP001 4H" pitchFamily="34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5691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latin typeface="HP001 4H" pitchFamily="34" charset="0"/>
                          <a:cs typeface="Times New Roman" pitchFamily="18" charset="0"/>
                        </a:rPr>
                        <a:t>9</a:t>
                      </a:r>
                      <a:endParaRPr lang="en-US" sz="3000" b="1" dirty="0">
                        <a:latin typeface="HP001 4H" pitchFamily="34" charset="0"/>
                        <a:cs typeface="Times New Roman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8914" y="228600"/>
            <a:ext cx="553228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diện các chữ số</a:t>
            </a:r>
            <a:endParaRPr lang="en-US" sz="4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1905000"/>
          <a:ext cx="86106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0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rgbClr val="FF0000"/>
                          </a:solidFill>
                          <a:latin typeface="HP001 4H" pitchFamily="34" charset="0"/>
                        </a:rPr>
                        <a:t>1</a:t>
                      </a:r>
                      <a:endParaRPr lang="en-US" sz="5400" dirty="0">
                        <a:solidFill>
                          <a:srgbClr val="FF0000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2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3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rgbClr val="FF0000"/>
                          </a:solidFill>
                          <a:latin typeface="HP001 4H" pitchFamily="34" charset="0"/>
                        </a:rPr>
                        <a:t>4</a:t>
                      </a:r>
                      <a:endParaRPr lang="en-US" sz="5400" dirty="0">
                        <a:solidFill>
                          <a:srgbClr val="FF0000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5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6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7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rgbClr val="FF0000"/>
                          </a:solidFill>
                          <a:latin typeface="HP001 4H" pitchFamily="34" charset="0"/>
                        </a:rPr>
                        <a:t>8</a:t>
                      </a:r>
                      <a:endParaRPr lang="en-US" sz="5400" dirty="0">
                        <a:solidFill>
                          <a:srgbClr val="FF0000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rgbClr val="FF0000"/>
                          </a:solidFill>
                          <a:latin typeface="HP001 4H" pitchFamily="34" charset="0"/>
                        </a:rPr>
                        <a:t>9</a:t>
                      </a:r>
                      <a:endParaRPr lang="en-US" sz="5400" dirty="0">
                        <a:solidFill>
                          <a:srgbClr val="FF0000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8914" y="228600"/>
            <a:ext cx="553228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diện các chữ số</a:t>
            </a:r>
            <a:endParaRPr lang="en-US" sz="4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1905000"/>
          <a:ext cx="86106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rgbClr val="FF0000"/>
                          </a:solidFill>
                          <a:latin typeface="HP001 4H" pitchFamily="34" charset="0"/>
                        </a:rPr>
                        <a:t>0</a:t>
                      </a:r>
                      <a:endParaRPr lang="en-US" sz="5400" dirty="0">
                        <a:solidFill>
                          <a:srgbClr val="FF0000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1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rgbClr val="FF0000"/>
                          </a:solidFill>
                          <a:latin typeface="HP001 4H" pitchFamily="34" charset="0"/>
                        </a:rPr>
                        <a:t>2</a:t>
                      </a:r>
                      <a:endParaRPr lang="en-US" sz="5400" dirty="0">
                        <a:solidFill>
                          <a:srgbClr val="FF0000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3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4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rgbClr val="FF0000"/>
                          </a:solidFill>
                          <a:latin typeface="HP001 4H" pitchFamily="34" charset="0"/>
                        </a:rPr>
                        <a:t>5</a:t>
                      </a:r>
                      <a:endParaRPr lang="en-US" sz="5400" dirty="0">
                        <a:solidFill>
                          <a:srgbClr val="FF0000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6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rgbClr val="FF0000"/>
                          </a:solidFill>
                          <a:latin typeface="HP001 4H" pitchFamily="34" charset="0"/>
                        </a:rPr>
                        <a:t>7</a:t>
                      </a:r>
                      <a:endParaRPr lang="en-US" sz="5400" dirty="0">
                        <a:solidFill>
                          <a:srgbClr val="FF0000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8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9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8914" y="228600"/>
            <a:ext cx="553228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diện các chữ số</a:t>
            </a:r>
            <a:endParaRPr lang="en-US" sz="4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363652"/>
              </p:ext>
            </p:extLst>
          </p:nvPr>
        </p:nvGraphicFramePr>
        <p:xfrm>
          <a:off x="381000" y="1905000"/>
          <a:ext cx="86106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chemeClr val="tx1"/>
                          </a:solidFill>
                          <a:latin typeface="HP001 4H" pitchFamily="34" charset="0"/>
                        </a:rPr>
                        <a:t>0</a:t>
                      </a:r>
                      <a:endParaRPr lang="en-US" sz="5400" dirty="0">
                        <a:solidFill>
                          <a:schemeClr val="tx1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chemeClr val="tx1"/>
                          </a:solidFill>
                          <a:latin typeface="HP001 4H" pitchFamily="34" charset="0"/>
                        </a:rPr>
                        <a:t>1</a:t>
                      </a:r>
                      <a:endParaRPr lang="en-US" sz="5400" dirty="0">
                        <a:solidFill>
                          <a:schemeClr val="tx1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rgbClr val="FF0000"/>
                          </a:solidFill>
                          <a:latin typeface="HP001 4H" pitchFamily="34" charset="0"/>
                        </a:rPr>
                        <a:t>2</a:t>
                      </a:r>
                      <a:endParaRPr lang="en-US" sz="5400" dirty="0">
                        <a:solidFill>
                          <a:srgbClr val="FF0000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chemeClr val="tx1"/>
                          </a:solidFill>
                          <a:latin typeface="HP001 4H" pitchFamily="34" charset="0"/>
                        </a:rPr>
                        <a:t>3</a:t>
                      </a:r>
                      <a:endParaRPr lang="en-US" sz="5400" dirty="0">
                        <a:solidFill>
                          <a:schemeClr val="tx1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chemeClr val="tx1"/>
                          </a:solidFill>
                          <a:latin typeface="HP001 4H" pitchFamily="34" charset="0"/>
                        </a:rPr>
                        <a:t>4</a:t>
                      </a:r>
                      <a:endParaRPr lang="en-US" sz="5400" dirty="0">
                        <a:solidFill>
                          <a:schemeClr val="tx1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rgbClr val="FF0000"/>
                          </a:solidFill>
                          <a:latin typeface="HP001 4H" pitchFamily="34" charset="0"/>
                        </a:rPr>
                        <a:t>5</a:t>
                      </a:r>
                      <a:endParaRPr lang="en-US" sz="5400" dirty="0">
                        <a:solidFill>
                          <a:srgbClr val="FF0000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chemeClr val="tx1"/>
                          </a:solidFill>
                          <a:latin typeface="HP001 4H" pitchFamily="34" charset="0"/>
                        </a:rPr>
                        <a:t>6</a:t>
                      </a:r>
                      <a:endParaRPr lang="en-US" sz="5400" dirty="0">
                        <a:solidFill>
                          <a:schemeClr val="tx1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rgbClr val="FF0000"/>
                          </a:solidFill>
                          <a:latin typeface="HP001 4H" pitchFamily="34" charset="0"/>
                        </a:rPr>
                        <a:t>7</a:t>
                      </a:r>
                      <a:endParaRPr lang="en-US" sz="5400" dirty="0">
                        <a:solidFill>
                          <a:srgbClr val="FF0000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chemeClr val="tx1"/>
                          </a:solidFill>
                          <a:latin typeface="HP001 4H" pitchFamily="34" charset="0"/>
                        </a:rPr>
                        <a:t>8</a:t>
                      </a:r>
                      <a:endParaRPr lang="en-US" sz="5400" dirty="0">
                        <a:solidFill>
                          <a:schemeClr val="tx1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solidFill>
                            <a:srgbClr val="FF0000"/>
                          </a:solidFill>
                          <a:latin typeface="HP001 4H" pitchFamily="34" charset="0"/>
                        </a:rPr>
                        <a:t>9</a:t>
                      </a:r>
                      <a:endParaRPr lang="en-US" sz="5400" dirty="0">
                        <a:solidFill>
                          <a:srgbClr val="FF0000"/>
                        </a:solidFill>
                        <a:latin typeface="HP001 4H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30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8914" y="228600"/>
            <a:ext cx="553228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diện các chữ số</a:t>
            </a:r>
            <a:endParaRPr lang="en-US" sz="4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" y="1905000"/>
          <a:ext cx="86106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  <a:gridCol w="8610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9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8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7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6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5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4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3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2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1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smtClean="0">
                          <a:latin typeface="HP001 4H" pitchFamily="34" charset="0"/>
                        </a:rPr>
                        <a:t>0</a:t>
                      </a:r>
                      <a:endParaRPr lang="en-US" sz="5400" dirty="0">
                        <a:latin typeface="HP001 4H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1339" y="21752"/>
            <a:ext cx="915533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diện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endParaRPr lang="en-US" sz="6000" dirty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738168"/>
              </p:ext>
            </p:extLst>
          </p:nvPr>
        </p:nvGraphicFramePr>
        <p:xfrm>
          <a:off x="104656" y="1242446"/>
          <a:ext cx="8937501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342339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345162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34375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6728" marR="66728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6728" marR="66728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5641" y="2153901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3763" y="2153901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5123" y="2153901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6483" y="2153901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7843" y="2153901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9203" y="2153901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519" y="3984170"/>
            <a:ext cx="1403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 dirty="0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34797" y="4005943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6157" y="4005943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7517" y="4005943"/>
            <a:ext cx="8307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8877" y="4005942"/>
            <a:ext cx="1361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56296" l="26600" r="5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7" t="36825" r="45186" b="43492"/>
          <a:stretch/>
        </p:blipFill>
        <p:spPr>
          <a:xfrm>
            <a:off x="0" y="3415930"/>
            <a:ext cx="1673566" cy="17264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67" b="58241" l="54200" r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03" t="32592" r="25245" b="42899"/>
          <a:stretch/>
        </p:blipFill>
        <p:spPr>
          <a:xfrm>
            <a:off x="429537" y="1518165"/>
            <a:ext cx="943011" cy="16808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55741" l="758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8" t="38306" r="3530" b="43746"/>
          <a:stretch/>
        </p:blipFill>
        <p:spPr>
          <a:xfrm>
            <a:off x="1631467" y="1660315"/>
            <a:ext cx="1158559" cy="15122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78" b="85648" l="759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70" t="68118" r="4078" b="13934"/>
          <a:stretch/>
        </p:blipFill>
        <p:spPr>
          <a:xfrm>
            <a:off x="2943414" y="1618313"/>
            <a:ext cx="1269601" cy="16571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67" b="84815" l="54000" r="7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56" t="67068" r="25892" b="14984"/>
          <a:stretch/>
        </p:blipFill>
        <p:spPr>
          <a:xfrm>
            <a:off x="4304211" y="1543605"/>
            <a:ext cx="1295635" cy="16911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0" b="27593" l="26800" r="4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58" t="7144" r="50424" b="71796"/>
          <a:stretch/>
        </p:blipFill>
        <p:spPr>
          <a:xfrm>
            <a:off x="3043718" y="3069919"/>
            <a:ext cx="1396021" cy="19717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52" b="83981" l="2100" r="2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7" t="67583" r="73671" b="17071"/>
          <a:stretch/>
        </p:blipFill>
        <p:spPr>
          <a:xfrm>
            <a:off x="5665571" y="1844505"/>
            <a:ext cx="1285412" cy="12448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27500" l="50300" r="7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86" t="3926" r="28692" b="71510"/>
          <a:stretch/>
        </p:blipFill>
        <p:spPr>
          <a:xfrm>
            <a:off x="1891471" y="3450327"/>
            <a:ext cx="1008921" cy="15834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04" b="27222" l="74100" r="9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37" t="4933" r="6411" b="71774"/>
          <a:stretch/>
        </p:blipFill>
        <p:spPr>
          <a:xfrm>
            <a:off x="7123999" y="1292909"/>
            <a:ext cx="1170385" cy="19825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6" b="86296" l="32000" r="5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55904" r="48345" b="13000"/>
          <a:stretch/>
        </p:blipFill>
        <p:spPr>
          <a:xfrm>
            <a:off x="4459455" y="3429351"/>
            <a:ext cx="1115372" cy="16253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52" b="60185" l="600" r="2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9159" r="73188" b="39745"/>
          <a:stretch/>
        </p:blipFill>
        <p:spPr>
          <a:xfrm>
            <a:off x="5683769" y="3232156"/>
            <a:ext cx="1417970" cy="19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4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-29308" y="152400"/>
            <a:ext cx="9372599" cy="67056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38200" y="1905000"/>
            <a:ext cx="79248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FontTx/>
              <a:buChar char="-"/>
            </a:pPr>
            <a:r>
              <a:rPr lang="en-US" sz="2800" b="1" dirty="0" smtClean="0">
                <a:solidFill>
                  <a:srgbClr val="121D8A"/>
                </a:solidFill>
                <a:latin typeface="Times New Roman" pitchFamily="18" charset="0"/>
                <a:cs typeface="Times New Roman" pitchFamily="18" charset="0"/>
              </a:rPr>
              <a:t> Ôn lại bảng chữ cái, các nét cơ bản, </a:t>
            </a:r>
            <a:r>
              <a:rPr lang="en-US" sz="2800" b="1" dirty="0" err="1" smtClean="0">
                <a:solidFill>
                  <a:srgbClr val="121D8A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121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1D8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121D8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 smtClean="0">
              <a:solidFill>
                <a:srgbClr val="121D8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1676400" y="152400"/>
            <a:ext cx="5943600" cy="7921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#Li-N UVN Sang Song Nang" pitchFamily="66" charset="0"/>
                <a:ea typeface="Arial-Rounded" pitchFamily="34" charset="0"/>
                <a:cs typeface="Arial-Rounded" pitchFamily="34" charset="0"/>
              </a:rPr>
              <a:t>Dặn dò</a:t>
            </a:r>
            <a:endParaRPr lang="en-US" sz="6000" b="1" dirty="0">
              <a:solidFill>
                <a:srgbClr val="FF0000"/>
              </a:solidFill>
              <a:latin typeface="#Li-N UVN Sang Song Nang" pitchFamily="66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5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53"/>
            <a:ext cx="9144000" cy="6465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4098" y="2667000"/>
            <a:ext cx="5275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nét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3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7"/>
          <p:cNvGrpSpPr>
            <a:grpSpLocks/>
          </p:cNvGrpSpPr>
          <p:nvPr/>
        </p:nvGrpSpPr>
        <p:grpSpPr bwMode="auto">
          <a:xfrm>
            <a:off x="1447800" y="1066800"/>
            <a:ext cx="5562600" cy="5715000"/>
            <a:chOff x="1981200" y="457200"/>
            <a:chExt cx="5105400" cy="5646906"/>
          </a:xfrm>
        </p:grpSpPr>
        <p:pic>
          <p:nvPicPr>
            <p:cNvPr id="307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9" t="65556" r="13525" b="16666"/>
            <a:stretch>
              <a:fillRect/>
            </a:stretch>
          </p:blipFill>
          <p:spPr bwMode="auto">
            <a:xfrm>
              <a:off x="1986064" y="4556511"/>
              <a:ext cx="2901741" cy="1547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4445" r="5597" b="35555"/>
            <a:stretch>
              <a:fillRect/>
            </a:stretch>
          </p:blipFill>
          <p:spPr bwMode="auto">
            <a:xfrm>
              <a:off x="1981200" y="457200"/>
              <a:ext cx="5105400" cy="4102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384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7" y="-1"/>
            <a:ext cx="9453237" cy="7473499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2" t="16714" r="73401" b="72563"/>
          <a:stretch/>
        </p:blipFill>
        <p:spPr bwMode="auto">
          <a:xfrm>
            <a:off x="1799408" y="1599705"/>
            <a:ext cx="1629593" cy="146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0" t="16683" r="9783" b="72080"/>
          <a:stretch/>
        </p:blipFill>
        <p:spPr bwMode="auto">
          <a:xfrm>
            <a:off x="2083157" y="5029200"/>
            <a:ext cx="1335796" cy="121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6" t="16690" r="53575" b="72614"/>
          <a:stretch/>
        </p:blipFill>
        <p:spPr bwMode="auto">
          <a:xfrm>
            <a:off x="6018889" y="1596990"/>
            <a:ext cx="1422124" cy="134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9" t="16731" r="9332" b="72258"/>
          <a:stretch/>
        </p:blipFill>
        <p:spPr bwMode="auto">
          <a:xfrm flipH="1">
            <a:off x="6248399" y="5105400"/>
            <a:ext cx="1336442" cy="114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05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609600"/>
            <a:ext cx="8229600" cy="8387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222067"/>
            <a:ext cx="1449519" cy="1340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962400"/>
            <a:ext cx="1446530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99" y="1648277"/>
            <a:ext cx="1441887" cy="132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9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95" y="-76200"/>
            <a:ext cx="6905809" cy="693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4800600"/>
            <a:ext cx="1981200" cy="1890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870" y="2590800"/>
            <a:ext cx="2050296" cy="1904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313532"/>
            <a:ext cx="1981200" cy="18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7" y="-761999"/>
            <a:ext cx="7998123" cy="8151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971800"/>
            <a:ext cx="1698909" cy="1901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819400"/>
            <a:ext cx="1711649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5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" y="-838200"/>
            <a:ext cx="9103130" cy="7817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432349"/>
            <a:ext cx="3199331" cy="2968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412844"/>
            <a:ext cx="3365906" cy="314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F36B95A-0A4B-4311-8D0D-86F4AA67B11E}"/>
</file>

<file path=customXml/itemProps2.xml><?xml version="1.0" encoding="utf-8"?>
<ds:datastoreItem xmlns:ds="http://schemas.openxmlformats.org/officeDocument/2006/customXml" ds:itemID="{75B9AB16-CC51-4E1E-8272-9460B9518199}"/>
</file>

<file path=customXml/itemProps3.xml><?xml version="1.0" encoding="utf-8"?>
<ds:datastoreItem xmlns:ds="http://schemas.openxmlformats.org/officeDocument/2006/customXml" ds:itemID="{1DD452FD-67F1-4117-B6F2-9865F2CA2090}"/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277</Words>
  <Application>Microsoft Office PowerPoint</Application>
  <PresentationFormat>On-screen Show (4:3)</PresentationFormat>
  <Paragraphs>106</Paragraphs>
  <Slides>27</Slides>
  <Notes>6</Notes>
  <HiddenSlides>8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#Li-N UVN Sang Song Nang</vt:lpstr>
      <vt:lpstr>Arial</vt:lpstr>
      <vt:lpstr>Arial-Rounded</vt:lpstr>
      <vt:lpstr>Calibri</vt:lpstr>
      <vt:lpstr>HP001 4 hàng</vt:lpstr>
      <vt:lpstr>HP001 4H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45</cp:revision>
  <dcterms:created xsi:type="dcterms:W3CDTF">2020-08-11T09:09:22Z</dcterms:created>
  <dcterms:modified xsi:type="dcterms:W3CDTF">2021-09-16T06:15:32Z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