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2.xml" ContentType="application/vnd.openxmlformats-officedocument.presentationml.slide+xml"/>
  <Override PartName="/ppt/slides/slide19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263" r:id="rId3"/>
    <p:sldId id="264" r:id="rId4"/>
    <p:sldId id="265" r:id="rId5"/>
    <p:sldId id="266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80" r:id="rId18"/>
    <p:sldId id="279" r:id="rId19"/>
    <p:sldId id="281" r:id="rId20"/>
    <p:sldId id="282" r:id="rId21"/>
    <p:sldId id="28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576" y="3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Relationship Id="rId30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CE18E5-B908-4D62-BA9A-D3831480AD5C}" type="datetimeFigureOut">
              <a:rPr lang="en-US" smtClean="0"/>
              <a:t>9/4/2022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F64BFD-521A-4983-9C97-0BB11651C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616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smtClean="0"/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E8DE5DC-DC3A-4F58-8C37-8409EA8BB202}" type="slidenum">
              <a:rPr lang="vi-VN" smtClean="0"/>
              <a:pPr/>
              <a:t>4</a:t>
            </a:fld>
            <a:endParaRPr lang="vi-VN" smtClean="0"/>
          </a:p>
        </p:txBody>
      </p:sp>
    </p:spTree>
    <p:extLst>
      <p:ext uri="{BB962C8B-B14F-4D97-AF65-F5344CB8AC3E}">
        <p14:creationId xmlns:p14="http://schemas.microsoft.com/office/powerpoint/2010/main" val="1122712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AC71E-D8F2-4E90-B387-181A3346FE80}" type="datetimeFigureOut">
              <a:rPr lang="en-US" smtClean="0"/>
              <a:t>9/4/2022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0AD3F-681C-4DF7-88F1-DC53DEF5A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180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AC71E-D8F2-4E90-B387-181A3346FE80}" type="datetimeFigureOut">
              <a:rPr lang="en-US" smtClean="0"/>
              <a:t>9/4/2022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0AD3F-681C-4DF7-88F1-DC53DEF5A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024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AC71E-D8F2-4E90-B387-181A3346FE80}" type="datetimeFigureOut">
              <a:rPr lang="en-US" smtClean="0"/>
              <a:t>9/4/2022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0AD3F-681C-4DF7-88F1-DC53DEF5A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816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AC71E-D8F2-4E90-B387-181A3346FE80}" type="datetimeFigureOut">
              <a:rPr lang="en-US" smtClean="0"/>
              <a:t>9/4/2022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0AD3F-681C-4DF7-88F1-DC53DEF5A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488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AC71E-D8F2-4E90-B387-181A3346FE80}" type="datetimeFigureOut">
              <a:rPr lang="en-US" smtClean="0"/>
              <a:t>9/4/2022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0AD3F-681C-4DF7-88F1-DC53DEF5A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907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AC71E-D8F2-4E90-B387-181A3346FE80}" type="datetimeFigureOut">
              <a:rPr lang="en-US" smtClean="0"/>
              <a:t>9/4/2022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0AD3F-681C-4DF7-88F1-DC53DEF5A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869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AC71E-D8F2-4E90-B387-181A3346FE80}" type="datetimeFigureOut">
              <a:rPr lang="en-US" smtClean="0"/>
              <a:t>9/4/2022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0AD3F-681C-4DF7-88F1-DC53DEF5A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798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AC71E-D8F2-4E90-B387-181A3346FE80}" type="datetimeFigureOut">
              <a:rPr lang="en-US" smtClean="0"/>
              <a:t>9/4/2022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0AD3F-681C-4DF7-88F1-DC53DEF5A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109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AC71E-D8F2-4E90-B387-181A3346FE80}" type="datetimeFigureOut">
              <a:rPr lang="en-US" smtClean="0"/>
              <a:t>9/4/2022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0AD3F-681C-4DF7-88F1-DC53DEF5A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824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AC71E-D8F2-4E90-B387-181A3346FE80}" type="datetimeFigureOut">
              <a:rPr lang="en-US" smtClean="0"/>
              <a:t>9/4/2022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0AD3F-681C-4DF7-88F1-DC53DEF5A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478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AC71E-D8F2-4E90-B387-181A3346FE80}" type="datetimeFigureOut">
              <a:rPr lang="en-US" smtClean="0"/>
              <a:t>9/4/2022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0AD3F-681C-4DF7-88F1-DC53DEF5A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563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AC71E-D8F2-4E90-B387-181A3346FE80}" type="datetimeFigureOut">
              <a:rPr lang="en-US" smtClean="0"/>
              <a:t>9/4/2022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20AD3F-681C-4DF7-88F1-DC53DEF5A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260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HP\Music\nh&#7841;c%20n&#7873;n\InLove-July_3u7p9.mp3" TargetMode="External"/><Relationship Id="rId5" Type="http://schemas.openxmlformats.org/officeDocument/2006/relationships/image" Target="../media/image2.png"/><Relationship Id="rId4" Type="http://schemas.openxmlformats.org/officeDocument/2006/relationships/hyperlink" Target="H&#227;y%20c&#249;ng%20nhau%20c&#7845;t%20&#273;&#7891;%20&#273;&#7841;c%20g&#7885;n%20g&#224;ng%20-%20JoJo%20l&#224;m%20l&#237;nh%20c&#7913;u%20h&#7887;a%20-%20Nh&#7841;c%20thi&#7871;u%20nhi%20vui%20nh&#7897;n%20-%20Super%20JoJo%20(online-video-cutter.com).mp4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slide" Target="slide17.xml"/><Relationship Id="rId2" Type="http://schemas.openxmlformats.org/officeDocument/2006/relationships/slideLayout" Target="../slideLayouts/slideLayout1.xml"/><Relationship Id="rId1" Type="http://schemas.openxmlformats.org/officeDocument/2006/relationships/audio" Target="file:///E:\1A4%20Gi&#225;o%20&#225;n%20&#273;i&#7879;n%20t&#7917;\Th&#7913;%20t&#432;%20(8-9)\Ti&#7871;t%204\TheWhistlersSong-SteveBarakatt-2799957.mp3" TargetMode="Externa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7.png"/><Relationship Id="rId3" Type="http://schemas.openxmlformats.org/officeDocument/2006/relationships/slide" Target="slide20.xml"/><Relationship Id="rId7" Type="http://schemas.openxmlformats.org/officeDocument/2006/relationships/slide" Target="slide16.xml"/><Relationship Id="rId12" Type="http://schemas.openxmlformats.org/officeDocument/2006/relationships/image" Target="../media/image27.png"/><Relationship Id="rId17" Type="http://schemas.openxmlformats.org/officeDocument/2006/relationships/slide" Target="slide5.xml"/><Relationship Id="rId2" Type="http://schemas.openxmlformats.org/officeDocument/2006/relationships/image" Target="../media/image33.jpeg"/><Relationship Id="rId16" Type="http://schemas.openxmlformats.org/officeDocument/2006/relationships/slide" Target="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slide" Target="slide17.xml"/><Relationship Id="rId5" Type="http://schemas.openxmlformats.org/officeDocument/2006/relationships/image" Target="../media/image23.png"/><Relationship Id="rId15" Type="http://schemas.openxmlformats.org/officeDocument/2006/relationships/slide" Target="slide3.xml"/><Relationship Id="rId10" Type="http://schemas.openxmlformats.org/officeDocument/2006/relationships/image" Target="../media/image36.png"/><Relationship Id="rId4" Type="http://schemas.openxmlformats.org/officeDocument/2006/relationships/slide" Target="slide19.xml"/><Relationship Id="rId9" Type="http://schemas.openxmlformats.org/officeDocument/2006/relationships/slide" Target="slide18.xml"/><Relationship Id="rId14" Type="http://schemas.openxmlformats.org/officeDocument/2006/relationships/slide" Target="slid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e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HP\Downloads\TheWhistlersSong-SteveBarakatt-2799957.mp3" TargetMode="External"/><Relationship Id="rId6" Type="http://schemas.openxmlformats.org/officeDocument/2006/relationships/image" Target="../media/image49.png"/><Relationship Id="rId11" Type="http://schemas.openxmlformats.org/officeDocument/2006/relationships/image" Target="../media/image2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10" Type="http://schemas.openxmlformats.org/officeDocument/2006/relationships/image" Target="../media/image20.pn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"/>
          <a:stretch>
            <a:fillRect/>
          </a:stretch>
        </p:blipFill>
        <p:spPr bwMode="auto">
          <a:xfrm>
            <a:off x="16764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Box 4">
            <a:hlinkClick r:id="rId4" action="ppaction://hlinkfile"/>
          </p:cNvPr>
          <p:cNvSpPr txBox="1">
            <a:spLocks noChangeArrowheads="1"/>
          </p:cNvSpPr>
          <p:nvPr/>
        </p:nvSpPr>
        <p:spPr bwMode="auto">
          <a:xfrm>
            <a:off x="1712914" y="1828801"/>
            <a:ext cx="8650287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500" b="1">
                <a:solidFill>
                  <a:srgbClr val="FF0000"/>
                </a:solidFill>
                <a:latin typeface="Arial-SGK-TV" pitchFamily="2" charset="0"/>
                <a:ea typeface="Arial-SGK-TV" pitchFamily="2" charset="0"/>
                <a:cs typeface="Arial-SGK-TV" pitchFamily="2" charset="0"/>
              </a:rPr>
              <a:t>             </a:t>
            </a:r>
            <a:r>
              <a:rPr lang="en-US" altLang="en-US" sz="6600" b="1">
                <a:solidFill>
                  <a:srgbClr val="FF0000"/>
                </a:solidFill>
                <a:latin typeface="Times New Roman" panose="02020603050405020304" pitchFamily="18" charset="0"/>
                <a:ea typeface="Arial-SGK-TV" pitchFamily="2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2" name="InLove-July_3u7p9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1" y="4410076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0527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0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BẢNG HỌC SINH HỒNG HÀ | Shopee Việt Na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4" t="20170" r="5576" b="19851"/>
          <a:stretch/>
        </p:blipFill>
        <p:spPr bwMode="auto">
          <a:xfrm>
            <a:off x="1676400" y="1"/>
            <a:ext cx="5698274" cy="4049285"/>
          </a:xfrm>
          <a:prstGeom prst="rect">
            <a:avLst/>
          </a:prstGeom>
          <a:ln w="88900" cap="sq" cmpd="thickThin">
            <a:solidFill>
              <a:schemeClr val="bg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Phấn trắng Đức Thanh 12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28575"/>
            <a:ext cx="2935288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AutoShape 2" descr="Khăn lau bảng | Bảng viết cao cấp"/>
          <p:cNvSpPr>
            <a:spLocks noChangeAspect="1" noChangeArrowheads="1"/>
          </p:cNvSpPr>
          <p:nvPr/>
        </p:nvSpPr>
        <p:spPr bwMode="auto">
          <a:xfrm>
            <a:off x="1668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18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194175"/>
            <a:ext cx="3886200" cy="249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6204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6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838200"/>
            <a:ext cx="5105400" cy="5029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4147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64584">
            <a:off x="9112250" y="3333750"/>
            <a:ext cx="1354138" cy="257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49456">
            <a:off x="9550400" y="1109663"/>
            <a:ext cx="933450" cy="187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2681" flipH="1">
            <a:off x="1762126" y="892176"/>
            <a:ext cx="708025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00148">
            <a:off x="1649413" y="2681288"/>
            <a:ext cx="2305050" cy="358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87067">
            <a:off x="2706688" y="-190500"/>
            <a:ext cx="1441450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99642">
            <a:off x="7578725" y="-698500"/>
            <a:ext cx="1798638" cy="308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026" y="1066800"/>
            <a:ext cx="3717925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851">
            <a:off x="7234239" y="3265488"/>
            <a:ext cx="1044575" cy="173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 descr="C:\Users\ADMIN\Desktop\Tai nguyen thiet ke tro choi\Angry birds epic birds\1505573783630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314" y="3511551"/>
            <a:ext cx="865187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672013" y="1879601"/>
            <a:ext cx="305435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33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 LÊN NÀO</a:t>
            </a:r>
          </a:p>
        </p:txBody>
      </p:sp>
      <p:pic>
        <p:nvPicPr>
          <p:cNvPr id="3" name="TheWhistlersSong-SteveBarakatt-2799957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038" y="5207001"/>
            <a:ext cx="766762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8705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entagon 4">
            <a:hlinkClick r:id="rId3" action="ppaction://hlinksldjump"/>
          </p:cNvPr>
          <p:cNvSpPr/>
          <p:nvPr/>
        </p:nvSpPr>
        <p:spPr>
          <a:xfrm>
            <a:off x="9367839" y="1014414"/>
            <a:ext cx="1258887" cy="428625"/>
          </a:xfrm>
          <a:prstGeom prst="homePlat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err="1">
                <a:solidFill>
                  <a:srgbClr val="008000"/>
                </a:solidFill>
              </a:rPr>
              <a:t>Khám</a:t>
            </a:r>
            <a:r>
              <a:rPr lang="en-US" b="1" dirty="0">
                <a:solidFill>
                  <a:srgbClr val="008000"/>
                </a:solidFill>
              </a:rPr>
              <a:t> </a:t>
            </a:r>
            <a:r>
              <a:rPr lang="en-US" b="1" dirty="0" err="1">
                <a:solidFill>
                  <a:srgbClr val="008000"/>
                </a:solidFill>
              </a:rPr>
              <a:t>phá</a:t>
            </a:r>
            <a:endParaRPr lang="en-US" b="1" dirty="0">
              <a:solidFill>
                <a:srgbClr val="008000"/>
              </a:solidFill>
            </a:endParaRPr>
          </a:p>
        </p:txBody>
      </p:sp>
      <p:pic>
        <p:nvPicPr>
          <p:cNvPr id="21" name="Picture 20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2982914"/>
            <a:ext cx="1354138" cy="257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139" y="2141539"/>
            <a:ext cx="1277937" cy="25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213" y="2727326"/>
            <a:ext cx="1300162" cy="283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925" y="2057401"/>
            <a:ext cx="1631950" cy="253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150" y="3303589"/>
            <a:ext cx="1441450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6026" y="2141538"/>
            <a:ext cx="1450975" cy="249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ounded Rectangle 27">
            <a:hlinkClick r:id="rId14" action="ppaction://hlinksldjump"/>
          </p:cNvPr>
          <p:cNvSpPr/>
          <p:nvPr/>
        </p:nvSpPr>
        <p:spPr>
          <a:xfrm>
            <a:off x="1882775" y="5364164"/>
            <a:ext cx="622300" cy="32702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err="1">
                <a:solidFill>
                  <a:srgbClr val="008000"/>
                </a:solidFill>
              </a:rPr>
              <a:t>Khỉ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29" name="Rounded Rectangle 28">
            <a:hlinkClick r:id="rId14" action="ppaction://hlinksldjump"/>
          </p:cNvPr>
          <p:cNvSpPr/>
          <p:nvPr/>
        </p:nvSpPr>
        <p:spPr>
          <a:xfrm>
            <a:off x="3054350" y="4718051"/>
            <a:ext cx="884238" cy="32702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err="1">
                <a:solidFill>
                  <a:srgbClr val="008000"/>
                </a:solidFill>
              </a:rPr>
              <a:t>Tê</a:t>
            </a:r>
            <a:r>
              <a:rPr lang="en-US" b="1" dirty="0">
                <a:solidFill>
                  <a:srgbClr val="008000"/>
                </a:solidFill>
              </a:rPr>
              <a:t> </a:t>
            </a:r>
            <a:r>
              <a:rPr lang="en-US" b="1" dirty="0" err="1">
                <a:solidFill>
                  <a:srgbClr val="008000"/>
                </a:solidFill>
              </a:rPr>
              <a:t>giác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30" name="Rounded Rectangle 29">
            <a:hlinkClick r:id="rId15" action="ppaction://hlinksldjump"/>
          </p:cNvPr>
          <p:cNvSpPr/>
          <p:nvPr/>
        </p:nvSpPr>
        <p:spPr>
          <a:xfrm>
            <a:off x="4300539" y="5546725"/>
            <a:ext cx="1038225" cy="32543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50" b="1" dirty="0" err="1">
                <a:solidFill>
                  <a:srgbClr val="008000"/>
                </a:solidFill>
              </a:rPr>
              <a:t>Ngựa</a:t>
            </a:r>
            <a:r>
              <a:rPr lang="en-US" sz="1650" b="1" dirty="0">
                <a:solidFill>
                  <a:srgbClr val="008000"/>
                </a:solidFill>
              </a:rPr>
              <a:t> </a:t>
            </a:r>
            <a:r>
              <a:rPr lang="en-US" sz="1650" b="1" dirty="0" err="1">
                <a:solidFill>
                  <a:srgbClr val="008000"/>
                </a:solidFill>
              </a:rPr>
              <a:t>vằn</a:t>
            </a:r>
            <a:endParaRPr lang="en-US" sz="1650" b="1" dirty="0">
              <a:solidFill>
                <a:srgbClr val="008000"/>
              </a:solidFill>
            </a:endParaRPr>
          </a:p>
        </p:txBody>
      </p:sp>
      <p:sp>
        <p:nvSpPr>
          <p:cNvPr id="31" name="Rounded Rectangle 30">
            <a:hlinkClick r:id="rId16" action="ppaction://hlinksldjump"/>
          </p:cNvPr>
          <p:cNvSpPr/>
          <p:nvPr/>
        </p:nvSpPr>
        <p:spPr>
          <a:xfrm>
            <a:off x="5913438" y="4595814"/>
            <a:ext cx="620712" cy="32702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err="1">
                <a:solidFill>
                  <a:srgbClr val="008000"/>
                </a:solidFill>
              </a:rPr>
              <a:t>Hổ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32" name="Rounded Rectangle 31">
            <a:hlinkClick r:id="rId17" action="ppaction://hlinksldjump"/>
          </p:cNvPr>
          <p:cNvSpPr/>
          <p:nvPr/>
        </p:nvSpPr>
        <p:spPr>
          <a:xfrm>
            <a:off x="7578726" y="5613400"/>
            <a:ext cx="620713" cy="32543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err="1">
                <a:solidFill>
                  <a:srgbClr val="008000"/>
                </a:solidFill>
              </a:rPr>
              <a:t>Voi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33" name="Rounded Rectangle 32">
            <a:hlinkClick r:id="rId14" action="ppaction://hlinksldjump"/>
          </p:cNvPr>
          <p:cNvSpPr/>
          <p:nvPr/>
        </p:nvSpPr>
        <p:spPr>
          <a:xfrm>
            <a:off x="9159875" y="4611689"/>
            <a:ext cx="857250" cy="32702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err="1">
                <a:solidFill>
                  <a:srgbClr val="008000"/>
                </a:solidFill>
              </a:rPr>
              <a:t>Sư</a:t>
            </a:r>
            <a:r>
              <a:rPr lang="en-US" b="1" dirty="0">
                <a:solidFill>
                  <a:srgbClr val="008000"/>
                </a:solidFill>
              </a:rPr>
              <a:t> </a:t>
            </a:r>
            <a:r>
              <a:rPr lang="en-US" b="1" dirty="0" err="1">
                <a:solidFill>
                  <a:srgbClr val="008000"/>
                </a:solidFill>
              </a:rPr>
              <a:t>tử</a:t>
            </a:r>
            <a:endParaRPr lang="en-US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578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45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0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234 -0.7882 " pathEditMode="relative" rAng="0" ptsTypes="AA">
                                      <p:cBhvr>
                                        <p:cTn id="50" dur="8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3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01081 -0.98866 " pathEditMode="relative" rAng="0" ptsTypes="AA">
                                      <p:cBhvr>
                                        <p:cTn id="55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1446 -0.73819 " pathEditMode="relative" rAng="0" ptsTypes="AA">
                                      <p:cBhvr>
                                        <p:cTn id="60" dur="8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 nodeType="clickPar">
                      <p:stCondLst>
                        <p:cond delay="0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-0.00547 -0.99213 " pathEditMode="relative" rAng="0" ptsTypes="AA">
                                      <p:cBhvr>
                                        <p:cTn id="65" dur="7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4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 nodeType="clickPar">
                      <p:stCondLst>
                        <p:cond delay="0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0651 -0.74769 " pathEditMode="relative" rAng="0" ptsTypes="AA">
                                      <p:cBhvr>
                                        <p:cTn id="70" dur="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3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 nodeType="clickPar">
                      <p:stCondLst>
                        <p:cond delay="0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 nodeType="clickPar">
                      <p:stCondLst>
                        <p:cond delay="0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 nodeType="clickPar">
                      <p:stCondLst>
                        <p:cond delay="0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 nodeType="clickPar">
                      <p:stCondLst>
                        <p:cond delay="0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 nodeType="clickPar">
                      <p:stCondLst>
                        <p:cond delay="0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-304800"/>
            <a:ext cx="10820400" cy="716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609850" y="1676400"/>
            <a:ext cx="7329488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vi-VN" sz="2800" b="1">
                <a:latin typeface="HP001 4 hàng" panose="020B0603050302020204" pitchFamily="34" charset="0"/>
                <a:cs typeface="Calibri" panose="020F0502020204030204" pitchFamily="34" charset="0"/>
              </a:rPr>
              <a:t>Đi học lóc cóc theo cùng</a:t>
            </a:r>
            <a:br>
              <a:rPr lang="vi-VN" sz="2800" b="1">
                <a:latin typeface="HP001 4 hàng" panose="020B0603050302020204" pitchFamily="34" charset="0"/>
                <a:cs typeface="Calibri" panose="020F0502020204030204" pitchFamily="34" charset="0"/>
              </a:rPr>
            </a:br>
            <a:r>
              <a:rPr lang="vi-VN" sz="2800" b="1">
                <a:latin typeface="HP001 4 hàng" panose="020B0603050302020204" pitchFamily="34" charset="0"/>
                <a:cs typeface="Calibri" panose="020F0502020204030204" pitchFamily="34" charset="0"/>
              </a:rPr>
              <a:t>Khi về lại bắt khom lưng cõng về</a:t>
            </a:r>
            <a:r>
              <a:rPr lang="en-US" sz="2800" b="1">
                <a:latin typeface="HP001 4 hàng" panose="020B0603050302020204" pitchFamily="34" charset="0"/>
                <a:cs typeface="Calibri" panose="020F0502020204030204" pitchFamily="34" charset="0"/>
              </a:rPr>
              <a:t>.</a:t>
            </a:r>
            <a:endParaRPr lang="en-US" sz="2700" b="1">
              <a:solidFill>
                <a:srgbClr val="008000"/>
              </a:solidFill>
              <a:latin typeface="HP001 4 hàng" panose="020B060305030202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364163" y="4222751"/>
            <a:ext cx="1841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2400" b="1">
              <a:solidFill>
                <a:srgbClr val="0000FF"/>
              </a:solidFill>
            </a:endParaRPr>
          </a:p>
        </p:txBody>
      </p:sp>
      <p:pic>
        <p:nvPicPr>
          <p:cNvPr id="23557" name="Picture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64584">
            <a:off x="9242425" y="857251"/>
            <a:ext cx="1354138" cy="257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AutoShape 2" descr="BALO SIÊU NHẸ - CHỐNG GÙ LIGHTLY - Sakos.vn"/>
          <p:cNvSpPr>
            <a:spLocks noChangeAspect="1" noChangeArrowheads="1"/>
          </p:cNvSpPr>
          <p:nvPr/>
        </p:nvSpPr>
        <p:spPr bwMode="auto">
          <a:xfrm>
            <a:off x="1668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18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8201" y="3429001"/>
            <a:ext cx="2900363" cy="29003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0221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104394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49456">
            <a:off x="9045575" y="866776"/>
            <a:ext cx="1327150" cy="26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Rectangle 1"/>
          <p:cNvSpPr>
            <a:spLocks noChangeArrowheads="1"/>
          </p:cNvSpPr>
          <p:nvPr/>
        </p:nvSpPr>
        <p:spPr bwMode="auto">
          <a:xfrm>
            <a:off x="4108450" y="1651000"/>
            <a:ext cx="4021138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800" b="1">
                <a:solidFill>
                  <a:srgbClr val="333333"/>
                </a:solidFill>
                <a:latin typeface="HP001 4 hàng" panose="020B0603050302020204" pitchFamily="34" charset="0"/>
              </a:rPr>
              <a:t>Mình tròn thân trắng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2800" b="1">
                <a:solidFill>
                  <a:srgbClr val="333333"/>
                </a:solidFill>
                <a:latin typeface="HP001 4 hàng" panose="020B0603050302020204" pitchFamily="34" charset="0"/>
              </a:rPr>
              <a:t>Dáng hình thon thon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2800" b="1">
                <a:solidFill>
                  <a:srgbClr val="333333"/>
                </a:solidFill>
                <a:latin typeface="HP001 4 hàng" panose="020B0603050302020204" pitchFamily="34" charset="0"/>
              </a:rPr>
              <a:t>Thân phận cỏn con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2800" b="1">
                <a:solidFill>
                  <a:srgbClr val="333333"/>
                </a:solidFill>
                <a:latin typeface="HP001 4 hàng" panose="020B0603050302020204" pitchFamily="34" charset="0"/>
              </a:rPr>
              <a:t>Mòn dần theo chữ.</a:t>
            </a:r>
            <a:endParaRPr lang="en-US" sz="2800" b="1">
              <a:latin typeface="HP001 4 hàng" panose="020B0603050302020204" pitchFamily="34" charset="0"/>
            </a:endParaRPr>
          </a:p>
        </p:txBody>
      </p:sp>
      <p:sp>
        <p:nvSpPr>
          <p:cNvPr id="24581" name="AutoShape 2" descr="PHẤN MIC BỤI HỘP LỚN 100 VIÊN - Phấn - Bảng viết - Lau bảng Tác giả OEM |  SachMoiNhat.com"/>
          <p:cNvSpPr>
            <a:spLocks noChangeAspect="1" noChangeArrowheads="1"/>
          </p:cNvSpPr>
          <p:nvPr/>
        </p:nvSpPr>
        <p:spPr bwMode="auto">
          <a:xfrm>
            <a:off x="1668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18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450" y="3573463"/>
            <a:ext cx="4267200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55485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76200"/>
            <a:ext cx="126492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49456">
            <a:off x="9172575" y="-473075"/>
            <a:ext cx="1327150" cy="26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Rectangle 1"/>
          <p:cNvSpPr>
            <a:spLocks noChangeArrowheads="1"/>
          </p:cNvSpPr>
          <p:nvPr/>
        </p:nvSpPr>
        <p:spPr bwMode="auto">
          <a:xfrm>
            <a:off x="3048000" y="1766888"/>
            <a:ext cx="79248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800" b="1">
                <a:solidFill>
                  <a:srgbClr val="333333"/>
                </a:solidFill>
                <a:latin typeface="HP001 4 hàng" panose="020B0603050302020204" pitchFamily="34" charset="0"/>
              </a:rPr>
              <a:t>          Áo em có đủ các màu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2800" b="1">
                <a:solidFill>
                  <a:srgbClr val="333333"/>
                </a:solidFill>
                <a:latin typeface="HP001 4 hàng" panose="020B0603050302020204" pitchFamily="34" charset="0"/>
              </a:rPr>
              <a:t>Thân em trắng muốt như nhau thẳng hàng.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2800" b="1">
                <a:solidFill>
                  <a:srgbClr val="333333"/>
                </a:solidFill>
                <a:latin typeface="HP001 4 hàng" panose="020B0603050302020204" pitchFamily="34" charset="0"/>
              </a:rPr>
              <a:t>          Mỏng, dày là ở số trang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2800" b="1">
                <a:solidFill>
                  <a:srgbClr val="333333"/>
                </a:solidFill>
                <a:latin typeface="HP001 4 hàng" panose="020B0603050302020204" pitchFamily="34" charset="0"/>
              </a:rPr>
              <a:t>Lời thầy cô, kiến thức vàng trong em. </a:t>
            </a:r>
            <a:endParaRPr lang="en-US" sz="2800" b="1">
              <a:latin typeface="HP001 4 hàng" panose="020B0603050302020204" pitchFamily="34" charset="0"/>
            </a:endParaRPr>
          </a:p>
        </p:txBody>
      </p:sp>
      <p:sp>
        <p:nvSpPr>
          <p:cNvPr id="25605" name="AutoShape 2" descr="5 quyển vở ô ly Bạn Nhỏ 48 trang | Shopee Việt Nam"/>
          <p:cNvSpPr>
            <a:spLocks noChangeAspect="1" noChangeArrowheads="1"/>
          </p:cNvSpPr>
          <p:nvPr/>
        </p:nvSpPr>
        <p:spPr bwMode="auto">
          <a:xfrm>
            <a:off x="1668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18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8200" y="3810000"/>
            <a:ext cx="3048000" cy="304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6" name="Straight Connector 5"/>
          <p:cNvCxnSpPr/>
          <p:nvPr/>
        </p:nvCxnSpPr>
        <p:spPr>
          <a:xfrm flipH="1">
            <a:off x="4876800" y="1600200"/>
            <a:ext cx="76200" cy="76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8731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609600"/>
            <a:ext cx="12649200" cy="739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49456">
            <a:off x="9172575" y="-473075"/>
            <a:ext cx="1327150" cy="26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Rectangle 1"/>
          <p:cNvSpPr>
            <a:spLocks noChangeArrowheads="1"/>
          </p:cNvSpPr>
          <p:nvPr/>
        </p:nvSpPr>
        <p:spPr bwMode="auto">
          <a:xfrm>
            <a:off x="4486275" y="1143000"/>
            <a:ext cx="3265488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800" b="1">
                <a:solidFill>
                  <a:srgbClr val="333333"/>
                </a:solidFill>
                <a:latin typeface="HP001 4 hàng" panose="020B0603050302020204" pitchFamily="34" charset="0"/>
              </a:rPr>
              <a:t>Nhỏ như cái kẹo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2800" b="1">
                <a:solidFill>
                  <a:srgbClr val="333333"/>
                </a:solidFill>
                <a:latin typeface="HP001 4 hàng" panose="020B0603050302020204" pitchFamily="34" charset="0"/>
              </a:rPr>
              <a:t>Dẻo như bánh giầy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2800" b="1">
                <a:solidFill>
                  <a:srgbClr val="333333"/>
                </a:solidFill>
                <a:latin typeface="HP001 4 hàng" panose="020B0603050302020204" pitchFamily="34" charset="0"/>
              </a:rPr>
              <a:t>Ở đâu mực dây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2800" b="1">
                <a:solidFill>
                  <a:srgbClr val="333333"/>
                </a:solidFill>
                <a:latin typeface="HP001 4 hàng" panose="020B0603050302020204" pitchFamily="34" charset="0"/>
              </a:rPr>
              <a:t>Có em là sạch.</a:t>
            </a:r>
            <a:endParaRPr lang="en-US" sz="2800" b="1">
              <a:latin typeface="HP001 4 hàng" panose="020B0603050302020204" pitchFamily="34" charset="0"/>
            </a:endParaRPr>
          </a:p>
        </p:txBody>
      </p:sp>
      <p:pic>
        <p:nvPicPr>
          <p:cNvPr id="45058" name="Picture 2" descr="Blog kiến thức Máy in - Mực in: Khám phá vài điều mới lạ về cục tẩy mực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60814" y="3422650"/>
            <a:ext cx="3965575" cy="2895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21888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609600"/>
            <a:ext cx="12649200" cy="739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49456">
            <a:off x="9172575" y="-473075"/>
            <a:ext cx="1327150" cy="26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Rectangle 1"/>
          <p:cNvSpPr>
            <a:spLocks noChangeArrowheads="1"/>
          </p:cNvSpPr>
          <p:nvPr/>
        </p:nvSpPr>
        <p:spPr bwMode="auto">
          <a:xfrm>
            <a:off x="3048000" y="2063750"/>
            <a:ext cx="79248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800" b="1">
                <a:solidFill>
                  <a:srgbClr val="333333"/>
                </a:solidFill>
                <a:latin typeface="HP001 4 hàng" panose="020B0603050302020204" pitchFamily="34" charset="0"/>
              </a:rPr>
              <a:t>       Ruột dài từ mũi đến chân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2800" b="1">
                <a:solidFill>
                  <a:srgbClr val="333333"/>
                </a:solidFill>
                <a:latin typeface="HP001 4 hàng" panose="020B0603050302020204" pitchFamily="34" charset="0"/>
              </a:rPr>
              <a:t>Mũi mòn, ruột cũng dần dần mòn theo.</a:t>
            </a:r>
            <a:endParaRPr lang="en-US" sz="2800" b="1">
              <a:latin typeface="HP001 4 hàng" panose="020B06030503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9600" y="3276600"/>
            <a:ext cx="3200400" cy="3200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7908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609600"/>
            <a:ext cx="12649200" cy="739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49456">
            <a:off x="9172575" y="-473075"/>
            <a:ext cx="1327150" cy="26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Rectangle 1"/>
          <p:cNvSpPr>
            <a:spLocks noChangeArrowheads="1"/>
          </p:cNvSpPr>
          <p:nvPr/>
        </p:nvSpPr>
        <p:spPr bwMode="auto">
          <a:xfrm>
            <a:off x="3352800" y="1431925"/>
            <a:ext cx="61722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sz="2800" b="1">
                <a:solidFill>
                  <a:srgbClr val="333333"/>
                </a:solidFill>
                <a:latin typeface="HP001 4 hàng" panose="020B0603050302020204" pitchFamily="34" charset="0"/>
              </a:rPr>
              <a:t>       Cái gì thường vẫn để đo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sz="2800" b="1">
                <a:solidFill>
                  <a:srgbClr val="333333"/>
                </a:solidFill>
                <a:latin typeface="HP001 4 hàng" panose="020B0603050302020204" pitchFamily="34" charset="0"/>
              </a:rPr>
              <a:t>Giúp anh học trò kẻ vẽ thường xuyên.</a:t>
            </a:r>
            <a:endParaRPr lang="en-US" sz="2800" b="1">
              <a:latin typeface="HP001 4 hàng" panose="020B06030503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2976" y="2965450"/>
            <a:ext cx="3025775" cy="2444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50786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062" y="7938"/>
            <a:ext cx="9585326" cy="685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Box 4"/>
          <p:cNvSpPr txBox="1">
            <a:spLocks noChangeArrowheads="1"/>
          </p:cNvSpPr>
          <p:nvPr/>
        </p:nvSpPr>
        <p:spPr bwMode="auto">
          <a:xfrm>
            <a:off x="2895600" y="2286000"/>
            <a:ext cx="7239000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500" b="1">
                <a:solidFill>
                  <a:srgbClr val="FF0000"/>
                </a:solidFill>
                <a:latin typeface="HP001 4 hàng" panose="020B0603050302020204" pitchFamily="34" charset="0"/>
                <a:ea typeface="Arial-SGK-TV" pitchFamily="2" charset="0"/>
                <a:cs typeface="Arial-SGK-TV" pitchFamily="2" charset="0"/>
              </a:rPr>
              <a:t>Làm quen với sách vở, đồ dùng học tập</a:t>
            </a:r>
          </a:p>
        </p:txBody>
      </p:sp>
    </p:spTree>
    <p:extLst>
      <p:ext uri="{BB962C8B-B14F-4D97-AF65-F5344CB8AC3E}">
        <p14:creationId xmlns:p14="http://schemas.microsoft.com/office/powerpoint/2010/main" val="337754605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45613" y="1509713"/>
            <a:ext cx="733425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78200" y="2132014"/>
            <a:ext cx="976312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" y="893763"/>
            <a:ext cx="977900" cy="152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2943226"/>
            <a:ext cx="1016000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3550" y="3076576"/>
            <a:ext cx="1468437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976" y="1487489"/>
            <a:ext cx="663575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80325" y="3175001"/>
            <a:ext cx="1133475" cy="217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TheWhistlersSong-SteveBarakatt-2799957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526" y="3184526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9431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85185E-6 L 2.06628 -0.04514 " pathEditMode="relative" rAng="0" ptsTypes="AA">
                                      <p:cBhvr>
                                        <p:cTn id="6" dur="6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307" y="-22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48148E-6 L 1.48151 0.00556 " pathEditMode="relative" rAng="0" ptsTypes="AA">
                                      <p:cBhvr>
                                        <p:cTn id="8" dur="6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076" y="27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59259E-6 L 1.35027 0.01158 " pathEditMode="relative" rAng="0" ptsTypes="AA">
                                      <p:cBhvr>
                                        <p:cTn id="10" dur="6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513" y="57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1.3487 -0.04098 " pathEditMode="relative" rAng="0" ptsTypes="AA">
                                      <p:cBhvr>
                                        <p:cTn id="12" dur="6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35" y="-206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85185E-6 L 1.39049 0.02871 " pathEditMode="relative" rAng="0" ptsTypes="AA">
                                      <p:cBhvr>
                                        <p:cTn id="14" dur="6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518" y="143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48148E-6 L 1.34141 -0.0125 " pathEditMode="relative" rAng="0" ptsTypes="AA">
                                      <p:cBhvr>
                                        <p:cTn id="16" dur="6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070" y="-62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07407E-6 L 1.88411 0.04954 " pathEditMode="relative" rAng="0" ptsTypes="AA">
                                      <p:cBhvr>
                                        <p:cTn id="18" dur="6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206" y="247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65000"/>
                            </p:stCondLst>
                            <p:childTnLst>
                              <p:par>
                                <p:cTn id="6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968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Butterfly Wings Flying In The Sky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Box 3"/>
          <p:cNvSpPr txBox="1">
            <a:spLocks noChangeArrowheads="1"/>
          </p:cNvSpPr>
          <p:nvPr/>
        </p:nvSpPr>
        <p:spPr bwMode="auto">
          <a:xfrm>
            <a:off x="1676400" y="1905000"/>
            <a:ext cx="8991600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500">
                <a:solidFill>
                  <a:srgbClr val="FF0000"/>
                </a:solidFill>
                <a:latin typeface="Arial-SGK-TV" pitchFamily="2" charset="0"/>
                <a:ea typeface="Arial-SGK-TV" pitchFamily="2" charset="0"/>
                <a:cs typeface="Arial-SGK-TV" pitchFamily="2" charset="0"/>
              </a:rPr>
              <a:t>Chúc các con chăm ngoan học tốt!</a:t>
            </a:r>
          </a:p>
        </p:txBody>
      </p:sp>
    </p:spTree>
    <p:extLst>
      <p:ext uri="{BB962C8B-B14F-4D97-AF65-F5344CB8AC3E}">
        <p14:creationId xmlns:p14="http://schemas.microsoft.com/office/powerpoint/2010/main" val="3598444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2209800"/>
            <a:ext cx="9144000" cy="929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554" y="2819213"/>
            <a:ext cx="2608262" cy="337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949" y="2774763"/>
            <a:ext cx="2640013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TextBox 6"/>
          <p:cNvSpPr txBox="1">
            <a:spLocks noChangeArrowheads="1"/>
          </p:cNvSpPr>
          <p:nvPr/>
        </p:nvSpPr>
        <p:spPr bwMode="auto">
          <a:xfrm>
            <a:off x="6913564" y="1687514"/>
            <a:ext cx="3824287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21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 SÁCH KẾT NỐI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1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 THỨC VỚI CUỘC SỐNG</a:t>
            </a:r>
            <a:endParaRPr lang="vi-VN" sz="21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5073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2925763"/>
            <a:ext cx="9144000" cy="978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Box 6"/>
          <p:cNvSpPr txBox="1">
            <a:spLocks noChangeArrowheads="1"/>
          </p:cNvSpPr>
          <p:nvPr/>
        </p:nvSpPr>
        <p:spPr bwMode="auto">
          <a:xfrm>
            <a:off x="6945314" y="758825"/>
            <a:ext cx="3824287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21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 SÁCH KẾT NỐI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1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 THỨC VỚI CUỘC SỐNG</a:t>
            </a:r>
            <a:endParaRPr lang="vi-VN" sz="21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8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884" y="2093165"/>
            <a:ext cx="2684463" cy="340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093165"/>
            <a:ext cx="2684462" cy="339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08517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Box 6"/>
          <p:cNvSpPr txBox="1">
            <a:spLocks noChangeArrowheads="1"/>
          </p:cNvSpPr>
          <p:nvPr/>
        </p:nvSpPr>
        <p:spPr bwMode="auto">
          <a:xfrm>
            <a:off x="3595688" y="741364"/>
            <a:ext cx="645795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1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 SÁCH KẾT NỐI TRI THỨC VỚI CUỘC SỐNG</a:t>
            </a:r>
            <a:endParaRPr lang="vi-VN" sz="21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363" y="2517776"/>
            <a:ext cx="2895600" cy="388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275" y="2509838"/>
            <a:ext cx="2895600" cy="389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76" y="2533650"/>
            <a:ext cx="3025775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11791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1738" y="3684588"/>
            <a:ext cx="2476500" cy="29654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4700" y="1066800"/>
            <a:ext cx="2243138" cy="24272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4396024" y="228600"/>
            <a:ext cx="3722702" cy="5539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000" b="1" dirty="0">
                <a:ln w="12700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accent1">
                      <a:lumMod val="40000"/>
                      <a:lumOff val="60000"/>
                      <a:alpha val="60000"/>
                    </a:scheme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ĐỒ DÙNG HỌC TẬP</a:t>
            </a:r>
            <a:endParaRPr lang="en-US" sz="3000" dirty="0">
              <a:solidFill>
                <a:srgbClr val="FF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9613" y="1066801"/>
            <a:ext cx="2049462" cy="24558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0951" y="1066801"/>
            <a:ext cx="1858963" cy="24177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00" y="3705226"/>
            <a:ext cx="2286000" cy="29448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151" y="1066800"/>
            <a:ext cx="1878013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BẢNG HỌC SINH HỒNG HÀ | Shopee Việt Nam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4" t="20170" r="5576" b="19851"/>
          <a:stretch/>
        </p:blipFill>
        <p:spPr bwMode="auto">
          <a:xfrm>
            <a:off x="1632284" y="3659626"/>
            <a:ext cx="3246998" cy="2307369"/>
          </a:xfrm>
          <a:prstGeom prst="rect">
            <a:avLst/>
          </a:prstGeom>
          <a:ln w="88900" cap="sq" cmpd="thickThin">
            <a:solidFill>
              <a:schemeClr val="bg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hấn trắng Đức Thanh 12v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6042026"/>
            <a:ext cx="1008063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076" y="6013451"/>
            <a:ext cx="1300163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6389691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6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7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65"/>
          <a:stretch>
            <a:fillRect/>
          </a:stretch>
        </p:blipFill>
        <p:spPr bwMode="auto">
          <a:xfrm>
            <a:off x="1752600" y="-457200"/>
            <a:ext cx="9105900" cy="719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5777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838200"/>
            <a:ext cx="39306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2882619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1" y="152401"/>
            <a:ext cx="2951163" cy="33686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1" y="3733800"/>
            <a:ext cx="3343275" cy="29654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1" y="152401"/>
            <a:ext cx="3114675" cy="33686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4326" y="152401"/>
            <a:ext cx="2811463" cy="33686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1135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8" ma:contentTypeDescription="Tạo tài liệu mới." ma:contentTypeScope="" ma:versionID="b0d3dccb1dea67d89db10013b12d936c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353ad8bc25002707c97d916ef9b53ee3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6DAA66AF-45F9-4F63-9837-9A832230A22D}"/>
</file>

<file path=customXml/itemProps2.xml><?xml version="1.0" encoding="utf-8"?>
<ds:datastoreItem xmlns:ds="http://schemas.openxmlformats.org/officeDocument/2006/customXml" ds:itemID="{57B0F908-F303-4AA9-8AEA-94CA9AAC6979}"/>
</file>

<file path=customXml/itemProps3.xml><?xml version="1.0" encoding="utf-8"?>
<ds:datastoreItem xmlns:ds="http://schemas.openxmlformats.org/officeDocument/2006/customXml" ds:itemID="{A50C88BA-3374-46E0-AF55-45D1EB994EF5}"/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174</Words>
  <Application>Microsoft Office PowerPoint</Application>
  <PresentationFormat>Widescreen</PresentationFormat>
  <Paragraphs>35</Paragraphs>
  <Slides>21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Arial-SGK-TV</vt:lpstr>
      <vt:lpstr>Calibri</vt:lpstr>
      <vt:lpstr>Calibri Light</vt:lpstr>
      <vt:lpstr>HP001 4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Dell</cp:lastModifiedBy>
  <cp:revision>4</cp:revision>
  <dcterms:created xsi:type="dcterms:W3CDTF">2021-09-10T09:16:06Z</dcterms:created>
  <dcterms:modified xsi:type="dcterms:W3CDTF">2022-09-04T10:06:39Z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