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82" r:id="rId3"/>
    <p:sldId id="264" r:id="rId4"/>
    <p:sldId id="256" r:id="rId5"/>
    <p:sldId id="257" r:id="rId6"/>
    <p:sldId id="271" r:id="rId7"/>
    <p:sldId id="260" r:id="rId8"/>
    <p:sldId id="272" r:id="rId9"/>
    <p:sldId id="284" r:id="rId10"/>
    <p:sldId id="288"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77" d="100"/>
          <a:sy n="77" d="100"/>
        </p:scale>
        <p:origin x="113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12-Feb-23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12-Feb-23</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12-Feb-23</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12-Feb-23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3.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03269FF6-D861-475A-A9F1-1AB8738CB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19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TextBox 5">
            <a:extLst>
              <a:ext uri="{FF2B5EF4-FFF2-40B4-BE49-F238E27FC236}">
                <a16:creationId xmlns:a16="http://schemas.microsoft.com/office/drawing/2014/main" id="{7ACEF646-EF93-4CC8-B63F-673BE5B2BFB0}"/>
              </a:ext>
            </a:extLst>
          </p:cNvPr>
          <p:cNvSpPr txBox="1"/>
          <p:nvPr/>
        </p:nvSpPr>
        <p:spPr>
          <a:xfrm>
            <a:off x="3378517" y="1297939"/>
            <a:ext cx="5434965" cy="1323439"/>
          </a:xfrm>
          <a:prstGeom prst="rect">
            <a:avLst/>
          </a:prstGeom>
          <a:noFill/>
        </p:spPr>
        <p:txBody>
          <a:bodyPr wrap="square" lIns="91440" tIns="45720" rIns="91440" bIns="45720"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vi-VN" sz="4000" dirty="0">
                <a:solidFill>
                  <a:srgbClr val="FF0000"/>
                </a:solidFill>
                <a:effectLst>
                  <a:reflection blurRad="6350" stA="55000" endA="300" endPos="45500" dir="5400000" sy="-100000" algn="bl" rotWithShape="0"/>
                </a:effectLst>
                <a:latin typeface="iCiel Crocante" panose="02000000000000000000" pitchFamily="2" charset="0"/>
              </a:rPr>
              <a:t>Chào tạm biệt và hẹn gặp lại các con</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546"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1"/>
            <a:ext cx="1331923" cy="2163315"/>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7" y="3789894"/>
            <a:ext cx="1331923" cy="2149239"/>
          </a:xfrm>
          <a:prstGeom prst="rect">
            <a:avLst/>
          </a:prstGeom>
        </p:spPr>
      </p:pic>
      <p:pic>
        <p:nvPicPr>
          <p:cNvPr id="13" name="Picture 12">
            <a:extLst>
              <a:ext uri="{FF2B5EF4-FFF2-40B4-BE49-F238E27FC236}">
                <a16:creationId xmlns:a16="http://schemas.microsoft.com/office/drawing/2014/main" id="{47F7FCC9-1039-46C8-BD0B-1FC7198DA8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7286" y="5033358"/>
            <a:ext cx="1112737" cy="1646593"/>
          </a:xfrm>
          <a:prstGeom prst="rect">
            <a:avLst/>
          </a:prstGeom>
        </p:spPr>
      </p:pic>
    </p:spTree>
    <p:extLst>
      <p:ext uri="{BB962C8B-B14F-4D97-AF65-F5344CB8AC3E}">
        <p14:creationId xmlns:p14="http://schemas.microsoft.com/office/powerpoint/2010/main" val="406707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ìm bạn thân c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54"/>
            <a:ext cx="12192000" cy="6852646"/>
          </a:xfrm>
          <a:prstGeom prst="rect">
            <a:avLst/>
          </a:prstGeom>
        </p:spPr>
      </p:pic>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367" y="841406"/>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4245653" y="1214131"/>
            <a:ext cx="370069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TẬP</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2585259" y="2313698"/>
            <a:ext cx="7396228" cy="2585323"/>
          </a:xfrm>
          <a:prstGeom prst="rect">
            <a:avLst/>
          </a:prstGeom>
          <a:noFill/>
        </p:spPr>
        <p:txBody>
          <a:bodyPr wrap="square" rtlCol="0">
            <a:spAutoFit/>
          </a:bodyPr>
          <a:lstStyle/>
          <a:p>
            <a:pPr algn="ctr"/>
            <a:r>
              <a:rPr lang="en-US" altLang="zh-CN" sz="5400" b="1" dirty="0">
                <a:solidFill>
                  <a:srgbClr val="FF0000"/>
                </a:solidFill>
                <a:latin typeface="iCiel Cadena" panose="02000503000000020004" pitchFamily="2" charset="0"/>
                <a:ea typeface="思源黑体 CN Bold" panose="020B0800000000000000" pitchFamily="34" charset="-122"/>
              </a:rPr>
              <a:t>VIẾT ĐOẠN VĂN </a:t>
            </a:r>
          </a:p>
          <a:p>
            <a:r>
              <a:rPr lang="en-US" altLang="zh-CN" sz="5400" b="1" dirty="0">
                <a:solidFill>
                  <a:srgbClr val="FF0000"/>
                </a:solidFill>
                <a:latin typeface="iCiel Cadena" panose="02000503000000020004" pitchFamily="2" charset="0"/>
                <a:ea typeface="思源黑体 CN Bold" panose="020B0800000000000000" pitchFamily="34" charset="-122"/>
              </a:rPr>
              <a:t>GIỚI THIỆU BẢN THÂN</a:t>
            </a:r>
          </a:p>
          <a:p>
            <a:pPr algn="ctr"/>
            <a:r>
              <a:rPr lang="en-US" altLang="zh-CN" sz="5400" b="1" dirty="0">
                <a:solidFill>
                  <a:srgbClr val="FF0000"/>
                </a:solidFill>
                <a:latin typeface="iCiel Cadena" panose="02000503000000020004" pitchFamily="2" charset="0"/>
                <a:ea typeface="思源黑体 CN Bold" panose="020B0800000000000000" pitchFamily="34" charset="-122"/>
              </a:rPr>
              <a:t>( TR.16)</a:t>
            </a:r>
            <a:endParaRPr lang="zh-CN" altLang="en-US" sz="5400" b="1"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cs typeface="Arial" pitchFamily="34" charset="0"/>
                </a:rPr>
                <a:t> Quan sát tranh và trả lời câu hỏi. </a:t>
              </a:r>
              <a:endParaRPr lang="vi-VN" sz="3200" b="1" dirty="0">
                <a:solidFill>
                  <a:srgbClr val="00B050"/>
                </a:solidFill>
                <a:cs typeface="Arial" pitchFamily="34"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cs typeface="Arial" pitchFamily="34" charset="0"/>
                </a:rPr>
                <a:t>1</a:t>
              </a:r>
            </a:p>
          </p:txBody>
        </p:sp>
      </p:grpSp>
      <p:sp>
        <p:nvSpPr>
          <p:cNvPr id="1071" name="Rectangle 1070"/>
          <p:cNvSpPr/>
          <p:nvPr/>
        </p:nvSpPr>
        <p:spPr>
          <a:xfrm>
            <a:off x="1286850" y="4380664"/>
            <a:ext cx="8789692" cy="954107"/>
          </a:xfrm>
          <a:prstGeom prst="rect">
            <a:avLst/>
          </a:prstGeom>
        </p:spPr>
        <p:txBody>
          <a:bodyPr wrap="square">
            <a:spAutoFit/>
          </a:bodyPr>
          <a:lstStyle/>
          <a:p>
            <a:pPr algn="just">
              <a:lnSpc>
                <a:spcPct val="200000"/>
              </a:lnSpc>
            </a:pPr>
            <a:r>
              <a:rPr lang="en-US" sz="3200" b="1" dirty="0">
                <a:solidFill>
                  <a:srgbClr val="002060"/>
                </a:solidFill>
                <a:cs typeface="Arial" panose="020B0604020202020204" pitchFamily="34" charset="0"/>
              </a:rPr>
              <a:t>a) Bình và Khang gặp nhau và chào nhau ở đâu?</a:t>
            </a:r>
          </a:p>
        </p:txBody>
      </p:sp>
      <p:sp>
        <p:nvSpPr>
          <p:cNvPr id="47" name="Rectangle 46"/>
          <p:cNvSpPr/>
          <p:nvPr/>
        </p:nvSpPr>
        <p:spPr>
          <a:xfrm>
            <a:off x="1372575" y="5040641"/>
            <a:ext cx="9838992" cy="954107"/>
          </a:xfrm>
          <a:prstGeom prst="rect">
            <a:avLst/>
          </a:prstGeom>
        </p:spPr>
        <p:txBody>
          <a:bodyPr wrap="square">
            <a:spAutoFit/>
          </a:bodyPr>
          <a:lstStyle/>
          <a:p>
            <a:pPr algn="just">
              <a:lnSpc>
                <a:spcPct val="200000"/>
              </a:lnSpc>
            </a:pPr>
            <a:r>
              <a:rPr lang="en-US" sz="3200" b="1" dirty="0">
                <a:solidFill>
                  <a:srgbClr val="002060"/>
                </a:solidFill>
                <a:cs typeface="Arial" panose="020B0604020202020204" pitchFamily="34" charset="0"/>
              </a:rPr>
              <a:t>    Bình và Khang gặp nhau và chào nhau </a:t>
            </a:r>
            <a:r>
              <a:rPr lang="en-US" sz="3200" b="1" dirty="0">
                <a:solidFill>
                  <a:srgbClr val="FF0000"/>
                </a:solidFill>
                <a:cs typeface="Arial" panose="020B0604020202020204" pitchFamily="34" charset="0"/>
              </a:rPr>
              <a:t>ở sân bóng</a:t>
            </a:r>
            <a:r>
              <a:rPr lang="en-US" sz="3200" b="1" dirty="0">
                <a:solidFill>
                  <a:srgbClr val="002060"/>
                </a:solidFill>
                <a:cs typeface="Arial" panose="020B0604020202020204"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808" y="863252"/>
            <a:ext cx="8095342" cy="3774278"/>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71"/>
                                        </p:tgtEl>
                                        <p:attrNameLst>
                                          <p:attrName>style.visibility</p:attrName>
                                        </p:attrNameLst>
                                      </p:cBhvr>
                                      <p:to>
                                        <p:strVal val="visible"/>
                                      </p:to>
                                    </p:set>
                                    <p:animEffect transition="in" filter="wipe(down)">
                                      <p:cBhvr>
                                        <p:cTn id="19" dur="500"/>
                                        <p:tgtEl>
                                          <p:spTgt spid="107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128485" y="4040056"/>
            <a:ext cx="8789692" cy="954107"/>
          </a:xfrm>
          <a:prstGeom prst="rect">
            <a:avLst/>
          </a:prstGeom>
        </p:spPr>
        <p:txBody>
          <a:bodyPr wrap="square">
            <a:spAutoFit/>
          </a:bodyPr>
          <a:lstStyle/>
          <a:p>
            <a:pPr algn="just">
              <a:lnSpc>
                <a:spcPct val="200000"/>
              </a:lnSpc>
            </a:pPr>
            <a:r>
              <a:rPr lang="en-US" sz="3200" b="1" dirty="0">
                <a:solidFill>
                  <a:srgbClr val="002060"/>
                </a:solidFill>
                <a:cs typeface="Arial" panose="020B0604020202020204" pitchFamily="34" charset="0"/>
              </a:rPr>
              <a:t>b) Khang đã giới thiệu gì về mình?</a:t>
            </a:r>
          </a:p>
        </p:txBody>
      </p:sp>
      <p:sp>
        <p:nvSpPr>
          <p:cNvPr id="47" name="Rectangle 46"/>
          <p:cNvSpPr/>
          <p:nvPr/>
        </p:nvSpPr>
        <p:spPr>
          <a:xfrm>
            <a:off x="1128485" y="4994163"/>
            <a:ext cx="10301515" cy="1077218"/>
          </a:xfrm>
          <a:prstGeom prst="rect">
            <a:avLst/>
          </a:prstGeom>
        </p:spPr>
        <p:txBody>
          <a:bodyPr wrap="square">
            <a:spAutoFit/>
          </a:bodyPr>
          <a:lstStyle/>
          <a:p>
            <a:pPr algn="just"/>
            <a:r>
              <a:rPr lang="en-US" sz="3200" b="1" dirty="0">
                <a:solidFill>
                  <a:srgbClr val="002060"/>
                </a:solidFill>
                <a:cs typeface="Arial" panose="020B0604020202020204" pitchFamily="34" charset="0"/>
              </a:rPr>
              <a:t>     Khang giới thiệu</a:t>
            </a:r>
            <a:r>
              <a:rPr lang="en-US" sz="3200" b="1" dirty="0">
                <a:solidFill>
                  <a:srgbClr val="FF0000"/>
                </a:solidFill>
                <a:cs typeface="Arial" panose="020B0604020202020204" pitchFamily="34" charset="0"/>
              </a:rPr>
              <a:t> tên</a:t>
            </a:r>
            <a:r>
              <a:rPr lang="en-US" sz="3200" b="1" dirty="0">
                <a:solidFill>
                  <a:srgbClr val="002060"/>
                </a:solidFill>
                <a:cs typeface="Arial" panose="020B0604020202020204" pitchFamily="34" charset="0"/>
              </a:rPr>
              <a:t>, lớp mình học là </a:t>
            </a:r>
            <a:r>
              <a:rPr lang="en-US" sz="3200" b="1" dirty="0">
                <a:solidFill>
                  <a:srgbClr val="FF0000"/>
                </a:solidFill>
                <a:cs typeface="Arial" panose="020B0604020202020204" pitchFamily="34" charset="0"/>
              </a:rPr>
              <a:t>lớp 2C</a:t>
            </a:r>
            <a:r>
              <a:rPr lang="en-US" sz="3200" b="1" dirty="0">
                <a:solidFill>
                  <a:srgbClr val="002060"/>
                </a:solidFill>
                <a:cs typeface="Arial" panose="020B0604020202020204" pitchFamily="34" charset="0"/>
              </a:rPr>
              <a:t>. Sở thích của bạn ấy là </a:t>
            </a:r>
            <a:r>
              <a:rPr lang="en-US" sz="3200" b="1" dirty="0">
                <a:solidFill>
                  <a:srgbClr val="FF0000"/>
                </a:solidFill>
                <a:cs typeface="Arial" panose="020B0604020202020204" pitchFamily="34" charset="0"/>
              </a:rPr>
              <a:t>đá bóng</a:t>
            </a:r>
            <a:r>
              <a:rPr lang="en-US" sz="3200" b="1" dirty="0">
                <a:solidFill>
                  <a:srgbClr val="002060"/>
                </a:solidFill>
                <a:cs typeface="Arial" panose="020B0604020202020204" pitchFamily="34" charset="0"/>
              </a:rPr>
              <a:t>.</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013" y="391552"/>
            <a:ext cx="8615460" cy="3810429"/>
          </a:xfrm>
          <a:prstGeom prst="rect">
            <a:avLst/>
          </a:prstGeom>
        </p:spPr>
      </p:pic>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741106"/>
            <a:ext cx="8559405" cy="584775"/>
          </a:xfrm>
          <a:prstGeom prst="rect">
            <a:avLst/>
          </a:prstGeom>
          <a:noFill/>
        </p:spPr>
        <p:txBody>
          <a:bodyPr wrap="square" rtlCol="0">
            <a:spAutoFit/>
          </a:bodyPr>
          <a:lstStyle/>
          <a:p>
            <a:r>
              <a:rPr lang="en-US" sz="3200" b="1" dirty="0">
                <a:cs typeface="Arial" pitchFamily="34" charset="0"/>
              </a:rPr>
              <a:t> </a:t>
            </a:r>
            <a:r>
              <a:rPr lang="en-US" sz="3200" b="1" dirty="0">
                <a:solidFill>
                  <a:srgbClr val="009900"/>
                </a:solidFill>
                <a:cs typeface="Arial" pitchFamily="34" charset="0"/>
              </a:rPr>
              <a:t>Viết 2 – 3 câu tự giới thiệu về bản thân.</a:t>
            </a:r>
            <a:endParaRPr lang="vi-VN" sz="3200" b="1" dirty="0">
              <a:solidFill>
                <a:srgbClr val="009900"/>
              </a:solidFill>
              <a:cs typeface="Arial" pitchFamily="34" charset="0"/>
            </a:endParaRPr>
          </a:p>
        </p:txBody>
      </p:sp>
      <p:sp>
        <p:nvSpPr>
          <p:cNvPr id="16" name="Oval 15"/>
          <p:cNvSpPr/>
          <p:nvPr/>
        </p:nvSpPr>
        <p:spPr>
          <a:xfrm>
            <a:off x="1277801" y="702740"/>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cs typeface="Arial" pitchFamily="34"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469257"/>
          </a:xfrm>
          <a:prstGeom prst="rect">
            <a:avLst/>
          </a:prstGeom>
        </p:spPr>
      </p:pic>
      <p:sp>
        <p:nvSpPr>
          <p:cNvPr id="21" name="Rectangle 20"/>
          <p:cNvSpPr/>
          <p:nvPr/>
        </p:nvSpPr>
        <p:spPr>
          <a:xfrm>
            <a:off x="3617711" y="1594136"/>
            <a:ext cx="8789692" cy="2970685"/>
          </a:xfrm>
          <a:prstGeom prst="rect">
            <a:avLst/>
          </a:prstGeom>
        </p:spPr>
        <p:txBody>
          <a:bodyPr wrap="square">
            <a:spAutoFit/>
          </a:bodyPr>
          <a:lstStyle/>
          <a:p>
            <a:pPr algn="just">
              <a:lnSpc>
                <a:spcPct val="150000"/>
              </a:lnSpc>
            </a:pPr>
            <a:r>
              <a:rPr lang="en-US" sz="3200" b="1" dirty="0">
                <a:solidFill>
                  <a:srgbClr val="FF0000"/>
                </a:solidFill>
                <a:cs typeface="Arial" panose="020B0604020202020204" pitchFamily="34" charset="0"/>
              </a:rPr>
              <a:t>G:</a:t>
            </a:r>
          </a:p>
          <a:p>
            <a:pPr algn="just">
              <a:lnSpc>
                <a:spcPct val="150000"/>
              </a:lnSpc>
            </a:pP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a:t>
            </a:r>
            <a:r>
              <a:rPr lang="en-US" sz="3200" b="1" dirty="0">
                <a:solidFill>
                  <a:srgbClr val="002060"/>
                </a:solidFill>
                <a:cs typeface="Arial" panose="020B0604020202020204" pitchFamily="34" charset="0"/>
              </a:rPr>
              <a:t> và tên của em là gì?</a:t>
            </a:r>
          </a:p>
          <a:p>
            <a:pPr marL="457200" indent="-457200" algn="just">
              <a:lnSpc>
                <a:spcPct val="150000"/>
              </a:lnSpc>
              <a:buFontTx/>
              <a:buChar char="-"/>
            </a:pPr>
            <a:r>
              <a:rPr lang="en-US" sz="3200" b="1" dirty="0">
                <a:solidFill>
                  <a:srgbClr val="002060"/>
                </a:solidFill>
                <a:cs typeface="Arial" panose="020B0604020202020204" pitchFamily="34" charset="0"/>
              </a:rPr>
              <a:t>Em học lớp nào, trường nào?</a:t>
            </a:r>
          </a:p>
          <a:p>
            <a:pPr marL="457200" indent="-457200" algn="just">
              <a:lnSpc>
                <a:spcPct val="150000"/>
              </a:lnSpc>
              <a:buFontTx/>
              <a:buChar char="-"/>
            </a:pPr>
            <a:r>
              <a:rPr lang="en-US" sz="3200" b="1" dirty="0">
                <a:solidFill>
                  <a:srgbClr val="002060"/>
                </a:solidFill>
                <a:cs typeface="Arial" panose="020B0604020202020204" pitchFamily="34"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32" presetClass="emph" presetSubtype="0" repeatCount="999000" fill="hold" nodeType="withEffect">
                                  <p:stCondLst>
                                    <p:cond delay="0"/>
                                  </p:stCondLst>
                                  <p:childTnLst>
                                    <p:animRot by="120000">
                                      <p:cBhvr>
                                        <p:cTn id="30" dur="100" fill="hold">
                                          <p:stCondLst>
                                            <p:cond delay="0"/>
                                          </p:stCondLst>
                                        </p:cTn>
                                        <p:tgtEl>
                                          <p:spTgt spid="24"/>
                                        </p:tgtEl>
                                        <p:attrNameLst>
                                          <p:attrName>r</p:attrName>
                                        </p:attrNameLst>
                                      </p:cBhvr>
                                    </p:animRot>
                                    <p:animRot by="-240000">
                                      <p:cBhvr>
                                        <p:cTn id="31" dur="200" fill="hold">
                                          <p:stCondLst>
                                            <p:cond delay="200"/>
                                          </p:stCondLst>
                                        </p:cTn>
                                        <p:tgtEl>
                                          <p:spTgt spid="24"/>
                                        </p:tgtEl>
                                        <p:attrNameLst>
                                          <p:attrName>r</p:attrName>
                                        </p:attrNameLst>
                                      </p:cBhvr>
                                    </p:animRot>
                                    <p:animRot by="240000">
                                      <p:cBhvr>
                                        <p:cTn id="32" dur="200" fill="hold">
                                          <p:stCondLst>
                                            <p:cond delay="400"/>
                                          </p:stCondLst>
                                        </p:cTn>
                                        <p:tgtEl>
                                          <p:spTgt spid="24"/>
                                        </p:tgtEl>
                                        <p:attrNameLst>
                                          <p:attrName>r</p:attrName>
                                        </p:attrNameLst>
                                      </p:cBhvr>
                                    </p:animRot>
                                    <p:animRot by="-240000">
                                      <p:cBhvr>
                                        <p:cTn id="33" dur="200" fill="hold">
                                          <p:stCondLst>
                                            <p:cond delay="600"/>
                                          </p:stCondLst>
                                        </p:cTn>
                                        <p:tgtEl>
                                          <p:spTgt spid="24"/>
                                        </p:tgtEl>
                                        <p:attrNameLst>
                                          <p:attrName>r</p:attrName>
                                        </p:attrNameLst>
                                      </p:cBhvr>
                                    </p:animRot>
                                    <p:animRot by="120000">
                                      <p:cBhvr>
                                        <p:cTn id="34" dur="200" fill="hold">
                                          <p:stCondLst>
                                            <p:cond delay="800"/>
                                          </p:stCondLst>
                                        </p:cTn>
                                        <p:tgtEl>
                                          <p:spTgt spid="24"/>
                                        </p:tgtEl>
                                        <p:attrNameLst>
                                          <p:attrName>r</p:attrName>
                                        </p:attrNameLst>
                                      </p:cBhvr>
                                    </p:animRot>
                                  </p:childTnLst>
                                </p:cTn>
                              </p:par>
                              <p:par>
                                <p:cTn id="35" presetID="32" presetClass="emph" presetSubtype="0" repeatCount="999000"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7743" y="966317"/>
            <a:ext cx="8737234" cy="5109028"/>
          </a:xfrm>
          <a:prstGeom prst="rect">
            <a:avLst/>
          </a:prstGeom>
        </p:spPr>
      </p:pic>
      <p:sp>
        <p:nvSpPr>
          <p:cNvPr id="18" name="Rectangle 17"/>
          <p:cNvSpPr/>
          <p:nvPr/>
        </p:nvSpPr>
        <p:spPr>
          <a:xfrm>
            <a:off x="3906466" y="2612938"/>
            <a:ext cx="6656760" cy="2308324"/>
          </a:xfrm>
          <a:prstGeom prst="rect">
            <a:avLst/>
          </a:prstGeom>
        </p:spPr>
        <p:txBody>
          <a:bodyPr wrap="square">
            <a:spAutoFit/>
          </a:bodyPr>
          <a:lstStyle/>
          <a:p>
            <a:pPr algn="just">
              <a:lnSpc>
                <a:spcPct val="150000"/>
              </a:lnSpc>
            </a:pP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Tớ</a:t>
            </a:r>
            <a:r>
              <a:rPr lang="en-US" sz="3200" b="1" dirty="0">
                <a:solidFill>
                  <a:srgbClr val="002060"/>
                </a:solidFill>
                <a:latin typeface="HP001 4 hàng" panose="020B0603050302020204" pitchFamily="34" charset="0"/>
                <a:cs typeface="Arial" panose="020B0604020202020204" pitchFamily="34" charset="0"/>
              </a:rPr>
              <a:t> tên </a:t>
            </a:r>
            <a:r>
              <a:rPr lang="en-US" sz="3200" b="1" dirty="0" err="1">
                <a:solidFill>
                  <a:srgbClr val="002060"/>
                </a:solidFill>
                <a:latin typeface="HP001 4 hàng" panose="020B0603050302020204" pitchFamily="34" charset="0"/>
                <a:cs typeface="Arial" panose="020B0604020202020204" pitchFamily="34" charset="0"/>
              </a:rPr>
              <a:t>là</a:t>
            </a:r>
            <a:r>
              <a:rPr lang="en-US" sz="3200" b="1" dirty="0">
                <a:solidFill>
                  <a:srgbClr val="002060"/>
                </a:solidFill>
                <a:latin typeface="HP001 4 hàng" panose="020B0603050302020204" pitchFamily="34" charset="0"/>
                <a:cs typeface="Arial" panose="020B0604020202020204" pitchFamily="34" charset="0"/>
              </a:rPr>
              <a:t> Lan. </a:t>
            </a:r>
            <a:r>
              <a:rPr lang="en-US" sz="3200" b="1" dirty="0" err="1">
                <a:solidFill>
                  <a:srgbClr val="002060"/>
                </a:solidFill>
                <a:latin typeface="HP001 4 hàng" panose="020B0603050302020204" pitchFamily="34" charset="0"/>
                <a:cs typeface="Arial" panose="020B0604020202020204" pitchFamily="34" charset="0"/>
              </a:rPr>
              <a:t>Tớ</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học</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lớp</a:t>
            </a:r>
            <a:r>
              <a:rPr lang="en-US" sz="3200" b="1" dirty="0">
                <a:solidFill>
                  <a:srgbClr val="002060"/>
                </a:solidFill>
                <a:latin typeface="HP001 4 hàng" panose="020B0603050302020204" pitchFamily="34" charset="0"/>
                <a:cs typeface="Arial" panose="020B0604020202020204" pitchFamily="34" charset="0"/>
              </a:rPr>
              <a:t> 2A, </a:t>
            </a:r>
            <a:r>
              <a:rPr lang="en-US" sz="3200" b="1" dirty="0" err="1">
                <a:solidFill>
                  <a:srgbClr val="002060"/>
                </a:solidFill>
                <a:latin typeface="HP001 4 hàng" panose="020B0603050302020204" pitchFamily="34" charset="0"/>
                <a:cs typeface="Arial" panose="020B0604020202020204" pitchFamily="34" charset="0"/>
              </a:rPr>
              <a:t>trường</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Trung</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Yên</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Tớ</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thích</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đánh</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đàn</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và</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nhảy</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múa</a:t>
            </a:r>
            <a:r>
              <a:rPr lang="en-US" sz="3200" b="1" dirty="0">
                <a:solidFill>
                  <a:srgbClr val="002060"/>
                </a:solidFill>
                <a:latin typeface="HP001 4 hàng" panose="020B0603050302020204" pitchFamily="34" charset="0"/>
                <a:cs typeface="Arial" panose="020B0604020202020204" pitchFamily="34" charset="0"/>
              </a:rPr>
              <a:t>.</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116984" y="1648014"/>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2" y="160338"/>
            <a:ext cx="7842413" cy="6126162"/>
          </a:xfrm>
          <a:prstGeom prst="rect">
            <a:avLst/>
          </a:prstGeom>
        </p:spPr>
      </p:pic>
      <p:sp>
        <p:nvSpPr>
          <p:cNvPr id="18" name="Rectangle 17"/>
          <p:cNvSpPr/>
          <p:nvPr/>
        </p:nvSpPr>
        <p:spPr>
          <a:xfrm>
            <a:off x="1294332" y="1751163"/>
            <a:ext cx="6211368" cy="3785652"/>
          </a:xfrm>
          <a:prstGeom prst="rect">
            <a:avLst/>
          </a:prstGeom>
        </p:spPr>
        <p:txBody>
          <a:bodyPr wrap="square">
            <a:spAutoFit/>
          </a:bodyPr>
          <a:lstStyle/>
          <a:p>
            <a:pPr algn="just">
              <a:lnSpc>
                <a:spcPct val="150000"/>
              </a:lnSpc>
            </a:pPr>
            <a:r>
              <a:rPr lang="en-US" sz="3200" b="1" dirty="0">
                <a:solidFill>
                  <a:srgbClr val="002060"/>
                </a:solidFill>
                <a:latin typeface="Arial-Rounded"/>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Tớ</a:t>
            </a:r>
            <a:r>
              <a:rPr lang="en-US" sz="3200" b="1" dirty="0">
                <a:solidFill>
                  <a:srgbClr val="002060"/>
                </a:solidFill>
                <a:latin typeface="HP001 4 hàng" panose="020B0603050302020204" pitchFamily="34" charset="0"/>
                <a:cs typeface="Arial" panose="020B0604020202020204" pitchFamily="34" charset="0"/>
              </a:rPr>
              <a:t> tên là </a:t>
            </a:r>
            <a:r>
              <a:rPr lang="en-US" sz="3200" b="1" dirty="0" err="1">
                <a:solidFill>
                  <a:srgbClr val="002060"/>
                </a:solidFill>
                <a:latin typeface="HP001 4 hàng" panose="020B0603050302020204" pitchFamily="34" charset="0"/>
                <a:cs typeface="Arial" panose="020B0604020202020204" pitchFamily="34" charset="0"/>
              </a:rPr>
              <a:t>Lê</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Danh</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Vũ</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Tớ</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là</a:t>
            </a:r>
            <a:r>
              <a:rPr lang="en-US" sz="3200" b="1" dirty="0">
                <a:solidFill>
                  <a:srgbClr val="002060"/>
                </a:solidFill>
                <a:latin typeface="HP001 4 hàng" panose="020B0603050302020204" pitchFamily="34" charset="0"/>
                <a:cs typeface="Arial" panose="020B0604020202020204" pitchFamily="34" charset="0"/>
              </a:rPr>
              <a:t> học sinh </a:t>
            </a:r>
            <a:r>
              <a:rPr lang="en-US" sz="3200" b="1" dirty="0" err="1">
                <a:solidFill>
                  <a:srgbClr val="002060"/>
                </a:solidFill>
                <a:latin typeface="HP001 4 hàng" panose="020B0603050302020204" pitchFamily="34" charset="0"/>
                <a:cs typeface="Arial" panose="020B0604020202020204" pitchFamily="34" charset="0"/>
              </a:rPr>
              <a:t>lớp</a:t>
            </a:r>
            <a:r>
              <a:rPr lang="en-US" sz="3200" b="1" dirty="0">
                <a:solidFill>
                  <a:srgbClr val="002060"/>
                </a:solidFill>
                <a:latin typeface="HP001 4 hàng" panose="020B0603050302020204" pitchFamily="34" charset="0"/>
                <a:cs typeface="Arial" panose="020B0604020202020204" pitchFamily="34" charset="0"/>
              </a:rPr>
              <a:t> 2A, trường Tiểu </a:t>
            </a:r>
            <a:r>
              <a:rPr lang="en-US" sz="3200" b="1" dirty="0" err="1">
                <a:solidFill>
                  <a:srgbClr val="002060"/>
                </a:solidFill>
                <a:latin typeface="HP001 4 hàng" panose="020B0603050302020204" pitchFamily="34" charset="0"/>
                <a:cs typeface="Arial" panose="020B0604020202020204" pitchFamily="34" charset="0"/>
              </a:rPr>
              <a:t>học</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Trung</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Yên</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Tớ</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rất</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thích</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đọc</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sách</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để</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tìm</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hiểu</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về</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những</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thứ</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xung</a:t>
            </a:r>
            <a:r>
              <a:rPr lang="en-US" sz="3200" b="1" dirty="0">
                <a:solidFill>
                  <a:srgbClr val="002060"/>
                </a:solidFill>
                <a:latin typeface="HP001 4 hàng" panose="020B0603050302020204" pitchFamily="34" charset="0"/>
                <a:cs typeface="Arial" panose="020B0604020202020204" pitchFamily="34" charset="0"/>
              </a:rPr>
              <a:t> </a:t>
            </a:r>
            <a:r>
              <a:rPr lang="en-US" sz="3200" b="1" dirty="0" err="1">
                <a:solidFill>
                  <a:srgbClr val="002060"/>
                </a:solidFill>
                <a:latin typeface="HP001 4 hàng" panose="020B0603050302020204" pitchFamily="34" charset="0"/>
                <a:cs typeface="Arial" panose="020B0604020202020204" pitchFamily="34" charset="0"/>
              </a:rPr>
              <a:t>quanh</a:t>
            </a:r>
            <a:r>
              <a:rPr lang="en-US" sz="3200" b="1" dirty="0">
                <a:solidFill>
                  <a:srgbClr val="002060"/>
                </a:solidFill>
                <a:latin typeface="HP001 4 hàng" panose="020B0603050302020204" pitchFamily="34" charset="0"/>
                <a:cs typeface="Arial" panose="020B0604020202020204" pitchFamily="34" charset="0"/>
              </a:rPr>
              <a:t>.</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941023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7E72CA-898F-4A93-908D-199A3E93380B}"/>
              </a:ext>
            </a:extLst>
          </p:cNvPr>
          <p:cNvSpPr txBox="1">
            <a:spLocks/>
          </p:cNvSpPr>
          <p:nvPr/>
        </p:nvSpPr>
        <p:spPr>
          <a:xfrm>
            <a:off x="1340758" y="6116"/>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200" b="1" dirty="0">
                <a:solidFill>
                  <a:srgbClr val="FF3399"/>
                </a:solidFill>
                <a:latin typeface="Arial-Rounded" panose="020B0604020202020204" pitchFamily="34" charset="0"/>
                <a:ea typeface="Arial-Rounded" panose="020B0604020202020204" pitchFamily="34" charset="0"/>
                <a:cs typeface="Arial-Rounded" panose="020B0604020202020204" pitchFamily="34" charset="0"/>
              </a:rPr>
              <a:t>2</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Viết</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2-3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câu</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tự</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giới</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thiệu</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về</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bản</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thân</a:t>
            </a:r>
            <a:endParaRPr lang="en-US" sz="3600" b="1"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20004-9E8F-4518-9AAB-1F7D49F9E47C}"/>
              </a:ext>
            </a:extLst>
          </p:cNvPr>
          <p:cNvPicPr>
            <a:picLocks noChangeAspect="1"/>
          </p:cNvPicPr>
          <p:nvPr/>
        </p:nvPicPr>
        <p:blipFill rotWithShape="1">
          <a:blip r:embed="rId2"/>
          <a:srcRect t="468" r="90016" b="85466"/>
          <a:stretch/>
        </p:blipFill>
        <p:spPr>
          <a:xfrm>
            <a:off x="373158" y="224391"/>
            <a:ext cx="1011142" cy="831022"/>
          </a:xfrm>
          <a:prstGeom prst="rect">
            <a:avLst/>
          </a:prstGeom>
        </p:spPr>
      </p:pic>
      <p:grpSp>
        <p:nvGrpSpPr>
          <p:cNvPr id="3" name="Group 2"/>
          <p:cNvGrpSpPr/>
          <p:nvPr/>
        </p:nvGrpSpPr>
        <p:grpSpPr>
          <a:xfrm>
            <a:off x="373158" y="1143414"/>
            <a:ext cx="11426014" cy="5090913"/>
            <a:chOff x="1350702" y="1633168"/>
            <a:chExt cx="9586278" cy="4271210"/>
          </a:xfrm>
        </p:grpSpPr>
        <p:grpSp>
          <p:nvGrpSpPr>
            <p:cNvPr id="2" name="Group 1"/>
            <p:cNvGrpSpPr/>
            <p:nvPr/>
          </p:nvGrpSpPr>
          <p:grpSpPr>
            <a:xfrm>
              <a:off x="1350702" y="1633168"/>
              <a:ext cx="9586278" cy="4271210"/>
              <a:chOff x="1350702" y="1633168"/>
              <a:chExt cx="9586278" cy="4271210"/>
            </a:xfrm>
          </p:grpSpPr>
          <p:pic>
            <p:nvPicPr>
              <p:cNvPr id="2050" name="Picture 7"/>
              <p:cNvPicPr>
                <a:picLocks noChangeAspect="1" noChangeArrowheads="1"/>
              </p:cNvPicPr>
              <p:nvPr/>
            </p:nvPicPr>
            <p:blipFill>
              <a:blip r:embed="rId3">
                <a:extLst>
                  <a:ext uri="{28A0092B-C50C-407E-A947-70E740481C1C}">
                    <a14:useLocalDpi xmlns:a14="http://schemas.microsoft.com/office/drawing/2010/main" val="0"/>
                  </a:ext>
                </a:extLst>
              </a:blip>
              <a:srcRect t="2411" b="2914"/>
              <a:stretch>
                <a:fillRect/>
              </a:stretch>
            </p:blipFill>
            <p:spPr bwMode="auto">
              <a:xfrm>
                <a:off x="1350702" y="1654176"/>
                <a:ext cx="9586278" cy="425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rot="1607516">
                <a:off x="7087496" y="3305999"/>
                <a:ext cx="1358107" cy="368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1480262">
                <a:off x="4026848" y="2332082"/>
                <a:ext cx="1307036" cy="400110"/>
              </a:xfrm>
              <a:prstGeom prst="rect">
                <a:avLst/>
              </a:prstGeom>
              <a:solidFill>
                <a:schemeClr val="bg1"/>
              </a:solidFill>
            </p:spPr>
            <p:txBody>
              <a:bodyPr wrap="square" rtlCol="0">
                <a:prstTxWarp prst="textCanUp">
                  <a:avLst/>
                </a:prstTxWarp>
                <a:spAutoFit/>
              </a:bodyPr>
              <a:lstStyle/>
              <a:p>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tuổi</a:t>
                </a:r>
                <a:r>
                  <a:rPr lang="en-US"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 </a:t>
                </a:r>
              </a:p>
            </p:txBody>
          </p:sp>
          <p:sp>
            <p:nvSpPr>
              <p:cNvPr id="24" name="TextBox 23"/>
              <p:cNvSpPr txBox="1"/>
              <p:nvPr/>
            </p:nvSpPr>
            <p:spPr>
              <a:xfrm rot="336067">
                <a:off x="3024971" y="1633168"/>
                <a:ext cx="418221" cy="250115"/>
              </a:xfrm>
              <a:prstGeom prst="rect">
                <a:avLst/>
              </a:prstGeom>
              <a:solidFill>
                <a:schemeClr val="bg1"/>
              </a:solidFill>
            </p:spPr>
            <p:txBody>
              <a:bodyPr wrap="square" rtlCol="0">
                <a:prstTxWarp prst="textCanUp">
                  <a:avLst/>
                </a:prstTxWarp>
                <a:spAutoFit/>
              </a:bodyPr>
              <a:lstStyle/>
              <a:p>
                <a:r>
                  <a:rPr lang="en-US" sz="1050" dirty="0" err="1">
                    <a:latin typeface="Times New Roman" panose="02020603050405020304" pitchFamily="18" charset="0"/>
                    <a:cs typeface="Times New Roman" panose="02020603050405020304" pitchFamily="18" charset="0"/>
                  </a:rPr>
                  <a:t>Tên</a:t>
                </a:r>
                <a:r>
                  <a:rPr lang="en-US" sz="1050" dirty="0">
                    <a:latin typeface="Times New Roman" panose="02020603050405020304" pitchFamily="18" charset="0"/>
                    <a:cs typeface="Times New Roman" panose="02020603050405020304" pitchFamily="18" charset="0"/>
                  </a:rPr>
                  <a:t> </a:t>
                </a:r>
                <a:endParaRPr lang="en-US" sz="1050" b="1" dirty="0">
                  <a:latin typeface="Times New Roman" panose="02020603050405020304" pitchFamily="18" charset="0"/>
                  <a:cs typeface="Times New Roman" panose="02020603050405020304" pitchFamily="18" charset="0"/>
                </a:endParaRPr>
              </a:p>
            </p:txBody>
          </p:sp>
          <p:sp>
            <p:nvSpPr>
              <p:cNvPr id="27" name="TextBox 26"/>
              <p:cNvSpPr txBox="1"/>
              <p:nvPr/>
            </p:nvSpPr>
            <p:spPr>
              <a:xfrm rot="336067">
                <a:off x="3024971" y="2126876"/>
                <a:ext cx="418221" cy="250115"/>
              </a:xfrm>
              <a:prstGeom prst="rect">
                <a:avLst/>
              </a:prstGeom>
              <a:solidFill>
                <a:schemeClr val="bg1"/>
              </a:solidFill>
            </p:spPr>
            <p:txBody>
              <a:bodyPr wrap="square" rtlCol="0">
                <a:prstTxWarp prst="textCanUp">
                  <a:avLst/>
                </a:prstTxWarp>
                <a:spAutoFit/>
              </a:bodyPr>
              <a:lstStyle/>
              <a:p>
                <a:r>
                  <a:rPr lang="en-US" sz="1050" dirty="0" err="1">
                    <a:latin typeface="Times New Roman" panose="02020603050405020304" pitchFamily="18" charset="0"/>
                    <a:cs typeface="Times New Roman" panose="02020603050405020304" pitchFamily="18" charset="0"/>
                  </a:rPr>
                  <a:t>Lớp</a:t>
                </a:r>
                <a:endParaRPr lang="en-US" sz="1050" b="1" dirty="0">
                  <a:latin typeface="Times New Roman" panose="02020603050405020304" pitchFamily="18" charset="0"/>
                  <a:cs typeface="Times New Roman" panose="02020603050405020304" pitchFamily="18" charset="0"/>
                </a:endParaRPr>
              </a:p>
            </p:txBody>
          </p:sp>
          <p:sp>
            <p:nvSpPr>
              <p:cNvPr id="28" name="TextBox 27"/>
              <p:cNvSpPr txBox="1"/>
              <p:nvPr/>
            </p:nvSpPr>
            <p:spPr>
              <a:xfrm rot="21384819">
                <a:off x="2583083" y="2668795"/>
                <a:ext cx="885774" cy="252902"/>
              </a:xfrm>
              <a:prstGeom prst="rect">
                <a:avLst/>
              </a:prstGeom>
              <a:solidFill>
                <a:schemeClr val="bg1"/>
              </a:solidFill>
            </p:spPr>
            <p:txBody>
              <a:bodyPr wrap="square" rtlCol="0">
                <a:prstTxWarp prst="textCanDown">
                  <a:avLst/>
                </a:prstTxWarp>
                <a:spAutoFit/>
              </a:bodyPr>
              <a:lstStyle/>
              <a:p>
                <a:r>
                  <a:rPr lang="en-US" sz="1050" dirty="0" err="1">
                    <a:latin typeface="Times New Roman" panose="02020603050405020304" pitchFamily="18" charset="0"/>
                    <a:cs typeface="Times New Roman" panose="02020603050405020304" pitchFamily="18" charset="0"/>
                  </a:rPr>
                  <a:t>Trường</a:t>
                </a:r>
                <a:endParaRPr lang="en-US" sz="1050" b="1" dirty="0">
                  <a:latin typeface="Times New Roman" panose="02020603050405020304" pitchFamily="18" charset="0"/>
                  <a:cs typeface="Times New Roman" panose="02020603050405020304" pitchFamily="18" charset="0"/>
                </a:endParaRPr>
              </a:p>
            </p:txBody>
          </p:sp>
        </p:grpSp>
        <p:pic>
          <p:nvPicPr>
            <p:cNvPr id="2052" name="Picture 4" descr="Studen Vector Stock Illustrations – 144 Studen Vector Stock Illustrations,  Vectors &amp;amp; Clipart - Dreamstim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44" t="1558" r="16507" b="48919"/>
            <a:stretch/>
          </p:blipFill>
          <p:spPr bwMode="auto">
            <a:xfrm>
              <a:off x="5269767" y="3099955"/>
              <a:ext cx="1235808" cy="11386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41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7583258-6CDF-4045-8174-450CF9E1CDE5}"/>
</file>

<file path=customXml/itemProps2.xml><?xml version="1.0" encoding="utf-8"?>
<ds:datastoreItem xmlns:ds="http://schemas.openxmlformats.org/officeDocument/2006/customXml" ds:itemID="{7F647128-60B6-4B97-BFBB-BF4298189435}"/>
</file>

<file path=customXml/itemProps3.xml><?xml version="1.0" encoding="utf-8"?>
<ds:datastoreItem xmlns:ds="http://schemas.openxmlformats.org/officeDocument/2006/customXml" ds:itemID="{CB3EDEC6-AAED-4A2F-932A-6F4EFB45A670}"/>
</file>

<file path=docProps/app.xml><?xml version="1.0" encoding="utf-8"?>
<Properties xmlns="http://schemas.openxmlformats.org/officeDocument/2006/extended-properties" xmlns:vt="http://schemas.openxmlformats.org/officeDocument/2006/docPropsVTypes">
  <TotalTime>659</TotalTime>
  <Words>222</Words>
  <Application>Microsoft Office PowerPoint</Application>
  <PresentationFormat>Widescreen</PresentationFormat>
  <Paragraphs>26</Paragraphs>
  <Slides>10</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Arial-Rounded</vt:lpstr>
      <vt:lpstr>Calibri</vt:lpstr>
      <vt:lpstr>Calibri Light</vt:lpstr>
      <vt:lpstr>HP001 4 hàng</vt:lpstr>
      <vt:lpstr>iCiel Cadena</vt:lpstr>
      <vt:lpstr>iCiel Crocante</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Hoàng Linh</cp:lastModifiedBy>
  <cp:revision>172</cp:revision>
  <dcterms:created xsi:type="dcterms:W3CDTF">2021-05-29T04:05:18Z</dcterms:created>
  <dcterms:modified xsi:type="dcterms:W3CDTF">2023-02-12T03:38:33Z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