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5" r:id="rId3"/>
    <p:sldId id="285" r:id="rId4"/>
    <p:sldId id="287" r:id="rId5"/>
    <p:sldId id="305" r:id="rId6"/>
    <p:sldId id="306" r:id="rId7"/>
    <p:sldId id="307" r:id="rId8"/>
    <p:sldId id="308" r:id="rId9"/>
    <p:sldId id="309" r:id="rId10"/>
    <p:sldId id="310" r:id="rId11"/>
    <p:sldId id="290" r:id="rId12"/>
    <p:sldId id="292" r:id="rId13"/>
    <p:sldId id="293" r:id="rId14"/>
    <p:sldId id="271" r:id="rId15"/>
    <p:sldId id="3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65B53-A84B-46E1-8CB3-1F5B841A00D8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02749-56E0-4C69-9A43-57D2777E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76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A2D2D-9BBB-4508-A88F-DA72A7697D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0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F6A44-BFD2-1492-A543-1D527008B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7C97F-524D-7B4C-EEC6-4EE87893F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0EE25-FA5D-67B6-5288-26E974B26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EA42-D91A-4787-B669-B71E3EA1F3A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5704C-D3BD-E02B-6599-BC289ED4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AB7B0-95F5-78DE-CE78-7A19A8A0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4428-1D8E-4A12-ABCA-1CF9E13F4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7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D6C9-85D8-8E6C-C4D9-CAD60EE77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0FB0F-1969-2694-0DAA-FAA98AC0C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7D391-7BA2-7565-6ED1-B06F532BC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EA42-D91A-4787-B669-B71E3EA1F3A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0414E-1C05-A334-A019-9DA4711B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068F5-F8C1-FA8C-FD5C-FD8FEA3FD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4428-1D8E-4A12-ABCA-1CF9E13F4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2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085387-EE51-4FEB-67F0-D545DBD37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7EF0B-A09E-9241-DE61-7245BFC59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59024-ACB3-737B-6FC9-9790AD485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EA42-D91A-4787-B669-B71E3EA1F3A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55149-B672-59BD-8EDD-01E62E83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A557D-22B5-1E90-C1E2-3AC489A5B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4428-1D8E-4A12-ABCA-1CF9E13F4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2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FF4E9-19D1-B37F-1EE6-B9B2B0B50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E582-4244-A3C4-40CB-85747384F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B9CC1-56EF-7898-E2EF-1D1A66C55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EA42-D91A-4787-B669-B71E3EA1F3A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A5156-770C-095C-B034-6620CB09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066-EEBD-7C41-4AF7-7A7D73F4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4428-1D8E-4A12-ABCA-1CF9E13F4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4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3576-AC1E-0C9B-9D6E-33258ACE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A9169-2A64-6024-621E-EE3C305BD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34384-D56A-F9D3-4A64-C839317E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EA42-D91A-4787-B669-B71E3EA1F3A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53394-6D6B-A178-A0D3-19313D2C1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3D90D-4418-DCC5-A1AC-9C4184022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4428-1D8E-4A12-ABCA-1CF9E13F4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21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B206D-D2A3-7383-107D-3B98482D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4A7BC-46B2-319A-D408-74F6AAD21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C748D-8451-2EF2-4B90-48D268C34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8C206-D52F-5F1A-6765-8083F56E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EA42-D91A-4787-B669-B71E3EA1F3A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2B43C-D236-EDAE-A8F8-9558EFAB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69E0E-C631-AF29-1B34-D1B941AF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4428-1D8E-4A12-ABCA-1CF9E13F4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4CB2-7A91-BEB2-B81B-68575AF1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F2573-767B-D352-9B8A-A2AAE6CB8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D8D79-8B9B-6B6F-B1B4-616726586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1DA7B5-F1E4-C9C3-6F83-C5E2193318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7DF90-9BC3-831D-D3F8-6D4123DF0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8B7DD7-3D8F-2BE7-C8B0-141692E91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EA42-D91A-4787-B669-B71E3EA1F3A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788636-369F-9832-D807-389F7C3F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1A0FCE-0280-3D39-E413-808C0A77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4428-1D8E-4A12-ABCA-1CF9E13F4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77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8D50A-2295-3A95-CC2A-D2BC2BE59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E5E61-8A12-A094-DE05-18EEDE6A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EA42-D91A-4787-B669-B71E3EA1F3A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2F3F5B-C466-3801-F07D-5E31F74CB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04A00-17ED-F8F1-B373-67683E14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4428-1D8E-4A12-ABCA-1CF9E13F4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9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00757C-377C-4E8D-189E-C00EAFB64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EA42-D91A-4787-B669-B71E3EA1F3A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ED7BE0-A690-12A6-EC77-875CE4B2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01345-3EEA-AB9A-35AB-C8379623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4428-1D8E-4A12-ABCA-1CF9E13F4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2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3F5-0351-ACEB-F5F0-F73814C99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F6EDA-41CD-4350-1236-7FAE8E05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6C702-5C0C-73BA-183D-49723AB28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4FDE4-0277-BA9C-B0C8-0CEC3D717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EA42-D91A-4787-B669-B71E3EA1F3A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2AAA8-BC28-4B72-1BF3-36EA0FEF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AF554-66ED-3209-DB2B-F73B113F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4428-1D8E-4A12-ABCA-1CF9E13F4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3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36B2-F255-D476-FA0E-3A5E53AF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D7AF21-9D6D-23F3-7501-E2F2520A4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9A945-260D-BF21-E718-58B50DE8E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856A2-99B3-A1DF-6CAA-D4AAABEC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EA42-D91A-4787-B669-B71E3EA1F3A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217E7F-27BB-02AB-D44C-29443598D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FCBCB-8BC9-22E5-1D96-00455B62E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4428-1D8E-4A12-ABCA-1CF9E13F4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5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995E02-6E99-57D4-06B9-5D98104F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CC3E5-71BA-A02E-C036-D640C6336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A6E1B-AA44-3FBA-0999-43361954E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1EA42-D91A-4787-B669-B71E3EA1F3A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6F666-2B33-3BDC-764A-3E96364D6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68E57-F51E-E1E2-CE74-F89DC4A64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C4428-1D8E-4A12-ABCA-1CF9E13F4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media2.wav"/><Relationship Id="rId7" Type="http://schemas.openxmlformats.org/officeDocument/2006/relationships/image" Target="../media/image4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3.png"/><Relationship Id="rId4" Type="http://schemas.openxmlformats.org/officeDocument/2006/relationships/image" Target="../media/image5.emf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0.png"/><Relationship Id="rId4" Type="http://schemas.openxmlformats.org/officeDocument/2006/relationships/image" Target="../media/image5.emf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3.png"/><Relationship Id="rId4" Type="http://schemas.openxmlformats.org/officeDocument/2006/relationships/image" Target="../media/image5.emf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5.png"/><Relationship Id="rId4" Type="http://schemas.openxmlformats.org/officeDocument/2006/relationships/image" Target="../media/image5.emf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C7B79-B7A4-EA66-FDBA-86B1183239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44DC8-E005-532F-0B1B-02EA78AF6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00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E1C776-F9E9-4D69-AFC8-40FADC722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53094" y="5680895"/>
            <a:ext cx="12211050" cy="110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C0C692-E8FC-4C91-80A2-3C5A9DE9C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0" y="5748278"/>
            <a:ext cx="12211050" cy="11049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E2518A-8493-4260-AF8C-E7C9D0A27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4891" y="739814"/>
            <a:ext cx="6903832" cy="586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A0B78C13-EC5A-4EE5-AA61-29F2B06D4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730" y="449355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8F3483A2-AA81-4885-8187-9146EB0F7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282" y="4768809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F368B1-6D03-421C-B9AA-40594DA2FA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36" t="84985" r="12967" b="6114"/>
          <a:stretch/>
        </p:blipFill>
        <p:spPr>
          <a:xfrm>
            <a:off x="-57151" y="0"/>
            <a:ext cx="12211051" cy="23308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CEA10CE9-8265-44C3-A488-4968EAE6DE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934" y="20143"/>
            <a:ext cx="1443243" cy="143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23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66" y="1546989"/>
            <a:ext cx="3284120" cy="3479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51" y="4851918"/>
            <a:ext cx="1508265" cy="19694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899234" y="489789"/>
            <a:ext cx="5398965" cy="768270"/>
            <a:chOff x="693241" y="945059"/>
            <a:chExt cx="5398965" cy="768270"/>
          </a:xfrm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241" y="958427"/>
              <a:ext cx="5398965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6574" y="1341679"/>
            <a:ext cx="7195975" cy="406258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 thẳng.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tì ngực xuống bàn.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 hơi cúi.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 cách vở khoảng 25-30cm.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phải cầm bút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trái tì nhẹ lên mép vở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chân để song song thoải mái.</a:t>
            </a: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71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8"/>
    </mc:Choice>
    <mc:Fallback xmlns="">
      <p:transition spd="slow" advTm="22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A76B35-C53E-4365-88B0-78505D3005E0}"/>
              </a:ext>
            </a:extLst>
          </p:cNvPr>
          <p:cNvSpPr txBox="1"/>
          <p:nvPr/>
        </p:nvSpPr>
        <p:spPr>
          <a:xfrm>
            <a:off x="275146" y="478380"/>
            <a:ext cx="11432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thiếu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bảng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Học thuộc tên các chữ cái.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1489B9A-25A7-4D92-8A21-5F251666A8B8}"/>
              </a:ext>
            </a:extLst>
          </p:cNvPr>
          <p:cNvGraphicFramePr>
            <a:graphicFrameLocks noGrp="1"/>
          </p:cNvGraphicFramePr>
          <p:nvPr/>
        </p:nvGraphicFramePr>
        <p:xfrm>
          <a:off x="1269144" y="1358277"/>
          <a:ext cx="4961187" cy="458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910">
                  <a:extLst>
                    <a:ext uri="{9D8B030D-6E8A-4147-A177-3AD203B41FA5}">
                      <a16:colId xmlns:a16="http://schemas.microsoft.com/office/drawing/2014/main" val="135133656"/>
                    </a:ext>
                  </a:extLst>
                </a:gridCol>
                <a:gridCol w="1659117">
                  <a:extLst>
                    <a:ext uri="{9D8B030D-6E8A-4147-A177-3AD203B41FA5}">
                      <a16:colId xmlns:a16="http://schemas.microsoft.com/office/drawing/2014/main" val="2663930103"/>
                    </a:ext>
                  </a:extLst>
                </a:gridCol>
                <a:gridCol w="1809160">
                  <a:extLst>
                    <a:ext uri="{9D8B030D-6E8A-4147-A177-3AD203B41FA5}">
                      <a16:colId xmlns:a16="http://schemas.microsoft.com/office/drawing/2014/main" val="959943400"/>
                    </a:ext>
                  </a:extLst>
                </a:gridCol>
              </a:tblGrid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tự</a:t>
                      </a:r>
                      <a:endParaRPr lang="en-US" sz="2400" spc="-15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cái</a:t>
                      </a:r>
                      <a:endParaRPr lang="en-US" sz="2400" spc="-15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spc="-1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cái</a:t>
                      </a:r>
                      <a:endParaRPr lang="en-US" sz="2400" spc="-15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216786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97545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vi-VN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á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013511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vi-VN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ớ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252446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bê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182331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200" spc="-15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xê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33529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6DDEDE-BF00-48BA-A1F0-F12C707DD2A4}"/>
              </a:ext>
            </a:extLst>
          </p:cNvPr>
          <p:cNvGraphicFramePr>
            <a:graphicFrameLocks noGrp="1"/>
          </p:cNvGraphicFramePr>
          <p:nvPr/>
        </p:nvGraphicFramePr>
        <p:xfrm>
          <a:off x="6607976" y="1380568"/>
          <a:ext cx="4611603" cy="3817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201">
                  <a:extLst>
                    <a:ext uri="{9D8B030D-6E8A-4147-A177-3AD203B41FA5}">
                      <a16:colId xmlns:a16="http://schemas.microsoft.com/office/drawing/2014/main" val="245313428"/>
                    </a:ext>
                  </a:extLst>
                </a:gridCol>
                <a:gridCol w="1342599">
                  <a:extLst>
                    <a:ext uri="{9D8B030D-6E8A-4147-A177-3AD203B41FA5}">
                      <a16:colId xmlns:a16="http://schemas.microsoft.com/office/drawing/2014/main" val="2687566283"/>
                    </a:ext>
                  </a:extLst>
                </a:gridCol>
                <a:gridCol w="1731803">
                  <a:extLst>
                    <a:ext uri="{9D8B030D-6E8A-4147-A177-3AD203B41FA5}">
                      <a16:colId xmlns:a16="http://schemas.microsoft.com/office/drawing/2014/main" val="1615209565"/>
                    </a:ext>
                  </a:extLst>
                </a:gridCol>
              </a:tblGrid>
              <a:tr h="763460">
                <a:tc>
                  <a:txBody>
                    <a:bodyPr/>
                    <a:lstStyle/>
                    <a:p>
                      <a:pPr algn="ctr"/>
                      <a:r>
                        <a:rPr lang="en-US" sz="2400" spc="-1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spc="-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spc="-1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spc="-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spc="-1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endParaRPr lang="en-US" sz="2400" spc="-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pc="-1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spc="-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spc="-1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cái</a:t>
                      </a:r>
                      <a:endParaRPr lang="en-US" sz="2400" spc="-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pc="-1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spc="-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spc="-1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spc="-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spc="-1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cái</a:t>
                      </a:r>
                      <a:endParaRPr lang="en-US" sz="2400" spc="-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1319990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algn="ctr"/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dê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1440451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algn="ctr"/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đ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đê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4871777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algn="ctr"/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7462052"/>
                  </a:ext>
                </a:extLst>
              </a:tr>
              <a:tr h="763460">
                <a:tc>
                  <a:txBody>
                    <a:bodyPr/>
                    <a:lstStyle/>
                    <a:p>
                      <a:pPr algn="ctr"/>
                      <a:r>
                        <a:rPr lang="en-US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ê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spc="-15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ê</a:t>
                      </a:r>
                      <a:endParaRPr lang="en-US" sz="3200" spc="-15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8894435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B8590E9-AACB-4AA7-BF01-493B277D5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6D9AEB-1365-44A3-8829-9B5C294A1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14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755789">
            <a:off x="11065546" y="-3518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6" name="五角星 35"/>
          <p:cNvSpPr/>
          <p:nvPr/>
        </p:nvSpPr>
        <p:spPr>
          <a:xfrm rot="19384917">
            <a:off x="11622712" y="409813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7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8" name="五角星 36"/>
          <p:cNvSpPr/>
          <p:nvPr/>
        </p:nvSpPr>
        <p:spPr>
          <a:xfrm rot="20248740">
            <a:off x="1167095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754" y="6298673"/>
            <a:ext cx="12211050" cy="1104900"/>
          </a:xfrm>
          <a:prstGeom prst="rect">
            <a:avLst/>
          </a:prstGeom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19" y="5198259"/>
            <a:ext cx="1292858" cy="16882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Rectangle: Rounded Corners 20"/>
          <p:cNvSpPr/>
          <p:nvPr/>
        </p:nvSpPr>
        <p:spPr>
          <a:xfrm>
            <a:off x="3332684" y="3758466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0"/>
          <p:cNvSpPr/>
          <p:nvPr/>
        </p:nvSpPr>
        <p:spPr>
          <a:xfrm>
            <a:off x="3322196" y="5347967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0"/>
          <p:cNvSpPr/>
          <p:nvPr/>
        </p:nvSpPr>
        <p:spPr>
          <a:xfrm>
            <a:off x="8573198" y="2271181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0"/>
          <p:cNvSpPr/>
          <p:nvPr/>
        </p:nvSpPr>
        <p:spPr>
          <a:xfrm>
            <a:off x="8573198" y="3860538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7" name="Rectangle: Rounded Corners 20"/>
          <p:cNvSpPr/>
          <p:nvPr/>
        </p:nvSpPr>
        <p:spPr>
          <a:xfrm>
            <a:off x="3332684" y="3782410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â</a:t>
            </a:r>
          </a:p>
        </p:txBody>
      </p:sp>
      <p:sp>
        <p:nvSpPr>
          <p:cNvPr id="28" name="Rectangle: Rounded Corners 20"/>
          <p:cNvSpPr/>
          <p:nvPr/>
        </p:nvSpPr>
        <p:spPr>
          <a:xfrm>
            <a:off x="8573198" y="3860538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9" name="Rectangle: Rounded Corners 20"/>
          <p:cNvSpPr/>
          <p:nvPr/>
        </p:nvSpPr>
        <p:spPr>
          <a:xfrm>
            <a:off x="3307647" y="5332433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0" name="Rectangle: Rounded Corners 20"/>
          <p:cNvSpPr/>
          <p:nvPr/>
        </p:nvSpPr>
        <p:spPr>
          <a:xfrm>
            <a:off x="8573198" y="2271181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7542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1B5463-821B-400E-81CD-9FB5FFB1A54E}"/>
              </a:ext>
            </a:extLst>
          </p:cNvPr>
          <p:cNvSpPr txBox="1"/>
          <p:nvPr/>
        </p:nvSpPr>
        <p:spPr>
          <a:xfrm>
            <a:off x="194252" y="626914"/>
            <a:ext cx="11432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Sắp xếp các chữ cái dưới đây theo đúng thứ tự trong bảng chữ cái.</a:t>
            </a:r>
            <a:endParaRPr lang="en-US" sz="3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BD6566-7495-4508-922D-F832A7CE5D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0" b="68750" l="70498" r="88946"/>
                    </a14:imgEffect>
                  </a14:imgLayer>
                </a14:imgProps>
              </a:ext>
            </a:extLst>
          </a:blip>
          <a:srcRect l="77024" t="52065" r="13333" b="34236"/>
          <a:stretch/>
        </p:blipFill>
        <p:spPr>
          <a:xfrm>
            <a:off x="9243621" y="2027648"/>
            <a:ext cx="1175658" cy="939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89BAB-33FC-4364-A1D0-80F0CD5543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0" b="66146" l="52928" r="60981"/>
                    </a14:imgEffect>
                  </a14:imgLayer>
                </a14:imgProps>
              </a:ext>
            </a:extLst>
          </a:blip>
          <a:srcRect l="52797" t="48253" r="38393" b="34236"/>
          <a:stretch/>
        </p:blipFill>
        <p:spPr>
          <a:xfrm>
            <a:off x="5489697" y="1817192"/>
            <a:ext cx="1074058" cy="1200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1CEB73-A4B1-4EBE-BAED-C21E90931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823" b="66667" l="40264" r="48975"/>
                    </a14:imgEffect>
                  </a14:imgLayer>
                </a14:imgProps>
              </a:ext>
            </a:extLst>
          </a:blip>
          <a:srcRect l="40832" t="50370" r="50001" b="34236"/>
          <a:stretch/>
        </p:blipFill>
        <p:spPr>
          <a:xfrm>
            <a:off x="3775692" y="1962334"/>
            <a:ext cx="1117601" cy="1055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25A11C-F9F9-4A70-AA46-D55EB4C1D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4" b="64013" l="23988" r="79702"/>
                    </a14:imgEffect>
                  </a14:imgLayer>
                </a14:imgProps>
              </a:ext>
            </a:extLst>
          </a:blip>
          <a:srcRect l="29225" t="48253" r="61965" b="34236"/>
          <a:stretch/>
        </p:blipFill>
        <p:spPr>
          <a:xfrm>
            <a:off x="2177140" y="1889763"/>
            <a:ext cx="1074059" cy="1200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BD74A1-188D-46C6-B73D-ADBACC8D30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0" b="63932" l="17496" r="27086"/>
                    </a14:imgEffect>
                  </a14:imgLayer>
                </a14:imgProps>
              </a:ext>
            </a:extLst>
          </a:blip>
          <a:srcRect l="17023" t="48253" r="71786" b="34236"/>
          <a:stretch/>
        </p:blipFill>
        <p:spPr>
          <a:xfrm>
            <a:off x="486228" y="1889763"/>
            <a:ext cx="1364343" cy="1200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4641C4-6EB8-4F18-921A-7696C2694A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474" b="65885" l="63470" r="73353"/>
                    </a14:imgEffect>
                  </a14:imgLayer>
                </a14:imgProps>
              </a:ext>
            </a:extLst>
          </a:blip>
          <a:srcRect l="64583" t="51111" r="26726" b="34236"/>
          <a:stretch/>
        </p:blipFill>
        <p:spPr>
          <a:xfrm>
            <a:off x="7368639" y="1962334"/>
            <a:ext cx="1059544" cy="10043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B7E4BB-F31A-481F-B44D-9959BB2401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02EE55-99A8-4D15-928F-C390CD3669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15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6" name="五角星 36"/>
          <p:cNvSpPr/>
          <p:nvPr/>
        </p:nvSpPr>
        <p:spPr>
          <a:xfrm rot="2755789">
            <a:off x="998133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7" name="五角星 35"/>
          <p:cNvSpPr/>
          <p:nvPr/>
        </p:nvSpPr>
        <p:spPr>
          <a:xfrm rot="19384917">
            <a:off x="1070154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8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9" name="五角星 36"/>
          <p:cNvSpPr/>
          <p:nvPr/>
        </p:nvSpPr>
        <p:spPr>
          <a:xfrm rot="20248740">
            <a:off x="1167095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8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53073 0.4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36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0875 0.4247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2056 0.4247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07396 0.4349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63412 0.4270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6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06927 0.4349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" y="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B171446E-0077-4BDF-AEF9-8D089A5B7D5F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16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FDD37-12C4-4C16-B8F1-1EA8678B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94A6D-F953-49CD-A14C-F780DB233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13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Chữ 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2492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6D3825-4332-4B7D-8C1A-56B25B40C2D9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71214D57-23E5-48C7-A3A5-78A36B9CEB1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7E3EEB88-F142-4A0F-845C-8237F84C4BEA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id="{EEC9C8C1-0C79-413E-BAA9-97ED57DE33F1}"/>
              </a:ext>
            </a:extLst>
          </p:cNvPr>
          <p:cNvSpPr txBox="1"/>
          <p:nvPr/>
        </p:nvSpPr>
        <p:spPr>
          <a:xfrm>
            <a:off x="684099" y="2359763"/>
            <a:ext cx="10880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0000FF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0000FF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pPr algn="ctr"/>
            <a:r>
              <a:rPr lang="en-US" altLang="zh-CN" sz="5400" dirty="0" err="1">
                <a:solidFill>
                  <a:srgbClr val="0000FF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r>
              <a:rPr lang="en-US" altLang="zh-CN" sz="5400" dirty="0">
                <a:solidFill>
                  <a:srgbClr val="0000FF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- </a:t>
            </a:r>
            <a:r>
              <a:rPr lang="en-US" altLang="zh-CN" sz="5400" dirty="0" err="1">
                <a:solidFill>
                  <a:srgbClr val="0000FF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r>
              <a:rPr lang="en-US" altLang="zh-CN" sz="5400" dirty="0">
                <a:solidFill>
                  <a:srgbClr val="0000FF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Ngày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hôm qua đâu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rồi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?</a:t>
            </a:r>
          </a:p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Bảng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chữ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cái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70BCF1-6167-44FF-9DE8-E1F136F334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436" r="12967"/>
          <a:stretch/>
        </p:blipFill>
        <p:spPr>
          <a:xfrm>
            <a:off x="0" y="6124685"/>
            <a:ext cx="12249151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539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57151" y="5785034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43832" y="5473826"/>
            <a:ext cx="12211050" cy="1104900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78" y="4333614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1275" y="4719199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77006" y="295453"/>
            <a:ext cx="30990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– viết</a:t>
            </a: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74" y="1218686"/>
            <a:ext cx="5814711" cy="54203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38307" y="1621490"/>
            <a:ext cx="5649415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Ngày hį Ǖίa ở lại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TǟΪg hạt lúa Ε− ǇrŬg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Cáζ đŬg</a:t>
            </a:r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εờ gặt hái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Chín vàng jàu Ŕϐ jΪg.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32948" y="775715"/>
            <a:ext cx="5968653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Ngày hį Ǖίa đâu ǟē? </a:t>
            </a:r>
          </a:p>
          <a:p>
            <a:endParaRPr lang="vi-VN" sz="3600" b="1" dirty="0">
              <a:solidFill>
                <a:srgbClr val="FF0000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71987" y="4022050"/>
            <a:ext cx="4577831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Ngày hį Ǖίa ở lại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TǟΪg vở hŬg của cΪ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CΪ hǌ hàζ εăm εỉ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Là wgày Ǖίa vẫn cŜ. </a:t>
            </a:r>
            <a:endParaRPr lang="en-US" sz="32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632948" y="1836928"/>
            <a:ext cx="1097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42676" y="4253556"/>
            <a:ext cx="1097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CF3204-3781-49FB-B84A-323C21D7EAC8}"/>
              </a:ext>
            </a:extLst>
          </p:cNvPr>
          <p:cNvGrpSpPr/>
          <p:nvPr/>
        </p:nvGrpSpPr>
        <p:grpSpPr>
          <a:xfrm>
            <a:off x="8096389" y="2278212"/>
            <a:ext cx="939145" cy="672266"/>
            <a:chOff x="2485459" y="1975436"/>
            <a:chExt cx="1772914" cy="1393004"/>
          </a:xfrm>
        </p:grpSpPr>
        <p:pic>
          <p:nvPicPr>
            <p:cNvPr id="24" name="图片 6">
              <a:extLst>
                <a:ext uri="{FF2B5EF4-FFF2-40B4-BE49-F238E27FC236}">
                  <a16:creationId xmlns:a16="http://schemas.microsoft.com/office/drawing/2014/main" id="{B49E54D2-350B-4194-AD5B-B8A2085F8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5" name="图片 2">
              <a:extLst>
                <a:ext uri="{FF2B5EF4-FFF2-40B4-BE49-F238E27FC236}">
                  <a16:creationId xmlns:a16="http://schemas.microsoft.com/office/drawing/2014/main" id="{1E7F7874-15E1-4906-B9D1-513220C1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D729179E-6AB6-41FC-828D-648454C0B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9C9982B-FC60-4B41-B3B2-7F9C24567A1C}"/>
              </a:ext>
            </a:extLst>
          </p:cNvPr>
          <p:cNvSpPr txBox="1"/>
          <p:nvPr/>
        </p:nvSpPr>
        <p:spPr>
          <a:xfrm>
            <a:off x="8640689" y="2855111"/>
            <a:ext cx="3318902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thơ là lời của ai nói với ai?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E1C9C3-AE13-4F5B-8F5E-D34A9E9FC78B}"/>
              </a:ext>
            </a:extLst>
          </p:cNvPr>
          <p:cNvSpPr txBox="1"/>
          <p:nvPr/>
        </p:nvSpPr>
        <p:spPr>
          <a:xfrm>
            <a:off x="8688469" y="3980977"/>
            <a:ext cx="2748729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của bố nói với con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75BAC1-98E0-48C9-8E6C-316E8A79D7D8}"/>
              </a:ext>
            </a:extLst>
          </p:cNvPr>
          <p:cNvGrpSpPr/>
          <p:nvPr/>
        </p:nvGrpSpPr>
        <p:grpSpPr>
          <a:xfrm>
            <a:off x="7749400" y="1081811"/>
            <a:ext cx="4427528" cy="835224"/>
            <a:chOff x="3870265" y="711073"/>
            <a:chExt cx="4443881" cy="967261"/>
          </a:xfrm>
        </p:grpSpPr>
        <p:sp>
          <p:nvSpPr>
            <p:cNvPr id="32" name="Cloud Callout 1">
              <a:extLst>
                <a:ext uri="{FF2B5EF4-FFF2-40B4-BE49-F238E27FC236}">
                  <a16:creationId xmlns:a16="http://schemas.microsoft.com/office/drawing/2014/main" id="{DAE4F6D9-E484-4A0C-BCC2-919FA6052C07}"/>
                </a:ext>
              </a:extLst>
            </p:cNvPr>
            <p:cNvSpPr/>
            <p:nvPr/>
          </p:nvSpPr>
          <p:spPr>
            <a:xfrm>
              <a:off x="3870265" y="711073"/>
              <a:ext cx="4443881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224CB9-8A12-4553-9382-27D6979F9DB7}"/>
                </a:ext>
              </a:extLst>
            </p:cNvPr>
            <p:cNvSpPr txBox="1"/>
            <p:nvPr/>
          </p:nvSpPr>
          <p:spPr>
            <a:xfrm>
              <a:off x="4421402" y="886958"/>
              <a:ext cx="389274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 dung bài viết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93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57151" y="5785034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43832" y="5473826"/>
            <a:ext cx="12211050" cy="1104900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1" y="4361467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566" y="5033828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18" y="1158376"/>
            <a:ext cx="5814711" cy="542035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2186">
            <a:off x="-95812" y="4963"/>
            <a:ext cx="1443243" cy="14393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4651" y="1561180"/>
            <a:ext cx="5649415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Ngày hį Ǖίa ở lại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TǟΪg hạt lúa Ε− ǇrŬg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Cáζ đŬg</a:t>
            </a:r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εờ gặt hái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Chín vàng jàu Ŕϐ jΪg.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62868" y="568346"/>
            <a:ext cx="5968653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Ngày hį Ǖίa đâu ǟē? </a:t>
            </a:r>
          </a:p>
          <a:p>
            <a:endParaRPr lang="vi-VN" sz="3600" b="1" dirty="0">
              <a:solidFill>
                <a:srgbClr val="FF0000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88331" y="3961740"/>
            <a:ext cx="4577831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Ngày hį Ǖίa ở lại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TǟΪg vở hŬg của cΪ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CΪ hǌ hàζ εăm εỉ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Là wgày Ǖίa vẫn cŜ. </a:t>
            </a:r>
            <a:endParaRPr lang="en-US" sz="32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149292" y="1776618"/>
            <a:ext cx="1097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59020" y="4193246"/>
            <a:ext cx="1097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52DBE32-06BB-4F19-8820-D54D74F9190F}"/>
              </a:ext>
            </a:extLst>
          </p:cNvPr>
          <p:cNvGrpSpPr/>
          <p:nvPr/>
        </p:nvGrpSpPr>
        <p:grpSpPr>
          <a:xfrm>
            <a:off x="7792216" y="2020337"/>
            <a:ext cx="847302" cy="587251"/>
            <a:chOff x="5056546" y="1975436"/>
            <a:chExt cx="1772914" cy="1393004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3207F66F-625B-4D1E-B582-2755C13E7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3" name="图片 3">
              <a:extLst>
                <a:ext uri="{FF2B5EF4-FFF2-40B4-BE49-F238E27FC236}">
                  <a16:creationId xmlns:a16="http://schemas.microsoft.com/office/drawing/2014/main" id="{F91A2800-9017-4CDC-AF3B-72D9DD759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3B720E30-CB4C-4DB8-8C56-31CB1DA54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3785F98-3A0B-4D2C-AE58-A9F14AE43031}"/>
              </a:ext>
            </a:extLst>
          </p:cNvPr>
          <p:cNvSpPr txBox="1"/>
          <p:nvPr/>
        </p:nvSpPr>
        <p:spPr>
          <a:xfrm>
            <a:off x="8698525" y="1920741"/>
            <a:ext cx="2877648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 nói với con điều gì?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997BE3-1F8E-4A2E-8B56-71E7EA194281}"/>
              </a:ext>
            </a:extLst>
          </p:cNvPr>
          <p:cNvSpPr txBox="1"/>
          <p:nvPr/>
        </p:nvSpPr>
        <p:spPr>
          <a:xfrm>
            <a:off x="7869362" y="3075967"/>
            <a:ext cx="3846660" cy="227748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gian ở lại trên những cánh đồng lúa chín vàng của mẹ. Con học hành chăm chỉ thì thời gian không mất 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7FFABB2-E4FE-4073-9673-C5FF3F2962ED}"/>
              </a:ext>
            </a:extLst>
          </p:cNvPr>
          <p:cNvGrpSpPr/>
          <p:nvPr/>
        </p:nvGrpSpPr>
        <p:grpSpPr>
          <a:xfrm>
            <a:off x="7578912" y="786504"/>
            <a:ext cx="4427528" cy="835224"/>
            <a:chOff x="3870265" y="711073"/>
            <a:chExt cx="4443881" cy="967261"/>
          </a:xfrm>
        </p:grpSpPr>
        <p:sp>
          <p:nvSpPr>
            <p:cNvPr id="38" name="Cloud Callout 1">
              <a:extLst>
                <a:ext uri="{FF2B5EF4-FFF2-40B4-BE49-F238E27FC236}">
                  <a16:creationId xmlns:a16="http://schemas.microsoft.com/office/drawing/2014/main" id="{74DF40DF-6D5A-4870-A61F-476D77523F6C}"/>
                </a:ext>
              </a:extLst>
            </p:cNvPr>
            <p:cNvSpPr/>
            <p:nvPr/>
          </p:nvSpPr>
          <p:spPr>
            <a:xfrm>
              <a:off x="3870265" y="711073"/>
              <a:ext cx="4443881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F8905D5-BFA6-4813-9050-608C971E35C6}"/>
                </a:ext>
              </a:extLst>
            </p:cNvPr>
            <p:cNvSpPr txBox="1"/>
            <p:nvPr/>
          </p:nvSpPr>
          <p:spPr>
            <a:xfrm>
              <a:off x="4421402" y="886958"/>
              <a:ext cx="389274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 dung bài viết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35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57151" y="5785034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43832" y="5473826"/>
            <a:ext cx="12211050" cy="1104900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1" y="4361467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566" y="5033828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18" y="1158376"/>
            <a:ext cx="5814711" cy="542035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2186">
            <a:off x="-95812" y="4963"/>
            <a:ext cx="1443243" cy="14393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4651" y="1561180"/>
            <a:ext cx="5649415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Ngày hį Ǖίa ở lại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TǟΪg hạt lúa Ε− ǇrŬg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Cáζ đŬg</a:t>
            </a:r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εờ gặt hái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Chín vàng jàu Ŕϐ jΪg.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62868" y="568346"/>
            <a:ext cx="5968653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Ngày hį Ǖίa đâu ǟē? </a:t>
            </a:r>
          </a:p>
          <a:p>
            <a:endParaRPr lang="vi-VN" sz="3600" b="1" dirty="0">
              <a:solidFill>
                <a:srgbClr val="FF0000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88331" y="3961740"/>
            <a:ext cx="4577831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Ngày hį Ǖίa ở lại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TǟΪg vở hŬg của cΪ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CΪ hǌ hàζ εăm εỉ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Là wgày Ǖίa vẫn cŜ. </a:t>
            </a:r>
            <a:endParaRPr lang="en-US" sz="32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149292" y="1776618"/>
            <a:ext cx="1097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59020" y="4193246"/>
            <a:ext cx="1097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35F3FB-1095-4D17-A20C-309AA815BB85}"/>
              </a:ext>
            </a:extLst>
          </p:cNvPr>
          <p:cNvGrpSpPr/>
          <p:nvPr/>
        </p:nvGrpSpPr>
        <p:grpSpPr>
          <a:xfrm>
            <a:off x="7677579" y="775017"/>
            <a:ext cx="3494976" cy="967261"/>
            <a:chOff x="3889236" y="207166"/>
            <a:chExt cx="3494976" cy="967261"/>
          </a:xfrm>
        </p:grpSpPr>
        <p:sp>
          <p:nvSpPr>
            <p:cNvPr id="25" name="Cloud Callout 35">
              <a:extLst>
                <a:ext uri="{FF2B5EF4-FFF2-40B4-BE49-F238E27FC236}">
                  <a16:creationId xmlns:a16="http://schemas.microsoft.com/office/drawing/2014/main" id="{0E1E8E5B-2F9D-4092-B716-8C9CC7663ED3}"/>
                </a:ext>
              </a:extLst>
            </p:cNvPr>
            <p:cNvSpPr/>
            <p:nvPr/>
          </p:nvSpPr>
          <p:spPr>
            <a:xfrm>
              <a:off x="3889236" y="207166"/>
              <a:ext cx="3494976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00074D-6814-4E7E-B38B-6A982EBAA063}"/>
                </a:ext>
              </a:extLst>
            </p:cNvPr>
            <p:cNvSpPr txBox="1"/>
            <p:nvPr/>
          </p:nvSpPr>
          <p:spPr>
            <a:xfrm>
              <a:off x="4327048" y="373839"/>
              <a:ext cx="270827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Lưu ý khi viết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8B762C1-9ED5-4DC2-90FF-8BDC634276B6}"/>
              </a:ext>
            </a:extLst>
          </p:cNvPr>
          <p:cNvSpPr txBox="1"/>
          <p:nvPr/>
        </p:nvSpPr>
        <p:spPr>
          <a:xfrm>
            <a:off x="7988069" y="2590208"/>
            <a:ext cx="3667475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Đoạn chính tả gồm mấy khổ thơ?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40142-219A-45AB-A620-A05323EA78EF}"/>
              </a:ext>
            </a:extLst>
          </p:cNvPr>
          <p:cNvSpPr txBox="1"/>
          <p:nvPr/>
        </p:nvSpPr>
        <p:spPr>
          <a:xfrm>
            <a:off x="8027009" y="3980009"/>
            <a:ext cx="372269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Đoạn chính tả gồm 2 khổ 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54A6DE-D259-42E5-8752-19DCA1D2CF84}"/>
              </a:ext>
            </a:extLst>
          </p:cNvPr>
          <p:cNvGrpSpPr/>
          <p:nvPr/>
        </p:nvGrpSpPr>
        <p:grpSpPr>
          <a:xfrm>
            <a:off x="7417258" y="2245061"/>
            <a:ext cx="857619" cy="614181"/>
            <a:chOff x="2485459" y="1975436"/>
            <a:chExt cx="1772914" cy="1393004"/>
          </a:xfrm>
        </p:grpSpPr>
        <p:pic>
          <p:nvPicPr>
            <p:cNvPr id="41" name="图片 6">
              <a:extLst>
                <a:ext uri="{FF2B5EF4-FFF2-40B4-BE49-F238E27FC236}">
                  <a16:creationId xmlns:a16="http://schemas.microsoft.com/office/drawing/2014/main" id="{C68ADD0B-9BFB-4465-BB6A-B0358955F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42" name="图片 2">
              <a:extLst>
                <a:ext uri="{FF2B5EF4-FFF2-40B4-BE49-F238E27FC236}">
                  <a16:creationId xmlns:a16="http://schemas.microsoft.com/office/drawing/2014/main" id="{D21E2D84-C65E-42EF-BF68-175A9A8B8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8C627762-8E2A-4811-A423-7D4FA592E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20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57151" y="5785034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43832" y="5473826"/>
            <a:ext cx="12211050" cy="1104900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1" y="4361467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566" y="5033828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18" y="1158376"/>
            <a:ext cx="5814711" cy="542035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2186">
            <a:off x="-95812" y="4963"/>
            <a:ext cx="1443243" cy="14393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4651" y="1561180"/>
            <a:ext cx="5649415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Ngày hį Ǖίa ở lại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TǟΪg hạt lúa Ε− ǇrŬg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Cáζ đŬg</a:t>
            </a:r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εờ gặt hái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Chín vàng jàu Ŕϐ jΪg.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62868" y="568346"/>
            <a:ext cx="5968653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Ngày hį Ǖίa đâu ǟē? </a:t>
            </a:r>
          </a:p>
          <a:p>
            <a:endParaRPr lang="vi-VN" sz="3600" b="1" dirty="0">
              <a:solidFill>
                <a:srgbClr val="FF0000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88331" y="3961740"/>
            <a:ext cx="4577831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Ngày hį Ǖίa ở lại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TǟΪg vở hŬg của cΪ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CΪ hǌ hàζ εăm εỉ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Là wgày Ǖίa vẫn cŜ. </a:t>
            </a:r>
            <a:endParaRPr lang="en-US" sz="32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149292" y="1776618"/>
            <a:ext cx="1097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59020" y="4193246"/>
            <a:ext cx="1097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35F3FB-1095-4D17-A20C-309AA815BB85}"/>
              </a:ext>
            </a:extLst>
          </p:cNvPr>
          <p:cNvGrpSpPr/>
          <p:nvPr/>
        </p:nvGrpSpPr>
        <p:grpSpPr>
          <a:xfrm>
            <a:off x="7677579" y="775017"/>
            <a:ext cx="3494976" cy="967261"/>
            <a:chOff x="3889236" y="207166"/>
            <a:chExt cx="3494976" cy="967261"/>
          </a:xfrm>
        </p:grpSpPr>
        <p:sp>
          <p:nvSpPr>
            <p:cNvPr id="25" name="Cloud Callout 35">
              <a:extLst>
                <a:ext uri="{FF2B5EF4-FFF2-40B4-BE49-F238E27FC236}">
                  <a16:creationId xmlns:a16="http://schemas.microsoft.com/office/drawing/2014/main" id="{0E1E8E5B-2F9D-4092-B716-8C9CC7663ED3}"/>
                </a:ext>
              </a:extLst>
            </p:cNvPr>
            <p:cNvSpPr/>
            <p:nvPr/>
          </p:nvSpPr>
          <p:spPr>
            <a:xfrm>
              <a:off x="3889236" y="207166"/>
              <a:ext cx="3494976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00074D-6814-4E7E-B38B-6A982EBAA063}"/>
                </a:ext>
              </a:extLst>
            </p:cNvPr>
            <p:cNvSpPr txBox="1"/>
            <p:nvPr/>
          </p:nvSpPr>
          <p:spPr>
            <a:xfrm>
              <a:off x="4327048" y="373839"/>
              <a:ext cx="270827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Lưu ý khi viết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354FAA3-DA83-4D7B-9C6E-B4F6B512C51D}"/>
              </a:ext>
            </a:extLst>
          </p:cNvPr>
          <p:cNvGrpSpPr/>
          <p:nvPr/>
        </p:nvGrpSpPr>
        <p:grpSpPr>
          <a:xfrm>
            <a:off x="7574197" y="2413323"/>
            <a:ext cx="847302" cy="587251"/>
            <a:chOff x="5056546" y="1975436"/>
            <a:chExt cx="1772914" cy="1393004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628BEC22-9235-4B7C-9FCF-1F88CC4F8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3" name="图片 3">
              <a:extLst>
                <a:ext uri="{FF2B5EF4-FFF2-40B4-BE49-F238E27FC236}">
                  <a16:creationId xmlns:a16="http://schemas.microsoft.com/office/drawing/2014/main" id="{4CEDB4B7-C39F-4640-A502-91554BA48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7E2D280B-1BDB-42CD-AA79-8C37A99C2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ADCF778-ED11-4A73-8D2D-53E99BD360AF}"/>
              </a:ext>
            </a:extLst>
          </p:cNvPr>
          <p:cNvSpPr txBox="1"/>
          <p:nvPr/>
        </p:nvSpPr>
        <p:spPr>
          <a:xfrm>
            <a:off x="7574197" y="4458610"/>
            <a:ext cx="445190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Mỗi khổ thơ có 4 dòng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E828C1-CD08-4DA2-B262-2D64F295415E}"/>
              </a:ext>
            </a:extLst>
          </p:cNvPr>
          <p:cNvSpPr txBox="1"/>
          <p:nvPr/>
        </p:nvSpPr>
        <p:spPr>
          <a:xfrm>
            <a:off x="7858067" y="3100030"/>
            <a:ext cx="4070313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 khổ thơ có mấy dòng?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9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57151" y="5785034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43832" y="5473826"/>
            <a:ext cx="12211050" cy="1104900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1" y="4361467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566" y="5033828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18" y="1158376"/>
            <a:ext cx="5814711" cy="542035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2186">
            <a:off x="-95812" y="4963"/>
            <a:ext cx="1443243" cy="14393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4651" y="1561180"/>
            <a:ext cx="5649415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Ngày hį Ǖίa ở lại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TǟΪg hạt lúa Ε− ǇrŬg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Cáζ đŬg</a:t>
            </a:r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εờ gặt hái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Chín vàng jàu Ŕϐ jΪg.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62868" y="568346"/>
            <a:ext cx="5968653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Ngày hį Ǖίa đâu ǟē? </a:t>
            </a:r>
          </a:p>
          <a:p>
            <a:endParaRPr lang="vi-VN" sz="3600" b="1" dirty="0">
              <a:solidFill>
                <a:srgbClr val="FF0000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88331" y="3961740"/>
            <a:ext cx="4577831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Ngày hį Ǖίa ở lại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TǟΪg vở hŬg của cΪ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CΪ hǌ hàζ εăm εỉ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Là wgày Ǖίa vẫn cŜ. </a:t>
            </a:r>
            <a:endParaRPr lang="en-US" sz="32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149292" y="1776618"/>
            <a:ext cx="1097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59020" y="4193246"/>
            <a:ext cx="1097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35F3FB-1095-4D17-A20C-309AA815BB85}"/>
              </a:ext>
            </a:extLst>
          </p:cNvPr>
          <p:cNvGrpSpPr/>
          <p:nvPr/>
        </p:nvGrpSpPr>
        <p:grpSpPr>
          <a:xfrm>
            <a:off x="7677579" y="775017"/>
            <a:ext cx="3494976" cy="967261"/>
            <a:chOff x="3889236" y="207166"/>
            <a:chExt cx="3494976" cy="967261"/>
          </a:xfrm>
        </p:grpSpPr>
        <p:sp>
          <p:nvSpPr>
            <p:cNvPr id="25" name="Cloud Callout 35">
              <a:extLst>
                <a:ext uri="{FF2B5EF4-FFF2-40B4-BE49-F238E27FC236}">
                  <a16:creationId xmlns:a16="http://schemas.microsoft.com/office/drawing/2014/main" id="{0E1E8E5B-2F9D-4092-B716-8C9CC7663ED3}"/>
                </a:ext>
              </a:extLst>
            </p:cNvPr>
            <p:cNvSpPr/>
            <p:nvPr/>
          </p:nvSpPr>
          <p:spPr>
            <a:xfrm>
              <a:off x="3889236" y="207166"/>
              <a:ext cx="3494976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00074D-6814-4E7E-B38B-6A982EBAA063}"/>
                </a:ext>
              </a:extLst>
            </p:cNvPr>
            <p:cNvSpPr txBox="1"/>
            <p:nvPr/>
          </p:nvSpPr>
          <p:spPr>
            <a:xfrm>
              <a:off x="4327048" y="373839"/>
              <a:ext cx="270827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Lưu ý khi viết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2CDE55-4436-4ADF-9DBF-0E364F4AA882}"/>
              </a:ext>
            </a:extLst>
          </p:cNvPr>
          <p:cNvGrpSpPr/>
          <p:nvPr/>
        </p:nvGrpSpPr>
        <p:grpSpPr>
          <a:xfrm>
            <a:off x="7442355" y="2462085"/>
            <a:ext cx="906987" cy="569344"/>
            <a:chOff x="8317164" y="2100522"/>
            <a:chExt cx="1772914" cy="1393004"/>
          </a:xfrm>
        </p:grpSpPr>
        <p:pic>
          <p:nvPicPr>
            <p:cNvPr id="30" name="图片 12">
              <a:extLst>
                <a:ext uri="{FF2B5EF4-FFF2-40B4-BE49-F238E27FC236}">
                  <a16:creationId xmlns:a16="http://schemas.microsoft.com/office/drawing/2014/main" id="{36656645-3DF8-4D8E-80D5-AB7A3E0F6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164" y="2100522"/>
              <a:ext cx="1772914" cy="1393004"/>
            </a:xfrm>
            <a:prstGeom prst="rect">
              <a:avLst/>
            </a:prstGeom>
          </p:spPr>
        </p:pic>
        <p:pic>
          <p:nvPicPr>
            <p:cNvPr id="37" name="图片 10">
              <a:extLst>
                <a:ext uri="{FF2B5EF4-FFF2-40B4-BE49-F238E27FC236}">
                  <a16:creationId xmlns:a16="http://schemas.microsoft.com/office/drawing/2014/main" id="{0620907B-F9CA-493A-BFD3-CC2A803F7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363" y="2383789"/>
              <a:ext cx="560164" cy="826471"/>
            </a:xfrm>
            <a:prstGeom prst="rect">
              <a:avLst/>
            </a:prstGeom>
          </p:spPr>
        </p:pic>
        <p:pic>
          <p:nvPicPr>
            <p:cNvPr id="38" name="图片 13">
              <a:extLst>
                <a:ext uri="{FF2B5EF4-FFF2-40B4-BE49-F238E27FC236}">
                  <a16:creationId xmlns:a16="http://schemas.microsoft.com/office/drawing/2014/main" id="{018BEB1F-96AE-40F5-849A-5FE5BC7C6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2645" y="2582875"/>
              <a:ext cx="560786" cy="86556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2A51C66-77D6-4E96-9700-64804F2DEC86}"/>
              </a:ext>
            </a:extLst>
          </p:cNvPr>
          <p:cNvSpPr txBox="1"/>
          <p:nvPr/>
        </p:nvSpPr>
        <p:spPr>
          <a:xfrm>
            <a:off x="7704066" y="3026057"/>
            <a:ext cx="4222279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cái đầu mỗi dòng viết như thế nào?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D18259-4DAC-4C4F-A1A0-E3E910A3CA10}"/>
              </a:ext>
            </a:extLst>
          </p:cNvPr>
          <p:cNvSpPr txBox="1"/>
          <p:nvPr/>
        </p:nvSpPr>
        <p:spPr>
          <a:xfrm>
            <a:off x="7677579" y="4247602"/>
            <a:ext cx="4173251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cái đầu mỗi dòng viết 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5B611D-8502-46B0-8A5B-6F678380EEB5}"/>
              </a:ext>
            </a:extLst>
          </p:cNvPr>
          <p:cNvSpPr txBox="1"/>
          <p:nvPr/>
        </p:nvSpPr>
        <p:spPr>
          <a:xfrm>
            <a:off x="2060816" y="1562293"/>
            <a:ext cx="5649415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N</a:t>
            </a:r>
            <a:endParaRPr lang="en-US" sz="3200" b="1" dirty="0">
              <a:latin typeface="HP001 4 hàng" pitchFamily="34" charset="0"/>
              <a:cs typeface="Arial" panose="020B0604020202020204" pitchFamily="34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T</a:t>
            </a:r>
            <a:endParaRPr lang="en-US" sz="3200" b="1" dirty="0">
              <a:latin typeface="HP001 4 hàng" pitchFamily="34" charset="0"/>
              <a:cs typeface="Arial" panose="020B0604020202020204" pitchFamily="34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C</a:t>
            </a:r>
            <a:endParaRPr lang="en-US" sz="3200" b="1" dirty="0">
              <a:latin typeface="HP001 4 hàng" pitchFamily="34" charset="0"/>
              <a:cs typeface="Arial" panose="020B0604020202020204" pitchFamily="34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C</a:t>
            </a:r>
            <a:endParaRPr lang="vi-VN" sz="32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1D3DA8-2EB8-448E-BBD8-FBC2EC909CDF}"/>
              </a:ext>
            </a:extLst>
          </p:cNvPr>
          <p:cNvSpPr txBox="1"/>
          <p:nvPr/>
        </p:nvSpPr>
        <p:spPr>
          <a:xfrm>
            <a:off x="2093853" y="3966144"/>
            <a:ext cx="4577831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N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T</a:t>
            </a:r>
            <a:endParaRPr lang="en-US" sz="3200" b="1" dirty="0">
              <a:latin typeface="HP001 4 hàng" pitchFamily="34" charset="0"/>
              <a:cs typeface="Arial" panose="020B0604020202020204" pitchFamily="34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C</a:t>
            </a:r>
            <a:endParaRPr lang="vi-VN" sz="3200" b="1" dirty="0">
              <a:latin typeface="HP001 4 hàng" pitchFamily="34" charset="0"/>
              <a:cs typeface="Arial" panose="020B0604020202020204" pitchFamily="34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L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57151" y="5785034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43832" y="5473826"/>
            <a:ext cx="12211050" cy="1104900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1" y="4361467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566" y="5033828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18" y="1158376"/>
            <a:ext cx="5814711" cy="542035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2186">
            <a:off x="-95812" y="4963"/>
            <a:ext cx="1443243" cy="14393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4651" y="1561180"/>
            <a:ext cx="5649415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Ngày hį Ǖίa ở lại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TǟΪg hạt lúa Ε− ǇrŬg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Cáζ đŬg</a:t>
            </a:r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εờ gặt hái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Chín vàng jàu Ŕϐ jΪg.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62868" y="568346"/>
            <a:ext cx="5968653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itchFamily="34" charset="0"/>
                <a:cs typeface="Arial" panose="020B0604020202020204" pitchFamily="34" charset="0"/>
              </a:rPr>
              <a:t>Ngày hį Ǖίa đâu ǟē? </a:t>
            </a:r>
          </a:p>
          <a:p>
            <a:endParaRPr lang="vi-VN" sz="3600" b="1" dirty="0">
              <a:solidFill>
                <a:srgbClr val="FF0000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88331" y="3961740"/>
            <a:ext cx="4577831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HP001 4 hàng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Ngày hį Ǖίa ở lại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TǟΪg vở hŬg của cΪ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CΪ hǌ hàζ εăm εỉ</a:t>
            </a:r>
          </a:p>
          <a:p>
            <a:r>
              <a:rPr lang="vi-VN" sz="3200" b="1" dirty="0">
                <a:latin typeface="HP001 4 hàng" pitchFamily="34" charset="0"/>
                <a:cs typeface="Arial" panose="020B0604020202020204" pitchFamily="34" charset="0"/>
              </a:rPr>
              <a:t>Là wgày Ǖίa vẫn cŜ. </a:t>
            </a:r>
            <a:endParaRPr lang="en-US" sz="32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149292" y="1776618"/>
            <a:ext cx="1097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59020" y="4193246"/>
            <a:ext cx="1097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35F3FB-1095-4D17-A20C-309AA815BB85}"/>
              </a:ext>
            </a:extLst>
          </p:cNvPr>
          <p:cNvGrpSpPr/>
          <p:nvPr/>
        </p:nvGrpSpPr>
        <p:grpSpPr>
          <a:xfrm>
            <a:off x="7677579" y="775017"/>
            <a:ext cx="3494976" cy="967261"/>
            <a:chOff x="3889236" y="207166"/>
            <a:chExt cx="3494976" cy="967261"/>
          </a:xfrm>
        </p:grpSpPr>
        <p:sp>
          <p:nvSpPr>
            <p:cNvPr id="25" name="Cloud Callout 35">
              <a:extLst>
                <a:ext uri="{FF2B5EF4-FFF2-40B4-BE49-F238E27FC236}">
                  <a16:creationId xmlns:a16="http://schemas.microsoft.com/office/drawing/2014/main" id="{0E1E8E5B-2F9D-4092-B716-8C9CC7663ED3}"/>
                </a:ext>
              </a:extLst>
            </p:cNvPr>
            <p:cNvSpPr/>
            <p:nvPr/>
          </p:nvSpPr>
          <p:spPr>
            <a:xfrm>
              <a:off x="3889236" y="207166"/>
              <a:ext cx="3494976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00074D-6814-4E7E-B38B-6A982EBAA063}"/>
                </a:ext>
              </a:extLst>
            </p:cNvPr>
            <p:cNvSpPr txBox="1"/>
            <p:nvPr/>
          </p:nvSpPr>
          <p:spPr>
            <a:xfrm>
              <a:off x="4327048" y="373839"/>
              <a:ext cx="270827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Lưu ý khi viết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115A919-AA82-40AB-AD99-7DCAA00FED06}"/>
              </a:ext>
            </a:extLst>
          </p:cNvPr>
          <p:cNvSpPr txBox="1"/>
          <p:nvPr/>
        </p:nvSpPr>
        <p:spPr>
          <a:xfrm>
            <a:off x="7677579" y="2606014"/>
            <a:ext cx="4462930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 viết mỗi dòng thơ từ ô nào trong vở?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477F0A-7053-4E12-B5BA-5E8DE58EC4FB}"/>
              </a:ext>
            </a:extLst>
          </p:cNvPr>
          <p:cNvSpPr txBox="1"/>
          <p:nvPr/>
        </p:nvSpPr>
        <p:spPr>
          <a:xfrm>
            <a:off x="7611116" y="3731087"/>
            <a:ext cx="433694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ỗi dòng thơ từ ô thứ 3 tính từ lề vở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690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1.3|2.1|1.7|3.9|2.1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B195E97-4D4B-4ED3-AF2F-DF1FC3A080FE}"/>
</file>

<file path=customXml/itemProps2.xml><?xml version="1.0" encoding="utf-8"?>
<ds:datastoreItem xmlns:ds="http://schemas.openxmlformats.org/officeDocument/2006/customXml" ds:itemID="{3CD1B370-08B2-4894-8F07-B6D0DAF54938}"/>
</file>

<file path=customXml/itemProps3.xml><?xml version="1.0" encoding="utf-8"?>
<ds:datastoreItem xmlns:ds="http://schemas.openxmlformats.org/officeDocument/2006/customXml" ds:itemID="{5005547F-D913-4EDC-B5A7-3ACA0D5991C4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622</Words>
  <Application>Microsoft Office PowerPoint</Application>
  <PresentationFormat>Widescreen</PresentationFormat>
  <Paragraphs>135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HP001 4 hàng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Hoàng Linh</dc:creator>
  <cp:lastModifiedBy>Nguyễn Hoàng Linh</cp:lastModifiedBy>
  <cp:revision>1</cp:revision>
  <dcterms:created xsi:type="dcterms:W3CDTF">2023-02-12T03:29:22Z</dcterms:created>
  <dcterms:modified xsi:type="dcterms:W3CDTF">2023-02-12T03:34:31Z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