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  <p:sldMasterId id="2147483822" r:id="rId2"/>
    <p:sldMasterId id="2147483834" r:id="rId3"/>
    <p:sldMasterId id="2147483846" r:id="rId4"/>
    <p:sldMasterId id="2147483858" r:id="rId5"/>
    <p:sldMasterId id="2147483915" r:id="rId6"/>
    <p:sldMasterId id="2147483929" r:id="rId7"/>
    <p:sldMasterId id="2147483977" r:id="rId8"/>
    <p:sldMasterId id="2147483989" r:id="rId9"/>
    <p:sldMasterId id="2147484001" r:id="rId10"/>
  </p:sldMasterIdLst>
  <p:notesMasterIdLst>
    <p:notesMasterId r:id="rId32"/>
  </p:notesMasterIdLst>
  <p:sldIdLst>
    <p:sldId id="11725" r:id="rId11"/>
    <p:sldId id="2898" r:id="rId12"/>
    <p:sldId id="2899" r:id="rId13"/>
    <p:sldId id="2900" r:id="rId14"/>
    <p:sldId id="2901" r:id="rId15"/>
    <p:sldId id="2902" r:id="rId16"/>
    <p:sldId id="2886" r:id="rId17"/>
    <p:sldId id="312" r:id="rId18"/>
    <p:sldId id="11733" r:id="rId19"/>
    <p:sldId id="313" r:id="rId20"/>
    <p:sldId id="11734" r:id="rId21"/>
    <p:sldId id="11728" r:id="rId22"/>
    <p:sldId id="11735" r:id="rId23"/>
    <p:sldId id="11730" r:id="rId24"/>
    <p:sldId id="2913" r:id="rId25"/>
    <p:sldId id="11732" r:id="rId26"/>
    <p:sldId id="11736" r:id="rId27"/>
    <p:sldId id="2907" r:id="rId28"/>
    <p:sldId id="11739" r:id="rId29"/>
    <p:sldId id="2888" r:id="rId30"/>
    <p:sldId id="291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7" autoAdjust="0"/>
    <p:restoredTop sz="87500" autoAdjust="0"/>
  </p:normalViewPr>
  <p:slideViewPr>
    <p:cSldViewPr snapToGrid="0">
      <p:cViewPr varScale="1">
        <p:scale>
          <a:sx n="93" d="100"/>
          <a:sy n="93" d="100"/>
        </p:scale>
        <p:origin x="12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7F489-72F9-4030-B28F-5C52D0BD4BC5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BA7B7-06BC-48E2-8A0A-EB2E29ABF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8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BA7B7-06BC-48E2-8A0A-EB2E29ABF8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20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BA7B7-06BC-48E2-8A0A-EB2E29ABF8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97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A7B7-06BC-48E2-8A0A-EB2E29ABF8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49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A7B7-06BC-48E2-8A0A-EB2E29ABF8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03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3E079-AABC-4496-BD21-87748C05EE07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2543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DEAFD-0C89-1E0E-77DF-ED3115083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BAB3E0-A71F-C177-ED6D-5D06E9FB3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6F158-BAD3-3F52-6506-0FFD26D9E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911E4-2D86-D54A-4FBA-02752E87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D23A1-E847-63C2-25F8-04FCDD1B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37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EB752-F301-D5F9-9142-1FC3DD361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BA71C-7B39-65E6-A16A-4CFC7D621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89B62-540F-CD43-060D-8B00DFCE5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F2A92-1648-2607-20B6-6F35F46C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BA0AF-6D95-9F1E-B187-4E8214B44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78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276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996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253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420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941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91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076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672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219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8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1B00DA-83DC-2696-0119-14BEB8A73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72E25-B853-B6EE-EFFE-65AA1EAE1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38D02-CC1E-FCF9-B006-0536AE78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118BE-D3D1-72CB-FAF1-96EDCD9E8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7B496-E450-F549-C19F-BBC48E16F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717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929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373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228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3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223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1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4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2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39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1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54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5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29BA3-6BB9-23C7-1B34-EF07C78AD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FD1E3-2C29-17DF-FF9C-F44C40DE1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8BDC-F1E9-3142-D712-7C8D2389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26D58-ECF6-9DDA-DADE-B86BB037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69962-2B06-E2A5-DC89-E5B2B5EEF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26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63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38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58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8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24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03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42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35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8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5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8682-0A73-F90C-567E-A5566B12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CF7A4-41B5-512B-347B-45645A96B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F295A-E8B4-CB5C-78BA-952E1B670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C0E7F-81E1-B3B5-AD19-DD6878E20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0460C-E2FF-90EE-C4B5-08316BCB4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14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76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4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81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83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40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92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54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62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04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0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00541-CC12-DD48-EAFE-1435F7687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13373-0819-0E3F-9474-BBA1B0FF8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A6D8B-024B-E9D9-D46C-6BFA3EFAF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C909F-C6E5-8274-793E-65F60223F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A99CE-2E6A-C52A-28E5-CFACFD6A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46C1C-DF90-9847-A2B0-537122E0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60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25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81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596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36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04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30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23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322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300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7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D48DE-3E89-2E6A-AC5E-437F10188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A4237-63BF-DFFB-5A04-216795B05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C4442-5BDB-4DE4-4542-F57ECA81B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88034-13A5-C32C-0BB7-F78E54BFF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65840-7F3E-E60B-4A77-1AE26B1DEE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622BB-A253-584C-D95B-798C5F4E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B00153-E584-DC8D-5C9E-ABD6DB38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7781F4-4CF9-58D9-D12D-49EDB31CA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916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47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398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10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712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040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1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959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610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733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270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436F5-5858-FDBF-CC81-76CE30860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11189-4A41-9736-DC9C-256AA861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B0C4F-9999-0CD8-3810-9EF9B8D2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D7F55-6B98-2FCE-DE1E-2E0A8ADB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035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>
                <a:solidFill>
                  <a:prstClr val="black"/>
                </a:solidFill>
              </a:rPr>
              <a:pPr/>
              <a:t>2024/12/24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652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>
                <a:solidFill>
                  <a:prstClr val="black"/>
                </a:solidFill>
              </a:rPr>
              <a:pPr/>
              <a:t>2024/12/24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578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>
                <a:solidFill>
                  <a:prstClr val="black"/>
                </a:solidFill>
              </a:rPr>
              <a:pPr/>
              <a:t>2024/12/24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035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>
                <a:solidFill>
                  <a:prstClr val="black"/>
                </a:solidFill>
              </a:rPr>
              <a:pPr/>
              <a:t>2024/12/24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992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>
                <a:solidFill>
                  <a:prstClr val="black"/>
                </a:solidFill>
              </a:rPr>
              <a:pPr/>
              <a:t>2024/12/24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06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>
                <a:solidFill>
                  <a:prstClr val="black"/>
                </a:solidFill>
              </a:rPr>
              <a:pPr/>
              <a:t>2024/12/24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147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>
                <a:solidFill>
                  <a:prstClr val="black"/>
                </a:solidFill>
              </a:rPr>
              <a:pPr/>
              <a:t>2024/12/24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17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>
                <a:solidFill>
                  <a:prstClr val="black"/>
                </a:solidFill>
              </a:rPr>
              <a:pPr/>
              <a:t>2024/12/24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41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>
                <a:solidFill>
                  <a:prstClr val="black"/>
                </a:solidFill>
              </a:rPr>
              <a:pPr/>
              <a:t>24/12/2024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057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>
                <a:solidFill>
                  <a:prstClr val="black"/>
                </a:solidFill>
              </a:rPr>
              <a:pPr/>
              <a:t>24/12/2024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8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DFD09-2252-DE14-1121-B7B3D0C17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3286E-E3EC-4A0A-42C9-996CB9FA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DE082-E92F-D599-2DB6-0B48139D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176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258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319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321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51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197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311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034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981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467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29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4464F-D1A6-0466-2771-C267ABE59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D3997-FAB6-FCE9-479A-45441FE44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FFF52-53C9-1AA0-B3E2-012DBA5B4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BC7308-CE9D-239B-8C14-A4C86916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9B5F1-ABCE-63A7-E9AA-DE5C1A08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F8A0C-6E8A-BFDF-F2CF-8400CD7E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053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384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504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227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269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716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506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430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994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24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4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C01C-BB72-0D17-CFDC-2AC35680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1AC445-028C-A7EC-8A2F-73BEE0096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D0854-6FD8-86A2-9F0A-61C76A2E6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DA292-FEED-1FB4-7C03-692D57B5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1A1-A663-41FA-9792-743E31CD0FA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01ADC-1C6B-7119-DDE3-B22A7710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DD65E-77D7-2D8B-EEB8-8D4648B51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990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303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533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678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22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028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453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143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583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08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2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5F1616C-7BD4-A987-E3CC-3ECCF256FB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D4B188-92D3-259B-C80F-7A438DDE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865B0-13AF-8E73-4BFD-1F29C238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B8F5-BF43-BEBF-6813-DD4A8D03E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EDD1A1-A663-41FA-9792-743E31CD0FA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EEB3F-F07B-506C-16D0-1DCB6419F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51CDF-816B-0A9B-F4B0-8C5F86ACB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D69402-746A-440F-9180-726D9C1E3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2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7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6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2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4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5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3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5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24/12/2024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3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0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6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21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video" Target="file://localhost/Users/quynhpham/Desktop/CHUYE&#770;N%20&#272;E&#770;&#768;/Quy&#768;nh-Video%20&#273;o&#803;c%20ve&#768;.mp4" TargetMode="External"/><Relationship Id="rId1" Type="http://schemas.microsoft.com/office/2007/relationships/media" Target="file://localhost/Users/quynhpham/Desktop/CHUYE&#770;N%20&#272;E&#770;&#768;/Quy&#768;nh-Video%20&#273;o&#803;c%20ve&#768;.mp4" TargetMode="Externa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Users/quynhpham/Desktop/CHUYE&#770;N%20&#272;E&#770;&#768;/Green%20Illustrative%20Planting%20Trees%20to%20Green%20the%20Earth%20Presentation.mp4" TargetMode="External"/><Relationship Id="rId1" Type="http://schemas.microsoft.com/office/2007/relationships/media" Target="file://localhost/Users/quynhpham/Desktop/CHUYE&#770;N%20&#272;E&#770;&#768;/Green%20Illustrative%20Planting%20Trees%20to%20Green%20the%20Earth%20Presentation.mp4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9.sv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video" Target="../media/media2.mp4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19.svg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video" Target="../media/media2.mp4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microsoft.com/office/2007/relationships/media" Target="../media/media2.mp4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audio" Target="../media/media4.mp3"/><Relationship Id="rId16" Type="http://schemas.openxmlformats.org/officeDocument/2006/relationships/image" Target="../media/image21.png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21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481" y="269003"/>
            <a:ext cx="11694160" cy="6258560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0283199" y="101600"/>
            <a:ext cx="2040771" cy="1403864"/>
          </a:xfrm>
          <a:custGeom>
            <a:avLst/>
            <a:gdLst/>
            <a:ahLst/>
            <a:cxnLst/>
            <a:rect l="l" t="t" r="r" b="b"/>
            <a:pathLst>
              <a:path w="4710323" h="3738819">
                <a:moveTo>
                  <a:pt x="0" y="0"/>
                </a:moveTo>
                <a:lnTo>
                  <a:pt x="4710323" y="0"/>
                </a:lnTo>
                <a:lnTo>
                  <a:pt x="4710323" y="3738819"/>
                </a:lnTo>
                <a:lnTo>
                  <a:pt x="0" y="37388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56806">
            <a:off x="133783" y="99424"/>
            <a:ext cx="1722002" cy="1872098"/>
          </a:xfrm>
          <a:custGeom>
            <a:avLst/>
            <a:gdLst/>
            <a:ahLst/>
            <a:cxnLst/>
            <a:rect l="l" t="t" r="r" b="b"/>
            <a:pathLst>
              <a:path w="3347372" h="3455352">
                <a:moveTo>
                  <a:pt x="0" y="0"/>
                </a:moveTo>
                <a:lnTo>
                  <a:pt x="3347372" y="0"/>
                </a:lnTo>
                <a:lnTo>
                  <a:pt x="3347372" y="3455352"/>
                </a:lnTo>
                <a:lnTo>
                  <a:pt x="0" y="3455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Google Shape;1340;p36"/>
          <p:cNvSpPr txBox="1">
            <a:spLocks/>
          </p:cNvSpPr>
          <p:nvPr/>
        </p:nvSpPr>
        <p:spPr>
          <a:xfrm>
            <a:off x="4282105" y="5380538"/>
            <a:ext cx="58120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None/>
              <a:defRPr sz="20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2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2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2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2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2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2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2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None/>
              <a:defRPr sz="2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94B"/>
              </a:buClr>
              <a:buSzPts val="1400"/>
              <a:buFont typeface="Barlow"/>
              <a:buNone/>
              <a:tabLst/>
              <a:defRPr/>
            </a:pPr>
            <a:r>
              <a:rPr kumimoji="0" lang="vi-VN" sz="2133" b="1" i="0" u="none" strike="noStrike" kern="0" cap="none" spc="0" normalizeH="0" baseline="0" noProof="0" dirty="0">
                <a:ln>
                  <a:noFill/>
                </a:ln>
                <a:solidFill>
                  <a:srgbClr val="18394B"/>
                </a:solidFill>
                <a:effectLst/>
                <a:uLnTx/>
                <a:uFillTx/>
                <a:latin typeface="Times New Roman" panose="02020603050405020304" pitchFamily="18" charset="0"/>
                <a:sym typeface="Barlow Medium"/>
              </a:rPr>
              <a:t>GIÁO VIÊN: PHẠM THỊ NHƯ QUỲNH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62918" y="314960"/>
            <a:ext cx="7225696" cy="45134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133" b="1" i="0" u="none" strike="noStrike" kern="0" cap="none" spc="0" normalizeH="0" baseline="0" noProof="0" dirty="0">
                <a:ln w="0"/>
                <a:solidFill>
                  <a:srgbClr val="FAFAFA">
                    <a:lumMod val="10000"/>
                  </a:srgbClr>
                </a:solidFill>
                <a:effectLst>
                  <a:outerShdw blurRad="38100" dist="19050" dir="2700000" algn="tl" rotWithShape="0">
                    <a:srgbClr val="2E6575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PHÒNG GIÁO DỤC VÀ ĐÀO TẠO QUẬN BẮC TỪ LIÊM</a:t>
            </a:r>
            <a:endParaRPr kumimoji="0" lang="en-US" sz="2133" b="1" i="0" u="none" strike="noStrike" kern="0" cap="none" spc="0" normalizeH="0" baseline="0" noProof="0" dirty="0">
              <a:ln w="0"/>
              <a:solidFill>
                <a:srgbClr val="FAFAFA">
                  <a:lumMod val="10000"/>
                </a:srgbClr>
              </a:solidFill>
              <a:effectLst>
                <a:outerShdw blurRad="38100" dist="19050" dir="2700000" algn="tl" rotWithShape="0">
                  <a:srgbClr val="2E6575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47290" y="716816"/>
            <a:ext cx="4256936" cy="45134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>
                <a:ln w="0"/>
                <a:solidFill>
                  <a:srgbClr val="FAFAFA">
                    <a:lumMod val="10000"/>
                  </a:srgbClr>
                </a:solidFill>
                <a:effectLst>
                  <a:outerShdw blurRad="38100" dist="19050" dir="2700000" algn="tl" rotWithShape="0">
                    <a:srgbClr val="2E6575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TRƯỜNG TIỂU HỌC </a:t>
            </a:r>
            <a:r>
              <a:rPr kumimoji="0" lang="vi-VN" sz="2133" b="1" i="0" u="none" strike="noStrike" kern="0" cap="none" spc="0" normalizeH="0" baseline="0" noProof="0" dirty="0">
                <a:ln w="0"/>
                <a:solidFill>
                  <a:srgbClr val="FAFAFA">
                    <a:lumMod val="10000"/>
                  </a:srgbClr>
                </a:solidFill>
                <a:effectLst>
                  <a:outerShdw blurRad="38100" dist="19050" dir="2700000" algn="tl" rotWithShape="0">
                    <a:srgbClr val="2E6575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LIÊN MẠC</a:t>
            </a:r>
            <a:endParaRPr kumimoji="0" lang="en-US" sz="2133" b="1" i="0" u="none" strike="noStrike" kern="0" cap="none" spc="0" normalizeH="0" baseline="0" noProof="0" dirty="0">
              <a:ln w="0"/>
              <a:solidFill>
                <a:srgbClr val="FAFAFA">
                  <a:lumMod val="10000"/>
                </a:srgbClr>
              </a:solidFill>
              <a:effectLst>
                <a:outerShdw blurRad="38100" dist="19050" dir="2700000" algn="tl" rotWithShape="0">
                  <a:srgbClr val="2E6575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WordArt 10">
            <a:extLst>
              <a:ext uri="{FF2B5EF4-FFF2-40B4-BE49-F238E27FC236}">
                <a16:creationId xmlns:a16="http://schemas.microsoft.com/office/drawing/2014/main" id="{8BDE675F-8D1A-4D89-950F-0014AB0305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11697" y="1665999"/>
            <a:ext cx="8617730" cy="432329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QUÝ THẦY CÔ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vi-VN" sz="32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DỰ GIỜ</a:t>
            </a:r>
            <a:endParaRPr kumimoji="0" lang="en-US" sz="32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21" name="WordArt 6">
            <a:extLst>
              <a:ext uri="{FF2B5EF4-FFF2-40B4-BE49-F238E27FC236}">
                <a16:creationId xmlns:a16="http://schemas.microsoft.com/office/drawing/2014/main" id="{5E0A5A15-CBFF-48B4-9ED9-6A2641F38E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44297" y="2530937"/>
            <a:ext cx="4752529" cy="16384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" cap="none" spc="0" normalizeH="0" baseline="0" noProof="0" dirty="0">
                <a:ln w="9525">
                  <a:solidFill>
                    <a:srgbClr val="0033CC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Môn: </a:t>
            </a:r>
            <a:r>
              <a:rPr kumimoji="0" lang="en-US" sz="2400" b="1" i="0" u="none" strike="noStrike" kern="10" cap="none" spc="0" normalizeH="0" baseline="0" noProof="0" dirty="0">
                <a:ln w="9525">
                  <a:solidFill>
                    <a:srgbClr val="0033CC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KHOA HỌC</a:t>
            </a:r>
            <a:endParaRPr kumimoji="0" lang="vi-VN" sz="2400" b="1" i="0" u="none" strike="noStrike" kern="10" cap="none" spc="0" normalizeH="0" baseline="0" noProof="0" dirty="0">
              <a:ln w="9525">
                <a:solidFill>
                  <a:srgbClr val="0033CC"/>
                </a:solidFill>
                <a:round/>
              </a:ln>
              <a:gradFill rotWithShape="1">
                <a:gsLst>
                  <a:gs pos="0">
                    <a:srgbClr val="3366FF"/>
                  </a:gs>
                  <a:gs pos="25000">
                    <a:srgbClr val="01A78F"/>
                  </a:gs>
                  <a:gs pos="50000">
                    <a:srgbClr val="FFFF00"/>
                  </a:gs>
                  <a:gs pos="75000">
                    <a:srgbClr val="FF6633"/>
                  </a:gs>
                  <a:gs pos="100000">
                    <a:srgbClr val="FF33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0" cap="none" spc="0" normalizeH="0" baseline="0" noProof="0" dirty="0">
                <a:ln w="9525">
                  <a:solidFill>
                    <a:srgbClr val="0033CC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Lớp 5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0033CC"/>
                  </a:solidFill>
                  <a:rou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A4</a:t>
            </a:r>
          </a:p>
        </p:txBody>
      </p:sp>
      <p:pic>
        <p:nvPicPr>
          <p:cNvPr id="1026" name="Picture 2" descr="Tôi là học sinh lớp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059" l="0" r="100000">
                        <a14:foregroundMark x1="81132" y1="50000" x2="73315" y2="91176"/>
                        <a14:foregroundMark x1="16712" y1="54412" x2="22642" y2="91912"/>
                        <a14:foregroundMark x1="28032" y1="87500" x2="23989" y2="9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562" y="5176478"/>
            <a:ext cx="3363952" cy="15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NH SÁCH HỌC SINH CÁC LỚP - NĂM HỌC 2021 - 202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492" y1="67081" x2="16992" y2="72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3076"/>
            <a:ext cx="4698513" cy="295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oogle Shape;1323;p36"/>
          <p:cNvGrpSpPr/>
          <p:nvPr/>
        </p:nvGrpSpPr>
        <p:grpSpPr>
          <a:xfrm flipH="1">
            <a:off x="10939845" y="2836607"/>
            <a:ext cx="727477" cy="528021"/>
            <a:chOff x="7193957" y="3695477"/>
            <a:chExt cx="459623" cy="435437"/>
          </a:xfrm>
        </p:grpSpPr>
        <p:sp>
          <p:nvSpPr>
            <p:cNvPr id="30" name="Google Shape;1324;p36"/>
            <p:cNvSpPr/>
            <p:nvPr/>
          </p:nvSpPr>
          <p:spPr>
            <a:xfrm>
              <a:off x="7310228" y="4010903"/>
              <a:ext cx="134680" cy="120011"/>
            </a:xfrm>
            <a:custGeom>
              <a:avLst/>
              <a:gdLst/>
              <a:ahLst/>
              <a:cxnLst/>
              <a:rect l="l" t="t" r="r" b="b"/>
              <a:pathLst>
                <a:path w="3856" h="3436" extrusionOk="0">
                  <a:moveTo>
                    <a:pt x="3003" y="1"/>
                  </a:moveTo>
                  <a:cubicBezTo>
                    <a:pt x="2963" y="1"/>
                    <a:pt x="2917" y="9"/>
                    <a:pt x="2863" y="27"/>
                  </a:cubicBezTo>
                  <a:cubicBezTo>
                    <a:pt x="2507" y="144"/>
                    <a:pt x="2141" y="793"/>
                    <a:pt x="1905" y="1078"/>
                  </a:cubicBezTo>
                  <a:cubicBezTo>
                    <a:pt x="1634" y="1403"/>
                    <a:pt x="1366" y="1730"/>
                    <a:pt x="1099" y="2059"/>
                  </a:cubicBezTo>
                  <a:cubicBezTo>
                    <a:pt x="728" y="2514"/>
                    <a:pt x="363" y="2973"/>
                    <a:pt x="1" y="3435"/>
                  </a:cubicBezTo>
                  <a:lnTo>
                    <a:pt x="3856" y="532"/>
                  </a:lnTo>
                  <a:cubicBezTo>
                    <a:pt x="3710" y="435"/>
                    <a:pt x="3564" y="338"/>
                    <a:pt x="3421" y="239"/>
                  </a:cubicBezTo>
                  <a:cubicBezTo>
                    <a:pt x="3232" y="109"/>
                    <a:pt x="3151" y="1"/>
                    <a:pt x="3003" y="1"/>
                  </a:cubicBezTo>
                  <a:close/>
                </a:path>
              </a:pathLst>
            </a:custGeom>
            <a:solidFill>
              <a:srgbClr val="B4B0EF">
                <a:alpha val="38360"/>
              </a:srgbClr>
            </a:solidFill>
            <a:ln w="19050" cap="flat" cmpd="sng">
              <a:solidFill>
                <a:srgbClr val="1839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325;p36"/>
            <p:cNvSpPr/>
            <p:nvPr/>
          </p:nvSpPr>
          <p:spPr>
            <a:xfrm>
              <a:off x="7287754" y="3743572"/>
              <a:ext cx="313230" cy="375401"/>
            </a:xfrm>
            <a:custGeom>
              <a:avLst/>
              <a:gdLst/>
              <a:ahLst/>
              <a:cxnLst/>
              <a:rect l="l" t="t" r="r" b="b"/>
              <a:pathLst>
                <a:path w="8968" h="10748" extrusionOk="0">
                  <a:moveTo>
                    <a:pt x="8967" y="1"/>
                  </a:moveTo>
                  <a:cubicBezTo>
                    <a:pt x="6354" y="1996"/>
                    <a:pt x="3522" y="3704"/>
                    <a:pt x="748" y="5460"/>
                  </a:cubicBezTo>
                  <a:cubicBezTo>
                    <a:pt x="738" y="5494"/>
                    <a:pt x="721" y="5525"/>
                    <a:pt x="699" y="5551"/>
                  </a:cubicBezTo>
                  <a:cubicBezTo>
                    <a:pt x="448" y="7280"/>
                    <a:pt x="215" y="9012"/>
                    <a:pt x="0" y="10747"/>
                  </a:cubicBezTo>
                  <a:cubicBezTo>
                    <a:pt x="529" y="10072"/>
                    <a:pt x="1065" y="9402"/>
                    <a:pt x="1607" y="8737"/>
                  </a:cubicBezTo>
                  <a:cubicBezTo>
                    <a:pt x="1983" y="8278"/>
                    <a:pt x="2363" y="7823"/>
                    <a:pt x="2745" y="7369"/>
                  </a:cubicBezTo>
                  <a:cubicBezTo>
                    <a:pt x="2866" y="7226"/>
                    <a:pt x="3008" y="6987"/>
                    <a:pt x="3185" y="6862"/>
                  </a:cubicBezTo>
                  <a:cubicBezTo>
                    <a:pt x="5052" y="4524"/>
                    <a:pt x="6979" y="2238"/>
                    <a:pt x="8967" y="1"/>
                  </a:cubicBezTo>
                  <a:close/>
                </a:path>
              </a:pathLst>
            </a:custGeom>
            <a:solidFill>
              <a:srgbClr val="B4B0EF">
                <a:alpha val="38360"/>
              </a:srgbClr>
            </a:solidFill>
            <a:ln w="19050" cap="flat" cmpd="sng">
              <a:solidFill>
                <a:srgbClr val="1839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326;p36"/>
            <p:cNvSpPr/>
            <p:nvPr/>
          </p:nvSpPr>
          <p:spPr>
            <a:xfrm>
              <a:off x="7193957" y="3695477"/>
              <a:ext cx="423182" cy="214001"/>
            </a:xfrm>
            <a:custGeom>
              <a:avLst/>
              <a:gdLst/>
              <a:ahLst/>
              <a:cxnLst/>
              <a:rect l="l" t="t" r="r" b="b"/>
              <a:pathLst>
                <a:path w="12116" h="6127" extrusionOk="0">
                  <a:moveTo>
                    <a:pt x="12116" y="1"/>
                  </a:moveTo>
                  <a:cubicBezTo>
                    <a:pt x="8025" y="1008"/>
                    <a:pt x="3957" y="2026"/>
                    <a:pt x="1" y="3493"/>
                  </a:cubicBezTo>
                  <a:cubicBezTo>
                    <a:pt x="1013" y="4377"/>
                    <a:pt x="2030" y="5255"/>
                    <a:pt x="3052" y="6127"/>
                  </a:cubicBezTo>
                  <a:cubicBezTo>
                    <a:pt x="6129" y="4178"/>
                    <a:pt x="9278" y="2294"/>
                    <a:pt x="12116" y="1"/>
                  </a:cubicBezTo>
                  <a:close/>
                </a:path>
              </a:pathLst>
            </a:custGeom>
            <a:solidFill>
              <a:srgbClr val="7ED2FD"/>
            </a:solidFill>
            <a:ln w="19050" cap="flat" cmpd="sng">
              <a:solidFill>
                <a:srgbClr val="1839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327;p36"/>
            <p:cNvSpPr/>
            <p:nvPr/>
          </p:nvSpPr>
          <p:spPr>
            <a:xfrm>
              <a:off x="7427354" y="3721684"/>
              <a:ext cx="226225" cy="357343"/>
            </a:xfrm>
            <a:custGeom>
              <a:avLst/>
              <a:gdLst/>
              <a:ahLst/>
              <a:cxnLst/>
              <a:rect l="l" t="t" r="r" b="b"/>
              <a:pathLst>
                <a:path w="6477" h="10231" extrusionOk="0">
                  <a:moveTo>
                    <a:pt x="6477" y="0"/>
                  </a:moveTo>
                  <a:lnTo>
                    <a:pt x="6477" y="0"/>
                  </a:lnTo>
                  <a:cubicBezTo>
                    <a:pt x="4244" y="2474"/>
                    <a:pt x="2085" y="5011"/>
                    <a:pt x="1" y="7611"/>
                  </a:cubicBezTo>
                  <a:cubicBezTo>
                    <a:pt x="136" y="7687"/>
                    <a:pt x="259" y="7798"/>
                    <a:pt x="363" y="7870"/>
                  </a:cubicBezTo>
                  <a:cubicBezTo>
                    <a:pt x="813" y="8184"/>
                    <a:pt x="1272" y="8484"/>
                    <a:pt x="1739" y="8774"/>
                  </a:cubicBezTo>
                  <a:cubicBezTo>
                    <a:pt x="2595" y="9303"/>
                    <a:pt x="3476" y="9784"/>
                    <a:pt x="4377" y="10230"/>
                  </a:cubicBezTo>
                  <a:cubicBezTo>
                    <a:pt x="5077" y="6820"/>
                    <a:pt x="5777" y="3410"/>
                    <a:pt x="6477" y="0"/>
                  </a:cubicBezTo>
                  <a:close/>
                </a:path>
              </a:pathLst>
            </a:custGeom>
            <a:solidFill>
              <a:srgbClr val="7ED2FD"/>
            </a:solidFill>
            <a:ln w="19050" cap="flat" cmpd="sng">
              <a:solidFill>
                <a:srgbClr val="1839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45" y="3340964"/>
            <a:ext cx="1478756" cy="1393031"/>
          </a:xfrm>
          <a:prstGeom prst="rect">
            <a:avLst/>
          </a:prstGeom>
        </p:spPr>
      </p:pic>
      <p:grpSp>
        <p:nvGrpSpPr>
          <p:cNvPr id="41" name="Google Shape;263;p33"/>
          <p:cNvGrpSpPr/>
          <p:nvPr/>
        </p:nvGrpSpPr>
        <p:grpSpPr>
          <a:xfrm>
            <a:off x="2044806" y="1462249"/>
            <a:ext cx="608900" cy="407500"/>
            <a:chOff x="4137713" y="525925"/>
            <a:chExt cx="608900" cy="407500"/>
          </a:xfrm>
        </p:grpSpPr>
        <p:sp>
          <p:nvSpPr>
            <p:cNvPr id="42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266;p33"/>
          <p:cNvGrpSpPr/>
          <p:nvPr/>
        </p:nvGrpSpPr>
        <p:grpSpPr>
          <a:xfrm>
            <a:off x="3122290" y="3474733"/>
            <a:ext cx="475525" cy="287725"/>
            <a:chOff x="622013" y="907250"/>
            <a:chExt cx="475525" cy="287725"/>
          </a:xfrm>
        </p:grpSpPr>
        <p:sp>
          <p:nvSpPr>
            <p:cNvPr id="45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142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138697" y="278433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loud 4"/>
          <p:cNvSpPr/>
          <p:nvPr/>
        </p:nvSpPr>
        <p:spPr>
          <a:xfrm>
            <a:off x="852999" y="1385931"/>
            <a:ext cx="9939920" cy="4025518"/>
          </a:xfrm>
          <a:prstGeom prst="cloud">
            <a:avLst/>
          </a:prstGeom>
          <a:solidFill>
            <a:srgbClr val="FFFD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lang="vi-VN" sz="9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Aristote" charset="0"/>
                <a:ea typeface=".VnAristote" charset="0"/>
                <a:cs typeface=".VnAristote" charset="0"/>
              </a:rPr>
              <a:t>BÁO CÁO DỰ ÁN</a:t>
            </a:r>
            <a:endParaRPr lang="en-GB" sz="9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.VnAristote" charset="0"/>
              <a:ea typeface=".VnAristote" charset="0"/>
              <a:cs typeface=".VnAristot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02422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1513" y="-1211580"/>
            <a:ext cx="9833826" cy="10100038"/>
            <a:chOff x="1185833" y="-1286319"/>
            <a:chExt cx="9833826" cy="103119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33" y="-1286319"/>
              <a:ext cx="9833826" cy="1031193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2884153">
              <a:off x="3429231" y="2564714"/>
              <a:ext cx="2057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8031182">
              <a:off x="3683298" y="4868614"/>
              <a:ext cx="2024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420447">
              <a:off x="6172333" y="4805895"/>
              <a:ext cx="19304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9690269">
              <a:off x="6022861" y="2499829"/>
              <a:ext cx="2157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 rot="14680007">
            <a:off x="742610" y="-1263293"/>
            <a:ext cx="10106597" cy="10278419"/>
            <a:chOff x="1185833" y="-1286319"/>
            <a:chExt cx="9833826" cy="1031193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33" y="-1286319"/>
              <a:ext cx="9833826" cy="1031193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12884153">
              <a:off x="3429231" y="2564714"/>
              <a:ext cx="2057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8031182">
              <a:off x="3883648" y="4742022"/>
              <a:ext cx="2024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2420447">
              <a:off x="6172333" y="4805895"/>
              <a:ext cx="19304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8980483">
              <a:off x="6187594" y="2299972"/>
              <a:ext cx="2157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8510400" y="5854514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34035" y="-22407"/>
            <a:ext cx="96975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997166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35" y="1595014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46" y="1067820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00" y="3200678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15.6544" end="11721.60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8448" y="-549266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561498" y="318078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9072582" y="3436586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5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138697" y="278433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Cloud 4"/>
          <p:cNvSpPr/>
          <p:nvPr/>
        </p:nvSpPr>
        <p:spPr>
          <a:xfrm>
            <a:off x="852999" y="1385931"/>
            <a:ext cx="9939920" cy="4025518"/>
          </a:xfrm>
          <a:prstGeom prst="cloud">
            <a:avLst/>
          </a:prstGeom>
          <a:solidFill>
            <a:srgbClr val="FFFD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9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Aristote" charset="0"/>
                <a:ea typeface=".VnAristote" charset="0"/>
                <a:cs typeface=".VnAristote" charset="0"/>
              </a:rPr>
              <a:t>BÁO CÁO DỰ ÁN</a:t>
            </a:r>
            <a:endParaRPr lang="en-GB" sz="9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.VnAristote" charset="0"/>
              <a:ea typeface=".VnAristote" charset="0"/>
              <a:cs typeface=".VnAristot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0158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1513" y="-1234440"/>
            <a:ext cx="9833826" cy="10100038"/>
            <a:chOff x="1185833" y="-1286319"/>
            <a:chExt cx="9833826" cy="103119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33" y="-1286319"/>
              <a:ext cx="9833826" cy="1031193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2884153">
              <a:off x="3429231" y="2564714"/>
              <a:ext cx="2057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8031182">
              <a:off x="3683298" y="4868614"/>
              <a:ext cx="2024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420447">
              <a:off x="6172333" y="4805895"/>
              <a:ext cx="19304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9690269">
              <a:off x="6022861" y="2499829"/>
              <a:ext cx="2157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 rot="3262798">
            <a:off x="736752" y="-1257330"/>
            <a:ext cx="10195626" cy="10116801"/>
            <a:chOff x="1093074" y="-1224794"/>
            <a:chExt cx="9833826" cy="1031193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074" y="-1224794"/>
              <a:ext cx="9833826" cy="1031193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12884153">
              <a:off x="3429231" y="2564714"/>
              <a:ext cx="2057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8031182">
              <a:off x="3683298" y="4868614"/>
              <a:ext cx="2024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2420447">
              <a:off x="6172333" y="4805895"/>
              <a:ext cx="19304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9107447">
              <a:off x="6022861" y="2499828"/>
              <a:ext cx="2157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8510400" y="5831654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34035" y="-45267"/>
            <a:ext cx="96975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974306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35" y="1572154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46" y="1044960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00" y="3177818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15.6544" end="11721.60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8448" y="-572126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561498" y="3157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9072582" y="3413726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22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138697" y="278433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Cloud 4"/>
          <p:cNvSpPr/>
          <p:nvPr/>
        </p:nvSpPr>
        <p:spPr>
          <a:xfrm>
            <a:off x="852999" y="1385931"/>
            <a:ext cx="9939920" cy="4025518"/>
          </a:xfrm>
          <a:prstGeom prst="cloud">
            <a:avLst/>
          </a:prstGeom>
          <a:solidFill>
            <a:srgbClr val="FFFD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9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Aristote" charset="0"/>
                <a:ea typeface=".VnAristote" charset="0"/>
                <a:cs typeface=".VnAristote" charset="0"/>
              </a:rPr>
              <a:t>BÁO CÁO DỰ ÁN</a:t>
            </a:r>
            <a:endParaRPr lang="en-GB" sz="9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.VnAristote" charset="0"/>
              <a:ea typeface=".VnAristote" charset="0"/>
              <a:cs typeface=".VnAristot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92310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64302" y="329784"/>
            <a:ext cx="10163332" cy="592861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463" t="5961" b="-4352"/>
          <a:stretch/>
        </p:blipFill>
        <p:spPr>
          <a:xfrm>
            <a:off x="6280879" y="2578307"/>
            <a:ext cx="4599897" cy="3387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181" y="629797"/>
            <a:ext cx="4488721" cy="3012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46827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138697" y="278433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Cloud 4"/>
          <p:cNvSpPr/>
          <p:nvPr/>
        </p:nvSpPr>
        <p:spPr>
          <a:xfrm>
            <a:off x="852999" y="1385931"/>
            <a:ext cx="9939920" cy="4025518"/>
          </a:xfrm>
          <a:prstGeom prst="cloud">
            <a:avLst/>
          </a:prstGeom>
          <a:solidFill>
            <a:srgbClr val="FFFD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9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Aristote" charset="0"/>
                <a:ea typeface=".VnAristote" charset="0"/>
                <a:cs typeface=".VnAristote" charset="0"/>
              </a:rPr>
              <a:t>BÁO CÁO DỰ ÁN</a:t>
            </a:r>
            <a:endParaRPr lang="en-GB" sz="9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.VnAristote" charset="0"/>
              <a:ea typeface=".VnAristote" charset="0"/>
              <a:cs typeface=".VnAristot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7247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ỳnh-Video đọc vè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" y="77152"/>
            <a:ext cx="11912600" cy="67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5E4CF0-F05E-4DDC-8310-22526F4D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83" y="-357125"/>
            <a:ext cx="12220847" cy="73194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8B39E6-A532-414F-BA7D-30A37E3DE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9983505" y="4154511"/>
            <a:ext cx="2112970" cy="3115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10043-2D45-4587-BBB4-CCB478D82AE2}"/>
              </a:ext>
            </a:extLst>
          </p:cNvPr>
          <p:cNvSpPr txBox="1"/>
          <p:nvPr/>
        </p:nvSpPr>
        <p:spPr>
          <a:xfrm>
            <a:off x="1155112" y="821475"/>
            <a:ext cx="9615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CHÍ ĐÁNH GIÁ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5112" y="2321359"/>
            <a:ext cx="103123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1. Cây trồng phát triển tốt.</a:t>
            </a:r>
            <a:endParaRPr lang="de-DE" sz="4800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0" algn="just"/>
            <a:r>
              <a:rPr lang="vi-VN" sz="4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2. Nội dung báo cáo đầy đủ, chính xác.</a:t>
            </a:r>
            <a:endParaRPr lang="en-US" sz="4800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0" algn="just"/>
            <a:r>
              <a:rPr lang="vi-VN" sz="4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3. Hình thức báo cáo sáng tạo, hấp dẫn.</a:t>
            </a:r>
          </a:p>
        </p:txBody>
      </p:sp>
    </p:spTree>
    <p:extLst>
      <p:ext uri="{BB962C8B-B14F-4D97-AF65-F5344CB8AC3E}">
        <p14:creationId xmlns:p14="http://schemas.microsoft.com/office/powerpoint/2010/main" val="102743653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138697" y="278433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852998" y="1385931"/>
            <a:ext cx="10886717" cy="4025518"/>
          </a:xfrm>
          <a:prstGeom prst="cloud">
            <a:avLst/>
          </a:prstGeom>
          <a:solidFill>
            <a:srgbClr val="FFFD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8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THAM QUAN SẢN PHẨM</a:t>
            </a:r>
            <a:endParaRPr lang="en-GB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do b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598" y="3401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77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755584" y="2533033"/>
            <a:ext cx="1808299" cy="467897"/>
          </a:xfrm>
          <a:custGeom>
            <a:avLst/>
            <a:gdLst/>
            <a:ahLst/>
            <a:cxnLst/>
            <a:rect l="l" t="t" r="r" b="b"/>
            <a:pathLst>
              <a:path w="2712448" h="701846">
                <a:moveTo>
                  <a:pt x="2712448" y="0"/>
                </a:moveTo>
                <a:lnTo>
                  <a:pt x="0" y="0"/>
                </a:lnTo>
                <a:lnTo>
                  <a:pt x="0" y="701846"/>
                </a:lnTo>
                <a:lnTo>
                  <a:pt x="2712448" y="701846"/>
                </a:lnTo>
                <a:lnTo>
                  <a:pt x="27124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28117" y="2533033"/>
            <a:ext cx="1808299" cy="467897"/>
          </a:xfrm>
          <a:custGeom>
            <a:avLst/>
            <a:gdLst/>
            <a:ahLst/>
            <a:cxnLst/>
            <a:rect l="l" t="t" r="r" b="b"/>
            <a:pathLst>
              <a:path w="2712448" h="701846">
                <a:moveTo>
                  <a:pt x="0" y="0"/>
                </a:moveTo>
                <a:lnTo>
                  <a:pt x="2712448" y="0"/>
                </a:lnTo>
                <a:lnTo>
                  <a:pt x="2712448" y="701846"/>
                </a:lnTo>
                <a:lnTo>
                  <a:pt x="0" y="701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46451" y="4338633"/>
            <a:ext cx="2291958" cy="1833567"/>
          </a:xfrm>
          <a:custGeom>
            <a:avLst/>
            <a:gdLst/>
            <a:ahLst/>
            <a:cxnLst/>
            <a:rect l="l" t="t" r="r" b="b"/>
            <a:pathLst>
              <a:path w="3437937" h="2750350">
                <a:moveTo>
                  <a:pt x="3437937" y="0"/>
                </a:moveTo>
                <a:lnTo>
                  <a:pt x="0" y="0"/>
                </a:lnTo>
                <a:lnTo>
                  <a:pt x="0" y="2750350"/>
                </a:lnTo>
                <a:lnTo>
                  <a:pt x="3437937" y="2750350"/>
                </a:lnTo>
                <a:lnTo>
                  <a:pt x="343793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346494" y="4338633"/>
            <a:ext cx="2291958" cy="1833567"/>
          </a:xfrm>
          <a:custGeom>
            <a:avLst/>
            <a:gdLst/>
            <a:ahLst/>
            <a:cxnLst/>
            <a:rect l="l" t="t" r="r" b="b"/>
            <a:pathLst>
              <a:path w="3437937" h="2750350">
                <a:moveTo>
                  <a:pt x="0" y="0"/>
                </a:moveTo>
                <a:lnTo>
                  <a:pt x="3437937" y="0"/>
                </a:lnTo>
                <a:lnTo>
                  <a:pt x="3437937" y="2750350"/>
                </a:lnTo>
                <a:lnTo>
                  <a:pt x="0" y="2750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154400" y="5367508"/>
            <a:ext cx="12500799" cy="1833393"/>
            <a:chOff x="0" y="0"/>
            <a:chExt cx="4938587" cy="7243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38587" cy="724303"/>
            </a:xfrm>
            <a:custGeom>
              <a:avLst/>
              <a:gdLst/>
              <a:ahLst/>
              <a:cxnLst/>
              <a:rect l="l" t="t" r="r" b="b"/>
              <a:pathLst>
                <a:path w="4938587" h="724303">
                  <a:moveTo>
                    <a:pt x="1647085" y="19070"/>
                  </a:moveTo>
                  <a:cubicBezTo>
                    <a:pt x="1899457" y="7556"/>
                    <a:pt x="2188117" y="0"/>
                    <a:pt x="2470623" y="0"/>
                  </a:cubicBezTo>
                  <a:cubicBezTo>
                    <a:pt x="2753139" y="0"/>
                    <a:pt x="3024989" y="6476"/>
                    <a:pt x="3275508" y="17990"/>
                  </a:cubicBezTo>
                  <a:cubicBezTo>
                    <a:pt x="3280846" y="18350"/>
                    <a:pt x="3286174" y="18350"/>
                    <a:pt x="3291502" y="18710"/>
                  </a:cubicBezTo>
                  <a:cubicBezTo>
                    <a:pt x="4232312" y="64765"/>
                    <a:pt x="4925262" y="186379"/>
                    <a:pt x="4938587" y="326536"/>
                  </a:cubicBezTo>
                  <a:lnTo>
                    <a:pt x="4938587" y="724303"/>
                  </a:lnTo>
                  <a:lnTo>
                    <a:pt x="0" y="724303"/>
                  </a:lnTo>
                  <a:lnTo>
                    <a:pt x="0" y="326831"/>
                  </a:lnTo>
                  <a:cubicBezTo>
                    <a:pt x="13326" y="185660"/>
                    <a:pt x="695613" y="64045"/>
                    <a:pt x="1647085" y="19070"/>
                  </a:cubicBez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8900"/>
              <a:ext cx="4938587" cy="6354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0489722" y="5963889"/>
            <a:ext cx="1856678" cy="1237011"/>
          </a:xfrm>
          <a:custGeom>
            <a:avLst/>
            <a:gdLst/>
            <a:ahLst/>
            <a:cxnLst/>
            <a:rect l="l" t="t" r="r" b="b"/>
            <a:pathLst>
              <a:path w="2785017" h="1855517">
                <a:moveTo>
                  <a:pt x="0" y="0"/>
                </a:moveTo>
                <a:lnTo>
                  <a:pt x="2785017" y="0"/>
                </a:lnTo>
                <a:lnTo>
                  <a:pt x="2785017" y="1855517"/>
                </a:lnTo>
                <a:lnTo>
                  <a:pt x="0" y="18555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292820" y="5963889"/>
            <a:ext cx="1856678" cy="1237011"/>
          </a:xfrm>
          <a:custGeom>
            <a:avLst/>
            <a:gdLst/>
            <a:ahLst/>
            <a:cxnLst/>
            <a:rect l="l" t="t" r="r" b="b"/>
            <a:pathLst>
              <a:path w="2785017" h="1855517">
                <a:moveTo>
                  <a:pt x="0" y="0"/>
                </a:moveTo>
                <a:lnTo>
                  <a:pt x="2785017" y="0"/>
                </a:lnTo>
                <a:lnTo>
                  <a:pt x="2785017" y="1855517"/>
                </a:lnTo>
                <a:lnTo>
                  <a:pt x="0" y="18555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73659" y="-132537"/>
            <a:ext cx="3639931" cy="2097821"/>
          </a:xfrm>
          <a:custGeom>
            <a:avLst/>
            <a:gdLst/>
            <a:ahLst/>
            <a:cxnLst/>
            <a:rect l="l" t="t" r="r" b="b"/>
            <a:pathLst>
              <a:path w="5459896" h="3146731">
                <a:moveTo>
                  <a:pt x="0" y="0"/>
                </a:moveTo>
                <a:lnTo>
                  <a:pt x="5459896" y="0"/>
                </a:lnTo>
                <a:lnTo>
                  <a:pt x="5459896" y="3146731"/>
                </a:lnTo>
                <a:lnTo>
                  <a:pt x="0" y="31467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68592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-1203515" y="0"/>
            <a:ext cx="3639931" cy="2097821"/>
          </a:xfrm>
          <a:custGeom>
            <a:avLst/>
            <a:gdLst/>
            <a:ahLst/>
            <a:cxnLst/>
            <a:rect l="l" t="t" r="r" b="b"/>
            <a:pathLst>
              <a:path w="5459896" h="3146731">
                <a:moveTo>
                  <a:pt x="5459896" y="0"/>
                </a:moveTo>
                <a:lnTo>
                  <a:pt x="0" y="0"/>
                </a:lnTo>
                <a:lnTo>
                  <a:pt x="0" y="3146731"/>
                </a:lnTo>
                <a:lnTo>
                  <a:pt x="5459896" y="3146731"/>
                </a:lnTo>
                <a:lnTo>
                  <a:pt x="545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68592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77586" y="218243"/>
            <a:ext cx="11636829" cy="6376851"/>
            <a:chOff x="0" y="0"/>
            <a:chExt cx="4597266" cy="25192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97266" cy="2519250"/>
            </a:xfrm>
            <a:custGeom>
              <a:avLst/>
              <a:gdLst/>
              <a:ahLst/>
              <a:cxnLst/>
              <a:rect l="l" t="t" r="r" b="b"/>
              <a:pathLst>
                <a:path w="4597266" h="2519250">
                  <a:moveTo>
                    <a:pt x="22620" y="0"/>
                  </a:moveTo>
                  <a:lnTo>
                    <a:pt x="4574646" y="0"/>
                  </a:lnTo>
                  <a:cubicBezTo>
                    <a:pt x="4587138" y="0"/>
                    <a:pt x="4597266" y="10127"/>
                    <a:pt x="4597266" y="22620"/>
                  </a:cubicBezTo>
                  <a:lnTo>
                    <a:pt x="4597266" y="2496630"/>
                  </a:lnTo>
                  <a:cubicBezTo>
                    <a:pt x="4597266" y="2509123"/>
                    <a:pt x="4587138" y="2519250"/>
                    <a:pt x="4574646" y="2519250"/>
                  </a:cubicBezTo>
                  <a:lnTo>
                    <a:pt x="22620" y="2519250"/>
                  </a:lnTo>
                  <a:cubicBezTo>
                    <a:pt x="10127" y="2519250"/>
                    <a:pt x="0" y="2509123"/>
                    <a:pt x="0" y="2496630"/>
                  </a:cubicBezTo>
                  <a:lnTo>
                    <a:pt x="0" y="22620"/>
                  </a:lnTo>
                  <a:cubicBezTo>
                    <a:pt x="0" y="10127"/>
                    <a:pt x="10127" y="0"/>
                    <a:pt x="22620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4AB46B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597266" cy="2557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406206" y="218243"/>
            <a:ext cx="11379590" cy="6055557"/>
          </a:xfrm>
          <a:custGeom>
            <a:avLst/>
            <a:gdLst/>
            <a:ahLst/>
            <a:cxnLst/>
            <a:rect l="l" t="t" r="r" b="b"/>
            <a:pathLst>
              <a:path w="17069385" h="7723897">
                <a:moveTo>
                  <a:pt x="0" y="0"/>
                </a:moveTo>
                <a:lnTo>
                  <a:pt x="17069384" y="0"/>
                </a:lnTo>
                <a:lnTo>
                  <a:pt x="17069384" y="7723897"/>
                </a:lnTo>
                <a:lnTo>
                  <a:pt x="0" y="7723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359964" y="2685134"/>
            <a:ext cx="3453085" cy="2998170"/>
          </a:xfrm>
          <a:custGeom>
            <a:avLst/>
            <a:gdLst/>
            <a:ahLst/>
            <a:cxnLst/>
            <a:rect l="l" t="t" r="r" b="b"/>
            <a:pathLst>
              <a:path w="5179628" h="4497255">
                <a:moveTo>
                  <a:pt x="0" y="0"/>
                </a:moveTo>
                <a:lnTo>
                  <a:pt x="5179628" y="0"/>
                </a:lnTo>
                <a:lnTo>
                  <a:pt x="5179628" y="4497254"/>
                </a:lnTo>
                <a:lnTo>
                  <a:pt x="0" y="4497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324" b="-1324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06010" y="200237"/>
            <a:ext cx="1137959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400" b="1">
                <a:solidFill>
                  <a:prstClr val="white"/>
                </a:solidFill>
                <a:latin typeface="iCiel Soup of Justice" pitchFamily="2" charset="0"/>
                <a:ea typeface="Noto Sans Bold"/>
                <a:cs typeface="Noto Sans Bold"/>
                <a:sym typeface="Noto Sans Bold"/>
              </a:rPr>
              <a:t>TRÒ CHƠI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6010" y="1721974"/>
            <a:ext cx="11379590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4"/>
              </a:lnSpc>
            </a:pPr>
            <a:r>
              <a:rPr lang="vi-VN" sz="5867" b="1" dirty="0">
                <a:solidFill>
                  <a:srgbClr val="00B050"/>
                </a:solidFill>
                <a:latin typeface="iCiel Panton Black" panose="00000A00000000000000" pitchFamily="50" charset="0"/>
                <a:ea typeface="Noto Sans Bold"/>
                <a:cs typeface="Noto Sans Bold"/>
                <a:sym typeface="Noto Sans Bold"/>
              </a:rPr>
              <a:t>ƯƠM MẦM XANH</a:t>
            </a:r>
            <a:endParaRPr lang="en-US" sz="5867" b="1" dirty="0">
              <a:solidFill>
                <a:srgbClr val="00B050"/>
              </a:solidFill>
              <a:latin typeface="iCiel Panton Black" panose="00000A00000000000000" pitchFamily="50" charset="0"/>
              <a:ea typeface="Noto Sans Bold"/>
              <a:cs typeface="Noto Sans Bold"/>
              <a:sym typeface="Noto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697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een Illustrative Planting Trees to Green the Earth Present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806" y="138266"/>
            <a:ext cx="11736439" cy="660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31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riting in a book&#10;&#10;Description automatically generated">
            <a:extLst>
              <a:ext uri="{FF2B5EF4-FFF2-40B4-BE49-F238E27FC236}">
                <a16:creationId xmlns:a16="http://schemas.microsoft.com/office/drawing/2014/main" id="{39A1C80A-5D24-EAB2-63C5-F22985F6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98355" y="320040"/>
            <a:ext cx="11445240" cy="627888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575F53C-4E65-C2F3-35F6-77908F6F08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88"/>
          <a:stretch/>
        </p:blipFill>
        <p:spPr>
          <a:xfrm>
            <a:off x="0" y="3688080"/>
            <a:ext cx="12188203" cy="3164438"/>
          </a:xfrm>
          <a:prstGeom prst="rect">
            <a:avLst/>
          </a:prstGeom>
        </p:spPr>
      </p:pic>
      <p:sp>
        <p:nvSpPr>
          <p:cNvPr id="26" name="TextBox 11"/>
          <p:cNvSpPr txBox="1"/>
          <p:nvPr/>
        </p:nvSpPr>
        <p:spPr>
          <a:xfrm>
            <a:off x="743712" y="932688"/>
            <a:ext cx="11009376" cy="2450592"/>
          </a:xfrm>
          <a:prstGeom prst="doubleWave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prstTxWarp prst="textCanDown">
              <a:avLst/>
            </a:prstTxWarp>
            <a:spAutoFit/>
          </a:bodyPr>
          <a:lstStyle/>
          <a:p>
            <a:pPr algn="ctr" defTabSz="609585"/>
            <a:r>
              <a:rPr lang="en-US" sz="48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KÍNH CHÚC QUÝ THẦY CÔ GIÁO  SỨC KHỎE, CÔNG TÁC TỐT!</a:t>
            </a:r>
          </a:p>
          <a:p>
            <a:pPr algn="ctr" defTabSz="609585"/>
            <a:r>
              <a:rPr lang="en-US" sz="48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  <a:sym typeface="Arial"/>
              </a:rPr>
              <a:t>CHÚC CÁC EM HỌC SINH 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2081904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755584" y="2533033"/>
            <a:ext cx="1808299" cy="467897"/>
          </a:xfrm>
          <a:custGeom>
            <a:avLst/>
            <a:gdLst/>
            <a:ahLst/>
            <a:cxnLst/>
            <a:rect l="l" t="t" r="r" b="b"/>
            <a:pathLst>
              <a:path w="2712448" h="701846">
                <a:moveTo>
                  <a:pt x="2712448" y="0"/>
                </a:moveTo>
                <a:lnTo>
                  <a:pt x="0" y="0"/>
                </a:lnTo>
                <a:lnTo>
                  <a:pt x="0" y="701846"/>
                </a:lnTo>
                <a:lnTo>
                  <a:pt x="2712448" y="701846"/>
                </a:lnTo>
                <a:lnTo>
                  <a:pt x="271244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28117" y="2533033"/>
            <a:ext cx="1808299" cy="467897"/>
          </a:xfrm>
          <a:custGeom>
            <a:avLst/>
            <a:gdLst/>
            <a:ahLst/>
            <a:cxnLst/>
            <a:rect l="l" t="t" r="r" b="b"/>
            <a:pathLst>
              <a:path w="2712448" h="701846">
                <a:moveTo>
                  <a:pt x="0" y="0"/>
                </a:moveTo>
                <a:lnTo>
                  <a:pt x="2712448" y="0"/>
                </a:lnTo>
                <a:lnTo>
                  <a:pt x="2712448" y="701846"/>
                </a:lnTo>
                <a:lnTo>
                  <a:pt x="0" y="7018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46451" y="4338633"/>
            <a:ext cx="2291958" cy="1833567"/>
          </a:xfrm>
          <a:custGeom>
            <a:avLst/>
            <a:gdLst/>
            <a:ahLst/>
            <a:cxnLst/>
            <a:rect l="l" t="t" r="r" b="b"/>
            <a:pathLst>
              <a:path w="3437937" h="2750350">
                <a:moveTo>
                  <a:pt x="3437937" y="0"/>
                </a:moveTo>
                <a:lnTo>
                  <a:pt x="0" y="0"/>
                </a:lnTo>
                <a:lnTo>
                  <a:pt x="0" y="2750350"/>
                </a:lnTo>
                <a:lnTo>
                  <a:pt x="3437937" y="2750350"/>
                </a:lnTo>
                <a:lnTo>
                  <a:pt x="343793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346494" y="4338633"/>
            <a:ext cx="2291958" cy="1833567"/>
          </a:xfrm>
          <a:custGeom>
            <a:avLst/>
            <a:gdLst/>
            <a:ahLst/>
            <a:cxnLst/>
            <a:rect l="l" t="t" r="r" b="b"/>
            <a:pathLst>
              <a:path w="3437937" h="2750350">
                <a:moveTo>
                  <a:pt x="0" y="0"/>
                </a:moveTo>
                <a:lnTo>
                  <a:pt x="3437937" y="0"/>
                </a:lnTo>
                <a:lnTo>
                  <a:pt x="3437937" y="2750350"/>
                </a:lnTo>
                <a:lnTo>
                  <a:pt x="0" y="27503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154400" y="5367508"/>
            <a:ext cx="12500799" cy="1833393"/>
            <a:chOff x="0" y="0"/>
            <a:chExt cx="4938587" cy="7243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38587" cy="724303"/>
            </a:xfrm>
            <a:custGeom>
              <a:avLst/>
              <a:gdLst/>
              <a:ahLst/>
              <a:cxnLst/>
              <a:rect l="l" t="t" r="r" b="b"/>
              <a:pathLst>
                <a:path w="4938587" h="724303">
                  <a:moveTo>
                    <a:pt x="1647085" y="19070"/>
                  </a:moveTo>
                  <a:cubicBezTo>
                    <a:pt x="1899457" y="7556"/>
                    <a:pt x="2188117" y="0"/>
                    <a:pt x="2470623" y="0"/>
                  </a:cubicBezTo>
                  <a:cubicBezTo>
                    <a:pt x="2753139" y="0"/>
                    <a:pt x="3024989" y="6476"/>
                    <a:pt x="3275508" y="17990"/>
                  </a:cubicBezTo>
                  <a:cubicBezTo>
                    <a:pt x="3280846" y="18350"/>
                    <a:pt x="3286174" y="18350"/>
                    <a:pt x="3291502" y="18710"/>
                  </a:cubicBezTo>
                  <a:cubicBezTo>
                    <a:pt x="4232312" y="64765"/>
                    <a:pt x="4925262" y="186379"/>
                    <a:pt x="4938587" y="326536"/>
                  </a:cubicBezTo>
                  <a:lnTo>
                    <a:pt x="4938587" y="724303"/>
                  </a:lnTo>
                  <a:lnTo>
                    <a:pt x="0" y="724303"/>
                  </a:lnTo>
                  <a:lnTo>
                    <a:pt x="0" y="326831"/>
                  </a:lnTo>
                  <a:cubicBezTo>
                    <a:pt x="13326" y="185660"/>
                    <a:pt x="695613" y="64045"/>
                    <a:pt x="1647085" y="19070"/>
                  </a:cubicBez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8900"/>
              <a:ext cx="4938587" cy="6354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0489722" y="5963889"/>
            <a:ext cx="1856678" cy="1237011"/>
          </a:xfrm>
          <a:custGeom>
            <a:avLst/>
            <a:gdLst/>
            <a:ahLst/>
            <a:cxnLst/>
            <a:rect l="l" t="t" r="r" b="b"/>
            <a:pathLst>
              <a:path w="2785017" h="1855517">
                <a:moveTo>
                  <a:pt x="0" y="0"/>
                </a:moveTo>
                <a:lnTo>
                  <a:pt x="2785017" y="0"/>
                </a:lnTo>
                <a:lnTo>
                  <a:pt x="2785017" y="1855517"/>
                </a:lnTo>
                <a:lnTo>
                  <a:pt x="0" y="1855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292820" y="5963889"/>
            <a:ext cx="1856678" cy="1237011"/>
          </a:xfrm>
          <a:custGeom>
            <a:avLst/>
            <a:gdLst/>
            <a:ahLst/>
            <a:cxnLst/>
            <a:rect l="l" t="t" r="r" b="b"/>
            <a:pathLst>
              <a:path w="2785017" h="1855517">
                <a:moveTo>
                  <a:pt x="0" y="0"/>
                </a:moveTo>
                <a:lnTo>
                  <a:pt x="2785017" y="0"/>
                </a:lnTo>
                <a:lnTo>
                  <a:pt x="2785017" y="1855517"/>
                </a:lnTo>
                <a:lnTo>
                  <a:pt x="0" y="1855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73659" y="-132537"/>
            <a:ext cx="3639931" cy="2097821"/>
          </a:xfrm>
          <a:custGeom>
            <a:avLst/>
            <a:gdLst/>
            <a:ahLst/>
            <a:cxnLst/>
            <a:rect l="l" t="t" r="r" b="b"/>
            <a:pathLst>
              <a:path w="5459896" h="3146731">
                <a:moveTo>
                  <a:pt x="0" y="0"/>
                </a:moveTo>
                <a:lnTo>
                  <a:pt x="5459896" y="0"/>
                </a:lnTo>
                <a:lnTo>
                  <a:pt x="5459896" y="3146731"/>
                </a:lnTo>
                <a:lnTo>
                  <a:pt x="0" y="31467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68592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-1203515" y="0"/>
            <a:ext cx="3639931" cy="2097821"/>
          </a:xfrm>
          <a:custGeom>
            <a:avLst/>
            <a:gdLst/>
            <a:ahLst/>
            <a:cxnLst/>
            <a:rect l="l" t="t" r="r" b="b"/>
            <a:pathLst>
              <a:path w="5459896" h="3146731">
                <a:moveTo>
                  <a:pt x="5459896" y="0"/>
                </a:moveTo>
                <a:lnTo>
                  <a:pt x="0" y="0"/>
                </a:lnTo>
                <a:lnTo>
                  <a:pt x="0" y="3146731"/>
                </a:lnTo>
                <a:lnTo>
                  <a:pt x="5459896" y="3146731"/>
                </a:lnTo>
                <a:lnTo>
                  <a:pt x="54598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68592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77586" y="218243"/>
            <a:ext cx="11800261" cy="6376851"/>
            <a:chOff x="0" y="0"/>
            <a:chExt cx="4597266" cy="25192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97266" cy="2519250"/>
            </a:xfrm>
            <a:custGeom>
              <a:avLst/>
              <a:gdLst/>
              <a:ahLst/>
              <a:cxnLst/>
              <a:rect l="l" t="t" r="r" b="b"/>
              <a:pathLst>
                <a:path w="4597266" h="2519250">
                  <a:moveTo>
                    <a:pt x="22620" y="0"/>
                  </a:moveTo>
                  <a:lnTo>
                    <a:pt x="4574646" y="0"/>
                  </a:lnTo>
                  <a:cubicBezTo>
                    <a:pt x="4587138" y="0"/>
                    <a:pt x="4597266" y="10127"/>
                    <a:pt x="4597266" y="22620"/>
                  </a:cubicBezTo>
                  <a:lnTo>
                    <a:pt x="4597266" y="2496630"/>
                  </a:lnTo>
                  <a:cubicBezTo>
                    <a:pt x="4597266" y="2509123"/>
                    <a:pt x="4587138" y="2519250"/>
                    <a:pt x="4574646" y="2519250"/>
                  </a:cubicBezTo>
                  <a:lnTo>
                    <a:pt x="22620" y="2519250"/>
                  </a:lnTo>
                  <a:cubicBezTo>
                    <a:pt x="10127" y="2519250"/>
                    <a:pt x="0" y="2509123"/>
                    <a:pt x="0" y="2496630"/>
                  </a:cubicBezTo>
                  <a:lnTo>
                    <a:pt x="0" y="22620"/>
                  </a:lnTo>
                  <a:cubicBezTo>
                    <a:pt x="0" y="10127"/>
                    <a:pt x="10127" y="0"/>
                    <a:pt x="22620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4AB46B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597266" cy="2557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277586" y="218243"/>
            <a:ext cx="11800261" cy="6121260"/>
          </a:xfrm>
          <a:custGeom>
            <a:avLst/>
            <a:gdLst/>
            <a:ahLst/>
            <a:cxnLst/>
            <a:rect l="l" t="t" r="r" b="b"/>
            <a:pathLst>
              <a:path w="17069385" h="7723897">
                <a:moveTo>
                  <a:pt x="0" y="0"/>
                </a:moveTo>
                <a:lnTo>
                  <a:pt x="17069384" y="0"/>
                </a:lnTo>
                <a:lnTo>
                  <a:pt x="17069384" y="7723897"/>
                </a:lnTo>
                <a:lnTo>
                  <a:pt x="0" y="77238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43464" y="1500004"/>
            <a:ext cx="10320419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93"/>
              </a:lnSpc>
              <a:spcBef>
                <a:spcPct val="0"/>
              </a:spcBef>
            </a:pP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Câu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1: </a:t>
            </a:r>
            <a:r>
              <a:rPr lang="vi-VN" sz="4066" b="1" dirty="0">
                <a:solidFill>
                  <a:srgbClr val="000000"/>
                </a:solidFill>
                <a:ea typeface="Betm rounded"/>
                <a:cs typeface="Arial" panose="020B0604020202020204" pitchFamily="34" charset="0"/>
                <a:sym typeface="Betm rounded"/>
              </a:rPr>
              <a:t>Bộ phận nào của hạt sẽ mọc </a:t>
            </a:r>
          </a:p>
          <a:p>
            <a:pPr algn="just">
              <a:lnSpc>
                <a:spcPts val="5693"/>
              </a:lnSpc>
              <a:spcBef>
                <a:spcPct val="0"/>
              </a:spcBef>
            </a:pPr>
            <a:r>
              <a:rPr lang="vi-VN" sz="4066" b="1" dirty="0">
                <a:solidFill>
                  <a:srgbClr val="000000"/>
                </a:solidFill>
                <a:ea typeface="Betm rounded"/>
                <a:cs typeface="Arial" panose="020B0604020202020204" pitchFamily="34" charset="0"/>
                <a:sym typeface="Betm rounded"/>
              </a:rPr>
              <a:t>thành cây?</a:t>
            </a:r>
            <a:endParaRPr lang="en-US" sz="4066" b="1" dirty="0">
              <a:solidFill>
                <a:srgbClr val="000000"/>
              </a:solidFill>
              <a:latin typeface="Arial" panose="020B0604020202020204" pitchFamily="34" charset="0"/>
              <a:ea typeface="Betm rounded"/>
              <a:cs typeface="Arial" panose="020B0604020202020204" pitchFamily="34" charset="0"/>
              <a:sym typeface="Betm rounded"/>
            </a:endParaRPr>
          </a:p>
          <a:p>
            <a:pPr algn="just">
              <a:lnSpc>
                <a:spcPts val="5693"/>
              </a:lnSpc>
              <a:spcBef>
                <a:spcPct val="0"/>
              </a:spcBef>
            </a:pP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A. </a:t>
            </a:r>
            <a:r>
              <a:rPr lang="vi-VN" sz="4066" dirty="0">
                <a:solidFill>
                  <a:srgbClr val="000000"/>
                </a:solidFill>
                <a:ea typeface="Betm rounded"/>
                <a:cs typeface="Arial" panose="020B0604020202020204" pitchFamily="34" charset="0"/>
                <a:sym typeface="Betm rounded"/>
              </a:rPr>
              <a:t>Phôi</a:t>
            </a:r>
            <a:endParaRPr lang="en-US" sz="4066" dirty="0">
              <a:solidFill>
                <a:srgbClr val="000000"/>
              </a:solidFill>
              <a:latin typeface="Arial" panose="020B0604020202020204" pitchFamily="34" charset="0"/>
              <a:ea typeface="Betm rounded"/>
              <a:cs typeface="Arial" panose="020B0604020202020204" pitchFamily="34" charset="0"/>
              <a:sym typeface="Betm rounded"/>
            </a:endParaRPr>
          </a:p>
          <a:p>
            <a:pPr algn="just">
              <a:lnSpc>
                <a:spcPts val="5693"/>
              </a:lnSpc>
              <a:spcBef>
                <a:spcPct val="0"/>
              </a:spcBef>
            </a:pPr>
            <a:r>
              <a:rPr lang="en-US" sz="4066" dirty="0">
                <a:solidFill>
                  <a:prstClr val="black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B. </a:t>
            </a:r>
            <a:r>
              <a:rPr lang="vi-VN" sz="4066" dirty="0">
                <a:solidFill>
                  <a:srgbClr val="000000"/>
                </a:solidFill>
                <a:ea typeface="Betm rounded"/>
                <a:cs typeface="Arial" panose="020B0604020202020204" pitchFamily="34" charset="0"/>
                <a:sym typeface="Betm rounded"/>
              </a:rPr>
              <a:t>Vỏ hạt</a:t>
            </a:r>
            <a:endParaRPr lang="en-US" sz="4066" dirty="0">
              <a:solidFill>
                <a:srgbClr val="000000"/>
              </a:solidFill>
              <a:latin typeface="Arial" panose="020B0604020202020204" pitchFamily="34" charset="0"/>
              <a:ea typeface="Betm rounded"/>
              <a:cs typeface="Arial" panose="020B0604020202020204" pitchFamily="34" charset="0"/>
              <a:sym typeface="Betm rounded"/>
            </a:endParaRPr>
          </a:p>
          <a:p>
            <a:pPr algn="just">
              <a:lnSpc>
                <a:spcPts val="5693"/>
              </a:lnSpc>
              <a:spcBef>
                <a:spcPct val="0"/>
              </a:spcBef>
            </a:pP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C. </a:t>
            </a:r>
            <a:r>
              <a:rPr lang="vi-VN" sz="4066" dirty="0">
                <a:solidFill>
                  <a:prstClr val="black"/>
                </a:solidFill>
                <a:ea typeface="Betm rounded"/>
                <a:cs typeface="Arial" panose="020B0604020202020204" pitchFamily="34" charset="0"/>
                <a:sym typeface="Betm rounded"/>
              </a:rPr>
              <a:t>Chất dinh dưỡng</a:t>
            </a:r>
            <a:endParaRPr lang="en-US" sz="4066" dirty="0">
              <a:solidFill>
                <a:prstClr val="black"/>
              </a:solidFill>
              <a:latin typeface="Arial" panose="020B0604020202020204" pitchFamily="34" charset="0"/>
              <a:ea typeface="Betm rounded"/>
              <a:cs typeface="Arial" panose="020B0604020202020204" pitchFamily="34" charset="0"/>
              <a:sym typeface="Betm rounded"/>
            </a:endParaRPr>
          </a:p>
          <a:p>
            <a:pPr algn="just">
              <a:lnSpc>
                <a:spcPts val="5693"/>
              </a:lnSpc>
              <a:spcBef>
                <a:spcPct val="0"/>
              </a:spcBef>
            </a:pPr>
            <a:endParaRPr lang="en-US" sz="4066" dirty="0">
              <a:solidFill>
                <a:srgbClr val="000000"/>
              </a:solidFill>
              <a:latin typeface="Arial" panose="020B0604020202020204" pitchFamily="34" charset="0"/>
              <a:ea typeface="Betm rounded"/>
              <a:cs typeface="Arial" panose="020B0604020202020204" pitchFamily="34" charset="0"/>
              <a:sym typeface="Betm rounded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BAB6F84E-C6EE-7476-2577-364CA0BCA82B}"/>
              </a:ext>
            </a:extLst>
          </p:cNvPr>
          <p:cNvSpPr txBox="1"/>
          <p:nvPr/>
        </p:nvSpPr>
        <p:spPr>
          <a:xfrm>
            <a:off x="406010" y="200237"/>
            <a:ext cx="1137959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400" b="1">
                <a:solidFill>
                  <a:prstClr val="white"/>
                </a:solidFill>
                <a:latin typeface="iCiel Soup of Justice" pitchFamily="2" charset="0"/>
                <a:ea typeface="Noto Sans Bold"/>
                <a:cs typeface="Noto Sans Bold"/>
                <a:sym typeface="Noto Sans Bold"/>
              </a:rPr>
              <a:t>TRÒ CHƠI</a:t>
            </a:r>
          </a:p>
        </p:txBody>
      </p:sp>
      <p:pic>
        <p:nvPicPr>
          <p:cNvPr id="18" name="ttsmaker-file-2024-12-14-20-59-7">
            <a:hlinkClick r:id="" action="ppaction://media"/>
            <a:extLst>
              <a:ext uri="{FF2B5EF4-FFF2-40B4-BE49-F238E27FC236}">
                <a16:creationId xmlns:a16="http://schemas.microsoft.com/office/drawing/2014/main" id="{769B5679-B6B4-3A21-0259-736F9BE2E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5846" y="355600"/>
            <a:ext cx="487363" cy="487363"/>
          </a:xfrm>
          <a:prstGeom prst="rect">
            <a:avLst/>
          </a:prstGeom>
        </p:spPr>
      </p:pic>
      <p:pic>
        <p:nvPicPr>
          <p:cNvPr id="19" name="tomp3.cc - ĐỒNG HỒ ĐẾM NGƯỢC 5 GIÂY  CHUÔNG BÁO HẾT GIỜ_v720P">
            <a:hlinkClick r:id="" action="ppaction://media"/>
            <a:extLst>
              <a:ext uri="{FF2B5EF4-FFF2-40B4-BE49-F238E27FC236}">
                <a16:creationId xmlns:a16="http://schemas.microsoft.com/office/drawing/2014/main" id="{8745460E-EF0D-06ED-DE14-72605C14C86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517338" y="5234971"/>
            <a:ext cx="841721" cy="66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8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D8A394-6A12-0904-8CC0-C3B51D3C3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0702CB0-BF04-3901-04A8-69BCE0AF8A7F}"/>
              </a:ext>
            </a:extLst>
          </p:cNvPr>
          <p:cNvSpPr/>
          <p:nvPr/>
        </p:nvSpPr>
        <p:spPr>
          <a:xfrm flipH="1">
            <a:off x="9755584" y="2533033"/>
            <a:ext cx="1808299" cy="467897"/>
          </a:xfrm>
          <a:custGeom>
            <a:avLst/>
            <a:gdLst/>
            <a:ahLst/>
            <a:cxnLst/>
            <a:rect l="l" t="t" r="r" b="b"/>
            <a:pathLst>
              <a:path w="2712448" h="701846">
                <a:moveTo>
                  <a:pt x="2712448" y="0"/>
                </a:moveTo>
                <a:lnTo>
                  <a:pt x="0" y="0"/>
                </a:lnTo>
                <a:lnTo>
                  <a:pt x="0" y="701846"/>
                </a:lnTo>
                <a:lnTo>
                  <a:pt x="2712448" y="701846"/>
                </a:lnTo>
                <a:lnTo>
                  <a:pt x="271244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5B5E065-A023-4489-995C-D452D06F5C9A}"/>
              </a:ext>
            </a:extLst>
          </p:cNvPr>
          <p:cNvSpPr/>
          <p:nvPr/>
        </p:nvSpPr>
        <p:spPr>
          <a:xfrm>
            <a:off x="628117" y="2533033"/>
            <a:ext cx="1808299" cy="467897"/>
          </a:xfrm>
          <a:custGeom>
            <a:avLst/>
            <a:gdLst/>
            <a:ahLst/>
            <a:cxnLst/>
            <a:rect l="l" t="t" r="r" b="b"/>
            <a:pathLst>
              <a:path w="2712448" h="701846">
                <a:moveTo>
                  <a:pt x="0" y="0"/>
                </a:moveTo>
                <a:lnTo>
                  <a:pt x="2712448" y="0"/>
                </a:lnTo>
                <a:lnTo>
                  <a:pt x="2712448" y="701846"/>
                </a:lnTo>
                <a:lnTo>
                  <a:pt x="0" y="7018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48AEC72-3C3B-8087-E56D-01CF4F0B010B}"/>
              </a:ext>
            </a:extLst>
          </p:cNvPr>
          <p:cNvSpPr/>
          <p:nvPr/>
        </p:nvSpPr>
        <p:spPr>
          <a:xfrm flipH="1">
            <a:off x="-446451" y="4338633"/>
            <a:ext cx="2291958" cy="1833567"/>
          </a:xfrm>
          <a:custGeom>
            <a:avLst/>
            <a:gdLst/>
            <a:ahLst/>
            <a:cxnLst/>
            <a:rect l="l" t="t" r="r" b="b"/>
            <a:pathLst>
              <a:path w="3437937" h="2750350">
                <a:moveTo>
                  <a:pt x="3437937" y="0"/>
                </a:moveTo>
                <a:lnTo>
                  <a:pt x="0" y="0"/>
                </a:lnTo>
                <a:lnTo>
                  <a:pt x="0" y="2750350"/>
                </a:lnTo>
                <a:lnTo>
                  <a:pt x="3437937" y="2750350"/>
                </a:lnTo>
                <a:lnTo>
                  <a:pt x="343793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757D1D8-F418-33C9-5DAB-CA3DBD1900BD}"/>
              </a:ext>
            </a:extLst>
          </p:cNvPr>
          <p:cNvSpPr/>
          <p:nvPr/>
        </p:nvSpPr>
        <p:spPr>
          <a:xfrm>
            <a:off x="10346494" y="4338633"/>
            <a:ext cx="2291958" cy="1833567"/>
          </a:xfrm>
          <a:custGeom>
            <a:avLst/>
            <a:gdLst/>
            <a:ahLst/>
            <a:cxnLst/>
            <a:rect l="l" t="t" r="r" b="b"/>
            <a:pathLst>
              <a:path w="3437937" h="2750350">
                <a:moveTo>
                  <a:pt x="0" y="0"/>
                </a:moveTo>
                <a:lnTo>
                  <a:pt x="3437937" y="0"/>
                </a:lnTo>
                <a:lnTo>
                  <a:pt x="3437937" y="2750350"/>
                </a:lnTo>
                <a:lnTo>
                  <a:pt x="0" y="27503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202C589A-4180-B73B-44A8-C79B6CD475FE}"/>
              </a:ext>
            </a:extLst>
          </p:cNvPr>
          <p:cNvGrpSpPr/>
          <p:nvPr/>
        </p:nvGrpSpPr>
        <p:grpSpPr>
          <a:xfrm>
            <a:off x="-154400" y="5367508"/>
            <a:ext cx="12500799" cy="1833393"/>
            <a:chOff x="0" y="0"/>
            <a:chExt cx="4938587" cy="72430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10671CE-472E-5CC9-17DE-3BD7605792DA}"/>
                </a:ext>
              </a:extLst>
            </p:cNvPr>
            <p:cNvSpPr/>
            <p:nvPr/>
          </p:nvSpPr>
          <p:spPr>
            <a:xfrm>
              <a:off x="0" y="0"/>
              <a:ext cx="4938587" cy="724303"/>
            </a:xfrm>
            <a:custGeom>
              <a:avLst/>
              <a:gdLst/>
              <a:ahLst/>
              <a:cxnLst/>
              <a:rect l="l" t="t" r="r" b="b"/>
              <a:pathLst>
                <a:path w="4938587" h="724303">
                  <a:moveTo>
                    <a:pt x="1647085" y="19070"/>
                  </a:moveTo>
                  <a:cubicBezTo>
                    <a:pt x="1899457" y="7556"/>
                    <a:pt x="2188117" y="0"/>
                    <a:pt x="2470623" y="0"/>
                  </a:cubicBezTo>
                  <a:cubicBezTo>
                    <a:pt x="2753139" y="0"/>
                    <a:pt x="3024989" y="6476"/>
                    <a:pt x="3275508" y="17990"/>
                  </a:cubicBezTo>
                  <a:cubicBezTo>
                    <a:pt x="3280846" y="18350"/>
                    <a:pt x="3286174" y="18350"/>
                    <a:pt x="3291502" y="18710"/>
                  </a:cubicBezTo>
                  <a:cubicBezTo>
                    <a:pt x="4232312" y="64765"/>
                    <a:pt x="4925262" y="186379"/>
                    <a:pt x="4938587" y="326536"/>
                  </a:cubicBezTo>
                  <a:lnTo>
                    <a:pt x="4938587" y="724303"/>
                  </a:lnTo>
                  <a:lnTo>
                    <a:pt x="0" y="724303"/>
                  </a:lnTo>
                  <a:lnTo>
                    <a:pt x="0" y="326831"/>
                  </a:lnTo>
                  <a:cubicBezTo>
                    <a:pt x="13326" y="185660"/>
                    <a:pt x="695613" y="64045"/>
                    <a:pt x="1647085" y="19070"/>
                  </a:cubicBez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56612F2-E89F-60B7-0D2C-9ADA001C562B}"/>
                </a:ext>
              </a:extLst>
            </p:cNvPr>
            <p:cNvSpPr txBox="1"/>
            <p:nvPr/>
          </p:nvSpPr>
          <p:spPr>
            <a:xfrm>
              <a:off x="0" y="88900"/>
              <a:ext cx="4938587" cy="6354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42DF32ED-613A-F166-45A4-A62DCA3F0434}"/>
              </a:ext>
            </a:extLst>
          </p:cNvPr>
          <p:cNvSpPr/>
          <p:nvPr/>
        </p:nvSpPr>
        <p:spPr>
          <a:xfrm>
            <a:off x="10489722" y="5963889"/>
            <a:ext cx="1856678" cy="1237011"/>
          </a:xfrm>
          <a:custGeom>
            <a:avLst/>
            <a:gdLst/>
            <a:ahLst/>
            <a:cxnLst/>
            <a:rect l="l" t="t" r="r" b="b"/>
            <a:pathLst>
              <a:path w="2785017" h="1855517">
                <a:moveTo>
                  <a:pt x="0" y="0"/>
                </a:moveTo>
                <a:lnTo>
                  <a:pt x="2785017" y="0"/>
                </a:lnTo>
                <a:lnTo>
                  <a:pt x="2785017" y="1855517"/>
                </a:lnTo>
                <a:lnTo>
                  <a:pt x="0" y="1855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ECC750-B87F-19D7-E5C4-7FA8470C8119}"/>
              </a:ext>
            </a:extLst>
          </p:cNvPr>
          <p:cNvSpPr/>
          <p:nvPr/>
        </p:nvSpPr>
        <p:spPr>
          <a:xfrm>
            <a:off x="-292820" y="5963889"/>
            <a:ext cx="1856678" cy="1237011"/>
          </a:xfrm>
          <a:custGeom>
            <a:avLst/>
            <a:gdLst/>
            <a:ahLst/>
            <a:cxnLst/>
            <a:rect l="l" t="t" r="r" b="b"/>
            <a:pathLst>
              <a:path w="2785017" h="1855517">
                <a:moveTo>
                  <a:pt x="0" y="0"/>
                </a:moveTo>
                <a:lnTo>
                  <a:pt x="2785017" y="0"/>
                </a:lnTo>
                <a:lnTo>
                  <a:pt x="2785017" y="1855517"/>
                </a:lnTo>
                <a:lnTo>
                  <a:pt x="0" y="1855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FA3CDB6-207E-152A-F7CD-6592CFD31CC8}"/>
              </a:ext>
            </a:extLst>
          </p:cNvPr>
          <p:cNvSpPr/>
          <p:nvPr/>
        </p:nvSpPr>
        <p:spPr>
          <a:xfrm>
            <a:off x="9873659" y="-132537"/>
            <a:ext cx="3639931" cy="2097821"/>
          </a:xfrm>
          <a:custGeom>
            <a:avLst/>
            <a:gdLst/>
            <a:ahLst/>
            <a:cxnLst/>
            <a:rect l="l" t="t" r="r" b="b"/>
            <a:pathLst>
              <a:path w="5459896" h="3146731">
                <a:moveTo>
                  <a:pt x="0" y="0"/>
                </a:moveTo>
                <a:lnTo>
                  <a:pt x="5459896" y="0"/>
                </a:lnTo>
                <a:lnTo>
                  <a:pt x="5459896" y="3146731"/>
                </a:lnTo>
                <a:lnTo>
                  <a:pt x="0" y="31467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68592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67AB356-F737-2135-C9B7-59716E81A1AD}"/>
              </a:ext>
            </a:extLst>
          </p:cNvPr>
          <p:cNvSpPr/>
          <p:nvPr/>
        </p:nvSpPr>
        <p:spPr>
          <a:xfrm flipH="1">
            <a:off x="-1203515" y="0"/>
            <a:ext cx="3639931" cy="2097821"/>
          </a:xfrm>
          <a:custGeom>
            <a:avLst/>
            <a:gdLst/>
            <a:ahLst/>
            <a:cxnLst/>
            <a:rect l="l" t="t" r="r" b="b"/>
            <a:pathLst>
              <a:path w="5459896" h="3146731">
                <a:moveTo>
                  <a:pt x="5459896" y="0"/>
                </a:moveTo>
                <a:lnTo>
                  <a:pt x="0" y="0"/>
                </a:lnTo>
                <a:lnTo>
                  <a:pt x="0" y="3146731"/>
                </a:lnTo>
                <a:lnTo>
                  <a:pt x="5459896" y="3146731"/>
                </a:lnTo>
                <a:lnTo>
                  <a:pt x="545989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68592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F59B33C4-09C3-855F-BF68-46BE928A7D2F}"/>
              </a:ext>
            </a:extLst>
          </p:cNvPr>
          <p:cNvGrpSpPr/>
          <p:nvPr/>
        </p:nvGrpSpPr>
        <p:grpSpPr>
          <a:xfrm>
            <a:off x="277586" y="218243"/>
            <a:ext cx="11800261" cy="6376851"/>
            <a:chOff x="0" y="0"/>
            <a:chExt cx="4597266" cy="251925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2438019-FEBB-5E43-3EA4-572A087670F1}"/>
                </a:ext>
              </a:extLst>
            </p:cNvPr>
            <p:cNvSpPr/>
            <p:nvPr/>
          </p:nvSpPr>
          <p:spPr>
            <a:xfrm>
              <a:off x="0" y="0"/>
              <a:ext cx="4597266" cy="2519250"/>
            </a:xfrm>
            <a:custGeom>
              <a:avLst/>
              <a:gdLst/>
              <a:ahLst/>
              <a:cxnLst/>
              <a:rect l="l" t="t" r="r" b="b"/>
              <a:pathLst>
                <a:path w="4597266" h="2519250">
                  <a:moveTo>
                    <a:pt x="22620" y="0"/>
                  </a:moveTo>
                  <a:lnTo>
                    <a:pt x="4574646" y="0"/>
                  </a:lnTo>
                  <a:cubicBezTo>
                    <a:pt x="4587138" y="0"/>
                    <a:pt x="4597266" y="10127"/>
                    <a:pt x="4597266" y="22620"/>
                  </a:cubicBezTo>
                  <a:lnTo>
                    <a:pt x="4597266" y="2496630"/>
                  </a:lnTo>
                  <a:cubicBezTo>
                    <a:pt x="4597266" y="2509123"/>
                    <a:pt x="4587138" y="2519250"/>
                    <a:pt x="4574646" y="2519250"/>
                  </a:cubicBezTo>
                  <a:lnTo>
                    <a:pt x="22620" y="2519250"/>
                  </a:lnTo>
                  <a:cubicBezTo>
                    <a:pt x="10127" y="2519250"/>
                    <a:pt x="0" y="2509123"/>
                    <a:pt x="0" y="2496630"/>
                  </a:cubicBezTo>
                  <a:lnTo>
                    <a:pt x="0" y="22620"/>
                  </a:lnTo>
                  <a:cubicBezTo>
                    <a:pt x="0" y="10127"/>
                    <a:pt x="10127" y="0"/>
                    <a:pt x="22620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4AB46B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3E0E7BE-1B9A-9B48-A522-38E132059057}"/>
                </a:ext>
              </a:extLst>
            </p:cNvPr>
            <p:cNvSpPr txBox="1"/>
            <p:nvPr/>
          </p:nvSpPr>
          <p:spPr>
            <a:xfrm>
              <a:off x="0" y="-38100"/>
              <a:ext cx="4597266" cy="2557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2575CA76-F7B7-6BA8-04EB-A1C51DDA76AD}"/>
              </a:ext>
            </a:extLst>
          </p:cNvPr>
          <p:cNvSpPr/>
          <p:nvPr/>
        </p:nvSpPr>
        <p:spPr>
          <a:xfrm>
            <a:off x="277586" y="228753"/>
            <a:ext cx="11800261" cy="6121260"/>
          </a:xfrm>
          <a:custGeom>
            <a:avLst/>
            <a:gdLst/>
            <a:ahLst/>
            <a:cxnLst/>
            <a:rect l="l" t="t" r="r" b="b"/>
            <a:pathLst>
              <a:path w="17069385" h="7723897">
                <a:moveTo>
                  <a:pt x="0" y="0"/>
                </a:moveTo>
                <a:lnTo>
                  <a:pt x="17069384" y="0"/>
                </a:lnTo>
                <a:lnTo>
                  <a:pt x="17069384" y="7723897"/>
                </a:lnTo>
                <a:lnTo>
                  <a:pt x="0" y="77238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E5FBC12D-369B-7807-E62D-8A6422BF5710}"/>
              </a:ext>
            </a:extLst>
          </p:cNvPr>
          <p:cNvSpPr txBox="1"/>
          <p:nvPr/>
        </p:nvSpPr>
        <p:spPr>
          <a:xfrm>
            <a:off x="406010" y="200237"/>
            <a:ext cx="1137959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400" b="1">
                <a:solidFill>
                  <a:prstClr val="white"/>
                </a:solidFill>
                <a:latin typeface="iCiel Soup of Justice" pitchFamily="2" charset="0"/>
                <a:ea typeface="Noto Sans Bold"/>
                <a:cs typeface="Noto Sans Bold"/>
                <a:sym typeface="Noto Sans Bold"/>
              </a:rPr>
              <a:t>TRÒ CHƠI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EE6B9731-4C59-21ED-02F1-0C6B1836EA69}"/>
              </a:ext>
            </a:extLst>
          </p:cNvPr>
          <p:cNvSpPr txBox="1"/>
          <p:nvPr/>
        </p:nvSpPr>
        <p:spPr>
          <a:xfrm>
            <a:off x="1302005" y="1540737"/>
            <a:ext cx="9010859" cy="432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93"/>
              </a:lnSpc>
            </a:pP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Câu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2: </a:t>
            </a:r>
            <a:r>
              <a:rPr lang="vi-VN" sz="4066" b="1" dirty="0">
                <a:solidFill>
                  <a:srgbClr val="000000"/>
                </a:solidFill>
                <a:ea typeface="Betm rounded"/>
                <a:cs typeface="Arial" panose="020B0604020202020204" pitchFamily="34" charset="0"/>
                <a:sym typeface="Betm rounded"/>
              </a:rPr>
              <a:t>Cây con có thể mọc lên từ những bộ phận nào của cây mẹ?</a:t>
            </a:r>
            <a:endParaRPr lang="en-US" sz="4066" b="1" dirty="0">
              <a:solidFill>
                <a:srgbClr val="000000"/>
              </a:solidFill>
              <a:latin typeface="Arial" panose="020B0604020202020204" pitchFamily="34" charset="0"/>
              <a:ea typeface="Betm rounded"/>
              <a:cs typeface="Arial" panose="020B0604020202020204" pitchFamily="34" charset="0"/>
              <a:sym typeface="Betm rounded"/>
            </a:endParaRPr>
          </a:p>
          <a:p>
            <a:pPr algn="just">
              <a:lnSpc>
                <a:spcPts val="5693"/>
              </a:lnSpc>
            </a:pP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A. </a:t>
            </a:r>
            <a:r>
              <a:rPr lang="vi-VN" sz="4066" dirty="0">
                <a:solidFill>
                  <a:srgbClr val="000000"/>
                </a:solidFill>
                <a:ea typeface="Betm rounded"/>
                <a:cs typeface="Arial" panose="020B0604020202020204" pitchFamily="34" charset="0"/>
                <a:sym typeface="Betm rounded"/>
              </a:rPr>
              <a:t>Hạt</a:t>
            </a:r>
            <a:endParaRPr lang="en-US" sz="4066" dirty="0">
              <a:solidFill>
                <a:srgbClr val="000000"/>
              </a:solidFill>
              <a:latin typeface="Arial" panose="020B0604020202020204" pitchFamily="34" charset="0"/>
              <a:ea typeface="Betm rounded"/>
              <a:cs typeface="Arial" panose="020B0604020202020204" pitchFamily="34" charset="0"/>
              <a:sym typeface="Betm rounded"/>
            </a:endParaRPr>
          </a:p>
          <a:p>
            <a:pPr algn="just">
              <a:lnSpc>
                <a:spcPts val="5693"/>
              </a:lnSpc>
            </a:pP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B.</a:t>
            </a:r>
            <a:r>
              <a:rPr lang="vi-VN" sz="4066" dirty="0">
                <a:solidFill>
                  <a:srgbClr val="000000"/>
                </a:solidFill>
                <a:ea typeface="Betm rounded"/>
                <a:cs typeface="Arial" panose="020B0604020202020204" pitchFamily="34" charset="0"/>
                <a:sym typeface="Betm rounded"/>
              </a:rPr>
              <a:t> Rễ, thân, l</a:t>
            </a:r>
            <a:r>
              <a:rPr lang="en-US" sz="4066" dirty="0">
                <a:solidFill>
                  <a:srgbClr val="000000"/>
                </a:solidFill>
                <a:ea typeface="Betm rounded"/>
                <a:cs typeface="Arial" panose="020B0604020202020204" pitchFamily="34" charset="0"/>
                <a:sym typeface="Betm rounded"/>
              </a:rPr>
              <a:t>á</a:t>
            </a:r>
          </a:p>
          <a:p>
            <a:pPr algn="just">
              <a:lnSpc>
                <a:spcPts val="5693"/>
              </a:lnSpc>
            </a:pP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C. </a:t>
            </a:r>
            <a:r>
              <a:rPr lang="en-US" sz="4066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Hạt</a:t>
            </a:r>
            <a:r>
              <a:rPr lang="vi-VN" sz="4066" dirty="0">
                <a:solidFill>
                  <a:srgbClr val="000000"/>
                </a:solidFill>
                <a:ea typeface="Betm rounded"/>
                <a:cs typeface="Arial" panose="020B0604020202020204" pitchFamily="34" charset="0"/>
                <a:sym typeface="Betm rounded"/>
              </a:rPr>
              <a:t>,</a:t>
            </a: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vi-VN" sz="4066" dirty="0">
                <a:solidFill>
                  <a:srgbClr val="000000"/>
                </a:solidFill>
                <a:ea typeface="Betm rounded"/>
                <a:cs typeface="Arial" panose="020B0604020202020204" pitchFamily="34" charset="0"/>
                <a:sym typeface="Betm rounded"/>
              </a:rPr>
              <a:t>rễ, thân, lá</a:t>
            </a:r>
          </a:p>
          <a:p>
            <a:pPr algn="just">
              <a:lnSpc>
                <a:spcPts val="5693"/>
              </a:lnSpc>
            </a:pPr>
            <a:endParaRPr lang="en-US" sz="4066" dirty="0">
              <a:solidFill>
                <a:srgbClr val="000000"/>
              </a:solidFill>
              <a:latin typeface="Arial" panose="020B0604020202020204" pitchFamily="34" charset="0"/>
              <a:ea typeface="Betm rounded"/>
              <a:cs typeface="Arial" panose="020B0604020202020204" pitchFamily="34" charset="0"/>
              <a:sym typeface="Betm rounded"/>
            </a:endParaRPr>
          </a:p>
        </p:txBody>
      </p:sp>
      <p:pic>
        <p:nvPicPr>
          <p:cNvPr id="23" name="ttsmaker-file-2024-12-14-21-40-38">
            <a:hlinkClick r:id="" action="ppaction://media"/>
            <a:extLst>
              <a:ext uri="{FF2B5EF4-FFF2-40B4-BE49-F238E27FC236}">
                <a16:creationId xmlns:a16="http://schemas.microsoft.com/office/drawing/2014/main" id="{74EB0DD5-C03C-EA70-EF05-5EA835F61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8117" y="403610"/>
            <a:ext cx="487363" cy="487363"/>
          </a:xfrm>
          <a:prstGeom prst="rect">
            <a:avLst/>
          </a:prstGeom>
        </p:spPr>
      </p:pic>
      <p:pic>
        <p:nvPicPr>
          <p:cNvPr id="25" name="tomp3.cc - ĐỒNG HỒ ĐẾM NGƯỢC 5 GIÂY  CHUÔNG BÁO HẾT GIỜ_v720P">
            <a:hlinkClick r:id="" action="ppaction://media"/>
            <a:extLst>
              <a:ext uri="{FF2B5EF4-FFF2-40B4-BE49-F238E27FC236}">
                <a16:creationId xmlns:a16="http://schemas.microsoft.com/office/drawing/2014/main" id="{18FD636A-55BD-28A0-6DF4-F0D5061C6A8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530503" y="5214689"/>
            <a:ext cx="887558" cy="6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682111-32D7-CBC6-8DBA-B250890C5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C8C1EF-22AB-41B6-7774-D6F595584491}"/>
              </a:ext>
            </a:extLst>
          </p:cNvPr>
          <p:cNvSpPr/>
          <p:nvPr/>
        </p:nvSpPr>
        <p:spPr>
          <a:xfrm flipH="1">
            <a:off x="9755584" y="2533033"/>
            <a:ext cx="1808299" cy="467897"/>
          </a:xfrm>
          <a:custGeom>
            <a:avLst/>
            <a:gdLst/>
            <a:ahLst/>
            <a:cxnLst/>
            <a:rect l="l" t="t" r="r" b="b"/>
            <a:pathLst>
              <a:path w="2712448" h="701846">
                <a:moveTo>
                  <a:pt x="2712448" y="0"/>
                </a:moveTo>
                <a:lnTo>
                  <a:pt x="0" y="0"/>
                </a:lnTo>
                <a:lnTo>
                  <a:pt x="0" y="701846"/>
                </a:lnTo>
                <a:lnTo>
                  <a:pt x="2712448" y="701846"/>
                </a:lnTo>
                <a:lnTo>
                  <a:pt x="27124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DCBA71F-E483-7E6E-0E72-B6EBF951E98D}"/>
              </a:ext>
            </a:extLst>
          </p:cNvPr>
          <p:cNvSpPr/>
          <p:nvPr/>
        </p:nvSpPr>
        <p:spPr>
          <a:xfrm>
            <a:off x="628117" y="2533033"/>
            <a:ext cx="1808299" cy="467897"/>
          </a:xfrm>
          <a:custGeom>
            <a:avLst/>
            <a:gdLst/>
            <a:ahLst/>
            <a:cxnLst/>
            <a:rect l="l" t="t" r="r" b="b"/>
            <a:pathLst>
              <a:path w="2712448" h="701846">
                <a:moveTo>
                  <a:pt x="0" y="0"/>
                </a:moveTo>
                <a:lnTo>
                  <a:pt x="2712448" y="0"/>
                </a:lnTo>
                <a:lnTo>
                  <a:pt x="2712448" y="701846"/>
                </a:lnTo>
                <a:lnTo>
                  <a:pt x="0" y="701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F722529-6843-C416-14E7-9930843420DF}"/>
              </a:ext>
            </a:extLst>
          </p:cNvPr>
          <p:cNvSpPr/>
          <p:nvPr/>
        </p:nvSpPr>
        <p:spPr>
          <a:xfrm flipH="1">
            <a:off x="-446451" y="4338633"/>
            <a:ext cx="2291958" cy="1833567"/>
          </a:xfrm>
          <a:custGeom>
            <a:avLst/>
            <a:gdLst/>
            <a:ahLst/>
            <a:cxnLst/>
            <a:rect l="l" t="t" r="r" b="b"/>
            <a:pathLst>
              <a:path w="3437937" h="2750350">
                <a:moveTo>
                  <a:pt x="3437937" y="0"/>
                </a:moveTo>
                <a:lnTo>
                  <a:pt x="0" y="0"/>
                </a:lnTo>
                <a:lnTo>
                  <a:pt x="0" y="2750350"/>
                </a:lnTo>
                <a:lnTo>
                  <a:pt x="3437937" y="2750350"/>
                </a:lnTo>
                <a:lnTo>
                  <a:pt x="34379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4D01B56-923A-F4CA-B097-1E6A09C076E1}"/>
              </a:ext>
            </a:extLst>
          </p:cNvPr>
          <p:cNvSpPr/>
          <p:nvPr/>
        </p:nvSpPr>
        <p:spPr>
          <a:xfrm>
            <a:off x="10346494" y="4338633"/>
            <a:ext cx="2291958" cy="1833567"/>
          </a:xfrm>
          <a:custGeom>
            <a:avLst/>
            <a:gdLst/>
            <a:ahLst/>
            <a:cxnLst/>
            <a:rect l="l" t="t" r="r" b="b"/>
            <a:pathLst>
              <a:path w="3437937" h="2750350">
                <a:moveTo>
                  <a:pt x="0" y="0"/>
                </a:moveTo>
                <a:lnTo>
                  <a:pt x="3437937" y="0"/>
                </a:lnTo>
                <a:lnTo>
                  <a:pt x="3437937" y="2750350"/>
                </a:lnTo>
                <a:lnTo>
                  <a:pt x="0" y="2750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467B143-9CF6-3896-A231-26E3DB7800D7}"/>
              </a:ext>
            </a:extLst>
          </p:cNvPr>
          <p:cNvGrpSpPr/>
          <p:nvPr/>
        </p:nvGrpSpPr>
        <p:grpSpPr>
          <a:xfrm>
            <a:off x="-154400" y="5367508"/>
            <a:ext cx="12500799" cy="1833393"/>
            <a:chOff x="0" y="0"/>
            <a:chExt cx="4938587" cy="72430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D5EE3C1-D426-F26A-A632-EE4102B2B2D9}"/>
                </a:ext>
              </a:extLst>
            </p:cNvPr>
            <p:cNvSpPr/>
            <p:nvPr/>
          </p:nvSpPr>
          <p:spPr>
            <a:xfrm>
              <a:off x="0" y="0"/>
              <a:ext cx="4938587" cy="724303"/>
            </a:xfrm>
            <a:custGeom>
              <a:avLst/>
              <a:gdLst/>
              <a:ahLst/>
              <a:cxnLst/>
              <a:rect l="l" t="t" r="r" b="b"/>
              <a:pathLst>
                <a:path w="4938587" h="724303">
                  <a:moveTo>
                    <a:pt x="1647085" y="19070"/>
                  </a:moveTo>
                  <a:cubicBezTo>
                    <a:pt x="1899457" y="7556"/>
                    <a:pt x="2188117" y="0"/>
                    <a:pt x="2470623" y="0"/>
                  </a:cubicBezTo>
                  <a:cubicBezTo>
                    <a:pt x="2753139" y="0"/>
                    <a:pt x="3024989" y="6476"/>
                    <a:pt x="3275508" y="17990"/>
                  </a:cubicBezTo>
                  <a:cubicBezTo>
                    <a:pt x="3280846" y="18350"/>
                    <a:pt x="3286174" y="18350"/>
                    <a:pt x="3291502" y="18710"/>
                  </a:cubicBezTo>
                  <a:cubicBezTo>
                    <a:pt x="4232312" y="64765"/>
                    <a:pt x="4925262" y="186379"/>
                    <a:pt x="4938587" y="326536"/>
                  </a:cubicBezTo>
                  <a:lnTo>
                    <a:pt x="4938587" y="724303"/>
                  </a:lnTo>
                  <a:lnTo>
                    <a:pt x="0" y="724303"/>
                  </a:lnTo>
                  <a:lnTo>
                    <a:pt x="0" y="326831"/>
                  </a:lnTo>
                  <a:cubicBezTo>
                    <a:pt x="13326" y="185660"/>
                    <a:pt x="695613" y="64045"/>
                    <a:pt x="1647085" y="19070"/>
                  </a:cubicBez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FEC1189-834E-FBB9-B352-CC44AD650576}"/>
                </a:ext>
              </a:extLst>
            </p:cNvPr>
            <p:cNvSpPr txBox="1"/>
            <p:nvPr/>
          </p:nvSpPr>
          <p:spPr>
            <a:xfrm>
              <a:off x="0" y="88900"/>
              <a:ext cx="4938587" cy="6354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12AAB6EF-41A0-204C-F483-E57EDBB7BBE9}"/>
              </a:ext>
            </a:extLst>
          </p:cNvPr>
          <p:cNvSpPr/>
          <p:nvPr/>
        </p:nvSpPr>
        <p:spPr>
          <a:xfrm>
            <a:off x="10489722" y="5963889"/>
            <a:ext cx="1856678" cy="1237011"/>
          </a:xfrm>
          <a:custGeom>
            <a:avLst/>
            <a:gdLst/>
            <a:ahLst/>
            <a:cxnLst/>
            <a:rect l="l" t="t" r="r" b="b"/>
            <a:pathLst>
              <a:path w="2785017" h="1855517">
                <a:moveTo>
                  <a:pt x="0" y="0"/>
                </a:moveTo>
                <a:lnTo>
                  <a:pt x="2785017" y="0"/>
                </a:lnTo>
                <a:lnTo>
                  <a:pt x="2785017" y="1855517"/>
                </a:lnTo>
                <a:lnTo>
                  <a:pt x="0" y="1855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4B39594-EFA8-0540-51AC-858F73357E95}"/>
              </a:ext>
            </a:extLst>
          </p:cNvPr>
          <p:cNvSpPr/>
          <p:nvPr/>
        </p:nvSpPr>
        <p:spPr>
          <a:xfrm>
            <a:off x="-292820" y="5963889"/>
            <a:ext cx="1856678" cy="1237011"/>
          </a:xfrm>
          <a:custGeom>
            <a:avLst/>
            <a:gdLst/>
            <a:ahLst/>
            <a:cxnLst/>
            <a:rect l="l" t="t" r="r" b="b"/>
            <a:pathLst>
              <a:path w="2785017" h="1855517">
                <a:moveTo>
                  <a:pt x="0" y="0"/>
                </a:moveTo>
                <a:lnTo>
                  <a:pt x="2785017" y="0"/>
                </a:lnTo>
                <a:lnTo>
                  <a:pt x="2785017" y="1855517"/>
                </a:lnTo>
                <a:lnTo>
                  <a:pt x="0" y="1855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4F5BEEA-BBCD-2B6F-6F27-8F4DE266E483}"/>
              </a:ext>
            </a:extLst>
          </p:cNvPr>
          <p:cNvSpPr/>
          <p:nvPr/>
        </p:nvSpPr>
        <p:spPr>
          <a:xfrm>
            <a:off x="9873659" y="-132537"/>
            <a:ext cx="3639931" cy="2097821"/>
          </a:xfrm>
          <a:custGeom>
            <a:avLst/>
            <a:gdLst/>
            <a:ahLst/>
            <a:cxnLst/>
            <a:rect l="l" t="t" r="r" b="b"/>
            <a:pathLst>
              <a:path w="5459896" h="3146731">
                <a:moveTo>
                  <a:pt x="0" y="0"/>
                </a:moveTo>
                <a:lnTo>
                  <a:pt x="5459896" y="0"/>
                </a:lnTo>
                <a:lnTo>
                  <a:pt x="5459896" y="3146731"/>
                </a:lnTo>
                <a:lnTo>
                  <a:pt x="0" y="31467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68592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C546D43-3CD1-9A87-B8D3-85393D801229}"/>
              </a:ext>
            </a:extLst>
          </p:cNvPr>
          <p:cNvSpPr/>
          <p:nvPr/>
        </p:nvSpPr>
        <p:spPr>
          <a:xfrm flipH="1">
            <a:off x="-1203515" y="0"/>
            <a:ext cx="3639931" cy="2097821"/>
          </a:xfrm>
          <a:custGeom>
            <a:avLst/>
            <a:gdLst/>
            <a:ahLst/>
            <a:cxnLst/>
            <a:rect l="l" t="t" r="r" b="b"/>
            <a:pathLst>
              <a:path w="5459896" h="3146731">
                <a:moveTo>
                  <a:pt x="5459896" y="0"/>
                </a:moveTo>
                <a:lnTo>
                  <a:pt x="0" y="0"/>
                </a:lnTo>
                <a:lnTo>
                  <a:pt x="0" y="3146731"/>
                </a:lnTo>
                <a:lnTo>
                  <a:pt x="5459896" y="3146731"/>
                </a:lnTo>
                <a:lnTo>
                  <a:pt x="545989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68592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34B73D8F-2402-437F-DA93-0B6A9380E1C2}"/>
              </a:ext>
            </a:extLst>
          </p:cNvPr>
          <p:cNvGrpSpPr/>
          <p:nvPr/>
        </p:nvGrpSpPr>
        <p:grpSpPr>
          <a:xfrm>
            <a:off x="277586" y="218243"/>
            <a:ext cx="11800261" cy="6376851"/>
            <a:chOff x="0" y="0"/>
            <a:chExt cx="4597266" cy="251925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9C69625-DBFB-D968-0541-8C564A41124F}"/>
                </a:ext>
              </a:extLst>
            </p:cNvPr>
            <p:cNvSpPr/>
            <p:nvPr/>
          </p:nvSpPr>
          <p:spPr>
            <a:xfrm>
              <a:off x="0" y="0"/>
              <a:ext cx="4597266" cy="2519250"/>
            </a:xfrm>
            <a:custGeom>
              <a:avLst/>
              <a:gdLst/>
              <a:ahLst/>
              <a:cxnLst/>
              <a:rect l="l" t="t" r="r" b="b"/>
              <a:pathLst>
                <a:path w="4597266" h="2519250">
                  <a:moveTo>
                    <a:pt x="22620" y="0"/>
                  </a:moveTo>
                  <a:lnTo>
                    <a:pt x="4574646" y="0"/>
                  </a:lnTo>
                  <a:cubicBezTo>
                    <a:pt x="4587138" y="0"/>
                    <a:pt x="4597266" y="10127"/>
                    <a:pt x="4597266" y="22620"/>
                  </a:cubicBezTo>
                  <a:lnTo>
                    <a:pt x="4597266" y="2496630"/>
                  </a:lnTo>
                  <a:cubicBezTo>
                    <a:pt x="4597266" y="2509123"/>
                    <a:pt x="4587138" y="2519250"/>
                    <a:pt x="4574646" y="2519250"/>
                  </a:cubicBezTo>
                  <a:lnTo>
                    <a:pt x="22620" y="2519250"/>
                  </a:lnTo>
                  <a:cubicBezTo>
                    <a:pt x="10127" y="2519250"/>
                    <a:pt x="0" y="2509123"/>
                    <a:pt x="0" y="2496630"/>
                  </a:cubicBezTo>
                  <a:lnTo>
                    <a:pt x="0" y="22620"/>
                  </a:lnTo>
                  <a:cubicBezTo>
                    <a:pt x="0" y="10127"/>
                    <a:pt x="10127" y="0"/>
                    <a:pt x="22620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4AB46B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A62C0F3-E11E-CB94-9FA8-8389A0F71150}"/>
                </a:ext>
              </a:extLst>
            </p:cNvPr>
            <p:cNvSpPr txBox="1"/>
            <p:nvPr/>
          </p:nvSpPr>
          <p:spPr>
            <a:xfrm>
              <a:off x="0" y="-38100"/>
              <a:ext cx="4597266" cy="2557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A5720B63-52A5-1300-6B57-44CFA6540B6E}"/>
              </a:ext>
            </a:extLst>
          </p:cNvPr>
          <p:cNvSpPr/>
          <p:nvPr/>
        </p:nvSpPr>
        <p:spPr>
          <a:xfrm>
            <a:off x="277586" y="218243"/>
            <a:ext cx="11800261" cy="6121260"/>
          </a:xfrm>
          <a:custGeom>
            <a:avLst/>
            <a:gdLst/>
            <a:ahLst/>
            <a:cxnLst/>
            <a:rect l="l" t="t" r="r" b="b"/>
            <a:pathLst>
              <a:path w="17069385" h="7723897">
                <a:moveTo>
                  <a:pt x="0" y="0"/>
                </a:moveTo>
                <a:lnTo>
                  <a:pt x="17069384" y="0"/>
                </a:lnTo>
                <a:lnTo>
                  <a:pt x="17069384" y="7723897"/>
                </a:lnTo>
                <a:lnTo>
                  <a:pt x="0" y="77238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FBA647F4-3E47-4D84-55B5-F756E891F4EF}"/>
              </a:ext>
            </a:extLst>
          </p:cNvPr>
          <p:cNvSpPr txBox="1"/>
          <p:nvPr/>
        </p:nvSpPr>
        <p:spPr>
          <a:xfrm>
            <a:off x="406010" y="200237"/>
            <a:ext cx="1137959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400" b="1">
                <a:solidFill>
                  <a:prstClr val="white"/>
                </a:solidFill>
                <a:latin typeface="iCiel Soup of Justice" pitchFamily="2" charset="0"/>
                <a:ea typeface="Noto Sans Bold"/>
                <a:cs typeface="Noto Sans Bold"/>
                <a:sym typeface="Noto Sans Bold"/>
              </a:rPr>
              <a:t>TRÒ CHƠI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9A60BE7-AAF2-E4AE-C745-06CBAF379DA6}"/>
              </a:ext>
            </a:extLst>
          </p:cNvPr>
          <p:cNvSpPr txBox="1"/>
          <p:nvPr/>
        </p:nvSpPr>
        <p:spPr>
          <a:xfrm>
            <a:off x="1335635" y="1465546"/>
            <a:ext cx="9601768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93"/>
              </a:lnSpc>
            </a:pP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Câu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3: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Cây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nào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dưới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đây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có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cây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con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có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thể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mọc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lên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từ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rễ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(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củ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)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của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cây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b="1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mẹ</a:t>
            </a:r>
            <a:r>
              <a:rPr lang="en-US" sz="4066" b="1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?</a:t>
            </a:r>
          </a:p>
          <a:p>
            <a:pPr algn="just">
              <a:lnSpc>
                <a:spcPts val="5693"/>
              </a:lnSpc>
            </a:pP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A. </a:t>
            </a:r>
            <a:r>
              <a:rPr lang="en-US" sz="4066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Cây</a:t>
            </a: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ổi</a:t>
            </a: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</a:p>
          <a:p>
            <a:pPr algn="just">
              <a:lnSpc>
                <a:spcPts val="5693"/>
              </a:lnSpc>
            </a:pP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B. </a:t>
            </a:r>
            <a:r>
              <a:rPr lang="en-US" sz="4066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Cà</a:t>
            </a: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rốt</a:t>
            </a:r>
            <a:endParaRPr lang="en-US" sz="4066" dirty="0">
              <a:solidFill>
                <a:srgbClr val="000000"/>
              </a:solidFill>
              <a:latin typeface="Arial" panose="020B0604020202020204" pitchFamily="34" charset="0"/>
              <a:ea typeface="Betm rounded"/>
              <a:cs typeface="Arial" panose="020B0604020202020204" pitchFamily="34" charset="0"/>
              <a:sym typeface="Betm rounded"/>
            </a:endParaRPr>
          </a:p>
          <a:p>
            <a:pPr algn="just">
              <a:lnSpc>
                <a:spcPts val="5693"/>
              </a:lnSpc>
            </a:pP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C. </a:t>
            </a:r>
            <a:r>
              <a:rPr lang="en-US" sz="4066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Cây</a:t>
            </a: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</a:t>
            </a:r>
            <a:r>
              <a:rPr lang="en-US" sz="4066" dirty="0" err="1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mía</a:t>
            </a:r>
            <a:r>
              <a:rPr lang="en-US" sz="4066" dirty="0">
                <a:solidFill>
                  <a:srgbClr val="000000"/>
                </a:solidFill>
                <a:latin typeface="Arial" panose="020B0604020202020204" pitchFamily="34" charset="0"/>
                <a:ea typeface="Betm rounded"/>
                <a:cs typeface="Arial" panose="020B0604020202020204" pitchFamily="34" charset="0"/>
                <a:sym typeface="Betm rounded"/>
              </a:rPr>
              <a:t>  </a:t>
            </a:r>
          </a:p>
          <a:p>
            <a:pPr algn="just">
              <a:lnSpc>
                <a:spcPts val="5693"/>
              </a:lnSpc>
              <a:spcBef>
                <a:spcPct val="0"/>
              </a:spcBef>
            </a:pPr>
            <a:endParaRPr lang="en-US" sz="4066" dirty="0">
              <a:solidFill>
                <a:srgbClr val="000000"/>
              </a:solidFill>
              <a:latin typeface="Arial" panose="020B0604020202020204" pitchFamily="34" charset="0"/>
              <a:ea typeface="Betm rounded"/>
              <a:cs typeface="Arial" panose="020B0604020202020204" pitchFamily="34" charset="0"/>
              <a:sym typeface="Betm rounded"/>
            </a:endParaRPr>
          </a:p>
        </p:txBody>
      </p:sp>
      <p:pic>
        <p:nvPicPr>
          <p:cNvPr id="22" name="ttsmaker-file-2024-12-14-21-5-44">
            <a:hlinkClick r:id="" action="ppaction://media"/>
            <a:extLst>
              <a:ext uri="{FF2B5EF4-FFF2-40B4-BE49-F238E27FC236}">
                <a16:creationId xmlns:a16="http://schemas.microsoft.com/office/drawing/2014/main" id="{8804780C-21AC-26F6-3508-839A1F5CA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6450" y="442118"/>
            <a:ext cx="487363" cy="487363"/>
          </a:xfrm>
          <a:prstGeom prst="rect">
            <a:avLst/>
          </a:prstGeom>
        </p:spPr>
      </p:pic>
      <p:pic>
        <p:nvPicPr>
          <p:cNvPr id="23" name="tomp3.cc - ĐỒNG HỒ ĐẾM NGƯỢC 5 GIÂY  CHUÔNG BÁO HẾT GIỜ_v720P">
            <a:hlinkClick r:id="" action="ppaction://media"/>
            <a:extLst>
              <a:ext uri="{FF2B5EF4-FFF2-40B4-BE49-F238E27FC236}">
                <a16:creationId xmlns:a16="http://schemas.microsoft.com/office/drawing/2014/main" id="{CF2DB63C-11BC-4315-5200-807107296B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89722" y="5260349"/>
            <a:ext cx="833751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1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755584" y="2533033"/>
            <a:ext cx="1808299" cy="467897"/>
          </a:xfrm>
          <a:custGeom>
            <a:avLst/>
            <a:gdLst/>
            <a:ahLst/>
            <a:cxnLst/>
            <a:rect l="l" t="t" r="r" b="b"/>
            <a:pathLst>
              <a:path w="2712448" h="701846">
                <a:moveTo>
                  <a:pt x="2712448" y="0"/>
                </a:moveTo>
                <a:lnTo>
                  <a:pt x="0" y="0"/>
                </a:lnTo>
                <a:lnTo>
                  <a:pt x="0" y="701846"/>
                </a:lnTo>
                <a:lnTo>
                  <a:pt x="2712448" y="701846"/>
                </a:lnTo>
                <a:lnTo>
                  <a:pt x="27124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28117" y="2533033"/>
            <a:ext cx="1808299" cy="467897"/>
          </a:xfrm>
          <a:custGeom>
            <a:avLst/>
            <a:gdLst/>
            <a:ahLst/>
            <a:cxnLst/>
            <a:rect l="l" t="t" r="r" b="b"/>
            <a:pathLst>
              <a:path w="2712448" h="701846">
                <a:moveTo>
                  <a:pt x="0" y="0"/>
                </a:moveTo>
                <a:lnTo>
                  <a:pt x="2712448" y="0"/>
                </a:lnTo>
                <a:lnTo>
                  <a:pt x="2712448" y="701846"/>
                </a:lnTo>
                <a:lnTo>
                  <a:pt x="0" y="701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46451" y="4338633"/>
            <a:ext cx="2291958" cy="1833567"/>
          </a:xfrm>
          <a:custGeom>
            <a:avLst/>
            <a:gdLst/>
            <a:ahLst/>
            <a:cxnLst/>
            <a:rect l="l" t="t" r="r" b="b"/>
            <a:pathLst>
              <a:path w="3437937" h="2750350">
                <a:moveTo>
                  <a:pt x="3437937" y="0"/>
                </a:moveTo>
                <a:lnTo>
                  <a:pt x="0" y="0"/>
                </a:lnTo>
                <a:lnTo>
                  <a:pt x="0" y="2750350"/>
                </a:lnTo>
                <a:lnTo>
                  <a:pt x="3437937" y="2750350"/>
                </a:lnTo>
                <a:lnTo>
                  <a:pt x="343793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346494" y="4338633"/>
            <a:ext cx="2291958" cy="1833567"/>
          </a:xfrm>
          <a:custGeom>
            <a:avLst/>
            <a:gdLst/>
            <a:ahLst/>
            <a:cxnLst/>
            <a:rect l="l" t="t" r="r" b="b"/>
            <a:pathLst>
              <a:path w="3437937" h="2750350">
                <a:moveTo>
                  <a:pt x="0" y="0"/>
                </a:moveTo>
                <a:lnTo>
                  <a:pt x="3437937" y="0"/>
                </a:lnTo>
                <a:lnTo>
                  <a:pt x="3437937" y="2750350"/>
                </a:lnTo>
                <a:lnTo>
                  <a:pt x="0" y="2750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154400" y="5367508"/>
            <a:ext cx="12500799" cy="1833393"/>
            <a:chOff x="0" y="0"/>
            <a:chExt cx="4938587" cy="7243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38587" cy="724303"/>
            </a:xfrm>
            <a:custGeom>
              <a:avLst/>
              <a:gdLst/>
              <a:ahLst/>
              <a:cxnLst/>
              <a:rect l="l" t="t" r="r" b="b"/>
              <a:pathLst>
                <a:path w="4938587" h="724303">
                  <a:moveTo>
                    <a:pt x="1647085" y="19070"/>
                  </a:moveTo>
                  <a:cubicBezTo>
                    <a:pt x="1899457" y="7556"/>
                    <a:pt x="2188117" y="0"/>
                    <a:pt x="2470623" y="0"/>
                  </a:cubicBezTo>
                  <a:cubicBezTo>
                    <a:pt x="2753139" y="0"/>
                    <a:pt x="3024989" y="6476"/>
                    <a:pt x="3275508" y="17990"/>
                  </a:cubicBezTo>
                  <a:cubicBezTo>
                    <a:pt x="3280846" y="18350"/>
                    <a:pt x="3286174" y="18350"/>
                    <a:pt x="3291502" y="18710"/>
                  </a:cubicBezTo>
                  <a:cubicBezTo>
                    <a:pt x="4232312" y="64765"/>
                    <a:pt x="4925262" y="186379"/>
                    <a:pt x="4938587" y="326536"/>
                  </a:cubicBezTo>
                  <a:lnTo>
                    <a:pt x="4938587" y="724303"/>
                  </a:lnTo>
                  <a:lnTo>
                    <a:pt x="0" y="724303"/>
                  </a:lnTo>
                  <a:lnTo>
                    <a:pt x="0" y="326831"/>
                  </a:lnTo>
                  <a:cubicBezTo>
                    <a:pt x="13326" y="185660"/>
                    <a:pt x="695613" y="64045"/>
                    <a:pt x="1647085" y="19070"/>
                  </a:cubicBezTo>
                  <a:close/>
                </a:path>
              </a:pathLst>
            </a:custGeom>
            <a:solidFill>
              <a:srgbClr val="8DC63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8900"/>
              <a:ext cx="4938587" cy="6354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0489722" y="5963889"/>
            <a:ext cx="1856678" cy="1237011"/>
          </a:xfrm>
          <a:custGeom>
            <a:avLst/>
            <a:gdLst/>
            <a:ahLst/>
            <a:cxnLst/>
            <a:rect l="l" t="t" r="r" b="b"/>
            <a:pathLst>
              <a:path w="2785017" h="1855517">
                <a:moveTo>
                  <a:pt x="0" y="0"/>
                </a:moveTo>
                <a:lnTo>
                  <a:pt x="2785017" y="0"/>
                </a:lnTo>
                <a:lnTo>
                  <a:pt x="2785017" y="1855517"/>
                </a:lnTo>
                <a:lnTo>
                  <a:pt x="0" y="1855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292820" y="5963889"/>
            <a:ext cx="1856678" cy="1237011"/>
          </a:xfrm>
          <a:custGeom>
            <a:avLst/>
            <a:gdLst/>
            <a:ahLst/>
            <a:cxnLst/>
            <a:rect l="l" t="t" r="r" b="b"/>
            <a:pathLst>
              <a:path w="2785017" h="1855517">
                <a:moveTo>
                  <a:pt x="0" y="0"/>
                </a:moveTo>
                <a:lnTo>
                  <a:pt x="2785017" y="0"/>
                </a:lnTo>
                <a:lnTo>
                  <a:pt x="2785017" y="1855517"/>
                </a:lnTo>
                <a:lnTo>
                  <a:pt x="0" y="1855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73659" y="-132537"/>
            <a:ext cx="3639931" cy="2097821"/>
          </a:xfrm>
          <a:custGeom>
            <a:avLst/>
            <a:gdLst/>
            <a:ahLst/>
            <a:cxnLst/>
            <a:rect l="l" t="t" r="r" b="b"/>
            <a:pathLst>
              <a:path w="5459896" h="3146731">
                <a:moveTo>
                  <a:pt x="0" y="0"/>
                </a:moveTo>
                <a:lnTo>
                  <a:pt x="5459896" y="0"/>
                </a:lnTo>
                <a:lnTo>
                  <a:pt x="5459896" y="3146731"/>
                </a:lnTo>
                <a:lnTo>
                  <a:pt x="0" y="31467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68592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-1203515" y="0"/>
            <a:ext cx="3639931" cy="2097821"/>
          </a:xfrm>
          <a:custGeom>
            <a:avLst/>
            <a:gdLst/>
            <a:ahLst/>
            <a:cxnLst/>
            <a:rect l="l" t="t" r="r" b="b"/>
            <a:pathLst>
              <a:path w="5459896" h="3146731">
                <a:moveTo>
                  <a:pt x="5459896" y="0"/>
                </a:moveTo>
                <a:lnTo>
                  <a:pt x="0" y="0"/>
                </a:lnTo>
                <a:lnTo>
                  <a:pt x="0" y="3146731"/>
                </a:lnTo>
                <a:lnTo>
                  <a:pt x="5459896" y="3146731"/>
                </a:lnTo>
                <a:lnTo>
                  <a:pt x="545989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68592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77586" y="218243"/>
            <a:ext cx="11636829" cy="6376851"/>
            <a:chOff x="0" y="0"/>
            <a:chExt cx="4597266" cy="25192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97266" cy="2519250"/>
            </a:xfrm>
            <a:custGeom>
              <a:avLst/>
              <a:gdLst/>
              <a:ahLst/>
              <a:cxnLst/>
              <a:rect l="l" t="t" r="r" b="b"/>
              <a:pathLst>
                <a:path w="4597266" h="2519250">
                  <a:moveTo>
                    <a:pt x="22620" y="0"/>
                  </a:moveTo>
                  <a:lnTo>
                    <a:pt x="4574646" y="0"/>
                  </a:lnTo>
                  <a:cubicBezTo>
                    <a:pt x="4587138" y="0"/>
                    <a:pt x="4597266" y="10127"/>
                    <a:pt x="4597266" y="22620"/>
                  </a:cubicBezTo>
                  <a:lnTo>
                    <a:pt x="4597266" y="2496630"/>
                  </a:lnTo>
                  <a:cubicBezTo>
                    <a:pt x="4597266" y="2509123"/>
                    <a:pt x="4587138" y="2519250"/>
                    <a:pt x="4574646" y="2519250"/>
                  </a:cubicBezTo>
                  <a:lnTo>
                    <a:pt x="22620" y="2519250"/>
                  </a:lnTo>
                  <a:cubicBezTo>
                    <a:pt x="10127" y="2519250"/>
                    <a:pt x="0" y="2509123"/>
                    <a:pt x="0" y="2496630"/>
                  </a:cubicBezTo>
                  <a:lnTo>
                    <a:pt x="0" y="22620"/>
                  </a:lnTo>
                  <a:cubicBezTo>
                    <a:pt x="0" y="10127"/>
                    <a:pt x="10127" y="0"/>
                    <a:pt x="22620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4AB46B"/>
              </a:solidFill>
              <a:prstDash val="lgDash"/>
              <a:round/>
            </a:ln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597266" cy="2557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406010" y="338099"/>
            <a:ext cx="11379590" cy="6055557"/>
          </a:xfrm>
          <a:custGeom>
            <a:avLst/>
            <a:gdLst/>
            <a:ahLst/>
            <a:cxnLst/>
            <a:rect l="l" t="t" r="r" b="b"/>
            <a:pathLst>
              <a:path w="17069385" h="7723897">
                <a:moveTo>
                  <a:pt x="0" y="0"/>
                </a:moveTo>
                <a:lnTo>
                  <a:pt x="17069384" y="0"/>
                </a:lnTo>
                <a:lnTo>
                  <a:pt x="17069384" y="7723897"/>
                </a:lnTo>
                <a:lnTo>
                  <a:pt x="0" y="7723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704791" y="3383884"/>
            <a:ext cx="3064068" cy="2580005"/>
          </a:xfrm>
          <a:custGeom>
            <a:avLst/>
            <a:gdLst/>
            <a:ahLst/>
            <a:cxnLst/>
            <a:rect l="l" t="t" r="r" b="b"/>
            <a:pathLst>
              <a:path w="5179628" h="4497255">
                <a:moveTo>
                  <a:pt x="0" y="0"/>
                </a:moveTo>
                <a:lnTo>
                  <a:pt x="5179628" y="0"/>
                </a:lnTo>
                <a:lnTo>
                  <a:pt x="5179628" y="4497254"/>
                </a:lnTo>
                <a:lnTo>
                  <a:pt x="0" y="44972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324" b="-1324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06010" y="200237"/>
            <a:ext cx="1137959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400" b="1" dirty="0">
                <a:solidFill>
                  <a:prstClr val="white"/>
                </a:solidFill>
                <a:latin typeface="iCiel Soup of Justice" pitchFamily="2" charset="0"/>
                <a:ea typeface="Noto Sans Bold"/>
                <a:cs typeface="Noto Sans Bold"/>
                <a:sym typeface="Noto Sans Bold"/>
              </a:rPr>
              <a:t>TRÒ CHƠI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4293" y="1687267"/>
            <a:ext cx="1137959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4"/>
              </a:lnSpc>
            </a:pPr>
            <a:r>
              <a:rPr lang="vi-VN" sz="4800" b="1" dirty="0">
                <a:solidFill>
                  <a:srgbClr val="00B050"/>
                </a:solidFill>
                <a:latin typeface="iCiel Panton Black" panose="00000A00000000000000" pitchFamily="50" charset="0"/>
                <a:ea typeface="Noto Sans Bold"/>
                <a:cs typeface="Noto Sans Bold"/>
                <a:sym typeface="Noto Sans Bold"/>
              </a:rPr>
              <a:t>CHÚC MỪNG CÁC BẠN ĐÃ </a:t>
            </a:r>
          </a:p>
          <a:p>
            <a:pPr algn="ctr">
              <a:lnSpc>
                <a:spcPts val="6254"/>
              </a:lnSpc>
            </a:pPr>
            <a:r>
              <a:rPr lang="vi-VN" sz="4800" b="1" dirty="0">
                <a:solidFill>
                  <a:srgbClr val="00B050"/>
                </a:solidFill>
                <a:latin typeface="iCiel Panton Black" panose="00000A00000000000000" pitchFamily="50" charset="0"/>
                <a:ea typeface="Noto Sans Bold"/>
                <a:cs typeface="Noto Sans Bold"/>
                <a:sym typeface="Noto Sans Bold"/>
              </a:rPr>
              <a:t>ƯƠM MẦM XANH THÀNH CÔNG</a:t>
            </a:r>
            <a:endParaRPr lang="en-US" sz="4800" b="1" dirty="0">
              <a:solidFill>
                <a:srgbClr val="00B050"/>
              </a:solidFill>
              <a:latin typeface="iCiel Panton Black" panose="00000A00000000000000" pitchFamily="50" charset="0"/>
              <a:ea typeface="Noto Sans Bold"/>
              <a:cs typeface="Noto Sans Bold"/>
              <a:sym typeface="Noto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923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4" b="5792"/>
          <a:stretch/>
        </p:blipFill>
        <p:spPr>
          <a:xfrm>
            <a:off x="389744" y="216170"/>
            <a:ext cx="11474932" cy="636451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97441" y="419725"/>
            <a:ext cx="3720059" cy="139189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D00EF-A6CC-D8EC-8DEA-076431C11372}"/>
              </a:ext>
            </a:extLst>
          </p:cNvPr>
          <p:cNvSpPr txBox="1"/>
          <p:nvPr/>
        </p:nvSpPr>
        <p:spPr>
          <a:xfrm>
            <a:off x="2378838" y="365072"/>
            <a:ext cx="67572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defRPr/>
            </a:pPr>
            <a:r>
              <a:rPr lang="vi-VN" sz="8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.VnAristote" charset="0"/>
                <a:ea typeface=".VnAristote" charset="0"/>
                <a:cs typeface=".VnAristote" charset="0"/>
              </a:rPr>
              <a:t>DỰ ÁN</a:t>
            </a:r>
            <a:endParaRPr lang="en-GB" sz="88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.VnAristote" charset="0"/>
              <a:ea typeface=".VnAristote" charset="0"/>
              <a:cs typeface=".VnAristot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7336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5E4CF0-F05E-4DDC-8310-22526F4D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83" y="-357125"/>
            <a:ext cx="12220847" cy="73194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8B39E6-A532-414F-BA7D-30A37E3DE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8706368" y="3608439"/>
            <a:ext cx="2625714" cy="3871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10043-2D45-4587-BBB4-CCB478D82AE2}"/>
              </a:ext>
            </a:extLst>
          </p:cNvPr>
          <p:cNvSpPr txBox="1"/>
          <p:nvPr/>
        </p:nvSpPr>
        <p:spPr>
          <a:xfrm>
            <a:off x="1394955" y="374386"/>
            <a:ext cx="9615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4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0408" y="1586545"/>
            <a:ext cx="85693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just">
              <a:buFontTx/>
              <a:buAutoNum type="arabicPeriod"/>
            </a:pP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Lập kế hoạch</a:t>
            </a:r>
            <a:endParaRPr lang="de-DE" sz="4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742950" lvl="0" indent="-742950" algn="just">
              <a:buFontTx/>
              <a:buAutoNum type="arabicPeriod"/>
            </a:pP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Phân công nhiệm vụ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742950" lvl="0" indent="-742950" algn="just">
              <a:buFontTx/>
              <a:buAutoNum type="arabicPeriod"/>
            </a:pP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Ghi chép nhật kí</a:t>
            </a:r>
          </a:p>
          <a:p>
            <a:pPr marL="742950" lvl="0" indent="-742950" algn="just">
              <a:buFontTx/>
              <a:buAutoNum type="arabicPeriod"/>
            </a:pP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Thống nhất nội dung báo cáo</a:t>
            </a:r>
          </a:p>
          <a:p>
            <a:pPr marL="742950" lvl="0" indent="-742950" algn="just">
              <a:buFontTx/>
              <a:buAutoNum type="arabicPeriod"/>
            </a:pP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Báo cáo dự án</a:t>
            </a:r>
            <a:endParaRPr lang="de-DE" sz="4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6215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1513" y="-1120140"/>
            <a:ext cx="9833826" cy="10100038"/>
            <a:chOff x="1185833" y="-1286319"/>
            <a:chExt cx="9833826" cy="103119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33" y="-1286319"/>
              <a:ext cx="9833826" cy="1031193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2884153">
              <a:off x="3429231" y="2564714"/>
              <a:ext cx="2057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8031182">
              <a:off x="3683298" y="4868614"/>
              <a:ext cx="2024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420447">
              <a:off x="6172333" y="4805895"/>
              <a:ext cx="19304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9690269">
              <a:off x="6022861" y="2499829"/>
              <a:ext cx="2157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 rot="20588101">
            <a:off x="742610" y="-1263293"/>
            <a:ext cx="10106597" cy="10278419"/>
            <a:chOff x="1185833" y="-1286319"/>
            <a:chExt cx="9833826" cy="1031193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33" y="-1286319"/>
              <a:ext cx="9833826" cy="1031193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13070338">
              <a:off x="3684906" y="2411408"/>
              <a:ext cx="2057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8370938">
              <a:off x="3875728" y="4862203"/>
              <a:ext cx="1963236" cy="602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2420447">
              <a:off x="6172333" y="4805895"/>
              <a:ext cx="19304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9187676">
              <a:off x="6169940" y="2473908"/>
              <a:ext cx="21578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8510400" y="5945954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34035" y="69033"/>
            <a:ext cx="96975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1088606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35" y="1686454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46" y="1159260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00" y="3292118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15.6544" end="11721.60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8448" y="-457826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561498" y="32722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9072582" y="3528026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0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327</TotalTime>
  <Words>331</Words>
  <Application>Microsoft Office PowerPoint</Application>
  <PresentationFormat>Widescreen</PresentationFormat>
  <Paragraphs>80</Paragraphs>
  <Slides>21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6" baseType="lpstr">
      <vt:lpstr>宋体</vt:lpstr>
      <vt:lpstr>.VnAristote</vt:lpstr>
      <vt:lpstr>Aptos</vt:lpstr>
      <vt:lpstr>Aptos Display</vt:lpstr>
      <vt:lpstr>Arial</vt:lpstr>
      <vt:lpstr>Barlow</vt:lpstr>
      <vt:lpstr>Betm rounded</vt:lpstr>
      <vt:lpstr>Calibri</vt:lpstr>
      <vt:lpstr>Calibri Light</vt:lpstr>
      <vt:lpstr>Cambria</vt:lpstr>
      <vt:lpstr>iCiel Panton Black</vt:lpstr>
      <vt:lpstr>iCiel Soup of Justice</vt:lpstr>
      <vt:lpstr>Tahoma</vt:lpstr>
      <vt:lpstr>Times</vt:lpstr>
      <vt:lpstr>Times New Roman</vt:lpstr>
      <vt:lpstr>Custom Design</vt:lpstr>
      <vt:lpstr>1_Office Theme</vt:lpstr>
      <vt:lpstr>2_Office Theme</vt:lpstr>
      <vt:lpstr>3_Office Theme</vt:lpstr>
      <vt:lpstr>4_Office Theme</vt:lpstr>
      <vt:lpstr>Office 主题​​</vt:lpstr>
      <vt:lpstr>Office Theme</vt:lpstr>
      <vt:lpstr>9_Office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TH Lien Mac</dc:creator>
  <dc:description>9Slide.vn</dc:description>
  <cp:lastModifiedBy>Romantic</cp:lastModifiedBy>
  <cp:revision>104</cp:revision>
  <dcterms:created xsi:type="dcterms:W3CDTF">2024-10-08T15:41:43Z</dcterms:created>
  <dcterms:modified xsi:type="dcterms:W3CDTF">2024-12-24T08:26:04Z</dcterms:modified>
  <cp:category>9Slide.vn</cp:category>
</cp:coreProperties>
</file>