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1"/>
    <p:sldMasterId id="2147483710" r:id="rId2"/>
    <p:sldMasterId id="2147483711" r:id="rId3"/>
    <p:sldMasterId id="2147483712" r:id="rId4"/>
    <p:sldMasterId id="2147483713" r:id="rId5"/>
  </p:sldMasterIdLst>
  <p:notesMasterIdLst>
    <p:notesMasterId r:id="rId44"/>
  </p:notesMasterIdLst>
  <p:sldIdLst>
    <p:sldId id="257" r:id="rId6"/>
    <p:sldId id="256" r:id="rId7"/>
    <p:sldId id="299" r:id="rId8"/>
    <p:sldId id="25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6" r:id="rId23"/>
    <p:sldId id="313" r:id="rId24"/>
    <p:sldId id="280" r:id="rId25"/>
    <p:sldId id="290" r:id="rId26"/>
    <p:sldId id="291" r:id="rId27"/>
    <p:sldId id="314" r:id="rId28"/>
    <p:sldId id="281" r:id="rId29"/>
    <p:sldId id="282" r:id="rId30"/>
    <p:sldId id="288" r:id="rId31"/>
    <p:sldId id="283" r:id="rId32"/>
    <p:sldId id="284" r:id="rId33"/>
    <p:sldId id="285" r:id="rId34"/>
    <p:sldId id="286" r:id="rId35"/>
    <p:sldId id="287" r:id="rId36"/>
    <p:sldId id="289" r:id="rId37"/>
    <p:sldId id="292" r:id="rId38"/>
    <p:sldId id="293" r:id="rId39"/>
    <p:sldId id="294" r:id="rId40"/>
    <p:sldId id="295" r:id="rId41"/>
    <p:sldId id="297" r:id="rId42"/>
    <p:sldId id="298"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DE5CBF-AFB1-4ACA-BD80-AF4FC27050C4}">
  <a:tblStyle styleId="{2EDE5CBF-AFB1-4ACA-BD80-AF4FC27050C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0" name="Google Shape;43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3" name="Google Shape;78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9" name="Google Shape;72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0" name="Google Shape;74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1" name="Google Shape;75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2" name="Google Shape;76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2" name="Google Shape;772;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6" name="Google Shape;796;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0" name="Google Shape;83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1" name="Google Shape;841;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39:notes"/>
          <p:cNvSpPr>
            <a:spLocks noGrp="1" noRot="1" noChangeAspect="1"/>
          </p:cNvSpPr>
          <p:nvPr>
            <p:ph type="sldImg" idx="2"/>
          </p:nvPr>
        </p:nvSpPr>
        <p:spPr>
          <a:xfrm>
            <a:off x="623570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p39:notes"/>
          <p:cNvSpPr txBox="1">
            <a:spLocks noGrp="1"/>
          </p:cNvSpPr>
          <p:nvPr>
            <p:ph type="body" idx="1"/>
          </p:nvPr>
        </p:nvSpPr>
        <p:spPr>
          <a:xfrm>
            <a:off x="1735138" y="4632325"/>
            <a:ext cx="13877925" cy="43894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1753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40:notes"/>
          <p:cNvSpPr>
            <a:spLocks noGrp="1" noRot="1" noChangeAspect="1"/>
          </p:cNvSpPr>
          <p:nvPr>
            <p:ph type="sldImg" idx="2"/>
          </p:nvPr>
        </p:nvSpPr>
        <p:spPr>
          <a:xfrm>
            <a:off x="623570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40:notes"/>
          <p:cNvSpPr txBox="1">
            <a:spLocks noGrp="1"/>
          </p:cNvSpPr>
          <p:nvPr>
            <p:ph type="body" idx="1"/>
          </p:nvPr>
        </p:nvSpPr>
        <p:spPr>
          <a:xfrm>
            <a:off x="1735138" y="4632325"/>
            <a:ext cx="13877925" cy="43894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42:notes"/>
          <p:cNvSpPr>
            <a:spLocks noGrp="1" noRot="1" noChangeAspect="1"/>
          </p:cNvSpPr>
          <p:nvPr>
            <p:ph type="sldImg" idx="2"/>
          </p:nvPr>
        </p:nvSpPr>
        <p:spPr>
          <a:xfrm>
            <a:off x="6235700" y="731838"/>
            <a:ext cx="4878388"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9" name="Google Shape;909;p42:notes"/>
          <p:cNvSpPr txBox="1">
            <a:spLocks noGrp="1"/>
          </p:cNvSpPr>
          <p:nvPr>
            <p:ph type="body" idx="1"/>
          </p:nvPr>
        </p:nvSpPr>
        <p:spPr>
          <a:xfrm>
            <a:off x="1735138" y="4632325"/>
            <a:ext cx="13877925" cy="43894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30" name="Google Shape;93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517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 CẤU TRÚC THAM GIA VÀO QUÁ TRÌNH THOÁT HƠI NƯỚC Ở LÁ:</a:t>
            </a:r>
            <a:endParaRPr lang="en-US"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TẦNG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CUTIN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KỂ</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KHÍ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KHỔNG</a:t>
            </a:r>
            <a:r>
              <a:rPr lang="vi-VN" sz="1200" kern="1200" dirty="0">
                <a:solidFill>
                  <a:schemeClr val="tx1"/>
                </a:solidFill>
                <a:effectLst/>
                <a:latin typeface="+mn-lt"/>
                <a:ea typeface="+mn-ea"/>
                <a:cs typeface="+mn-cs"/>
              </a:rPr>
              <a:t>.</a:t>
            </a:r>
          </a:p>
          <a:p>
            <a:pPr marL="171450" indent="-171450">
              <a:buFont typeface="Symbol" panose="05050102010706020507" pitchFamily="18" charset="2"/>
              <a:buChar char="Þ"/>
            </a:pPr>
            <a:r>
              <a:rPr lang="pt-BR" sz="1200" kern="1200" dirty="0">
                <a:solidFill>
                  <a:schemeClr val="tx1"/>
                </a:solidFill>
                <a:effectLst/>
                <a:latin typeface="+mn-lt"/>
                <a:ea typeface="+mn-ea"/>
                <a:cs typeface="+mn-cs"/>
              </a:rPr>
              <a:t>CẤU TẠO CỦA LÁ THÍCH NGHI VỚI CHỨC NĂNG THOÁT HƠI NƯỚC.</a:t>
            </a:r>
            <a:endParaRPr lang="vi-VN" sz="1200" kern="1200" dirty="0">
              <a:solidFill>
                <a:schemeClr val="tx1"/>
              </a:solidFill>
              <a:effectLst/>
              <a:latin typeface="+mn-lt"/>
              <a:ea typeface="+mn-ea"/>
              <a:cs typeface="+mn-cs"/>
            </a:endParaRPr>
          </a:p>
          <a:p>
            <a:pPr marL="171450" indent="-171450">
              <a:buFont typeface="Symbol" panose="05050102010706020507" pitchFamily="18" charset="2"/>
              <a:buChar char="Þ"/>
            </a:pPr>
            <a:r>
              <a:rPr lang="vi-VN" sz="1200" kern="1200" dirty="0">
                <a:solidFill>
                  <a:schemeClr val="tx1"/>
                </a:solidFill>
                <a:effectLst/>
                <a:latin typeface="+mn-lt"/>
                <a:ea typeface="+mn-ea"/>
                <a:cs typeface="+mn-cs"/>
              </a:rPr>
              <a:t>Trong 2 cấu</a:t>
            </a:r>
            <a:r>
              <a:rPr lang="vi-VN" sz="1200" kern="1200" baseline="0" dirty="0">
                <a:solidFill>
                  <a:schemeClr val="tx1"/>
                </a:solidFill>
                <a:effectLst/>
                <a:latin typeface="+mn-lt"/>
                <a:ea typeface="+mn-ea"/>
                <a:cs typeface="+mn-cs"/>
              </a:rPr>
              <a:t> trúc này: </a:t>
            </a:r>
            <a:r>
              <a:rPr lang="vi-VN" sz="1200" kern="1200" dirty="0">
                <a:solidFill>
                  <a:schemeClr val="tx1"/>
                </a:solidFill>
                <a:effectLst/>
                <a:latin typeface="+mn-lt"/>
                <a:ea typeface="+mn-ea"/>
                <a:cs typeface="+mn-cs"/>
              </a:rPr>
              <a:t>Hơi</a:t>
            </a:r>
            <a:r>
              <a:rPr lang="vi-VN" sz="1200" kern="1200" baseline="0" dirty="0">
                <a:solidFill>
                  <a:schemeClr val="tx1"/>
                </a:solidFill>
                <a:effectLst/>
                <a:latin typeface="+mn-lt"/>
                <a:ea typeface="+mn-ea"/>
                <a:cs typeface="+mn-cs"/>
              </a:rPr>
              <a:t> nước chủ yếu thoát ra ở đâu? </a:t>
            </a:r>
            <a:r>
              <a:rPr lang="vi-VN" sz="1200" i="1" kern="1200" baseline="0" dirty="0">
                <a:solidFill>
                  <a:schemeClr val="tx1"/>
                </a:solidFill>
                <a:effectLst/>
                <a:latin typeface="+mn-lt"/>
                <a:ea typeface="+mn-ea"/>
                <a:cs typeface="+mn-cs"/>
              </a:rPr>
              <a:t>(kk vừa có thể đóng mở, mặt dưới là nào cũng có)</a:t>
            </a:r>
            <a:endParaRPr lang="vi-VN" sz="1200" i="1" kern="1200" dirty="0">
              <a:solidFill>
                <a:schemeClr val="tx1"/>
              </a:solidFill>
              <a:effectLst/>
              <a:latin typeface="+mn-lt"/>
              <a:ea typeface="+mn-ea"/>
              <a:cs typeface="+mn-cs"/>
            </a:endParaRPr>
          </a:p>
          <a:p>
            <a:pPr marL="0" indent="0">
              <a:buFont typeface="Symbol" panose="05050102010706020507" pitchFamily="18" charset="2"/>
              <a:buNone/>
            </a:pPr>
            <a:r>
              <a:rPr lang="vi-VN" sz="1200" kern="1200" dirty="0">
                <a:solidFill>
                  <a:schemeClr val="tx1"/>
                </a:solidFill>
                <a:effectLst/>
                <a:latin typeface="+mn-lt"/>
                <a:ea typeface="+mn-ea"/>
                <a:cs typeface="+mn-cs"/>
              </a:rPr>
              <a:t>Sự</a:t>
            </a:r>
            <a:r>
              <a:rPr lang="vi-VN" sz="1200" kern="1200" baseline="0" dirty="0">
                <a:solidFill>
                  <a:schemeClr val="tx1"/>
                </a:solidFill>
                <a:effectLst/>
                <a:latin typeface="+mn-lt"/>
                <a:ea typeface="+mn-ea"/>
                <a:cs typeface="+mn-cs"/>
              </a:rPr>
              <a:t> thoát hơi nước ở 2 con đường này diễn ra ntn =&gt; </a:t>
            </a:r>
            <a:r>
              <a:rPr lang="en-US" sz="1200" b="1" u="dotDotDash" kern="1200" dirty="0">
                <a:solidFill>
                  <a:schemeClr val="tx1"/>
                </a:solidFill>
                <a:effectLst/>
                <a:latin typeface="+mn-lt"/>
                <a:ea typeface="+mn-ea"/>
                <a:cs typeface="+mn-cs"/>
              </a:rPr>
              <a:t>2/ HAI CON </a:t>
            </a:r>
            <a:r>
              <a:rPr lang="en-US" sz="1200" b="1" u="dotDotDash" kern="1200" dirty="0" err="1">
                <a:solidFill>
                  <a:schemeClr val="tx1"/>
                </a:solidFill>
                <a:effectLst/>
                <a:latin typeface="+mn-lt"/>
                <a:ea typeface="+mn-ea"/>
                <a:cs typeface="+mn-cs"/>
              </a:rPr>
              <a:t>ĐƯỜNG</a:t>
            </a:r>
            <a:r>
              <a:rPr lang="en-US" sz="1200" b="1" u="dotDotDash" kern="1200" dirty="0">
                <a:solidFill>
                  <a:schemeClr val="tx1"/>
                </a:solidFill>
                <a:effectLst/>
                <a:latin typeface="+mn-lt"/>
                <a:ea typeface="+mn-ea"/>
                <a:cs typeface="+mn-cs"/>
              </a:rPr>
              <a:t> </a:t>
            </a:r>
            <a:r>
              <a:rPr lang="en-US" sz="1200" b="1" u="dotDotDash" kern="1200" dirty="0" err="1">
                <a:solidFill>
                  <a:schemeClr val="tx1"/>
                </a:solidFill>
                <a:effectLst/>
                <a:latin typeface="+mn-lt"/>
                <a:ea typeface="+mn-ea"/>
                <a:cs typeface="+mn-cs"/>
              </a:rPr>
              <a:t>THOÁT</a:t>
            </a:r>
            <a:r>
              <a:rPr lang="en-US" sz="1200" b="1" u="dotDotDash" kern="1200" dirty="0">
                <a:solidFill>
                  <a:schemeClr val="tx1"/>
                </a:solidFill>
                <a:effectLst/>
                <a:latin typeface="+mn-lt"/>
                <a:ea typeface="+mn-ea"/>
                <a:cs typeface="+mn-cs"/>
              </a:rPr>
              <a:t> </a:t>
            </a:r>
            <a:r>
              <a:rPr lang="en-US" sz="1200" b="1" u="dotDotDash" kern="1200" dirty="0" err="1">
                <a:solidFill>
                  <a:schemeClr val="tx1"/>
                </a:solidFill>
                <a:effectLst/>
                <a:latin typeface="+mn-lt"/>
                <a:ea typeface="+mn-ea"/>
                <a:cs typeface="+mn-cs"/>
              </a:rPr>
              <a:t>HƠI</a:t>
            </a:r>
            <a:r>
              <a:rPr lang="en-US" sz="1200" b="1" u="dotDotDash" kern="1200" dirty="0">
                <a:solidFill>
                  <a:schemeClr val="tx1"/>
                </a:solidFill>
                <a:effectLst/>
                <a:latin typeface="+mn-lt"/>
                <a:ea typeface="+mn-ea"/>
                <a:cs typeface="+mn-cs"/>
              </a:rPr>
              <a:t> </a:t>
            </a:r>
            <a:r>
              <a:rPr lang="en-US" sz="1200" b="1" u="dotDotDash" kern="1200" dirty="0" err="1">
                <a:solidFill>
                  <a:schemeClr val="tx1"/>
                </a:solidFill>
                <a:effectLst/>
                <a:latin typeface="+mn-lt"/>
                <a:ea typeface="+mn-ea"/>
                <a:cs typeface="+mn-cs"/>
              </a:rPr>
              <a:t>NƯỚC</a:t>
            </a:r>
            <a:r>
              <a:rPr lang="en-US" sz="1200" b="1" u="dotDotDash" kern="1200" dirty="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69A22-6BB8-455E-972E-FCA81DE6B7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02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3" name="Google Shape;69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9" name="Google Shape;809;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0" name="Google Shape;82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1" name="Google Shape;70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9" name="Google Shape;70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3" name="Google Shape;163;p2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9" name="Google Shape;169;p2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5" name="Google Shape;175;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6" name="Google Shape;186;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0"/>
        <p:cNvGrpSpPr/>
        <p:nvPr/>
      </p:nvGrpSpPr>
      <p:grpSpPr>
        <a:xfrm>
          <a:off x="0" y="0"/>
          <a:ext cx="0" cy="0"/>
          <a:chOff x="0" y="0"/>
          <a:chExt cx="0" cy="0"/>
        </a:xfrm>
      </p:grpSpPr>
      <p:sp>
        <p:nvSpPr>
          <p:cNvPr id="191" name="Google Shape;191;p3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2" name="Google Shape;192;p3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3" name="Google Shape;193;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8" name="Google Shape;198;p3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9" name="Google Shape;199;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4" name="Google Shape;204;p3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3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3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1" name="Google Shape;211;p3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2" name="Google Shape;212;p3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3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3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3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0" name="Google Shape;220;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3"/>
        <p:cNvGrpSpPr/>
        <p:nvPr/>
      </p:nvGrpSpPr>
      <p:grpSpPr>
        <a:xfrm>
          <a:off x="0" y="0"/>
          <a:ext cx="0" cy="0"/>
          <a:chOff x="0" y="0"/>
          <a:chExt cx="0" cy="0"/>
        </a:xfrm>
      </p:grpSpPr>
      <p:sp>
        <p:nvSpPr>
          <p:cNvPr id="224" name="Google Shape;224;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2" name="Google Shape;112;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9" name="Google Shape;229;p3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0" name="Google Shape;230;p3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1" name="Google Shape;231;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6" name="Google Shape;236;p37"/>
          <p:cNvSpPr>
            <a:spLocks noGrp="1"/>
          </p:cNvSpPr>
          <p:nvPr>
            <p:ph type="pic" idx="2"/>
          </p:nvPr>
        </p:nvSpPr>
        <p:spPr>
          <a:xfrm>
            <a:off x="3887391" y="987426"/>
            <a:ext cx="4629150" cy="4873625"/>
          </a:xfrm>
          <a:prstGeom prst="rect">
            <a:avLst/>
          </a:prstGeom>
          <a:noFill/>
          <a:ln>
            <a:noFill/>
          </a:ln>
        </p:spPr>
      </p:sp>
      <p:sp>
        <p:nvSpPr>
          <p:cNvPr id="237" name="Google Shape;237;p3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8" name="Google Shape;238;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3" name="Google Shape;243;p3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9" name="Google Shape;249;p3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5" name="Google Shape;255;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264"/>
        <p:cNvGrpSpPr/>
        <p:nvPr/>
      </p:nvGrpSpPr>
      <p:grpSpPr>
        <a:xfrm>
          <a:off x="0" y="0"/>
          <a:ext cx="0" cy="0"/>
          <a:chOff x="0" y="0"/>
          <a:chExt cx="0" cy="0"/>
        </a:xfrm>
      </p:grpSpPr>
      <p:sp>
        <p:nvSpPr>
          <p:cNvPr id="265" name="Google Shape;265;p42"/>
          <p:cNvSpPr/>
          <p:nvPr/>
        </p:nvSpPr>
        <p:spPr>
          <a:xfrm rot="10800000" flipH="1">
            <a:off x="2325688" y="1162050"/>
            <a:ext cx="4492625" cy="4724400"/>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745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42"/>
          <p:cNvSpPr txBox="1">
            <a:spLocks noGrp="1"/>
          </p:cNvSpPr>
          <p:nvPr>
            <p:ph type="title"/>
          </p:nvPr>
        </p:nvSpPr>
        <p:spPr>
          <a:xfrm>
            <a:off x="1194150" y="2238800"/>
            <a:ext cx="6755700" cy="2380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rgbClr val="DD7E6B"/>
              </a:buClr>
              <a:buSzPts val="6000"/>
              <a:buFont typeface="Times New Roman"/>
              <a:buNone/>
              <a:defRPr sz="6000">
                <a:solidFill>
                  <a:srgbClr val="DD7E6B"/>
                </a:solidFill>
              </a:defRPr>
            </a:lvl1pPr>
            <a:lvl2pPr lvl="1" algn="ctr">
              <a:lnSpc>
                <a:spcPct val="90000"/>
              </a:lnSpc>
              <a:spcBef>
                <a:spcPts val="0"/>
              </a:spcBef>
              <a:spcAft>
                <a:spcPts val="0"/>
              </a:spcAft>
              <a:buClr>
                <a:srgbClr val="DD7E6B"/>
              </a:buClr>
              <a:buSzPts val="6000"/>
              <a:buFont typeface="Times New Roman"/>
              <a:buNone/>
              <a:defRPr sz="6000">
                <a:solidFill>
                  <a:srgbClr val="DD7E6B"/>
                </a:solidFill>
              </a:defRPr>
            </a:lvl2pPr>
            <a:lvl3pPr lvl="2" algn="ctr">
              <a:lnSpc>
                <a:spcPct val="90000"/>
              </a:lnSpc>
              <a:spcBef>
                <a:spcPts val="0"/>
              </a:spcBef>
              <a:spcAft>
                <a:spcPts val="0"/>
              </a:spcAft>
              <a:buClr>
                <a:srgbClr val="DD7E6B"/>
              </a:buClr>
              <a:buSzPts val="6000"/>
              <a:buFont typeface="Times New Roman"/>
              <a:buNone/>
              <a:defRPr sz="6000">
                <a:solidFill>
                  <a:srgbClr val="DD7E6B"/>
                </a:solidFill>
              </a:defRPr>
            </a:lvl3pPr>
            <a:lvl4pPr lvl="3" algn="ctr">
              <a:lnSpc>
                <a:spcPct val="90000"/>
              </a:lnSpc>
              <a:spcBef>
                <a:spcPts val="0"/>
              </a:spcBef>
              <a:spcAft>
                <a:spcPts val="0"/>
              </a:spcAft>
              <a:buClr>
                <a:srgbClr val="DD7E6B"/>
              </a:buClr>
              <a:buSzPts val="6000"/>
              <a:buFont typeface="Times New Roman"/>
              <a:buNone/>
              <a:defRPr sz="6000">
                <a:solidFill>
                  <a:srgbClr val="DD7E6B"/>
                </a:solidFill>
              </a:defRPr>
            </a:lvl4pPr>
            <a:lvl5pPr lvl="4" algn="ctr">
              <a:lnSpc>
                <a:spcPct val="90000"/>
              </a:lnSpc>
              <a:spcBef>
                <a:spcPts val="0"/>
              </a:spcBef>
              <a:spcAft>
                <a:spcPts val="0"/>
              </a:spcAft>
              <a:buClr>
                <a:srgbClr val="DD7E6B"/>
              </a:buClr>
              <a:buSzPts val="6000"/>
              <a:buFont typeface="Times New Roman"/>
              <a:buNone/>
              <a:defRPr sz="6000">
                <a:solidFill>
                  <a:srgbClr val="DD7E6B"/>
                </a:solidFill>
              </a:defRPr>
            </a:lvl5pPr>
            <a:lvl6pPr lvl="5" algn="ctr">
              <a:lnSpc>
                <a:spcPct val="90000"/>
              </a:lnSpc>
              <a:spcBef>
                <a:spcPts val="0"/>
              </a:spcBef>
              <a:spcAft>
                <a:spcPts val="0"/>
              </a:spcAft>
              <a:buClr>
                <a:srgbClr val="DD7E6B"/>
              </a:buClr>
              <a:buSzPts val="6000"/>
              <a:buFont typeface="Times New Roman"/>
              <a:buNone/>
              <a:defRPr sz="6000">
                <a:solidFill>
                  <a:srgbClr val="DD7E6B"/>
                </a:solidFill>
              </a:defRPr>
            </a:lvl6pPr>
            <a:lvl7pPr lvl="6" algn="ctr">
              <a:lnSpc>
                <a:spcPct val="90000"/>
              </a:lnSpc>
              <a:spcBef>
                <a:spcPts val="0"/>
              </a:spcBef>
              <a:spcAft>
                <a:spcPts val="0"/>
              </a:spcAft>
              <a:buClr>
                <a:srgbClr val="DD7E6B"/>
              </a:buClr>
              <a:buSzPts val="6000"/>
              <a:buFont typeface="Times New Roman"/>
              <a:buNone/>
              <a:defRPr sz="6000">
                <a:solidFill>
                  <a:srgbClr val="DD7E6B"/>
                </a:solidFill>
              </a:defRPr>
            </a:lvl7pPr>
            <a:lvl8pPr lvl="7" algn="ctr">
              <a:lnSpc>
                <a:spcPct val="90000"/>
              </a:lnSpc>
              <a:spcBef>
                <a:spcPts val="0"/>
              </a:spcBef>
              <a:spcAft>
                <a:spcPts val="0"/>
              </a:spcAft>
              <a:buClr>
                <a:srgbClr val="DD7E6B"/>
              </a:buClr>
              <a:buSzPts val="6000"/>
              <a:buFont typeface="Times New Roman"/>
              <a:buNone/>
              <a:defRPr sz="6000">
                <a:solidFill>
                  <a:srgbClr val="DD7E6B"/>
                </a:solidFill>
              </a:defRPr>
            </a:lvl8pPr>
            <a:lvl9pPr lvl="8" algn="ctr">
              <a:lnSpc>
                <a:spcPct val="90000"/>
              </a:lnSpc>
              <a:spcBef>
                <a:spcPts val="0"/>
              </a:spcBef>
              <a:spcAft>
                <a:spcPts val="0"/>
              </a:spcAft>
              <a:buClr>
                <a:srgbClr val="DD7E6B"/>
              </a:buClr>
              <a:buSzPts val="6000"/>
              <a:buFont typeface="Times New Roman"/>
              <a:buNone/>
              <a:defRPr sz="6000">
                <a:solidFill>
                  <a:srgbClr val="DD7E6B"/>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7"/>
        <p:cNvGrpSpPr/>
        <p:nvPr/>
      </p:nvGrpSpPr>
      <p:grpSpPr>
        <a:xfrm>
          <a:off x="0" y="0"/>
          <a:ext cx="0" cy="0"/>
          <a:chOff x="0" y="0"/>
          <a:chExt cx="0" cy="0"/>
        </a:xfrm>
      </p:grpSpPr>
      <p:sp>
        <p:nvSpPr>
          <p:cNvPr id="268" name="Google Shape;268;p4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9" name="Google Shape;269;p4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70" name="Google Shape;270;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5" name="Google Shape;275;p4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6" name="Google Shape;276;p4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9"/>
        <p:cNvGrpSpPr/>
        <p:nvPr/>
      </p:nvGrpSpPr>
      <p:grpSpPr>
        <a:xfrm>
          <a:off x="0" y="0"/>
          <a:ext cx="0" cy="0"/>
          <a:chOff x="0" y="0"/>
          <a:chExt cx="0" cy="0"/>
        </a:xfrm>
      </p:grpSpPr>
      <p:sp>
        <p:nvSpPr>
          <p:cNvPr id="280" name="Google Shape;280;p4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1" name="Google Shape;281;p4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82" name="Google Shape;282;p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7" name="Google Shape;287;p4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8" name="Google Shape;288;p4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9" name="Google Shape;289;p4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9" name="Google Shape;119;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4" name="Google Shape;294;p4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95" name="Google Shape;295;p4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6" name="Google Shape;296;p4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97" name="Google Shape;297;p4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8" name="Google Shape;298;p4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sp>
        <p:nvSpPr>
          <p:cNvPr id="302" name="Google Shape;302;p4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3" name="Google Shape;303;p4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6"/>
        <p:cNvGrpSpPr/>
        <p:nvPr/>
      </p:nvGrpSpPr>
      <p:grpSpPr>
        <a:xfrm>
          <a:off x="0" y="0"/>
          <a:ext cx="0" cy="0"/>
          <a:chOff x="0" y="0"/>
          <a:chExt cx="0" cy="0"/>
        </a:xfrm>
      </p:grpSpPr>
      <p:sp>
        <p:nvSpPr>
          <p:cNvPr id="307" name="Google Shape;307;p4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2" name="Google Shape;312;p5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313" name="Google Shape;313;p5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14" name="Google Shape;314;p5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5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9" name="Google Shape;319;p51"/>
          <p:cNvSpPr>
            <a:spLocks noGrp="1"/>
          </p:cNvSpPr>
          <p:nvPr>
            <p:ph type="pic" idx="2"/>
          </p:nvPr>
        </p:nvSpPr>
        <p:spPr>
          <a:xfrm>
            <a:off x="3887391" y="987426"/>
            <a:ext cx="4629150" cy="4873625"/>
          </a:xfrm>
          <a:prstGeom prst="rect">
            <a:avLst/>
          </a:prstGeom>
          <a:noFill/>
          <a:ln>
            <a:noFill/>
          </a:ln>
        </p:spPr>
      </p:sp>
      <p:sp>
        <p:nvSpPr>
          <p:cNvPr id="320" name="Google Shape;320;p5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21" name="Google Shape;321;p5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5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6" name="Google Shape;326;p5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7" name="Google Shape;327;p5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5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5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30"/>
        <p:cNvGrpSpPr/>
        <p:nvPr/>
      </p:nvGrpSpPr>
      <p:grpSpPr>
        <a:xfrm>
          <a:off x="0" y="0"/>
          <a:ext cx="0" cy="0"/>
          <a:chOff x="0" y="0"/>
          <a:chExt cx="0" cy="0"/>
        </a:xfrm>
      </p:grpSpPr>
      <p:sp>
        <p:nvSpPr>
          <p:cNvPr id="331" name="Google Shape;331;p5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2" name="Google Shape;332;p5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3" name="Google Shape;333;p5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5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900">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900">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900">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900">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900">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900">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900">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9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2"/>
        <p:cNvGrpSpPr/>
        <p:nvPr/>
      </p:nvGrpSpPr>
      <p:grpSpPr>
        <a:xfrm>
          <a:off x="0" y="0"/>
          <a:ext cx="0" cy="0"/>
          <a:chOff x="0" y="0"/>
          <a:chExt cx="0" cy="0"/>
        </a:xfrm>
      </p:grpSpPr>
      <p:sp>
        <p:nvSpPr>
          <p:cNvPr id="343" name="Google Shape;343;p5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4" name="Google Shape;344;p5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5" name="Google Shape;345;p5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8"/>
        <p:cNvGrpSpPr/>
        <p:nvPr/>
      </p:nvGrpSpPr>
      <p:grpSpPr>
        <a:xfrm>
          <a:off x="0" y="0"/>
          <a:ext cx="0" cy="0"/>
          <a:chOff x="0" y="0"/>
          <a:chExt cx="0" cy="0"/>
        </a:xfrm>
      </p:grpSpPr>
      <p:sp>
        <p:nvSpPr>
          <p:cNvPr id="349" name="Google Shape;349;p5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0" name="Google Shape;350;p5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4"/>
        <p:cNvGrpSpPr/>
        <p:nvPr/>
      </p:nvGrpSpPr>
      <p:grpSpPr>
        <a:xfrm>
          <a:off x="0" y="0"/>
          <a:ext cx="0" cy="0"/>
          <a:chOff x="0" y="0"/>
          <a:chExt cx="0" cy="0"/>
        </a:xfrm>
      </p:grpSpPr>
      <p:sp>
        <p:nvSpPr>
          <p:cNvPr id="355" name="Google Shape;355;p57"/>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6" name="Google Shape;356;p57"/>
          <p:cNvSpPr txBox="1">
            <a:spLocks noGrp="1"/>
          </p:cNvSpPr>
          <p:nvPr>
            <p:ph type="body" idx="1"/>
          </p:nvPr>
        </p:nvSpPr>
        <p:spPr>
          <a:xfrm>
            <a:off x="623888" y="4589465"/>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7" name="Google Shape;357;p5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5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5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4" name="Google Shape;124;p1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0"/>
        <p:cNvGrpSpPr/>
        <p:nvPr/>
      </p:nvGrpSpPr>
      <p:grpSpPr>
        <a:xfrm>
          <a:off x="0" y="0"/>
          <a:ext cx="0" cy="0"/>
          <a:chOff x="0" y="0"/>
          <a:chExt cx="0" cy="0"/>
        </a:xfrm>
      </p:grpSpPr>
      <p:sp>
        <p:nvSpPr>
          <p:cNvPr id="361" name="Google Shape;361;p5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2" name="Google Shape;362;p58"/>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58"/>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5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5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5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7"/>
        <p:cNvGrpSpPr/>
        <p:nvPr/>
      </p:nvGrpSpPr>
      <p:grpSpPr>
        <a:xfrm>
          <a:off x="0" y="0"/>
          <a:ext cx="0" cy="0"/>
          <a:chOff x="0" y="0"/>
          <a:chExt cx="0" cy="0"/>
        </a:xfrm>
      </p:grpSpPr>
      <p:sp>
        <p:nvSpPr>
          <p:cNvPr id="368" name="Google Shape;368;p59"/>
          <p:cNvSpPr txBox="1">
            <a:spLocks noGrp="1"/>
          </p:cNvSpPr>
          <p:nvPr>
            <p:ph type="title"/>
          </p:nvPr>
        </p:nvSpPr>
        <p:spPr>
          <a:xfrm>
            <a:off x="630238" y="36512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9" name="Google Shape;369;p59"/>
          <p:cNvSpPr txBox="1">
            <a:spLocks noGrp="1"/>
          </p:cNvSpPr>
          <p:nvPr>
            <p:ph type="body" idx="1"/>
          </p:nvPr>
        </p:nvSpPr>
        <p:spPr>
          <a:xfrm>
            <a:off x="630239"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0" name="Google Shape;370;p59"/>
          <p:cNvSpPr txBox="1">
            <a:spLocks noGrp="1"/>
          </p:cNvSpPr>
          <p:nvPr>
            <p:ph type="body" idx="2"/>
          </p:nvPr>
        </p:nvSpPr>
        <p:spPr>
          <a:xfrm>
            <a:off x="630239"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59"/>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2" name="Google Shape;372;p59"/>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5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5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5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6"/>
        <p:cNvGrpSpPr/>
        <p:nvPr/>
      </p:nvGrpSpPr>
      <p:grpSpPr>
        <a:xfrm>
          <a:off x="0" y="0"/>
          <a:ext cx="0" cy="0"/>
          <a:chOff x="0" y="0"/>
          <a:chExt cx="0" cy="0"/>
        </a:xfrm>
      </p:grpSpPr>
      <p:sp>
        <p:nvSpPr>
          <p:cNvPr id="377" name="Google Shape;377;p6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8" name="Google Shape;378;p6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6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6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1"/>
        <p:cNvGrpSpPr/>
        <p:nvPr/>
      </p:nvGrpSpPr>
      <p:grpSpPr>
        <a:xfrm>
          <a:off x="0" y="0"/>
          <a:ext cx="0" cy="0"/>
          <a:chOff x="0" y="0"/>
          <a:chExt cx="0" cy="0"/>
        </a:xfrm>
      </p:grpSpPr>
      <p:sp>
        <p:nvSpPr>
          <p:cNvPr id="382" name="Google Shape;382;p6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6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6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5"/>
        <p:cNvGrpSpPr/>
        <p:nvPr/>
      </p:nvGrpSpPr>
      <p:grpSpPr>
        <a:xfrm>
          <a:off x="0" y="0"/>
          <a:ext cx="0" cy="0"/>
          <a:chOff x="0" y="0"/>
          <a:chExt cx="0" cy="0"/>
        </a:xfrm>
      </p:grpSpPr>
      <p:sp>
        <p:nvSpPr>
          <p:cNvPr id="386" name="Google Shape;386;p62"/>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7" name="Google Shape;387;p62"/>
          <p:cNvSpPr txBox="1">
            <a:spLocks noGrp="1"/>
          </p:cNvSpPr>
          <p:nvPr>
            <p:ph type="body" idx="1"/>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8" name="Google Shape;388;p62"/>
          <p:cNvSpPr txBox="1">
            <a:spLocks noGrp="1"/>
          </p:cNvSpPr>
          <p:nvPr>
            <p:ph type="body" idx="2"/>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9" name="Google Shape;389;p6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6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6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2"/>
        <p:cNvGrpSpPr/>
        <p:nvPr/>
      </p:nvGrpSpPr>
      <p:grpSpPr>
        <a:xfrm>
          <a:off x="0" y="0"/>
          <a:ext cx="0" cy="0"/>
          <a:chOff x="0" y="0"/>
          <a:chExt cx="0" cy="0"/>
        </a:xfrm>
      </p:grpSpPr>
      <p:sp>
        <p:nvSpPr>
          <p:cNvPr id="393" name="Google Shape;393;p63"/>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4" name="Google Shape;394;p63"/>
          <p:cNvSpPr>
            <a:spLocks noGrp="1"/>
          </p:cNvSpPr>
          <p:nvPr>
            <p:ph type="pic" idx="2"/>
          </p:nvPr>
        </p:nvSpPr>
        <p:spPr>
          <a:xfrm>
            <a:off x="3887788" y="987427"/>
            <a:ext cx="4629150" cy="4873625"/>
          </a:xfrm>
          <a:prstGeom prst="rect">
            <a:avLst/>
          </a:prstGeom>
          <a:noFill/>
          <a:ln>
            <a:noFill/>
          </a:ln>
        </p:spPr>
      </p:sp>
      <p:sp>
        <p:nvSpPr>
          <p:cNvPr id="395" name="Google Shape;395;p63"/>
          <p:cNvSpPr txBox="1">
            <a:spLocks noGrp="1"/>
          </p:cNvSpPr>
          <p:nvPr>
            <p:ph type="body" idx="1"/>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6" name="Google Shape;396;p6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6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6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99"/>
        <p:cNvGrpSpPr/>
        <p:nvPr/>
      </p:nvGrpSpPr>
      <p:grpSpPr>
        <a:xfrm>
          <a:off x="0" y="0"/>
          <a:ext cx="0" cy="0"/>
          <a:chOff x="0" y="0"/>
          <a:chExt cx="0" cy="0"/>
        </a:xfrm>
      </p:grpSpPr>
      <p:sp>
        <p:nvSpPr>
          <p:cNvPr id="400" name="Google Shape;400;p6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1" name="Google Shape;401;p6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6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6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4" name="Google Shape;404;p6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5"/>
        <p:cNvGrpSpPr/>
        <p:nvPr/>
      </p:nvGrpSpPr>
      <p:grpSpPr>
        <a:xfrm>
          <a:off x="0" y="0"/>
          <a:ext cx="0" cy="0"/>
          <a:chOff x="0" y="0"/>
          <a:chExt cx="0" cy="0"/>
        </a:xfrm>
      </p:grpSpPr>
      <p:sp>
        <p:nvSpPr>
          <p:cNvPr id="406" name="Google Shape;406;p65"/>
          <p:cNvSpPr txBox="1">
            <a:spLocks noGrp="1"/>
          </p:cNvSpPr>
          <p:nvPr>
            <p:ph type="title"/>
          </p:nvPr>
        </p:nvSpPr>
        <p:spPr>
          <a:xfrm rot="5400000">
            <a:off x="4623595"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7" name="Google Shape;407;p65"/>
          <p:cNvSpPr txBox="1">
            <a:spLocks noGrp="1"/>
          </p:cNvSpPr>
          <p:nvPr>
            <p:ph type="body" idx="1"/>
          </p:nvPr>
        </p:nvSpPr>
        <p:spPr>
          <a:xfrm rot="5400000">
            <a:off x="604045" y="389731"/>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6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6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6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4051975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19287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1" name="Google Shape;131;p2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2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2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2168823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E2BDFF-2684-4726-A798-D45D0863E18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3630277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E2BDFF-2684-4726-A798-D45D0863E184}"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1718877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E2BDFF-2684-4726-A798-D45D0863E184}"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858313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2BDFF-2684-4726-A798-D45D0863E184}"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3811600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E2BDFF-2684-4726-A798-D45D0863E18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2636778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6E2BDFF-2684-4726-A798-D45D0863E18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2340691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992083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917249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120813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0" name="Google Shape;140;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06182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23626922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27004458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2BDFF-2684-4726-A798-D45D0863E18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314168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0" name="Google Shape;150;p2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6" name="Google Shape;156;p24"/>
          <p:cNvSpPr>
            <a:spLocks noGrp="1"/>
          </p:cNvSpPr>
          <p:nvPr>
            <p:ph type="pic" idx="2"/>
          </p:nvPr>
        </p:nvSpPr>
        <p:spPr>
          <a:xfrm>
            <a:off x="3887391" y="987426"/>
            <a:ext cx="4629150" cy="4873625"/>
          </a:xfrm>
          <a:prstGeom prst="rect">
            <a:avLst/>
          </a:prstGeom>
          <a:noFill/>
          <a:ln>
            <a:noFill/>
          </a:ln>
        </p:spPr>
      </p:sp>
      <p:sp>
        <p:nvSpPr>
          <p:cNvPr id="157" name="Google Shape;157;p2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Google Shape;102;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Google Shape;103;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0" name="Google Shape;180;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2" name="Google Shape;182;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3" name="Google Shape;183;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1pPr>
            <a:lvl2pPr marR="0" lvl="1"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2pPr>
            <a:lvl3pPr marR="0" lvl="2"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3pPr>
            <a:lvl4pPr marR="0" lvl="3"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4pPr>
            <a:lvl5pPr marR="0" lvl="4"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5pPr>
            <a:lvl6pPr marR="0" lvl="5"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0"/>
              </a:spcBef>
              <a:spcAft>
                <a:spcPts val="0"/>
              </a:spcAft>
              <a:buSzPts val="1400"/>
              <a:buNone/>
              <a:defRPr sz="3300" b="0" i="0" u="none" strike="noStrike" cap="none">
                <a:solidFill>
                  <a:schemeClr val="dk1"/>
                </a:solidFill>
                <a:latin typeface="Times New Roman"/>
                <a:ea typeface="Times New Roman"/>
                <a:cs typeface="Times New Roman"/>
                <a:sym typeface="Times New Roman"/>
              </a:defRPr>
            </a:lvl9pPr>
          </a:lstStyle>
          <a:p>
            <a:endParaRPr/>
          </a:p>
        </p:txBody>
      </p:sp>
      <p:sp>
        <p:nvSpPr>
          <p:cNvPr id="260" name="Google Shape;260;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imes New Roman"/>
                <a:ea typeface="Times New Roman"/>
                <a:cs typeface="Times New Roman"/>
                <a:sym typeface="Times New Roman"/>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Times New Roman"/>
                <a:ea typeface="Times New Roman"/>
                <a:cs typeface="Times New Roman"/>
                <a:sym typeface="Times New Roman"/>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Times New Roman"/>
                <a:ea typeface="Times New Roman"/>
                <a:cs typeface="Times New Roman"/>
                <a:sym typeface="Times New Roman"/>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9pPr>
          </a:lstStyle>
          <a:p>
            <a:endParaRPr/>
          </a:p>
        </p:txBody>
      </p:sp>
      <p:sp>
        <p:nvSpPr>
          <p:cNvPr id="261" name="Google Shape;261;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2" name="Google Shape;262;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3" name="Google Shape;263;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9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9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9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9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9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9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9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9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5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38" name="Google Shape;338;p5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9" name="Google Shape;339;p5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0" name="Google Shape;340;p5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1" name="Google Shape;341;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A6E2BDFF-2684-4726-A798-D45D0863E184}" type="datetimeFigureOut">
              <a:rPr lang="en-US" smtClean="0"/>
              <a:t>2/6/2023</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09FD086E-08A5-4BB8-8F63-EA9F7C41B0FD}" type="slidenum">
              <a:rPr lang="en-US" smtClean="0"/>
              <a:t>‹#›</a:t>
            </a:fld>
            <a:endParaRPr lang="en-US"/>
          </a:p>
        </p:txBody>
      </p:sp>
    </p:spTree>
    <p:extLst>
      <p:ext uri="{BB962C8B-B14F-4D97-AF65-F5344CB8AC3E}">
        <p14:creationId xmlns:p14="http://schemas.microsoft.com/office/powerpoint/2010/main" val="116481424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9.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49.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18.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sp>
        <p:nvSpPr>
          <p:cNvPr id="432" name="Google Shape;432;p67"/>
          <p:cNvSpPr txBox="1"/>
          <p:nvPr/>
        </p:nvSpPr>
        <p:spPr>
          <a:xfrm>
            <a:off x="1646237" y="-320674"/>
            <a:ext cx="1841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38" name="Google Shape;438;p67"/>
          <p:cNvGrpSpPr/>
          <p:nvPr/>
        </p:nvGrpSpPr>
        <p:grpSpPr>
          <a:xfrm>
            <a:off x="355599" y="1731962"/>
            <a:ext cx="3673476" cy="582613"/>
            <a:chOff x="1296" y="1824"/>
            <a:chExt cx="2976" cy="432"/>
          </a:xfrm>
        </p:grpSpPr>
        <p:sp>
          <p:nvSpPr>
            <p:cNvPr id="439" name="Google Shape;439;p67"/>
            <p:cNvSpPr/>
            <p:nvPr/>
          </p:nvSpPr>
          <p:spPr>
            <a:xfrm>
              <a:off x="1536" y="1899"/>
              <a:ext cx="2736" cy="287"/>
            </a:xfrm>
            <a:prstGeom prst="roundRect">
              <a:avLst>
                <a:gd name="adj" fmla="val 16667"/>
              </a:avLst>
            </a:prstGeom>
            <a:gradFill>
              <a:gsLst>
                <a:gs pos="0">
                  <a:srgbClr val="E8EEF7"/>
                </a:gs>
                <a:gs pos="100000">
                  <a:schemeClr val="accent1"/>
                </a:gs>
              </a:gsLst>
              <a:lin ang="0" scaled="0"/>
            </a:grad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440" name="Google Shape;440;p67"/>
            <p:cNvSpPr/>
            <p:nvPr/>
          </p:nvSpPr>
          <p:spPr>
            <a:xfrm>
              <a:off x="1296" y="1824"/>
              <a:ext cx="432" cy="432"/>
            </a:xfrm>
            <a:prstGeom prst="diamond">
              <a:avLst/>
            </a:prstGeom>
            <a:solidFill>
              <a:schemeClr val="accent1"/>
            </a:solid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1" name="Google Shape;441;p67"/>
            <p:cNvSpPr txBox="1"/>
            <p:nvPr/>
          </p:nvSpPr>
          <p:spPr>
            <a:xfrm>
              <a:off x="1680" y="1934"/>
              <a:ext cx="2160" cy="2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endParaRPr sz="1800" b="1" i="0" u="none" strike="noStrike" cap="none">
                <a:solidFill>
                  <a:srgbClr val="000000"/>
                </a:solidFill>
                <a:latin typeface="Arial"/>
                <a:ea typeface="Arial"/>
                <a:cs typeface="Arial"/>
                <a:sym typeface="Arial"/>
              </a:endParaRPr>
            </a:p>
          </p:txBody>
        </p:sp>
        <p:sp>
          <p:nvSpPr>
            <p:cNvPr id="442" name="Google Shape;442;p67"/>
            <p:cNvSpPr txBox="1"/>
            <p:nvPr/>
          </p:nvSpPr>
          <p:spPr>
            <a:xfrm>
              <a:off x="1299" y="1886"/>
              <a:ext cx="410" cy="3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dirty="0">
                  <a:solidFill>
                    <a:srgbClr val="FFFFFF"/>
                  </a:solidFill>
                </a:rPr>
                <a:t>?</a:t>
              </a:r>
              <a:endParaRPr dirty="0"/>
            </a:p>
          </p:txBody>
        </p:sp>
      </p:grpSp>
      <p:sp>
        <p:nvSpPr>
          <p:cNvPr id="443" name="Google Shape;443;p67"/>
          <p:cNvSpPr/>
          <p:nvPr/>
        </p:nvSpPr>
        <p:spPr>
          <a:xfrm>
            <a:off x="887412" y="1820863"/>
            <a:ext cx="2786166" cy="4016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Noto Sans Symbols"/>
              <a:buNone/>
            </a:pPr>
            <a:r>
              <a:rPr lang="en-US" sz="2000" b="1" i="0" u="none" strike="noStrike" cap="none" dirty="0" err="1">
                <a:solidFill>
                  <a:srgbClr val="000000"/>
                </a:solidFill>
                <a:latin typeface="Times New Roman"/>
                <a:ea typeface="Times New Roman"/>
                <a:cs typeface="Times New Roman"/>
                <a:sym typeface="Times New Roman"/>
              </a:rPr>
              <a:t>Trả</a:t>
            </a:r>
            <a:r>
              <a:rPr lang="en-US" sz="2000" b="1" i="0" u="none" strike="noStrike" cap="none" dirty="0">
                <a:solidFill>
                  <a:srgbClr val="000000"/>
                </a:solidFill>
                <a:latin typeface="Times New Roman"/>
                <a:ea typeface="Times New Roman"/>
                <a:cs typeface="Times New Roman"/>
                <a:sym typeface="Times New Roman"/>
              </a:rPr>
              <a:t> </a:t>
            </a:r>
            <a:r>
              <a:rPr lang="en-US" sz="2000" b="1" i="0" u="none" strike="noStrike" cap="none" dirty="0" err="1">
                <a:solidFill>
                  <a:srgbClr val="000000"/>
                </a:solidFill>
                <a:latin typeface="Times New Roman"/>
                <a:ea typeface="Times New Roman"/>
                <a:cs typeface="Times New Roman"/>
                <a:sym typeface="Times New Roman"/>
              </a:rPr>
              <a:t>lời</a:t>
            </a:r>
            <a:r>
              <a:rPr lang="en-US" sz="2000" b="1" i="0" u="none" strike="noStrike" cap="none" dirty="0">
                <a:solidFill>
                  <a:srgbClr val="000000"/>
                </a:solidFill>
                <a:latin typeface="Times New Roman"/>
                <a:ea typeface="Times New Roman"/>
                <a:cs typeface="Times New Roman"/>
                <a:sym typeface="Times New Roman"/>
              </a:rPr>
              <a:t> </a:t>
            </a:r>
            <a:r>
              <a:rPr lang="en-US" sz="2000" b="1" i="0" u="none" strike="noStrike" cap="none" dirty="0" err="1">
                <a:solidFill>
                  <a:srgbClr val="000000"/>
                </a:solidFill>
                <a:latin typeface="Times New Roman"/>
                <a:ea typeface="Times New Roman"/>
                <a:cs typeface="Times New Roman"/>
                <a:sym typeface="Times New Roman"/>
              </a:rPr>
              <a:t>câu</a:t>
            </a:r>
            <a:r>
              <a:rPr lang="en-US" sz="2000" b="1" dirty="0">
                <a:latin typeface="Times New Roman"/>
                <a:ea typeface="Times New Roman"/>
                <a:cs typeface="Times New Roman"/>
                <a:sym typeface="Times New Roman"/>
              </a:rPr>
              <a:t> </a:t>
            </a:r>
            <a:r>
              <a:rPr lang="en-US" sz="2000" b="1" i="0" u="none" strike="noStrike" cap="none" dirty="0" err="1">
                <a:solidFill>
                  <a:srgbClr val="000000"/>
                </a:solidFill>
                <a:latin typeface="Times New Roman"/>
                <a:ea typeface="Times New Roman"/>
                <a:cs typeface="Times New Roman"/>
                <a:sym typeface="Times New Roman"/>
              </a:rPr>
              <a:t>hỏi</a:t>
            </a:r>
            <a:endParaRPr dirty="0"/>
          </a:p>
        </p:txBody>
      </p:sp>
      <p:sp>
        <p:nvSpPr>
          <p:cNvPr id="444" name="Google Shape;444;p67"/>
          <p:cNvSpPr txBox="1"/>
          <p:nvPr/>
        </p:nvSpPr>
        <p:spPr>
          <a:xfrm>
            <a:off x="601662" y="2457451"/>
            <a:ext cx="8212138" cy="1219200"/>
          </a:xfrm>
          <a:prstGeom prst="rect">
            <a:avLst/>
          </a:prstGeom>
          <a:noFill/>
          <a:ln>
            <a:noFill/>
          </a:ln>
        </p:spPr>
        <p:txBody>
          <a:bodyPr spcFirstLastPara="1" wrap="square" lIns="91425" tIns="45700" rIns="91425" bIns="45700" anchor="t" anchorCtr="0">
            <a:noAutofit/>
          </a:bodyPr>
          <a:lstStyle/>
          <a:p>
            <a:pPr marL="0" marR="0" lvl="0" indent="0" algn="just" rtl="0">
              <a:lnSpc>
                <a:spcPct val="114000"/>
              </a:lnSpc>
              <a:spcBef>
                <a:spcPts val="0"/>
              </a:spcBef>
              <a:spcAft>
                <a:spcPts val="0"/>
              </a:spcAft>
              <a:buClr>
                <a:srgbClr val="FF0000"/>
              </a:buClr>
              <a:buSzPts val="2400"/>
              <a:buFont typeface="Arial"/>
              <a:buNone/>
            </a:pPr>
            <a:r>
              <a:rPr lang="en-US" sz="2400" b="1" i="1" u="none" strike="noStrike" cap="none" dirty="0">
                <a:solidFill>
                  <a:srgbClr val="FF0000"/>
                </a:solidFill>
                <a:latin typeface="Times New Roman"/>
                <a:ea typeface="Times New Roman"/>
                <a:cs typeface="Times New Roman"/>
                <a:sym typeface="Times New Roman"/>
              </a:rPr>
              <a:t>?1. </a:t>
            </a:r>
            <a:r>
              <a:rPr lang="en-US" sz="2400" b="1" i="1" u="none" strike="noStrike" cap="none" dirty="0" err="1">
                <a:solidFill>
                  <a:srgbClr val="FF0000"/>
                </a:solidFill>
                <a:latin typeface="Times New Roman"/>
                <a:ea typeface="Times New Roman"/>
                <a:cs typeface="Times New Roman"/>
                <a:sym typeface="Times New Roman"/>
              </a:rPr>
              <a:t>Cây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xanh</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chỉ</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cần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trồng</a:t>
            </a:r>
            <a:r>
              <a:rPr lang="en-US" sz="2400" b="1" i="1" u="none" strike="noStrike" cap="none" dirty="0">
                <a:solidFill>
                  <a:srgbClr val="FF0000"/>
                </a:solidFill>
                <a:latin typeface="Times New Roman"/>
                <a:ea typeface="Times New Roman"/>
                <a:cs typeface="Times New Roman"/>
                <a:sym typeface="Times New Roman"/>
              </a:rPr>
              <a:t> ở </a:t>
            </a:r>
            <a:r>
              <a:rPr lang="en-US" sz="2400" b="1" i="1" u="none" strike="noStrike" cap="none" dirty="0" err="1">
                <a:solidFill>
                  <a:srgbClr val="FF0000"/>
                </a:solidFill>
                <a:latin typeface="Times New Roman"/>
                <a:ea typeface="Times New Roman"/>
                <a:cs typeface="Times New Roman"/>
                <a:sym typeface="Times New Roman"/>
              </a:rPr>
              <a:t>nơi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có</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ánh</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sáng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được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tưới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nước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có</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thể</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sống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và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lớn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lên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hầu</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hết</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các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loài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sinh</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vật</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khác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như</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động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vật</a:t>
            </a:r>
            <a:r>
              <a:rPr lang="en-US" sz="2400" b="1" i="1" u="none" strike="noStrike" cap="none" dirty="0">
                <a:solidFill>
                  <a:srgbClr val="FF0000"/>
                </a:solidFill>
                <a:latin typeface="Times New Roman"/>
                <a:ea typeface="Times New Roman"/>
                <a:cs typeface="Times New Roman"/>
                <a:sym typeface="Times New Roman"/>
              </a:rPr>
              <a:t> hay con </a:t>
            </a:r>
            <a:r>
              <a:rPr lang="en-US" sz="2400" b="1" i="1" u="none" strike="noStrike" cap="none" dirty="0" err="1">
                <a:solidFill>
                  <a:srgbClr val="FF0000"/>
                </a:solidFill>
                <a:latin typeface="Times New Roman"/>
                <a:ea typeface="Times New Roman"/>
                <a:cs typeface="Times New Roman"/>
                <a:sym typeface="Times New Roman"/>
              </a:rPr>
              <a:t>người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có</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làm</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được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như</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vậy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không</a:t>
            </a:r>
            <a:r>
              <a:rPr lang="en-US" sz="2400" b="1" i="1" u="none" strike="noStrike" cap="none" dirty="0">
                <a:solidFill>
                  <a:srgbClr val="FF0000"/>
                </a:solidFill>
                <a:latin typeface="Times New Roman"/>
                <a:ea typeface="Times New Roman"/>
                <a:cs typeface="Times New Roman"/>
                <a:sym typeface="Times New Roman"/>
              </a:rPr>
              <a:t>?</a:t>
            </a:r>
            <a:endParaRPr sz="2000" b="1" i="1" u="none" strike="noStrike" cap="none" dirty="0">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62" y="275463"/>
            <a:ext cx="8293100" cy="877824"/>
          </a:xfrm>
        </p:spPr>
        <p:txBody>
          <a:bodyPr>
            <a:noAutofit/>
          </a:bodyPr>
          <a:lstStyle/>
          <a:p>
            <a:r>
              <a:rPr lang="en-US" b="1" dirty="0">
                <a:solidFill>
                  <a:srgbClr val="FF0000"/>
                </a:solidFill>
                <a:latin typeface="Times New Roman" panose="02020603050405020304" pitchFamily="18" charset="0"/>
                <a:cs typeface="Times New Roman" panose="02020603050405020304" pitchFamily="18" charset="0"/>
              </a:rPr>
              <a:t>II. </a:t>
            </a:r>
            <a:r>
              <a:rPr lang="en-US" b="1" dirty="0" err="1">
                <a:solidFill>
                  <a:srgbClr val="FF0000"/>
                </a:solidFill>
                <a:latin typeface="Times New Roman" panose="02020603050405020304" pitchFamily="18" charset="0"/>
                <a:cs typeface="Times New Roman" panose="02020603050405020304" pitchFamily="18" charset="0"/>
              </a:rPr>
              <a:t>Vai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chức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năng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quang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119" y="993009"/>
            <a:ext cx="7921625" cy="2910580"/>
          </a:xfrm>
        </p:spPr>
        <p:txBody>
          <a:bodyPr>
            <a:normAutofit/>
          </a:bodyPr>
          <a:lstStyle/>
          <a:p>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Lá</a:t>
            </a:r>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cây</a:t>
            </a:r>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bao</a:t>
            </a:r>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gồm</a:t>
            </a:r>
            <a:r>
              <a:rPr lang="en-US" sz="2550" b="1" dirty="0">
                <a:latin typeface="Times New Roman" panose="02020603050405020304" pitchFamily="18" charset="0"/>
                <a:cs typeface="Times New Roman" panose="02020603050405020304" pitchFamily="18" charset="0"/>
              </a:rPr>
              <a:t>: </a:t>
            </a:r>
          </a:p>
          <a:p>
            <a:pPr marL="0" indent="0">
              <a:buNone/>
            </a:pPr>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Cuống</a:t>
            </a:r>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lá</a:t>
            </a:r>
            <a:r>
              <a:rPr lang="en-US" sz="2550" b="1" dirty="0">
                <a:latin typeface="Times New Roman" panose="02020603050405020304" pitchFamily="18" charset="0"/>
                <a:cs typeface="Times New Roman" panose="02020603050405020304" pitchFamily="18" charset="0"/>
              </a:rPr>
              <a:t> </a:t>
            </a:r>
          </a:p>
          <a:p>
            <a:pPr marL="0" indent="0">
              <a:buNone/>
            </a:pPr>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Gân</a:t>
            </a:r>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lá</a:t>
            </a:r>
            <a:endParaRPr lang="en-US" sz="2550" b="1" dirty="0">
              <a:latin typeface="Times New Roman" panose="02020603050405020304" pitchFamily="18" charset="0"/>
              <a:cs typeface="Times New Roman" panose="02020603050405020304" pitchFamily="18" charset="0"/>
            </a:endParaRPr>
          </a:p>
          <a:p>
            <a:pPr marL="0" indent="0">
              <a:buNone/>
            </a:pPr>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Phiến</a:t>
            </a:r>
            <a:r>
              <a:rPr lang="en-US" sz="2550" b="1" dirty="0">
                <a:latin typeface="Times New Roman" panose="02020603050405020304" pitchFamily="18" charset="0"/>
                <a:cs typeface="Times New Roman" panose="02020603050405020304" pitchFamily="18" charset="0"/>
              </a:rPr>
              <a:t> </a:t>
            </a:r>
            <a:r>
              <a:rPr lang="en-US" sz="2550" b="1" dirty="0" err="1">
                <a:latin typeface="Times New Roman" panose="02020603050405020304" pitchFamily="18" charset="0"/>
                <a:cs typeface="Times New Roman" panose="02020603050405020304" pitchFamily="18" charset="0"/>
              </a:rPr>
              <a:t>lá</a:t>
            </a:r>
            <a:endParaRPr lang="en-US" sz="2550" b="1" dirty="0">
              <a:latin typeface="Times New Roman" panose="02020603050405020304" pitchFamily="18" charset="0"/>
              <a:cs typeface="Times New Roman" panose="02020603050405020304" pitchFamily="18" charset="0"/>
            </a:endParaRPr>
          </a:p>
        </p:txBody>
      </p:sp>
      <p:cxnSp>
        <p:nvCxnSpPr>
          <p:cNvPr id="13" name="Straight Arrow Connector 12"/>
          <p:cNvCxnSpPr>
            <a:cxnSpLocks/>
          </p:cNvCxnSpPr>
          <p:nvPr/>
        </p:nvCxnSpPr>
        <p:spPr>
          <a:xfrm>
            <a:off x="1755457" y="2737485"/>
            <a:ext cx="420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1724342" y="2724415"/>
            <a:ext cx="420052" cy="342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1F084B-E526-294D-180F-53C9841D3556}"/>
              </a:ext>
            </a:extLst>
          </p:cNvPr>
          <p:cNvPicPr>
            <a:picLocks noChangeAspect="1"/>
          </p:cNvPicPr>
          <p:nvPr/>
        </p:nvPicPr>
        <p:blipFill>
          <a:blip r:embed="rId2"/>
          <a:stretch>
            <a:fillRect/>
          </a:stretch>
        </p:blipFill>
        <p:spPr>
          <a:xfrm>
            <a:off x="3193416" y="959216"/>
            <a:ext cx="5848350" cy="4818888"/>
          </a:xfrm>
          <a:prstGeom prst="rect">
            <a:avLst/>
          </a:prstGeom>
        </p:spPr>
      </p:pic>
      <p:sp>
        <p:nvSpPr>
          <p:cNvPr id="10" name="Oval 9">
            <a:extLst>
              <a:ext uri="{FF2B5EF4-FFF2-40B4-BE49-F238E27FC236}">
                <a16:creationId xmlns:a16="http://schemas.microsoft.com/office/drawing/2014/main" id="{02F2DABE-EC7A-A082-728D-B7E4061144C9}"/>
              </a:ext>
            </a:extLst>
          </p:cNvPr>
          <p:cNvSpPr/>
          <p:nvPr/>
        </p:nvSpPr>
        <p:spPr>
          <a:xfrm>
            <a:off x="7755891" y="1502474"/>
            <a:ext cx="1285875" cy="442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Oval 10">
            <a:extLst>
              <a:ext uri="{FF2B5EF4-FFF2-40B4-BE49-F238E27FC236}">
                <a16:creationId xmlns:a16="http://schemas.microsoft.com/office/drawing/2014/main" id="{0F8CCC5C-FBB6-591F-6680-C93BD3B74280}"/>
              </a:ext>
            </a:extLst>
          </p:cNvPr>
          <p:cNvSpPr/>
          <p:nvPr/>
        </p:nvSpPr>
        <p:spPr>
          <a:xfrm>
            <a:off x="5929313" y="1444548"/>
            <a:ext cx="919639" cy="442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a:extLst>
              <a:ext uri="{FF2B5EF4-FFF2-40B4-BE49-F238E27FC236}">
                <a16:creationId xmlns:a16="http://schemas.microsoft.com/office/drawing/2014/main" id="{2C1B775F-086C-70E5-442C-C19103480FA2}"/>
              </a:ext>
            </a:extLst>
          </p:cNvPr>
          <p:cNvSpPr/>
          <p:nvPr/>
        </p:nvSpPr>
        <p:spPr>
          <a:xfrm>
            <a:off x="7613173" y="2905581"/>
            <a:ext cx="1285875" cy="442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Oval 13">
            <a:extLst>
              <a:ext uri="{FF2B5EF4-FFF2-40B4-BE49-F238E27FC236}">
                <a16:creationId xmlns:a16="http://schemas.microsoft.com/office/drawing/2014/main" id="{98414C75-2388-752A-464F-B7445090D6FA}"/>
              </a:ext>
            </a:extLst>
          </p:cNvPr>
          <p:cNvSpPr/>
          <p:nvPr/>
        </p:nvSpPr>
        <p:spPr>
          <a:xfrm>
            <a:off x="7380921" y="3810790"/>
            <a:ext cx="1285875" cy="442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Oval 15">
            <a:extLst>
              <a:ext uri="{FF2B5EF4-FFF2-40B4-BE49-F238E27FC236}">
                <a16:creationId xmlns:a16="http://schemas.microsoft.com/office/drawing/2014/main" id="{92E395AC-479A-75C1-F4A5-02C7D05D533D}"/>
              </a:ext>
            </a:extLst>
          </p:cNvPr>
          <p:cNvSpPr/>
          <p:nvPr/>
        </p:nvSpPr>
        <p:spPr>
          <a:xfrm>
            <a:off x="3193416" y="2987971"/>
            <a:ext cx="1478597" cy="5410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Box 16">
            <a:extLst>
              <a:ext uri="{FF2B5EF4-FFF2-40B4-BE49-F238E27FC236}">
                <a16:creationId xmlns:a16="http://schemas.microsoft.com/office/drawing/2014/main" id="{D860B1BF-BE8D-CE15-1D7A-D645602EBFE8}"/>
              </a:ext>
            </a:extLst>
          </p:cNvPr>
          <p:cNvSpPr txBox="1"/>
          <p:nvPr/>
        </p:nvSpPr>
        <p:spPr>
          <a:xfrm>
            <a:off x="2217738" y="2439775"/>
            <a:ext cx="3057525" cy="484748"/>
          </a:xfrm>
          <a:prstGeom prst="rect">
            <a:avLst/>
          </a:prstGeom>
          <a:noFill/>
        </p:spPr>
        <p:txBody>
          <a:bodyPr wrap="square" rtlCol="0">
            <a:spAutoFit/>
          </a:bodyPr>
          <a:lstStyle/>
          <a:p>
            <a:r>
              <a:rPr lang="en-US" sz="2550" b="1" dirty="0" err="1">
                <a:solidFill>
                  <a:schemeClr val="tx1">
                    <a:lumMod val="75000"/>
                    <a:lumOff val="25000"/>
                  </a:schemeClr>
                </a:solidFill>
                <a:latin typeface="Times New Roman" panose="02020603050405020304" pitchFamily="18" charset="0"/>
                <a:cs typeface="Times New Roman" panose="02020603050405020304" pitchFamily="18" charset="0"/>
              </a:rPr>
              <a:t>Khí</a:t>
            </a:r>
            <a:r>
              <a:rPr lang="en-US" sz="255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550" b="1" dirty="0" err="1">
                <a:solidFill>
                  <a:schemeClr val="tx1">
                    <a:lumMod val="75000"/>
                    <a:lumOff val="25000"/>
                  </a:schemeClr>
                </a:solidFill>
                <a:latin typeface="Times New Roman" panose="02020603050405020304" pitchFamily="18" charset="0"/>
                <a:cs typeface="Times New Roman" panose="02020603050405020304" pitchFamily="18" charset="0"/>
              </a:rPr>
              <a:t>khổng</a:t>
            </a:r>
            <a:endParaRPr lang="en-US" sz="255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6BA867A-931C-920A-4E08-5B0C11536B41}"/>
              </a:ext>
            </a:extLst>
          </p:cNvPr>
          <p:cNvSpPr txBox="1"/>
          <p:nvPr/>
        </p:nvSpPr>
        <p:spPr>
          <a:xfrm>
            <a:off x="2256310" y="2964064"/>
            <a:ext cx="4450559" cy="484748"/>
          </a:xfrm>
          <a:prstGeom prst="rect">
            <a:avLst/>
          </a:prstGeom>
          <a:noFill/>
        </p:spPr>
        <p:txBody>
          <a:bodyPr wrap="square" rtlCol="0">
            <a:spAutoFit/>
          </a:bodyPr>
          <a:lstStyle/>
          <a:p>
            <a:r>
              <a:rPr lang="en-US" sz="2550" b="1" dirty="0" err="1">
                <a:solidFill>
                  <a:schemeClr val="tx1">
                    <a:lumMod val="75000"/>
                    <a:lumOff val="25000"/>
                  </a:schemeClr>
                </a:solidFill>
                <a:latin typeface="Times New Roman" panose="02020603050405020304" pitchFamily="18" charset="0"/>
                <a:cs typeface="Times New Roman" panose="02020603050405020304" pitchFamily="18" charset="0"/>
              </a:rPr>
              <a:t>Lục</a:t>
            </a:r>
            <a:r>
              <a:rPr lang="en-US" sz="255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550" b="1" dirty="0" err="1">
                <a:solidFill>
                  <a:schemeClr val="tx1">
                    <a:lumMod val="75000"/>
                    <a:lumOff val="25000"/>
                  </a:schemeClr>
                </a:solidFill>
                <a:latin typeface="Times New Roman" panose="02020603050405020304" pitchFamily="18" charset="0"/>
                <a:cs typeface="Times New Roman" panose="02020603050405020304" pitchFamily="18" charset="0"/>
              </a:rPr>
              <a:t>lạp</a:t>
            </a:r>
            <a:r>
              <a:rPr lang="en-US" sz="255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550" b="1" dirty="0" err="1">
                <a:solidFill>
                  <a:schemeClr val="tx1">
                    <a:lumMod val="75000"/>
                    <a:lumOff val="25000"/>
                  </a:schemeClr>
                </a:solidFill>
                <a:latin typeface="Times New Roman" panose="02020603050405020304" pitchFamily="18" charset="0"/>
                <a:cs typeface="Times New Roman" panose="02020603050405020304" pitchFamily="18" charset="0"/>
              </a:rPr>
              <a:t>chứa</a:t>
            </a:r>
            <a:r>
              <a:rPr lang="en-US" sz="255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550" b="1"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sz="255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550" b="1" dirty="0" err="1">
                <a:solidFill>
                  <a:schemeClr val="tx1">
                    <a:lumMod val="75000"/>
                    <a:lumOff val="25000"/>
                  </a:schemeClr>
                </a:solidFill>
                <a:latin typeface="Times New Roman" panose="02020603050405020304" pitchFamily="18" charset="0"/>
                <a:cs typeface="Times New Roman" panose="02020603050405020304" pitchFamily="18" charset="0"/>
              </a:rPr>
              <a:t>diệp</a:t>
            </a:r>
            <a:r>
              <a:rPr lang="en-US" sz="255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550" b="1" dirty="0" err="1">
                <a:solidFill>
                  <a:schemeClr val="tx1">
                    <a:lumMod val="75000"/>
                    <a:lumOff val="25000"/>
                  </a:schemeClr>
                </a:solidFill>
                <a:latin typeface="Times New Roman" panose="02020603050405020304" pitchFamily="18" charset="0"/>
                <a:cs typeface="Times New Roman" panose="02020603050405020304" pitchFamily="18" charset="0"/>
              </a:rPr>
              <a:t>lục</a:t>
            </a:r>
            <a:endParaRPr lang="en-US" sz="255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184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4"/>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6"/>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6" presetClass="entr" presetSubtype="21"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inVertical)">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inVertical)">
                                      <p:cBhvr>
                                        <p:cTn id="76" dur="500"/>
                                        <p:tgtEl>
                                          <p:spTgt spid="18"/>
                                        </p:tgtEl>
                                      </p:cBhvr>
                                    </p:animEffect>
                                  </p:childTnLst>
                                </p:cTn>
                              </p:par>
                              <p:par>
                                <p:cTn id="77" presetID="16" presetClass="entr" presetSubtype="21"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0" grpId="1" animBg="1"/>
      <p:bldP spid="11" grpId="0" animBg="1"/>
      <p:bldP spid="11" grpId="1" animBg="1"/>
      <p:bldP spid="12" grpId="0" animBg="1"/>
      <p:bldP spid="12" grpId="1" animBg="1"/>
      <p:bldP spid="14" grpId="0" animBg="1"/>
      <p:bldP spid="14" grpId="1" animBg="1"/>
      <p:bldP spid="16" grpId="0" animBg="1"/>
      <p:bldP spid="16" grpId="1"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556"/>
            <a:ext cx="8128000" cy="877824"/>
          </a:xfrm>
        </p:spPr>
        <p:txBody>
          <a:bodyPr>
            <a:noAutofit/>
          </a:bodyPr>
          <a:lstStyle/>
          <a:p>
            <a:r>
              <a:rPr lang="en-US" b="1" dirty="0">
                <a:solidFill>
                  <a:srgbClr val="FF0000"/>
                </a:solidFill>
                <a:latin typeface="Times New Roman" panose="02020603050405020304" pitchFamily="18" charset="0"/>
                <a:cs typeface="Times New Roman" panose="02020603050405020304" pitchFamily="18" charset="0"/>
              </a:rPr>
              <a:t>II. </a:t>
            </a:r>
            <a:r>
              <a:rPr lang="en-US" b="1" dirty="0" err="1">
                <a:solidFill>
                  <a:srgbClr val="FF0000"/>
                </a:solidFill>
                <a:latin typeface="Times New Roman" panose="02020603050405020304" pitchFamily="18" charset="0"/>
                <a:cs typeface="Times New Roman" panose="02020603050405020304" pitchFamily="18" charset="0"/>
              </a:rPr>
              <a:t>Vai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chức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năng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quang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375" y="938975"/>
            <a:ext cx="7921625" cy="2910580"/>
          </a:xfrm>
        </p:spPr>
        <p:txBody>
          <a:bodyPr>
            <a:normAutofit/>
          </a:bodyPr>
          <a:lstStyle/>
          <a:p>
            <a:r>
              <a:rPr lang="en-US" sz="2550" b="1" u="sng" dirty="0" err="1">
                <a:solidFill>
                  <a:srgbClr val="0070C0"/>
                </a:solidFill>
                <a:latin typeface="Times New Roman" panose="02020603050405020304" pitchFamily="18" charset="0"/>
                <a:cs typeface="Times New Roman" panose="02020603050405020304" pitchFamily="18" charset="0"/>
              </a:rPr>
              <a:t>Phiếu</a:t>
            </a:r>
            <a:r>
              <a:rPr lang="en-US" sz="2550" b="1" u="sng" dirty="0">
                <a:solidFill>
                  <a:srgbClr val="0070C0"/>
                </a:solidFill>
                <a:latin typeface="Times New Roman" panose="02020603050405020304" pitchFamily="18" charset="0"/>
                <a:cs typeface="Times New Roman" panose="02020603050405020304" pitchFamily="18" charset="0"/>
              </a:rPr>
              <a:t> </a:t>
            </a:r>
            <a:r>
              <a:rPr lang="en-US" sz="2550" b="1" u="sng" dirty="0" err="1">
                <a:solidFill>
                  <a:srgbClr val="0070C0"/>
                </a:solidFill>
                <a:latin typeface="Times New Roman" panose="02020603050405020304" pitchFamily="18" charset="0"/>
                <a:cs typeface="Times New Roman" panose="02020603050405020304" pitchFamily="18" charset="0"/>
              </a:rPr>
              <a:t>học</a:t>
            </a:r>
            <a:r>
              <a:rPr lang="en-US" sz="2550" b="1" u="sng" dirty="0">
                <a:solidFill>
                  <a:srgbClr val="0070C0"/>
                </a:solidFill>
                <a:latin typeface="Times New Roman" panose="02020603050405020304" pitchFamily="18" charset="0"/>
                <a:cs typeface="Times New Roman" panose="02020603050405020304" pitchFamily="18" charset="0"/>
              </a:rPr>
              <a:t> </a:t>
            </a:r>
            <a:r>
              <a:rPr lang="en-US" sz="2550" b="1" u="sng" dirty="0" err="1">
                <a:solidFill>
                  <a:srgbClr val="0070C0"/>
                </a:solidFill>
                <a:latin typeface="Times New Roman" panose="02020603050405020304" pitchFamily="18" charset="0"/>
                <a:cs typeface="Times New Roman" panose="02020603050405020304" pitchFamily="18" charset="0"/>
              </a:rPr>
              <a:t>tập</a:t>
            </a:r>
            <a:endParaRPr lang="en-US" sz="2550" b="1" u="sng" dirty="0">
              <a:solidFill>
                <a:srgbClr val="0070C0"/>
              </a:solidFill>
              <a:latin typeface="Times New Roman" panose="02020603050405020304" pitchFamily="18" charset="0"/>
              <a:cs typeface="Times New Roman" panose="02020603050405020304" pitchFamily="18" charset="0"/>
            </a:endParaRPr>
          </a:p>
          <a:p>
            <a:pPr marL="0" indent="0" algn="ctr">
              <a:buNone/>
            </a:pPr>
            <a:r>
              <a:rPr lang="en-US" sz="2550" b="1" dirty="0" err="1">
                <a:solidFill>
                  <a:srgbClr val="0070C0"/>
                </a:solidFill>
                <a:latin typeface="Times New Roman" panose="02020603050405020304" pitchFamily="18" charset="0"/>
                <a:cs typeface="Times New Roman" panose="02020603050405020304" pitchFamily="18" charset="0"/>
              </a:rPr>
              <a:t>Thảo</a:t>
            </a:r>
            <a:r>
              <a:rPr lang="en-US" sz="2550" b="1" dirty="0">
                <a:solidFill>
                  <a:srgbClr val="0070C0"/>
                </a:solidFill>
                <a:latin typeface="Times New Roman" panose="02020603050405020304" pitchFamily="18" charset="0"/>
                <a:cs typeface="Times New Roman" panose="02020603050405020304" pitchFamily="18" charset="0"/>
              </a:rPr>
              <a:t> </a:t>
            </a:r>
            <a:r>
              <a:rPr lang="en-US" sz="2550" b="1" dirty="0" err="1">
                <a:solidFill>
                  <a:srgbClr val="0070C0"/>
                </a:solidFill>
                <a:latin typeface="Times New Roman" panose="02020603050405020304" pitchFamily="18" charset="0"/>
                <a:cs typeface="Times New Roman" panose="02020603050405020304" pitchFamily="18" charset="0"/>
              </a:rPr>
              <a:t>luận</a:t>
            </a:r>
            <a:r>
              <a:rPr lang="en-US" sz="2550" b="1" dirty="0">
                <a:solidFill>
                  <a:srgbClr val="0070C0"/>
                </a:solidFill>
                <a:latin typeface="Times New Roman" panose="02020603050405020304" pitchFamily="18" charset="0"/>
                <a:cs typeface="Times New Roman" panose="02020603050405020304" pitchFamily="18" charset="0"/>
              </a:rPr>
              <a:t> </a:t>
            </a:r>
            <a:r>
              <a:rPr lang="en-US" sz="2550" b="1" dirty="0" err="1">
                <a:solidFill>
                  <a:srgbClr val="0070C0"/>
                </a:solidFill>
                <a:latin typeface="Times New Roman" panose="02020603050405020304" pitchFamily="18" charset="0"/>
                <a:cs typeface="Times New Roman" panose="02020603050405020304" pitchFamily="18" charset="0"/>
              </a:rPr>
              <a:t>nhóm</a:t>
            </a:r>
            <a:r>
              <a:rPr lang="en-US" sz="2550" b="1" dirty="0">
                <a:solidFill>
                  <a:srgbClr val="0070C0"/>
                </a:solidFill>
                <a:latin typeface="Times New Roman" panose="02020603050405020304" pitchFamily="18" charset="0"/>
                <a:cs typeface="Times New Roman" panose="02020603050405020304" pitchFamily="18" charset="0"/>
              </a:rPr>
              <a:t> </a:t>
            </a:r>
            <a:r>
              <a:rPr lang="en-US" sz="2550" b="1" dirty="0" err="1">
                <a:solidFill>
                  <a:srgbClr val="0070C0"/>
                </a:solidFill>
                <a:latin typeface="Times New Roman" panose="02020603050405020304" pitchFamily="18" charset="0"/>
                <a:cs typeface="Times New Roman" panose="02020603050405020304" pitchFamily="18" charset="0"/>
              </a:rPr>
              <a:t>đôi</a:t>
            </a:r>
            <a:r>
              <a:rPr lang="en-US" sz="2550" b="1" dirty="0">
                <a:solidFill>
                  <a:srgbClr val="0070C0"/>
                </a:solidFill>
                <a:latin typeface="Times New Roman" panose="02020603050405020304" pitchFamily="18" charset="0"/>
                <a:cs typeface="Times New Roman" panose="02020603050405020304" pitchFamily="18" charset="0"/>
              </a:rPr>
              <a:t> </a:t>
            </a:r>
            <a:r>
              <a:rPr lang="en-US" sz="2550" b="1" dirty="0" err="1">
                <a:solidFill>
                  <a:srgbClr val="0070C0"/>
                </a:solidFill>
                <a:latin typeface="Times New Roman" panose="02020603050405020304" pitchFamily="18" charset="0"/>
                <a:cs typeface="Times New Roman" panose="02020603050405020304" pitchFamily="18" charset="0"/>
              </a:rPr>
              <a:t>hoàn</a:t>
            </a:r>
            <a:r>
              <a:rPr lang="en-US" sz="2550" b="1" dirty="0">
                <a:solidFill>
                  <a:srgbClr val="0070C0"/>
                </a:solidFill>
                <a:latin typeface="Times New Roman" panose="02020603050405020304" pitchFamily="18" charset="0"/>
                <a:cs typeface="Times New Roman" panose="02020603050405020304" pitchFamily="18" charset="0"/>
              </a:rPr>
              <a:t> </a:t>
            </a:r>
            <a:r>
              <a:rPr lang="en-US" sz="2550" b="1" dirty="0" err="1">
                <a:solidFill>
                  <a:srgbClr val="0070C0"/>
                </a:solidFill>
                <a:latin typeface="Times New Roman" panose="02020603050405020304" pitchFamily="18" charset="0"/>
                <a:cs typeface="Times New Roman" panose="02020603050405020304" pitchFamily="18" charset="0"/>
              </a:rPr>
              <a:t>thành</a:t>
            </a:r>
            <a:r>
              <a:rPr lang="en-US" sz="2550" b="1" dirty="0">
                <a:solidFill>
                  <a:srgbClr val="0070C0"/>
                </a:solidFill>
                <a:latin typeface="Times New Roman" panose="02020603050405020304" pitchFamily="18" charset="0"/>
                <a:cs typeface="Times New Roman" panose="02020603050405020304" pitchFamily="18" charset="0"/>
              </a:rPr>
              <a:t> </a:t>
            </a:r>
            <a:r>
              <a:rPr lang="en-US" sz="2550" b="1" dirty="0" err="1">
                <a:solidFill>
                  <a:srgbClr val="0070C0"/>
                </a:solidFill>
                <a:latin typeface="Times New Roman" panose="02020603050405020304" pitchFamily="18" charset="0"/>
                <a:cs typeface="Times New Roman" panose="02020603050405020304" pitchFamily="18" charset="0"/>
              </a:rPr>
              <a:t>phiếu</a:t>
            </a:r>
            <a:r>
              <a:rPr lang="en-US" sz="2550" b="1" dirty="0">
                <a:solidFill>
                  <a:srgbClr val="0070C0"/>
                </a:solidFill>
                <a:latin typeface="Times New Roman" panose="02020603050405020304" pitchFamily="18" charset="0"/>
                <a:cs typeface="Times New Roman" panose="02020603050405020304" pitchFamily="18" charset="0"/>
              </a:rPr>
              <a:t> </a:t>
            </a:r>
            <a:r>
              <a:rPr lang="en-US" sz="2550" b="1" dirty="0" err="1">
                <a:solidFill>
                  <a:srgbClr val="0070C0"/>
                </a:solidFill>
                <a:latin typeface="Times New Roman" panose="02020603050405020304" pitchFamily="18" charset="0"/>
                <a:cs typeface="Times New Roman" panose="02020603050405020304" pitchFamily="18" charset="0"/>
              </a:rPr>
              <a:t>học</a:t>
            </a:r>
            <a:r>
              <a:rPr lang="en-US" sz="2550" b="1" dirty="0">
                <a:solidFill>
                  <a:srgbClr val="0070C0"/>
                </a:solidFill>
                <a:latin typeface="Times New Roman" panose="02020603050405020304" pitchFamily="18" charset="0"/>
                <a:cs typeface="Times New Roman" panose="02020603050405020304" pitchFamily="18" charset="0"/>
              </a:rPr>
              <a:t> </a:t>
            </a:r>
            <a:r>
              <a:rPr lang="en-US" sz="2550" b="1" dirty="0" err="1">
                <a:solidFill>
                  <a:srgbClr val="0070C0"/>
                </a:solidFill>
                <a:latin typeface="Times New Roman" panose="02020603050405020304" pitchFamily="18" charset="0"/>
                <a:cs typeface="Times New Roman" panose="02020603050405020304" pitchFamily="18" charset="0"/>
              </a:rPr>
              <a:t>tập</a:t>
            </a:r>
            <a:r>
              <a:rPr lang="en-US" sz="2550" b="1" dirty="0">
                <a:solidFill>
                  <a:srgbClr val="0070C0"/>
                </a:solidFill>
                <a:latin typeface="Times New Roman" panose="02020603050405020304" pitchFamily="18" charset="0"/>
                <a:cs typeface="Times New Roman" panose="02020603050405020304" pitchFamily="18" charset="0"/>
              </a:rPr>
              <a:t> </a:t>
            </a:r>
            <a:r>
              <a:rPr lang="en-US" sz="2550" b="1" dirty="0" err="1">
                <a:solidFill>
                  <a:srgbClr val="0070C0"/>
                </a:solidFill>
                <a:latin typeface="Times New Roman" panose="02020603050405020304" pitchFamily="18" charset="0"/>
                <a:cs typeface="Times New Roman" panose="02020603050405020304" pitchFamily="18" charset="0"/>
              </a:rPr>
              <a:t>sau</a:t>
            </a:r>
            <a:r>
              <a:rPr lang="en-US" sz="2550" b="1" dirty="0">
                <a:solidFill>
                  <a:srgbClr val="0070C0"/>
                </a:solidFill>
                <a:latin typeface="Times New Roman" panose="02020603050405020304" pitchFamily="18" charset="0"/>
                <a:cs typeface="Times New Roman" panose="02020603050405020304"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965763345"/>
              </p:ext>
            </p:extLst>
          </p:nvPr>
        </p:nvGraphicFramePr>
        <p:xfrm>
          <a:off x="611187" y="2516881"/>
          <a:ext cx="7921626" cy="3402144"/>
        </p:xfrm>
        <a:graphic>
          <a:graphicData uri="http://schemas.openxmlformats.org/drawingml/2006/table">
            <a:tbl>
              <a:tblPr firstRow="1" bandRow="1">
                <a:tableStyleId>{5C22544A-7EE6-4342-B048-85BDC9FD1C3A}</a:tableStyleId>
              </a:tblPr>
              <a:tblGrid>
                <a:gridCol w="2640542">
                  <a:extLst>
                    <a:ext uri="{9D8B030D-6E8A-4147-A177-3AD203B41FA5}">
                      <a16:colId xmlns:a16="http://schemas.microsoft.com/office/drawing/2014/main" val="2700530258"/>
                    </a:ext>
                  </a:extLst>
                </a:gridCol>
                <a:gridCol w="2640542">
                  <a:extLst>
                    <a:ext uri="{9D8B030D-6E8A-4147-A177-3AD203B41FA5}">
                      <a16:colId xmlns:a16="http://schemas.microsoft.com/office/drawing/2014/main" val="7839708"/>
                    </a:ext>
                  </a:extLst>
                </a:gridCol>
                <a:gridCol w="2640542">
                  <a:extLst>
                    <a:ext uri="{9D8B030D-6E8A-4147-A177-3AD203B41FA5}">
                      <a16:colId xmlns:a16="http://schemas.microsoft.com/office/drawing/2014/main" val="2691748110"/>
                    </a:ext>
                  </a:extLst>
                </a:gridCol>
              </a:tblGrid>
              <a:tr h="946288">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Bộ</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phận</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Đặc</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điểm</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Vai</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trò</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trong</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quang</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hợp</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88859921"/>
                  </a:ext>
                </a:extLst>
              </a:tr>
              <a:tr h="613964">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Phiến</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lá</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484388384"/>
                  </a:ext>
                </a:extLst>
              </a:tr>
              <a:tr h="613964">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Lục</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lạp</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679582332"/>
                  </a:ext>
                </a:extLst>
              </a:tr>
              <a:tr h="613964">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Gân</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lá</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727417259"/>
                  </a:ext>
                </a:extLst>
              </a:tr>
              <a:tr h="613964">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Khí</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khổng</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920260647"/>
                  </a:ext>
                </a:extLst>
              </a:tr>
            </a:tbl>
          </a:graphicData>
        </a:graphic>
      </p:graphicFrame>
    </p:spTree>
    <p:extLst>
      <p:ext uri="{BB962C8B-B14F-4D97-AF65-F5344CB8AC3E}">
        <p14:creationId xmlns:p14="http://schemas.microsoft.com/office/powerpoint/2010/main" val="39451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64773806"/>
              </p:ext>
            </p:extLst>
          </p:nvPr>
        </p:nvGraphicFramePr>
        <p:xfrm>
          <a:off x="239743" y="2574429"/>
          <a:ext cx="8664513" cy="3003590"/>
        </p:xfrm>
        <a:graphic>
          <a:graphicData uri="http://schemas.openxmlformats.org/drawingml/2006/table">
            <a:tbl>
              <a:tblPr firstRow="1" bandRow="1">
                <a:tableStyleId>{21E4AEA4-8DFA-4A89-87EB-49C32662AFE0}</a:tableStyleId>
              </a:tblPr>
              <a:tblGrid>
                <a:gridCol w="1774745">
                  <a:extLst>
                    <a:ext uri="{9D8B030D-6E8A-4147-A177-3AD203B41FA5}">
                      <a16:colId xmlns:a16="http://schemas.microsoft.com/office/drawing/2014/main" val="825482440"/>
                    </a:ext>
                  </a:extLst>
                </a:gridCol>
                <a:gridCol w="2717818">
                  <a:extLst>
                    <a:ext uri="{9D8B030D-6E8A-4147-A177-3AD203B41FA5}">
                      <a16:colId xmlns:a16="http://schemas.microsoft.com/office/drawing/2014/main" val="3177218998"/>
                    </a:ext>
                  </a:extLst>
                </a:gridCol>
                <a:gridCol w="4171950">
                  <a:extLst>
                    <a:ext uri="{9D8B030D-6E8A-4147-A177-3AD203B41FA5}">
                      <a16:colId xmlns:a16="http://schemas.microsoft.com/office/drawing/2014/main" val="1294613981"/>
                    </a:ext>
                  </a:extLst>
                </a:gridCol>
              </a:tblGrid>
              <a:tr h="1243370">
                <a:tc>
                  <a:txBody>
                    <a:bodyPr/>
                    <a:lstStyle/>
                    <a:p>
                      <a:pPr algn="ctr"/>
                      <a:endParaRPr lang="en-US" sz="3000" b="1" dirty="0">
                        <a:latin typeface="Times New Roman" panose="02020603050405020304" pitchFamily="18" charset="0"/>
                        <a:cs typeface="Times New Roman" panose="02020603050405020304" pitchFamily="18" charset="0"/>
                      </a:endParaRPr>
                    </a:p>
                    <a:p>
                      <a:pPr algn="ctr"/>
                      <a:r>
                        <a:rPr lang="en-US" sz="3000" b="1" dirty="0" err="1">
                          <a:latin typeface="Times New Roman" panose="02020603050405020304" pitchFamily="18" charset="0"/>
                          <a:cs typeface="Times New Roman" panose="02020603050405020304" pitchFamily="18" charset="0"/>
                        </a:rPr>
                        <a:t>Bộ</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phận</a:t>
                      </a:r>
                      <a:endParaRPr lang="en-US" sz="30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3000" b="1" dirty="0">
                        <a:latin typeface="Times New Roman" panose="02020603050405020304" pitchFamily="18" charset="0"/>
                        <a:cs typeface="Times New Roman" panose="02020603050405020304" pitchFamily="18" charset="0"/>
                      </a:endParaRPr>
                    </a:p>
                    <a:p>
                      <a:pPr algn="ctr"/>
                      <a:r>
                        <a:rPr lang="en-US" sz="3000" b="1" dirty="0" err="1">
                          <a:latin typeface="Times New Roman" panose="02020603050405020304" pitchFamily="18" charset="0"/>
                          <a:cs typeface="Times New Roman" panose="02020603050405020304" pitchFamily="18" charset="0"/>
                        </a:rPr>
                        <a:t>Đặc</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điểm</a:t>
                      </a:r>
                      <a:endParaRPr lang="en-US" sz="30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3000" b="1" dirty="0">
                        <a:latin typeface="Times New Roman" panose="02020603050405020304" pitchFamily="18" charset="0"/>
                        <a:cs typeface="Times New Roman" panose="02020603050405020304" pitchFamily="18" charset="0"/>
                      </a:endParaRPr>
                    </a:p>
                    <a:p>
                      <a:pPr algn="ctr"/>
                      <a:r>
                        <a:rPr lang="en-US" sz="3000" b="1" dirty="0" err="1">
                          <a:latin typeface="Times New Roman" panose="02020603050405020304" pitchFamily="18" charset="0"/>
                          <a:cs typeface="Times New Roman" panose="02020603050405020304" pitchFamily="18" charset="0"/>
                        </a:rPr>
                        <a:t>Vai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trò</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trong</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quang</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hợp</a:t>
                      </a:r>
                      <a:endParaRPr lang="en-US" sz="3000" b="1"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71033783"/>
                  </a:ext>
                </a:extLst>
              </a:tr>
              <a:tr h="1760220">
                <a:tc>
                  <a:txBody>
                    <a:bodyPr/>
                    <a:lstStyle/>
                    <a:p>
                      <a:pPr algn="ctr" fontAlgn="t"/>
                      <a:endParaRPr lang="en-US" sz="3000" b="1" dirty="0">
                        <a:effectLst/>
                        <a:latin typeface="Times New Roman" panose="02020603050405020304" pitchFamily="18" charset="0"/>
                        <a:cs typeface="Times New Roman" panose="02020603050405020304" pitchFamily="18" charset="0"/>
                      </a:endParaRPr>
                    </a:p>
                    <a:p>
                      <a:pPr algn="ctr" fontAlgn="t"/>
                      <a:endParaRPr lang="en-US" sz="3000" b="1" dirty="0">
                        <a:effectLst/>
                        <a:latin typeface="Times New Roman" panose="02020603050405020304" pitchFamily="18" charset="0"/>
                        <a:cs typeface="Times New Roman" panose="02020603050405020304" pitchFamily="18" charset="0"/>
                      </a:endParaRPr>
                    </a:p>
                    <a:p>
                      <a:pPr algn="ctr" fontAlgn="t"/>
                      <a:r>
                        <a:rPr lang="en-US" sz="3000" b="1" dirty="0" err="1">
                          <a:effectLst/>
                          <a:latin typeface="Times New Roman" panose="02020603050405020304" pitchFamily="18" charset="0"/>
                          <a:cs typeface="Times New Roman" panose="02020603050405020304" pitchFamily="18" charset="0"/>
                        </a:rPr>
                        <a:t>Phiến</a:t>
                      </a:r>
                      <a:r>
                        <a:rPr lang="en-US" sz="3000" b="1" dirty="0">
                          <a:effectLst/>
                          <a:latin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cs typeface="Times New Roman" panose="02020603050405020304" pitchFamily="18" charset="0"/>
                        </a:rPr>
                        <a:t>lá</a:t>
                      </a:r>
                      <a:endParaRPr lang="en-US" sz="30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ctr" fontAlgn="t"/>
                      <a:endParaRPr lang="en-US" sz="3000" b="1" dirty="0">
                        <a:effectLst/>
                        <a:latin typeface="Times New Roman" panose="02020603050405020304" pitchFamily="18" charset="0"/>
                        <a:cs typeface="Times New Roman" panose="02020603050405020304" pitchFamily="18" charset="0"/>
                      </a:endParaRPr>
                    </a:p>
                    <a:p>
                      <a:pPr algn="ctr" fontAlgn="t"/>
                      <a:endParaRPr lang="en-US" sz="3000" b="1" dirty="0">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ctr" fontAlgn="t"/>
                      <a:endParaRPr lang="vi-VN" sz="30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extLst>
                  <a:ext uri="{0D108BD9-81ED-4DB2-BD59-A6C34878D82A}">
                    <a16:rowId xmlns:a16="http://schemas.microsoft.com/office/drawing/2014/main" val="3898364291"/>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82" y="73261"/>
            <a:ext cx="4306824" cy="2258566"/>
          </a:xfrm>
          <a:prstGeom prst="rect">
            <a:avLst/>
          </a:prstGeom>
          <a:solidFill>
            <a:schemeClr val="accent1">
              <a:lumMod val="40000"/>
              <a:lumOff val="60000"/>
            </a:schemeClr>
          </a:solidFill>
          <a:ln w="28575">
            <a:solidFill>
              <a:schemeClr val="bg1">
                <a:lumMod val="50000"/>
              </a:schemeClr>
            </a:solidFill>
          </a:ln>
        </p:spPr>
      </p:pic>
      <p:sp>
        <p:nvSpPr>
          <p:cNvPr id="7" name="TextBox 6">
            <a:extLst>
              <a:ext uri="{FF2B5EF4-FFF2-40B4-BE49-F238E27FC236}">
                <a16:creationId xmlns:a16="http://schemas.microsoft.com/office/drawing/2014/main" id="{61065E7B-B8E9-AB43-9488-A7FF48AD048A}"/>
              </a:ext>
            </a:extLst>
          </p:cNvPr>
          <p:cNvSpPr txBox="1"/>
          <p:nvPr/>
        </p:nvSpPr>
        <p:spPr>
          <a:xfrm>
            <a:off x="1995107" y="4814888"/>
            <a:ext cx="3119818"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Dạng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bản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mỏng</a:t>
            </a:r>
            <a:endParaRPr lang="en-US" sz="3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F53A2D2-44CD-B6B2-2AAF-942CA82DCE8D}"/>
              </a:ext>
            </a:extLst>
          </p:cNvPr>
          <p:cNvSpPr txBox="1"/>
          <p:nvPr/>
        </p:nvSpPr>
        <p:spPr>
          <a:xfrm>
            <a:off x="4733545" y="4076224"/>
            <a:ext cx="4170711" cy="1477328"/>
          </a:xfrm>
          <a:prstGeom prst="rect">
            <a:avLst/>
          </a:prstGeom>
          <a:noFill/>
        </p:spPr>
        <p:txBody>
          <a:bodyPr wrap="square" rtlCol="0">
            <a:spAutoFit/>
          </a:bodyPr>
          <a:lstStyle/>
          <a:p>
            <a:pPr algn="ctr" fontAlgn="t"/>
            <a:r>
              <a:rPr lang="vi-VN" sz="3000" b="1" dirty="0">
                <a:latin typeface="Times New Roman" panose="02020603050405020304" pitchFamily="18" charset="0"/>
                <a:cs typeface="Times New Roman" panose="02020603050405020304" pitchFamily="18" charset="0"/>
              </a:rPr>
              <a:t>Giúp tăng diện tích bề mặt → Hấp thu được nhiều ánh sáng hơn.</a:t>
            </a:r>
          </a:p>
        </p:txBody>
      </p:sp>
    </p:spTree>
    <p:extLst>
      <p:ext uri="{BB962C8B-B14F-4D97-AF65-F5344CB8AC3E}">
        <p14:creationId xmlns:p14="http://schemas.microsoft.com/office/powerpoint/2010/main" val="10436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662" y="0"/>
            <a:ext cx="2444531" cy="21854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03" y="0"/>
            <a:ext cx="2432304" cy="218541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447" y="0"/>
            <a:ext cx="2130552" cy="2185415"/>
          </a:xfrm>
          <a:prstGeom prst="rect">
            <a:avLst/>
          </a:prstGeom>
        </p:spPr>
      </p:pic>
      <p:sp>
        <p:nvSpPr>
          <p:cNvPr id="11" name="Oval 10"/>
          <p:cNvSpPr/>
          <p:nvPr/>
        </p:nvSpPr>
        <p:spPr>
          <a:xfrm>
            <a:off x="2256027" y="2292407"/>
            <a:ext cx="1572768" cy="646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650" b="1" kern="1200" dirty="0" err="1">
                <a:solidFill>
                  <a:srgbClr val="2C3C43">
                    <a:lumMod val="50000"/>
                  </a:srgbClr>
                </a:solidFill>
                <a:latin typeface="Times New Roman" panose="02020603050405020304" pitchFamily="18" charset="0"/>
                <a:cs typeface="Times New Roman" panose="02020603050405020304" pitchFamily="18" charset="0"/>
              </a:rPr>
              <a:t>Tế</a:t>
            </a:r>
            <a:r>
              <a:rPr lang="en-US" sz="1650" b="1" kern="1200" dirty="0">
                <a:solidFill>
                  <a:srgbClr val="2C3C43">
                    <a:lumMod val="50000"/>
                  </a:srgbClr>
                </a:solidFill>
                <a:latin typeface="Times New Roman" panose="02020603050405020304" pitchFamily="18" charset="0"/>
                <a:cs typeface="Times New Roman" panose="02020603050405020304" pitchFamily="18" charset="0"/>
              </a:rPr>
              <a:t> </a:t>
            </a:r>
            <a:r>
              <a:rPr lang="en-US" sz="1650" b="1" kern="1200" dirty="0" err="1">
                <a:solidFill>
                  <a:srgbClr val="2C3C43">
                    <a:lumMod val="50000"/>
                  </a:srgbClr>
                </a:solidFill>
                <a:latin typeface="Times New Roman" panose="02020603050405020304" pitchFamily="18" charset="0"/>
                <a:cs typeface="Times New Roman" panose="02020603050405020304" pitchFamily="18" charset="0"/>
              </a:rPr>
              <a:t>bào</a:t>
            </a:r>
            <a:r>
              <a:rPr lang="en-US" sz="1650" b="1" kern="1200" dirty="0">
                <a:solidFill>
                  <a:srgbClr val="2C3C43">
                    <a:lumMod val="50000"/>
                  </a:srgbClr>
                </a:solidFill>
                <a:latin typeface="Times New Roman" panose="02020603050405020304" pitchFamily="18" charset="0"/>
                <a:cs typeface="Times New Roman" panose="02020603050405020304" pitchFamily="18" charset="0"/>
              </a:rPr>
              <a:t> </a:t>
            </a:r>
            <a:r>
              <a:rPr lang="en-US" sz="1650" b="1" kern="1200" dirty="0" err="1">
                <a:solidFill>
                  <a:srgbClr val="2C3C43">
                    <a:lumMod val="50000"/>
                  </a:srgbClr>
                </a:solidFill>
                <a:latin typeface="Times New Roman" panose="02020603050405020304" pitchFamily="18" charset="0"/>
                <a:cs typeface="Times New Roman" panose="02020603050405020304" pitchFamily="18" charset="0"/>
              </a:rPr>
              <a:t>lá</a:t>
            </a:r>
            <a:r>
              <a:rPr lang="en-US" sz="1650" b="1" kern="1200" dirty="0">
                <a:solidFill>
                  <a:srgbClr val="2C3C43">
                    <a:lumMod val="50000"/>
                  </a:srgbClr>
                </a:solidFill>
                <a:latin typeface="Times New Roman" panose="02020603050405020304" pitchFamily="18" charset="0"/>
                <a:cs typeface="Times New Roman" panose="02020603050405020304" pitchFamily="18" charset="0"/>
              </a:rPr>
              <a:t> </a:t>
            </a:r>
            <a:r>
              <a:rPr lang="en-US" sz="1650" b="1" kern="1200" dirty="0" err="1">
                <a:solidFill>
                  <a:srgbClr val="2C3C43">
                    <a:lumMod val="50000"/>
                  </a:srgbClr>
                </a:solidFill>
                <a:latin typeface="Times New Roman" panose="02020603050405020304" pitchFamily="18" charset="0"/>
                <a:cs typeface="Times New Roman" panose="02020603050405020304" pitchFamily="18" charset="0"/>
              </a:rPr>
              <a:t>cây</a:t>
            </a:r>
            <a:endParaRPr lang="en-US" sz="1650" b="1" kern="1200" dirty="0">
              <a:solidFill>
                <a:srgbClr val="2C3C43">
                  <a:lumMod val="50000"/>
                </a:srgbClr>
              </a:solidFill>
              <a:latin typeface="Times New Roman" panose="02020603050405020304" pitchFamily="18" charset="0"/>
              <a:cs typeface="Times New Roman" panose="02020603050405020304" pitchFamily="18" charset="0"/>
            </a:endParaRPr>
          </a:p>
        </p:txBody>
      </p:sp>
      <p:sp>
        <p:nvSpPr>
          <p:cNvPr id="12" name="Oval 11"/>
          <p:cNvSpPr/>
          <p:nvPr/>
        </p:nvSpPr>
        <p:spPr>
          <a:xfrm>
            <a:off x="5800614" y="2272894"/>
            <a:ext cx="151025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650" b="1" kern="1200" dirty="0" err="1">
                <a:solidFill>
                  <a:srgbClr val="2C3C43">
                    <a:lumMod val="50000"/>
                  </a:srgbClr>
                </a:solidFill>
                <a:latin typeface="Times New Roman" panose="02020603050405020304" pitchFamily="18" charset="0"/>
                <a:cs typeface="Times New Roman" panose="02020603050405020304" pitchFamily="18" charset="0"/>
              </a:rPr>
              <a:t>Lục</a:t>
            </a:r>
            <a:r>
              <a:rPr lang="en-US" sz="1650" b="1" kern="1200" dirty="0">
                <a:solidFill>
                  <a:srgbClr val="2C3C43">
                    <a:lumMod val="50000"/>
                  </a:srgbClr>
                </a:solidFill>
                <a:latin typeface="Times New Roman" panose="02020603050405020304" pitchFamily="18" charset="0"/>
                <a:cs typeface="Times New Roman" panose="02020603050405020304" pitchFamily="18" charset="0"/>
              </a:rPr>
              <a:t> </a:t>
            </a:r>
            <a:r>
              <a:rPr lang="en-US" sz="1650" b="1" kern="1200" dirty="0" err="1">
                <a:solidFill>
                  <a:srgbClr val="2C3C43">
                    <a:lumMod val="50000"/>
                  </a:srgbClr>
                </a:solidFill>
                <a:latin typeface="Times New Roman" panose="02020603050405020304" pitchFamily="18" charset="0"/>
                <a:cs typeface="Times New Roman" panose="02020603050405020304" pitchFamily="18" charset="0"/>
              </a:rPr>
              <a:t>lạp</a:t>
            </a:r>
            <a:endParaRPr lang="en-US" sz="1650" b="1" kern="1200" dirty="0">
              <a:solidFill>
                <a:srgbClr val="2C3C43">
                  <a:lumMod val="50000"/>
                </a:srgbClr>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V="1">
            <a:off x="6666982" y="773280"/>
            <a:ext cx="481550" cy="1471298"/>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933447" y="2185415"/>
            <a:ext cx="676656" cy="191217"/>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699492" y="1415925"/>
            <a:ext cx="342392" cy="98459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2804035" y="751478"/>
            <a:ext cx="557000" cy="176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2C3C43">
                  <a:lumMod val="50000"/>
                </a:srgbClr>
              </a:solidFill>
              <a:latin typeface="Trebuchet MS" panose="020B0603020202020204"/>
            </a:endParaRPr>
          </a:p>
        </p:txBody>
      </p:sp>
      <p:sp>
        <p:nvSpPr>
          <p:cNvPr id="22" name="Right Arrow 21"/>
          <p:cNvSpPr/>
          <p:nvPr/>
        </p:nvSpPr>
        <p:spPr>
          <a:xfrm>
            <a:off x="5900820" y="749720"/>
            <a:ext cx="557000" cy="176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2C3C43">
                  <a:lumMod val="50000"/>
                </a:srgbClr>
              </a:solidFill>
              <a:latin typeface="Trebuchet MS" panose="020B0603020202020204"/>
            </a:endParaRPr>
          </a:p>
        </p:txBody>
      </p:sp>
      <p:graphicFrame>
        <p:nvGraphicFramePr>
          <p:cNvPr id="7" name="Content Placeholder 4">
            <a:extLst>
              <a:ext uri="{FF2B5EF4-FFF2-40B4-BE49-F238E27FC236}">
                <a16:creationId xmlns:a16="http://schemas.microsoft.com/office/drawing/2014/main" id="{E5B1E9C2-D2F9-2546-A757-0E02111D8CE6}"/>
              </a:ext>
            </a:extLst>
          </p:cNvPr>
          <p:cNvGraphicFramePr>
            <a:graphicFrameLocks/>
          </p:cNvGraphicFramePr>
          <p:nvPr>
            <p:extLst>
              <p:ext uri="{D42A27DB-BD31-4B8C-83A1-F6EECF244321}">
                <p14:modId xmlns:p14="http://schemas.microsoft.com/office/powerpoint/2010/main" val="3126080894"/>
              </p:ext>
            </p:extLst>
          </p:nvPr>
        </p:nvGraphicFramePr>
        <p:xfrm>
          <a:off x="182655" y="3261277"/>
          <a:ext cx="8664513" cy="3003590"/>
        </p:xfrm>
        <a:graphic>
          <a:graphicData uri="http://schemas.openxmlformats.org/drawingml/2006/table">
            <a:tbl>
              <a:tblPr firstRow="1" bandRow="1">
                <a:tableStyleId>{21E4AEA4-8DFA-4A89-87EB-49C32662AFE0}</a:tableStyleId>
              </a:tblPr>
              <a:tblGrid>
                <a:gridCol w="1774745">
                  <a:extLst>
                    <a:ext uri="{9D8B030D-6E8A-4147-A177-3AD203B41FA5}">
                      <a16:colId xmlns:a16="http://schemas.microsoft.com/office/drawing/2014/main" val="825482440"/>
                    </a:ext>
                  </a:extLst>
                </a:gridCol>
                <a:gridCol w="2717818">
                  <a:extLst>
                    <a:ext uri="{9D8B030D-6E8A-4147-A177-3AD203B41FA5}">
                      <a16:colId xmlns:a16="http://schemas.microsoft.com/office/drawing/2014/main" val="3177218998"/>
                    </a:ext>
                  </a:extLst>
                </a:gridCol>
                <a:gridCol w="4171950">
                  <a:extLst>
                    <a:ext uri="{9D8B030D-6E8A-4147-A177-3AD203B41FA5}">
                      <a16:colId xmlns:a16="http://schemas.microsoft.com/office/drawing/2014/main" val="1294613981"/>
                    </a:ext>
                  </a:extLst>
                </a:gridCol>
              </a:tblGrid>
              <a:tr h="1243370">
                <a:tc>
                  <a:txBody>
                    <a:bodyPr/>
                    <a:lstStyle/>
                    <a:p>
                      <a:pPr algn="ctr"/>
                      <a:endParaRPr lang="en-US" sz="3000" b="1" dirty="0">
                        <a:latin typeface="Times New Roman" panose="02020603050405020304" pitchFamily="18" charset="0"/>
                        <a:cs typeface="Times New Roman" panose="02020603050405020304" pitchFamily="18" charset="0"/>
                      </a:endParaRPr>
                    </a:p>
                    <a:p>
                      <a:pPr algn="ctr"/>
                      <a:r>
                        <a:rPr lang="en-US" sz="3000" b="1" dirty="0" err="1">
                          <a:latin typeface="Times New Roman" panose="02020603050405020304" pitchFamily="18" charset="0"/>
                          <a:cs typeface="Times New Roman" panose="02020603050405020304" pitchFamily="18" charset="0"/>
                        </a:rPr>
                        <a:t>Bộ</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phận</a:t>
                      </a:r>
                      <a:endParaRPr lang="en-US" sz="30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3000" b="1" dirty="0">
                        <a:latin typeface="Times New Roman" panose="02020603050405020304" pitchFamily="18" charset="0"/>
                        <a:cs typeface="Times New Roman" panose="02020603050405020304" pitchFamily="18" charset="0"/>
                      </a:endParaRPr>
                    </a:p>
                    <a:p>
                      <a:pPr algn="ctr"/>
                      <a:r>
                        <a:rPr lang="en-US" sz="3000" b="1" dirty="0" err="1">
                          <a:latin typeface="Times New Roman" panose="02020603050405020304" pitchFamily="18" charset="0"/>
                          <a:cs typeface="Times New Roman" panose="02020603050405020304" pitchFamily="18" charset="0"/>
                        </a:rPr>
                        <a:t>Đặc</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điểm</a:t>
                      </a:r>
                      <a:endParaRPr lang="en-US" sz="30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3000" b="1" dirty="0">
                        <a:latin typeface="Times New Roman" panose="02020603050405020304" pitchFamily="18" charset="0"/>
                        <a:cs typeface="Times New Roman" panose="02020603050405020304" pitchFamily="18" charset="0"/>
                      </a:endParaRPr>
                    </a:p>
                    <a:p>
                      <a:pPr algn="ctr"/>
                      <a:r>
                        <a:rPr lang="en-US" sz="3000" b="1" dirty="0" err="1">
                          <a:latin typeface="Times New Roman" panose="02020603050405020304" pitchFamily="18" charset="0"/>
                          <a:cs typeface="Times New Roman" panose="02020603050405020304" pitchFamily="18" charset="0"/>
                        </a:rPr>
                        <a:t>Vai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trò</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trong</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quang</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hợp</a:t>
                      </a:r>
                      <a:endParaRPr lang="en-US" sz="3000" b="1"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71033783"/>
                  </a:ext>
                </a:extLst>
              </a:tr>
              <a:tr h="1760220">
                <a:tc>
                  <a:txBody>
                    <a:bodyPr/>
                    <a:lstStyle/>
                    <a:p>
                      <a:pPr algn="ctr" fontAlgn="t"/>
                      <a:endParaRPr lang="en-US" sz="3000" b="1" dirty="0">
                        <a:effectLst/>
                        <a:latin typeface="Times New Roman" panose="02020603050405020304" pitchFamily="18" charset="0"/>
                        <a:cs typeface="Times New Roman" panose="02020603050405020304" pitchFamily="18" charset="0"/>
                      </a:endParaRPr>
                    </a:p>
                    <a:p>
                      <a:pPr algn="ctr" fontAlgn="t"/>
                      <a:endParaRPr lang="en-US" sz="3000" b="1" dirty="0">
                        <a:effectLst/>
                        <a:latin typeface="Times New Roman" panose="02020603050405020304" pitchFamily="18" charset="0"/>
                        <a:cs typeface="Times New Roman" panose="02020603050405020304" pitchFamily="18" charset="0"/>
                      </a:endParaRPr>
                    </a:p>
                    <a:p>
                      <a:pPr algn="ctr" fontAlgn="t"/>
                      <a:r>
                        <a:rPr lang="en-US" sz="3000" b="1" dirty="0" err="1">
                          <a:solidFill>
                            <a:srgbClr val="000000"/>
                          </a:solidFill>
                          <a:effectLst/>
                          <a:latin typeface="Times New Roman" panose="02020603050405020304" pitchFamily="18" charset="0"/>
                          <a:cs typeface="Times New Roman" panose="02020603050405020304" pitchFamily="18" charset="0"/>
                        </a:rPr>
                        <a:t>Lục</a:t>
                      </a:r>
                      <a:r>
                        <a:rPr lang="en-US" sz="3000" b="1" dirty="0">
                          <a:solidFill>
                            <a:srgbClr val="000000"/>
                          </a:solidFill>
                          <a:effectLst/>
                          <a:latin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cs typeface="Times New Roman" panose="02020603050405020304" pitchFamily="18" charset="0"/>
                        </a:rPr>
                        <a:t>lạp</a:t>
                      </a:r>
                      <a:endParaRPr lang="en-US" sz="30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ctr" fontAlgn="t"/>
                      <a:endParaRPr lang="en-US" sz="3000" b="1" dirty="0">
                        <a:effectLst/>
                        <a:latin typeface="Times New Roman" panose="02020603050405020304" pitchFamily="18" charset="0"/>
                        <a:cs typeface="Times New Roman" panose="02020603050405020304" pitchFamily="18" charset="0"/>
                      </a:endParaRPr>
                    </a:p>
                    <a:p>
                      <a:pPr algn="ctr" fontAlgn="t"/>
                      <a:endParaRPr lang="en-US" sz="3000" b="1" dirty="0">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ctr" fontAlgn="t"/>
                      <a:endParaRPr lang="vi-VN" sz="30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extLst>
                  <a:ext uri="{0D108BD9-81ED-4DB2-BD59-A6C34878D82A}">
                    <a16:rowId xmlns:a16="http://schemas.microsoft.com/office/drawing/2014/main" val="3898364291"/>
                  </a:ext>
                </a:extLst>
              </a:tr>
            </a:tbl>
          </a:graphicData>
        </a:graphic>
      </p:graphicFrame>
      <p:sp>
        <p:nvSpPr>
          <p:cNvPr id="9" name="TextBox 8">
            <a:extLst>
              <a:ext uri="{FF2B5EF4-FFF2-40B4-BE49-F238E27FC236}">
                <a16:creationId xmlns:a16="http://schemas.microsoft.com/office/drawing/2014/main" id="{B7D8DD9B-9085-5CBE-B163-B04ACECE8277}"/>
              </a:ext>
            </a:extLst>
          </p:cNvPr>
          <p:cNvSpPr txBox="1"/>
          <p:nvPr/>
        </p:nvSpPr>
        <p:spPr>
          <a:xfrm>
            <a:off x="2139583" y="4928297"/>
            <a:ext cx="3119818" cy="1015663"/>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Chứa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hạt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diệp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lục</a:t>
            </a:r>
            <a:endParaRPr lang="en-US" sz="30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80D1800-E17A-0BD3-6707-9DA4A3656ED4}"/>
              </a:ext>
            </a:extLst>
          </p:cNvPr>
          <p:cNvSpPr txBox="1"/>
          <p:nvPr/>
        </p:nvSpPr>
        <p:spPr>
          <a:xfrm>
            <a:off x="4676457" y="4695207"/>
            <a:ext cx="4170711" cy="1569660"/>
          </a:xfrm>
          <a:prstGeom prst="rect">
            <a:avLst/>
          </a:prstGeom>
          <a:noFill/>
        </p:spPr>
        <p:txBody>
          <a:bodyPr wrap="square" rtlCol="0">
            <a:spAutoFit/>
          </a:bodyPr>
          <a:lstStyle/>
          <a:p>
            <a:pPr algn="ctr" fontAlgn="t"/>
            <a:r>
              <a:rPr lang="en-US" sz="3200" b="1" dirty="0" err="1">
                <a:latin typeface="Times New Roman" panose="02020603050405020304" pitchFamily="18" charset="0"/>
                <a:cs typeface="Times New Roman" panose="02020603050405020304" pitchFamily="18" charset="0"/>
              </a:rPr>
              <a:t>Hấp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hóa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endParaRPr lang="vi-VN"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535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16" presetClass="entr" presetSubtype="21"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animBg="1"/>
      <p:bldP spid="22" grpId="0" animBg="1"/>
      <p:bldP spid="9"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0174" y="185167"/>
            <a:ext cx="2898648" cy="2368296"/>
          </a:xfrm>
          <a:ln w="28575">
            <a:solidFill>
              <a:schemeClr val="accent6">
                <a:lumMod val="50000"/>
              </a:schemeClr>
            </a:solidFill>
          </a:ln>
        </p:spPr>
      </p:pic>
      <p:sp>
        <p:nvSpPr>
          <p:cNvPr id="7" name="Rounded Rectangle 6"/>
          <p:cNvSpPr/>
          <p:nvPr/>
        </p:nvSpPr>
        <p:spPr>
          <a:xfrm>
            <a:off x="5940174" y="2588323"/>
            <a:ext cx="2898648" cy="840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srgbClr val="C42F1A">
                    <a:lumMod val="75000"/>
                  </a:srgbClr>
                </a:solidFill>
                <a:latin typeface="Times New Roman" panose="02020603050405020304" pitchFamily="18" charset="0"/>
                <a:cs typeface="Times New Roman" panose="02020603050405020304" pitchFamily="18" charset="0"/>
              </a:rPr>
              <a:t>Các</a:t>
            </a:r>
            <a:r>
              <a:rPr lang="en-US" sz="2400" b="1" kern="1200" dirty="0">
                <a:solidFill>
                  <a:srgbClr val="C42F1A">
                    <a:lumMod val="75000"/>
                  </a:srgbClr>
                </a:solidFill>
                <a:latin typeface="Times New Roman" panose="02020603050405020304" pitchFamily="18" charset="0"/>
                <a:cs typeface="Times New Roman" panose="02020603050405020304" pitchFamily="18" charset="0"/>
              </a:rPr>
              <a:t> </a:t>
            </a:r>
            <a:r>
              <a:rPr lang="en-US" sz="2400" b="1" kern="1200" dirty="0" err="1">
                <a:solidFill>
                  <a:srgbClr val="C42F1A">
                    <a:lumMod val="75000"/>
                  </a:srgbClr>
                </a:solidFill>
                <a:latin typeface="Times New Roman" panose="02020603050405020304" pitchFamily="18" charset="0"/>
                <a:cs typeface="Times New Roman" panose="02020603050405020304" pitchFamily="18" charset="0"/>
              </a:rPr>
              <a:t>dạng</a:t>
            </a:r>
            <a:r>
              <a:rPr lang="en-US" sz="2400" b="1" kern="1200" dirty="0">
                <a:solidFill>
                  <a:srgbClr val="C42F1A">
                    <a:lumMod val="75000"/>
                  </a:srgbClr>
                </a:solidFill>
                <a:latin typeface="Times New Roman" panose="02020603050405020304" pitchFamily="18" charset="0"/>
                <a:cs typeface="Times New Roman" panose="02020603050405020304" pitchFamily="18" charset="0"/>
              </a:rPr>
              <a:t> </a:t>
            </a:r>
            <a:r>
              <a:rPr lang="en-US" sz="2400" b="1" kern="1200" dirty="0" err="1">
                <a:solidFill>
                  <a:srgbClr val="C42F1A">
                    <a:lumMod val="75000"/>
                  </a:srgbClr>
                </a:solidFill>
                <a:latin typeface="Times New Roman" panose="02020603050405020304" pitchFamily="18" charset="0"/>
                <a:cs typeface="Times New Roman" panose="02020603050405020304" pitchFamily="18" charset="0"/>
              </a:rPr>
              <a:t>gân</a:t>
            </a:r>
            <a:r>
              <a:rPr lang="en-US" sz="2400" b="1" kern="1200" dirty="0">
                <a:solidFill>
                  <a:srgbClr val="C42F1A">
                    <a:lumMod val="75000"/>
                  </a:srgbClr>
                </a:solidFill>
                <a:latin typeface="Times New Roman" panose="02020603050405020304" pitchFamily="18" charset="0"/>
                <a:cs typeface="Times New Roman" panose="02020603050405020304" pitchFamily="18" charset="0"/>
              </a:rPr>
              <a:t> </a:t>
            </a:r>
            <a:r>
              <a:rPr lang="en-US" sz="2400" b="1" kern="1200" dirty="0" err="1">
                <a:solidFill>
                  <a:srgbClr val="C42F1A">
                    <a:lumMod val="75000"/>
                  </a:srgbClr>
                </a:solidFill>
                <a:latin typeface="Times New Roman" panose="02020603050405020304" pitchFamily="18" charset="0"/>
                <a:cs typeface="Times New Roman" panose="02020603050405020304" pitchFamily="18" charset="0"/>
              </a:rPr>
              <a:t>lá</a:t>
            </a:r>
            <a:r>
              <a:rPr lang="en-US" sz="2400" b="1" kern="1200" dirty="0">
                <a:solidFill>
                  <a:srgbClr val="C42F1A">
                    <a:lumMod val="75000"/>
                  </a:srgbClr>
                </a:solidFill>
                <a:latin typeface="Times New Roman" panose="02020603050405020304" pitchFamily="18" charset="0"/>
                <a:cs typeface="Times New Roman" panose="02020603050405020304" pitchFamily="18" charset="0"/>
              </a:rPr>
              <a:t> </a:t>
            </a:r>
            <a:r>
              <a:rPr lang="en-US" sz="2400" b="1" kern="1200" dirty="0" err="1">
                <a:solidFill>
                  <a:srgbClr val="C42F1A">
                    <a:lumMod val="75000"/>
                  </a:srgbClr>
                </a:solidFill>
                <a:latin typeface="Times New Roman" panose="02020603050405020304" pitchFamily="18" charset="0"/>
                <a:cs typeface="Times New Roman" panose="02020603050405020304" pitchFamily="18" charset="0"/>
              </a:rPr>
              <a:t>thường</a:t>
            </a:r>
            <a:r>
              <a:rPr lang="en-US" sz="2400" b="1" kern="1200" dirty="0">
                <a:solidFill>
                  <a:srgbClr val="C42F1A">
                    <a:lumMod val="75000"/>
                  </a:srgbClr>
                </a:solidFill>
                <a:latin typeface="Times New Roman" panose="02020603050405020304" pitchFamily="18" charset="0"/>
                <a:cs typeface="Times New Roman" panose="02020603050405020304" pitchFamily="18" charset="0"/>
              </a:rPr>
              <a:t> </a:t>
            </a:r>
            <a:r>
              <a:rPr lang="en-US" sz="2400" b="1" kern="1200" dirty="0" err="1">
                <a:solidFill>
                  <a:srgbClr val="C42F1A">
                    <a:lumMod val="75000"/>
                  </a:srgbClr>
                </a:solidFill>
                <a:latin typeface="Times New Roman" panose="02020603050405020304" pitchFamily="18" charset="0"/>
                <a:cs typeface="Times New Roman" panose="02020603050405020304" pitchFamily="18" charset="0"/>
              </a:rPr>
              <a:t>gặp</a:t>
            </a:r>
            <a:endParaRPr lang="en-US" sz="2400" b="1" kern="1200" dirty="0">
              <a:solidFill>
                <a:srgbClr val="C42F1A">
                  <a:lumMod val="75000"/>
                </a:srgbClr>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35855612"/>
              </p:ext>
            </p:extLst>
          </p:nvPr>
        </p:nvGraphicFramePr>
        <p:xfrm>
          <a:off x="0" y="1517905"/>
          <a:ext cx="5940174" cy="3897058"/>
        </p:xfrm>
        <a:graphic>
          <a:graphicData uri="http://schemas.openxmlformats.org/drawingml/2006/table">
            <a:tbl>
              <a:tblPr firstRow="1" bandRow="1">
                <a:tableStyleId>{F5AB1C69-6EDB-4FF4-983F-18BD219EF322}</a:tableStyleId>
              </a:tblPr>
              <a:tblGrid>
                <a:gridCol w="1980058">
                  <a:extLst>
                    <a:ext uri="{9D8B030D-6E8A-4147-A177-3AD203B41FA5}">
                      <a16:colId xmlns:a16="http://schemas.microsoft.com/office/drawing/2014/main" val="974380704"/>
                    </a:ext>
                  </a:extLst>
                </a:gridCol>
                <a:gridCol w="1980058">
                  <a:extLst>
                    <a:ext uri="{9D8B030D-6E8A-4147-A177-3AD203B41FA5}">
                      <a16:colId xmlns:a16="http://schemas.microsoft.com/office/drawing/2014/main" val="2250893534"/>
                    </a:ext>
                  </a:extLst>
                </a:gridCol>
                <a:gridCol w="1980058">
                  <a:extLst>
                    <a:ext uri="{9D8B030D-6E8A-4147-A177-3AD203B41FA5}">
                      <a16:colId xmlns:a16="http://schemas.microsoft.com/office/drawing/2014/main" val="3294114677"/>
                    </a:ext>
                  </a:extLst>
                </a:gridCol>
              </a:tblGrid>
              <a:tr h="1357433">
                <a:tc>
                  <a:txBody>
                    <a:bodyPr/>
                    <a:lstStyle/>
                    <a:p>
                      <a:pPr algn="l"/>
                      <a:r>
                        <a:rPr lang="en-US" sz="2400" b="1" dirty="0" err="1">
                          <a:latin typeface="Times New Roman" panose="02020603050405020304" pitchFamily="18" charset="0"/>
                          <a:cs typeface="Times New Roman" panose="02020603050405020304" pitchFamily="18" charset="0"/>
                        </a:rPr>
                        <a:t>Bộ</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phận</a:t>
                      </a:r>
                      <a:endParaRPr lang="en-US" sz="24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l"/>
                      <a:r>
                        <a:rPr lang="en-US" sz="2400" b="1" dirty="0" err="1">
                          <a:latin typeface="Times New Roman" panose="02020603050405020304" pitchFamily="18" charset="0"/>
                          <a:cs typeface="Times New Roman" panose="02020603050405020304" pitchFamily="18" charset="0"/>
                        </a:rPr>
                        <a:t>Đặc</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điểm</a:t>
                      </a:r>
                      <a:endParaRPr lang="en-US" sz="24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l"/>
                      <a:r>
                        <a:rPr lang="en-US" sz="2400" b="1" dirty="0" err="1">
                          <a:latin typeface="Times New Roman" panose="02020603050405020304" pitchFamily="18" charset="0"/>
                          <a:cs typeface="Times New Roman" panose="02020603050405020304" pitchFamily="18" charset="0"/>
                        </a:rPr>
                        <a:t>Vai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trong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quang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hợp</a:t>
                      </a:r>
                      <a:endParaRPr lang="en-US" sz="2400" b="1"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799327090"/>
                  </a:ext>
                </a:extLst>
              </a:tr>
              <a:tr h="2539625">
                <a:tc>
                  <a:txBody>
                    <a:bodyPr/>
                    <a:lstStyle/>
                    <a:p>
                      <a:pPr algn="l" fontAlgn="t"/>
                      <a:r>
                        <a:rPr lang="en-US" sz="2400" b="1">
                          <a:effectLst/>
                          <a:latin typeface="Times New Roman" panose="02020603050405020304" pitchFamily="18" charset="0"/>
                          <a:cs typeface="Times New Roman" panose="02020603050405020304" pitchFamily="18" charset="0"/>
                        </a:rPr>
                        <a:t>Gân lá</a:t>
                      </a:r>
                      <a:endParaRPr lang="en-US" sz="2400" b="1">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l" fontAlgn="t"/>
                      <a:endParaRPr lang="pt-BR"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l" fontAlgn="t"/>
                      <a:endParaRPr lang="vi-VN"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extLst>
                  <a:ext uri="{0D108BD9-81ED-4DB2-BD59-A6C34878D82A}">
                    <a16:rowId xmlns:a16="http://schemas.microsoft.com/office/drawing/2014/main" val="540997640"/>
                  </a:ext>
                </a:extLst>
              </a:tr>
            </a:tbl>
          </a:graphicData>
        </a:graphic>
      </p:graphicFrame>
      <p:sp>
        <p:nvSpPr>
          <p:cNvPr id="5" name="TextBox 4">
            <a:extLst>
              <a:ext uri="{FF2B5EF4-FFF2-40B4-BE49-F238E27FC236}">
                <a16:creationId xmlns:a16="http://schemas.microsoft.com/office/drawing/2014/main" id="{AE855B13-D932-33C0-7B6A-C0BD8E8FE6CE}"/>
              </a:ext>
            </a:extLst>
          </p:cNvPr>
          <p:cNvSpPr txBox="1"/>
          <p:nvPr/>
        </p:nvSpPr>
        <p:spPr>
          <a:xfrm>
            <a:off x="4020885" y="3031771"/>
            <a:ext cx="1771650" cy="2308324"/>
          </a:xfrm>
          <a:prstGeom prst="rect">
            <a:avLst/>
          </a:prstGeom>
          <a:noFill/>
        </p:spPr>
        <p:txBody>
          <a:bodyPr wrap="square" rtlCol="0">
            <a:spAutoFit/>
          </a:bodyPr>
          <a:lstStyle/>
          <a:p>
            <a:pPr fontAlgn="t"/>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endParaRPr lang="vi-VN" sz="2400" b="1" dirty="0">
              <a:latin typeface="Times New Roman" panose="02020603050405020304" pitchFamily="18" charset="0"/>
              <a:cs typeface="Times New Roman" panose="02020603050405020304" pitchFamily="18" charset="0"/>
            </a:endParaRPr>
          </a:p>
          <a:p>
            <a:endParaRPr lang="en-US" sz="2400" dirty="0"/>
          </a:p>
        </p:txBody>
      </p:sp>
      <p:sp>
        <p:nvSpPr>
          <p:cNvPr id="6" name="TextBox 5">
            <a:extLst>
              <a:ext uri="{FF2B5EF4-FFF2-40B4-BE49-F238E27FC236}">
                <a16:creationId xmlns:a16="http://schemas.microsoft.com/office/drawing/2014/main" id="{B008D016-83C0-795D-EBFE-83553FB61023}"/>
              </a:ext>
            </a:extLst>
          </p:cNvPr>
          <p:cNvSpPr txBox="1"/>
          <p:nvPr/>
        </p:nvSpPr>
        <p:spPr>
          <a:xfrm>
            <a:off x="2181225" y="3018669"/>
            <a:ext cx="1771650" cy="2308324"/>
          </a:xfrm>
          <a:prstGeom prst="rect">
            <a:avLst/>
          </a:prstGeom>
          <a:noFill/>
        </p:spPr>
        <p:txBody>
          <a:bodyPr wrap="square" rtlCol="0">
            <a:spAutoFit/>
          </a:bodyPr>
          <a:lstStyle/>
          <a:p>
            <a:r>
              <a:rPr lang="pt-BR" sz="2400" b="1" dirty="0">
                <a:effectLst/>
                <a:latin typeface="Times New Roman" panose="02020603050405020304" pitchFamily="18" charset="0"/>
                <a:cs typeface="Times New Roman" panose="02020603050405020304" pitchFamily="18" charset="0"/>
              </a:rPr>
              <a:t>Nằm trên phiến lá.</a:t>
            </a:r>
          </a:p>
          <a:p>
            <a:r>
              <a:rPr lang="pt-BR" sz="2400" b="1" dirty="0">
                <a:solidFill>
                  <a:srgbClr val="000000"/>
                </a:solidFill>
                <a:latin typeface="Times New Roman" panose="02020603050405020304" pitchFamily="18" charset="0"/>
                <a:cs typeface="Times New Roman" panose="02020603050405020304" pitchFamily="18" charset="0"/>
              </a:rPr>
              <a:t>Có</a:t>
            </a:r>
            <a:r>
              <a:rPr lang="pt-BR" sz="2400" b="1" dirty="0">
                <a:latin typeface="Times New Roman" panose="02020603050405020304" pitchFamily="18" charset="0"/>
                <a:cs typeface="Times New Roman" panose="02020603050405020304" pitchFamily="18" charset="0"/>
              </a:rPr>
              <a:t> nhiều dạng khác nhau</a:t>
            </a:r>
            <a:endParaRPr lang="pt-BR" sz="2400" b="1" dirty="0">
              <a:solidFill>
                <a:srgbClr val="000000"/>
              </a:solidFill>
              <a:effectLst/>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670447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32335603"/>
              </p:ext>
            </p:extLst>
          </p:nvPr>
        </p:nvGraphicFramePr>
        <p:xfrm>
          <a:off x="370904" y="1021843"/>
          <a:ext cx="8773095" cy="4050220"/>
        </p:xfrm>
        <a:graphic>
          <a:graphicData uri="http://schemas.openxmlformats.org/drawingml/2006/table">
            <a:tbl>
              <a:tblPr firstRow="1" bandRow="1">
                <a:tableStyleId>{5C22544A-7EE6-4342-B048-85BDC9FD1C3A}</a:tableStyleId>
              </a:tblPr>
              <a:tblGrid>
                <a:gridCol w="2112490">
                  <a:extLst>
                    <a:ext uri="{9D8B030D-6E8A-4147-A177-3AD203B41FA5}">
                      <a16:colId xmlns:a16="http://schemas.microsoft.com/office/drawing/2014/main" val="974380704"/>
                    </a:ext>
                  </a:extLst>
                </a:gridCol>
                <a:gridCol w="2303890">
                  <a:extLst>
                    <a:ext uri="{9D8B030D-6E8A-4147-A177-3AD203B41FA5}">
                      <a16:colId xmlns:a16="http://schemas.microsoft.com/office/drawing/2014/main" val="2250893534"/>
                    </a:ext>
                  </a:extLst>
                </a:gridCol>
                <a:gridCol w="4356715">
                  <a:extLst>
                    <a:ext uri="{9D8B030D-6E8A-4147-A177-3AD203B41FA5}">
                      <a16:colId xmlns:a16="http://schemas.microsoft.com/office/drawing/2014/main" val="3294114677"/>
                    </a:ext>
                  </a:extLst>
                </a:gridCol>
              </a:tblGrid>
              <a:tr h="1693125">
                <a:tc>
                  <a:txBody>
                    <a:bodyPr/>
                    <a:lstStyle/>
                    <a:p>
                      <a:pPr algn="ctr"/>
                      <a:endParaRPr lang="en-US" sz="2400" b="1"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Bộ</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phận</a:t>
                      </a:r>
                      <a:endParaRPr lang="en-US" sz="24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Đặc</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điểm</a:t>
                      </a:r>
                      <a:endParaRPr lang="en-US" sz="24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endParaRPr lang="en-US" sz="2400" b="1"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Vai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trong</a:t>
                      </a:r>
                      <a:r>
                        <a:rPr lang="en-US" sz="2400" b="1" baseline="0" dirty="0">
                          <a:latin typeface="Times New Roman" panose="02020603050405020304" pitchFamily="18" charset="0"/>
                          <a:cs typeface="Times New Roman" panose="02020603050405020304" pitchFamily="18" charset="0"/>
                        </a:rPr>
                        <a:t> </a:t>
                      </a:r>
                    </a:p>
                    <a:p>
                      <a:pPr algn="ctr"/>
                      <a:r>
                        <a:rPr lang="en-US" sz="2400" b="1" baseline="0" dirty="0" err="1">
                          <a:latin typeface="Times New Roman" panose="02020603050405020304" pitchFamily="18" charset="0"/>
                          <a:cs typeface="Times New Roman" panose="02020603050405020304" pitchFamily="18" charset="0"/>
                        </a:rPr>
                        <a:t>quang</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hợp</a:t>
                      </a:r>
                      <a:endParaRPr lang="en-US" sz="2400" b="1"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799327090"/>
                  </a:ext>
                </a:extLst>
              </a:tr>
              <a:tr h="2357095">
                <a:tc>
                  <a:txBody>
                    <a:bodyPr/>
                    <a:lstStyle/>
                    <a:p>
                      <a:pPr algn="ctr" fontAlgn="t"/>
                      <a:r>
                        <a:rPr lang="en-US" sz="2400" b="1" dirty="0">
                          <a:effectLst/>
                          <a:latin typeface="Times New Roman" panose="02020603050405020304" pitchFamily="18" charset="0"/>
                          <a:cs typeface="Times New Roman" panose="02020603050405020304" pitchFamily="18" charset="0"/>
                        </a:rPr>
                        <a:t>   </a:t>
                      </a:r>
                    </a:p>
                    <a:p>
                      <a:pPr algn="ctr" fontAlgn="t"/>
                      <a:endParaRPr lang="en-US" sz="2400" b="1" dirty="0">
                        <a:effectLst/>
                        <a:latin typeface="Times New Roman" panose="02020603050405020304" pitchFamily="18" charset="0"/>
                        <a:cs typeface="Times New Roman" panose="02020603050405020304" pitchFamily="18" charset="0"/>
                      </a:endParaRPr>
                    </a:p>
                    <a:p>
                      <a:pPr algn="ctr" fontAlgn="t"/>
                      <a:r>
                        <a:rPr lang="en-US" sz="2400" b="1" dirty="0" err="1">
                          <a:effectLst/>
                          <a:latin typeface="Times New Roman" panose="02020603050405020304" pitchFamily="18" charset="0"/>
                          <a:cs typeface="Times New Roman" panose="02020603050405020304" pitchFamily="18" charset="0"/>
                        </a:rPr>
                        <a:t>Khí</a:t>
                      </a:r>
                      <a:r>
                        <a:rPr lang="en-US" sz="2400" b="1" baseline="0" dirty="0">
                          <a:effectLst/>
                          <a:latin typeface="Times New Roman" panose="02020603050405020304" pitchFamily="18" charset="0"/>
                          <a:cs typeface="Times New Roman" panose="02020603050405020304" pitchFamily="18" charset="0"/>
                        </a:rPr>
                        <a:t> </a:t>
                      </a:r>
                      <a:r>
                        <a:rPr lang="en-US" sz="2400" b="1" baseline="0" dirty="0" err="1">
                          <a:effectLst/>
                          <a:latin typeface="Times New Roman" panose="02020603050405020304" pitchFamily="18" charset="0"/>
                          <a:cs typeface="Times New Roman" panose="02020603050405020304" pitchFamily="18" charset="0"/>
                        </a:rPr>
                        <a:t>khổng</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ctr" fontAlgn="t"/>
                      <a:endParaRPr lang="en-US" sz="2400" b="1" dirty="0">
                        <a:effectLst/>
                        <a:latin typeface="Times New Roman" panose="02020603050405020304" pitchFamily="18" charset="0"/>
                        <a:cs typeface="Times New Roman" panose="02020603050405020304" pitchFamily="18" charset="0"/>
                      </a:endParaRPr>
                    </a:p>
                    <a:p>
                      <a:pPr algn="ctr" fontAlgn="t"/>
                      <a:endParaRPr lang="en-US" sz="2400" b="1" dirty="0">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ctr" fontAlgn="t"/>
                      <a:endParaRPr lang="vi-VN"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extLst>
                  <a:ext uri="{0D108BD9-81ED-4DB2-BD59-A6C34878D82A}">
                    <a16:rowId xmlns:a16="http://schemas.microsoft.com/office/drawing/2014/main" val="540997640"/>
                  </a:ext>
                </a:extLst>
              </a:tr>
            </a:tbl>
          </a:graphicData>
        </a:graphic>
      </p:graphicFrame>
      <p:sp>
        <p:nvSpPr>
          <p:cNvPr id="2" name="TextBox 1">
            <a:extLst>
              <a:ext uri="{FF2B5EF4-FFF2-40B4-BE49-F238E27FC236}">
                <a16:creationId xmlns:a16="http://schemas.microsoft.com/office/drawing/2014/main" id="{AEF4E077-2763-F4BB-403C-3F05C39F3F3C}"/>
              </a:ext>
            </a:extLst>
          </p:cNvPr>
          <p:cNvSpPr txBox="1"/>
          <p:nvPr/>
        </p:nvSpPr>
        <p:spPr>
          <a:xfrm>
            <a:off x="2414587" y="3271734"/>
            <a:ext cx="2457450" cy="1569660"/>
          </a:xfrm>
          <a:prstGeom prst="rect">
            <a:avLst/>
          </a:prstGeom>
          <a:noFill/>
        </p:spPr>
        <p:txBody>
          <a:bodyPr wrap="square" rtlCol="0">
            <a:spAutoFit/>
          </a:bodyPr>
          <a:lstStyle/>
          <a:p>
            <a:r>
              <a:rPr lang="en-US" sz="2400" b="1" dirty="0" err="1">
                <a:effectLst/>
                <a:latin typeface="Times New Roman" panose="02020603050405020304" pitchFamily="18" charset="0"/>
                <a:cs typeface="Times New Roman" panose="02020603050405020304" pitchFamily="18" charset="0"/>
              </a:rPr>
              <a:t>Có</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nhiều</a:t>
            </a:r>
            <a:r>
              <a:rPr lang="en-US" sz="2400" b="1" dirty="0">
                <a:effectLst/>
                <a:latin typeface="Times New Roman" panose="02020603050405020304" pitchFamily="18" charset="0"/>
                <a:cs typeface="Times New Roman" panose="02020603050405020304" pitchFamily="18" charset="0"/>
              </a:rPr>
              <a:t> ở </a:t>
            </a:r>
            <a:r>
              <a:rPr lang="en-US" sz="2400" b="1" dirty="0" err="1">
                <a:effectLst/>
                <a:latin typeface="Times New Roman" panose="02020603050405020304" pitchFamily="18" charset="0"/>
                <a:cs typeface="Times New Roman" panose="02020603050405020304" pitchFamily="18" charset="0"/>
              </a:rPr>
              <a:t>lớp</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biểu</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bì</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trên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bề</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mặt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lá</a:t>
            </a:r>
            <a:r>
              <a:rPr lang="en-US" sz="2400" b="1" dirty="0">
                <a:effectLst/>
                <a:latin typeface="Times New Roman" panose="02020603050405020304" pitchFamily="18" charset="0"/>
                <a:cs typeface="Times New Roman" panose="02020603050405020304" pitchFamily="18" charset="0"/>
              </a:rPr>
              <a:t>)</a:t>
            </a:r>
            <a:endParaRPr lang="en-US" sz="2400" b="1" dirty="0">
              <a:solidFill>
                <a:srgbClr val="000000"/>
              </a:solidFill>
              <a:effectLst/>
              <a:latin typeface="Times New Roman" panose="02020603050405020304" pitchFamily="18" charset="0"/>
              <a:cs typeface="Times New Roman" panose="02020603050405020304" pitchFamily="18" charset="0"/>
            </a:endParaRPr>
          </a:p>
          <a:p>
            <a:endParaRPr lang="en-US" sz="2400" dirty="0"/>
          </a:p>
        </p:txBody>
      </p:sp>
      <p:sp>
        <p:nvSpPr>
          <p:cNvPr id="3" name="TextBox 2">
            <a:extLst>
              <a:ext uri="{FF2B5EF4-FFF2-40B4-BE49-F238E27FC236}">
                <a16:creationId xmlns:a16="http://schemas.microsoft.com/office/drawing/2014/main" id="{C0430095-E173-C24E-CD3C-AC6F42DFCE12}"/>
              </a:ext>
            </a:extLst>
          </p:cNvPr>
          <p:cNvSpPr txBox="1"/>
          <p:nvPr/>
        </p:nvSpPr>
        <p:spPr>
          <a:xfrm>
            <a:off x="4733925" y="2902402"/>
            <a:ext cx="4548187" cy="2308324"/>
          </a:xfrm>
          <a:prstGeom prst="rect">
            <a:avLst/>
          </a:prstGeom>
          <a:noFill/>
        </p:spPr>
        <p:txBody>
          <a:bodyPr wrap="square" rtlCol="0">
            <a:spAutoFit/>
          </a:bodyPr>
          <a:lstStyle/>
          <a:p>
            <a:pPr algn="ctr" fontAlgn="t"/>
            <a:r>
              <a:rPr lang="vi-VN" sz="2400" b="1" dirty="0">
                <a:latin typeface="Times New Roman" panose="02020603050405020304" pitchFamily="18" charset="0"/>
                <a:cs typeface="Times New Roman" panose="02020603050405020304" pitchFamily="18" charset="0"/>
              </a:rPr>
              <a:t>Là nơi carbon dioxide (nguyên liệu của quá trình quang hợp) từ bên ngoài vào trong lá và khí oxygen đi từ trong lá ra ngoài môi trường.</a:t>
            </a:r>
          </a:p>
          <a:p>
            <a:endParaRPr lang="en-US" sz="2400" dirty="0"/>
          </a:p>
        </p:txBody>
      </p:sp>
    </p:spTree>
    <p:extLst>
      <p:ext uri="{BB962C8B-B14F-4D97-AF65-F5344CB8AC3E}">
        <p14:creationId xmlns:p14="http://schemas.microsoft.com/office/powerpoint/2010/main" val="3466943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3.bp.blogspot.com/-xblwNYZs2YM/T8A2UHZy91I/AAAAAAAAAIo/l1FSBJE0OnM/s1600/103654047-STOMATA.gif"/>
          <p:cNvPicPr>
            <a:picLocks noGrp="1" noChangeAspect="1" noChangeArrowheads="1" noCrop="1"/>
          </p:cNvPicPr>
          <p:nvPr>
            <p:ph idx="1"/>
          </p:nvPr>
        </p:nvPicPr>
        <p:blipFill>
          <a:blip r:embed="rId3"/>
          <a:srcRect/>
          <a:stretch>
            <a:fillRect/>
          </a:stretch>
        </p:blipFill>
        <p:spPr bwMode="auto">
          <a:xfrm>
            <a:off x="1185864" y="2184560"/>
            <a:ext cx="3181826" cy="35647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393" y="2388395"/>
            <a:ext cx="3419951" cy="3242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Trình bày cơ chế đóng mở khí khổng chính xác nhấ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5161" y="2184084"/>
            <a:ext cx="1182529" cy="123205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stCxn id="6146" idx="3"/>
            <a:endCxn id="9" idx="0"/>
          </p:cNvCxnSpPr>
          <p:nvPr/>
        </p:nvCxnSpPr>
        <p:spPr>
          <a:xfrm>
            <a:off x="4367690" y="3966926"/>
            <a:ext cx="702404" cy="11726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41744" y="5139579"/>
            <a:ext cx="1056700" cy="323165"/>
          </a:xfrm>
          <a:prstGeom prst="rect">
            <a:avLst/>
          </a:prstGeom>
          <a:noFill/>
        </p:spPr>
        <p:txBody>
          <a:bodyPr wrap="none" rtlCol="0">
            <a:spAutoFit/>
          </a:bodyPr>
          <a:lstStyle/>
          <a:p>
            <a:pPr defTabSz="685800">
              <a:buClrTx/>
            </a:pPr>
            <a:r>
              <a:rPr lang="vi-VN" sz="1500" b="1" kern="1200" dirty="0">
                <a:solidFill>
                  <a:srgbClr val="FF0000"/>
                </a:solidFill>
                <a:latin typeface="Times New Roman" panose="02020603050405020304" pitchFamily="18" charset="0"/>
                <a:ea typeface="+mn-ea"/>
                <a:cs typeface="Times New Roman" panose="02020603050405020304" pitchFamily="18" charset="0"/>
              </a:rPr>
              <a:t>Khí khổng</a:t>
            </a:r>
          </a:p>
        </p:txBody>
      </p:sp>
      <p:sp>
        <p:nvSpPr>
          <p:cNvPr id="5" name="Title 1"/>
          <p:cNvSpPr txBox="1"/>
          <p:nvPr/>
        </p:nvSpPr>
        <p:spPr>
          <a:xfrm>
            <a:off x="1426370" y="1548765"/>
            <a:ext cx="4832509" cy="365760"/>
          </a:xfrm>
          <a:prstGeom prst="rect">
            <a:avLst/>
          </a:prstGeom>
        </p:spPr>
        <p:txBody>
          <a:bodyPr vert="horz" lIns="68580" tIns="34290" rIns="68580" bIns="3429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800" b="1" kern="1200" cap="none" spc="50">
                <a:ln w="11430"/>
                <a:solidFill>
                  <a:srgbClr val="FF0000"/>
                </a:solidFill>
                <a:effectLst>
                  <a:outerShdw blurRad="76200" dist="50800" dir="5400000" algn="tl" rotWithShape="0">
                    <a:srgbClr val="000000">
                      <a:alpha val="65000"/>
                    </a:srgbClr>
                  </a:outerShdw>
                </a:effectLst>
                <a:latin typeface="+mj-lt"/>
                <a:ea typeface="+mj-ea"/>
                <a:cs typeface="+mj-cs"/>
              </a:defRPr>
            </a:lvl1pPr>
          </a:lstStyle>
          <a:p>
            <a:pPr algn="l" defTabSz="685800">
              <a:buClrTx/>
            </a:pPr>
            <a:endParaRPr lang="en-US" sz="2400" b="0" spc="38" dirty="0">
              <a:solidFill>
                <a:prstClr val="black"/>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6900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left)">
                                      <p:cBhvr>
                                        <p:cTn id="12" dur="500"/>
                                        <p:tgtEl>
                                          <p:spTgt spid="6146"/>
                                        </p:tgtEl>
                                      </p:cBhvr>
                                    </p:animEffect>
                                  </p:childTnLst>
                                </p:cTn>
                              </p:par>
                              <p:par>
                                <p:cTn id="13" presetID="22" presetClass="entr" presetSubtype="8"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wipe(left)">
                                      <p:cBhvr>
                                        <p:cTn id="15" dur="500"/>
                                        <p:tgtEl>
                                          <p:spTgt spid="6148"/>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232598"/>
            <a:ext cx="6798056" cy="877824"/>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II. </a:t>
            </a:r>
            <a:r>
              <a:rPr lang="en-US" sz="2400" b="1" dirty="0" err="1">
                <a:solidFill>
                  <a:srgbClr val="FF0000"/>
                </a:solidFill>
                <a:latin typeface="Times New Roman" panose="02020603050405020304" pitchFamily="18" charset="0"/>
                <a:cs typeface="Times New Roman" panose="02020603050405020304" pitchFamily="18" charset="0"/>
              </a:rPr>
              <a:t>Vai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trò</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9840" y="764416"/>
            <a:ext cx="7921625" cy="2910580"/>
          </a:xfrm>
        </p:spPr>
        <p:txBody>
          <a:bodyPr>
            <a:normAutofit/>
          </a:bodyPr>
          <a:lstStyle/>
          <a:p>
            <a:r>
              <a:rPr lang="en-US" sz="1875" b="1" dirty="0" err="1">
                <a:solidFill>
                  <a:srgbClr val="0070C0"/>
                </a:solidFill>
                <a:latin typeface="Times New Roman" panose="02020603050405020304" pitchFamily="18" charset="0"/>
                <a:cs typeface="Times New Roman" panose="02020603050405020304" pitchFamily="18" charset="0"/>
              </a:rPr>
              <a:t>Đáp</a:t>
            </a:r>
            <a:r>
              <a:rPr lang="en-US" sz="1875" b="1" dirty="0">
                <a:solidFill>
                  <a:srgbClr val="0070C0"/>
                </a:solidFill>
                <a:latin typeface="Times New Roman" panose="02020603050405020304" pitchFamily="18" charset="0"/>
                <a:cs typeface="Times New Roman" panose="02020603050405020304" pitchFamily="18" charset="0"/>
              </a:rPr>
              <a:t> </a:t>
            </a:r>
            <a:r>
              <a:rPr lang="en-US" sz="1875" b="1" dirty="0" err="1">
                <a:solidFill>
                  <a:srgbClr val="0070C0"/>
                </a:solidFill>
                <a:latin typeface="Times New Roman" panose="02020603050405020304" pitchFamily="18" charset="0"/>
                <a:cs typeface="Times New Roman" panose="02020603050405020304" pitchFamily="18" charset="0"/>
              </a:rPr>
              <a:t>án</a:t>
            </a:r>
            <a:r>
              <a:rPr lang="en-US" sz="1875" b="1" dirty="0">
                <a:solidFill>
                  <a:srgbClr val="0070C0"/>
                </a:solidFill>
                <a:latin typeface="Times New Roman" panose="02020603050405020304" pitchFamily="18" charset="0"/>
                <a:cs typeface="Times New Roman" panose="02020603050405020304" pitchFamily="18" charset="0"/>
              </a:rPr>
              <a:t> </a:t>
            </a:r>
            <a:r>
              <a:rPr lang="en-US" sz="1875" b="1" dirty="0" err="1">
                <a:solidFill>
                  <a:srgbClr val="0070C0"/>
                </a:solidFill>
                <a:latin typeface="Times New Roman" panose="02020603050405020304" pitchFamily="18" charset="0"/>
                <a:cs typeface="Times New Roman" panose="02020603050405020304" pitchFamily="18" charset="0"/>
              </a:rPr>
              <a:t>phiếu</a:t>
            </a:r>
            <a:r>
              <a:rPr lang="en-US" sz="1875" b="1" dirty="0">
                <a:solidFill>
                  <a:srgbClr val="0070C0"/>
                </a:solidFill>
                <a:latin typeface="Times New Roman" panose="02020603050405020304" pitchFamily="18" charset="0"/>
                <a:cs typeface="Times New Roman" panose="02020603050405020304" pitchFamily="18" charset="0"/>
              </a:rPr>
              <a:t> </a:t>
            </a:r>
            <a:r>
              <a:rPr lang="en-US" sz="1875" b="1" dirty="0" err="1">
                <a:solidFill>
                  <a:srgbClr val="0070C0"/>
                </a:solidFill>
                <a:latin typeface="Times New Roman" panose="02020603050405020304" pitchFamily="18" charset="0"/>
                <a:cs typeface="Times New Roman" panose="02020603050405020304" pitchFamily="18" charset="0"/>
              </a:rPr>
              <a:t>học</a:t>
            </a:r>
            <a:r>
              <a:rPr lang="en-US" sz="1875" b="1" dirty="0">
                <a:solidFill>
                  <a:srgbClr val="0070C0"/>
                </a:solidFill>
                <a:latin typeface="Times New Roman" panose="02020603050405020304" pitchFamily="18" charset="0"/>
                <a:cs typeface="Times New Roman" panose="02020603050405020304" pitchFamily="18" charset="0"/>
              </a:rPr>
              <a:t> </a:t>
            </a:r>
            <a:r>
              <a:rPr lang="en-US" sz="1875" b="1" dirty="0" err="1">
                <a:solidFill>
                  <a:srgbClr val="0070C0"/>
                </a:solidFill>
                <a:latin typeface="Times New Roman" panose="02020603050405020304" pitchFamily="18" charset="0"/>
                <a:cs typeface="Times New Roman" panose="02020603050405020304" pitchFamily="18" charset="0"/>
              </a:rPr>
              <a:t>tập</a:t>
            </a:r>
            <a:r>
              <a:rPr lang="en-US" sz="1875" b="1" dirty="0">
                <a:solidFill>
                  <a:srgbClr val="0070C0"/>
                </a:solidFill>
                <a:latin typeface="Times New Roman" panose="02020603050405020304" pitchFamily="18" charset="0"/>
                <a:cs typeface="Times New Roman" panose="02020603050405020304"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555257175"/>
              </p:ext>
            </p:extLst>
          </p:nvPr>
        </p:nvGraphicFramePr>
        <p:xfrm>
          <a:off x="0" y="1428750"/>
          <a:ext cx="9144000" cy="5387675"/>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700530258"/>
                    </a:ext>
                  </a:extLst>
                </a:gridCol>
                <a:gridCol w="2957513">
                  <a:extLst>
                    <a:ext uri="{9D8B030D-6E8A-4147-A177-3AD203B41FA5}">
                      <a16:colId xmlns:a16="http://schemas.microsoft.com/office/drawing/2014/main" val="7839708"/>
                    </a:ext>
                  </a:extLst>
                </a:gridCol>
                <a:gridCol w="4300537">
                  <a:extLst>
                    <a:ext uri="{9D8B030D-6E8A-4147-A177-3AD203B41FA5}">
                      <a16:colId xmlns:a16="http://schemas.microsoft.com/office/drawing/2014/main" val="2691748110"/>
                    </a:ext>
                  </a:extLst>
                </a:gridCol>
              </a:tblGrid>
              <a:tr h="907115">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Bộ</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phận</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Đặc</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điểm</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Vai</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trò</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trong</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quang</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hợp</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88859921"/>
                  </a:ext>
                </a:extLst>
              </a:tr>
              <a:tr h="949862">
                <a:tc>
                  <a:txBody>
                    <a:bodyPr/>
                    <a:lstStyle/>
                    <a:p>
                      <a:pPr algn="l" fontAlgn="t"/>
                      <a:r>
                        <a:rPr lang="en-US" sz="2400" b="1" dirty="0" err="1">
                          <a:solidFill>
                            <a:srgbClr val="000000"/>
                          </a:solidFill>
                          <a:effectLst/>
                          <a:latin typeface="Times New Roman" panose="02020603050405020304" pitchFamily="18" charset="0"/>
                          <a:cs typeface="Times New Roman" panose="02020603050405020304" pitchFamily="18" charset="0"/>
                        </a:rPr>
                        <a:t>Phiến</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lá</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l" fontAlgn="t"/>
                      <a:r>
                        <a:rPr lang="en-US" sz="2400" b="1">
                          <a:solidFill>
                            <a:srgbClr val="000000"/>
                          </a:solidFill>
                          <a:effectLst/>
                          <a:latin typeface="Times New Roman" panose="02020603050405020304" pitchFamily="18" charset="0"/>
                          <a:cs typeface="Times New Roman" panose="02020603050405020304" pitchFamily="18" charset="0"/>
                        </a:rPr>
                        <a:t>Dạng bản mỏng</a:t>
                      </a:r>
                    </a:p>
                  </a:txBody>
                  <a:tcPr marL="57150" marR="57150" marT="57150" marB="57150"/>
                </a:tc>
                <a:tc>
                  <a:txBody>
                    <a:bodyPr/>
                    <a:lstStyle/>
                    <a:p>
                      <a:pPr algn="l" fontAlgn="t"/>
                      <a:r>
                        <a:rPr lang="vi-VN" sz="2400" b="1">
                          <a:solidFill>
                            <a:srgbClr val="000000"/>
                          </a:solidFill>
                          <a:effectLst/>
                          <a:latin typeface="Times New Roman" panose="02020603050405020304" pitchFamily="18" charset="0"/>
                          <a:cs typeface="Times New Roman" panose="02020603050405020304" pitchFamily="18" charset="0"/>
                        </a:rPr>
                        <a:t>Giúp tăng diện tích bề mặt → Hấp thu được nhiều ánh sáng hơn.</a:t>
                      </a:r>
                    </a:p>
                  </a:txBody>
                  <a:tcPr marL="57150" marR="57150" marT="57150" marB="57150"/>
                </a:tc>
                <a:extLst>
                  <a:ext uri="{0D108BD9-81ED-4DB2-BD59-A6C34878D82A}">
                    <a16:rowId xmlns:a16="http://schemas.microsoft.com/office/drawing/2014/main" val="1484388384"/>
                  </a:ext>
                </a:extLst>
              </a:tr>
              <a:tr h="682714">
                <a:tc>
                  <a:txBody>
                    <a:bodyPr/>
                    <a:lstStyle/>
                    <a:p>
                      <a:pPr algn="l" fontAlgn="t"/>
                      <a:r>
                        <a:rPr lang="en-US" sz="2400" b="1" dirty="0" err="1">
                          <a:solidFill>
                            <a:srgbClr val="000000"/>
                          </a:solidFill>
                          <a:effectLst/>
                          <a:latin typeface="Times New Roman" panose="02020603050405020304" pitchFamily="18" charset="0"/>
                          <a:cs typeface="Times New Roman" panose="02020603050405020304" pitchFamily="18" charset="0"/>
                        </a:rPr>
                        <a:t>Lục</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lạp</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l" fontAlgn="t"/>
                      <a:r>
                        <a:rPr lang="en-US" sz="2400" b="1" dirty="0" err="1">
                          <a:solidFill>
                            <a:srgbClr val="000000"/>
                          </a:solidFill>
                          <a:effectLst/>
                          <a:latin typeface="Times New Roman" panose="02020603050405020304" pitchFamily="18" charset="0"/>
                          <a:cs typeface="Times New Roman" panose="02020603050405020304" pitchFamily="18" charset="0"/>
                        </a:rPr>
                        <a:t>Chứa</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diệp</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lục</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l" fontAlgn="t"/>
                      <a:r>
                        <a:rPr lang="vi-VN" sz="2400" b="1">
                          <a:solidFill>
                            <a:srgbClr val="000000"/>
                          </a:solidFill>
                          <a:effectLst/>
                          <a:latin typeface="Times New Roman" panose="02020603050405020304" pitchFamily="18" charset="0"/>
                          <a:cs typeface="Times New Roman" panose="02020603050405020304" pitchFamily="18" charset="0"/>
                        </a:rPr>
                        <a:t>Hấp thu và chuyển hóa năng lượng ánh sáng.</a:t>
                      </a:r>
                    </a:p>
                  </a:txBody>
                  <a:tcPr marL="57150" marR="57150" marT="57150" marB="57150"/>
                </a:tc>
                <a:extLst>
                  <a:ext uri="{0D108BD9-81ED-4DB2-BD59-A6C34878D82A}">
                    <a16:rowId xmlns:a16="http://schemas.microsoft.com/office/drawing/2014/main" val="2679582332"/>
                  </a:ext>
                </a:extLst>
              </a:tr>
              <a:tr h="682714">
                <a:tc>
                  <a:txBody>
                    <a:bodyPr/>
                    <a:lstStyle/>
                    <a:p>
                      <a:pPr algn="l" fontAlgn="t"/>
                      <a:r>
                        <a:rPr lang="en-US" sz="2400" b="1">
                          <a:solidFill>
                            <a:srgbClr val="000000"/>
                          </a:solidFill>
                          <a:effectLst/>
                          <a:latin typeface="Times New Roman" panose="02020603050405020304" pitchFamily="18" charset="0"/>
                          <a:cs typeface="Times New Roman" panose="02020603050405020304" pitchFamily="18" charset="0"/>
                        </a:rPr>
                        <a:t>Gân lá</a:t>
                      </a:r>
                    </a:p>
                  </a:txBody>
                  <a:tcPr marL="57150" marR="57150" marT="57150" marB="57150"/>
                </a:tc>
                <a:tc>
                  <a:txBody>
                    <a:bodyPr/>
                    <a:lstStyle/>
                    <a:p>
                      <a:pPr algn="l" fontAlgn="t"/>
                      <a:r>
                        <a:rPr lang="pt-BR" sz="2400" b="1" dirty="0">
                          <a:solidFill>
                            <a:srgbClr val="000000"/>
                          </a:solidFill>
                          <a:effectLst/>
                          <a:latin typeface="Times New Roman" panose="02020603050405020304" pitchFamily="18" charset="0"/>
                          <a:cs typeface="Times New Roman" panose="02020603050405020304" pitchFamily="18" charset="0"/>
                        </a:rPr>
                        <a:t>Nằm trên phiến lá </a:t>
                      </a:r>
                    </a:p>
                  </a:txBody>
                  <a:tcPr marL="57150" marR="57150" marT="57150" marB="57150"/>
                </a:tc>
                <a:tc>
                  <a:txBody>
                    <a:bodyPr/>
                    <a:lstStyle/>
                    <a:p>
                      <a:pPr algn="l" fontAlgn="t"/>
                      <a:r>
                        <a:rPr lang="vi-VN" sz="2400" b="1" dirty="0">
                          <a:solidFill>
                            <a:srgbClr val="000000"/>
                          </a:solidFill>
                          <a:effectLst/>
                          <a:latin typeface="Times New Roman" panose="02020603050405020304" pitchFamily="18" charset="0"/>
                          <a:cs typeface="Times New Roman" panose="02020603050405020304" pitchFamily="18" charset="0"/>
                        </a:rPr>
                        <a:t>Vận chuyển nguyên liệu </a:t>
                      </a:r>
                      <a:r>
                        <a:rPr lang="en-US" sz="2400" b="1" dirty="0" err="1">
                          <a:solidFill>
                            <a:srgbClr val="000000"/>
                          </a:solidFill>
                          <a:effectLst/>
                          <a:latin typeface="Times New Roman" panose="02020603050405020304" pitchFamily="18" charset="0"/>
                          <a:cs typeface="Times New Roman" panose="02020603050405020304" pitchFamily="18" charset="0"/>
                        </a:rPr>
                        <a:t>và</a:t>
                      </a:r>
                      <a:r>
                        <a:rPr lang="en-US" sz="2400" b="1" baseline="0" dirty="0">
                          <a:solidFill>
                            <a:srgbClr val="000000"/>
                          </a:solidFill>
                          <a:effectLst/>
                          <a:latin typeface="Times New Roman" panose="02020603050405020304" pitchFamily="18" charset="0"/>
                          <a:cs typeface="Times New Roman" panose="02020603050405020304" pitchFamily="18" charset="0"/>
                        </a:rPr>
                        <a:t> </a:t>
                      </a:r>
                      <a:r>
                        <a:rPr lang="en-US" sz="2400" b="1" baseline="0" dirty="0" err="1">
                          <a:solidFill>
                            <a:srgbClr val="000000"/>
                          </a:solidFill>
                          <a:effectLst/>
                          <a:latin typeface="Times New Roman" panose="02020603050405020304" pitchFamily="18" charset="0"/>
                          <a:cs typeface="Times New Roman" panose="02020603050405020304" pitchFamily="18" charset="0"/>
                        </a:rPr>
                        <a:t>sản</a:t>
                      </a:r>
                      <a:r>
                        <a:rPr lang="en-US" sz="2400" b="1" baseline="0" dirty="0">
                          <a:solidFill>
                            <a:srgbClr val="000000"/>
                          </a:solidFill>
                          <a:effectLst/>
                          <a:latin typeface="Times New Roman" panose="02020603050405020304" pitchFamily="18" charset="0"/>
                          <a:cs typeface="Times New Roman" panose="02020603050405020304" pitchFamily="18" charset="0"/>
                        </a:rPr>
                        <a:t> </a:t>
                      </a:r>
                      <a:r>
                        <a:rPr lang="en-US" sz="2400" b="1" baseline="0" dirty="0" err="1">
                          <a:solidFill>
                            <a:srgbClr val="000000"/>
                          </a:solidFill>
                          <a:effectLst/>
                          <a:latin typeface="Times New Roman" panose="02020603050405020304" pitchFamily="18" charset="0"/>
                          <a:cs typeface="Times New Roman" panose="02020603050405020304" pitchFamily="18" charset="0"/>
                        </a:rPr>
                        <a:t>phẩm</a:t>
                      </a:r>
                      <a:r>
                        <a:rPr lang="en-US" sz="2400" b="1" baseline="0" dirty="0">
                          <a:solidFill>
                            <a:srgbClr val="000000"/>
                          </a:solidFill>
                          <a:effectLst/>
                          <a:latin typeface="Times New Roman" panose="02020603050405020304" pitchFamily="18" charset="0"/>
                          <a:cs typeface="Times New Roman" panose="02020603050405020304" pitchFamily="18" charset="0"/>
                        </a:rPr>
                        <a:t> </a:t>
                      </a:r>
                      <a:r>
                        <a:rPr lang="en-US" sz="2400" b="1" baseline="0" dirty="0" err="1">
                          <a:solidFill>
                            <a:srgbClr val="000000"/>
                          </a:solidFill>
                          <a:effectLst/>
                          <a:latin typeface="Times New Roman" panose="02020603050405020304" pitchFamily="18" charset="0"/>
                          <a:cs typeface="Times New Roman" panose="02020603050405020304" pitchFamily="18" charset="0"/>
                        </a:rPr>
                        <a:t>quang</a:t>
                      </a:r>
                      <a:r>
                        <a:rPr lang="en-US" sz="2400" b="1" baseline="0" dirty="0">
                          <a:solidFill>
                            <a:srgbClr val="000000"/>
                          </a:solidFill>
                          <a:effectLst/>
                          <a:latin typeface="Times New Roman" panose="02020603050405020304" pitchFamily="18" charset="0"/>
                          <a:cs typeface="Times New Roman" panose="02020603050405020304" pitchFamily="18" charset="0"/>
                        </a:rPr>
                        <a:t> </a:t>
                      </a:r>
                      <a:r>
                        <a:rPr lang="en-US" sz="2400" b="1" baseline="0" dirty="0" err="1">
                          <a:solidFill>
                            <a:srgbClr val="000000"/>
                          </a:solidFill>
                          <a:effectLst/>
                          <a:latin typeface="Times New Roman" panose="02020603050405020304" pitchFamily="18" charset="0"/>
                          <a:cs typeface="Times New Roman" panose="02020603050405020304" pitchFamily="18" charset="0"/>
                        </a:rPr>
                        <a:t>hợp</a:t>
                      </a:r>
                      <a:endParaRPr lang="vi-VN"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extLst>
                  <a:ext uri="{0D108BD9-81ED-4DB2-BD59-A6C34878D82A}">
                    <a16:rowId xmlns:a16="http://schemas.microsoft.com/office/drawing/2014/main" val="1727417259"/>
                  </a:ext>
                </a:extLst>
              </a:tr>
              <a:tr h="1217010">
                <a:tc>
                  <a:txBody>
                    <a:bodyPr/>
                    <a:lstStyle/>
                    <a:p>
                      <a:pPr algn="l" fontAlgn="t"/>
                      <a:r>
                        <a:rPr lang="en-US" sz="2400" b="1">
                          <a:solidFill>
                            <a:srgbClr val="000000"/>
                          </a:solidFill>
                          <a:effectLst/>
                          <a:latin typeface="Times New Roman" panose="02020603050405020304" pitchFamily="18" charset="0"/>
                          <a:cs typeface="Times New Roman" panose="02020603050405020304" pitchFamily="18" charset="0"/>
                        </a:rPr>
                        <a:t>Khí khổng</a:t>
                      </a:r>
                    </a:p>
                  </a:txBody>
                  <a:tcPr marL="57150" marR="57150" marT="57150" marB="57150"/>
                </a:tc>
                <a:tc>
                  <a:txBody>
                    <a:bodyPr/>
                    <a:lstStyle/>
                    <a:p>
                      <a:pPr algn="l" fontAlgn="t"/>
                      <a:r>
                        <a:rPr lang="en-US" sz="2400" b="1">
                          <a:solidFill>
                            <a:srgbClr val="000000"/>
                          </a:solidFill>
                          <a:effectLst/>
                          <a:latin typeface="Times New Roman" panose="02020603050405020304" pitchFamily="18" charset="0"/>
                          <a:cs typeface="Times New Roman" panose="02020603050405020304" pitchFamily="18" charset="0"/>
                        </a:rPr>
                        <a:t>Có nhiều ở lớp biểu bì (trên bề mặt lá)</a:t>
                      </a:r>
                    </a:p>
                  </a:txBody>
                  <a:tcPr marL="57150" marR="57150" marT="57150" marB="57150"/>
                </a:tc>
                <a:tc>
                  <a:txBody>
                    <a:bodyPr/>
                    <a:lstStyle/>
                    <a:p>
                      <a:pPr algn="l" fontAlgn="t"/>
                      <a:r>
                        <a:rPr lang="vi-VN" sz="2400" b="1" dirty="0">
                          <a:solidFill>
                            <a:srgbClr val="000000"/>
                          </a:solidFill>
                          <a:effectLst/>
                          <a:latin typeface="Times New Roman" panose="02020603050405020304" pitchFamily="18" charset="0"/>
                          <a:cs typeface="Times New Roman" panose="02020603050405020304" pitchFamily="18" charset="0"/>
                        </a:rPr>
                        <a:t>Là nơi carbon dioxide từ bên ngoài vào trong lá và khí oxygen đi từ trong lá ra ngoài môi trường.</a:t>
                      </a:r>
                    </a:p>
                  </a:txBody>
                  <a:tcPr marL="57150" marR="57150" marT="57150" marB="57150"/>
                </a:tc>
                <a:extLst>
                  <a:ext uri="{0D108BD9-81ED-4DB2-BD59-A6C34878D82A}">
                    <a16:rowId xmlns:a16="http://schemas.microsoft.com/office/drawing/2014/main" val="920260647"/>
                  </a:ext>
                </a:extLst>
              </a:tr>
            </a:tbl>
          </a:graphicData>
        </a:graphic>
      </p:graphicFrame>
    </p:spTree>
    <p:extLst>
      <p:ext uri="{BB962C8B-B14F-4D97-AF65-F5344CB8AC3E}">
        <p14:creationId xmlns:p14="http://schemas.microsoft.com/office/powerpoint/2010/main" val="215095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232598"/>
            <a:ext cx="6798056" cy="877824"/>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II. </a:t>
            </a:r>
            <a:r>
              <a:rPr lang="en-US" sz="2400" b="1" dirty="0" err="1">
                <a:solidFill>
                  <a:srgbClr val="FF0000"/>
                </a:solidFill>
                <a:latin typeface="Times New Roman" panose="02020603050405020304" pitchFamily="18" charset="0"/>
                <a:cs typeface="Times New Roman" panose="02020603050405020304" pitchFamily="18" charset="0"/>
              </a:rPr>
              <a:t>Vai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trò</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133" y="792991"/>
            <a:ext cx="9144000" cy="2910580"/>
          </a:xfrm>
        </p:spPr>
        <p:txBody>
          <a:bodyPr>
            <a:normAutofit/>
          </a:bodyPr>
          <a:lstStyle/>
          <a:p>
            <a:r>
              <a:rPr lang="en-US" sz="2400" b="1" dirty="0" err="1">
                <a:solidFill>
                  <a:schemeClr val="tx1"/>
                </a:solidFill>
                <a:latin typeface="Times New Roman" panose="02020603050405020304" pitchFamily="18" charset="0"/>
                <a:cs typeface="Times New Roman" panose="02020603050405020304" pitchFamily="18" charset="0"/>
              </a:rPr>
              <a:t>Lá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c</a:t>
            </a:r>
            <a:r>
              <a:rPr lang="vi-VN" sz="2400" b="1" dirty="0">
                <a:solidFill>
                  <a:schemeClr val="tx1"/>
                </a:solidFill>
                <a:latin typeface="Times New Roman" panose="02020603050405020304" pitchFamily="18" charset="0"/>
                <a:cs typeface="Times New Roman" panose="02020603050405020304" pitchFamily="18" charset="0"/>
              </a:rPr>
              <a:t>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thực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0" y="1428750"/>
          <a:ext cx="9144000" cy="5387675"/>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700530258"/>
                    </a:ext>
                  </a:extLst>
                </a:gridCol>
                <a:gridCol w="2957513">
                  <a:extLst>
                    <a:ext uri="{9D8B030D-6E8A-4147-A177-3AD203B41FA5}">
                      <a16:colId xmlns:a16="http://schemas.microsoft.com/office/drawing/2014/main" val="7839708"/>
                    </a:ext>
                  </a:extLst>
                </a:gridCol>
                <a:gridCol w="4300537">
                  <a:extLst>
                    <a:ext uri="{9D8B030D-6E8A-4147-A177-3AD203B41FA5}">
                      <a16:colId xmlns:a16="http://schemas.microsoft.com/office/drawing/2014/main" val="2691748110"/>
                    </a:ext>
                  </a:extLst>
                </a:gridCol>
              </a:tblGrid>
              <a:tr h="907115">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Bộ</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phận</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Đặc</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điểm</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400" b="1" dirty="0" err="1">
                          <a:solidFill>
                            <a:schemeClr val="tx2">
                              <a:lumMod val="50000"/>
                            </a:schemeClr>
                          </a:solidFill>
                          <a:latin typeface="Times New Roman" panose="02020603050405020304" pitchFamily="18" charset="0"/>
                          <a:cs typeface="Times New Roman" panose="02020603050405020304" pitchFamily="18" charset="0"/>
                        </a:rPr>
                        <a:t>Vai</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trò</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trong</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quang</a:t>
                      </a:r>
                      <a:r>
                        <a:rPr lang="en-US" sz="2400" b="1" baseline="0" dirty="0">
                          <a:solidFill>
                            <a:schemeClr val="tx2">
                              <a:lumMod val="50000"/>
                            </a:schemeClr>
                          </a:solidFill>
                          <a:latin typeface="Times New Roman" panose="02020603050405020304" pitchFamily="18" charset="0"/>
                          <a:cs typeface="Times New Roman" panose="02020603050405020304" pitchFamily="18" charset="0"/>
                        </a:rPr>
                        <a:t> </a:t>
                      </a:r>
                      <a:r>
                        <a:rPr lang="en-US" sz="2400" b="1" baseline="0" dirty="0" err="1">
                          <a:solidFill>
                            <a:schemeClr val="tx2">
                              <a:lumMod val="50000"/>
                            </a:schemeClr>
                          </a:solidFill>
                          <a:latin typeface="Times New Roman" panose="02020603050405020304" pitchFamily="18" charset="0"/>
                          <a:cs typeface="Times New Roman" panose="02020603050405020304" pitchFamily="18" charset="0"/>
                        </a:rPr>
                        <a:t>hợp</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088859921"/>
                  </a:ext>
                </a:extLst>
              </a:tr>
              <a:tr h="949862">
                <a:tc>
                  <a:txBody>
                    <a:bodyPr/>
                    <a:lstStyle/>
                    <a:p>
                      <a:pPr algn="l" fontAlgn="t"/>
                      <a:r>
                        <a:rPr lang="en-US" sz="2400" b="1" dirty="0" err="1">
                          <a:solidFill>
                            <a:srgbClr val="000000"/>
                          </a:solidFill>
                          <a:effectLst/>
                          <a:latin typeface="Times New Roman" panose="02020603050405020304" pitchFamily="18" charset="0"/>
                          <a:cs typeface="Times New Roman" panose="02020603050405020304" pitchFamily="18" charset="0"/>
                        </a:rPr>
                        <a:t>Phiến</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lá</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l" fontAlgn="t"/>
                      <a:r>
                        <a:rPr lang="en-US" sz="2400" b="1">
                          <a:solidFill>
                            <a:srgbClr val="000000"/>
                          </a:solidFill>
                          <a:effectLst/>
                          <a:latin typeface="Times New Roman" panose="02020603050405020304" pitchFamily="18" charset="0"/>
                          <a:cs typeface="Times New Roman" panose="02020603050405020304" pitchFamily="18" charset="0"/>
                        </a:rPr>
                        <a:t>Dạng bản mỏng</a:t>
                      </a:r>
                    </a:p>
                  </a:txBody>
                  <a:tcPr marL="57150" marR="57150" marT="57150" marB="57150"/>
                </a:tc>
                <a:tc>
                  <a:txBody>
                    <a:bodyPr/>
                    <a:lstStyle/>
                    <a:p>
                      <a:pPr algn="l" fontAlgn="t"/>
                      <a:r>
                        <a:rPr lang="vi-VN" sz="2400" b="1">
                          <a:solidFill>
                            <a:srgbClr val="000000"/>
                          </a:solidFill>
                          <a:effectLst/>
                          <a:latin typeface="Times New Roman" panose="02020603050405020304" pitchFamily="18" charset="0"/>
                          <a:cs typeface="Times New Roman" panose="02020603050405020304" pitchFamily="18" charset="0"/>
                        </a:rPr>
                        <a:t>Giúp tăng diện tích bề mặt → Hấp thu được nhiều ánh sáng hơn.</a:t>
                      </a:r>
                    </a:p>
                  </a:txBody>
                  <a:tcPr marL="57150" marR="57150" marT="57150" marB="57150"/>
                </a:tc>
                <a:extLst>
                  <a:ext uri="{0D108BD9-81ED-4DB2-BD59-A6C34878D82A}">
                    <a16:rowId xmlns:a16="http://schemas.microsoft.com/office/drawing/2014/main" val="1484388384"/>
                  </a:ext>
                </a:extLst>
              </a:tr>
              <a:tr h="682714">
                <a:tc>
                  <a:txBody>
                    <a:bodyPr/>
                    <a:lstStyle/>
                    <a:p>
                      <a:pPr algn="l" fontAlgn="t"/>
                      <a:r>
                        <a:rPr lang="en-US" sz="2400" b="1" dirty="0" err="1">
                          <a:solidFill>
                            <a:srgbClr val="000000"/>
                          </a:solidFill>
                          <a:effectLst/>
                          <a:latin typeface="Times New Roman" panose="02020603050405020304" pitchFamily="18" charset="0"/>
                          <a:cs typeface="Times New Roman" panose="02020603050405020304" pitchFamily="18" charset="0"/>
                        </a:rPr>
                        <a:t>Lục</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lạp</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l" fontAlgn="t"/>
                      <a:r>
                        <a:rPr lang="en-US" sz="2400" b="1" dirty="0" err="1">
                          <a:solidFill>
                            <a:srgbClr val="000000"/>
                          </a:solidFill>
                          <a:effectLst/>
                          <a:latin typeface="Times New Roman" panose="02020603050405020304" pitchFamily="18" charset="0"/>
                          <a:cs typeface="Times New Roman" panose="02020603050405020304" pitchFamily="18" charset="0"/>
                        </a:rPr>
                        <a:t>Chứa</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diệp</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lục</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l" fontAlgn="t"/>
                      <a:r>
                        <a:rPr lang="vi-VN" sz="2400" b="1">
                          <a:solidFill>
                            <a:srgbClr val="000000"/>
                          </a:solidFill>
                          <a:effectLst/>
                          <a:latin typeface="Times New Roman" panose="02020603050405020304" pitchFamily="18" charset="0"/>
                          <a:cs typeface="Times New Roman" panose="02020603050405020304" pitchFamily="18" charset="0"/>
                        </a:rPr>
                        <a:t>Hấp thu và chuyển hóa năng lượng ánh sáng.</a:t>
                      </a:r>
                    </a:p>
                  </a:txBody>
                  <a:tcPr marL="57150" marR="57150" marT="57150" marB="57150"/>
                </a:tc>
                <a:extLst>
                  <a:ext uri="{0D108BD9-81ED-4DB2-BD59-A6C34878D82A}">
                    <a16:rowId xmlns:a16="http://schemas.microsoft.com/office/drawing/2014/main" val="2679582332"/>
                  </a:ext>
                </a:extLst>
              </a:tr>
              <a:tr h="682714">
                <a:tc>
                  <a:txBody>
                    <a:bodyPr/>
                    <a:lstStyle/>
                    <a:p>
                      <a:pPr algn="l" fontAlgn="t"/>
                      <a:r>
                        <a:rPr lang="en-US" sz="2400" b="1">
                          <a:solidFill>
                            <a:srgbClr val="000000"/>
                          </a:solidFill>
                          <a:effectLst/>
                          <a:latin typeface="Times New Roman" panose="02020603050405020304" pitchFamily="18" charset="0"/>
                          <a:cs typeface="Times New Roman" panose="02020603050405020304" pitchFamily="18" charset="0"/>
                        </a:rPr>
                        <a:t>Gân lá</a:t>
                      </a:r>
                    </a:p>
                  </a:txBody>
                  <a:tcPr marL="57150" marR="57150" marT="57150" marB="57150"/>
                </a:tc>
                <a:tc>
                  <a:txBody>
                    <a:bodyPr/>
                    <a:lstStyle/>
                    <a:p>
                      <a:pPr algn="l" fontAlgn="t"/>
                      <a:r>
                        <a:rPr lang="pt-BR" sz="2400" b="1" dirty="0">
                          <a:solidFill>
                            <a:srgbClr val="000000"/>
                          </a:solidFill>
                          <a:effectLst/>
                          <a:latin typeface="Times New Roman" panose="02020603050405020304" pitchFamily="18" charset="0"/>
                          <a:cs typeface="Times New Roman" panose="02020603050405020304" pitchFamily="18" charset="0"/>
                        </a:rPr>
                        <a:t>Nằm trên phiến lá </a:t>
                      </a:r>
                    </a:p>
                  </a:txBody>
                  <a:tcPr marL="57150" marR="57150" marT="57150" marB="57150"/>
                </a:tc>
                <a:tc>
                  <a:txBody>
                    <a:bodyPr/>
                    <a:lstStyle/>
                    <a:p>
                      <a:pPr algn="l" fontAlgn="t"/>
                      <a:r>
                        <a:rPr lang="vi-VN" sz="2400" b="1" dirty="0">
                          <a:solidFill>
                            <a:srgbClr val="000000"/>
                          </a:solidFill>
                          <a:effectLst/>
                          <a:latin typeface="Times New Roman" panose="02020603050405020304" pitchFamily="18" charset="0"/>
                          <a:cs typeface="Times New Roman" panose="02020603050405020304" pitchFamily="18" charset="0"/>
                        </a:rPr>
                        <a:t>Vận chuyển nguyên liệu </a:t>
                      </a:r>
                      <a:r>
                        <a:rPr lang="en-US" sz="2400" b="1" dirty="0" err="1">
                          <a:solidFill>
                            <a:srgbClr val="000000"/>
                          </a:solidFill>
                          <a:effectLst/>
                          <a:latin typeface="Times New Roman" panose="02020603050405020304" pitchFamily="18" charset="0"/>
                          <a:cs typeface="Times New Roman" panose="02020603050405020304" pitchFamily="18" charset="0"/>
                        </a:rPr>
                        <a:t>và</a:t>
                      </a:r>
                      <a:r>
                        <a:rPr lang="en-US" sz="2400" b="1" baseline="0" dirty="0">
                          <a:solidFill>
                            <a:srgbClr val="000000"/>
                          </a:solidFill>
                          <a:effectLst/>
                          <a:latin typeface="Times New Roman" panose="02020603050405020304" pitchFamily="18" charset="0"/>
                          <a:cs typeface="Times New Roman" panose="02020603050405020304" pitchFamily="18" charset="0"/>
                        </a:rPr>
                        <a:t> </a:t>
                      </a:r>
                      <a:r>
                        <a:rPr lang="en-US" sz="2400" b="1" baseline="0" dirty="0" err="1">
                          <a:solidFill>
                            <a:srgbClr val="000000"/>
                          </a:solidFill>
                          <a:effectLst/>
                          <a:latin typeface="Times New Roman" panose="02020603050405020304" pitchFamily="18" charset="0"/>
                          <a:cs typeface="Times New Roman" panose="02020603050405020304" pitchFamily="18" charset="0"/>
                        </a:rPr>
                        <a:t>sản</a:t>
                      </a:r>
                      <a:r>
                        <a:rPr lang="en-US" sz="2400" b="1" baseline="0" dirty="0">
                          <a:solidFill>
                            <a:srgbClr val="000000"/>
                          </a:solidFill>
                          <a:effectLst/>
                          <a:latin typeface="Times New Roman" panose="02020603050405020304" pitchFamily="18" charset="0"/>
                          <a:cs typeface="Times New Roman" panose="02020603050405020304" pitchFamily="18" charset="0"/>
                        </a:rPr>
                        <a:t> </a:t>
                      </a:r>
                      <a:r>
                        <a:rPr lang="en-US" sz="2400" b="1" baseline="0" dirty="0" err="1">
                          <a:solidFill>
                            <a:srgbClr val="000000"/>
                          </a:solidFill>
                          <a:effectLst/>
                          <a:latin typeface="Times New Roman" panose="02020603050405020304" pitchFamily="18" charset="0"/>
                          <a:cs typeface="Times New Roman" panose="02020603050405020304" pitchFamily="18" charset="0"/>
                        </a:rPr>
                        <a:t>phẩm</a:t>
                      </a:r>
                      <a:r>
                        <a:rPr lang="en-US" sz="2400" b="1" baseline="0" dirty="0">
                          <a:solidFill>
                            <a:srgbClr val="000000"/>
                          </a:solidFill>
                          <a:effectLst/>
                          <a:latin typeface="Times New Roman" panose="02020603050405020304" pitchFamily="18" charset="0"/>
                          <a:cs typeface="Times New Roman" panose="02020603050405020304" pitchFamily="18" charset="0"/>
                        </a:rPr>
                        <a:t> </a:t>
                      </a:r>
                      <a:r>
                        <a:rPr lang="en-US" sz="2400" b="1" baseline="0" dirty="0" err="1">
                          <a:solidFill>
                            <a:srgbClr val="000000"/>
                          </a:solidFill>
                          <a:effectLst/>
                          <a:latin typeface="Times New Roman" panose="02020603050405020304" pitchFamily="18" charset="0"/>
                          <a:cs typeface="Times New Roman" panose="02020603050405020304" pitchFamily="18" charset="0"/>
                        </a:rPr>
                        <a:t>quang</a:t>
                      </a:r>
                      <a:r>
                        <a:rPr lang="en-US" sz="2400" b="1" baseline="0" dirty="0">
                          <a:solidFill>
                            <a:srgbClr val="000000"/>
                          </a:solidFill>
                          <a:effectLst/>
                          <a:latin typeface="Times New Roman" panose="02020603050405020304" pitchFamily="18" charset="0"/>
                          <a:cs typeface="Times New Roman" panose="02020603050405020304" pitchFamily="18" charset="0"/>
                        </a:rPr>
                        <a:t> </a:t>
                      </a:r>
                      <a:r>
                        <a:rPr lang="en-US" sz="2400" b="1" baseline="0" dirty="0" err="1">
                          <a:solidFill>
                            <a:srgbClr val="000000"/>
                          </a:solidFill>
                          <a:effectLst/>
                          <a:latin typeface="Times New Roman" panose="02020603050405020304" pitchFamily="18" charset="0"/>
                          <a:cs typeface="Times New Roman" panose="02020603050405020304" pitchFamily="18" charset="0"/>
                        </a:rPr>
                        <a:t>hợp</a:t>
                      </a:r>
                      <a:endParaRPr lang="vi-VN"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extLst>
                  <a:ext uri="{0D108BD9-81ED-4DB2-BD59-A6C34878D82A}">
                    <a16:rowId xmlns:a16="http://schemas.microsoft.com/office/drawing/2014/main" val="1727417259"/>
                  </a:ext>
                </a:extLst>
              </a:tr>
              <a:tr h="1217010">
                <a:tc>
                  <a:txBody>
                    <a:bodyPr/>
                    <a:lstStyle/>
                    <a:p>
                      <a:pPr algn="l" fontAlgn="t"/>
                      <a:r>
                        <a:rPr lang="en-US" sz="2400" b="1" dirty="0" err="1">
                          <a:solidFill>
                            <a:srgbClr val="000000"/>
                          </a:solidFill>
                          <a:effectLst/>
                          <a:latin typeface="Times New Roman" panose="02020603050405020304" pitchFamily="18" charset="0"/>
                          <a:cs typeface="Times New Roman" panose="02020603050405020304" pitchFamily="18" charset="0"/>
                        </a:rPr>
                        <a:t>Khí</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khổng</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57150" marR="57150" marT="57150" marB="57150"/>
                </a:tc>
                <a:tc>
                  <a:txBody>
                    <a:bodyPr/>
                    <a:lstStyle/>
                    <a:p>
                      <a:pPr algn="l" fontAlgn="t"/>
                      <a:r>
                        <a:rPr lang="en-US" sz="2400" b="1">
                          <a:solidFill>
                            <a:srgbClr val="000000"/>
                          </a:solidFill>
                          <a:effectLst/>
                          <a:latin typeface="Times New Roman" panose="02020603050405020304" pitchFamily="18" charset="0"/>
                          <a:cs typeface="Times New Roman" panose="02020603050405020304" pitchFamily="18" charset="0"/>
                        </a:rPr>
                        <a:t>Có nhiều ở lớp biểu bì (trên bề mặt lá)</a:t>
                      </a:r>
                    </a:p>
                  </a:txBody>
                  <a:tcPr marL="57150" marR="57150" marT="57150" marB="57150"/>
                </a:tc>
                <a:tc>
                  <a:txBody>
                    <a:bodyPr/>
                    <a:lstStyle/>
                    <a:p>
                      <a:pPr algn="l" fontAlgn="t"/>
                      <a:r>
                        <a:rPr lang="vi-VN" sz="2400" b="1" dirty="0">
                          <a:solidFill>
                            <a:srgbClr val="000000"/>
                          </a:solidFill>
                          <a:effectLst/>
                          <a:latin typeface="Times New Roman" panose="02020603050405020304" pitchFamily="18" charset="0"/>
                          <a:cs typeface="Times New Roman" panose="02020603050405020304" pitchFamily="18" charset="0"/>
                        </a:rPr>
                        <a:t>Là nơi carbon dioxide từ bên ngoài vào trong lá và khí oxygen đi từ trong lá ra ngoài môi trường.</a:t>
                      </a:r>
                    </a:p>
                  </a:txBody>
                  <a:tcPr marL="57150" marR="57150" marT="57150" marB="57150"/>
                </a:tc>
                <a:extLst>
                  <a:ext uri="{0D108BD9-81ED-4DB2-BD59-A6C34878D82A}">
                    <a16:rowId xmlns:a16="http://schemas.microsoft.com/office/drawing/2014/main" val="920260647"/>
                  </a:ext>
                </a:extLst>
              </a:tr>
            </a:tbl>
          </a:graphicData>
        </a:graphic>
      </p:graphicFrame>
    </p:spTree>
    <p:extLst>
      <p:ext uri="{BB962C8B-B14F-4D97-AF65-F5344CB8AC3E}">
        <p14:creationId xmlns:p14="http://schemas.microsoft.com/office/powerpoint/2010/main" val="1738413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3171683"/>
            <a:ext cx="4800600" cy="3591998"/>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0"/>
            <a:ext cx="4800600" cy="3171683"/>
          </a:xfrm>
          <a:prstGeom prst="rect">
            <a:avLst/>
          </a:prstGeom>
        </p:spPr>
      </p:pic>
      <p:sp>
        <p:nvSpPr>
          <p:cNvPr id="11" name="Rounded Rectangle 10"/>
          <p:cNvSpPr/>
          <p:nvPr/>
        </p:nvSpPr>
        <p:spPr>
          <a:xfrm>
            <a:off x="0" y="452486"/>
            <a:ext cx="4142232" cy="2719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b="1" kern="1200" dirty="0">
                <a:solidFill>
                  <a:srgbClr val="002060"/>
                </a:solidFill>
                <a:latin typeface="Times New Roman" panose="02020603050405020304" pitchFamily="18" charset="0"/>
                <a:cs typeface="Times New Roman" panose="02020603050405020304" pitchFamily="18" charset="0"/>
              </a:rPr>
              <a:t>Ở </a:t>
            </a:r>
            <a:r>
              <a:rPr lang="en-US" sz="2400" b="1" kern="1200" dirty="0" err="1">
                <a:solidFill>
                  <a:srgbClr val="002060"/>
                </a:solidFill>
                <a:latin typeface="Times New Roman" panose="02020603050405020304" pitchFamily="18" charset="0"/>
                <a:cs typeface="Times New Roman" panose="02020603050405020304" pitchFamily="18" charset="0"/>
              </a:rPr>
              <a:t>những</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loài</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cây</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có</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lá</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biến</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đổi</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như</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xương</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rồng</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cành</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giao</a:t>
            </a:r>
            <a:r>
              <a:rPr lang="en-US" sz="2400" b="1" kern="1200" dirty="0">
                <a:solidFill>
                  <a:srgbClr val="002060"/>
                </a:solidFill>
                <a:latin typeface="Times New Roman" panose="02020603050405020304" pitchFamily="18" charset="0"/>
                <a:cs typeface="Times New Roman" panose="02020603050405020304" pitchFamily="18" charset="0"/>
              </a:rPr>
              <a:t>…</a:t>
            </a:r>
            <a:r>
              <a:rPr lang="en-US" sz="2400" b="1" kern="1200" dirty="0" err="1">
                <a:solidFill>
                  <a:srgbClr val="002060"/>
                </a:solidFill>
                <a:latin typeface="Times New Roman" panose="02020603050405020304" pitchFamily="18" charset="0"/>
                <a:cs typeface="Times New Roman" panose="02020603050405020304" pitchFamily="18" charset="0"/>
              </a:rPr>
              <a:t>bộ</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phận</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nào</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của</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cây</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thực</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hiện</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quá</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trình</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quang</a:t>
            </a:r>
            <a:r>
              <a:rPr lang="en-US" sz="2400" b="1" kern="1200" dirty="0">
                <a:solidFill>
                  <a:srgbClr val="002060"/>
                </a:solidFill>
                <a:latin typeface="Times New Roman" panose="02020603050405020304" pitchFamily="18" charset="0"/>
                <a:cs typeface="Times New Roman" panose="02020603050405020304" pitchFamily="18" charset="0"/>
              </a:rPr>
              <a:t> </a:t>
            </a:r>
            <a:r>
              <a:rPr lang="en-US" sz="2400" b="1" kern="1200" dirty="0" err="1">
                <a:solidFill>
                  <a:srgbClr val="002060"/>
                </a:solidFill>
                <a:latin typeface="Times New Roman" panose="02020603050405020304" pitchFamily="18" charset="0"/>
                <a:cs typeface="Times New Roman" panose="02020603050405020304" pitchFamily="18" charset="0"/>
              </a:rPr>
              <a:t>hợp</a:t>
            </a:r>
            <a:r>
              <a:rPr lang="en-US" sz="2400" b="1" kern="1200" dirty="0">
                <a:solidFill>
                  <a:srgbClr val="002060"/>
                </a:solidFill>
                <a:latin typeface="Times New Roman" panose="02020603050405020304" pitchFamily="18" charset="0"/>
                <a:cs typeface="Times New Roman" panose="02020603050405020304" pitchFamily="18" charset="0"/>
              </a:rPr>
              <a:t>?</a:t>
            </a:r>
          </a:p>
        </p:txBody>
      </p:sp>
      <p:sp>
        <p:nvSpPr>
          <p:cNvPr id="12" name="Oval 11"/>
          <p:cNvSpPr/>
          <p:nvPr/>
        </p:nvSpPr>
        <p:spPr>
          <a:xfrm>
            <a:off x="0" y="3171682"/>
            <a:ext cx="4343400" cy="334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500" b="1" kern="1200" dirty="0" err="1">
                <a:solidFill>
                  <a:srgbClr val="C42F1A"/>
                </a:solidFill>
                <a:latin typeface="Times New Roman" panose="02020603050405020304" pitchFamily="18" charset="0"/>
                <a:cs typeface="Times New Roman" panose="02020603050405020304" pitchFamily="18" charset="0"/>
              </a:rPr>
              <a:t>Các</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phần</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màu</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xanh</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của</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cây</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nh</a:t>
            </a:r>
            <a:r>
              <a:rPr lang="vi-VN" sz="2500" b="1" kern="1200" dirty="0">
                <a:solidFill>
                  <a:srgbClr val="C42F1A"/>
                </a:solidFill>
                <a:latin typeface="Times New Roman" panose="02020603050405020304" pitchFamily="18" charset="0"/>
                <a:cs typeface="Times New Roman" panose="02020603050405020304" pitchFamily="18" charset="0"/>
              </a:rPr>
              <a:t>ư</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Thân</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cây</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vì</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có</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chất</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diệp</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lục</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để</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cây</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quang</a:t>
            </a:r>
            <a:r>
              <a:rPr lang="en-US" sz="2500" b="1" kern="1200" dirty="0">
                <a:solidFill>
                  <a:srgbClr val="C42F1A"/>
                </a:solidFill>
                <a:latin typeface="Times New Roman" panose="02020603050405020304" pitchFamily="18" charset="0"/>
                <a:cs typeface="Times New Roman" panose="02020603050405020304" pitchFamily="18" charset="0"/>
              </a:rPr>
              <a:t> </a:t>
            </a:r>
            <a:r>
              <a:rPr lang="en-US" sz="2500" b="1" kern="1200" dirty="0" err="1">
                <a:solidFill>
                  <a:srgbClr val="C42F1A"/>
                </a:solidFill>
                <a:latin typeface="Times New Roman" panose="02020603050405020304" pitchFamily="18" charset="0"/>
                <a:cs typeface="Times New Roman" panose="02020603050405020304" pitchFamily="18" charset="0"/>
              </a:rPr>
              <a:t>hợp</a:t>
            </a:r>
            <a:endParaRPr lang="en-US" sz="2500" b="1" kern="1200" dirty="0">
              <a:solidFill>
                <a:srgbClr val="C42F1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8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638" y="2417226"/>
            <a:ext cx="6270099" cy="1121502"/>
          </a:xfrm>
          <a:ln>
            <a:solidFill>
              <a:srgbClr val="FFC000"/>
            </a:solidFill>
          </a:ln>
        </p:spPr>
        <p:txBody>
          <a:bodyPr/>
          <a:lstStyle/>
          <a:p>
            <a:r>
              <a:rPr lang="en-US" sz="50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5000" b="1" dirty="0">
                <a:solidFill>
                  <a:schemeClr val="accent2">
                    <a:lumMod val="75000"/>
                  </a:schemeClr>
                </a:solidFill>
                <a:latin typeface="Times New Roman" panose="02020603050405020304" pitchFamily="18" charset="0"/>
                <a:cs typeface="Times New Roman" panose="02020603050405020304" pitchFamily="18" charset="0"/>
              </a:rPr>
              <a:t> 85-86: </a:t>
            </a:r>
            <a:r>
              <a:rPr lang="en-US" sz="5000" b="1" dirty="0" err="1">
                <a:solidFill>
                  <a:schemeClr val="accent2">
                    <a:lumMod val="75000"/>
                  </a:schemeClr>
                </a:solidFill>
                <a:latin typeface="Times New Roman" panose="02020603050405020304" pitchFamily="18" charset="0"/>
                <a:cs typeface="Times New Roman" panose="02020603050405020304" pitchFamily="18" charset="0"/>
              </a:rPr>
              <a:t>Bài</a:t>
            </a:r>
            <a:r>
              <a:rPr lang="en-US" sz="5000" b="1" dirty="0">
                <a:solidFill>
                  <a:schemeClr val="accent2">
                    <a:lumMod val="75000"/>
                  </a:schemeClr>
                </a:solidFill>
                <a:latin typeface="Times New Roman" panose="02020603050405020304" pitchFamily="18" charset="0"/>
                <a:cs typeface="Times New Roman" panose="02020603050405020304" pitchFamily="18" charset="0"/>
              </a:rPr>
              <a:t> 22: Quang </a:t>
            </a:r>
            <a:r>
              <a:rPr lang="en-US" sz="5000" b="1" dirty="0" err="1">
                <a:solidFill>
                  <a:schemeClr val="accent2">
                    <a:lumMod val="75000"/>
                  </a:schemeClr>
                </a:solidFill>
                <a:latin typeface="Times New Roman" panose="02020603050405020304" pitchFamily="18" charset="0"/>
                <a:cs typeface="Times New Roman" panose="02020603050405020304" pitchFamily="18" charset="0"/>
              </a:rPr>
              <a:t>hợp</a:t>
            </a:r>
            <a:r>
              <a:rPr lang="en-US" sz="5000" b="1" dirty="0">
                <a:solidFill>
                  <a:schemeClr val="accent2">
                    <a:lumMod val="75000"/>
                  </a:schemeClr>
                </a:solidFill>
                <a:latin typeface="Times New Roman" panose="02020603050405020304" pitchFamily="18" charset="0"/>
                <a:cs typeface="Times New Roman" panose="02020603050405020304" pitchFamily="18" charset="0"/>
              </a:rPr>
              <a:t> </a:t>
            </a:r>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en-US" sz="5000" b="1" dirty="0">
                <a:solidFill>
                  <a:schemeClr val="accent2">
                    <a:lumMod val="75000"/>
                  </a:schemeClr>
                </a:solidFill>
                <a:latin typeface="Times New Roman" panose="02020603050405020304" pitchFamily="18" charset="0"/>
                <a:cs typeface="Times New Roman" panose="02020603050405020304" pitchFamily="18" charset="0"/>
              </a:rPr>
              <a:t>ở </a:t>
            </a:r>
            <a:r>
              <a:rPr lang="en-US" sz="5000" b="1" dirty="0" err="1">
                <a:solidFill>
                  <a:schemeClr val="accent2">
                    <a:lumMod val="75000"/>
                  </a:schemeClr>
                </a:solidFill>
                <a:latin typeface="Times New Roman" panose="02020603050405020304" pitchFamily="18" charset="0"/>
                <a:cs typeface="Times New Roman" panose="02020603050405020304" pitchFamily="18" charset="0"/>
              </a:rPr>
              <a:t>thực</a:t>
            </a:r>
            <a:r>
              <a:rPr lang="en-US" sz="5000" b="1" dirty="0">
                <a:solidFill>
                  <a:schemeClr val="accent2">
                    <a:lumMod val="75000"/>
                  </a:schemeClr>
                </a:solidFill>
                <a:latin typeface="Times New Roman" panose="02020603050405020304" pitchFamily="18" charset="0"/>
                <a:cs typeface="Times New Roman" panose="02020603050405020304" pitchFamily="18" charset="0"/>
              </a:rPr>
              <a:t> </a:t>
            </a:r>
            <a:r>
              <a:rPr lang="en-US" sz="5000" b="1" dirty="0" err="1">
                <a:solidFill>
                  <a:schemeClr val="accent2">
                    <a:lumMod val="75000"/>
                  </a:schemeClr>
                </a:solidFill>
                <a:latin typeface="Times New Roman" panose="02020603050405020304" pitchFamily="18" charset="0"/>
                <a:cs typeface="Times New Roman" panose="02020603050405020304" pitchFamily="18" charset="0"/>
              </a:rPr>
              <a:t>vật</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158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94"/>
        <p:cNvGrpSpPr/>
        <p:nvPr/>
      </p:nvGrpSpPr>
      <p:grpSpPr>
        <a:xfrm>
          <a:off x="0" y="0"/>
          <a:ext cx="0" cy="0"/>
          <a:chOff x="0" y="0"/>
          <a:chExt cx="0" cy="0"/>
        </a:xfrm>
      </p:grpSpPr>
      <p:sp>
        <p:nvSpPr>
          <p:cNvPr id="696" name="Google Shape;696;p90"/>
          <p:cNvSpPr/>
          <p:nvPr/>
        </p:nvSpPr>
        <p:spPr>
          <a:xfrm>
            <a:off x="1057275" y="3721101"/>
            <a:ext cx="7345362" cy="1671637"/>
          </a:xfrm>
          <a:prstGeom prst="rect">
            <a:avLst/>
          </a:prstGeom>
          <a:noFill/>
          <a:ln>
            <a:noFill/>
          </a:ln>
        </p:spPr>
        <p:txBody>
          <a:bodyPr spcFirstLastPara="1" wrap="square" lIns="91425" tIns="45700" rIns="91425" bIns="45700" anchor="t" anchorCtr="0">
            <a:noAutofit/>
          </a:bodyPr>
          <a:lstStyle/>
          <a:p>
            <a:pPr lvl="0" algn="ctr">
              <a:lnSpc>
                <a:spcPct val="107000"/>
              </a:lnSpc>
              <a:buClr>
                <a:srgbClr val="0000FF"/>
              </a:buClr>
              <a:buSzPts val="2400"/>
            </a:pPr>
            <a:r>
              <a:rPr lang="en-US" sz="2400" b="1" dirty="0">
                <a:solidFill>
                  <a:srgbClr val="0000FF"/>
                </a:solidFill>
                <a:latin typeface="Times New Roman"/>
                <a:ea typeface="Times New Roman"/>
                <a:cs typeface="Times New Roman"/>
                <a:sym typeface="Times New Roman"/>
              </a:rPr>
              <a:t>Theo </a:t>
            </a:r>
            <a:r>
              <a:rPr lang="en-US" sz="2400" b="1" dirty="0" err="1">
                <a:solidFill>
                  <a:srgbClr val="0000FF"/>
                </a:solidFill>
                <a:latin typeface="Times New Roman"/>
                <a:ea typeface="Times New Roman"/>
                <a:cs typeface="Times New Roman"/>
                <a:sym typeface="Times New Roman"/>
              </a:rPr>
              <a:t>các</a:t>
            </a:r>
            <a:r>
              <a:rPr lang="en-US" sz="2400" b="1" dirty="0">
                <a:solidFill>
                  <a:srgbClr val="0000FF"/>
                </a:solidFill>
                <a:latin typeface="Times New Roman"/>
                <a:ea typeface="Times New Roman"/>
                <a:cs typeface="Times New Roman"/>
                <a:sym typeface="Times New Roman"/>
              </a:rPr>
              <a:t> con </a:t>
            </a:r>
            <a:r>
              <a:rPr lang="en-US" sz="2400" b="1" dirty="0" err="1">
                <a:solidFill>
                  <a:srgbClr val="0000FF"/>
                </a:solidFill>
                <a:latin typeface="Times New Roman"/>
                <a:ea typeface="Times New Roman"/>
                <a:cs typeface="Times New Roman"/>
                <a:sym typeface="Times New Roman"/>
              </a:rPr>
              <a:t>cách</a:t>
            </a:r>
            <a:r>
              <a:rPr lang="en-US" sz="2400" b="1"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xếp</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lá</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trên</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thân</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và</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cành</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thường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xếp</a:t>
            </a:r>
            <a:r>
              <a:rPr lang="en-US" sz="2400" b="1" i="0" u="none" strike="noStrike" cap="none" dirty="0">
                <a:solidFill>
                  <a:srgbClr val="0000FF"/>
                </a:solidFill>
                <a:latin typeface="Times New Roman"/>
                <a:ea typeface="Times New Roman"/>
                <a:cs typeface="Times New Roman"/>
                <a:sym typeface="Times New Roman"/>
              </a:rPr>
              <a:t> so le </a:t>
            </a:r>
            <a:r>
              <a:rPr lang="en-US" sz="2400" b="1" i="0" u="none" strike="noStrike" cap="none" dirty="0" err="1">
                <a:solidFill>
                  <a:srgbClr val="0000FF"/>
                </a:solidFill>
                <a:latin typeface="Times New Roman"/>
                <a:ea typeface="Times New Roman"/>
                <a:cs typeface="Times New Roman"/>
                <a:sym typeface="Times New Roman"/>
              </a:rPr>
              <a:t>và</a:t>
            </a:r>
            <a:r>
              <a:rPr lang="en-US" sz="2400" b="1" i="0" u="none" strike="noStrike" cap="none" dirty="0">
                <a:solidFill>
                  <a:srgbClr val="0000FF"/>
                </a:solidFill>
                <a:latin typeface="Times New Roman"/>
                <a:ea typeface="Times New Roman"/>
                <a:cs typeface="Times New Roman"/>
                <a:sym typeface="Times New Roman"/>
              </a:rPr>
              <a:t> song </a:t>
            </a:r>
            <a:r>
              <a:rPr lang="en-US" sz="2400" b="1" i="0" u="none" strike="noStrike" cap="none" dirty="0" err="1">
                <a:solidFill>
                  <a:srgbClr val="0000FF"/>
                </a:solidFill>
                <a:latin typeface="Times New Roman"/>
                <a:ea typeface="Times New Roman"/>
                <a:cs typeface="Times New Roman"/>
                <a:sym typeface="Times New Roman"/>
              </a:rPr>
              <a:t>song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có</a:t>
            </a:r>
            <a:r>
              <a:rPr lang="en-US" sz="2400" b="1" dirty="0">
                <a:solidFill>
                  <a:srgbClr val="0000FF"/>
                </a:solidFill>
                <a:latin typeface="Times New Roman"/>
                <a:ea typeface="Times New Roman"/>
                <a:cs typeface="Times New Roman"/>
                <a:sym typeface="Times New Roman"/>
              </a:rPr>
              <a:t> ý </a:t>
            </a:r>
            <a:r>
              <a:rPr lang="en-US" sz="2400" b="1" dirty="0" err="1">
                <a:solidFill>
                  <a:srgbClr val="0000FF"/>
                </a:solidFill>
                <a:latin typeface="Times New Roman"/>
                <a:ea typeface="Times New Roman"/>
                <a:cs typeface="Times New Roman"/>
                <a:sym typeface="Times New Roman"/>
              </a:rPr>
              <a:t>nghĩa</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gì</a:t>
            </a:r>
            <a:r>
              <a:rPr lang="en-US" sz="2400" b="1" dirty="0">
                <a:solidFill>
                  <a:srgbClr val="0000FF"/>
                </a:solidFill>
                <a:latin typeface="Times New Roman"/>
                <a:ea typeface="Times New Roman"/>
                <a:cs typeface="Times New Roman"/>
                <a:sym typeface="Times New Roman"/>
              </a:rPr>
              <a:t> v</a:t>
            </a:r>
            <a:r>
              <a:rPr lang="vi-VN" sz="2400" b="1" dirty="0">
                <a:solidFill>
                  <a:srgbClr val="0000FF"/>
                </a:solidFill>
                <a:latin typeface="Times New Roman"/>
                <a:ea typeface="Times New Roman"/>
                <a:cs typeface="Times New Roman"/>
                <a:sym typeface="Times New Roman"/>
              </a:rPr>
              <a:t>ới</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quang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hợp</a:t>
            </a:r>
            <a:r>
              <a:rPr lang="en-US" sz="2400" b="1" dirty="0">
                <a:solidFill>
                  <a:srgbClr val="0000FF"/>
                </a:solidFill>
                <a:latin typeface="Times New Roman"/>
                <a:ea typeface="Times New Roman"/>
                <a:cs typeface="Times New Roman"/>
                <a:sym typeface="Times New Roman"/>
              </a:rPr>
              <a:t> hay </a:t>
            </a:r>
            <a:r>
              <a:rPr lang="en-US" sz="2400" b="1" dirty="0" err="1">
                <a:solidFill>
                  <a:srgbClr val="0000FF"/>
                </a:solidFill>
                <a:latin typeface="Times New Roman"/>
                <a:ea typeface="Times New Roman"/>
                <a:cs typeface="Times New Roman"/>
                <a:sym typeface="Times New Roman"/>
              </a:rPr>
              <a:t>không</a:t>
            </a:r>
            <a:r>
              <a:rPr lang="en-US" sz="2400" b="1" dirty="0">
                <a:solidFill>
                  <a:srgbClr val="0000FF"/>
                </a:solidFill>
                <a:latin typeface="Times New Roman"/>
                <a:ea typeface="Times New Roman"/>
                <a:cs typeface="Times New Roman"/>
                <a:sym typeface="Times New Roman"/>
              </a:rPr>
              <a:t>? </a:t>
            </a:r>
            <a:endParaRPr dirty="0"/>
          </a:p>
        </p:txBody>
      </p:sp>
      <p:pic>
        <p:nvPicPr>
          <p:cNvPr id="698" name="Google Shape;698;p90" descr="Có mấy kiểu xếp lá trên thân, cành? Là những kiểu nào Bài 19 sinh 6 trang 63"/>
          <p:cNvPicPr preferRelativeResize="0"/>
          <p:nvPr/>
        </p:nvPicPr>
        <p:blipFill rotWithShape="1">
          <a:blip r:embed="rId3">
            <a:alphaModFix/>
          </a:blip>
          <a:srcRect/>
          <a:stretch/>
        </p:blipFill>
        <p:spPr>
          <a:xfrm>
            <a:off x="1174751" y="204789"/>
            <a:ext cx="6119812" cy="2967037"/>
          </a:xfrm>
          <a:prstGeom prst="rect">
            <a:avLst/>
          </a:prstGeom>
          <a:noFill/>
          <a:ln>
            <a:noFill/>
          </a:ln>
        </p:spPr>
      </p:pic>
      <p:sp>
        <p:nvSpPr>
          <p:cNvPr id="2" name="Speech Bubble: Oval 1">
            <a:extLst>
              <a:ext uri="{FF2B5EF4-FFF2-40B4-BE49-F238E27FC236}">
                <a16:creationId xmlns:a16="http://schemas.microsoft.com/office/drawing/2014/main" id="{775D467D-C725-928B-BAC9-328255F1F339}"/>
              </a:ext>
            </a:extLst>
          </p:cNvPr>
          <p:cNvSpPr/>
          <p:nvPr/>
        </p:nvSpPr>
        <p:spPr>
          <a:xfrm>
            <a:off x="41275" y="3171826"/>
            <a:ext cx="8386763" cy="2271714"/>
          </a:xfrm>
          <a:prstGeom prst="wedgeEllipseCallout">
            <a:avLst>
              <a:gd name="adj1" fmla="val 26015"/>
              <a:gd name="adj2" fmla="val -55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00FF"/>
                </a:solidFill>
                <a:latin typeface="Times New Roman"/>
                <a:ea typeface="Times New Roman"/>
                <a:cs typeface="Times New Roman"/>
                <a:sym typeface="Times New Roman"/>
              </a:rPr>
              <a:t>Lá</a:t>
            </a:r>
            <a:r>
              <a:rPr lang="en-US" sz="3000" b="1" dirty="0">
                <a:solidFill>
                  <a:srgbClr val="0000FF"/>
                </a:solidFill>
                <a:latin typeface="Times New Roman"/>
                <a:ea typeface="Times New Roman"/>
                <a:cs typeface="Times New Roman"/>
                <a:sym typeface="Times New Roman"/>
              </a:rPr>
              <a:t> </a:t>
            </a:r>
            <a:r>
              <a:rPr lang="en-US" sz="3000" b="1" dirty="0" err="1">
                <a:solidFill>
                  <a:srgbClr val="0000FF"/>
                </a:solidFill>
                <a:latin typeface="Times New Roman"/>
                <a:ea typeface="Times New Roman"/>
                <a:cs typeface="Times New Roman"/>
                <a:sym typeface="Times New Roman"/>
              </a:rPr>
              <a:t>cây</a:t>
            </a:r>
            <a:r>
              <a:rPr lang="en-US" sz="3000" b="1" dirty="0">
                <a:solidFill>
                  <a:srgbClr val="0000FF"/>
                </a:solidFill>
                <a:latin typeface="Times New Roman"/>
                <a:ea typeface="Times New Roman"/>
                <a:cs typeface="Times New Roman"/>
                <a:sym typeface="Times New Roman"/>
              </a:rPr>
              <a:t> </a:t>
            </a:r>
            <a:r>
              <a:rPr lang="en-US" sz="3000" b="1" dirty="0" err="1">
                <a:solidFill>
                  <a:srgbClr val="0000FF"/>
                </a:solidFill>
                <a:latin typeface="Times New Roman"/>
                <a:ea typeface="Times New Roman"/>
                <a:cs typeface="Times New Roman"/>
                <a:sym typeface="Times New Roman"/>
              </a:rPr>
              <a:t>xếp</a:t>
            </a:r>
            <a:r>
              <a:rPr lang="en-US" sz="3000" b="1" dirty="0">
                <a:solidFill>
                  <a:srgbClr val="0000FF"/>
                </a:solidFill>
                <a:latin typeface="Times New Roman"/>
                <a:ea typeface="Times New Roman"/>
                <a:cs typeface="Times New Roman"/>
                <a:sym typeface="Times New Roman"/>
              </a:rPr>
              <a:t> </a:t>
            </a:r>
            <a:r>
              <a:rPr lang="it-IT" sz="3000" b="1" dirty="0">
                <a:solidFill>
                  <a:srgbClr val="0000FF"/>
                </a:solidFill>
                <a:latin typeface="Times New Roman"/>
                <a:ea typeface="Times New Roman"/>
                <a:cs typeface="Times New Roman"/>
                <a:sym typeface="Times New Roman"/>
              </a:rPr>
              <a:t> so le và song song, </a:t>
            </a:r>
            <a:r>
              <a:rPr lang="en-US" sz="3000" b="1" i="0" u="none" strike="noStrike" cap="none" dirty="0" err="1">
                <a:solidFill>
                  <a:srgbClr val="0000FF"/>
                </a:solidFill>
                <a:latin typeface="Times New Roman"/>
                <a:ea typeface="Times New Roman"/>
                <a:cs typeface="Times New Roman"/>
                <a:sym typeface="Times New Roman"/>
              </a:rPr>
              <a:t>mặt</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lá</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thường</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vuông</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góc</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với</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tia</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sáng</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mặt</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trời</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để</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thu</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nhận</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được</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nhiều</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ánh</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sáng</a:t>
            </a:r>
            <a:r>
              <a:rPr lang="en-US" sz="3000" b="1" i="0" u="none" strike="noStrike" cap="none" dirty="0">
                <a:solidFill>
                  <a:srgbClr val="0000FF"/>
                </a:solidFill>
                <a:latin typeface="Times New Roman"/>
                <a:ea typeface="Times New Roman"/>
                <a:cs typeface="Times New Roman"/>
                <a:sym typeface="Times New Roman"/>
              </a:rPr>
              <a:t> </a:t>
            </a:r>
            <a:r>
              <a:rPr lang="en-US" sz="3000" b="1" i="0" u="none" strike="noStrike" cap="none" dirty="0" err="1">
                <a:solidFill>
                  <a:srgbClr val="0000FF"/>
                </a:solidFill>
                <a:latin typeface="Times New Roman"/>
                <a:ea typeface="Times New Roman"/>
                <a:cs typeface="Times New Roman"/>
                <a:sym typeface="Times New Roman"/>
              </a:rPr>
              <a:t>nhất</a:t>
            </a:r>
            <a:r>
              <a:rPr lang="en-US" sz="3000" b="1" i="0" u="none" strike="noStrike" cap="none" dirty="0">
                <a:solidFill>
                  <a:srgbClr val="0000FF"/>
                </a:solidFill>
                <a:latin typeface="Times New Roman"/>
                <a:ea typeface="Times New Roman"/>
                <a:cs typeface="Times New Roman"/>
                <a:sym typeface="Times New Roman"/>
              </a:rPr>
              <a:t>.</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barn(inVertical)">
                                      <p:cBhvr>
                                        <p:cTn id="7" dur="500"/>
                                        <p:tgtEl>
                                          <p:spTgt spid="6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9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1" presetClass="exit" presetSubtype="0" fill="hold" grpId="0" nodeType="withEffect">
                                  <p:stCondLst>
                                    <p:cond delay="0"/>
                                  </p:stCondLst>
                                  <p:childTnLst>
                                    <p:set>
                                      <p:cBhvr>
                                        <p:cTn id="20" dur="1" fill="hold">
                                          <p:stCondLst>
                                            <p:cond delay="0"/>
                                          </p:stCondLst>
                                        </p:cTn>
                                        <p:tgtEl>
                                          <p:spTgt spid="69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 grpId="0" build="allAtOnce"/>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810"/>
        <p:cNvGrpSpPr/>
        <p:nvPr/>
      </p:nvGrpSpPr>
      <p:grpSpPr>
        <a:xfrm>
          <a:off x="0" y="0"/>
          <a:ext cx="0" cy="0"/>
          <a:chOff x="0" y="0"/>
          <a:chExt cx="0" cy="0"/>
        </a:xfrm>
      </p:grpSpPr>
      <p:sp>
        <p:nvSpPr>
          <p:cNvPr id="812" name="Google Shape;812;p100" descr="Lá sen mà bỏ đi, bạn sẽ thấy tiếc vì những công dụng không ngờ tớ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3" name="Google Shape;813;p100" descr="Lúa mì (tiểu mạch) | Cây cảnh - Hoa cảnh - Bonsai - Hòn non bộ - Sân vườn  tiểu cảnh - Blog Cây cảnh .Vn"/>
          <p:cNvSpPr/>
          <p:nvPr/>
        </p:nvSpPr>
        <p:spPr>
          <a:xfrm>
            <a:off x="30797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4" name="Google Shape;814;p100"/>
          <p:cNvSpPr/>
          <p:nvPr/>
        </p:nvSpPr>
        <p:spPr>
          <a:xfrm>
            <a:off x="307975" y="1341438"/>
            <a:ext cx="8585200" cy="4302125"/>
          </a:xfrm>
          <a:prstGeom prst="rect">
            <a:avLst/>
          </a:prstGeom>
          <a:noFill/>
          <a:ln>
            <a:noFill/>
          </a:ln>
        </p:spPr>
        <p:txBody>
          <a:bodyPr spcFirstLastPara="1" wrap="square" lIns="91425" tIns="45700" rIns="91425" bIns="45700" anchor="t" anchorCtr="0">
            <a:noAutofit/>
          </a:bodyPr>
          <a:lstStyle/>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err="1">
                <a:solidFill>
                  <a:schemeClr val="dk1"/>
                </a:solidFill>
                <a:latin typeface="Times New Roman"/>
                <a:ea typeface="Times New Roman"/>
                <a:cs typeface="Times New Roman"/>
                <a:sym typeface="Times New Roman"/>
              </a:rPr>
              <a:t>Câu</a:t>
            </a:r>
            <a:r>
              <a:rPr lang="en-US" sz="2400" b="1" i="0" u="none" strike="noStrike" cap="none" dirty="0">
                <a:solidFill>
                  <a:schemeClr val="dk1"/>
                </a:solidFill>
                <a:latin typeface="Times New Roman"/>
                <a:ea typeface="Times New Roman"/>
                <a:cs typeface="Times New Roman"/>
                <a:sym typeface="Times New Roman"/>
              </a:rPr>
              <a:t> 1</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Trong</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quá</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trình</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quang</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hợp</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nước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được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lấy</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từ</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đâu</a:t>
            </a:r>
            <a:r>
              <a:rPr lang="en-US" sz="2400" b="0" i="0" u="none" strike="noStrike" cap="none" dirty="0">
                <a:solidFill>
                  <a:schemeClr val="dk1"/>
                </a:solidFill>
                <a:latin typeface="Times New Roman"/>
                <a:ea typeface="Times New Roman"/>
                <a:cs typeface="Times New Roman"/>
                <a:sym typeface="Times New Roman"/>
              </a:rPr>
              <a:t>?</a:t>
            </a:r>
            <a:endParaRPr sz="2400" b="0" i="0" u="none" strike="noStrike" cap="none" dirty="0">
              <a:solidFill>
                <a:schemeClr val="dk1"/>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a:solidFill>
                  <a:schemeClr val="dk1"/>
                </a:solidFill>
                <a:latin typeface="Times New Roman"/>
                <a:ea typeface="Times New Roman"/>
                <a:cs typeface="Times New Roman"/>
                <a:sym typeface="Times New Roman"/>
              </a:rPr>
              <a:t>A.</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Nước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được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lá</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lấy</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từ</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đất</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lên</a:t>
            </a:r>
            <a:r>
              <a:rPr lang="en-US" sz="2400" b="0" i="0" u="none" strike="noStrike" cap="none" dirty="0">
                <a:solidFill>
                  <a:schemeClr val="dk1"/>
                </a:solidFill>
                <a:latin typeface="Times New Roman"/>
                <a:ea typeface="Times New Roman"/>
                <a:cs typeface="Times New Roman"/>
                <a:sym typeface="Times New Roman"/>
              </a:rPr>
              <a:t>.</a:t>
            </a:r>
            <a:endParaRPr sz="2400" b="0" i="0" u="none" strike="noStrike" cap="none" dirty="0">
              <a:solidFill>
                <a:schemeClr val="dk1"/>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a:solidFill>
                  <a:schemeClr val="dk1"/>
                </a:solidFill>
                <a:latin typeface="Times New Roman"/>
                <a:ea typeface="Times New Roman"/>
                <a:cs typeface="Times New Roman"/>
                <a:sym typeface="Times New Roman"/>
              </a:rPr>
              <a:t>B.</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Nước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được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rễ</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hút</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từ</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đất</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lên</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thân</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và</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đến</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lá</a:t>
            </a:r>
            <a:r>
              <a:rPr lang="en-US" sz="2400" b="0" i="0" u="none" strike="noStrike" cap="none" dirty="0">
                <a:solidFill>
                  <a:schemeClr val="dk1"/>
                </a:solidFill>
                <a:latin typeface="Times New Roman"/>
                <a:ea typeface="Times New Roman"/>
                <a:cs typeface="Times New Roman"/>
                <a:sym typeface="Times New Roman"/>
              </a:rPr>
              <a:t>.</a:t>
            </a:r>
            <a:endParaRPr sz="2400" b="0" i="0" u="none" strike="noStrike" cap="none" dirty="0">
              <a:solidFill>
                <a:schemeClr val="dk1"/>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a:solidFill>
                  <a:schemeClr val="dk1"/>
                </a:solidFill>
                <a:latin typeface="Times New Roman"/>
                <a:ea typeface="Times New Roman"/>
                <a:cs typeface="Times New Roman"/>
                <a:sym typeface="Times New Roman"/>
              </a:rPr>
              <a:t>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Nước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được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tổng</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hợp</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từ</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quá</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trình</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quang</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hợp</a:t>
            </a:r>
            <a:r>
              <a:rPr lang="en-US" sz="2400" b="0" i="0" u="none" strike="noStrike" cap="none" dirty="0">
                <a:solidFill>
                  <a:schemeClr val="dk1"/>
                </a:solidFill>
                <a:latin typeface="Times New Roman"/>
                <a:ea typeface="Times New Roman"/>
                <a:cs typeface="Times New Roman"/>
                <a:sym typeface="Times New Roman"/>
              </a:rPr>
              <a:t>.</a:t>
            </a:r>
            <a:endParaRPr sz="2400" b="0" i="0" u="none" strike="noStrike" cap="none" dirty="0">
              <a:solidFill>
                <a:schemeClr val="dk1"/>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a:solidFill>
                  <a:schemeClr val="dk1"/>
                </a:solidFill>
                <a:latin typeface="Times New Roman"/>
                <a:ea typeface="Times New Roman"/>
                <a:cs typeface="Times New Roman"/>
                <a:sym typeface="Times New Roman"/>
              </a:rPr>
              <a:t>D.</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Nước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từ</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không</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khí</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hấp</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thụ</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vào</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lá</a:t>
            </a:r>
            <a:r>
              <a:rPr lang="en-US" sz="2400" b="0" i="0" u="none" strike="noStrike" cap="none" dirty="0">
                <a:solidFill>
                  <a:schemeClr val="dk1"/>
                </a:solidFill>
                <a:latin typeface="Times New Roman"/>
                <a:ea typeface="Times New Roman"/>
                <a:cs typeface="Times New Roman"/>
                <a:sym typeface="Times New Roman"/>
              </a:rPr>
              <a:t> qua </a:t>
            </a:r>
            <a:r>
              <a:rPr lang="en-US" sz="2400" b="0" i="0" u="none" strike="noStrike" cap="none" dirty="0" err="1">
                <a:solidFill>
                  <a:schemeClr val="dk1"/>
                </a:solidFill>
                <a:latin typeface="Times New Roman"/>
                <a:ea typeface="Times New Roman"/>
                <a:cs typeface="Times New Roman"/>
                <a:sym typeface="Times New Roman"/>
              </a:rPr>
              <a:t>các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lỗ</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khí</a:t>
            </a:r>
            <a:r>
              <a:rPr lang="en-US" sz="2400" b="0" i="0" u="none" strike="noStrike" cap="none" dirty="0">
                <a:solidFill>
                  <a:schemeClr val="dk1"/>
                </a:solidFill>
                <a:latin typeface="Times New Roman"/>
                <a:ea typeface="Times New Roman"/>
                <a:cs typeface="Times New Roman"/>
                <a:sym typeface="Times New Roman"/>
              </a:rPr>
              <a:t>.</a:t>
            </a:r>
            <a:endParaRPr sz="2400" b="0" i="0" u="none" strike="noStrike" cap="none" dirty="0">
              <a:solidFill>
                <a:schemeClr val="dk1"/>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err="1">
                <a:solidFill>
                  <a:schemeClr val="dk1"/>
                </a:solidFill>
                <a:latin typeface="Times New Roman"/>
                <a:ea typeface="Times New Roman"/>
                <a:cs typeface="Times New Roman"/>
                <a:sym typeface="Times New Roman"/>
              </a:rPr>
              <a:t>Câu</a:t>
            </a:r>
            <a:r>
              <a:rPr lang="en-US" sz="2400" b="1" i="0" u="none" strike="noStrike" cap="none" dirty="0">
                <a:solidFill>
                  <a:schemeClr val="dk1"/>
                </a:solidFill>
                <a:latin typeface="Times New Roman"/>
                <a:ea typeface="Times New Roman"/>
                <a:cs typeface="Times New Roman"/>
                <a:sym typeface="Times New Roman"/>
              </a:rPr>
              <a:t> 2</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Sản</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phẩm</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của</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quang</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hợp</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là</a:t>
            </a:r>
            <a:endParaRPr sz="2400" b="0" i="0" u="none" strike="noStrike" cap="none" dirty="0">
              <a:solidFill>
                <a:schemeClr val="dk1"/>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a:solidFill>
                  <a:schemeClr val="dk1"/>
                </a:solidFill>
                <a:latin typeface="Times New Roman"/>
                <a:ea typeface="Times New Roman"/>
                <a:cs typeface="Times New Roman"/>
                <a:sym typeface="Times New Roman"/>
              </a:rPr>
              <a:t>A.</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nước</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carbondioxide</a:t>
            </a:r>
            <a:r>
              <a:rPr lang="en-US" sz="2400" b="0" i="0" u="none" strike="noStrike" cap="none" dirty="0">
                <a:solidFill>
                  <a:schemeClr val="dk1"/>
                </a:solidFill>
                <a:latin typeface="Times New Roman"/>
                <a:ea typeface="Times New Roman"/>
                <a:cs typeface="Times New Roman"/>
                <a:sym typeface="Times New Roman"/>
              </a:rPr>
              <a:t>.</a:t>
            </a:r>
            <a:endParaRPr sz="2400" b="0" i="0" u="none" strike="noStrike" cap="none" dirty="0">
              <a:solidFill>
                <a:schemeClr val="dk1"/>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a:solidFill>
                  <a:schemeClr val="dk1"/>
                </a:solidFill>
                <a:latin typeface="Times New Roman"/>
                <a:ea typeface="Times New Roman"/>
                <a:cs typeface="Times New Roman"/>
                <a:sym typeface="Times New Roman"/>
              </a:rPr>
              <a:t>B.</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ánh</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sáng</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diệp</a:t>
            </a:r>
            <a:r>
              <a:rPr lang="en-US" sz="2400" b="0" i="0" u="none" strike="noStrike" cap="none" dirty="0">
                <a:solidFill>
                  <a:schemeClr val="dk1"/>
                </a:solidFill>
                <a:latin typeface="Times New Roman"/>
                <a:ea typeface="Times New Roman"/>
                <a:cs typeface="Times New Roman"/>
                <a:sym typeface="Times New Roman"/>
              </a:rPr>
              <a:t> </a:t>
            </a:r>
            <a:r>
              <a:rPr lang="en-US" sz="2400" b="0" i="0" u="none" strike="noStrike" cap="none" dirty="0" err="1">
                <a:solidFill>
                  <a:schemeClr val="dk1"/>
                </a:solidFill>
                <a:latin typeface="Times New Roman"/>
                <a:ea typeface="Times New Roman"/>
                <a:cs typeface="Times New Roman"/>
                <a:sym typeface="Times New Roman"/>
              </a:rPr>
              <a:t>lục</a:t>
            </a:r>
            <a:r>
              <a:rPr lang="en-US" sz="2400" b="0" i="0" u="none" strike="noStrike" cap="none" dirty="0">
                <a:solidFill>
                  <a:schemeClr val="dk1"/>
                </a:solidFill>
                <a:latin typeface="Times New Roman"/>
                <a:ea typeface="Times New Roman"/>
                <a:cs typeface="Times New Roman"/>
                <a:sym typeface="Times New Roman"/>
              </a:rPr>
              <a:t>.</a:t>
            </a:r>
            <a:endParaRPr sz="2400" b="0" i="0" u="none" strike="noStrike" cap="none" dirty="0">
              <a:solidFill>
                <a:schemeClr val="dk1"/>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a:solidFill>
                  <a:schemeClr val="dk1"/>
                </a:solidFill>
                <a:latin typeface="Times New Roman"/>
                <a:ea typeface="Times New Roman"/>
                <a:cs typeface="Times New Roman"/>
                <a:sym typeface="Times New Roman"/>
              </a:rPr>
              <a:t>C.</a:t>
            </a:r>
            <a:r>
              <a:rPr lang="en-US" sz="2400" b="0" i="0" u="none" strike="noStrike" cap="none" dirty="0">
                <a:solidFill>
                  <a:schemeClr val="dk1"/>
                </a:solidFill>
                <a:latin typeface="Times New Roman"/>
                <a:ea typeface="Times New Roman"/>
                <a:cs typeface="Times New Roman"/>
                <a:sym typeface="Times New Roman"/>
              </a:rPr>
              <a:t> oxygen, glucose.</a:t>
            </a:r>
            <a:endParaRPr sz="2400" b="0" i="0" u="none" strike="noStrike" cap="none" dirty="0">
              <a:solidFill>
                <a:schemeClr val="dk1"/>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chemeClr val="dk1"/>
              </a:buClr>
              <a:buSzPts val="2400"/>
              <a:buFont typeface="Arial"/>
              <a:buNone/>
            </a:pPr>
            <a:r>
              <a:rPr lang="en-US" sz="2400" b="1" i="0" u="none" strike="noStrike" cap="none" dirty="0">
                <a:solidFill>
                  <a:schemeClr val="dk1"/>
                </a:solidFill>
                <a:latin typeface="Times New Roman"/>
                <a:ea typeface="Times New Roman"/>
                <a:cs typeface="Times New Roman"/>
                <a:sym typeface="Times New Roman"/>
              </a:rPr>
              <a:t>D.</a:t>
            </a:r>
            <a:r>
              <a:rPr lang="en-US" sz="2400" b="0" i="0" u="none" strike="noStrike" cap="none" dirty="0">
                <a:solidFill>
                  <a:schemeClr val="dk1"/>
                </a:solidFill>
                <a:latin typeface="Times New Roman"/>
                <a:ea typeface="Times New Roman"/>
                <a:cs typeface="Times New Roman"/>
                <a:sym typeface="Times New Roman"/>
              </a:rPr>
              <a:t> glucose, </a:t>
            </a:r>
            <a:r>
              <a:rPr lang="en-US" sz="2400" b="0" i="0" u="none" strike="noStrike" cap="none" dirty="0" err="1">
                <a:solidFill>
                  <a:schemeClr val="dk1"/>
                </a:solidFill>
                <a:latin typeface="Times New Roman"/>
                <a:ea typeface="Times New Roman"/>
                <a:cs typeface="Times New Roman"/>
                <a:sym typeface="Times New Roman"/>
              </a:rPr>
              <a:t>nước</a:t>
            </a:r>
            <a:r>
              <a:rPr lang="en-US" sz="2400" b="0" i="0" u="none" strike="noStrike" cap="none" dirty="0">
                <a:solidFill>
                  <a:schemeClr val="dk1"/>
                </a:solidFill>
                <a:latin typeface="Times New Roman"/>
                <a:ea typeface="Times New Roman"/>
                <a:cs typeface="Times New Roman"/>
                <a:sym typeface="Times New Roman"/>
              </a:rPr>
              <a:t>.</a:t>
            </a:r>
            <a:endParaRPr sz="2400" b="0" i="0" u="none" strike="noStrike" cap="none" dirty="0">
              <a:solidFill>
                <a:schemeClr val="dk1"/>
              </a:solidFill>
              <a:latin typeface="Times New Roman"/>
              <a:ea typeface="Times New Roman"/>
              <a:cs typeface="Times New Roman"/>
              <a:sym typeface="Times New Roman"/>
            </a:endParaRPr>
          </a:p>
        </p:txBody>
      </p:sp>
      <p:sp>
        <p:nvSpPr>
          <p:cNvPr id="815" name="Google Shape;815;p100"/>
          <p:cNvSpPr/>
          <p:nvPr/>
        </p:nvSpPr>
        <p:spPr>
          <a:xfrm>
            <a:off x="2411413" y="755650"/>
            <a:ext cx="3600450" cy="585788"/>
          </a:xfrm>
          <a:prstGeom prst="rect">
            <a:avLst/>
          </a:prstGeom>
          <a:solidFill>
            <a:srgbClr val="FFFF00"/>
          </a:solidFill>
          <a:ln w="9525" cap="flat" cmpd="sng">
            <a:solidFill>
              <a:srgbClr val="0000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LUYỆN TẬP</a:t>
            </a:r>
            <a:endParaRPr/>
          </a:p>
        </p:txBody>
      </p:sp>
      <p:sp>
        <p:nvSpPr>
          <p:cNvPr id="816" name="Google Shape;816;p100"/>
          <p:cNvSpPr/>
          <p:nvPr/>
        </p:nvSpPr>
        <p:spPr>
          <a:xfrm>
            <a:off x="325438" y="2205038"/>
            <a:ext cx="574675" cy="4318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7" name="Google Shape;817;p100"/>
          <p:cNvSpPr/>
          <p:nvPr/>
        </p:nvSpPr>
        <p:spPr>
          <a:xfrm>
            <a:off x="325438" y="4724400"/>
            <a:ext cx="574675" cy="43338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821"/>
        <p:cNvGrpSpPr/>
        <p:nvPr/>
      </p:nvGrpSpPr>
      <p:grpSpPr>
        <a:xfrm>
          <a:off x="0" y="0"/>
          <a:ext cx="0" cy="0"/>
          <a:chOff x="0" y="0"/>
          <a:chExt cx="0" cy="0"/>
        </a:xfrm>
      </p:grpSpPr>
      <p:sp>
        <p:nvSpPr>
          <p:cNvPr id="823" name="Google Shape;823;p101" descr="Lá sen mà bỏ đi, bạn sẽ thấy tiếc vì những công dụng không ngờ tớ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24" name="Google Shape;824;p101" descr="Lúa mì (tiểu mạch) | Cây cảnh - Hoa cảnh - Bonsai - Hòn non bộ - Sân vườn  tiểu cảnh - Blog Cây cảnh .Vn"/>
          <p:cNvSpPr/>
          <p:nvPr/>
        </p:nvSpPr>
        <p:spPr>
          <a:xfrm>
            <a:off x="30797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25" name="Google Shape;825;p101"/>
          <p:cNvSpPr/>
          <p:nvPr/>
        </p:nvSpPr>
        <p:spPr>
          <a:xfrm>
            <a:off x="307975" y="1212850"/>
            <a:ext cx="8585200" cy="4302125"/>
          </a:xfrm>
          <a:prstGeom prst="rect">
            <a:avLst/>
          </a:prstGeom>
          <a:noFill/>
          <a:ln>
            <a:noFill/>
          </a:ln>
        </p:spPr>
        <p:txBody>
          <a:bodyPr spcFirstLastPara="1" wrap="square" lIns="91425" tIns="45700" rIns="91425" bIns="45700" anchor="t" anchorCtr="0">
            <a:noAutofit/>
          </a:bodyPr>
          <a:lstStyle/>
          <a:p>
            <a:pPr marL="0" marR="0" lvl="0" indent="179388" algn="just" rtl="0">
              <a:lnSpc>
                <a:spcPct val="114000"/>
              </a:lnSpc>
              <a:spcBef>
                <a:spcPts val="0"/>
              </a:spcBef>
              <a:spcAft>
                <a:spcPts val="0"/>
              </a:spcAft>
              <a:buClr>
                <a:srgbClr val="000000"/>
              </a:buClr>
              <a:buSzPts val="2400"/>
              <a:buFont typeface="Arial"/>
              <a:buNone/>
            </a:pPr>
            <a:r>
              <a:rPr lang="en-US" sz="2400" b="1" i="0" u="none" strike="noStrike" cap="none">
                <a:solidFill>
                  <a:srgbClr val="000000"/>
                </a:solidFill>
                <a:latin typeface="Times New Roman"/>
                <a:ea typeface="Times New Roman"/>
                <a:cs typeface="Times New Roman"/>
                <a:sym typeface="Times New Roman"/>
              </a:rPr>
              <a:t>Câu 2:</a:t>
            </a:r>
            <a:r>
              <a:rPr lang="en-US" sz="2400" b="0" i="0" u="none" strike="noStrike" cap="none">
                <a:solidFill>
                  <a:srgbClr val="000000"/>
                </a:solidFill>
                <a:latin typeface="Times New Roman"/>
                <a:ea typeface="Times New Roman"/>
                <a:cs typeface="Times New Roman"/>
                <a:sym typeface="Times New Roman"/>
              </a:rPr>
              <a:t> Trong các phát biểu sau đây về quang hợp, có bao nhiêu phát biểu đúng</a:t>
            </a:r>
            <a:endParaRPr sz="2400" b="0" i="0" u="none" strike="noStrike" cap="none">
              <a:solidFill>
                <a:srgbClr val="000000"/>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Times New Roman"/>
                <a:ea typeface="Times New Roman"/>
                <a:cs typeface="Times New Roman"/>
                <a:sym typeface="Times New Roman"/>
              </a:rPr>
              <a:t>I. Chỉ có lá mới có khả năng thực hiện quang hợp.</a:t>
            </a:r>
            <a:endParaRPr sz="2400" b="0" i="0" u="none" strike="noStrike" cap="none">
              <a:solidFill>
                <a:srgbClr val="000000"/>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Times New Roman"/>
                <a:ea typeface="Times New Roman"/>
                <a:cs typeface="Times New Roman"/>
                <a:sym typeface="Times New Roman"/>
              </a:rPr>
              <a:t>II. Nước là nguyên liệu của quang hợp, được rễ cây hút từ môi trường bên ngoài vào vận chuyển qua thân lên lá.</a:t>
            </a:r>
            <a:endParaRPr sz="2400" b="0" i="0" u="none" strike="noStrike" cap="none">
              <a:solidFill>
                <a:srgbClr val="000000"/>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Times New Roman"/>
                <a:ea typeface="Times New Roman"/>
                <a:cs typeface="Times New Roman"/>
                <a:sym typeface="Times New Roman"/>
              </a:rPr>
              <a:t>III. Không có ánh sáng, cây vẫn quang hợp được.</a:t>
            </a:r>
            <a:endParaRPr sz="2400" b="0" i="0" u="none" strike="noStrike" cap="none">
              <a:solidFill>
                <a:srgbClr val="000000"/>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Times New Roman"/>
                <a:ea typeface="Times New Roman"/>
                <a:cs typeface="Times New Roman"/>
                <a:sym typeface="Times New Roman"/>
              </a:rPr>
              <a:t>IV. Trong quang hợp, năng lượng được biến đổi từ quang năng thành hóa năng.</a:t>
            </a:r>
            <a:endParaRPr sz="2400" b="0" i="0" u="none" strike="noStrike" cap="none">
              <a:solidFill>
                <a:srgbClr val="000000"/>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rgbClr val="000000"/>
              </a:buClr>
              <a:buSzPts val="2400"/>
              <a:buFont typeface="Arial"/>
              <a:buNone/>
            </a:pPr>
            <a:r>
              <a:rPr lang="en-US" sz="2400" b="0" i="0" u="none" strike="noStrike" cap="none">
                <a:solidFill>
                  <a:srgbClr val="000000"/>
                </a:solidFill>
                <a:latin typeface="Times New Roman"/>
                <a:ea typeface="Times New Roman"/>
                <a:cs typeface="Times New Roman"/>
                <a:sym typeface="Times New Roman"/>
              </a:rPr>
              <a:t>V. Trong lá cây, lục lạp tập chung nhiều ở tế bào lá.</a:t>
            </a:r>
            <a:endParaRPr sz="2400" b="0" i="0" u="none" strike="noStrike" cap="none">
              <a:solidFill>
                <a:srgbClr val="000000"/>
              </a:solidFill>
              <a:latin typeface="Times New Roman"/>
              <a:ea typeface="Times New Roman"/>
              <a:cs typeface="Times New Roman"/>
              <a:sym typeface="Times New Roman"/>
            </a:endParaRPr>
          </a:p>
          <a:p>
            <a:pPr marL="0" marR="0" lvl="0" indent="179388" algn="just" rtl="0">
              <a:lnSpc>
                <a:spcPct val="114000"/>
              </a:lnSpc>
              <a:spcBef>
                <a:spcPts val="0"/>
              </a:spcBef>
              <a:spcAft>
                <a:spcPts val="0"/>
              </a:spcAft>
              <a:buClr>
                <a:srgbClr val="000000"/>
              </a:buClr>
              <a:buSzPts val="2400"/>
              <a:buFont typeface="Arial"/>
              <a:buNone/>
            </a:pPr>
            <a:r>
              <a:rPr lang="en-US" sz="2400" b="1" i="0" u="none" strike="noStrike" cap="none">
                <a:solidFill>
                  <a:srgbClr val="000000"/>
                </a:solidFill>
                <a:latin typeface="Times New Roman"/>
                <a:ea typeface="Times New Roman"/>
                <a:cs typeface="Times New Roman"/>
                <a:sym typeface="Times New Roman"/>
              </a:rPr>
              <a:t>A. </a:t>
            </a:r>
            <a:r>
              <a:rPr lang="en-US" sz="2400" b="0" i="0" u="none" strike="noStrike" cap="none">
                <a:solidFill>
                  <a:srgbClr val="000000"/>
                </a:solidFill>
                <a:latin typeface="Times New Roman"/>
                <a:ea typeface="Times New Roman"/>
                <a:cs typeface="Times New Roman"/>
                <a:sym typeface="Times New Roman"/>
              </a:rPr>
              <a:t>1.</a:t>
            </a:r>
            <a:r>
              <a:rPr lang="en-US" sz="2400" b="1" i="0" u="none" strike="noStrike" cap="none">
                <a:solidFill>
                  <a:srgbClr val="000000"/>
                </a:solidFill>
                <a:latin typeface="Times New Roman"/>
                <a:ea typeface="Times New Roman"/>
                <a:cs typeface="Times New Roman"/>
                <a:sym typeface="Times New Roman"/>
              </a:rPr>
              <a:t>			B. 2</a:t>
            </a:r>
            <a:r>
              <a:rPr lang="en-US" sz="2400" b="0" i="0" u="none" strike="noStrike" cap="none">
                <a:solidFill>
                  <a:srgbClr val="000000"/>
                </a:solidFill>
                <a:latin typeface="Times New Roman"/>
                <a:ea typeface="Times New Roman"/>
                <a:cs typeface="Times New Roman"/>
                <a:sym typeface="Times New Roman"/>
              </a:rPr>
              <a:t>.</a:t>
            </a:r>
            <a:r>
              <a:rPr lang="en-US" sz="2400" b="1" i="0" u="none" strike="noStrike" cap="none">
                <a:solidFill>
                  <a:srgbClr val="000000"/>
                </a:solidFill>
                <a:latin typeface="Times New Roman"/>
                <a:ea typeface="Times New Roman"/>
                <a:cs typeface="Times New Roman"/>
                <a:sym typeface="Times New Roman"/>
              </a:rPr>
              <a:t>			C. </a:t>
            </a:r>
            <a:r>
              <a:rPr lang="en-US" sz="2400" b="0" i="0" u="none" strike="noStrike" cap="none">
                <a:solidFill>
                  <a:srgbClr val="000000"/>
                </a:solidFill>
                <a:latin typeface="Times New Roman"/>
                <a:ea typeface="Times New Roman"/>
                <a:cs typeface="Times New Roman"/>
                <a:sym typeface="Times New Roman"/>
              </a:rPr>
              <a:t>3.</a:t>
            </a:r>
            <a:r>
              <a:rPr lang="en-US" sz="2400" b="1" i="0" u="none" strike="noStrike" cap="none">
                <a:solidFill>
                  <a:srgbClr val="000000"/>
                </a:solidFill>
                <a:latin typeface="Times New Roman"/>
                <a:ea typeface="Times New Roman"/>
                <a:cs typeface="Times New Roman"/>
                <a:sym typeface="Times New Roman"/>
              </a:rPr>
              <a:t>		D. </a:t>
            </a:r>
            <a:r>
              <a:rPr lang="en-US" sz="2400" b="0" i="0" u="none" strike="noStrike" cap="none">
                <a:solidFill>
                  <a:srgbClr val="000000"/>
                </a:solidFill>
                <a:latin typeface="Times New Roman"/>
                <a:ea typeface="Times New Roman"/>
                <a:cs typeface="Times New Roman"/>
                <a:sym typeface="Times New Roman"/>
              </a:rPr>
              <a:t>4.</a:t>
            </a:r>
            <a:endParaRPr sz="2400" b="0" i="0" u="none" strike="noStrike" cap="none">
              <a:solidFill>
                <a:srgbClr val="000000"/>
              </a:solidFill>
              <a:latin typeface="Times New Roman"/>
              <a:ea typeface="Times New Roman"/>
              <a:cs typeface="Times New Roman"/>
              <a:sym typeface="Times New Roman"/>
            </a:endParaRPr>
          </a:p>
        </p:txBody>
      </p:sp>
      <p:sp>
        <p:nvSpPr>
          <p:cNvPr id="826" name="Google Shape;826;p101"/>
          <p:cNvSpPr/>
          <p:nvPr/>
        </p:nvSpPr>
        <p:spPr>
          <a:xfrm>
            <a:off x="2800350" y="296863"/>
            <a:ext cx="3600450" cy="585787"/>
          </a:xfrm>
          <a:prstGeom prst="rect">
            <a:avLst/>
          </a:prstGeom>
          <a:solidFill>
            <a:srgbClr val="FFFF00"/>
          </a:solidFill>
          <a:ln w="9525" cap="flat" cmpd="sng">
            <a:solidFill>
              <a:srgbClr val="0000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Times New Roman"/>
                <a:ea typeface="Times New Roman"/>
                <a:cs typeface="Times New Roman"/>
                <a:sym typeface="Times New Roman"/>
              </a:rPr>
              <a:t>LUYỆN TẬP</a:t>
            </a:r>
            <a:endParaRPr/>
          </a:p>
        </p:txBody>
      </p:sp>
      <p:sp>
        <p:nvSpPr>
          <p:cNvPr id="827" name="Google Shape;827;p101"/>
          <p:cNvSpPr/>
          <p:nvPr/>
        </p:nvSpPr>
        <p:spPr>
          <a:xfrm>
            <a:off x="5651500" y="5045075"/>
            <a:ext cx="576263" cy="4318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29968" y="1378701"/>
            <a:ext cx="3602736"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50" b="1" kern="1200" dirty="0">
                <a:solidFill>
                  <a:srgbClr val="C42F1A">
                    <a:lumMod val="75000"/>
                  </a:srgbClr>
                </a:solidFill>
                <a:latin typeface="Times New Roman" panose="02020603050405020304" pitchFamily="18" charset="0"/>
                <a:cs typeface="Times New Roman" panose="02020603050405020304" pitchFamily="18" charset="0"/>
              </a:rPr>
              <a:t>VẬN DỤNG – CỦNG CỐ</a:t>
            </a:r>
          </a:p>
        </p:txBody>
      </p:sp>
    </p:spTree>
    <p:extLst>
      <p:ext uri="{BB962C8B-B14F-4D97-AF65-F5344CB8AC3E}">
        <p14:creationId xmlns:p14="http://schemas.microsoft.com/office/powerpoint/2010/main" val="374878898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702"/>
        <p:cNvGrpSpPr/>
        <p:nvPr/>
      </p:nvGrpSpPr>
      <p:grpSpPr>
        <a:xfrm>
          <a:off x="0" y="0"/>
          <a:ext cx="0" cy="0"/>
          <a:chOff x="0" y="0"/>
          <a:chExt cx="0" cy="0"/>
        </a:xfrm>
      </p:grpSpPr>
      <p:pic>
        <p:nvPicPr>
          <p:cNvPr id="705" name="Google Shape;705;p91" descr="RAU MA"/>
          <p:cNvPicPr preferRelativeResize="0"/>
          <p:nvPr/>
        </p:nvPicPr>
        <p:blipFill rotWithShape="1">
          <a:blip r:embed="rId3">
            <a:alphaModFix/>
          </a:blip>
          <a:srcRect/>
          <a:stretch/>
        </p:blipFill>
        <p:spPr>
          <a:xfrm>
            <a:off x="5429250" y="158751"/>
            <a:ext cx="3714750" cy="2786062"/>
          </a:xfrm>
          <a:prstGeom prst="rect">
            <a:avLst/>
          </a:prstGeom>
          <a:noFill/>
          <a:ln>
            <a:noFill/>
          </a:ln>
        </p:spPr>
      </p:pic>
      <p:sp>
        <p:nvSpPr>
          <p:cNvPr id="706" name="Google Shape;706;p91"/>
          <p:cNvSpPr/>
          <p:nvPr/>
        </p:nvSpPr>
        <p:spPr>
          <a:xfrm>
            <a:off x="425450" y="576263"/>
            <a:ext cx="3887788" cy="1568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Arial"/>
              <a:buNone/>
            </a:pPr>
            <a:r>
              <a:rPr lang="en-US" sz="2400" b="1" i="1" u="none" strike="noStrike" cap="none" dirty="0" err="1">
                <a:solidFill>
                  <a:srgbClr val="FF0000"/>
                </a:solidFill>
                <a:latin typeface="Times New Roman"/>
                <a:ea typeface="Times New Roman"/>
                <a:cs typeface="Times New Roman"/>
                <a:sym typeface="Times New Roman"/>
              </a:rPr>
              <a:t>Vì</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sao</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lá</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cây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có</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màu</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xanh</a:t>
            </a:r>
            <a:r>
              <a:rPr lang="en-US" sz="2400" b="1" i="1" u="none" strike="noStrike" cap="none" dirty="0">
                <a:solidFill>
                  <a:srgbClr val="FF0000"/>
                </a:solidFill>
                <a:latin typeface="Times New Roman"/>
                <a:ea typeface="Times New Roman"/>
                <a:cs typeface="Times New Roman"/>
                <a:sym typeface="Times New Roman"/>
              </a:rPr>
              <a:t>? </a:t>
            </a:r>
            <a:endParaRPr sz="2400" b="1" i="1" u="none" strike="noStrike" cap="none" dirty="0">
              <a:solidFill>
                <a:srgbClr val="FF0000"/>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80052E8F-7F74-DD38-974B-0CAD023BCF79}"/>
              </a:ext>
            </a:extLst>
          </p:cNvPr>
          <p:cNvSpPr txBox="1"/>
          <p:nvPr/>
        </p:nvSpPr>
        <p:spPr>
          <a:xfrm>
            <a:off x="209550" y="3223478"/>
            <a:ext cx="5329237" cy="830997"/>
          </a:xfrm>
          <a:prstGeom prst="rect">
            <a:avLst/>
          </a:prstGeom>
          <a:noFill/>
        </p:spPr>
        <p:txBody>
          <a:bodyPr wrap="square" rtlCol="0">
            <a:spAutoFit/>
          </a:bodyPr>
          <a:lstStyle/>
          <a:p>
            <a:r>
              <a:rPr lang="en-US" sz="2400" b="1" i="1" u="none" strike="noStrike" cap="none" dirty="0" err="1">
                <a:solidFill>
                  <a:srgbClr val="FF0000"/>
                </a:solidFill>
                <a:latin typeface="Times New Roman"/>
                <a:ea typeface="Times New Roman"/>
                <a:cs typeface="Times New Roman"/>
                <a:sym typeface="Times New Roman"/>
              </a:rPr>
              <a:t>Những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cây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lá</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không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có</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màu</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xanh</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có</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quang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hợp</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được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không</a:t>
            </a:r>
            <a:r>
              <a:rPr lang="en-US" sz="2400" b="1" i="1" u="none" strike="noStrike" cap="none" dirty="0">
                <a:solidFill>
                  <a:srgbClr val="FF0000"/>
                </a:solidFill>
                <a:latin typeface="Times New Roman"/>
                <a:ea typeface="Times New Roman"/>
                <a:cs typeface="Times New Roman"/>
                <a:sym typeface="Times New Roman"/>
              </a:rPr>
              <a:t>?</a:t>
            </a:r>
            <a:endParaRPr lang="en-US" sz="2400" dirty="0"/>
          </a:p>
        </p:txBody>
      </p:sp>
      <p:grpSp>
        <p:nvGrpSpPr>
          <p:cNvPr id="3" name="Google Shape;721;p92">
            <a:extLst>
              <a:ext uri="{FF2B5EF4-FFF2-40B4-BE49-F238E27FC236}">
                <a16:creationId xmlns:a16="http://schemas.microsoft.com/office/drawing/2014/main" id="{66DD199A-5526-99A0-0796-F8D34E63A61F}"/>
              </a:ext>
            </a:extLst>
          </p:cNvPr>
          <p:cNvGrpSpPr/>
          <p:nvPr/>
        </p:nvGrpSpPr>
        <p:grpSpPr>
          <a:xfrm>
            <a:off x="5054600" y="2944813"/>
            <a:ext cx="4089400" cy="3092450"/>
            <a:chOff x="76200" y="214313"/>
            <a:chExt cx="4495800" cy="3226592"/>
          </a:xfrm>
        </p:grpSpPr>
        <p:pic>
          <p:nvPicPr>
            <p:cNvPr id="4" name="Google Shape;722;p92" descr="huyet du">
              <a:extLst>
                <a:ext uri="{FF2B5EF4-FFF2-40B4-BE49-F238E27FC236}">
                  <a16:creationId xmlns:a16="http://schemas.microsoft.com/office/drawing/2014/main" id="{959A357B-356A-65E0-A3EA-905372004E10}"/>
                </a:ext>
              </a:extLst>
            </p:cNvPr>
            <p:cNvPicPr preferRelativeResize="0"/>
            <p:nvPr/>
          </p:nvPicPr>
          <p:blipFill rotWithShape="1">
            <a:blip r:embed="rId4">
              <a:alphaModFix/>
            </a:blip>
            <a:srcRect/>
            <a:stretch/>
          </p:blipFill>
          <p:spPr>
            <a:xfrm>
              <a:off x="76200" y="214313"/>
              <a:ext cx="4495800" cy="3200400"/>
            </a:xfrm>
            <a:prstGeom prst="rect">
              <a:avLst/>
            </a:prstGeom>
            <a:noFill/>
            <a:ln>
              <a:noFill/>
            </a:ln>
          </p:spPr>
        </p:pic>
        <p:sp>
          <p:nvSpPr>
            <p:cNvPr id="5" name="Google Shape;723;p92">
              <a:extLst>
                <a:ext uri="{FF2B5EF4-FFF2-40B4-BE49-F238E27FC236}">
                  <a16:creationId xmlns:a16="http://schemas.microsoft.com/office/drawing/2014/main" id="{56494268-D01C-4241-5EFA-3C3D0AAC3C7B}"/>
                </a:ext>
              </a:extLst>
            </p:cNvPr>
            <p:cNvSpPr txBox="1"/>
            <p:nvPr/>
          </p:nvSpPr>
          <p:spPr>
            <a:xfrm>
              <a:off x="2168772" y="2958904"/>
              <a:ext cx="2403228" cy="482001"/>
            </a:xfrm>
            <a:prstGeom prst="rect">
              <a:avLst/>
            </a:prstGeom>
            <a:solidFill>
              <a:srgbClr val="FFFFFF"/>
            </a:solidFill>
            <a:ln>
              <a:noFill/>
            </a:ln>
          </p:spPr>
          <p:txBody>
            <a:bodyPr spcFirstLastPara="1" wrap="square" lIns="92075" tIns="46025" rIns="92075" bIns="46025" anchor="t" anchorCtr="0">
              <a:spAutoFit/>
            </a:bodyPr>
            <a:lstStyle/>
            <a:p>
              <a:pPr marL="0" marR="0" lvl="0" indent="0" algn="l" rtl="0">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Cây huyết dụ</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fade">
                                      <p:cBhvr>
                                        <p:cTn id="7" dur="500"/>
                                        <p:tgtEl>
                                          <p:spTgt spid="7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
                                        </p:tgtEl>
                                        <p:attrNameLst>
                                          <p:attrName>style.visibility</p:attrName>
                                        </p:attrNameLst>
                                      </p:cBhvr>
                                      <p:to>
                                        <p:strVal val="visible"/>
                                      </p:to>
                                    </p:set>
                                    <p:animEffect transition="in" filter="fade">
                                      <p:cBhvr>
                                        <p:cTn id="12" dur="500"/>
                                        <p:tgtEl>
                                          <p:spTgt spid="7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710"/>
        <p:cNvGrpSpPr/>
        <p:nvPr/>
      </p:nvGrpSpPr>
      <p:grpSpPr>
        <a:xfrm>
          <a:off x="0" y="0"/>
          <a:ext cx="0" cy="0"/>
          <a:chOff x="0" y="0"/>
          <a:chExt cx="0" cy="0"/>
        </a:xfrm>
      </p:grpSpPr>
      <p:sp>
        <p:nvSpPr>
          <p:cNvPr id="714" name="Google Shape;714;p92"/>
          <p:cNvSpPr/>
          <p:nvPr/>
        </p:nvSpPr>
        <p:spPr>
          <a:xfrm>
            <a:off x="247651" y="1180306"/>
            <a:ext cx="4481512" cy="4044950"/>
          </a:xfrm>
          <a:prstGeom prst="rect">
            <a:avLst/>
          </a:prstGeom>
          <a:noFill/>
          <a:ln>
            <a:noFill/>
          </a:ln>
        </p:spPr>
        <p:txBody>
          <a:bodyPr spcFirstLastPara="1" wrap="square" lIns="91425" tIns="45700" rIns="91425" bIns="45700" anchor="t" anchorCtr="0">
            <a:noAutofit/>
          </a:bodyPr>
          <a:lstStyle/>
          <a:p>
            <a:pPr lvl="0" algn="just">
              <a:lnSpc>
                <a:spcPct val="107000"/>
              </a:lnSpc>
              <a:buClr>
                <a:srgbClr val="0000FF"/>
              </a:buClr>
              <a:buSzPts val="2400"/>
            </a:pPr>
            <a:r>
              <a:rPr lang="en-US" sz="2400" b="1" i="0" u="none" strike="noStrike" cap="none" dirty="0" err="1">
                <a:solidFill>
                  <a:srgbClr val="0000FF"/>
                </a:solidFill>
                <a:latin typeface="Times New Roman"/>
                <a:ea typeface="Times New Roman"/>
                <a:cs typeface="Times New Roman"/>
                <a:sym typeface="Times New Roman"/>
              </a:rPr>
              <a:t>Ngoài</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sắc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tố</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màu</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xanh</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lục</a:t>
            </a:r>
            <a:r>
              <a:rPr lang="en-US" sz="2400" b="1" i="0" u="none" strike="noStrike" cap="none" dirty="0">
                <a:solidFill>
                  <a:srgbClr val="0000FF"/>
                </a:solidFill>
                <a:latin typeface="Times New Roman"/>
                <a:ea typeface="Times New Roman"/>
                <a:cs typeface="Times New Roman"/>
                <a:sym typeface="Times New Roman"/>
              </a:rPr>
              <a:t> (chlorophyll) </a:t>
            </a:r>
            <a:r>
              <a:rPr lang="en-US" sz="2400" b="1" i="0" u="none" strike="noStrike" cap="none" dirty="0" err="1">
                <a:solidFill>
                  <a:srgbClr val="0000FF"/>
                </a:solidFill>
                <a:latin typeface="Times New Roman"/>
                <a:ea typeface="Times New Roman"/>
                <a:cs typeface="Times New Roman"/>
                <a:sym typeface="Times New Roman"/>
              </a:rPr>
              <a:t>chứa</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trong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lục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lạp</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còn</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có</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sắc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tố</a:t>
            </a:r>
            <a:r>
              <a:rPr lang="en-US" sz="2400" b="1" i="0" u="none" strike="noStrike" cap="none" dirty="0">
                <a:solidFill>
                  <a:srgbClr val="0000FF"/>
                </a:solidFill>
                <a:latin typeface="Times New Roman"/>
                <a:ea typeface="Times New Roman"/>
                <a:cs typeface="Times New Roman"/>
                <a:sym typeface="Times New Roman"/>
              </a:rPr>
              <a:t> cam, </a:t>
            </a:r>
            <a:r>
              <a:rPr lang="en-US" sz="2400" b="1" i="0" u="none" strike="noStrike" cap="none" dirty="0" err="1">
                <a:solidFill>
                  <a:srgbClr val="0000FF"/>
                </a:solidFill>
                <a:latin typeface="Times New Roman"/>
                <a:ea typeface="Times New Roman"/>
                <a:cs typeface="Times New Roman"/>
                <a:sym typeface="Times New Roman"/>
              </a:rPr>
              <a:t>đỏ</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tím</a:t>
            </a:r>
            <a:r>
              <a:rPr lang="en-US" sz="2400" b="1" i="0" u="none" strike="noStrike" cap="none" dirty="0">
                <a:solidFill>
                  <a:srgbClr val="0000FF"/>
                </a:solidFill>
                <a:latin typeface="Times New Roman"/>
                <a:ea typeface="Times New Roman"/>
                <a:cs typeface="Times New Roman"/>
                <a:sym typeface="Times New Roman"/>
              </a:rPr>
              <a:t>, … </a:t>
            </a:r>
            <a:r>
              <a:rPr lang="en-US" sz="2400" b="1" i="0" u="none" strike="noStrike" cap="none" dirty="0" err="1">
                <a:solidFill>
                  <a:srgbClr val="0000FF"/>
                </a:solidFill>
                <a:latin typeface="Times New Roman"/>
                <a:ea typeface="Times New Roman"/>
                <a:cs typeface="Times New Roman"/>
                <a:sym typeface="Times New Roman"/>
              </a:rPr>
              <a:t>Tùy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vào</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tỉ</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lệ</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sắc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tố</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chứa</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trong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lá</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mà</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chúng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sẽ</a:t>
            </a:r>
            <a:r>
              <a:rPr lang="en-US" sz="2400" b="1" i="0" u="none" strike="noStrike" cap="none"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tạo</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màu</a:t>
            </a:r>
            <a:r>
              <a:rPr lang="en-US" sz="2400" b="1"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sắc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khác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nhau</a:t>
            </a:r>
            <a:r>
              <a:rPr lang="en-US" sz="2400" b="1" i="0" u="none" strike="noStrike" cap="none" dirty="0">
                <a:solidFill>
                  <a:srgbClr val="0000FF"/>
                </a:solidFill>
                <a:latin typeface="Times New Roman"/>
                <a:ea typeface="Times New Roman"/>
                <a:cs typeface="Times New Roman"/>
                <a:sym typeface="Times New Roman"/>
              </a:rPr>
              <a:t>. Do </a:t>
            </a:r>
            <a:r>
              <a:rPr lang="en-US" sz="2400" b="1" i="0" u="none" strike="noStrike" cap="none" dirty="0" err="1">
                <a:solidFill>
                  <a:srgbClr val="0000FF"/>
                </a:solidFill>
                <a:latin typeface="Times New Roman"/>
                <a:ea typeface="Times New Roman"/>
                <a:cs typeface="Times New Roman"/>
                <a:sym typeface="Times New Roman"/>
              </a:rPr>
              <a:t>đó</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các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loại</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lá</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đó</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dù</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không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có</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màu</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xanh</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lục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nhưng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chúng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vẫn</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chứa</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diệp</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lục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và</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có</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khả</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năng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quang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hợp</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bình</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thường</a:t>
            </a:r>
            <a:r>
              <a:rPr lang="en-US" sz="2400" b="1" i="0" u="none" strike="noStrike" cap="none" dirty="0">
                <a:solidFill>
                  <a:srgbClr val="0000FF"/>
                </a:solidFill>
                <a:latin typeface="Times New Roman"/>
                <a:ea typeface="Times New Roman"/>
                <a:cs typeface="Times New Roman"/>
                <a:sym typeface="Times New Roman"/>
              </a:rPr>
              <a:t>.</a:t>
            </a:r>
            <a:endParaRPr dirty="0"/>
          </a:p>
        </p:txBody>
      </p:sp>
      <p:grpSp>
        <p:nvGrpSpPr>
          <p:cNvPr id="715" name="Google Shape;715;p92"/>
          <p:cNvGrpSpPr/>
          <p:nvPr/>
        </p:nvGrpSpPr>
        <p:grpSpPr>
          <a:xfrm>
            <a:off x="5003800" y="536575"/>
            <a:ext cx="4057650" cy="3108325"/>
            <a:chOff x="4724400" y="147675"/>
            <a:chExt cx="4343400" cy="3205125"/>
          </a:xfrm>
        </p:grpSpPr>
        <p:pic>
          <p:nvPicPr>
            <p:cNvPr id="716" name="Google Shape;716;p92" descr="0392"/>
            <p:cNvPicPr preferRelativeResize="0"/>
            <p:nvPr/>
          </p:nvPicPr>
          <p:blipFill rotWithShape="1">
            <a:blip r:embed="rId3">
              <a:alphaModFix/>
            </a:blip>
            <a:srcRect/>
            <a:stretch/>
          </p:blipFill>
          <p:spPr>
            <a:xfrm>
              <a:off x="4724400" y="152400"/>
              <a:ext cx="4343400" cy="3200400"/>
            </a:xfrm>
            <a:prstGeom prst="rect">
              <a:avLst/>
            </a:prstGeom>
            <a:noFill/>
            <a:ln>
              <a:noFill/>
            </a:ln>
          </p:spPr>
        </p:pic>
        <p:sp>
          <p:nvSpPr>
            <p:cNvPr id="717" name="Google Shape;717;p92"/>
            <p:cNvSpPr txBox="1"/>
            <p:nvPr/>
          </p:nvSpPr>
          <p:spPr>
            <a:xfrm>
              <a:off x="4739988" y="147675"/>
              <a:ext cx="2230664" cy="476584"/>
            </a:xfrm>
            <a:prstGeom prst="rect">
              <a:avLst/>
            </a:prstGeom>
            <a:solidFill>
              <a:srgbClr val="FFFFFF"/>
            </a:solidFill>
            <a:ln>
              <a:noFill/>
            </a:ln>
          </p:spPr>
          <p:txBody>
            <a:bodyPr spcFirstLastPara="1" wrap="square" lIns="92075" tIns="46025" rIns="92075" bIns="46025" anchor="t" anchorCtr="0">
              <a:spAutoFit/>
            </a:bodyPr>
            <a:lstStyle/>
            <a:p>
              <a:pPr marL="0" marR="0" lvl="0" indent="0" algn="l" rtl="0">
                <a:lnSpc>
                  <a:spcPct val="100000"/>
                </a:lnSpc>
                <a:spcBef>
                  <a:spcPts val="0"/>
                </a:spcBef>
                <a:spcAft>
                  <a:spcPts val="0"/>
                </a:spcAft>
                <a:buClr>
                  <a:srgbClr val="0000FF"/>
                </a:buClr>
                <a:buSzPts val="2400"/>
                <a:buFont typeface="Arial"/>
                <a:buNone/>
              </a:pPr>
              <a:r>
                <a:rPr lang="en-US" sz="2400" b="1" i="0" u="none" strike="noStrike" cap="none">
                  <a:solidFill>
                    <a:srgbClr val="0000FF"/>
                  </a:solidFill>
                  <a:latin typeface="Times New Roman"/>
                  <a:ea typeface="Times New Roman"/>
                  <a:cs typeface="Times New Roman"/>
                  <a:sym typeface="Times New Roman"/>
                </a:rPr>
                <a:t>Cây sồi lá đỏ</a:t>
              </a:r>
              <a:endParaRPr/>
            </a:p>
          </p:txBody>
        </p:sp>
      </p:grpSp>
      <p:grpSp>
        <p:nvGrpSpPr>
          <p:cNvPr id="718" name="Google Shape;718;p92"/>
          <p:cNvGrpSpPr/>
          <p:nvPr/>
        </p:nvGrpSpPr>
        <p:grpSpPr>
          <a:xfrm>
            <a:off x="5003800" y="3679825"/>
            <a:ext cx="4192588" cy="3070225"/>
            <a:chOff x="71438" y="3581400"/>
            <a:chExt cx="4500562" cy="3319235"/>
          </a:xfrm>
        </p:grpSpPr>
        <p:pic>
          <p:nvPicPr>
            <p:cNvPr id="719" name="Google Shape;719;p92" descr="la phong do"/>
            <p:cNvPicPr preferRelativeResize="0"/>
            <p:nvPr/>
          </p:nvPicPr>
          <p:blipFill rotWithShape="1">
            <a:blip r:embed="rId4">
              <a:alphaModFix/>
            </a:blip>
            <a:srcRect/>
            <a:stretch/>
          </p:blipFill>
          <p:spPr>
            <a:xfrm>
              <a:off x="71438" y="3581400"/>
              <a:ext cx="4446587" cy="3276600"/>
            </a:xfrm>
            <a:prstGeom prst="rect">
              <a:avLst/>
            </a:prstGeom>
            <a:noFill/>
            <a:ln>
              <a:noFill/>
            </a:ln>
          </p:spPr>
        </p:pic>
        <p:sp>
          <p:nvSpPr>
            <p:cNvPr id="720" name="Google Shape;720;p92"/>
            <p:cNvSpPr txBox="1"/>
            <p:nvPr/>
          </p:nvSpPr>
          <p:spPr>
            <a:xfrm>
              <a:off x="1927217" y="6401206"/>
              <a:ext cx="2644783" cy="499429"/>
            </a:xfrm>
            <a:prstGeom prst="rect">
              <a:avLst/>
            </a:prstGeom>
            <a:solidFill>
              <a:srgbClr val="FFFFFF"/>
            </a:solidFill>
            <a:ln>
              <a:noFill/>
            </a:ln>
          </p:spPr>
          <p:txBody>
            <a:bodyPr spcFirstLastPara="1" wrap="square" lIns="92075" tIns="46025" rIns="92075" bIns="46025" anchor="t" anchorCtr="0">
              <a:spAutoFit/>
            </a:bodyPr>
            <a:lstStyle/>
            <a:p>
              <a:pPr marL="0" marR="0" lvl="0" indent="0" algn="l" rtl="0">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Cây phong lá đỏ</a:t>
              </a:r>
              <a:endParaRPr/>
            </a:p>
          </p:txBody>
        </p:sp>
      </p:grpSp>
      <p:grpSp>
        <p:nvGrpSpPr>
          <p:cNvPr id="721" name="Google Shape;721;p92"/>
          <p:cNvGrpSpPr/>
          <p:nvPr/>
        </p:nvGrpSpPr>
        <p:grpSpPr>
          <a:xfrm>
            <a:off x="5016500" y="527050"/>
            <a:ext cx="4089400" cy="3092450"/>
            <a:chOff x="76200" y="214313"/>
            <a:chExt cx="4495800" cy="3226592"/>
          </a:xfrm>
        </p:grpSpPr>
        <p:pic>
          <p:nvPicPr>
            <p:cNvPr id="722" name="Google Shape;722;p92" descr="huyet du"/>
            <p:cNvPicPr preferRelativeResize="0"/>
            <p:nvPr/>
          </p:nvPicPr>
          <p:blipFill rotWithShape="1">
            <a:blip r:embed="rId5">
              <a:alphaModFix/>
            </a:blip>
            <a:srcRect/>
            <a:stretch/>
          </p:blipFill>
          <p:spPr>
            <a:xfrm>
              <a:off x="76200" y="214313"/>
              <a:ext cx="4495800" cy="3200400"/>
            </a:xfrm>
            <a:prstGeom prst="rect">
              <a:avLst/>
            </a:prstGeom>
            <a:noFill/>
            <a:ln>
              <a:noFill/>
            </a:ln>
          </p:spPr>
        </p:pic>
        <p:sp>
          <p:nvSpPr>
            <p:cNvPr id="723" name="Google Shape;723;p92"/>
            <p:cNvSpPr txBox="1"/>
            <p:nvPr/>
          </p:nvSpPr>
          <p:spPr>
            <a:xfrm>
              <a:off x="2168772" y="2958904"/>
              <a:ext cx="2403228" cy="482001"/>
            </a:xfrm>
            <a:prstGeom prst="rect">
              <a:avLst/>
            </a:prstGeom>
            <a:solidFill>
              <a:srgbClr val="FFFFFF"/>
            </a:solidFill>
            <a:ln>
              <a:noFill/>
            </a:ln>
          </p:spPr>
          <p:txBody>
            <a:bodyPr spcFirstLastPara="1" wrap="square" lIns="92075" tIns="46025" rIns="92075" bIns="46025" anchor="t" anchorCtr="0">
              <a:spAutoFit/>
            </a:bodyPr>
            <a:lstStyle/>
            <a:p>
              <a:pPr marL="0" marR="0" lvl="0" indent="0" algn="l" rtl="0">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Cây huyết dụ</a:t>
              </a:r>
              <a:endParaRPr/>
            </a:p>
          </p:txBody>
        </p:sp>
      </p:grpSp>
      <p:grpSp>
        <p:nvGrpSpPr>
          <p:cNvPr id="724" name="Google Shape;724;p92"/>
          <p:cNvGrpSpPr/>
          <p:nvPr/>
        </p:nvGrpSpPr>
        <p:grpSpPr>
          <a:xfrm>
            <a:off x="5016500" y="3659188"/>
            <a:ext cx="4119563" cy="3132137"/>
            <a:chOff x="4787758" y="3621764"/>
            <a:chExt cx="4268918" cy="3276600"/>
          </a:xfrm>
        </p:grpSpPr>
        <p:pic>
          <p:nvPicPr>
            <p:cNvPr id="725" name="Google Shape;725;p92" descr="tia to"/>
            <p:cNvPicPr preferRelativeResize="0"/>
            <p:nvPr/>
          </p:nvPicPr>
          <p:blipFill rotWithShape="1">
            <a:blip r:embed="rId6">
              <a:alphaModFix/>
            </a:blip>
            <a:srcRect/>
            <a:stretch/>
          </p:blipFill>
          <p:spPr>
            <a:xfrm>
              <a:off x="4787758" y="3621764"/>
              <a:ext cx="4267200" cy="3276600"/>
            </a:xfrm>
            <a:prstGeom prst="rect">
              <a:avLst/>
            </a:prstGeom>
            <a:noFill/>
            <a:ln>
              <a:noFill/>
            </a:ln>
          </p:spPr>
        </p:pic>
        <p:sp>
          <p:nvSpPr>
            <p:cNvPr id="726" name="Google Shape;726;p92"/>
            <p:cNvSpPr txBox="1"/>
            <p:nvPr/>
          </p:nvSpPr>
          <p:spPr>
            <a:xfrm>
              <a:off x="7456037" y="6385202"/>
              <a:ext cx="1600639" cy="484930"/>
            </a:xfrm>
            <a:prstGeom prst="rect">
              <a:avLst/>
            </a:prstGeom>
            <a:solidFill>
              <a:srgbClr val="FFFFFF"/>
            </a:solidFill>
            <a:ln>
              <a:noFill/>
            </a:ln>
          </p:spPr>
          <p:txBody>
            <a:bodyPr spcFirstLastPara="1" wrap="square" lIns="92075" tIns="46025" rIns="92075" bIns="46025" anchor="t" anchorCtr="0">
              <a:spAutoFit/>
            </a:bodyPr>
            <a:lstStyle/>
            <a:p>
              <a:pPr marL="0" marR="0" lvl="0" indent="0" algn="ctr" rtl="0">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Lá tía tô</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1"/>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715"/>
                                        </p:tgtEl>
                                      </p:cBhvr>
                                    </p:animEffect>
                                    <p:set>
                                      <p:cBhvr>
                                        <p:cTn id="17" dur="1" fill="hold">
                                          <p:stCondLst>
                                            <p:cond delay="500"/>
                                          </p:stCondLst>
                                        </p:cTn>
                                        <p:tgtEl>
                                          <p:spTgt spid="7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24"/>
                                        </p:tgtEl>
                                        <p:attrNameLst>
                                          <p:attrName>style.visibility</p:attrName>
                                        </p:attrNameLst>
                                      </p:cBhvr>
                                      <p:to>
                                        <p:strVal val="visible"/>
                                      </p:to>
                                    </p:set>
                                  </p:childTnLst>
                                </p:cTn>
                              </p:par>
                              <p:par>
                                <p:cTn id="22" presetID="10" presetClass="exit" presetSubtype="0" fill="hold" nodeType="withEffect">
                                  <p:stCondLst>
                                    <p:cond delay="0"/>
                                  </p:stCondLst>
                                  <p:childTnLst>
                                    <p:animEffect transition="out" filter="fade">
                                      <p:cBhvr>
                                        <p:cTn id="23" dur="500"/>
                                        <p:tgtEl>
                                          <p:spTgt spid="718"/>
                                        </p:tgtEl>
                                      </p:cBhvr>
                                    </p:animEffect>
                                    <p:set>
                                      <p:cBhvr>
                                        <p:cTn id="24" dur="1" fill="hold">
                                          <p:stCondLst>
                                            <p:cond delay="500"/>
                                          </p:stCondLst>
                                        </p:cTn>
                                        <p:tgtEl>
                                          <p:spTgt spid="7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784"/>
        <p:cNvGrpSpPr/>
        <p:nvPr/>
      </p:nvGrpSpPr>
      <p:grpSpPr>
        <a:xfrm>
          <a:off x="0" y="0"/>
          <a:ext cx="0" cy="0"/>
          <a:chOff x="0" y="0"/>
          <a:chExt cx="0" cy="0"/>
        </a:xfrm>
      </p:grpSpPr>
      <p:sp>
        <p:nvSpPr>
          <p:cNvPr id="787" name="Google Shape;787;p98" descr="Lá sen mà bỏ đi, bạn sẽ thấy tiếc vì những công dụng không ngờ tớ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8" name="Google Shape;788;p98" descr="Lúa mì (tiểu mạch) | Cây cảnh - Hoa cảnh - Bonsai - Hòn non bộ - Sân vườn  tiểu cảnh - Blog Cây cảnh .Vn"/>
          <p:cNvSpPr/>
          <p:nvPr/>
        </p:nvSpPr>
        <p:spPr>
          <a:xfrm>
            <a:off x="30797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9" name="Google Shape;789;p98"/>
          <p:cNvSpPr/>
          <p:nvPr/>
        </p:nvSpPr>
        <p:spPr>
          <a:xfrm>
            <a:off x="153988" y="1063625"/>
            <a:ext cx="8378825" cy="88265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FF0000"/>
              </a:buClr>
              <a:buSzPts val="2400"/>
              <a:buFont typeface="Arial"/>
              <a:buNone/>
            </a:pPr>
            <a:r>
              <a:rPr lang="en-US" sz="2400" b="1" i="1" u="none" strike="noStrike" cap="none">
                <a:solidFill>
                  <a:srgbClr val="FF0000"/>
                </a:solidFill>
                <a:latin typeface="Times New Roman"/>
                <a:ea typeface="Times New Roman"/>
                <a:cs typeface="Times New Roman"/>
                <a:sym typeface="Times New Roman"/>
              </a:rPr>
              <a:t>Vì sao trong bể kính nuôi cá người ta thường cho vào các loại cây thủy sinh (ví dụ rong đuôi chó)?</a:t>
            </a:r>
            <a:endParaRPr/>
          </a:p>
        </p:txBody>
      </p:sp>
      <p:sp>
        <p:nvSpPr>
          <p:cNvPr id="790" name="Google Shape;790;p98"/>
          <p:cNvSpPr/>
          <p:nvPr/>
        </p:nvSpPr>
        <p:spPr>
          <a:xfrm>
            <a:off x="307975" y="2027238"/>
            <a:ext cx="8512175" cy="941387"/>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US" sz="2400" b="1" i="0" u="none" strike="noStrike" cap="none">
                <a:solidFill>
                  <a:srgbClr val="0000FF"/>
                </a:solidFill>
                <a:latin typeface="Times New Roman"/>
                <a:ea typeface="Times New Roman"/>
                <a:cs typeface="Times New Roman"/>
                <a:sym typeface="Times New Roman"/>
              </a:rPr>
              <a:t>Khi rong và cây thuỷ sinh quang hợp sẽ cung cấp thêm khí oxygen cho cá.</a:t>
            </a:r>
            <a:endParaRPr sz="2400" b="1" i="0" u="none" strike="noStrike" cap="none">
              <a:solidFill>
                <a:srgbClr val="0000FF"/>
              </a:solidFill>
              <a:latin typeface="Times New Roman"/>
              <a:ea typeface="Times New Roman"/>
              <a:cs typeface="Times New Roman"/>
              <a:sym typeface="Times New Roman"/>
            </a:endParaRPr>
          </a:p>
        </p:txBody>
      </p:sp>
      <p:grpSp>
        <p:nvGrpSpPr>
          <p:cNvPr id="791" name="Google Shape;791;p98"/>
          <p:cNvGrpSpPr/>
          <p:nvPr/>
        </p:nvGrpSpPr>
        <p:grpSpPr>
          <a:xfrm>
            <a:off x="0" y="3357563"/>
            <a:ext cx="9144000" cy="3484562"/>
            <a:chOff x="0" y="3356992"/>
            <a:chExt cx="9144000" cy="3485516"/>
          </a:xfrm>
        </p:grpSpPr>
        <p:pic>
          <p:nvPicPr>
            <p:cNvPr id="792" name="Google Shape;792;p98" descr="TOP 8 loại cây thủy sinh tốt nhất nên có trong bể cá, hồ cá cảnh"/>
            <p:cNvPicPr preferRelativeResize="0"/>
            <p:nvPr/>
          </p:nvPicPr>
          <p:blipFill rotWithShape="1">
            <a:blip r:embed="rId3">
              <a:alphaModFix/>
            </a:blip>
            <a:srcRect/>
            <a:stretch/>
          </p:blipFill>
          <p:spPr>
            <a:xfrm>
              <a:off x="0" y="3356992"/>
              <a:ext cx="4510672" cy="3485516"/>
            </a:xfrm>
            <a:prstGeom prst="rect">
              <a:avLst/>
            </a:prstGeom>
            <a:noFill/>
            <a:ln>
              <a:noFill/>
            </a:ln>
          </p:spPr>
        </p:pic>
        <p:pic>
          <p:nvPicPr>
            <p:cNvPr id="793" name="Google Shape;793;p98" descr="Những kiêng kỵ khi đặt bể cá trong phòng khách gia chủ nên biết - Tinmoi.vn"/>
            <p:cNvPicPr preferRelativeResize="0"/>
            <p:nvPr/>
          </p:nvPicPr>
          <p:blipFill rotWithShape="1">
            <a:blip r:embed="rId4">
              <a:alphaModFix/>
            </a:blip>
            <a:srcRect/>
            <a:stretch/>
          </p:blipFill>
          <p:spPr>
            <a:xfrm>
              <a:off x="4505008" y="3356992"/>
              <a:ext cx="4638992" cy="348551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730"/>
        <p:cNvGrpSpPr/>
        <p:nvPr/>
      </p:nvGrpSpPr>
      <p:grpSpPr>
        <a:xfrm>
          <a:off x="0" y="0"/>
          <a:ext cx="0" cy="0"/>
          <a:chOff x="0" y="0"/>
          <a:chExt cx="0" cy="0"/>
        </a:xfrm>
      </p:grpSpPr>
      <p:sp>
        <p:nvSpPr>
          <p:cNvPr id="732" name="Google Shape;732;p93"/>
          <p:cNvSpPr/>
          <p:nvPr/>
        </p:nvSpPr>
        <p:spPr>
          <a:xfrm>
            <a:off x="179388" y="1149350"/>
            <a:ext cx="4537075" cy="1330325"/>
          </a:xfrm>
          <a:prstGeom prst="rect">
            <a:avLst/>
          </a:prstGeom>
          <a:noFill/>
          <a:ln>
            <a:noFill/>
          </a:ln>
        </p:spPr>
        <p:txBody>
          <a:bodyPr spcFirstLastPara="1" wrap="square" lIns="91425" tIns="45700" rIns="91425" bIns="45700" anchor="t" anchorCtr="0">
            <a:noAutofit/>
          </a:bodyPr>
          <a:lstStyle/>
          <a:p>
            <a:pPr marL="0" marR="0" lvl="0" indent="0" algn="just" rtl="0">
              <a:lnSpc>
                <a:spcPct val="114000"/>
              </a:lnSpc>
              <a:spcBef>
                <a:spcPts val="0"/>
              </a:spcBef>
              <a:spcAft>
                <a:spcPts val="0"/>
              </a:spcAft>
              <a:buClr>
                <a:srgbClr val="FF0000"/>
              </a:buClr>
              <a:buSzPts val="2400"/>
              <a:buFont typeface="Arial"/>
              <a:buNone/>
            </a:pPr>
            <a:r>
              <a:rPr lang="en-US" sz="2400" b="1" i="1" u="none" strike="noStrike" cap="none">
                <a:solidFill>
                  <a:srgbClr val="FF0000"/>
                </a:solidFill>
                <a:latin typeface="Times New Roman"/>
                <a:ea typeface="Times New Roman"/>
                <a:cs typeface="Times New Roman"/>
                <a:sym typeface="Times New Roman"/>
              </a:rPr>
              <a:t>?. Vì sao ở đa số các loài thực vật, mặt trên của lá có màu xanh đậm hơn mặt dưới của lá?</a:t>
            </a:r>
            <a:endParaRPr/>
          </a:p>
        </p:txBody>
      </p:sp>
      <p:sp>
        <p:nvSpPr>
          <p:cNvPr id="734" name="Google Shape;734;p93"/>
          <p:cNvSpPr/>
          <p:nvPr/>
        </p:nvSpPr>
        <p:spPr>
          <a:xfrm>
            <a:off x="144463" y="2652713"/>
            <a:ext cx="4572000" cy="1751012"/>
          </a:xfrm>
          <a:prstGeom prst="rect">
            <a:avLst/>
          </a:prstGeom>
          <a:noFill/>
          <a:ln>
            <a:noFill/>
          </a:ln>
        </p:spPr>
        <p:txBody>
          <a:bodyPr spcFirstLastPara="1" wrap="square" lIns="91425" tIns="45700" rIns="91425" bIns="45700" anchor="t" anchorCtr="0">
            <a:noAutofit/>
          </a:bodyPr>
          <a:lstStyle/>
          <a:p>
            <a:pPr marL="0" marR="0" lvl="0" indent="179388" algn="just" rtl="0">
              <a:lnSpc>
                <a:spcPct val="114000"/>
              </a:lnSpc>
              <a:spcBef>
                <a:spcPts val="0"/>
              </a:spcBef>
              <a:spcAft>
                <a:spcPts val="0"/>
              </a:spcAft>
              <a:buClr>
                <a:srgbClr val="0000FF"/>
              </a:buClr>
              <a:buSzPts val="2400"/>
              <a:buFont typeface="Arial"/>
              <a:buNone/>
            </a:pPr>
            <a:r>
              <a:rPr lang="en-US" sz="2400" b="1" i="0" u="none" strike="noStrike" cap="none">
                <a:solidFill>
                  <a:srgbClr val="0000FF"/>
                </a:solidFill>
                <a:latin typeface="Times New Roman"/>
                <a:ea typeface="Times New Roman"/>
                <a:cs typeface="Times New Roman"/>
                <a:sym typeface="Times New Roman"/>
              </a:rPr>
              <a:t>Vì lục lạp tập trung nhiều ở mặt trên của lá để có thể hấp thụ ánh sáng nhiều hơn, thực hiện quang hợp có hiệu quả.</a:t>
            </a:r>
            <a:endParaRPr/>
          </a:p>
        </p:txBody>
      </p:sp>
      <p:grpSp>
        <p:nvGrpSpPr>
          <p:cNvPr id="735" name="Google Shape;735;p93"/>
          <p:cNvGrpSpPr/>
          <p:nvPr/>
        </p:nvGrpSpPr>
        <p:grpSpPr>
          <a:xfrm>
            <a:off x="4829175" y="400050"/>
            <a:ext cx="4314825" cy="4895850"/>
            <a:chOff x="3779912" y="1556792"/>
            <a:chExt cx="5106640" cy="4955705"/>
          </a:xfrm>
        </p:grpSpPr>
        <p:pic>
          <p:nvPicPr>
            <p:cNvPr id="736" name="Google Shape;736;p93" descr="Diệp lục tập trung ở màng tilacoit"/>
            <p:cNvPicPr preferRelativeResize="0"/>
            <p:nvPr/>
          </p:nvPicPr>
          <p:blipFill rotWithShape="1">
            <a:blip r:embed="rId3">
              <a:alphaModFix/>
            </a:blip>
            <a:srcRect/>
            <a:stretch/>
          </p:blipFill>
          <p:spPr>
            <a:xfrm>
              <a:off x="3779912" y="1556792"/>
              <a:ext cx="5106640" cy="4955705"/>
            </a:xfrm>
            <a:prstGeom prst="rect">
              <a:avLst/>
            </a:prstGeom>
            <a:noFill/>
            <a:ln>
              <a:noFill/>
            </a:ln>
          </p:spPr>
        </p:pic>
        <p:sp>
          <p:nvSpPr>
            <p:cNvPr id="737" name="Google Shape;737;p93"/>
            <p:cNvSpPr txBox="1"/>
            <p:nvPr/>
          </p:nvSpPr>
          <p:spPr>
            <a:xfrm>
              <a:off x="4860234" y="6081846"/>
              <a:ext cx="3346184" cy="43065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200"/>
                <a:buFont typeface="Arial"/>
                <a:buNone/>
              </a:pPr>
              <a:r>
                <a:rPr lang="en-US" sz="2200" b="1" i="0" u="none" strike="noStrike" cap="none">
                  <a:solidFill>
                    <a:srgbClr val="0000FF"/>
                  </a:solidFill>
                  <a:latin typeface="Times New Roman"/>
                  <a:ea typeface="Times New Roman"/>
                  <a:cs typeface="Times New Roman"/>
                  <a:sym typeface="Times New Roman"/>
                </a:rPr>
                <a:t>Cấu tạo của lá cây</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741"/>
        <p:cNvGrpSpPr/>
        <p:nvPr/>
      </p:nvGrpSpPr>
      <p:grpSpPr>
        <a:xfrm>
          <a:off x="0" y="0"/>
          <a:ext cx="0" cy="0"/>
          <a:chOff x="0" y="0"/>
          <a:chExt cx="0" cy="0"/>
        </a:xfrm>
      </p:grpSpPr>
      <p:sp>
        <p:nvSpPr>
          <p:cNvPr id="743" name="Google Shape;743;p94"/>
          <p:cNvSpPr/>
          <p:nvPr/>
        </p:nvSpPr>
        <p:spPr>
          <a:xfrm>
            <a:off x="1116013" y="1349375"/>
            <a:ext cx="2519362" cy="487363"/>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FF0000"/>
              </a:buClr>
              <a:buSzPts val="2400"/>
              <a:buFont typeface="Arial"/>
              <a:buNone/>
            </a:pPr>
            <a:r>
              <a:rPr lang="en-US" sz="2400" b="1" i="1" u="none" strike="noStrike" cap="none">
                <a:solidFill>
                  <a:srgbClr val="FF0000"/>
                </a:solidFill>
                <a:latin typeface="Times New Roman"/>
                <a:ea typeface="Times New Roman"/>
                <a:cs typeface="Times New Roman"/>
                <a:sym typeface="Times New Roman"/>
              </a:rPr>
              <a:t>EM CÓ BIẾT</a:t>
            </a:r>
            <a:endParaRPr/>
          </a:p>
        </p:txBody>
      </p:sp>
      <p:sp>
        <p:nvSpPr>
          <p:cNvPr id="745" name="Google Shape;745;p94"/>
          <p:cNvSpPr/>
          <p:nvPr/>
        </p:nvSpPr>
        <p:spPr>
          <a:xfrm>
            <a:off x="90488" y="1916113"/>
            <a:ext cx="4572000" cy="3355975"/>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FF"/>
              </a:buClr>
              <a:buSzPts val="2400"/>
              <a:buFont typeface="Arial"/>
              <a:buNone/>
            </a:pPr>
            <a:r>
              <a:rPr lang="en-US" sz="2400" b="1" i="0" u="none" strike="noStrike" cap="none">
                <a:solidFill>
                  <a:srgbClr val="0000FF"/>
                </a:solidFill>
                <a:latin typeface="Times New Roman"/>
                <a:ea typeface="Times New Roman"/>
                <a:cs typeface="Times New Roman"/>
                <a:sym typeface="Times New Roman"/>
              </a:rPr>
              <a:t>Mật độ khí khổng của lá rất lớn, cứ 1cm</a:t>
            </a:r>
            <a:r>
              <a:rPr lang="en-US" sz="2400" b="1" i="0" u="none" strike="noStrike" cap="none" baseline="30000">
                <a:solidFill>
                  <a:srgbClr val="0000FF"/>
                </a:solidFill>
                <a:latin typeface="Times New Roman"/>
                <a:ea typeface="Times New Roman"/>
                <a:cs typeface="Times New Roman"/>
                <a:sym typeface="Times New Roman"/>
              </a:rPr>
              <a:t>2</a:t>
            </a:r>
            <a:r>
              <a:rPr lang="en-US" sz="2400" b="1" i="0" u="none" strike="noStrike" cap="none">
                <a:solidFill>
                  <a:srgbClr val="0000FF"/>
                </a:solidFill>
                <a:latin typeface="Times New Roman"/>
                <a:ea typeface="Times New Roman"/>
                <a:cs typeface="Times New Roman"/>
                <a:sym typeface="Times New Roman"/>
              </a:rPr>
              <a:t> diện tích mặt lá có khoảng 30 000 khí khổng. </a:t>
            </a:r>
            <a:endParaRPr/>
          </a:p>
          <a:p>
            <a:pPr marL="0" marR="0" lvl="0" indent="0" algn="just" rtl="0">
              <a:lnSpc>
                <a:spcPct val="107000"/>
              </a:lnSpc>
              <a:spcBef>
                <a:spcPts val="800"/>
              </a:spcBef>
              <a:spcAft>
                <a:spcPts val="0"/>
              </a:spcAft>
              <a:buClr>
                <a:srgbClr val="0000FF"/>
              </a:buClr>
              <a:buSzPts val="2400"/>
              <a:buFont typeface="Arial"/>
              <a:buNone/>
            </a:pPr>
            <a:r>
              <a:rPr lang="en-US" sz="2400" b="1" i="0" u="none" strike="noStrike" cap="none">
                <a:solidFill>
                  <a:srgbClr val="0000FF"/>
                </a:solidFill>
                <a:latin typeface="Times New Roman"/>
                <a:ea typeface="Times New Roman"/>
                <a:cs typeface="Times New Roman"/>
                <a:sym typeface="Times New Roman"/>
              </a:rPr>
              <a:t>Số lượng khí khổng ở mặt trên và mặt dưới của lá khác nhau tùy theo loài thực vật. Đa số các loài thực vật có số lượng khí khổng ở mặt trên ít hơn mặt dưới</a:t>
            </a:r>
            <a:endParaRPr/>
          </a:p>
        </p:txBody>
      </p:sp>
      <p:grpSp>
        <p:nvGrpSpPr>
          <p:cNvPr id="746" name="Google Shape;746;p94"/>
          <p:cNvGrpSpPr/>
          <p:nvPr/>
        </p:nvGrpSpPr>
        <p:grpSpPr>
          <a:xfrm>
            <a:off x="4662488" y="1628775"/>
            <a:ext cx="4368800" cy="4968875"/>
            <a:chOff x="3779912" y="1556792"/>
            <a:chExt cx="5106640" cy="4955705"/>
          </a:xfrm>
        </p:grpSpPr>
        <p:pic>
          <p:nvPicPr>
            <p:cNvPr id="747" name="Google Shape;747;p94" descr="Diệp lục tập trung ở màng tilacoit"/>
            <p:cNvPicPr preferRelativeResize="0"/>
            <p:nvPr/>
          </p:nvPicPr>
          <p:blipFill rotWithShape="1">
            <a:blip r:embed="rId3">
              <a:alphaModFix/>
            </a:blip>
            <a:srcRect/>
            <a:stretch/>
          </p:blipFill>
          <p:spPr>
            <a:xfrm>
              <a:off x="3779912" y="1556792"/>
              <a:ext cx="5106640" cy="4955705"/>
            </a:xfrm>
            <a:prstGeom prst="rect">
              <a:avLst/>
            </a:prstGeom>
            <a:noFill/>
            <a:ln>
              <a:noFill/>
            </a:ln>
          </p:spPr>
        </p:pic>
        <p:sp>
          <p:nvSpPr>
            <p:cNvPr id="748" name="Google Shape;748;p94"/>
            <p:cNvSpPr txBox="1"/>
            <p:nvPr/>
          </p:nvSpPr>
          <p:spPr>
            <a:xfrm>
              <a:off x="4859877" y="6081841"/>
              <a:ext cx="3347521" cy="43065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2200"/>
                <a:buFont typeface="Arial"/>
                <a:buNone/>
              </a:pPr>
              <a:r>
                <a:rPr lang="en-US" sz="2200" b="1" i="0" u="none" strike="noStrike" cap="none">
                  <a:solidFill>
                    <a:srgbClr val="0000FF"/>
                  </a:solidFill>
                  <a:latin typeface="Times New Roman"/>
                  <a:ea typeface="Times New Roman"/>
                  <a:cs typeface="Times New Roman"/>
                  <a:sym typeface="Times New Roman"/>
                </a:rPr>
                <a:t>Cấu tạo của lá cây</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752"/>
        <p:cNvGrpSpPr/>
        <p:nvPr/>
      </p:nvGrpSpPr>
      <p:grpSpPr>
        <a:xfrm>
          <a:off x="0" y="0"/>
          <a:ext cx="0" cy="0"/>
          <a:chOff x="0" y="0"/>
          <a:chExt cx="0" cy="0"/>
        </a:xfrm>
      </p:grpSpPr>
      <p:sp>
        <p:nvSpPr>
          <p:cNvPr id="754" name="Google Shape;754;p95"/>
          <p:cNvSpPr/>
          <p:nvPr/>
        </p:nvSpPr>
        <p:spPr>
          <a:xfrm>
            <a:off x="2916238" y="931863"/>
            <a:ext cx="2519362" cy="48736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FF0000"/>
              </a:buClr>
              <a:buSzPts val="2400"/>
              <a:buFont typeface="Arial"/>
              <a:buNone/>
            </a:pPr>
            <a:r>
              <a:rPr lang="en-US" sz="2400" b="1" i="1" u="none" strike="noStrike" cap="none">
                <a:solidFill>
                  <a:srgbClr val="FF0000"/>
                </a:solidFill>
                <a:latin typeface="Times New Roman"/>
                <a:ea typeface="Times New Roman"/>
                <a:cs typeface="Times New Roman"/>
                <a:sym typeface="Times New Roman"/>
              </a:rPr>
              <a:t>EM CÓ BIẾT</a:t>
            </a:r>
            <a:endParaRPr/>
          </a:p>
        </p:txBody>
      </p:sp>
      <p:sp>
        <p:nvSpPr>
          <p:cNvPr id="756" name="Google Shape;756;p95"/>
          <p:cNvSpPr/>
          <p:nvPr/>
        </p:nvSpPr>
        <p:spPr>
          <a:xfrm>
            <a:off x="387350" y="1504950"/>
            <a:ext cx="8369300" cy="8826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FF"/>
              </a:buClr>
              <a:buSzPts val="2400"/>
              <a:buFont typeface="Arial"/>
              <a:buNone/>
            </a:pPr>
            <a:r>
              <a:rPr lang="en-US" sz="2400" b="1" i="0" u="none" strike="noStrike" cap="none">
                <a:solidFill>
                  <a:srgbClr val="0000FF"/>
                </a:solidFill>
                <a:latin typeface="Times New Roman"/>
                <a:ea typeface="Times New Roman"/>
                <a:cs typeface="Times New Roman"/>
                <a:sym typeface="Times New Roman"/>
              </a:rPr>
              <a:t>Hầu hết các cây có lá dạng bản dẹt tuy nhiên một số loài cây có lá dạng hình kim như thông, cây tùng, cây trắc bách diệp, …</a:t>
            </a:r>
            <a:endParaRPr/>
          </a:p>
        </p:txBody>
      </p:sp>
      <p:grpSp>
        <p:nvGrpSpPr>
          <p:cNvPr id="757" name="Google Shape;757;p95"/>
          <p:cNvGrpSpPr/>
          <p:nvPr/>
        </p:nvGrpSpPr>
        <p:grpSpPr>
          <a:xfrm>
            <a:off x="28575" y="2565400"/>
            <a:ext cx="8899525" cy="4251325"/>
            <a:chOff x="29248" y="2564904"/>
            <a:chExt cx="8898728" cy="4251921"/>
          </a:xfrm>
        </p:grpSpPr>
        <p:pic>
          <p:nvPicPr>
            <p:cNvPr id="758" name="Google Shape;758;p95" descr="Cây Thông Caribe - Mang lại không gian xanh, bầu không khí trong lành"/>
            <p:cNvPicPr preferRelativeResize="0"/>
            <p:nvPr/>
          </p:nvPicPr>
          <p:blipFill rotWithShape="1">
            <a:blip r:embed="rId3">
              <a:alphaModFix/>
            </a:blip>
            <a:srcRect/>
            <a:stretch/>
          </p:blipFill>
          <p:spPr>
            <a:xfrm>
              <a:off x="29248" y="2564905"/>
              <a:ext cx="4542751" cy="4251920"/>
            </a:xfrm>
            <a:prstGeom prst="rect">
              <a:avLst/>
            </a:prstGeom>
            <a:noFill/>
            <a:ln>
              <a:noFill/>
            </a:ln>
          </p:spPr>
        </p:pic>
        <p:pic>
          <p:nvPicPr>
            <p:cNvPr id="759" name="Google Shape;759;p95" descr="Bán Cây Tùng La Hán Phong Thủy Tán đẹp Giá Tốt Nhất Hiện Nay"/>
            <p:cNvPicPr preferRelativeResize="0"/>
            <p:nvPr/>
          </p:nvPicPr>
          <p:blipFill rotWithShape="1">
            <a:blip r:embed="rId4">
              <a:alphaModFix/>
            </a:blip>
            <a:srcRect/>
            <a:stretch/>
          </p:blipFill>
          <p:spPr>
            <a:xfrm>
              <a:off x="4572000" y="2564904"/>
              <a:ext cx="4355976" cy="425110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333301"/>
            <a:ext cx="4297110" cy="2191398"/>
          </a:xfrm>
        </p:spPr>
        <p:txBody>
          <a:bodyPr>
            <a:noAutofit/>
          </a:bodyPr>
          <a:lstStyle/>
          <a:p>
            <a:r>
              <a:rPr lang="en-US" sz="2625" b="1" dirty="0" err="1">
                <a:solidFill>
                  <a:srgbClr val="FF0000"/>
                </a:solidFill>
                <a:latin typeface="Times New Roman" panose="02020603050405020304" pitchFamily="18" charset="0"/>
                <a:cs typeface="Times New Roman" panose="02020603050405020304" pitchFamily="18" charset="0"/>
              </a:rPr>
              <a:t>Cây</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xanh</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có</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khả</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năng</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quang</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hợp</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vậy</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các</a:t>
            </a:r>
            <a:r>
              <a:rPr lang="en-US" sz="2625" b="1" dirty="0">
                <a:solidFill>
                  <a:srgbClr val="FF0000"/>
                </a:solidFill>
                <a:latin typeface="Times New Roman" panose="02020603050405020304" pitchFamily="18" charset="0"/>
                <a:cs typeface="Times New Roman" panose="02020603050405020304" pitchFamily="18" charset="0"/>
              </a:rPr>
              <a:t> con </a:t>
            </a:r>
            <a:r>
              <a:rPr lang="en-US" sz="2625" b="1" dirty="0" err="1">
                <a:solidFill>
                  <a:srgbClr val="FF0000"/>
                </a:solidFill>
                <a:latin typeface="Times New Roman" panose="02020603050405020304" pitchFamily="18" charset="0"/>
                <a:cs typeface="Times New Roman" panose="02020603050405020304" pitchFamily="18" charset="0"/>
              </a:rPr>
              <a:t>hãy</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dự</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đoán</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xem</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bộ</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phận</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nào</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của</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cây</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xanh</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thực</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hiện</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chức</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năng</a:t>
            </a:r>
            <a:r>
              <a:rPr lang="en-US" sz="2625" b="1" dirty="0">
                <a:solidFill>
                  <a:srgbClr val="FF0000"/>
                </a:solidFill>
                <a:latin typeface="Times New Roman" panose="02020603050405020304" pitchFamily="18" charset="0"/>
                <a:cs typeface="Times New Roman" panose="02020603050405020304" pitchFamily="18" charset="0"/>
              </a:rPr>
              <a:t> </a:t>
            </a:r>
            <a:r>
              <a:rPr lang="en-US" sz="2625" b="1" dirty="0" err="1">
                <a:solidFill>
                  <a:srgbClr val="FF0000"/>
                </a:solidFill>
                <a:latin typeface="Times New Roman" panose="02020603050405020304" pitchFamily="18" charset="0"/>
                <a:cs typeface="Times New Roman" panose="02020603050405020304" pitchFamily="18" charset="0"/>
              </a:rPr>
              <a:t>đó</a:t>
            </a:r>
            <a:r>
              <a:rPr lang="en-US" sz="2625" b="1" dirty="0">
                <a:solidFill>
                  <a:srgbClr val="FF0000"/>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234" y="400051"/>
            <a:ext cx="4973766" cy="5093208"/>
          </a:xfrm>
          <a:prstGeom prst="rect">
            <a:avLst/>
          </a:prstGeom>
        </p:spPr>
      </p:pic>
    </p:spTree>
    <p:extLst>
      <p:ext uri="{BB962C8B-B14F-4D97-AF65-F5344CB8AC3E}">
        <p14:creationId xmlns:p14="http://schemas.microsoft.com/office/powerpoint/2010/main" val="1682553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763"/>
        <p:cNvGrpSpPr/>
        <p:nvPr/>
      </p:nvGrpSpPr>
      <p:grpSpPr>
        <a:xfrm>
          <a:off x="0" y="0"/>
          <a:ext cx="0" cy="0"/>
          <a:chOff x="0" y="0"/>
          <a:chExt cx="0" cy="0"/>
        </a:xfrm>
      </p:grpSpPr>
      <p:sp>
        <p:nvSpPr>
          <p:cNvPr id="766" name="Google Shape;766;p96"/>
          <p:cNvSpPr/>
          <p:nvPr/>
        </p:nvSpPr>
        <p:spPr>
          <a:xfrm>
            <a:off x="974725" y="1216025"/>
            <a:ext cx="7415213" cy="8826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FF"/>
              </a:buClr>
              <a:buSzPts val="2400"/>
              <a:buFont typeface="Arial"/>
              <a:buNone/>
            </a:pPr>
            <a:r>
              <a:rPr lang="en-US" sz="2400" b="1" i="0" u="none" strike="noStrike" cap="none">
                <a:solidFill>
                  <a:srgbClr val="0000FF"/>
                </a:solidFill>
                <a:latin typeface="Times New Roman"/>
                <a:ea typeface="Times New Roman"/>
                <a:cs typeface="Times New Roman"/>
                <a:sym typeface="Times New Roman"/>
              </a:rPr>
              <a:t>Nhiều loài thực vật thủy sinh (sen, súng, …) mặt trên của lá lại có số lượng khí khổng nhiều hơn mặt dưới.</a:t>
            </a:r>
            <a:endParaRPr/>
          </a:p>
        </p:txBody>
      </p:sp>
      <p:sp>
        <p:nvSpPr>
          <p:cNvPr id="767" name="Google Shape;767;p96" descr="Lá sen mà bỏ đi, bạn sẽ thấy tiếc vì những công dụng không ngờ tớ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68" name="Google Shape;768;p96" descr="Hoa súng làm thuốc"/>
          <p:cNvPicPr preferRelativeResize="0"/>
          <p:nvPr/>
        </p:nvPicPr>
        <p:blipFill rotWithShape="1">
          <a:blip r:embed="rId3">
            <a:alphaModFix/>
          </a:blip>
          <a:srcRect/>
          <a:stretch/>
        </p:blipFill>
        <p:spPr>
          <a:xfrm>
            <a:off x="4806950" y="2636838"/>
            <a:ext cx="4289425" cy="4221162"/>
          </a:xfrm>
          <a:prstGeom prst="rect">
            <a:avLst/>
          </a:prstGeom>
          <a:noFill/>
          <a:ln>
            <a:noFill/>
          </a:ln>
        </p:spPr>
      </p:pic>
      <p:pic>
        <p:nvPicPr>
          <p:cNvPr id="769" name="Google Shape;769;p96"/>
          <p:cNvPicPr preferRelativeResize="0"/>
          <p:nvPr/>
        </p:nvPicPr>
        <p:blipFill rotWithShape="1">
          <a:blip r:embed="rId4">
            <a:alphaModFix/>
          </a:blip>
          <a:srcRect/>
          <a:stretch/>
        </p:blipFill>
        <p:spPr>
          <a:xfrm>
            <a:off x="125413" y="2636838"/>
            <a:ext cx="4681537" cy="42211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773"/>
        <p:cNvGrpSpPr/>
        <p:nvPr/>
      </p:nvGrpSpPr>
      <p:grpSpPr>
        <a:xfrm>
          <a:off x="0" y="0"/>
          <a:ext cx="0" cy="0"/>
          <a:chOff x="0" y="0"/>
          <a:chExt cx="0" cy="0"/>
        </a:xfrm>
      </p:grpSpPr>
      <p:sp>
        <p:nvSpPr>
          <p:cNvPr id="776" name="Google Shape;776;p97"/>
          <p:cNvSpPr/>
          <p:nvPr/>
        </p:nvSpPr>
        <p:spPr>
          <a:xfrm>
            <a:off x="1008063" y="1322388"/>
            <a:ext cx="7416800" cy="882650"/>
          </a:xfrm>
          <a:prstGeom prst="rect">
            <a:avLst/>
          </a:prstGeom>
          <a:noFill/>
          <a:ln>
            <a:noFill/>
          </a:ln>
        </p:spPr>
        <p:txBody>
          <a:bodyPr spcFirstLastPara="1" wrap="square" lIns="91425" tIns="45700" rIns="91425" bIns="45700" anchor="t" anchorCtr="0">
            <a:noAutofit/>
          </a:bodyPr>
          <a:lstStyle/>
          <a:p>
            <a:pPr lvl="0" algn="just">
              <a:lnSpc>
                <a:spcPct val="107000"/>
              </a:lnSpc>
              <a:buClr>
                <a:srgbClr val="0000FF"/>
              </a:buClr>
              <a:buSzPts val="2400"/>
            </a:pPr>
            <a:r>
              <a:rPr lang="en-US" sz="2400" b="1" i="0" u="none" strike="noStrike" cap="none" dirty="0" err="1">
                <a:solidFill>
                  <a:srgbClr val="0000FF"/>
                </a:solidFill>
                <a:latin typeface="Times New Roman"/>
                <a:ea typeface="Times New Roman"/>
                <a:cs typeface="Times New Roman"/>
                <a:sym typeface="Times New Roman"/>
              </a:rPr>
              <a:t>Một</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số</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loài</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thực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vật</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khác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ngô</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lúa</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mì</a:t>
            </a:r>
            <a:r>
              <a:rPr lang="en-US" sz="2400" b="1" i="0" u="none" strike="noStrike" cap="none" dirty="0">
                <a:solidFill>
                  <a:srgbClr val="0000FF"/>
                </a:solidFill>
                <a:latin typeface="Times New Roman"/>
                <a:ea typeface="Times New Roman"/>
                <a:cs typeface="Times New Roman"/>
                <a:sym typeface="Times New Roman"/>
              </a:rPr>
              <a:t>, …) </a:t>
            </a:r>
            <a:r>
              <a:rPr lang="en-US" sz="2400" b="1" i="0" u="none" strike="noStrike" cap="none" dirty="0" err="1">
                <a:solidFill>
                  <a:srgbClr val="0000FF"/>
                </a:solidFill>
                <a:latin typeface="Times New Roman"/>
                <a:ea typeface="Times New Roman"/>
                <a:cs typeface="Times New Roman"/>
                <a:sym typeface="Times New Roman"/>
              </a:rPr>
              <a:t>có</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số</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lượng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khí</a:t>
            </a:r>
            <a:r>
              <a:rPr lang="en-US" sz="2400" b="1" i="0" u="none" strike="noStrike" cap="none"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khổng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tương</a:t>
            </a:r>
            <a:r>
              <a:rPr lang="en-US" sz="2400" b="1"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đối</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đồng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đều</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giữa</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hai</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mặt</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của</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lá</a:t>
            </a:r>
            <a:r>
              <a:rPr lang="en-US" sz="2400" b="1" i="0" u="none" strike="noStrike" cap="none" dirty="0">
                <a:solidFill>
                  <a:srgbClr val="0000FF"/>
                </a:solidFill>
                <a:latin typeface="Times New Roman"/>
                <a:ea typeface="Times New Roman"/>
                <a:cs typeface="Times New Roman"/>
                <a:sym typeface="Times New Roman"/>
              </a:rPr>
              <a:t>.</a:t>
            </a:r>
            <a:endParaRPr dirty="0"/>
          </a:p>
        </p:txBody>
      </p:sp>
      <p:sp>
        <p:nvSpPr>
          <p:cNvPr id="777" name="Google Shape;777;p97" descr="Lá sen mà bỏ đi, bạn sẽ thấy tiếc vì những công dụng không ngờ tớ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8" name="Google Shape;778;p97" descr="Lúa mì (tiểu mạch) | Cây cảnh - Hoa cảnh - Bonsai - Hòn non bộ - Sân vườn  tiểu cảnh - Blog Cây cảnh .Vn"/>
          <p:cNvSpPr/>
          <p:nvPr/>
        </p:nvSpPr>
        <p:spPr>
          <a:xfrm>
            <a:off x="30797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79" name="Google Shape;779;p97" descr="FAO: Sản lượng thóc gạo và lúa mỳ thế giới sẽ cao kỷ lục năm nay"/>
          <p:cNvPicPr preferRelativeResize="0"/>
          <p:nvPr/>
        </p:nvPicPr>
        <p:blipFill rotWithShape="1">
          <a:blip r:embed="rId3">
            <a:alphaModFix/>
          </a:blip>
          <a:srcRect/>
          <a:stretch/>
        </p:blipFill>
        <p:spPr>
          <a:xfrm>
            <a:off x="4716463" y="3057525"/>
            <a:ext cx="4414837" cy="3800475"/>
          </a:xfrm>
          <a:prstGeom prst="rect">
            <a:avLst/>
          </a:prstGeom>
          <a:noFill/>
          <a:ln>
            <a:noFill/>
          </a:ln>
        </p:spPr>
      </p:pic>
      <p:pic>
        <p:nvPicPr>
          <p:cNvPr id="780" name="Google Shape;780;p97" descr="Cây bắp – cách trồng và chăm sóc có khó không?"/>
          <p:cNvPicPr preferRelativeResize="0"/>
          <p:nvPr/>
        </p:nvPicPr>
        <p:blipFill rotWithShape="1">
          <a:blip r:embed="rId4">
            <a:alphaModFix/>
          </a:blip>
          <a:srcRect/>
          <a:stretch/>
        </p:blipFill>
        <p:spPr>
          <a:xfrm>
            <a:off x="-1588" y="3057525"/>
            <a:ext cx="4718051" cy="383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797"/>
        <p:cNvGrpSpPr/>
        <p:nvPr/>
      </p:nvGrpSpPr>
      <p:grpSpPr>
        <a:xfrm>
          <a:off x="0" y="0"/>
          <a:ext cx="0" cy="0"/>
          <a:chOff x="0" y="0"/>
          <a:chExt cx="0" cy="0"/>
        </a:xfrm>
      </p:grpSpPr>
      <p:sp>
        <p:nvSpPr>
          <p:cNvPr id="800" name="Google Shape;800;p99" descr="Lá sen mà bỏ đi, bạn sẽ thấy tiếc vì những công dụng không ngờ tớ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1" name="Google Shape;801;p99" descr="Lúa mì (tiểu mạch) | Cây cảnh - Hoa cảnh - Bonsai - Hòn non bộ - Sân vườn  tiểu cảnh - Blog Cây cảnh .Vn"/>
          <p:cNvSpPr/>
          <p:nvPr/>
        </p:nvSpPr>
        <p:spPr>
          <a:xfrm>
            <a:off x="30797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2" name="Google Shape;802;p99"/>
          <p:cNvSpPr/>
          <p:nvPr/>
        </p:nvSpPr>
        <p:spPr>
          <a:xfrm>
            <a:off x="168275" y="889000"/>
            <a:ext cx="8867775" cy="8826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FF0000"/>
              </a:buClr>
              <a:buSzPts val="2400"/>
              <a:buFont typeface="Arial"/>
              <a:buNone/>
            </a:pPr>
            <a:r>
              <a:rPr lang="en-US" sz="2400" b="1" i="1" u="none" strike="noStrike" cap="none">
                <a:solidFill>
                  <a:srgbClr val="FF0000"/>
                </a:solidFill>
                <a:latin typeface="Times New Roman"/>
                <a:ea typeface="Times New Roman"/>
                <a:cs typeface="Times New Roman"/>
                <a:sym typeface="Times New Roman"/>
              </a:rPr>
              <a:t>Vì sao trong nông nghiệp để tăng năng suất, người ta thường dùng đèn để chiếu sáng vào ban đêm ở một số loại cây trồng?</a:t>
            </a:r>
            <a:endParaRPr/>
          </a:p>
        </p:txBody>
      </p:sp>
      <p:sp>
        <p:nvSpPr>
          <p:cNvPr id="803" name="Google Shape;803;p99"/>
          <p:cNvSpPr/>
          <p:nvPr/>
        </p:nvSpPr>
        <p:spPr>
          <a:xfrm>
            <a:off x="138113" y="1771650"/>
            <a:ext cx="8867775" cy="1422400"/>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Clr>
                <a:srgbClr val="000000"/>
              </a:buClr>
              <a:buSzPts val="1100"/>
              <a:buFont typeface="Arial"/>
              <a:buNone/>
            </a:pPr>
            <a:r>
              <a:rPr lang="en-US" sz="2400" b="1" i="0" u="none" strike="noStrike" cap="none">
                <a:solidFill>
                  <a:srgbClr val="0000FF"/>
                </a:solidFill>
                <a:latin typeface="Times New Roman"/>
                <a:ea typeface="Times New Roman"/>
                <a:cs typeface="Times New Roman"/>
                <a:sym typeface="Times New Roman"/>
              </a:rPr>
              <a:t>Việc chiếc sáng vào ban đêm làm tăng cường độ quang hợp, giúp cây tổng hợp chất hữu cơ nhiều hơn. Điều này làm tăng năng suất cây trồng.</a:t>
            </a:r>
            <a:endParaRPr sz="2400" b="1" i="0" u="none" strike="noStrike" cap="none">
              <a:solidFill>
                <a:srgbClr val="0000FF"/>
              </a:solidFill>
              <a:latin typeface="Times New Roman"/>
              <a:ea typeface="Times New Roman"/>
              <a:cs typeface="Times New Roman"/>
              <a:sym typeface="Times New Roman"/>
            </a:endParaRPr>
          </a:p>
        </p:txBody>
      </p:sp>
      <p:grpSp>
        <p:nvGrpSpPr>
          <p:cNvPr id="804" name="Google Shape;804;p99"/>
          <p:cNvGrpSpPr/>
          <p:nvPr/>
        </p:nvGrpSpPr>
        <p:grpSpPr>
          <a:xfrm>
            <a:off x="0" y="3500438"/>
            <a:ext cx="9131300" cy="3357562"/>
            <a:chOff x="0" y="3501008"/>
            <a:chExt cx="9131605" cy="3356992"/>
          </a:xfrm>
        </p:grpSpPr>
        <p:pic>
          <p:nvPicPr>
            <p:cNvPr id="805" name="Google Shape;805;p99" descr="5 YẾU TỐ QUAN TRỌNG KHI SỬ DỤNG ĐÈN LED NÔNG NGHIỆP BẠN CẦN BIẾT"/>
            <p:cNvPicPr preferRelativeResize="0"/>
            <p:nvPr/>
          </p:nvPicPr>
          <p:blipFill rotWithShape="1">
            <a:blip r:embed="rId3">
              <a:alphaModFix/>
            </a:blip>
            <a:srcRect/>
            <a:stretch/>
          </p:blipFill>
          <p:spPr>
            <a:xfrm>
              <a:off x="4572000" y="3501008"/>
              <a:ext cx="4559605" cy="3340132"/>
            </a:xfrm>
            <a:prstGeom prst="rect">
              <a:avLst/>
            </a:prstGeom>
            <a:noFill/>
            <a:ln>
              <a:noFill/>
            </a:ln>
          </p:spPr>
        </p:pic>
        <p:pic>
          <p:nvPicPr>
            <p:cNvPr id="806" name="Google Shape;806;p99" descr="Một số ứng dụng của đèn Led trong nông nghiệp hiện nay - Việt Led"/>
            <p:cNvPicPr preferRelativeResize="0"/>
            <p:nvPr/>
          </p:nvPicPr>
          <p:blipFill rotWithShape="1">
            <a:blip r:embed="rId4">
              <a:alphaModFix/>
            </a:blip>
            <a:srcRect/>
            <a:stretch/>
          </p:blipFill>
          <p:spPr>
            <a:xfrm>
              <a:off x="0" y="3501008"/>
              <a:ext cx="4572000" cy="3356992"/>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831"/>
        <p:cNvGrpSpPr/>
        <p:nvPr/>
      </p:nvGrpSpPr>
      <p:grpSpPr>
        <a:xfrm>
          <a:off x="0" y="0"/>
          <a:ext cx="0" cy="0"/>
          <a:chOff x="0" y="0"/>
          <a:chExt cx="0" cy="0"/>
        </a:xfrm>
      </p:grpSpPr>
      <p:sp>
        <p:nvSpPr>
          <p:cNvPr id="833" name="Google Shape;833;p102" descr="Lá sen mà bỏ đi, bạn sẽ thấy tiếc vì những công dụng không ngờ tớ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34" name="Google Shape;834;p102" descr="Lúa mì (tiểu mạch) | Cây cảnh - Hoa cảnh - Bonsai - Hòn non bộ - Sân vườn  tiểu cảnh - Blog Cây cảnh .Vn"/>
          <p:cNvSpPr/>
          <p:nvPr/>
        </p:nvSpPr>
        <p:spPr>
          <a:xfrm>
            <a:off x="30797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35" name="Google Shape;835;p102"/>
          <p:cNvSpPr/>
          <p:nvPr/>
        </p:nvSpPr>
        <p:spPr>
          <a:xfrm>
            <a:off x="460375" y="465139"/>
            <a:ext cx="8431213" cy="12001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Arial"/>
              <a:buNone/>
            </a:pPr>
            <a:r>
              <a:rPr lang="en-US" sz="2400" b="1" i="1" u="none" strike="noStrike" cap="none" dirty="0" err="1">
                <a:solidFill>
                  <a:srgbClr val="FF0000"/>
                </a:solidFill>
                <a:latin typeface="Times New Roman"/>
                <a:ea typeface="Times New Roman"/>
                <a:cs typeface="Times New Roman"/>
                <a:sym typeface="Times New Roman"/>
              </a:rPr>
              <a:t>Kể</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tên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các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loại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cây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cảnh</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trồng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trong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nhà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mà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vẫn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tươi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tốt</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Em</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hãy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giải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thích</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cơ</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sở</a:t>
            </a:r>
            <a:r>
              <a:rPr lang="en-US" sz="2400" b="1" i="1" u="none" strike="noStrike" cap="none" dirty="0">
                <a:solidFill>
                  <a:srgbClr val="FF0000"/>
                </a:solidFill>
                <a:latin typeface="Times New Roman"/>
                <a:ea typeface="Times New Roman"/>
                <a:cs typeface="Times New Roman"/>
                <a:sym typeface="Times New Roman"/>
              </a:rPr>
              <a:t> khoa </a:t>
            </a:r>
            <a:r>
              <a:rPr lang="en-US" sz="2400" b="1" i="1" u="none" strike="noStrike" cap="none" dirty="0" err="1">
                <a:solidFill>
                  <a:srgbClr val="FF0000"/>
                </a:solidFill>
                <a:latin typeface="Times New Roman"/>
                <a:ea typeface="Times New Roman"/>
                <a:cs typeface="Times New Roman"/>
                <a:sym typeface="Times New Roman"/>
              </a:rPr>
              <a:t>học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của</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hiện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tượng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đó</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Nêu</a:t>
            </a:r>
            <a:r>
              <a:rPr lang="en-US" sz="2400" b="1" i="1" u="none" strike="noStrike" cap="none" dirty="0">
                <a:solidFill>
                  <a:srgbClr val="FF0000"/>
                </a:solidFill>
                <a:latin typeface="Times New Roman"/>
                <a:ea typeface="Times New Roman"/>
                <a:cs typeface="Times New Roman"/>
                <a:sym typeface="Times New Roman"/>
              </a:rPr>
              <a:t> ý </a:t>
            </a:r>
            <a:r>
              <a:rPr lang="en-US" sz="2400" b="1" i="1" u="none" strike="noStrike" cap="none" dirty="0" err="1">
                <a:solidFill>
                  <a:srgbClr val="FF0000"/>
                </a:solidFill>
                <a:latin typeface="Times New Roman"/>
                <a:ea typeface="Times New Roman"/>
                <a:cs typeface="Times New Roman"/>
                <a:sym typeface="Times New Roman"/>
              </a:rPr>
              <a:t>nghĩa</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của</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việc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để</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cây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xanh</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trong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phòng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khách</a:t>
            </a:r>
            <a:r>
              <a:rPr lang="en-US" sz="2400" b="1" i="1" u="none" strike="noStrike" cap="none" dirty="0">
                <a:solidFill>
                  <a:srgbClr val="FF0000"/>
                </a:solidFill>
                <a:latin typeface="Times New Roman"/>
                <a:ea typeface="Times New Roman"/>
                <a:cs typeface="Times New Roman"/>
                <a:sym typeface="Times New Roman"/>
              </a:rPr>
              <a:t>.</a:t>
            </a:r>
            <a:endParaRPr dirty="0"/>
          </a:p>
        </p:txBody>
      </p:sp>
      <p:pic>
        <p:nvPicPr>
          <p:cNvPr id="836" name="Google Shape;836;p102" descr="Các loại cây chịu bóng râm trồng cho nhà phố, chung cư II Ban Công Xanh"/>
          <p:cNvPicPr preferRelativeResize="0"/>
          <p:nvPr/>
        </p:nvPicPr>
        <p:blipFill rotWithShape="1">
          <a:blip r:embed="rId3">
            <a:alphaModFix/>
          </a:blip>
          <a:srcRect/>
          <a:stretch/>
        </p:blipFill>
        <p:spPr>
          <a:xfrm>
            <a:off x="2703513" y="1868486"/>
            <a:ext cx="6440487" cy="4294188"/>
          </a:xfrm>
          <a:prstGeom prst="rect">
            <a:avLst/>
          </a:prstGeom>
          <a:noFill/>
          <a:ln>
            <a:noFill/>
          </a:ln>
        </p:spPr>
      </p:pic>
      <p:sp>
        <p:nvSpPr>
          <p:cNvPr id="838" name="Google Shape;838;p102"/>
          <p:cNvSpPr/>
          <p:nvPr/>
        </p:nvSpPr>
        <p:spPr>
          <a:xfrm>
            <a:off x="0" y="1868486"/>
            <a:ext cx="2690813" cy="4524375"/>
          </a:xfrm>
          <a:prstGeom prst="rect">
            <a:avLst/>
          </a:prstGeom>
          <a:noFill/>
          <a:ln>
            <a:noFill/>
          </a:ln>
        </p:spPr>
        <p:txBody>
          <a:bodyPr spcFirstLastPara="1" wrap="square" lIns="91425" tIns="45700" rIns="91425" bIns="45700" anchor="t" anchorCtr="0">
            <a:noAutofit/>
          </a:bodyPr>
          <a:lstStyle/>
          <a:p>
            <a:pPr lvl="0" indent="330200" algn="just">
              <a:buClr>
                <a:srgbClr val="0000FF"/>
              </a:buClr>
              <a:buSzPts val="2400"/>
            </a:pPr>
            <a:r>
              <a:rPr lang="en-US" sz="2400" b="1" i="0" u="none" strike="noStrike" cap="none" dirty="0" err="1">
                <a:solidFill>
                  <a:srgbClr val="0000FF"/>
                </a:solidFill>
                <a:latin typeface="Times New Roman"/>
                <a:ea typeface="Times New Roman"/>
                <a:cs typeface="Times New Roman"/>
                <a:sym typeface="Times New Roman"/>
              </a:rPr>
              <a:t>Nhiều</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loại</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cảnh</a:t>
            </a:r>
            <a:r>
              <a:rPr lang="en-US" sz="2400" b="1" i="0" u="none" strike="noStrike" cap="none"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trồng</a:t>
            </a:r>
            <a:r>
              <a:rPr lang="en-US" sz="2400" b="1"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trong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nhà</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mà</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vẫn</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xanh</a:t>
            </a:r>
            <a:r>
              <a:rPr lang="en-US" sz="2400" b="1" i="0" u="none" strike="noStrike" cap="none"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tốt</a:t>
            </a:r>
            <a:r>
              <a:rPr lang="en-US" sz="2400" b="1" dirty="0">
                <a:solidFill>
                  <a:srgbClr val="0000FF"/>
                </a:solidFill>
                <a:latin typeface="Times New Roman"/>
                <a:ea typeface="Times New Roman"/>
                <a:cs typeface="Times New Roman"/>
                <a:sym typeface="Times New Roman"/>
              </a:rPr>
              <a:t> </a:t>
            </a:r>
            <a:r>
              <a:rPr lang="en-US" sz="2400" b="1" i="0" u="none" strike="noStrike" cap="none" dirty="0">
                <a:solidFill>
                  <a:srgbClr val="0000FF"/>
                </a:solidFill>
                <a:latin typeface="Times New Roman"/>
                <a:ea typeface="Times New Roman"/>
                <a:cs typeface="Times New Roman"/>
                <a:sym typeface="Times New Roman"/>
              </a:rPr>
              <a:t>do </a:t>
            </a:r>
            <a:r>
              <a:rPr lang="en-US" sz="2400" b="1" i="0" u="none" strike="noStrike" cap="none" dirty="0" err="1">
                <a:solidFill>
                  <a:srgbClr val="0000FF"/>
                </a:solidFill>
                <a:latin typeface="Times New Roman"/>
                <a:ea typeface="Times New Roman"/>
                <a:cs typeface="Times New Roman"/>
                <a:sym typeface="Times New Roman"/>
              </a:rPr>
              <a:t>nhu</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cầu</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chiếu</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sáng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của</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không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cao</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thường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là</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nhóm</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Ưa</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bóng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Ví</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dụ</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trầu</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bà</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kim</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ngân</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dương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xỉ</a:t>
            </a:r>
            <a:r>
              <a:rPr lang="en-US" sz="2400" b="1" i="0" u="none" strike="noStrike" cap="none" dirty="0">
                <a:solidFill>
                  <a:srgbClr val="0000FF"/>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5"/>
                                        </p:tgtEl>
                                        <p:attrNameLst>
                                          <p:attrName>style.visibility</p:attrName>
                                        </p:attrNameLst>
                                      </p:cBhvr>
                                      <p:to>
                                        <p:strVal val="visible"/>
                                      </p:to>
                                    </p:set>
                                    <p:animEffect transition="in" filter="barn(inVertical)">
                                      <p:cBhvr>
                                        <p:cTn id="7" dur="500"/>
                                        <p:tgtEl>
                                          <p:spTgt spid="8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36"/>
                                        </p:tgtEl>
                                        <p:attrNameLst>
                                          <p:attrName>style.visibility</p:attrName>
                                        </p:attrNameLst>
                                      </p:cBhvr>
                                      <p:to>
                                        <p:strVal val="visible"/>
                                      </p:to>
                                    </p:set>
                                    <p:animEffect transition="in" filter="barn(inVertical)">
                                      <p:cBhvr>
                                        <p:cTn id="12" dur="500"/>
                                        <p:tgtEl>
                                          <p:spTgt spid="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842"/>
        <p:cNvGrpSpPr/>
        <p:nvPr/>
      </p:nvGrpSpPr>
      <p:grpSpPr>
        <a:xfrm>
          <a:off x="0" y="0"/>
          <a:ext cx="0" cy="0"/>
          <a:chOff x="0" y="0"/>
          <a:chExt cx="0" cy="0"/>
        </a:xfrm>
      </p:grpSpPr>
      <p:sp>
        <p:nvSpPr>
          <p:cNvPr id="844" name="Google Shape;844;p103" descr="Lá sen mà bỏ đi, bạn sẽ thấy tiếc vì những công dụng không ngờ tớ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45" name="Google Shape;845;p103" descr="Lúa mì (tiểu mạch) | Cây cảnh - Hoa cảnh - Bonsai - Hòn non bộ - Sân vườn  tiểu cảnh - Blog Cây cảnh .Vn"/>
          <p:cNvSpPr/>
          <p:nvPr/>
        </p:nvSpPr>
        <p:spPr>
          <a:xfrm>
            <a:off x="30797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46" name="Google Shape;846;p103"/>
          <p:cNvSpPr/>
          <p:nvPr/>
        </p:nvSpPr>
        <p:spPr>
          <a:xfrm>
            <a:off x="460375" y="465139"/>
            <a:ext cx="8432800" cy="193992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Arial"/>
              <a:buNone/>
            </a:pPr>
            <a:r>
              <a:rPr lang="en-US" sz="2400" b="1" i="1" u="none" strike="noStrike" cap="none" dirty="0" err="1">
                <a:solidFill>
                  <a:srgbClr val="FF0000"/>
                </a:solidFill>
                <a:latin typeface="Times New Roman"/>
                <a:ea typeface="Times New Roman"/>
                <a:cs typeface="Times New Roman"/>
                <a:sym typeface="Times New Roman"/>
              </a:rPr>
              <a:t>Bà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ngoại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của</a:t>
            </a:r>
            <a:r>
              <a:rPr lang="en-US" sz="2400" b="1" i="1" u="none" strike="noStrike" cap="none" dirty="0">
                <a:solidFill>
                  <a:srgbClr val="FF0000"/>
                </a:solidFill>
                <a:latin typeface="Times New Roman"/>
                <a:ea typeface="Times New Roman"/>
                <a:cs typeface="Times New Roman"/>
                <a:sym typeface="Times New Roman"/>
              </a:rPr>
              <a:t> Mai </a:t>
            </a:r>
            <a:r>
              <a:rPr lang="en-US" sz="2400" b="1" i="1" u="none" strike="noStrike" cap="none" dirty="0" err="1">
                <a:solidFill>
                  <a:srgbClr val="FF0000"/>
                </a:solidFill>
                <a:latin typeface="Times New Roman"/>
                <a:ea typeface="Times New Roman"/>
                <a:cs typeface="Times New Roman"/>
                <a:sym typeface="Times New Roman"/>
              </a:rPr>
              <a:t>có</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một</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mảnh</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vườn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nhở</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trước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nhà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Bà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đã</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gieo</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hạt</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rau</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cải</a:t>
            </a:r>
            <a:r>
              <a:rPr lang="en-US" sz="2400" b="1" i="1" u="none" strike="noStrike" cap="none" dirty="0">
                <a:solidFill>
                  <a:srgbClr val="FF0000"/>
                </a:solidFill>
                <a:latin typeface="Times New Roman"/>
                <a:ea typeface="Times New Roman"/>
                <a:cs typeface="Times New Roman"/>
                <a:sym typeface="Times New Roman"/>
              </a:rPr>
              <a:t> ở </a:t>
            </a:r>
            <a:r>
              <a:rPr lang="en-US" sz="2400" b="1" i="1" u="none" strike="noStrike" cap="none" dirty="0" err="1">
                <a:solidFill>
                  <a:srgbClr val="FF0000"/>
                </a:solidFill>
                <a:latin typeface="Times New Roman"/>
                <a:ea typeface="Times New Roman"/>
                <a:cs typeface="Times New Roman"/>
                <a:sym typeface="Times New Roman"/>
              </a:rPr>
              <a:t>vườn</a:t>
            </a:r>
            <a:r>
              <a:rPr lang="en-US" sz="2400" b="1" i="1" u="none" strike="noStrike" cap="none" dirty="0">
                <a:solidFill>
                  <a:srgbClr val="FF0000"/>
                </a:solidFill>
                <a:latin typeface="Times New Roman"/>
                <a:ea typeface="Times New Roman"/>
                <a:cs typeface="Times New Roman"/>
                <a:sym typeface="Times New Roman"/>
              </a:rPr>
              <a:t>. Sau </a:t>
            </a:r>
            <a:r>
              <a:rPr lang="en-US" sz="2400" b="1" i="1" u="none" strike="noStrike" cap="none" dirty="0" err="1">
                <a:solidFill>
                  <a:srgbClr val="FF0000"/>
                </a:solidFill>
                <a:latin typeface="Times New Roman"/>
                <a:ea typeface="Times New Roman"/>
                <a:cs typeface="Times New Roman"/>
                <a:sym typeface="Times New Roman"/>
              </a:rPr>
              <a:t>một</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tuần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cây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cải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đã</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lớn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và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chen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chúc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nhau</a:t>
            </a:r>
            <a:r>
              <a:rPr lang="en-US" sz="2400" b="1" i="1" u="none" strike="noStrike" cap="none" dirty="0">
                <a:solidFill>
                  <a:srgbClr val="FF0000"/>
                </a:solidFill>
                <a:latin typeface="Times New Roman"/>
                <a:ea typeface="Times New Roman"/>
                <a:cs typeface="Times New Roman"/>
                <a:sym typeface="Times New Roman"/>
              </a:rPr>
              <a:t>. Mai </a:t>
            </a:r>
            <a:r>
              <a:rPr lang="en-US" sz="2400" b="1" i="1" u="none" strike="noStrike" cap="none" dirty="0" err="1">
                <a:solidFill>
                  <a:srgbClr val="FF0000"/>
                </a:solidFill>
                <a:latin typeface="Times New Roman"/>
                <a:ea typeface="Times New Roman"/>
                <a:cs typeface="Times New Roman"/>
                <a:sym typeface="Times New Roman"/>
              </a:rPr>
              <a:t>thấy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bà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nhổ</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bớt</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những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cây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cải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mọc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gần</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nhau</a:t>
            </a:r>
            <a:r>
              <a:rPr lang="en-US" sz="2400" b="1" i="1" u="none" strike="noStrike" cap="none" dirty="0">
                <a:solidFill>
                  <a:srgbClr val="FF0000"/>
                </a:solidFill>
                <a:latin typeface="Times New Roman"/>
                <a:ea typeface="Times New Roman"/>
                <a:cs typeface="Times New Roman"/>
                <a:sym typeface="Times New Roman"/>
              </a:rPr>
              <a:t>, Mai </a:t>
            </a:r>
            <a:r>
              <a:rPr lang="en-US" sz="2400" b="1" i="1" u="none" strike="noStrike" cap="none" dirty="0" err="1">
                <a:solidFill>
                  <a:srgbClr val="FF0000"/>
                </a:solidFill>
                <a:latin typeface="Times New Roman"/>
                <a:ea typeface="Times New Roman"/>
                <a:cs typeface="Times New Roman"/>
                <a:sym typeface="Times New Roman"/>
              </a:rPr>
              <a:t>không</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hiểu</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được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tại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sao</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bà</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lại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làm</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thế</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Em</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hãy</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giải</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thích</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cho</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bạn</a:t>
            </a:r>
            <a:r>
              <a:rPr lang="en-US" sz="2400" b="1" i="1" u="none" strike="noStrike" cap="none" dirty="0">
                <a:solidFill>
                  <a:srgbClr val="FF0000"/>
                </a:solidFill>
                <a:latin typeface="Times New Roman"/>
                <a:ea typeface="Times New Roman"/>
                <a:cs typeface="Times New Roman"/>
                <a:sym typeface="Times New Roman"/>
              </a:rPr>
              <a:t> Mai </a:t>
            </a:r>
            <a:r>
              <a:rPr lang="en-US" sz="2400" b="1" i="1" u="none" strike="noStrike" cap="none" dirty="0" err="1">
                <a:solidFill>
                  <a:srgbClr val="FF0000"/>
                </a:solidFill>
                <a:latin typeface="Times New Roman"/>
                <a:ea typeface="Times New Roman"/>
                <a:cs typeface="Times New Roman"/>
                <a:sym typeface="Times New Roman"/>
              </a:rPr>
              <a:t>hiểu</a:t>
            </a:r>
            <a:r>
              <a:rPr lang="en-US" sz="2400" b="1" i="1" u="none" strike="noStrike" cap="none" dirty="0">
                <a:solidFill>
                  <a:srgbClr val="FF0000"/>
                </a:solidFill>
                <a:latin typeface="Times New Roman"/>
                <a:ea typeface="Times New Roman"/>
                <a:cs typeface="Times New Roman"/>
                <a:sym typeface="Times New Roman"/>
              </a:rPr>
              <a:t> ý </a:t>
            </a:r>
            <a:r>
              <a:rPr lang="en-US" sz="2400" b="1" i="1" u="none" strike="noStrike" cap="none" dirty="0" err="1">
                <a:solidFill>
                  <a:srgbClr val="FF0000"/>
                </a:solidFill>
                <a:latin typeface="Times New Roman"/>
                <a:ea typeface="Times New Roman"/>
                <a:cs typeface="Times New Roman"/>
                <a:sym typeface="Times New Roman"/>
              </a:rPr>
              <a:t>nghĩa</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việc</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làm</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của</a:t>
            </a:r>
            <a:r>
              <a:rPr lang="en-US" sz="2400" b="1" i="1" u="none" strike="noStrike" cap="none" dirty="0">
                <a:solidFill>
                  <a:srgbClr val="FF0000"/>
                </a:solidFill>
                <a:latin typeface="Times New Roman"/>
                <a:ea typeface="Times New Roman"/>
                <a:cs typeface="Times New Roman"/>
                <a:sym typeface="Times New Roman"/>
              </a:rPr>
              <a:t> </a:t>
            </a:r>
            <a:r>
              <a:rPr lang="en-US" sz="2400" b="1" i="1" u="none" strike="noStrike" cap="none" dirty="0" err="1">
                <a:solidFill>
                  <a:srgbClr val="FF0000"/>
                </a:solidFill>
                <a:latin typeface="Times New Roman"/>
                <a:ea typeface="Times New Roman"/>
                <a:cs typeface="Times New Roman"/>
                <a:sym typeface="Times New Roman"/>
              </a:rPr>
              <a:t>bà</a:t>
            </a:r>
            <a:r>
              <a:rPr lang="en-US" sz="2400" b="1" i="1" u="none" strike="noStrike" cap="none" dirty="0">
                <a:solidFill>
                  <a:srgbClr val="FF0000"/>
                </a:solidFill>
                <a:latin typeface="Times New Roman"/>
                <a:ea typeface="Times New Roman"/>
                <a:cs typeface="Times New Roman"/>
                <a:sym typeface="Times New Roman"/>
              </a:rPr>
              <a:t>.</a:t>
            </a:r>
            <a:endParaRPr dirty="0"/>
          </a:p>
        </p:txBody>
      </p:sp>
      <p:pic>
        <p:nvPicPr>
          <p:cNvPr id="847" name="Google Shape;847;p103" descr="Cách tỉa thưa cây con tạo khoảng cách trồng rau phù hợp"/>
          <p:cNvPicPr preferRelativeResize="0"/>
          <p:nvPr/>
        </p:nvPicPr>
        <p:blipFill rotWithShape="1">
          <a:blip r:embed="rId3">
            <a:alphaModFix/>
          </a:blip>
          <a:srcRect/>
          <a:stretch/>
        </p:blipFill>
        <p:spPr>
          <a:xfrm>
            <a:off x="3695700" y="3089275"/>
            <a:ext cx="5422900" cy="3614738"/>
          </a:xfrm>
          <a:prstGeom prst="rect">
            <a:avLst/>
          </a:prstGeom>
          <a:noFill/>
          <a:ln>
            <a:noFill/>
          </a:ln>
        </p:spPr>
      </p:pic>
      <p:sp>
        <p:nvSpPr>
          <p:cNvPr id="849" name="Google Shape;849;p103"/>
          <p:cNvSpPr/>
          <p:nvPr/>
        </p:nvSpPr>
        <p:spPr>
          <a:xfrm>
            <a:off x="155575" y="2744787"/>
            <a:ext cx="3313113" cy="3416300"/>
          </a:xfrm>
          <a:prstGeom prst="rect">
            <a:avLst/>
          </a:prstGeom>
          <a:noFill/>
          <a:ln>
            <a:noFill/>
          </a:ln>
        </p:spPr>
        <p:txBody>
          <a:bodyPr spcFirstLastPara="1" wrap="square" lIns="91425" tIns="45700" rIns="91425" bIns="45700" anchor="t" anchorCtr="0">
            <a:noAutofit/>
          </a:bodyPr>
          <a:lstStyle/>
          <a:p>
            <a:pPr lvl="0" indent="330200" algn="just">
              <a:buClr>
                <a:srgbClr val="0000FF"/>
              </a:buClr>
              <a:buSzPts val="2400"/>
            </a:pPr>
            <a:r>
              <a:rPr lang="en-US" sz="2400" b="1" i="0" u="none" strike="noStrike" cap="none" dirty="0" err="1">
                <a:solidFill>
                  <a:srgbClr val="0000FF"/>
                </a:solidFill>
                <a:latin typeface="Times New Roman"/>
                <a:ea typeface="Times New Roman"/>
                <a:cs typeface="Times New Roman"/>
                <a:sym typeface="Times New Roman"/>
              </a:rPr>
              <a:t>Trồng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với</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mật</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độ</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phù</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hợp</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sẽ</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tạo</a:t>
            </a:r>
            <a:r>
              <a:rPr lang="en-US" sz="2400" b="1" i="0" u="none" strike="noStrike" cap="none"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điều</a:t>
            </a:r>
            <a:r>
              <a:rPr lang="en-US" sz="2400" b="1"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kiện</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cho</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được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cung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câp</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đủ</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ánh</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sáng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không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khí</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nước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giúp</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cây</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thực</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hiện</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tốt</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quá</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trình</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quang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hợp</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tổng</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hợp</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chất</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hữu</a:t>
            </a:r>
            <a:r>
              <a:rPr lang="en-US" sz="2400" b="1" i="0" u="none" strike="noStrike" cap="none" dirty="0">
                <a:solidFill>
                  <a:srgbClr val="0000FF"/>
                </a:solidFill>
                <a:latin typeface="Times New Roman"/>
                <a:ea typeface="Times New Roman"/>
                <a:cs typeface="Times New Roman"/>
                <a:sym typeface="Times New Roman"/>
              </a:rPr>
              <a:t> </a:t>
            </a:r>
            <a:r>
              <a:rPr lang="en-US" sz="2400" b="1" i="0" u="none" strike="noStrike" cap="none" dirty="0" err="1">
                <a:solidFill>
                  <a:srgbClr val="0000FF"/>
                </a:solidFill>
                <a:latin typeface="Times New Roman"/>
                <a:ea typeface="Times New Roman"/>
                <a:cs typeface="Times New Roman"/>
                <a:sym typeface="Times New Roman"/>
              </a:rPr>
              <a:t>cơ</a:t>
            </a:r>
            <a:r>
              <a:rPr lang="en-US" sz="2400" b="1" i="0" u="none" strike="noStrike" cap="none" dirty="0">
                <a:solidFill>
                  <a:srgbClr val="0000FF"/>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barn(inVertical)">
                                      <p:cBhvr>
                                        <p:cTn id="7" dur="500"/>
                                        <p:tgtEl>
                                          <p:spTgt spid="84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46"/>
                                        </p:tgtEl>
                                        <p:attrNameLst>
                                          <p:attrName>style.visibility</p:attrName>
                                        </p:attrNameLst>
                                      </p:cBhvr>
                                      <p:to>
                                        <p:strVal val="visible"/>
                                      </p:to>
                                    </p:set>
                                    <p:animEffect transition="in" filter="barn(inVertical)">
                                      <p:cBhvr>
                                        <p:cTn id="10" dur="500"/>
                                        <p:tgtEl>
                                          <p:spTgt spid="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853"/>
        <p:cNvGrpSpPr/>
        <p:nvPr/>
      </p:nvGrpSpPr>
      <p:grpSpPr>
        <a:xfrm>
          <a:off x="0" y="0"/>
          <a:ext cx="0" cy="0"/>
          <a:chOff x="0" y="0"/>
          <a:chExt cx="0" cy="0"/>
        </a:xfrm>
      </p:grpSpPr>
      <p:grpSp>
        <p:nvGrpSpPr>
          <p:cNvPr id="854" name="Google Shape;854;p104"/>
          <p:cNvGrpSpPr/>
          <p:nvPr/>
        </p:nvGrpSpPr>
        <p:grpSpPr>
          <a:xfrm>
            <a:off x="617538" y="1254125"/>
            <a:ext cx="7848600" cy="4062413"/>
            <a:chOff x="617971" y="407082"/>
            <a:chExt cx="7847631" cy="4062787"/>
          </a:xfrm>
        </p:grpSpPr>
        <p:sp>
          <p:nvSpPr>
            <p:cNvPr id="855" name="Google Shape;855;p104"/>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56" name="Google Shape;856;p104"/>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57" name="Google Shape;857;p104"/>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58" name="Google Shape;858;p104"/>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59" name="Google Shape;859;p104"/>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60" name="Google Shape;860;p104"/>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61" name="Google Shape;861;p104"/>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62" name="Google Shape;862;p104"/>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63" name="Google Shape;863;p104"/>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64" name="Google Shape;864;p104"/>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65" name="Google Shape;865;p104"/>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66" name="Google Shape;866;p104"/>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grpSp>
      <p:sp>
        <p:nvSpPr>
          <p:cNvPr id="867" name="Google Shape;867;p104"/>
          <p:cNvSpPr/>
          <p:nvPr/>
        </p:nvSpPr>
        <p:spPr>
          <a:xfrm>
            <a:off x="111126" y="1295400"/>
            <a:ext cx="3724275" cy="4524375"/>
          </a:xfrm>
          <a:prstGeom prst="rect">
            <a:avLst/>
          </a:prstGeom>
          <a:noFill/>
          <a:ln>
            <a:noFill/>
          </a:ln>
        </p:spPr>
        <p:txBody>
          <a:bodyPr spcFirstLastPara="1" wrap="square" lIns="91425" tIns="45700" rIns="91425" bIns="45700" anchor="t" anchorCtr="0">
            <a:noAutofit/>
          </a:bodyPr>
          <a:lstStyle/>
          <a:p>
            <a:pPr marL="0" marR="0" lvl="0" indent="179388" algn="just" rtl="0">
              <a:spcBef>
                <a:spcPts val="0"/>
              </a:spcBef>
              <a:spcAft>
                <a:spcPts val="0"/>
              </a:spcAft>
              <a:buNone/>
            </a:pPr>
            <a:r>
              <a:rPr lang="en-US" sz="2400" b="1" i="1" dirty="0" err="1">
                <a:solidFill>
                  <a:srgbClr val="FF0000"/>
                </a:solidFill>
                <a:latin typeface="Times New Roman"/>
                <a:ea typeface="Times New Roman"/>
                <a:cs typeface="Times New Roman"/>
                <a:sym typeface="Times New Roman"/>
              </a:rPr>
              <a:t>Em</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hãy</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cho</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biết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tại</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sao</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phải</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trồng</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cây</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gây</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rừng</a:t>
            </a:r>
            <a:r>
              <a:rPr lang="en-US" sz="2400" dirty="0">
                <a:solidFill>
                  <a:schemeClr val="dk1"/>
                </a:solidFill>
                <a:latin typeface="Times New Roman"/>
                <a:ea typeface="Times New Roman"/>
                <a:cs typeface="Times New Roman"/>
                <a:sym typeface="Times New Roman"/>
              </a:rPr>
              <a:t>.</a:t>
            </a:r>
            <a:endParaRPr sz="2400" dirty="0">
              <a:solidFill>
                <a:schemeClr val="dk1"/>
              </a:solidFill>
              <a:latin typeface="Times New Roman"/>
              <a:ea typeface="Times New Roman"/>
              <a:cs typeface="Times New Roman"/>
              <a:sym typeface="Times New Roman"/>
            </a:endParaRPr>
          </a:p>
          <a:p>
            <a:pPr marL="0" marR="0" lvl="0" indent="179388" algn="just" rtl="0">
              <a:spcBef>
                <a:spcPts val="0"/>
              </a:spcBef>
              <a:spcAft>
                <a:spcPts val="0"/>
              </a:spcAft>
              <a:buNone/>
            </a:pPr>
            <a:r>
              <a:rPr lang="en-US" sz="2400" b="1" dirty="0" err="1">
                <a:solidFill>
                  <a:srgbClr val="0000FF"/>
                </a:solidFill>
                <a:latin typeface="Times New Roman"/>
                <a:ea typeface="Times New Roman"/>
                <a:cs typeface="Times New Roman"/>
                <a:sym typeface="Times New Roman"/>
              </a:rPr>
              <a:t>Cây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có</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vai</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trò</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giữ</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đất</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giữ</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nước</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Rừng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nhiều</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cây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xanh</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chức</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năng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này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sẽ</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tăng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lên</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Mất</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rừng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làm</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tăng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nguy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cơ</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xảy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ra</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sạt</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lở</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xói</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mòn</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đất</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lũ</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lụt</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hạn</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hán</a:t>
            </a:r>
            <a:r>
              <a:rPr lang="en-US" sz="2400" b="1" dirty="0">
                <a:solidFill>
                  <a:srgbClr val="0000FF"/>
                </a:solidFill>
                <a:latin typeface="Times New Roman"/>
                <a:ea typeface="Times New Roman"/>
                <a:cs typeface="Times New Roman"/>
                <a:sym typeface="Times New Roman"/>
              </a:rPr>
              <a:t>,…Do </a:t>
            </a:r>
            <a:r>
              <a:rPr lang="en-US" sz="2400" b="1" dirty="0" err="1">
                <a:solidFill>
                  <a:srgbClr val="0000FF"/>
                </a:solidFill>
                <a:latin typeface="Times New Roman"/>
                <a:ea typeface="Times New Roman"/>
                <a:cs typeface="Times New Roman"/>
                <a:sym typeface="Times New Roman"/>
              </a:rPr>
              <a:t>đó</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chúng</a:t>
            </a:r>
            <a:r>
              <a:rPr lang="en-US" sz="2400" b="1" dirty="0">
                <a:solidFill>
                  <a:srgbClr val="0000FF"/>
                </a:solidFill>
                <a:latin typeface="Times New Roman"/>
                <a:ea typeface="Times New Roman"/>
                <a:cs typeface="Times New Roman"/>
                <a:sym typeface="Times New Roman"/>
              </a:rPr>
              <a:t> ta </a:t>
            </a:r>
            <a:r>
              <a:rPr lang="en-US" sz="2400" b="1" dirty="0" err="1">
                <a:solidFill>
                  <a:srgbClr val="0000FF"/>
                </a:solidFill>
                <a:latin typeface="Times New Roman"/>
                <a:ea typeface="Times New Roman"/>
                <a:cs typeface="Times New Roman"/>
                <a:sym typeface="Times New Roman"/>
              </a:rPr>
              <a:t>phải</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tích</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cực</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bảo</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vệ</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rừng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trồng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cây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gây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rừng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hằng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năm</a:t>
            </a:r>
            <a:r>
              <a:rPr lang="en-US" sz="2400" b="1" dirty="0">
                <a:solidFill>
                  <a:srgbClr val="0000FF"/>
                </a:solidFill>
                <a:latin typeface="Times New Roman"/>
                <a:ea typeface="Times New Roman"/>
                <a:cs typeface="Times New Roman"/>
                <a:sym typeface="Times New Roman"/>
              </a:rPr>
              <a:t>.</a:t>
            </a:r>
            <a:endParaRPr sz="2400" b="1" dirty="0">
              <a:solidFill>
                <a:srgbClr val="0000FF"/>
              </a:solidFill>
              <a:latin typeface="Times New Roman"/>
              <a:ea typeface="Times New Roman"/>
              <a:cs typeface="Times New Roman"/>
              <a:sym typeface="Times New Roman"/>
            </a:endParaRPr>
          </a:p>
        </p:txBody>
      </p:sp>
      <p:pic>
        <p:nvPicPr>
          <p:cNvPr id="868" name="Google Shape;868;p104" descr="Trồng rừng và giữ rừng | Tạp chí Tuyên giáo"/>
          <p:cNvPicPr preferRelativeResize="0"/>
          <p:nvPr/>
        </p:nvPicPr>
        <p:blipFill rotWithShape="1">
          <a:blip r:embed="rId3">
            <a:alphaModFix/>
          </a:blip>
          <a:srcRect/>
          <a:stretch/>
        </p:blipFill>
        <p:spPr>
          <a:xfrm>
            <a:off x="4111625" y="1465263"/>
            <a:ext cx="5083175" cy="4987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872"/>
        <p:cNvGrpSpPr/>
        <p:nvPr/>
      </p:nvGrpSpPr>
      <p:grpSpPr>
        <a:xfrm>
          <a:off x="0" y="0"/>
          <a:ext cx="0" cy="0"/>
          <a:chOff x="0" y="0"/>
          <a:chExt cx="0" cy="0"/>
        </a:xfrm>
      </p:grpSpPr>
      <p:grpSp>
        <p:nvGrpSpPr>
          <p:cNvPr id="873" name="Google Shape;873;p105"/>
          <p:cNvGrpSpPr/>
          <p:nvPr/>
        </p:nvGrpSpPr>
        <p:grpSpPr>
          <a:xfrm>
            <a:off x="617538" y="1254125"/>
            <a:ext cx="7848600" cy="4062413"/>
            <a:chOff x="617971" y="407082"/>
            <a:chExt cx="7847631" cy="4062787"/>
          </a:xfrm>
        </p:grpSpPr>
        <p:sp>
          <p:nvSpPr>
            <p:cNvPr id="874" name="Google Shape;874;p105"/>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75" name="Google Shape;875;p105"/>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76" name="Google Shape;876;p105"/>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77" name="Google Shape;877;p105"/>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78" name="Google Shape;878;p105"/>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79" name="Google Shape;879;p105"/>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80" name="Google Shape;880;p105"/>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81" name="Google Shape;881;p105"/>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82" name="Google Shape;882;p105"/>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83" name="Google Shape;883;p105"/>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84" name="Google Shape;884;p105"/>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885" name="Google Shape;885;p105"/>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grpSp>
      <p:sp>
        <p:nvSpPr>
          <p:cNvPr id="886" name="Google Shape;886;p105"/>
          <p:cNvSpPr/>
          <p:nvPr/>
        </p:nvSpPr>
        <p:spPr>
          <a:xfrm>
            <a:off x="188913" y="938213"/>
            <a:ext cx="4721225" cy="5848350"/>
          </a:xfrm>
          <a:prstGeom prst="rect">
            <a:avLst/>
          </a:prstGeom>
          <a:noFill/>
          <a:ln>
            <a:noFill/>
          </a:ln>
        </p:spPr>
        <p:txBody>
          <a:bodyPr spcFirstLastPara="1" wrap="square" lIns="91425" tIns="45700" rIns="91425" bIns="45700" anchor="t" anchorCtr="0">
            <a:noAutofit/>
          </a:bodyPr>
          <a:lstStyle/>
          <a:p>
            <a:pPr marL="0" marR="0" lvl="0" indent="179388" algn="just" rtl="0">
              <a:spcBef>
                <a:spcPts val="0"/>
              </a:spcBef>
              <a:spcAft>
                <a:spcPts val="0"/>
              </a:spcAft>
              <a:buNone/>
            </a:pPr>
            <a:r>
              <a:rPr lang="en-US" sz="2200" b="1" i="1">
                <a:solidFill>
                  <a:srgbClr val="FF0000"/>
                </a:solidFill>
                <a:latin typeface="Times New Roman"/>
                <a:ea typeface="Times New Roman"/>
                <a:cs typeface="Times New Roman"/>
                <a:sym typeface="Times New Roman"/>
              </a:rPr>
              <a:t>Việc trồng nhiều cây xanh có lợi ích gì đối với vấn đề bảo vệ môi trường?</a:t>
            </a:r>
            <a:endParaRPr sz="2200" b="1" i="1">
              <a:solidFill>
                <a:srgbClr val="FF0000"/>
              </a:solidFill>
              <a:latin typeface="Times New Roman"/>
              <a:ea typeface="Times New Roman"/>
              <a:cs typeface="Times New Roman"/>
              <a:sym typeface="Times New Roman"/>
            </a:endParaRPr>
          </a:p>
          <a:p>
            <a:pPr marL="0" marR="0" lvl="0" indent="179388" algn="just" rtl="0">
              <a:spcBef>
                <a:spcPts val="0"/>
              </a:spcBef>
              <a:spcAft>
                <a:spcPts val="0"/>
              </a:spcAft>
              <a:buNone/>
            </a:pPr>
            <a:r>
              <a:rPr lang="en-US" sz="2200">
                <a:solidFill>
                  <a:srgbClr val="0000FF"/>
                </a:solidFill>
                <a:latin typeface="Times New Roman"/>
                <a:ea typeface="Times New Roman"/>
                <a:cs typeface="Times New Roman"/>
                <a:sym typeface="Times New Roman"/>
              </a:rPr>
              <a:t>- Trồng nhiều cây xanh giúp cung cấp một lượng lớn oxy cho chúng ta thở.</a:t>
            </a:r>
            <a:endParaRPr sz="2200">
              <a:solidFill>
                <a:srgbClr val="0000FF"/>
              </a:solidFill>
              <a:latin typeface="Times New Roman"/>
              <a:ea typeface="Times New Roman"/>
              <a:cs typeface="Times New Roman"/>
              <a:sym typeface="Times New Roman"/>
            </a:endParaRPr>
          </a:p>
          <a:p>
            <a:pPr marL="0" marR="0" lvl="0" indent="179388" algn="just" rtl="0">
              <a:spcBef>
                <a:spcPts val="0"/>
              </a:spcBef>
              <a:spcAft>
                <a:spcPts val="0"/>
              </a:spcAft>
              <a:buNone/>
            </a:pPr>
            <a:r>
              <a:rPr lang="en-US" sz="2200">
                <a:solidFill>
                  <a:srgbClr val="0000FF"/>
                </a:solidFill>
                <a:latin typeface="Times New Roman"/>
                <a:ea typeface="Times New Roman"/>
                <a:cs typeface="Times New Roman"/>
                <a:sym typeface="Times New Roman"/>
              </a:rPr>
              <a:t>- Cây xanh có thể làm chậm sự bốc hơi nước, tăng độ ẩm không khí. Rễ cây có khả năng giữ đất, giữ nước tốt. Vì thế thi đến mùa mưa bão, cây có thể giúp giữ nước và cản trở dòng nước chảy trên bề mặt, hạn chế tốc độ của gió thổi, từ đó hạn chế tình trạng bão, lũ lụt, xói mòn đất do nước chảy mạnh.</a:t>
            </a:r>
            <a:endParaRPr sz="2200">
              <a:solidFill>
                <a:srgbClr val="0000FF"/>
              </a:solidFill>
              <a:latin typeface="Times New Roman"/>
              <a:ea typeface="Times New Roman"/>
              <a:cs typeface="Times New Roman"/>
              <a:sym typeface="Times New Roman"/>
            </a:endParaRPr>
          </a:p>
          <a:p>
            <a:pPr marL="0" marR="0" lvl="0" indent="179388" algn="just" rtl="0">
              <a:spcBef>
                <a:spcPts val="0"/>
              </a:spcBef>
              <a:spcAft>
                <a:spcPts val="0"/>
              </a:spcAft>
              <a:buNone/>
            </a:pPr>
            <a:r>
              <a:rPr lang="en-US" sz="2200">
                <a:solidFill>
                  <a:srgbClr val="0000FF"/>
                </a:solidFill>
                <a:latin typeface="Times New Roman"/>
                <a:ea typeface="Times New Roman"/>
                <a:cs typeface="Times New Roman"/>
                <a:sym typeface="Times New Roman"/>
              </a:rPr>
              <a:t>- Trồng nhiều cây xanh ở các khu dân cư giúp cho không khí trong lành hơn, làm bóng mát ngăn chặn ánh nắng mặt trời, hạn chế tác hại của các bức xạ mặt trời lên con người.</a:t>
            </a:r>
            <a:endParaRPr sz="2200">
              <a:solidFill>
                <a:srgbClr val="0000FF"/>
              </a:solidFill>
              <a:latin typeface="Times New Roman"/>
              <a:ea typeface="Times New Roman"/>
              <a:cs typeface="Times New Roman"/>
              <a:sym typeface="Times New Roman"/>
            </a:endParaRPr>
          </a:p>
        </p:txBody>
      </p:sp>
      <p:pic>
        <p:nvPicPr>
          <p:cNvPr id="887" name="Google Shape;887;p105" descr="Trồng rừng và giữ rừng | Tạp chí Tuyên giáo"/>
          <p:cNvPicPr preferRelativeResize="0"/>
          <p:nvPr/>
        </p:nvPicPr>
        <p:blipFill rotWithShape="1">
          <a:blip r:embed="rId3">
            <a:alphaModFix/>
          </a:blip>
          <a:srcRect/>
          <a:stretch/>
        </p:blipFill>
        <p:spPr>
          <a:xfrm>
            <a:off x="5106988" y="1465263"/>
            <a:ext cx="4087812" cy="40116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910"/>
        <p:cNvGrpSpPr/>
        <p:nvPr/>
      </p:nvGrpSpPr>
      <p:grpSpPr>
        <a:xfrm>
          <a:off x="0" y="0"/>
          <a:ext cx="0" cy="0"/>
          <a:chOff x="0" y="0"/>
          <a:chExt cx="0" cy="0"/>
        </a:xfrm>
      </p:grpSpPr>
      <p:grpSp>
        <p:nvGrpSpPr>
          <p:cNvPr id="911" name="Google Shape;911;p107"/>
          <p:cNvGrpSpPr/>
          <p:nvPr/>
        </p:nvGrpSpPr>
        <p:grpSpPr>
          <a:xfrm>
            <a:off x="617538" y="1254125"/>
            <a:ext cx="7848600" cy="4062413"/>
            <a:chOff x="617971" y="407082"/>
            <a:chExt cx="7847631" cy="4062787"/>
          </a:xfrm>
        </p:grpSpPr>
        <p:sp>
          <p:nvSpPr>
            <p:cNvPr id="912" name="Google Shape;912;p10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13" name="Google Shape;913;p10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14" name="Google Shape;914;p10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15" name="Google Shape;915;p10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16" name="Google Shape;916;p10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17" name="Google Shape;917;p10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18" name="Google Shape;918;p10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19" name="Google Shape;919;p10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20" name="Google Shape;920;p10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21" name="Google Shape;921;p10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22" name="Google Shape;922;p10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923" name="Google Shape;923;p10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grpSp>
      <p:sp>
        <p:nvSpPr>
          <p:cNvPr id="924" name="Google Shape;924;p107"/>
          <p:cNvSpPr/>
          <p:nvPr/>
        </p:nvSpPr>
        <p:spPr>
          <a:xfrm>
            <a:off x="762000" y="331788"/>
            <a:ext cx="8051800" cy="1863725"/>
          </a:xfrm>
          <a:prstGeom prst="rect">
            <a:avLst/>
          </a:prstGeom>
          <a:noFill/>
          <a:ln>
            <a:noFill/>
          </a:ln>
        </p:spPr>
        <p:txBody>
          <a:bodyPr spcFirstLastPara="1" wrap="square" lIns="91425" tIns="45700" rIns="91425" bIns="45700" anchor="t" anchorCtr="0">
            <a:noAutofit/>
          </a:bodyPr>
          <a:lstStyle/>
          <a:p>
            <a:pPr marL="0" marR="0" lvl="0" indent="179388" algn="just" rtl="0">
              <a:lnSpc>
                <a:spcPct val="120000"/>
              </a:lnSpc>
              <a:spcBef>
                <a:spcPts val="0"/>
              </a:spcBef>
              <a:spcAft>
                <a:spcPts val="0"/>
              </a:spcAft>
              <a:buNone/>
            </a:pPr>
            <a:r>
              <a:rPr lang="en-US" sz="2400" b="1" i="1">
                <a:solidFill>
                  <a:srgbClr val="FF0000"/>
                </a:solidFill>
                <a:latin typeface="Times New Roman"/>
                <a:ea typeface="Times New Roman"/>
                <a:cs typeface="Times New Roman"/>
                <a:sym typeface="Times New Roman"/>
              </a:rPr>
              <a:t>Tại sao nói “Rừng là lá phổi xanh” của Trái Đất?</a:t>
            </a:r>
            <a:endParaRPr sz="2400" b="1" i="1">
              <a:solidFill>
                <a:srgbClr val="FF0000"/>
              </a:solidFill>
              <a:latin typeface="Times New Roman"/>
              <a:ea typeface="Times New Roman"/>
              <a:cs typeface="Times New Roman"/>
              <a:sym typeface="Times New Roman"/>
            </a:endParaRPr>
          </a:p>
          <a:p>
            <a:pPr marL="0" marR="0" lvl="0" indent="179388" algn="just" rtl="0">
              <a:lnSpc>
                <a:spcPct val="120000"/>
              </a:lnSpc>
              <a:spcBef>
                <a:spcPts val="0"/>
              </a:spcBef>
              <a:spcAft>
                <a:spcPts val="0"/>
              </a:spcAft>
              <a:buNone/>
            </a:pPr>
            <a:r>
              <a:rPr lang="en-US" sz="2400" b="1">
                <a:solidFill>
                  <a:srgbClr val="0000FF"/>
                </a:solidFill>
                <a:latin typeface="Times New Roman"/>
                <a:ea typeface="Times New Roman"/>
                <a:cs typeface="Times New Roman"/>
                <a:sym typeface="Times New Roman"/>
              </a:rPr>
              <a:t>Rừng là nơi sống của một số lượng lớn các loài thực vật, là nơi điều hòa khí hậu, điều hòa không khí, trao đổi khí cho mọi hoạt động sống và sản xuất của con người.</a:t>
            </a:r>
            <a:endParaRPr sz="2400" b="1">
              <a:solidFill>
                <a:srgbClr val="0000FF"/>
              </a:solidFill>
              <a:latin typeface="Times New Roman"/>
              <a:ea typeface="Times New Roman"/>
              <a:cs typeface="Times New Roman"/>
              <a:sym typeface="Times New Roman"/>
            </a:endParaRPr>
          </a:p>
        </p:txBody>
      </p:sp>
      <p:pic>
        <p:nvPicPr>
          <p:cNvPr id="925" name="Google Shape;925;p107" descr="Tại sao người ta lại nói rừng cây như một lá phổi xanh của con người -  KHBVPTR"/>
          <p:cNvPicPr preferRelativeResize="0"/>
          <p:nvPr/>
        </p:nvPicPr>
        <p:blipFill rotWithShape="1">
          <a:blip r:embed="rId3">
            <a:alphaModFix/>
          </a:blip>
          <a:srcRect/>
          <a:stretch/>
        </p:blipFill>
        <p:spPr>
          <a:xfrm>
            <a:off x="1588" y="3055938"/>
            <a:ext cx="4498975" cy="3752850"/>
          </a:xfrm>
          <a:prstGeom prst="rect">
            <a:avLst/>
          </a:prstGeom>
          <a:noFill/>
          <a:ln>
            <a:noFill/>
          </a:ln>
        </p:spPr>
      </p:pic>
      <p:sp>
        <p:nvSpPr>
          <p:cNvPr id="926" name="Google Shape;926;p107" descr="Có một cây là có rừng - Góc nhìn &amp;amp; chia sẻ"/>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927" name="Google Shape;927;p107" descr="Hãy chứng minh rằng bảo vệ rừng là bảo vệ cuộc sống của chúng ta"/>
          <p:cNvPicPr preferRelativeResize="0"/>
          <p:nvPr/>
        </p:nvPicPr>
        <p:blipFill rotWithShape="1">
          <a:blip r:embed="rId4">
            <a:alphaModFix/>
          </a:blip>
          <a:srcRect/>
          <a:stretch/>
        </p:blipFill>
        <p:spPr>
          <a:xfrm>
            <a:off x="4524375" y="3040063"/>
            <a:ext cx="4645025" cy="378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08"/>
          <p:cNvSpPr/>
          <p:nvPr/>
        </p:nvSpPr>
        <p:spPr>
          <a:xfrm>
            <a:off x="1258888" y="2133600"/>
            <a:ext cx="6553200" cy="1568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dirty="0" err="1">
                <a:solidFill>
                  <a:srgbClr val="0000FF"/>
                </a:solidFill>
                <a:latin typeface="Times New Roman"/>
                <a:ea typeface="Times New Roman"/>
                <a:cs typeface="Times New Roman"/>
                <a:sym typeface="Times New Roman"/>
              </a:rPr>
              <a:t>Tận</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dụng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những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lợi</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ích</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của</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cây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xanh</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để</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chăm</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sóc</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sức</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khỏe</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trồng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nhiều</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cây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xanh</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lựa</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chọn</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được</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cây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làm</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sạch</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không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khí</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cho</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gia</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đình</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lựa</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chọn</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thực</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phẩm</a:t>
            </a:r>
            <a:r>
              <a:rPr lang="en-US" sz="2400" b="1" dirty="0">
                <a:solidFill>
                  <a:srgbClr val="0000FF"/>
                </a:solidFill>
                <a:latin typeface="Times New Roman"/>
                <a:ea typeface="Times New Roman"/>
                <a:cs typeface="Times New Roman"/>
                <a:sym typeface="Times New Roman"/>
              </a:rPr>
              <a:t>,…).</a:t>
            </a:r>
            <a:endParaRPr sz="2400" b="1" dirty="0">
              <a:solidFill>
                <a:srgbClr val="0000FF"/>
              </a:solidFill>
              <a:latin typeface="Arial"/>
              <a:ea typeface="Arial"/>
              <a:cs typeface="Arial"/>
              <a:sym typeface="Arial"/>
            </a:endParaRPr>
          </a:p>
        </p:txBody>
      </p:sp>
      <p:pic>
        <p:nvPicPr>
          <p:cNvPr id="933" name="Google Shape;933;p108" descr="Description: https://lh3.googleusercontent.com/UpQWRHyQ3gedk-Jldac1I2ql9iUPFz6E7V0-bIKun9g2M9DNIYVq7tE_NZk-cJ7-HYYggTuV6k6ADnzH7agErpKgjZsbcHy8BYdiIphmg2LN3f7tsRCEkq28TF0xH2HTDU70Ej4"/>
          <p:cNvPicPr preferRelativeResize="0"/>
          <p:nvPr/>
        </p:nvPicPr>
        <p:blipFill rotWithShape="1">
          <a:blip r:embed="rId3">
            <a:alphaModFix/>
          </a:blip>
          <a:srcRect/>
          <a:stretch/>
        </p:blipFill>
        <p:spPr>
          <a:xfrm>
            <a:off x="623887" y="377825"/>
            <a:ext cx="2952750" cy="1008063"/>
          </a:xfrm>
          <a:prstGeom prst="rect">
            <a:avLst/>
          </a:prstGeom>
          <a:noFill/>
          <a:ln>
            <a:noFill/>
          </a:ln>
        </p:spPr>
      </p:pic>
      <p:sp>
        <p:nvSpPr>
          <p:cNvPr id="934" name="Google Shape;934;p108" descr="60 năm Tết trồng cây, nhớ Chủ tịch Hồ Chí Minh! - Báo Nam Định điện tử"/>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727" y="354262"/>
            <a:ext cx="6084316" cy="436880"/>
          </a:xfrm>
        </p:spPr>
        <p:txBody>
          <a:bodyPr/>
          <a:lstStyle/>
          <a:p>
            <a:pPr algn="l"/>
            <a:r>
              <a:rPr lang="en-US" sz="3500" b="1" dirty="0">
                <a:solidFill>
                  <a:schemeClr val="accent5">
                    <a:lumMod val="75000"/>
                  </a:schemeClr>
                </a:solidFill>
                <a:latin typeface="Times New Roman" panose="02020603050405020304" pitchFamily="18" charset="0"/>
                <a:cs typeface="Times New Roman" panose="02020603050405020304" pitchFamily="18" charset="0"/>
              </a:rPr>
              <a:t>I.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Khái</a:t>
            </a:r>
            <a:r>
              <a:rPr lang="en-US" sz="3500" b="1" dirty="0">
                <a:solidFill>
                  <a:schemeClr val="accent5">
                    <a:lumMod val="75000"/>
                  </a:schemeClr>
                </a:solidFill>
                <a:latin typeface="Times New Roman" panose="02020603050405020304" pitchFamily="18" charset="0"/>
                <a:cs typeface="Times New Roman" panose="02020603050405020304" pitchFamily="18" charset="0"/>
              </a:rPr>
              <a:t>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quát</a:t>
            </a:r>
            <a:r>
              <a:rPr lang="en-US" sz="3500" b="1" dirty="0">
                <a:solidFill>
                  <a:schemeClr val="accent5">
                    <a:lumMod val="75000"/>
                  </a:schemeClr>
                </a:solidFill>
                <a:latin typeface="Times New Roman" panose="02020603050405020304" pitchFamily="18" charset="0"/>
                <a:cs typeface="Times New Roman" panose="02020603050405020304" pitchFamily="18" charset="0"/>
              </a:rPr>
              <a:t>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về</a:t>
            </a:r>
            <a:r>
              <a:rPr lang="en-US" sz="3500" b="1" dirty="0">
                <a:solidFill>
                  <a:schemeClr val="accent5">
                    <a:lumMod val="75000"/>
                  </a:schemeClr>
                </a:solidFill>
                <a:latin typeface="Times New Roman" panose="02020603050405020304" pitchFamily="18" charset="0"/>
                <a:cs typeface="Times New Roman" panose="02020603050405020304" pitchFamily="18" charset="0"/>
              </a:rPr>
              <a:t>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quang</a:t>
            </a:r>
            <a:r>
              <a:rPr lang="en-US" sz="3500" b="1" dirty="0">
                <a:solidFill>
                  <a:schemeClr val="accent5">
                    <a:lumMod val="75000"/>
                  </a:schemeClr>
                </a:solidFill>
                <a:latin typeface="Times New Roman" panose="02020603050405020304" pitchFamily="18" charset="0"/>
                <a:cs typeface="Times New Roman" panose="02020603050405020304" pitchFamily="18" charset="0"/>
              </a:rPr>
              <a:t>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hợp</a:t>
            </a:r>
            <a:endParaRPr lang="en-US" sz="3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4592" y="823778"/>
            <a:ext cx="3937982" cy="473171"/>
          </a:xfrm>
        </p:spPr>
        <p:txBody>
          <a:bodyPr>
            <a:noAutofit/>
          </a:bodyPr>
          <a:lstStyle/>
          <a:p>
            <a:pPr algn="ctr"/>
            <a:r>
              <a:rPr lang="en-US" sz="2500" b="1" dirty="0">
                <a:solidFill>
                  <a:srgbClr val="0070C0"/>
                </a:solidFill>
                <a:latin typeface="Times New Roman" panose="02020603050405020304" pitchFamily="18" charset="0"/>
                <a:cs typeface="Times New Roman" panose="02020603050405020304" pitchFamily="18" charset="0"/>
              </a:rPr>
              <a:t>1. </a:t>
            </a:r>
            <a:r>
              <a:rPr lang="en-US" sz="2500" b="1" dirty="0" err="1">
                <a:solidFill>
                  <a:srgbClr val="0070C0"/>
                </a:solidFill>
                <a:latin typeface="Times New Roman" panose="02020603050405020304" pitchFamily="18" charset="0"/>
                <a:cs typeface="Times New Roman" panose="02020603050405020304" pitchFamily="18" charset="0"/>
              </a:rPr>
              <a:t>Khái</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niệm</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quang</a:t>
            </a:r>
            <a:r>
              <a:rPr lang="en-US" sz="2500" b="1" dirty="0">
                <a:solidFill>
                  <a:srgbClr val="0070C0"/>
                </a:solidFill>
                <a:latin typeface="Times New Roman" panose="02020603050405020304" pitchFamily="18" charset="0"/>
                <a:cs typeface="Times New Roman" panose="02020603050405020304" pitchFamily="18" charset="0"/>
              </a:rPr>
              <a:t> </a:t>
            </a:r>
            <a:r>
              <a:rPr lang="en-US" sz="2500" b="1" dirty="0" err="1">
                <a:solidFill>
                  <a:srgbClr val="0070C0"/>
                </a:solidFill>
                <a:latin typeface="Times New Roman" panose="02020603050405020304" pitchFamily="18" charset="0"/>
                <a:cs typeface="Times New Roman" panose="02020603050405020304" pitchFamily="18" charset="0"/>
              </a:rPr>
              <a:t>hợp</a:t>
            </a:r>
            <a:endParaRPr lang="en-US" sz="25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563" y="2157414"/>
            <a:ext cx="5261874" cy="45934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91623357"/>
              </p:ext>
            </p:extLst>
          </p:nvPr>
        </p:nvGraphicFramePr>
        <p:xfrm>
          <a:off x="0" y="2157414"/>
          <a:ext cx="3882126" cy="3180524"/>
        </p:xfrm>
        <a:graphic>
          <a:graphicData uri="http://schemas.openxmlformats.org/drawingml/2006/table">
            <a:tbl>
              <a:tblPr firstRow="1" bandRow="1">
                <a:tableStyleId>{21E4AEA4-8DFA-4A89-87EB-49C32662AFE0}</a:tableStyleId>
              </a:tblPr>
              <a:tblGrid>
                <a:gridCol w="1294042">
                  <a:extLst>
                    <a:ext uri="{9D8B030D-6E8A-4147-A177-3AD203B41FA5}">
                      <a16:colId xmlns:a16="http://schemas.microsoft.com/office/drawing/2014/main" val="3027888696"/>
                    </a:ext>
                  </a:extLst>
                </a:gridCol>
                <a:gridCol w="1294042">
                  <a:extLst>
                    <a:ext uri="{9D8B030D-6E8A-4147-A177-3AD203B41FA5}">
                      <a16:colId xmlns:a16="http://schemas.microsoft.com/office/drawing/2014/main" val="1089622054"/>
                    </a:ext>
                  </a:extLst>
                </a:gridCol>
                <a:gridCol w="1294042">
                  <a:extLst>
                    <a:ext uri="{9D8B030D-6E8A-4147-A177-3AD203B41FA5}">
                      <a16:colId xmlns:a16="http://schemas.microsoft.com/office/drawing/2014/main" val="1648580785"/>
                    </a:ext>
                  </a:extLst>
                </a:gridCol>
              </a:tblGrid>
              <a:tr h="1103809">
                <a:tc>
                  <a:txBody>
                    <a:bodyPr/>
                    <a:lstStyle/>
                    <a:p>
                      <a:pPr algn="ctr"/>
                      <a:r>
                        <a:rPr lang="en-US" sz="2000" dirty="0" err="1">
                          <a:latin typeface="Times New Roman" panose="02020603050405020304" pitchFamily="18" charset="0"/>
                          <a:cs typeface="Times New Roman" panose="02020603050405020304" pitchFamily="18" charset="0"/>
                        </a:rPr>
                        <a:t>Nguyên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liệu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Chất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lấy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vào</a:t>
                      </a:r>
                      <a:r>
                        <a:rPr lang="en-US" sz="2000" baseline="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000" dirty="0" err="1">
                          <a:latin typeface="Times New Roman" panose="02020603050405020304" pitchFamily="18" charset="0"/>
                          <a:cs typeface="Times New Roman" panose="02020603050405020304" pitchFamily="18" charset="0"/>
                        </a:rPr>
                        <a:t>Sản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phẩm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Chất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tạo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ra</a:t>
                      </a:r>
                      <a:r>
                        <a:rPr lang="en-US" sz="2000" baseline="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2000" dirty="0" err="1">
                          <a:latin typeface="Times New Roman" panose="02020603050405020304" pitchFamily="18" charset="0"/>
                          <a:cs typeface="Times New Roman" panose="02020603050405020304" pitchFamily="18" charset="0"/>
                        </a:rPr>
                        <a:t>Các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yếu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tố</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tham</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gia</a:t>
                      </a:r>
                      <a:endParaRPr lang="en-US" sz="20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876354222"/>
                  </a:ext>
                </a:extLst>
              </a:tr>
              <a:tr h="2076715">
                <a:tc>
                  <a:txBody>
                    <a:bodyPr/>
                    <a:lstStyle/>
                    <a:p>
                      <a:pPr algn="ctr"/>
                      <a:endParaRPr lang="en-US" sz="1100" dirty="0"/>
                    </a:p>
                    <a:p>
                      <a:pPr algn="ctr"/>
                      <a:endParaRPr lang="en-US" sz="1100" dirty="0"/>
                    </a:p>
                    <a:p>
                      <a:pPr algn="ctr"/>
                      <a:endParaRPr lang="en-US" sz="1100" dirty="0"/>
                    </a:p>
                    <a:p>
                      <a:pPr algn="ctr"/>
                      <a:r>
                        <a:rPr lang="en-US" sz="1100" dirty="0"/>
                        <a:t>?</a:t>
                      </a:r>
                    </a:p>
                  </a:txBody>
                  <a:tcPr marL="68580" marR="68580" marT="34290" marB="34290"/>
                </a:tc>
                <a:tc>
                  <a:txBody>
                    <a:bodyPr/>
                    <a:lstStyle/>
                    <a:p>
                      <a:pPr algn="ctr"/>
                      <a:endParaRPr lang="en-US" sz="1100" dirty="0"/>
                    </a:p>
                    <a:p>
                      <a:pPr algn="ctr"/>
                      <a:endParaRPr lang="en-US" sz="1100" dirty="0"/>
                    </a:p>
                    <a:p>
                      <a:pPr algn="ctr"/>
                      <a:endParaRPr lang="en-US" sz="1100" dirty="0"/>
                    </a:p>
                    <a:p>
                      <a:pPr algn="ctr"/>
                      <a:r>
                        <a:rPr lang="en-US" sz="1100" dirty="0"/>
                        <a:t>?</a:t>
                      </a:r>
                    </a:p>
                  </a:txBody>
                  <a:tcPr marL="68580" marR="68580" marT="34290" marB="34290"/>
                </a:tc>
                <a:tc>
                  <a:txBody>
                    <a:bodyPr/>
                    <a:lstStyle/>
                    <a:p>
                      <a:pPr algn="ctr"/>
                      <a:endParaRPr lang="en-US" sz="1100" dirty="0"/>
                    </a:p>
                    <a:p>
                      <a:pPr algn="ctr"/>
                      <a:endParaRPr lang="en-US" sz="1100" dirty="0"/>
                    </a:p>
                    <a:p>
                      <a:pPr algn="ctr"/>
                      <a:endParaRPr lang="en-US" sz="1100" dirty="0"/>
                    </a:p>
                    <a:p>
                      <a:pPr algn="ctr"/>
                      <a:r>
                        <a:rPr lang="en-US" sz="1100" dirty="0"/>
                        <a:t>?</a:t>
                      </a:r>
                    </a:p>
                  </a:txBody>
                  <a:tcPr marL="68580" marR="68580" marT="34290" marB="34290"/>
                </a:tc>
                <a:extLst>
                  <a:ext uri="{0D108BD9-81ED-4DB2-BD59-A6C34878D82A}">
                    <a16:rowId xmlns:a16="http://schemas.microsoft.com/office/drawing/2014/main" val="1947194415"/>
                  </a:ext>
                </a:extLst>
              </a:tr>
            </a:tbl>
          </a:graphicData>
        </a:graphic>
      </p:graphicFrame>
      <p:sp>
        <p:nvSpPr>
          <p:cNvPr id="4" name="TextBox 3">
            <a:extLst>
              <a:ext uri="{FF2B5EF4-FFF2-40B4-BE49-F238E27FC236}">
                <a16:creationId xmlns:a16="http://schemas.microsoft.com/office/drawing/2014/main" id="{0DF24C02-96E2-E8E9-E63D-DF3468E3C8EE}"/>
              </a:ext>
            </a:extLst>
          </p:cNvPr>
          <p:cNvSpPr txBox="1"/>
          <p:nvPr/>
        </p:nvSpPr>
        <p:spPr>
          <a:xfrm>
            <a:off x="0" y="3398946"/>
            <a:ext cx="1285875" cy="1415772"/>
          </a:xfrm>
          <a:prstGeom prst="rect">
            <a:avLst/>
          </a:prstGeom>
          <a:solidFill>
            <a:schemeClr val="accent2">
              <a:lumMod val="20000"/>
              <a:lumOff val="80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Carbon</a:t>
            </a:r>
            <a:r>
              <a:rPr lang="en-US" sz="2400" b="1" baseline="0" dirty="0">
                <a:latin typeface="Times New Roman" panose="02020603050405020304" pitchFamily="18" charset="0"/>
                <a:cs typeface="Times New Roman" panose="02020603050405020304" pitchFamily="18" charset="0"/>
              </a:rPr>
              <a:t> dioxide, </a:t>
            </a:r>
            <a:r>
              <a:rPr lang="en-US" sz="2400" b="1" baseline="0" dirty="0" err="1">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1C94E67B-8C23-CA31-E21C-B837A295F397}"/>
              </a:ext>
            </a:extLst>
          </p:cNvPr>
          <p:cNvSpPr txBox="1"/>
          <p:nvPr/>
        </p:nvSpPr>
        <p:spPr>
          <a:xfrm>
            <a:off x="1298126" y="3214280"/>
            <a:ext cx="1285875" cy="1785104"/>
          </a:xfrm>
          <a:prstGeom prst="rect">
            <a:avLst/>
          </a:prstGeom>
          <a:solidFill>
            <a:schemeClr val="accent2">
              <a:lumMod val="20000"/>
              <a:lumOff val="80000"/>
            </a:schemeClr>
          </a:solid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oxi</a:t>
            </a:r>
            <a:r>
              <a:rPr lang="en-US" sz="2400" b="1" dirty="0">
                <a:latin typeface="Times New Roman" panose="02020603050405020304" pitchFamily="18" charset="0"/>
                <a:cs typeface="Times New Roman" panose="02020603050405020304" pitchFamily="18" charset="0"/>
              </a:rPr>
              <a:t>, glucose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bột</a:t>
            </a:r>
            <a:r>
              <a:rPr lang="en-US" sz="2400" b="1" dirty="0">
                <a:latin typeface="Times New Roman" panose="02020603050405020304" pitchFamily="18" charset="0"/>
                <a:cs typeface="Times New Roman" panose="02020603050405020304" pitchFamily="18" charset="0"/>
              </a:rPr>
              <a:t>)</a:t>
            </a:r>
          </a:p>
          <a:p>
            <a:endParaRPr lang="en-US" dirty="0"/>
          </a:p>
        </p:txBody>
      </p:sp>
      <p:sp>
        <p:nvSpPr>
          <p:cNvPr id="8" name="TextBox 7">
            <a:extLst>
              <a:ext uri="{FF2B5EF4-FFF2-40B4-BE49-F238E27FC236}">
                <a16:creationId xmlns:a16="http://schemas.microsoft.com/office/drawing/2014/main" id="{1E4FE92F-E3DC-B5A4-1B06-3BAD2CD3715B}"/>
              </a:ext>
            </a:extLst>
          </p:cNvPr>
          <p:cNvSpPr txBox="1"/>
          <p:nvPr/>
        </p:nvSpPr>
        <p:spPr>
          <a:xfrm>
            <a:off x="2608502" y="3214280"/>
            <a:ext cx="1285875" cy="2123658"/>
          </a:xfrm>
          <a:prstGeom prst="rect">
            <a:avLst/>
          </a:prstGeom>
          <a:solidFill>
            <a:schemeClr val="accent2">
              <a:lumMod val="20000"/>
              <a:lumOff val="80000"/>
            </a:schemeClr>
          </a:solidFill>
        </p:spPr>
        <p:txBody>
          <a:bodyPr wrap="square" rtlCol="0">
            <a:spAutoFit/>
          </a:bodyPr>
          <a:lstStyle/>
          <a:p>
            <a:pPr algn="ctr"/>
            <a:r>
              <a:rPr lang="en-US" sz="2200" b="1" dirty="0" err="1">
                <a:latin typeface="Times New Roman" panose="02020603050405020304" pitchFamily="18" charset="0"/>
                <a:cs typeface="Times New Roman" panose="02020603050405020304" pitchFamily="18" charset="0"/>
              </a:rPr>
              <a:t>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mặt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diệp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lục</a:t>
            </a:r>
            <a:endParaRPr lang="en-US" sz="2200" b="1" dirty="0">
              <a:latin typeface="Times New Roman" panose="02020603050405020304" pitchFamily="18" charset="0"/>
              <a:cs typeface="Times New Roman" panose="02020603050405020304" pitchFamily="18" charset="0"/>
            </a:endParaRPr>
          </a:p>
          <a:p>
            <a:endParaRPr lang="en-US" sz="2200" dirty="0"/>
          </a:p>
        </p:txBody>
      </p:sp>
      <p:sp>
        <p:nvSpPr>
          <p:cNvPr id="9" name="TextBox 8">
            <a:extLst>
              <a:ext uri="{FF2B5EF4-FFF2-40B4-BE49-F238E27FC236}">
                <a16:creationId xmlns:a16="http://schemas.microsoft.com/office/drawing/2014/main" id="{E96360D5-84D7-36BB-8E9A-2A579186837F}"/>
              </a:ext>
            </a:extLst>
          </p:cNvPr>
          <p:cNvSpPr txBox="1"/>
          <p:nvPr/>
        </p:nvSpPr>
        <p:spPr>
          <a:xfrm>
            <a:off x="1298126" y="1296949"/>
            <a:ext cx="6084317" cy="830997"/>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sát</a:t>
            </a:r>
            <a:r>
              <a:rPr lang="en-US" sz="2400" dirty="0">
                <a:solidFill>
                  <a:srgbClr val="FF0000"/>
                </a:solidFill>
                <a:latin typeface="Times New Roman" panose="02020603050405020304" pitchFamily="18" charset="0"/>
                <a:cs typeface="Times New Roman" panose="02020603050405020304" pitchFamily="18" charset="0"/>
              </a:rPr>
              <a:t> s</a:t>
            </a:r>
            <a:r>
              <a:rPr lang="vi-VN" sz="2400" dirty="0">
                <a:solidFill>
                  <a:srgbClr val="FF0000"/>
                </a:solidFill>
                <a:latin typeface="Times New Roman" panose="02020603050405020304" pitchFamily="18" charset="0"/>
                <a:cs typeface="Times New Roman" panose="02020603050405020304" pitchFamily="18" charset="0"/>
              </a:rPr>
              <a:t>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đôi</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2833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DA262-BBCF-7878-359A-A31C99663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126" y="314325"/>
            <a:ext cx="5261874" cy="3771051"/>
          </a:xfrm>
          <a:prstGeom prst="rect">
            <a:avLst/>
          </a:prstGeom>
        </p:spPr>
      </p:pic>
      <p:sp>
        <p:nvSpPr>
          <p:cNvPr id="5" name="Speech Bubble: Oval 4">
            <a:extLst>
              <a:ext uri="{FF2B5EF4-FFF2-40B4-BE49-F238E27FC236}">
                <a16:creationId xmlns:a16="http://schemas.microsoft.com/office/drawing/2014/main" id="{AED50C59-4A2C-CC98-D0AF-7EC5810CB492}"/>
              </a:ext>
            </a:extLst>
          </p:cNvPr>
          <p:cNvSpPr/>
          <p:nvPr/>
        </p:nvSpPr>
        <p:spPr>
          <a:xfrm>
            <a:off x="238814" y="1585912"/>
            <a:ext cx="3643312" cy="1843088"/>
          </a:xfrm>
          <a:prstGeom prst="wedgeEllipseCallout">
            <a:avLst>
              <a:gd name="adj1" fmla="val 43481"/>
              <a:gd name="adj2" fmla="val -7470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cs typeface="Times New Roman" panose="02020603050405020304" pitchFamily="18" charset="0"/>
              </a:rPr>
              <a:t>Hãy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khái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quát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khái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niệm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về</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quang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hợp</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6" name="Speech Bubble: Oval 5">
            <a:extLst>
              <a:ext uri="{FF2B5EF4-FFF2-40B4-BE49-F238E27FC236}">
                <a16:creationId xmlns:a16="http://schemas.microsoft.com/office/drawing/2014/main" id="{AFBF75CD-57D3-670C-48E4-75D2A1CAF316}"/>
              </a:ext>
            </a:extLst>
          </p:cNvPr>
          <p:cNvSpPr/>
          <p:nvPr/>
        </p:nvSpPr>
        <p:spPr>
          <a:xfrm>
            <a:off x="1171575" y="0"/>
            <a:ext cx="7972425" cy="3114675"/>
          </a:xfrm>
          <a:prstGeom prst="wedgeEllipseCallout">
            <a:avLst>
              <a:gd name="adj1" fmla="val -59235"/>
              <a:gd name="adj2" fmla="val 5149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Times New Roman"/>
                <a:ea typeface="Times New Roman"/>
                <a:cs typeface="Times New Roman"/>
                <a:sym typeface="Times New Roman"/>
              </a:rPr>
              <a:t>Quang hợp là quá trình lá cây sử dụng nước và khí carbon dioxide nhờ năng lượng ánh sáng đã được diệp lục hấp thu để tổng hợp chất hữu cơ và giải phóng oxygen</a:t>
            </a:r>
            <a:r>
              <a:rPr lang="en-US" sz="2800" dirty="0">
                <a:solidFill>
                  <a:srgbClr val="000000"/>
                </a:solidFill>
                <a:latin typeface="Times New Roman"/>
                <a:ea typeface="Times New Roman"/>
                <a:cs typeface="Times New Roman"/>
                <a:sym typeface="Times New Roman"/>
              </a:rPr>
              <a:t>.</a:t>
            </a:r>
            <a:endParaRPr lang="vi-VN" sz="2800" dirty="0">
              <a:solidFill>
                <a:srgbClr val="000000"/>
              </a:solidFill>
              <a:latin typeface="Times New Roman"/>
              <a:ea typeface="Times New Roman"/>
              <a:cs typeface="Times New Roman"/>
              <a:sym typeface="Times New Roman"/>
            </a:endParaRPr>
          </a:p>
        </p:txBody>
      </p:sp>
      <p:pic>
        <p:nvPicPr>
          <p:cNvPr id="7" name="Picture 6">
            <a:extLst>
              <a:ext uri="{FF2B5EF4-FFF2-40B4-BE49-F238E27FC236}">
                <a16:creationId xmlns:a16="http://schemas.microsoft.com/office/drawing/2014/main" id="{6D092D36-10E0-FCC0-F58A-DEBF63B68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86949"/>
            <a:ext cx="5261874" cy="3771051"/>
          </a:xfrm>
          <a:prstGeom prst="rect">
            <a:avLst/>
          </a:prstGeom>
        </p:spPr>
      </p:pic>
    </p:spTree>
    <p:extLst>
      <p:ext uri="{BB962C8B-B14F-4D97-AF65-F5344CB8AC3E}">
        <p14:creationId xmlns:p14="http://schemas.microsoft.com/office/powerpoint/2010/main" val="310946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 presetClass="exit" presetSubtype="0" fill="hold"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0F0C6E-00B2-B97E-C80C-342B11BF36C5}"/>
              </a:ext>
            </a:extLst>
          </p:cNvPr>
          <p:cNvSpPr>
            <a:spLocks noGrp="1"/>
          </p:cNvSpPr>
          <p:nvPr>
            <p:ph type="ctrTitle"/>
          </p:nvPr>
        </p:nvSpPr>
        <p:spPr>
          <a:xfrm>
            <a:off x="268727" y="354262"/>
            <a:ext cx="6084316" cy="436880"/>
          </a:xfrm>
        </p:spPr>
        <p:txBody>
          <a:bodyPr/>
          <a:lstStyle/>
          <a:p>
            <a:pPr algn="l"/>
            <a:r>
              <a:rPr lang="en-US" sz="3500" b="1" dirty="0">
                <a:solidFill>
                  <a:schemeClr val="accent5">
                    <a:lumMod val="75000"/>
                  </a:schemeClr>
                </a:solidFill>
                <a:latin typeface="Times New Roman" panose="02020603050405020304" pitchFamily="18" charset="0"/>
                <a:cs typeface="Times New Roman" panose="02020603050405020304" pitchFamily="18" charset="0"/>
              </a:rPr>
              <a:t>I.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Khái</a:t>
            </a:r>
            <a:r>
              <a:rPr lang="en-US" sz="3500" b="1" dirty="0">
                <a:solidFill>
                  <a:schemeClr val="accent5">
                    <a:lumMod val="75000"/>
                  </a:schemeClr>
                </a:solidFill>
                <a:latin typeface="Times New Roman" panose="02020603050405020304" pitchFamily="18" charset="0"/>
                <a:cs typeface="Times New Roman" panose="02020603050405020304" pitchFamily="18" charset="0"/>
              </a:rPr>
              <a:t>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quát</a:t>
            </a:r>
            <a:r>
              <a:rPr lang="en-US" sz="3500" b="1" dirty="0">
                <a:solidFill>
                  <a:schemeClr val="accent5">
                    <a:lumMod val="75000"/>
                  </a:schemeClr>
                </a:solidFill>
                <a:latin typeface="Times New Roman" panose="02020603050405020304" pitchFamily="18" charset="0"/>
                <a:cs typeface="Times New Roman" panose="02020603050405020304" pitchFamily="18" charset="0"/>
              </a:rPr>
              <a:t>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về</a:t>
            </a:r>
            <a:r>
              <a:rPr lang="en-US" sz="3500" b="1" dirty="0">
                <a:solidFill>
                  <a:schemeClr val="accent5">
                    <a:lumMod val="75000"/>
                  </a:schemeClr>
                </a:solidFill>
                <a:latin typeface="Times New Roman" panose="02020603050405020304" pitchFamily="18" charset="0"/>
                <a:cs typeface="Times New Roman" panose="02020603050405020304" pitchFamily="18" charset="0"/>
              </a:rPr>
              <a:t>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quang</a:t>
            </a:r>
            <a:r>
              <a:rPr lang="en-US" sz="3500" b="1" dirty="0">
                <a:solidFill>
                  <a:schemeClr val="accent5">
                    <a:lumMod val="75000"/>
                  </a:schemeClr>
                </a:solidFill>
                <a:latin typeface="Times New Roman" panose="02020603050405020304" pitchFamily="18" charset="0"/>
                <a:cs typeface="Times New Roman" panose="02020603050405020304" pitchFamily="18" charset="0"/>
              </a:rPr>
              <a:t> </a:t>
            </a:r>
            <a:r>
              <a:rPr lang="en-US" sz="3500" b="1" dirty="0" err="1">
                <a:solidFill>
                  <a:schemeClr val="accent5">
                    <a:lumMod val="75000"/>
                  </a:schemeClr>
                </a:solidFill>
                <a:latin typeface="Times New Roman" panose="02020603050405020304" pitchFamily="18" charset="0"/>
                <a:cs typeface="Times New Roman" panose="02020603050405020304" pitchFamily="18" charset="0"/>
              </a:rPr>
              <a:t>hợp</a:t>
            </a:r>
            <a:endParaRPr lang="en-US" sz="3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7466E6C4-EA98-9437-9A14-557F5F75D605}"/>
              </a:ext>
            </a:extLst>
          </p:cNvPr>
          <p:cNvSpPr txBox="1">
            <a:spLocks/>
          </p:cNvSpPr>
          <p:nvPr/>
        </p:nvSpPr>
        <p:spPr>
          <a:xfrm>
            <a:off x="164592" y="823778"/>
            <a:ext cx="3937982" cy="47317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sz="2500" b="1">
                <a:solidFill>
                  <a:srgbClr val="0070C0"/>
                </a:solidFill>
                <a:latin typeface="Times New Roman" panose="02020603050405020304" pitchFamily="18" charset="0"/>
                <a:cs typeface="Times New Roman" panose="02020603050405020304" pitchFamily="18" charset="0"/>
              </a:rPr>
              <a:t>1. Khái niệm quang hợp</a:t>
            </a:r>
            <a:endParaRPr lang="en-US" sz="2500" b="1"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C88EB85-94A8-4D2F-7011-AF2647EB4811}"/>
              </a:ext>
            </a:extLst>
          </p:cNvPr>
          <p:cNvSpPr txBox="1"/>
          <p:nvPr/>
        </p:nvSpPr>
        <p:spPr>
          <a:xfrm>
            <a:off x="229679" y="1745218"/>
            <a:ext cx="8684642" cy="1384995"/>
          </a:xfrm>
          <a:prstGeom prst="rect">
            <a:avLst/>
          </a:prstGeom>
          <a:noFill/>
        </p:spPr>
        <p:txBody>
          <a:bodyPr wrap="square">
            <a:spAutoFit/>
          </a:bodyPr>
          <a:lstStyle/>
          <a:p>
            <a:pPr algn="ctr"/>
            <a:r>
              <a:rPr lang="vi-VN" sz="2800" dirty="0">
                <a:solidFill>
                  <a:srgbClr val="FF0000"/>
                </a:solidFill>
                <a:latin typeface="Times New Roman"/>
                <a:ea typeface="Times New Roman"/>
                <a:cs typeface="Times New Roman"/>
                <a:sym typeface="Times New Roman"/>
              </a:rPr>
              <a:t>Quang hợp </a:t>
            </a:r>
            <a:r>
              <a:rPr lang="vi-VN" sz="2800" dirty="0">
                <a:solidFill>
                  <a:srgbClr val="000000"/>
                </a:solidFill>
                <a:latin typeface="Times New Roman"/>
                <a:ea typeface="Times New Roman"/>
                <a:cs typeface="Times New Roman"/>
                <a:sym typeface="Times New Roman"/>
              </a:rPr>
              <a:t>là quá trình </a:t>
            </a:r>
            <a:r>
              <a:rPr lang="vi-VN" sz="2800" dirty="0">
                <a:solidFill>
                  <a:srgbClr val="FF0000"/>
                </a:solidFill>
                <a:latin typeface="Times New Roman"/>
                <a:ea typeface="Times New Roman"/>
                <a:cs typeface="Times New Roman"/>
                <a:sym typeface="Times New Roman"/>
              </a:rPr>
              <a:t>lá cây sử dụng nước </a:t>
            </a:r>
            <a:r>
              <a:rPr lang="vi-VN" sz="2800" dirty="0">
                <a:solidFill>
                  <a:srgbClr val="000000"/>
                </a:solidFill>
                <a:latin typeface="Times New Roman"/>
                <a:ea typeface="Times New Roman"/>
                <a:cs typeface="Times New Roman"/>
                <a:sym typeface="Times New Roman"/>
              </a:rPr>
              <a:t>và khí </a:t>
            </a:r>
            <a:r>
              <a:rPr lang="vi-VN" sz="2800" dirty="0">
                <a:solidFill>
                  <a:srgbClr val="FF0000"/>
                </a:solidFill>
                <a:latin typeface="Times New Roman"/>
                <a:ea typeface="Times New Roman"/>
                <a:cs typeface="Times New Roman"/>
                <a:sym typeface="Times New Roman"/>
              </a:rPr>
              <a:t>carbon dioxide </a:t>
            </a:r>
            <a:r>
              <a:rPr lang="vi-VN" sz="2800" dirty="0">
                <a:solidFill>
                  <a:srgbClr val="000000"/>
                </a:solidFill>
                <a:latin typeface="Times New Roman"/>
                <a:ea typeface="Times New Roman"/>
                <a:cs typeface="Times New Roman"/>
                <a:sym typeface="Times New Roman"/>
              </a:rPr>
              <a:t>nhờ </a:t>
            </a:r>
            <a:r>
              <a:rPr lang="vi-VN" sz="2800" dirty="0">
                <a:solidFill>
                  <a:srgbClr val="FF0000"/>
                </a:solidFill>
                <a:latin typeface="Times New Roman"/>
                <a:ea typeface="Times New Roman"/>
                <a:cs typeface="Times New Roman"/>
                <a:sym typeface="Times New Roman"/>
              </a:rPr>
              <a:t>năng lượng ánh sáng </a:t>
            </a:r>
            <a:r>
              <a:rPr lang="vi-VN" sz="2800" dirty="0">
                <a:solidFill>
                  <a:srgbClr val="000000"/>
                </a:solidFill>
                <a:latin typeface="Times New Roman"/>
                <a:ea typeface="Times New Roman"/>
                <a:cs typeface="Times New Roman"/>
                <a:sym typeface="Times New Roman"/>
              </a:rPr>
              <a:t>đã được </a:t>
            </a:r>
            <a:r>
              <a:rPr lang="vi-VN" sz="2800" dirty="0">
                <a:solidFill>
                  <a:srgbClr val="FF0000"/>
                </a:solidFill>
                <a:latin typeface="Times New Roman"/>
                <a:ea typeface="Times New Roman"/>
                <a:cs typeface="Times New Roman"/>
                <a:sym typeface="Times New Roman"/>
              </a:rPr>
              <a:t>diệp lục hấp thu</a:t>
            </a:r>
            <a:r>
              <a:rPr lang="vi-VN" sz="2800" dirty="0">
                <a:solidFill>
                  <a:srgbClr val="000000"/>
                </a:solidFill>
                <a:latin typeface="Times New Roman"/>
                <a:ea typeface="Times New Roman"/>
                <a:cs typeface="Times New Roman"/>
                <a:sym typeface="Times New Roman"/>
              </a:rPr>
              <a:t> để tổng hợp </a:t>
            </a:r>
            <a:r>
              <a:rPr lang="vi-VN" sz="2800" dirty="0">
                <a:solidFill>
                  <a:srgbClr val="FF0000"/>
                </a:solidFill>
                <a:latin typeface="Times New Roman"/>
                <a:ea typeface="Times New Roman"/>
                <a:cs typeface="Times New Roman"/>
                <a:sym typeface="Times New Roman"/>
              </a:rPr>
              <a:t>chất hữu cơ </a:t>
            </a:r>
            <a:r>
              <a:rPr lang="vi-VN" sz="2800" dirty="0">
                <a:solidFill>
                  <a:srgbClr val="000000"/>
                </a:solidFill>
                <a:latin typeface="Times New Roman"/>
                <a:ea typeface="Times New Roman"/>
                <a:cs typeface="Times New Roman"/>
                <a:sym typeface="Times New Roman"/>
              </a:rPr>
              <a:t>và giải phóng </a:t>
            </a:r>
            <a:r>
              <a:rPr lang="vi-VN" sz="2800" dirty="0">
                <a:solidFill>
                  <a:srgbClr val="FF0000"/>
                </a:solidFill>
                <a:latin typeface="Times New Roman"/>
                <a:ea typeface="Times New Roman"/>
                <a:cs typeface="Times New Roman"/>
                <a:sym typeface="Times New Roman"/>
              </a:rPr>
              <a:t>oxygen</a:t>
            </a:r>
            <a:r>
              <a:rPr lang="en-US" sz="2800" dirty="0">
                <a:solidFill>
                  <a:srgbClr val="000000"/>
                </a:solidFill>
                <a:latin typeface="Times New Roman"/>
                <a:ea typeface="Times New Roman"/>
                <a:cs typeface="Times New Roman"/>
                <a:sym typeface="Times New Roman"/>
              </a:rPr>
              <a:t>.</a:t>
            </a:r>
            <a:endParaRPr lang="vi-VN" sz="28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5198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29" y="284353"/>
            <a:ext cx="6084316" cy="436880"/>
          </a:xfrm>
        </p:spPr>
        <p:txBody>
          <a:bodyPr/>
          <a:lstStyle/>
          <a:p>
            <a:pPr algn="l"/>
            <a:r>
              <a:rPr lang="en-US" sz="3375" b="1" dirty="0">
                <a:solidFill>
                  <a:schemeClr val="accent5">
                    <a:lumMod val="75000"/>
                  </a:schemeClr>
                </a:solidFill>
                <a:latin typeface="Times New Roman" panose="02020603050405020304" pitchFamily="18" charset="0"/>
                <a:cs typeface="Times New Roman" panose="02020603050405020304" pitchFamily="18" charset="0"/>
              </a:rPr>
              <a:t>I.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Khái</a:t>
            </a:r>
            <a:r>
              <a:rPr lang="en-US" sz="3375" b="1" dirty="0">
                <a:solidFill>
                  <a:schemeClr val="accent5">
                    <a:lumMod val="75000"/>
                  </a:schemeClr>
                </a:solidFill>
                <a:latin typeface="Times New Roman" panose="02020603050405020304" pitchFamily="18" charset="0"/>
                <a:cs typeface="Times New Roman" panose="02020603050405020304" pitchFamily="18" charset="0"/>
              </a:rPr>
              <a:t>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quát</a:t>
            </a:r>
            <a:r>
              <a:rPr lang="en-US" sz="3375" b="1" dirty="0">
                <a:solidFill>
                  <a:schemeClr val="accent5">
                    <a:lumMod val="75000"/>
                  </a:schemeClr>
                </a:solidFill>
                <a:latin typeface="Times New Roman" panose="02020603050405020304" pitchFamily="18" charset="0"/>
                <a:cs typeface="Times New Roman" panose="02020603050405020304" pitchFamily="18" charset="0"/>
              </a:rPr>
              <a:t>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về</a:t>
            </a:r>
            <a:r>
              <a:rPr lang="en-US" sz="3375" b="1" dirty="0">
                <a:solidFill>
                  <a:schemeClr val="accent5">
                    <a:lumMod val="75000"/>
                  </a:schemeClr>
                </a:solidFill>
                <a:latin typeface="Times New Roman" panose="02020603050405020304" pitchFamily="18" charset="0"/>
                <a:cs typeface="Times New Roman" panose="02020603050405020304" pitchFamily="18" charset="0"/>
              </a:rPr>
              <a:t>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quang</a:t>
            </a:r>
            <a:r>
              <a:rPr lang="en-US" sz="3375" b="1" dirty="0">
                <a:solidFill>
                  <a:schemeClr val="accent5">
                    <a:lumMod val="75000"/>
                  </a:schemeClr>
                </a:solidFill>
                <a:latin typeface="Times New Roman" panose="02020603050405020304" pitchFamily="18" charset="0"/>
                <a:cs typeface="Times New Roman" panose="02020603050405020304" pitchFamily="18" charset="0"/>
              </a:rPr>
              <a:t>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hợp</a:t>
            </a:r>
            <a:endParaRPr lang="en-US" sz="3375"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805846"/>
            <a:ext cx="6181344" cy="473171"/>
          </a:xfrm>
        </p:spPr>
        <p:txBody>
          <a:bodyPr>
            <a:noAutofit/>
          </a:bodyPr>
          <a:lstStyle/>
          <a:p>
            <a:pPr algn="ctr"/>
            <a:r>
              <a:rPr lang="en-US" sz="2625" b="1" dirty="0">
                <a:solidFill>
                  <a:srgbClr val="0070C0"/>
                </a:solidFill>
                <a:latin typeface="Times New Roman" panose="02020603050405020304" pitchFamily="18" charset="0"/>
                <a:cs typeface="Times New Roman" panose="02020603050405020304" pitchFamily="18" charset="0"/>
              </a:rPr>
              <a:t>2. </a:t>
            </a:r>
            <a:r>
              <a:rPr lang="en-US" sz="2625" b="1" dirty="0" err="1">
                <a:solidFill>
                  <a:srgbClr val="0070C0"/>
                </a:solidFill>
                <a:latin typeface="Times New Roman" panose="02020603050405020304" pitchFamily="18" charset="0"/>
                <a:cs typeface="Times New Roman" panose="02020603050405020304" pitchFamily="18" charset="0"/>
              </a:rPr>
              <a:t>Phương</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trình</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tổng</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quát</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của</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quang</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hợp</a:t>
            </a:r>
            <a:endParaRPr lang="en-US" sz="2625" b="1"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028" y="3205914"/>
            <a:ext cx="8561135" cy="28083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Times New Roman" panose="02020603050405020304" pitchFamily="18" charset="0"/>
                <a:cs typeface="Times New Roman" panose="02020603050405020304" pitchFamily="18" charset="0"/>
              </a:rPr>
              <a:t>Phương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trình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tổng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quát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quá</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trình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quang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hợp</a:t>
            </a:r>
            <a:r>
              <a:rPr lang="en-US" sz="3000" dirty="0">
                <a:solidFill>
                  <a:schemeClr val="tx1"/>
                </a:solidFill>
                <a:latin typeface="Times New Roman" panose="02020603050405020304" pitchFamily="18" charset="0"/>
                <a:cs typeface="Times New Roman" panose="02020603050405020304" pitchFamily="18" charset="0"/>
              </a:rPr>
              <a:t>:</a:t>
            </a:r>
          </a:p>
          <a:p>
            <a:pPr algn="ctr"/>
            <a:endParaRPr lang="en-US" sz="3000" dirty="0">
              <a:solidFill>
                <a:schemeClr val="tx1"/>
              </a:solidFill>
              <a:latin typeface="Times New Roman" panose="02020603050405020304" pitchFamily="18" charset="0"/>
              <a:cs typeface="Times New Roman" panose="02020603050405020304" pitchFamily="18" charset="0"/>
            </a:endParaRPr>
          </a:p>
          <a:p>
            <a:pPr algn="ctr"/>
            <a:r>
              <a:rPr lang="en-US" sz="3000" dirty="0">
                <a:solidFill>
                  <a:schemeClr val="tx1"/>
                </a:solidFill>
                <a:latin typeface="Times New Roman" panose="02020603050405020304" pitchFamily="18" charset="0"/>
                <a:cs typeface="Times New Roman" panose="02020603050405020304" pitchFamily="18" charset="0"/>
              </a:rPr>
              <a:t> …(3)….</a:t>
            </a:r>
          </a:p>
          <a:p>
            <a:pPr algn="ctr"/>
            <a:r>
              <a:rPr lang="en-US" sz="3000" dirty="0">
                <a:solidFill>
                  <a:schemeClr val="tx1"/>
                </a:solidFill>
                <a:latin typeface="Times New Roman" panose="02020603050405020304" pitchFamily="18" charset="0"/>
                <a:cs typeface="Times New Roman" panose="02020603050405020304" pitchFamily="18" charset="0"/>
              </a:rPr>
              <a:t>…(1)… + …(2)… ====&gt;      …(4).. + ..(5)…</a:t>
            </a:r>
          </a:p>
          <a:p>
            <a:pPr algn="ct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Chất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diệp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lục</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4F679B-F928-B3B9-2EE3-C0D1A32AB77B}"/>
              </a:ext>
            </a:extLst>
          </p:cNvPr>
          <p:cNvSpPr txBox="1"/>
          <p:nvPr/>
        </p:nvSpPr>
        <p:spPr>
          <a:xfrm>
            <a:off x="97028" y="1766506"/>
            <a:ext cx="9046971" cy="1477328"/>
          </a:xfrm>
          <a:prstGeom prst="rect">
            <a:avLst/>
          </a:prstGeom>
          <a:noFill/>
        </p:spPr>
        <p:txBody>
          <a:bodyPr wrap="square" rtlCol="0">
            <a:spAutoFit/>
          </a:bodyPr>
          <a:lstStyle/>
          <a:p>
            <a:pPr algn="ctr"/>
            <a:r>
              <a:rPr lang="en-US" sz="3000" dirty="0" err="1">
                <a:solidFill>
                  <a:srgbClr val="FF0000"/>
                </a:solidFill>
                <a:latin typeface="Times New Roman" panose="02020603050405020304" pitchFamily="18" charset="0"/>
                <a:cs typeface="Times New Roman" panose="02020603050405020304" pitchFamily="18" charset="0"/>
              </a:rPr>
              <a:t>Dựa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vào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kết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quả</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vừa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làm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được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trong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bảng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phần</a:t>
            </a:r>
            <a:r>
              <a:rPr lang="en-US" sz="3000" dirty="0">
                <a:solidFill>
                  <a:srgbClr val="FF0000"/>
                </a:solidFill>
                <a:latin typeface="Times New Roman" panose="02020603050405020304" pitchFamily="18" charset="0"/>
                <a:cs typeface="Times New Roman" panose="02020603050405020304" pitchFamily="18" charset="0"/>
              </a:rPr>
              <a:t> 1, </a:t>
            </a:r>
            <a:r>
              <a:rPr lang="en-US" sz="3000" dirty="0" err="1">
                <a:solidFill>
                  <a:srgbClr val="FF0000"/>
                </a:solidFill>
                <a:latin typeface="Times New Roman" panose="02020603050405020304" pitchFamily="18" charset="0"/>
                <a:cs typeface="Times New Roman" panose="02020603050405020304" pitchFamily="18" charset="0"/>
              </a:rPr>
              <a:t>hoàn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phương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trình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tổng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quát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của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quá</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trình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quang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hợp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sau</a:t>
            </a:r>
            <a:r>
              <a:rPr lang="en-US" sz="3000" dirty="0">
                <a:solidFill>
                  <a:srgbClr val="FF0000"/>
                </a:solidFill>
                <a:latin typeface="Times New Roman" panose="02020603050405020304" pitchFamily="18" charset="0"/>
                <a:cs typeface="Times New Roman" panose="02020603050405020304" pitchFamily="18" charset="0"/>
              </a:rPr>
              <a:t>: </a:t>
            </a:r>
          </a:p>
          <a:p>
            <a:pPr algn="ctr"/>
            <a:endParaRPr lang="en-US" sz="3000" dirty="0">
              <a:solidFill>
                <a:srgbClr val="FF0000"/>
              </a:solidFill>
            </a:endParaRPr>
          </a:p>
        </p:txBody>
      </p:sp>
      <p:sp>
        <p:nvSpPr>
          <p:cNvPr id="5" name="TextBox 4">
            <a:extLst>
              <a:ext uri="{FF2B5EF4-FFF2-40B4-BE49-F238E27FC236}">
                <a16:creationId xmlns:a16="http://schemas.microsoft.com/office/drawing/2014/main" id="{80A8D584-C799-A842-7B75-F47B85848D83}"/>
              </a:ext>
            </a:extLst>
          </p:cNvPr>
          <p:cNvSpPr txBox="1"/>
          <p:nvPr/>
        </p:nvSpPr>
        <p:spPr>
          <a:xfrm>
            <a:off x="2496249" y="4840907"/>
            <a:ext cx="1285875" cy="553998"/>
          </a:xfrm>
          <a:prstGeom prst="rect">
            <a:avLst/>
          </a:prstGeom>
          <a:solidFill>
            <a:schemeClr val="accent6">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N</a:t>
            </a:r>
            <a:r>
              <a:rPr lang="vi-VN" sz="3000" dirty="0">
                <a:latin typeface="Times New Roman" panose="02020603050405020304" pitchFamily="18" charset="0"/>
                <a:cs typeface="Times New Roman" panose="02020603050405020304" pitchFamily="18" charset="0"/>
              </a:rPr>
              <a:t>ướ</a:t>
            </a:r>
            <a:r>
              <a:rPr lang="en-US" sz="3000" dirty="0">
                <a:latin typeface="Times New Roman" panose="02020603050405020304" pitchFamily="18" charset="0"/>
                <a:cs typeface="Times New Roman" panose="02020603050405020304" pitchFamily="18" charset="0"/>
              </a:rPr>
              <a:t>c</a:t>
            </a:r>
          </a:p>
        </p:txBody>
      </p:sp>
      <p:sp>
        <p:nvSpPr>
          <p:cNvPr id="6" name="TextBox 5">
            <a:extLst>
              <a:ext uri="{FF2B5EF4-FFF2-40B4-BE49-F238E27FC236}">
                <a16:creationId xmlns:a16="http://schemas.microsoft.com/office/drawing/2014/main" id="{9B726470-E824-C670-C149-D591B3678DA2}"/>
              </a:ext>
            </a:extLst>
          </p:cNvPr>
          <p:cNvSpPr txBox="1"/>
          <p:nvPr/>
        </p:nvSpPr>
        <p:spPr>
          <a:xfrm>
            <a:off x="417957" y="4610074"/>
            <a:ext cx="1757363" cy="1015663"/>
          </a:xfrm>
          <a:prstGeom prst="rect">
            <a:avLst/>
          </a:prstGeom>
          <a:solidFill>
            <a:schemeClr val="accent6">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Carbon </a:t>
            </a:r>
          </a:p>
          <a:p>
            <a:r>
              <a:rPr lang="en-US" sz="3000" dirty="0">
                <a:latin typeface="Times New Roman" panose="02020603050405020304" pitchFamily="18" charset="0"/>
                <a:cs typeface="Times New Roman" panose="02020603050405020304" pitchFamily="18" charset="0"/>
              </a:rPr>
              <a:t>dioxide</a:t>
            </a:r>
          </a:p>
        </p:txBody>
      </p:sp>
      <p:sp>
        <p:nvSpPr>
          <p:cNvPr id="9" name="TextBox 8">
            <a:extLst>
              <a:ext uri="{FF2B5EF4-FFF2-40B4-BE49-F238E27FC236}">
                <a16:creationId xmlns:a16="http://schemas.microsoft.com/office/drawing/2014/main" id="{A1A27671-DA7B-6B06-CC43-F99582B4011B}"/>
              </a:ext>
            </a:extLst>
          </p:cNvPr>
          <p:cNvSpPr txBox="1"/>
          <p:nvPr/>
        </p:nvSpPr>
        <p:spPr>
          <a:xfrm>
            <a:off x="3475929" y="4333075"/>
            <a:ext cx="1918589" cy="553998"/>
          </a:xfrm>
          <a:prstGeom prst="rect">
            <a:avLst/>
          </a:prstGeom>
          <a:solidFill>
            <a:schemeClr val="accent6">
              <a:lumMod val="20000"/>
              <a:lumOff val="80000"/>
            </a:schemeClr>
          </a:solid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endParaRPr lang="en-US" sz="3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4200C47-D24B-5728-1B46-8EEF7EC8B87F}"/>
              </a:ext>
            </a:extLst>
          </p:cNvPr>
          <p:cNvSpPr txBox="1"/>
          <p:nvPr/>
        </p:nvSpPr>
        <p:spPr>
          <a:xfrm>
            <a:off x="5226370" y="4757508"/>
            <a:ext cx="1331594" cy="553998"/>
          </a:xfrm>
          <a:prstGeom prst="rect">
            <a:avLst/>
          </a:prstGeom>
          <a:solidFill>
            <a:schemeClr val="accent6">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Oxy</a:t>
            </a:r>
          </a:p>
        </p:txBody>
      </p:sp>
      <p:sp>
        <p:nvSpPr>
          <p:cNvPr id="11" name="TextBox 10">
            <a:extLst>
              <a:ext uri="{FF2B5EF4-FFF2-40B4-BE49-F238E27FC236}">
                <a16:creationId xmlns:a16="http://schemas.microsoft.com/office/drawing/2014/main" id="{E8D80583-B7C4-E096-F3CD-456A38BA4E7E}"/>
              </a:ext>
            </a:extLst>
          </p:cNvPr>
          <p:cNvSpPr txBox="1"/>
          <p:nvPr/>
        </p:nvSpPr>
        <p:spPr>
          <a:xfrm>
            <a:off x="6821236" y="4780143"/>
            <a:ext cx="1757363" cy="1015663"/>
          </a:xfrm>
          <a:prstGeom prst="rect">
            <a:avLst/>
          </a:prstGeom>
          <a:solidFill>
            <a:schemeClr val="accent6">
              <a:lumMod val="20000"/>
              <a:lumOff val="80000"/>
            </a:schemeClr>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Glucose</a:t>
            </a:r>
          </a:p>
          <a:p>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tinh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bột</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959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p:bldP spid="4" grpId="1"/>
      <p:bldP spid="5" grpId="0" animBg="1"/>
      <p:bldP spid="6"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341" y="430929"/>
            <a:ext cx="9020659" cy="436880"/>
          </a:xfrm>
        </p:spPr>
        <p:txBody>
          <a:bodyPr/>
          <a:lstStyle/>
          <a:p>
            <a:pPr algn="l"/>
            <a:r>
              <a:rPr lang="en-US" sz="3375" b="1" dirty="0">
                <a:solidFill>
                  <a:schemeClr val="accent5">
                    <a:lumMod val="75000"/>
                  </a:schemeClr>
                </a:solidFill>
                <a:latin typeface="Times New Roman" panose="02020603050405020304" pitchFamily="18" charset="0"/>
                <a:cs typeface="Times New Roman" panose="02020603050405020304" pitchFamily="18" charset="0"/>
              </a:rPr>
              <a:t>I.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Khái</a:t>
            </a:r>
            <a:r>
              <a:rPr lang="en-US" sz="3375" b="1" dirty="0">
                <a:solidFill>
                  <a:schemeClr val="accent5">
                    <a:lumMod val="75000"/>
                  </a:schemeClr>
                </a:solidFill>
                <a:latin typeface="Times New Roman" panose="02020603050405020304" pitchFamily="18" charset="0"/>
                <a:cs typeface="Times New Roman" panose="02020603050405020304" pitchFamily="18" charset="0"/>
              </a:rPr>
              <a:t>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quát</a:t>
            </a:r>
            <a:r>
              <a:rPr lang="en-US" sz="3375" b="1" dirty="0">
                <a:solidFill>
                  <a:schemeClr val="accent5">
                    <a:lumMod val="75000"/>
                  </a:schemeClr>
                </a:solidFill>
                <a:latin typeface="Times New Roman" panose="02020603050405020304" pitchFamily="18" charset="0"/>
                <a:cs typeface="Times New Roman" panose="02020603050405020304" pitchFamily="18" charset="0"/>
              </a:rPr>
              <a:t>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về</a:t>
            </a:r>
            <a:r>
              <a:rPr lang="en-US" sz="3375" b="1" dirty="0">
                <a:solidFill>
                  <a:schemeClr val="accent5">
                    <a:lumMod val="75000"/>
                  </a:schemeClr>
                </a:solidFill>
                <a:latin typeface="Times New Roman" panose="02020603050405020304" pitchFamily="18" charset="0"/>
                <a:cs typeface="Times New Roman" panose="02020603050405020304" pitchFamily="18" charset="0"/>
              </a:rPr>
              <a:t>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quang</a:t>
            </a:r>
            <a:r>
              <a:rPr lang="en-US" sz="3375" b="1" dirty="0">
                <a:solidFill>
                  <a:schemeClr val="accent5">
                    <a:lumMod val="75000"/>
                  </a:schemeClr>
                </a:solidFill>
                <a:latin typeface="Times New Roman" panose="02020603050405020304" pitchFamily="18" charset="0"/>
                <a:cs typeface="Times New Roman" panose="02020603050405020304" pitchFamily="18" charset="0"/>
              </a:rPr>
              <a:t> </a:t>
            </a:r>
            <a:r>
              <a:rPr lang="en-US" sz="3375" b="1" dirty="0" err="1">
                <a:solidFill>
                  <a:schemeClr val="accent5">
                    <a:lumMod val="75000"/>
                  </a:schemeClr>
                </a:solidFill>
                <a:latin typeface="Times New Roman" panose="02020603050405020304" pitchFamily="18" charset="0"/>
                <a:cs typeface="Times New Roman" panose="02020603050405020304" pitchFamily="18" charset="0"/>
              </a:rPr>
              <a:t>hợp</a:t>
            </a:r>
            <a:endParaRPr lang="en-US" sz="3375"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312" y="901054"/>
            <a:ext cx="9164513" cy="857220"/>
          </a:xfrm>
        </p:spPr>
        <p:txBody>
          <a:bodyPr>
            <a:noAutofit/>
          </a:bodyPr>
          <a:lstStyle/>
          <a:p>
            <a:pPr algn="l"/>
            <a:r>
              <a:rPr lang="en-US" sz="2625" b="1" dirty="0">
                <a:solidFill>
                  <a:srgbClr val="0070C0"/>
                </a:solidFill>
                <a:latin typeface="Times New Roman" panose="02020603050405020304" pitchFamily="18" charset="0"/>
                <a:cs typeface="Times New Roman" panose="02020603050405020304" pitchFamily="18" charset="0"/>
              </a:rPr>
              <a:t>3. </a:t>
            </a:r>
            <a:r>
              <a:rPr lang="en-US" sz="2625" b="1" dirty="0" err="1">
                <a:solidFill>
                  <a:srgbClr val="0070C0"/>
                </a:solidFill>
                <a:latin typeface="Times New Roman" panose="02020603050405020304" pitchFamily="18" charset="0"/>
                <a:cs typeface="Times New Roman" panose="02020603050405020304" pitchFamily="18" charset="0"/>
              </a:rPr>
              <a:t>Mối</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quan</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hệ</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giữa</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trao</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đổi</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chất</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và</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chuyển</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hóa</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năng</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lượng</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trong</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quang</a:t>
            </a:r>
            <a:r>
              <a:rPr lang="en-US" sz="2625" b="1" dirty="0">
                <a:solidFill>
                  <a:srgbClr val="0070C0"/>
                </a:solidFill>
                <a:latin typeface="Times New Roman" panose="02020603050405020304" pitchFamily="18" charset="0"/>
                <a:cs typeface="Times New Roman" panose="02020603050405020304" pitchFamily="18" charset="0"/>
              </a:rPr>
              <a:t> </a:t>
            </a:r>
            <a:r>
              <a:rPr lang="en-US" sz="2625" b="1" dirty="0" err="1">
                <a:solidFill>
                  <a:srgbClr val="0070C0"/>
                </a:solidFill>
                <a:latin typeface="Times New Roman" panose="02020603050405020304" pitchFamily="18" charset="0"/>
                <a:cs typeface="Times New Roman" panose="02020603050405020304" pitchFamily="18" charset="0"/>
              </a:rPr>
              <a:t>hợp</a:t>
            </a:r>
            <a:endParaRPr lang="en-US" sz="2625"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048" y="1585913"/>
            <a:ext cx="5028789" cy="4841158"/>
          </a:xfrm>
          <a:prstGeom prst="rect">
            <a:avLst/>
          </a:prstGeom>
        </p:spPr>
      </p:pic>
      <p:sp>
        <p:nvSpPr>
          <p:cNvPr id="5" name="Rectangle 4"/>
          <p:cNvSpPr/>
          <p:nvPr/>
        </p:nvSpPr>
        <p:spPr>
          <a:xfrm>
            <a:off x="691387" y="2345795"/>
            <a:ext cx="3266661" cy="1565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500" b="1" kern="1200" dirty="0" err="1">
                <a:solidFill>
                  <a:srgbClr val="002060"/>
                </a:solidFill>
                <a:latin typeface="Times New Roman" panose="02020603050405020304" pitchFamily="18" charset="0"/>
                <a:cs typeface="Times New Roman" panose="02020603050405020304" pitchFamily="18" charset="0"/>
              </a:rPr>
              <a:t>Những</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chất</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nào</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được</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trao</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đổi</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giữa</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tế</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bào</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lá</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và</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môi</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trường</a:t>
            </a:r>
            <a:r>
              <a:rPr lang="en-US" sz="2500" b="1" kern="1200" dirty="0">
                <a:solidFill>
                  <a:srgbClr val="00206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28838" y="4404876"/>
            <a:ext cx="3672086" cy="1763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500" b="1" kern="1200" dirty="0" err="1">
                <a:solidFill>
                  <a:srgbClr val="002060"/>
                </a:solidFill>
                <a:latin typeface="Times New Roman" panose="02020603050405020304" pitchFamily="18" charset="0"/>
                <a:cs typeface="Times New Roman" panose="02020603050405020304" pitchFamily="18" charset="0"/>
              </a:rPr>
              <a:t>Dạng</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năng</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lượng</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nào</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được</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chuyển</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hóa</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trong</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quá</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trình</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quang</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1" kern="1200" dirty="0" err="1">
                <a:solidFill>
                  <a:srgbClr val="002060"/>
                </a:solidFill>
                <a:latin typeface="Times New Roman" panose="02020603050405020304" pitchFamily="18" charset="0"/>
                <a:cs typeface="Times New Roman" panose="02020603050405020304" pitchFamily="18" charset="0"/>
              </a:rPr>
              <a:t>hợp</a:t>
            </a:r>
            <a:r>
              <a:rPr lang="en-US" sz="2500" b="1" kern="1200" dirty="0">
                <a:solidFill>
                  <a:srgbClr val="00206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46D41B3A-DACB-E3F3-2616-CD922D676971}"/>
              </a:ext>
            </a:extLst>
          </p:cNvPr>
          <p:cNvSpPr/>
          <p:nvPr/>
        </p:nvSpPr>
        <p:spPr>
          <a:xfrm>
            <a:off x="428837" y="2320530"/>
            <a:ext cx="3672086" cy="17633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500" kern="1200" dirty="0" err="1">
                <a:solidFill>
                  <a:srgbClr val="FF0000"/>
                </a:solidFill>
                <a:latin typeface="Times New Roman" panose="02020603050405020304" pitchFamily="18" charset="0"/>
                <a:cs typeface="Times New Roman" panose="02020603050405020304" pitchFamily="18" charset="0"/>
              </a:rPr>
              <a:t>Nước</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và</a:t>
            </a:r>
            <a:r>
              <a:rPr lang="en-US" sz="2500" kern="1200" dirty="0">
                <a:solidFill>
                  <a:srgbClr val="FF0000"/>
                </a:solidFill>
                <a:latin typeface="Times New Roman" panose="02020603050405020304" pitchFamily="18" charset="0"/>
                <a:cs typeface="Times New Roman" panose="02020603050405020304" pitchFamily="18" charset="0"/>
              </a:rPr>
              <a:t> carbon dioxide </a:t>
            </a:r>
            <a:r>
              <a:rPr lang="en-US" sz="2500" kern="1200" dirty="0" err="1">
                <a:solidFill>
                  <a:prstClr val="black"/>
                </a:solidFill>
                <a:latin typeface="Times New Roman" panose="02020603050405020304" pitchFamily="18" charset="0"/>
                <a:cs typeface="Times New Roman" panose="02020603050405020304" pitchFamily="18" charset="0"/>
              </a:rPr>
              <a:t>được</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lấy</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từ</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môi</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trường</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ngoài</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để</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tổng</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hợp</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chất</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hữu</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cơ</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và</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giải</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phóng</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khí</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oxi</a:t>
            </a:r>
            <a:r>
              <a:rPr lang="en-US" sz="2500" kern="1200" dirty="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93382DD4-6EEA-AFB5-052C-7C05606FFD9B}"/>
              </a:ext>
            </a:extLst>
          </p:cNvPr>
          <p:cNvSpPr/>
          <p:nvPr/>
        </p:nvSpPr>
        <p:spPr>
          <a:xfrm>
            <a:off x="428837" y="4404876"/>
            <a:ext cx="3672085" cy="202219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500" kern="1200" dirty="0">
                <a:solidFill>
                  <a:srgbClr val="FF0000"/>
                </a:solidFill>
                <a:latin typeface="Times New Roman" panose="02020603050405020304" pitchFamily="18" charset="0"/>
                <a:cs typeface="Times New Roman" panose="02020603050405020304" pitchFamily="18" charset="0"/>
              </a:rPr>
              <a:t>Quang </a:t>
            </a:r>
            <a:r>
              <a:rPr lang="en-US" sz="2500" kern="1200" dirty="0" err="1">
                <a:solidFill>
                  <a:srgbClr val="FF0000"/>
                </a:solidFill>
                <a:latin typeface="Times New Roman" panose="02020603050405020304" pitchFamily="18" charset="0"/>
                <a:cs typeface="Times New Roman" panose="02020603050405020304" pitchFamily="18" charset="0"/>
              </a:rPr>
              <a:t>năng</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được</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chuyển</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hóa</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thành</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hóa</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năng</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a:solidFill>
                  <a:prstClr val="black"/>
                </a:solidFill>
                <a:latin typeface="Times New Roman" panose="02020603050405020304" pitchFamily="18" charset="0"/>
                <a:cs typeface="Times New Roman" panose="02020603050405020304" pitchFamily="18" charset="0"/>
              </a:rPr>
              <a:t>d</a:t>
            </a:r>
            <a:r>
              <a:rPr lang="vi-VN" sz="2500" kern="1200" dirty="0">
                <a:solidFill>
                  <a:prstClr val="black"/>
                </a:solidFill>
                <a:latin typeface="Times New Roman" panose="02020603050405020304" pitchFamily="18" charset="0"/>
                <a:cs typeface="Times New Roman" panose="02020603050405020304" pitchFamily="18" charset="0"/>
              </a:rPr>
              <a:t>ự</a:t>
            </a:r>
            <a:r>
              <a:rPr lang="en-US" sz="2500" kern="1200" dirty="0">
                <a:solidFill>
                  <a:prstClr val="black"/>
                </a:solidFill>
                <a:latin typeface="Times New Roman" panose="02020603050405020304" pitchFamily="18" charset="0"/>
                <a:cs typeface="Times New Roman" panose="02020603050405020304" pitchFamily="18" charset="0"/>
              </a:rPr>
              <a:t> tr</a:t>
            </a:r>
            <a:r>
              <a:rPr lang="vi-VN" sz="2500" kern="1200" dirty="0">
                <a:solidFill>
                  <a:prstClr val="black"/>
                </a:solidFill>
                <a:latin typeface="Times New Roman" panose="02020603050405020304" pitchFamily="18" charset="0"/>
                <a:cs typeface="Times New Roman" panose="02020603050405020304" pitchFamily="18" charset="0"/>
              </a:rPr>
              <a:t>ữ</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trong</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các</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hợp</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chất</a:t>
            </a:r>
            <a:r>
              <a:rPr lang="en-US" sz="2500" kern="1200" dirty="0">
                <a:solidFill>
                  <a:prstClr val="black"/>
                </a:solidFill>
                <a:latin typeface="Times New Roman" panose="02020603050405020304" pitchFamily="18" charset="0"/>
                <a:cs typeface="Times New Roman" panose="02020603050405020304" pitchFamily="18" charset="0"/>
              </a:rPr>
              <a:t> h</a:t>
            </a:r>
            <a:r>
              <a:rPr lang="vi-VN" sz="2500" kern="1200" dirty="0">
                <a:solidFill>
                  <a:prstClr val="black"/>
                </a:solidFill>
                <a:latin typeface="Times New Roman" panose="02020603050405020304" pitchFamily="18" charset="0"/>
                <a:cs typeface="Times New Roman" panose="02020603050405020304" pitchFamily="18" charset="0"/>
              </a:rPr>
              <a:t>ữu</a:t>
            </a:r>
            <a:r>
              <a:rPr lang="en-US" sz="2500" kern="1200" dirty="0">
                <a:solidFill>
                  <a:prstClr val="black"/>
                </a:solidFill>
                <a:latin typeface="Times New Roman" panose="02020603050405020304" pitchFamily="18" charset="0"/>
                <a:cs typeface="Times New Roman" panose="02020603050405020304" pitchFamily="18" charset="0"/>
              </a:rPr>
              <a:t> c</a:t>
            </a:r>
            <a:r>
              <a:rPr lang="vi-VN" sz="2500" kern="1200" dirty="0">
                <a:solidFill>
                  <a:prstClr val="black"/>
                </a:solidFill>
                <a:latin typeface="Times New Roman" panose="02020603050405020304" pitchFamily="18" charset="0"/>
                <a:cs typeface="Times New Roman" panose="02020603050405020304" pitchFamily="18" charset="0"/>
              </a:rPr>
              <a:t>ơ</a:t>
            </a:r>
            <a:r>
              <a:rPr lang="en-US" sz="2500" kern="1200" dirty="0">
                <a:solidFill>
                  <a:prstClr val="black"/>
                </a:solidFill>
                <a:latin typeface="Times New Roman" panose="02020603050405020304" pitchFamily="18" charset="0"/>
                <a:cs typeface="Times New Roman" panose="02020603050405020304" pitchFamily="18" charset="0"/>
              </a:rPr>
              <a:t> đ</a:t>
            </a:r>
            <a:r>
              <a:rPr lang="vi-VN" sz="2500" kern="1200" dirty="0">
                <a:solidFill>
                  <a:prstClr val="black"/>
                </a:solidFill>
                <a:latin typeface="Times New Roman" panose="02020603050405020304" pitchFamily="18" charset="0"/>
                <a:cs typeface="Times New Roman" panose="02020603050405020304" pitchFamily="18" charset="0"/>
              </a:rPr>
              <a:t>ược</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tổng</a:t>
            </a:r>
            <a:r>
              <a:rPr lang="en-US" sz="2500" kern="1200" dirty="0">
                <a:solidFill>
                  <a:prstClr val="black"/>
                </a:solidFill>
                <a:latin typeface="Times New Roman" panose="02020603050405020304" pitchFamily="18" charset="0"/>
                <a:cs typeface="Times New Roman" panose="02020603050405020304" pitchFamily="18" charset="0"/>
              </a:rPr>
              <a:t> h</a:t>
            </a:r>
            <a:r>
              <a:rPr lang="vi-VN" sz="2500" kern="1200" dirty="0">
                <a:solidFill>
                  <a:prstClr val="black"/>
                </a:solidFill>
                <a:latin typeface="Times New Roman" panose="02020603050405020304" pitchFamily="18" charset="0"/>
                <a:cs typeface="Times New Roman" panose="02020603050405020304" pitchFamily="18" charset="0"/>
              </a:rPr>
              <a:t>ợp</a:t>
            </a:r>
            <a:r>
              <a:rPr lang="en-US" sz="2500" kern="1200" dirty="0">
                <a:solidFill>
                  <a:prstClr val="black"/>
                </a:solidFill>
                <a:latin typeface="Times New Roman" panose="02020603050405020304" pitchFamily="18" charset="0"/>
                <a:cs typeface="Times New Roman" panose="02020603050405020304" pitchFamily="18" charset="0"/>
              </a:rPr>
              <a:t> </a:t>
            </a:r>
            <a:r>
              <a:rPr lang="en-US" sz="2500" kern="1200" dirty="0" err="1">
                <a:solidFill>
                  <a:prstClr val="black"/>
                </a:solidFill>
                <a:latin typeface="Times New Roman" panose="02020603050405020304" pitchFamily="18" charset="0"/>
                <a:cs typeface="Times New Roman" panose="02020603050405020304" pitchFamily="18" charset="0"/>
              </a:rPr>
              <a:t>ra</a:t>
            </a:r>
            <a:r>
              <a:rPr lang="en-US" sz="2500" kern="12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12321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037"/>
            <a:ext cx="9515475" cy="877824"/>
          </a:xfrm>
        </p:spPr>
        <p:txBody>
          <a:bodyPr>
            <a:noAutofit/>
          </a:bodyPr>
          <a:lstStyle/>
          <a:p>
            <a:r>
              <a:rPr lang="en-US" b="1" dirty="0">
                <a:solidFill>
                  <a:srgbClr val="FF0000"/>
                </a:solidFill>
                <a:latin typeface="Times New Roman" panose="02020603050405020304" pitchFamily="18" charset="0"/>
                <a:cs typeface="Times New Roman" panose="02020603050405020304" pitchFamily="18" charset="0"/>
              </a:rPr>
              <a:t>II. </a:t>
            </a:r>
            <a:r>
              <a:rPr lang="en-US" b="1" dirty="0" err="1">
                <a:solidFill>
                  <a:srgbClr val="FF0000"/>
                </a:solidFill>
                <a:latin typeface="Times New Roman" panose="02020603050405020304" pitchFamily="18" charset="0"/>
                <a:cs typeface="Times New Roman" panose="02020603050405020304" pitchFamily="18" charset="0"/>
              </a:rPr>
              <a:t>Vai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trò</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cây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chức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năng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quang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154" y="1981962"/>
            <a:ext cx="4428079" cy="361188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28588" y="1197132"/>
            <a:ext cx="3501580" cy="1200329"/>
          </a:xfrm>
          <a:prstGeom prst="rect">
            <a:avLst/>
          </a:prstGeom>
          <a:noFill/>
        </p:spPr>
        <p:txBody>
          <a:bodyPr wrap="square" rtlCol="0">
            <a:spAutoFit/>
          </a:bodyPr>
          <a:lstStyle/>
          <a:p>
            <a:pPr marL="342900" indent="-342900" defTabSz="685800">
              <a:buClrTx/>
              <a:buFontTx/>
              <a:buChar char="-"/>
            </a:pPr>
            <a:r>
              <a:rPr lang="en-US" sz="2400" b="1" kern="1200" dirty="0" err="1">
                <a:solidFill>
                  <a:prstClr val="black"/>
                </a:solidFill>
                <a:latin typeface="Times New Roman" panose="02020603050405020304" pitchFamily="18" charset="0"/>
                <a:ea typeface="+mn-ea"/>
                <a:cs typeface="Times New Roman" panose="02020603050405020304" pitchFamily="18" charset="0"/>
              </a:rPr>
              <a:t>Lá</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cây</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là</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cơ</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quan</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chủ</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yếu</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thực</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hiện</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chức</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năng</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quang</a:t>
            </a:r>
            <a:r>
              <a:rPr lang="en-US" sz="2400" b="1" kern="1200" dirty="0">
                <a:solidFill>
                  <a:prstClr val="black"/>
                </a:solidFill>
                <a:latin typeface="Times New Roman" panose="02020603050405020304" pitchFamily="18" charset="0"/>
                <a:ea typeface="+mn-ea"/>
                <a:cs typeface="Times New Roman" panose="02020603050405020304" pitchFamily="18" charset="0"/>
              </a:rPr>
              <a:t> </a:t>
            </a:r>
            <a:r>
              <a:rPr lang="en-US" sz="2400" b="1" kern="1200" dirty="0" err="1">
                <a:solidFill>
                  <a:prstClr val="black"/>
                </a:solidFill>
                <a:latin typeface="Times New Roman" panose="02020603050405020304" pitchFamily="18" charset="0"/>
                <a:ea typeface="+mn-ea"/>
                <a:cs typeface="Times New Roman" panose="02020603050405020304" pitchFamily="18" charset="0"/>
              </a:rPr>
              <a:t>hợp</a:t>
            </a:r>
            <a:endParaRPr 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429767" y="2712793"/>
            <a:ext cx="3231896" cy="1747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400" b="1" kern="1200" dirty="0" err="1">
                <a:solidFill>
                  <a:schemeClr val="tx1"/>
                </a:solidFill>
                <a:latin typeface="Times New Roman" panose="02020603050405020304" pitchFamily="18" charset="0"/>
                <a:cs typeface="Times New Roman" panose="02020603050405020304" pitchFamily="18" charset="0"/>
              </a:rPr>
              <a:t>Em</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hãy</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cho</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biết</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lá</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cây</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có</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những</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bộ</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phận</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chính</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nào</a:t>
            </a:r>
            <a:r>
              <a:rPr lang="en-US" sz="2400" b="1" kern="1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0121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Lst>
  </p:timing>
</p:sld>
</file>

<file path=ppt/theme/theme1.xml><?xml version="1.0" encoding="utf-8"?>
<a:theme xmlns:a="http://schemas.openxmlformats.org/drawingml/2006/main" name="1_sampl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mpl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2333</Words>
  <Application>Microsoft Office PowerPoint</Application>
  <PresentationFormat>On-screen Show (4:3)</PresentationFormat>
  <Paragraphs>220</Paragraphs>
  <Slides>38</Slides>
  <Notes>22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38</vt:i4>
      </vt:variant>
    </vt:vector>
  </HeadingPairs>
  <TitlesOfParts>
    <vt:vector size="50" baseType="lpstr">
      <vt:lpstr>Arial</vt:lpstr>
      <vt:lpstr>Calibri</vt:lpstr>
      <vt:lpstr>Noto Sans Symbols</vt:lpstr>
      <vt:lpstr>Symbol</vt:lpstr>
      <vt:lpstr>Times New Roman</vt:lpstr>
      <vt:lpstr>Trebuchet MS</vt:lpstr>
      <vt:lpstr>Wingdings 3</vt:lpstr>
      <vt:lpstr>1_sample</vt:lpstr>
      <vt:lpstr>sample</vt:lpstr>
      <vt:lpstr>Office Theme</vt:lpstr>
      <vt:lpstr>Custom Design</vt:lpstr>
      <vt:lpstr>Facet</vt:lpstr>
      <vt:lpstr>PowerPoint Presentation</vt:lpstr>
      <vt:lpstr>Tiết 85-86: Bài 22: Quang hợp  ở thực vật</vt:lpstr>
      <vt:lpstr>PowerPoint Presentation</vt:lpstr>
      <vt:lpstr>I. Khái quát về quang hợp</vt:lpstr>
      <vt:lpstr>PowerPoint Presentation</vt:lpstr>
      <vt:lpstr>I. Khái quát về quang hợp</vt:lpstr>
      <vt:lpstr>I. Khái quát về quang hợp</vt:lpstr>
      <vt:lpstr>I. Khái quát về quang hợp</vt:lpstr>
      <vt:lpstr>II. Vai trò của lá cây với chức năng quang hợp</vt:lpstr>
      <vt:lpstr>II. Vai trò của lá cây với chức năng quang hợp</vt:lpstr>
      <vt:lpstr>II. Vai trò của lá cây với chức năng quang hợp</vt:lpstr>
      <vt:lpstr>PowerPoint Presentation</vt:lpstr>
      <vt:lpstr>PowerPoint Presentation</vt:lpstr>
      <vt:lpstr>PowerPoint Presentation</vt:lpstr>
      <vt:lpstr>PowerPoint Presentation</vt:lpstr>
      <vt:lpstr>PowerPoint Presentation</vt:lpstr>
      <vt:lpstr>II. Vai trò của lá cây với chức năng quang hợp</vt:lpstr>
      <vt:lpstr>II. Vai trò của lá cây với chức năng quang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Giang</dc:creator>
  <cp:lastModifiedBy>Bùi Thị Hương Giang</cp:lastModifiedBy>
  <cp:revision>9</cp:revision>
  <dcterms:modified xsi:type="dcterms:W3CDTF">2023-02-06T04:39:40Z</dcterms:modified>
</cp:coreProperties>
</file>