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331" r:id="rId2"/>
    <p:sldId id="313" r:id="rId3"/>
    <p:sldId id="328" r:id="rId4"/>
    <p:sldId id="316" r:id="rId5"/>
    <p:sldId id="337" r:id="rId6"/>
    <p:sldId id="330" r:id="rId7"/>
    <p:sldId id="338" r:id="rId8"/>
    <p:sldId id="295" r:id="rId9"/>
    <p:sldId id="298" r:id="rId10"/>
    <p:sldId id="297" r:id="rId11"/>
    <p:sldId id="332" r:id="rId12"/>
    <p:sldId id="333" r:id="rId13"/>
    <p:sldId id="334" r:id="rId14"/>
    <p:sldId id="335" r:id="rId15"/>
    <p:sldId id="336" r:id="rId16"/>
    <p:sldId id="271" r:id="rId17"/>
    <p:sldId id="272" r:id="rId18"/>
    <p:sldId id="327" r:id="rId19"/>
    <p:sldId id="3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" initials="n" lastIdx="1" clrIdx="0">
    <p:extLst>
      <p:ext uri="{19B8F6BF-5375-455C-9EA6-DF929625EA0E}">
        <p15:presenceInfo xmlns:p15="http://schemas.microsoft.com/office/powerpoint/2012/main" userId="698a3ccc601266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2D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61" d="100"/>
          <a:sy n="61" d="100"/>
        </p:scale>
        <p:origin x="1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9FE20-C8FE-4FFA-9D89-CB91DD8CF28B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2BBBF-5DB7-48AF-BBCA-258FAC46B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6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Quan sát và nhận xét mâm cơm hàng ngày của chúng ta.</a:t>
            </a:r>
          </a:p>
          <a:p>
            <a:r>
              <a:rPr lang="vi-VN" dirty="0" smtClean="0"/>
              <a:t>=&gt;</a:t>
            </a:r>
            <a:r>
              <a:rPr lang="vi-VN" baseline="0" dirty="0" smtClean="0"/>
              <a:t> Đa dạng các món ăn, mỗi loại thức ăn khác nhau cung cấp  năng lượng, chất dinh dưỡng khác nhau.</a:t>
            </a:r>
          </a:p>
          <a:p>
            <a:r>
              <a:rPr lang="vi-VN" baseline="0" dirty="0" smtClean="0"/>
              <a:t>Theo các em , khẩu phần ăn của mỗi người có giống nhau không? Vì sao ?</a:t>
            </a:r>
          </a:p>
          <a:p>
            <a:r>
              <a:rPr lang="vi-VN" baseline="0" dirty="0" smtClean="0"/>
              <a:t>Tại sao lại có người gầy và người béo?</a:t>
            </a:r>
          </a:p>
          <a:p>
            <a:r>
              <a:rPr lang="vi-VN" dirty="0" smtClean="0"/>
              <a:t>Chúng ta có nên áp đặt chế độ ăn của người này với người kia không?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2BBBF-5DB7-48AF-BBCA-258FAC46B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7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8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7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4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10663059" y="4753112"/>
            <a:ext cx="1217088" cy="1237712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856701" y="442364"/>
            <a:ext cx="9257791" cy="1237008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4003600" cy="36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✗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6149152" y="2008467"/>
            <a:ext cx="4003600" cy="36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✗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0" name="Google Shape;90;p7"/>
          <p:cNvSpPr/>
          <p:nvPr/>
        </p:nvSpPr>
        <p:spPr>
          <a:xfrm>
            <a:off x="10851766" y="316035"/>
            <a:ext cx="985341" cy="1237312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1396892" y="3796060"/>
            <a:ext cx="349497" cy="308144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5902355" y="6299608"/>
            <a:ext cx="1184197" cy="81987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7158362" y="6340678"/>
            <a:ext cx="115853" cy="41572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7384870" y="6340232"/>
            <a:ext cx="399637" cy="5424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434048" y="1370193"/>
            <a:ext cx="151107" cy="1272065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342669" y="1494769"/>
            <a:ext cx="107249" cy="532052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71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4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5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2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8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7D38609-6565-42A7-A5A3-A1656D2B6A71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7B7B98-D59F-455F-9606-6521F8545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2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1.svg"/><Relationship Id="rId3" Type="http://schemas.openxmlformats.org/officeDocument/2006/relationships/image" Target="../media/image57.svg"/><Relationship Id="rId7" Type="http://schemas.openxmlformats.org/officeDocument/2006/relationships/image" Target="../media/image175.svg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77.svg"/><Relationship Id="rId5" Type="http://schemas.openxmlformats.org/officeDocument/2006/relationships/image" Target="../media/image173.sv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90.sv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20.sv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0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10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4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D84EA3-FA16-4B48-9585-05517302F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6279"/>
          <a:stretch/>
        </p:blipFill>
        <p:spPr>
          <a:xfrm>
            <a:off x="939800" y="-12678"/>
            <a:ext cx="10312400" cy="687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A9631-F1F7-4163-B557-2BF7421C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55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36558-FD79-45AA-9D7B-B90A255636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14" name="Google Shape;183;p15">
            <a:extLst>
              <a:ext uri="{FF2B5EF4-FFF2-40B4-BE49-F238E27FC236}">
                <a16:creationId xmlns:a16="http://schemas.microsoft.com/office/drawing/2014/main" id="{DB09051A-894E-4B3A-B470-8D6294C99900}"/>
              </a:ext>
            </a:extLst>
          </p:cNvPr>
          <p:cNvSpPr txBox="1">
            <a:spLocks/>
          </p:cNvSpPr>
          <p:nvPr/>
        </p:nvSpPr>
        <p:spPr>
          <a:xfrm>
            <a:off x="1996117" y="4017035"/>
            <a:ext cx="7213600" cy="22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5333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TRÒ CHƠI: 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5333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ĐOÁN NHANH</a:t>
            </a:r>
          </a:p>
        </p:txBody>
      </p:sp>
    </p:spTree>
    <p:extLst>
      <p:ext uri="{BB962C8B-B14F-4D97-AF65-F5344CB8AC3E}">
        <p14:creationId xmlns:p14="http://schemas.microsoft.com/office/powerpoint/2010/main" val="11710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20155" y="3556223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70" y="2569208"/>
            <a:ext cx="9580919" cy="528400"/>
          </a:xfrm>
        </p:spPr>
        <p:txBody>
          <a:bodyPr/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protein (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733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32793" y="3613969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Rau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620155" y="4288793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957828" y="4344022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711;p50">
            <a:hlinkClick r:id="" action="ppaction://noaction"/>
            <a:extLst>
              <a:ext uri="{FF2B5EF4-FFF2-40B4-BE49-F238E27FC236}">
                <a16:creationId xmlns:a16="http://schemas.microsoft.com/office/drawing/2014/main" id="{8513F481-006C-45C6-9D4B-F99DA6095725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2BFF5-C1AF-4166-A2F3-CC6690FC726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967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620155" y="3556223"/>
            <a:ext cx="5039360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35" y="1767164"/>
            <a:ext cx="9580919" cy="1604088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5932793" y="3613969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Cacbohydrate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620155" y="4288793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Protein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5957828" y="4344022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Lipid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711;p50">
            <a:hlinkClick r:id="" action="ppaction://noaction"/>
            <a:extLst>
              <a:ext uri="{FF2B5EF4-FFF2-40B4-BE49-F238E27FC236}">
                <a16:creationId xmlns:a16="http://schemas.microsoft.com/office/drawing/2014/main" id="{4288305A-EB84-4A40-B196-B9DD2F51838E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5521F-A0DE-4239-AC70-894B33971FC5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052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83275" y="3556223"/>
            <a:ext cx="4567285" cy="670783"/>
          </a:xfrm>
        </p:spPr>
        <p:txBody>
          <a:bodyPr/>
          <a:lstStyle/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3" y="2322331"/>
            <a:ext cx="10789920" cy="1259840"/>
          </a:xfrm>
        </p:spPr>
        <p:txBody>
          <a:bodyPr/>
          <a:lstStyle/>
          <a:p>
            <a:pPr algn="ctr"/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EF064-8A18-42E8-8DCE-45762ADBB59C}"/>
              </a:ext>
            </a:extLst>
          </p:cNvPr>
          <p:cNvSpPr txBox="1"/>
          <p:nvPr/>
        </p:nvSpPr>
        <p:spPr>
          <a:xfrm>
            <a:off x="6217273" y="3613968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183275" y="4288793"/>
            <a:ext cx="4638405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516D8-57DF-47A5-A31B-9C0A7D7E36B8}"/>
              </a:ext>
            </a:extLst>
          </p:cNvPr>
          <p:cNvSpPr txBox="1"/>
          <p:nvPr/>
        </p:nvSpPr>
        <p:spPr>
          <a:xfrm>
            <a:off x="6242308" y="4344021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gối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711;p50">
            <a:hlinkClick r:id="" action="ppaction://noaction"/>
            <a:extLst>
              <a:ext uri="{FF2B5EF4-FFF2-40B4-BE49-F238E27FC236}">
                <a16:creationId xmlns:a16="http://schemas.microsoft.com/office/drawing/2014/main" id="{D7F6C542-2422-406B-BB93-CBEA7DFDE1B9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3806D-D4B2-4AFC-8856-F3D6D99B0F03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6604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4A3D-90D2-40C5-99F1-C03F3FF912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711;p50">
            <a:hlinkClick r:id="" action="ppaction://noaction"/>
            <a:extLst>
              <a:ext uri="{FF2B5EF4-FFF2-40B4-BE49-F238E27FC236}">
                <a16:creationId xmlns:a16="http://schemas.microsoft.com/office/drawing/2014/main" id="{D7F6C542-2422-406B-BB93-CBEA7DFDE1B9}"/>
              </a:ext>
            </a:extLst>
          </p:cNvPr>
          <p:cNvSpPr/>
          <p:nvPr/>
        </p:nvSpPr>
        <p:spPr>
          <a:xfrm>
            <a:off x="9939153" y="4991373"/>
            <a:ext cx="1744044" cy="1552209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endParaRPr sz="240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3806D-D4B2-4AFC-8856-F3D6D99B0F03}"/>
              </a:ext>
            </a:extLst>
          </p:cNvPr>
          <p:cNvSpPr txBox="1"/>
          <p:nvPr/>
        </p:nvSpPr>
        <p:spPr>
          <a:xfrm>
            <a:off x="1620155" y="772160"/>
            <a:ext cx="29213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C9F4DE7-C0DD-45EF-97F5-8086D35E5876}"/>
              </a:ext>
            </a:extLst>
          </p:cNvPr>
          <p:cNvSpPr txBox="1">
            <a:spLocks/>
          </p:cNvSpPr>
          <p:nvPr/>
        </p:nvSpPr>
        <p:spPr>
          <a:xfrm>
            <a:off x="1002935" y="3007583"/>
            <a:ext cx="5039360" cy="670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463" indent="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320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A. Lúa gạo.</a:t>
            </a:r>
            <a:endParaRPr lang="en-US" sz="32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38F29D78-0333-4EAF-A10B-F4F451BB31EA}"/>
              </a:ext>
            </a:extLst>
          </p:cNvPr>
          <p:cNvSpPr txBox="1">
            <a:spLocks/>
          </p:cNvSpPr>
          <p:nvPr/>
        </p:nvSpPr>
        <p:spPr>
          <a:xfrm>
            <a:off x="10588613" y="5709195"/>
            <a:ext cx="731600" cy="4004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AA18B351-5022-4927-B455-E3865CA3D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54" y="2156768"/>
            <a:ext cx="10577973" cy="7325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Cây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trồng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nào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không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xem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là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lương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thực</a:t>
            </a:r>
            <a: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?</a:t>
            </a:r>
            <a:br>
              <a:rPr lang="en-US" sz="3733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</a:br>
            <a:endParaRPr lang="en-US" sz="3733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45821-9ED5-48C6-897E-4AF0E5F6130D}"/>
              </a:ext>
            </a:extLst>
          </p:cNvPr>
          <p:cNvSpPr txBox="1"/>
          <p:nvPr/>
        </p:nvSpPr>
        <p:spPr>
          <a:xfrm>
            <a:off x="5315573" y="3065328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Mía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2D10851-6CDF-4490-A4CA-A1176C884F76}"/>
              </a:ext>
            </a:extLst>
          </p:cNvPr>
          <p:cNvSpPr txBox="1">
            <a:spLocks/>
          </p:cNvSpPr>
          <p:nvPr/>
        </p:nvSpPr>
        <p:spPr>
          <a:xfrm>
            <a:off x="1002935" y="3740153"/>
            <a:ext cx="3627120" cy="67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35463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Ngô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.</a:t>
            </a:r>
            <a:endParaRPr lang="en-US" sz="3733" dirty="0">
              <a:latin typeface="Palatino Linotype" panose="020405020505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6A478-99C7-4B0D-8CCF-110E42CE9168}"/>
              </a:ext>
            </a:extLst>
          </p:cNvPr>
          <p:cNvSpPr txBox="1"/>
          <p:nvPr/>
        </p:nvSpPr>
        <p:spPr>
          <a:xfrm>
            <a:off x="5340608" y="3795382"/>
            <a:ext cx="5039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463">
              <a:spcBef>
                <a:spcPts val="80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mì</a:t>
            </a:r>
            <a:r>
              <a:rPr lang="en-US" sz="32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8208BE2F-4107-45BC-9BB3-641D2F9DD906}"/>
              </a:ext>
            </a:extLst>
          </p:cNvPr>
          <p:cNvSpPr txBox="1">
            <a:spLocks/>
          </p:cNvSpPr>
          <p:nvPr/>
        </p:nvSpPr>
        <p:spPr>
          <a:xfrm>
            <a:off x="11205833" y="8566695"/>
            <a:ext cx="731600" cy="400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>
                <a:latin typeface="Palatino Linotype" panose="02040502050505030304" pitchFamily="18" charset="0"/>
              </a:rPr>
              <a:pPr/>
              <a:t>15</a:t>
            </a:fld>
            <a:endParaRPr lang="en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7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2" y="105463"/>
            <a:ext cx="6596418" cy="536575"/>
          </a:xfrm>
        </p:spPr>
        <p:txBody>
          <a:bodyPr>
            <a:normAutofit/>
          </a:bodyPr>
          <a:lstStyle/>
          <a:p>
            <a:pPr algn="r"/>
            <a:r>
              <a:rPr lang="en-US" sz="2400" b="1" u="sng">
                <a:solidFill>
                  <a:schemeClr val="accent2">
                    <a:lumMod val="75000"/>
                  </a:schemeClr>
                </a:solidFill>
              </a:rPr>
              <a:t>Chương III -  Bài 15 – Một số lương thực, thực phẩm.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036" y="1201003"/>
            <a:ext cx="1046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CỦNG CỐ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708387" y="1926714"/>
            <a:ext cx="9491125" cy="13396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: HS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Tóm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5582" y="105463"/>
            <a:ext cx="6596418" cy="536575"/>
          </a:xfrm>
        </p:spPr>
        <p:txBody>
          <a:bodyPr>
            <a:normAutofit/>
          </a:bodyPr>
          <a:lstStyle/>
          <a:p>
            <a:pPr algn="r"/>
            <a:r>
              <a:rPr lang="en-US" sz="2400" b="1" u="sng">
                <a:solidFill>
                  <a:schemeClr val="accent2">
                    <a:lumMod val="75000"/>
                  </a:schemeClr>
                </a:solidFill>
              </a:rPr>
              <a:t>Chương III -  Bài 15 – Một số lương thực, thực phẩm.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036" y="1201003"/>
            <a:ext cx="10467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NHIỆM VỤ VỀ NHÀ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708387" y="1926714"/>
            <a:ext cx="9491125" cy="1791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400" b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 thức: HS làm việc cá nhân.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Nhiệm vụ: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HS làm sơ đồ tư duy hoặc infografic về mặt tốt và mặt xấu của lipid.</a:t>
            </a:r>
            <a:endParaRPr lang="en-US" sz="1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Xây dựng thực đơn 1 ngày của em</a:t>
            </a: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81543" y="3501962"/>
            <a:ext cx="4027538" cy="37858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6707" y="-283924"/>
            <a:ext cx="4027538" cy="3785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3607" y="891978"/>
            <a:ext cx="6004787" cy="5074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1841" y="1203558"/>
            <a:ext cx="3168318" cy="30473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47067">
            <a:off x="10286804" y="775791"/>
            <a:ext cx="773391" cy="1329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30035">
            <a:off x="1170319" y="4743571"/>
            <a:ext cx="1293487" cy="1015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39265">
            <a:off x="10600763" y="4157173"/>
            <a:ext cx="756885" cy="140163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8501" y="4441127"/>
            <a:ext cx="915499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8"/>
              </a:lnSpc>
            </a:pPr>
            <a:r>
              <a:rPr lang="en-US" sz="6934">
                <a:solidFill>
                  <a:srgbClr val="373737"/>
                </a:solidFill>
                <a:latin typeface="Cerebri Bold 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04624" y="5293234"/>
            <a:ext cx="618275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3"/>
              </a:lnSpc>
            </a:pPr>
            <a:r>
              <a:rPr lang="en-US" sz="2666">
                <a:solidFill>
                  <a:srgbClr val="373737"/>
                </a:solidFill>
                <a:latin typeface="Cerebri"/>
              </a:rPr>
              <a:t>Take care of your family's health</a:t>
            </a:r>
          </a:p>
        </p:txBody>
      </p:sp>
    </p:spTree>
    <p:extLst>
      <p:ext uri="{BB962C8B-B14F-4D97-AF65-F5344CB8AC3E}">
        <p14:creationId xmlns:p14="http://schemas.microsoft.com/office/powerpoint/2010/main" val="3484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186EC-43D6-4208-A001-AB1C91B59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7"/>
            <a:ext cx="12192000" cy="68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865" b="786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 rot="5400000">
            <a:off x="5306857" y="-1127022"/>
            <a:ext cx="4513521" cy="9256766"/>
            <a:chOff x="0" y="0"/>
            <a:chExt cx="2354580" cy="4829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3310" cy="4829001"/>
            </a:xfrm>
            <a:custGeom>
              <a:avLst/>
              <a:gdLst/>
              <a:ahLst/>
              <a:cxnLst/>
              <a:rect l="l" t="t" r="r" b="b"/>
              <a:pathLst>
                <a:path w="2353310" h="4829001">
                  <a:moveTo>
                    <a:pt x="784860" y="4761691"/>
                  </a:moveTo>
                  <a:cubicBezTo>
                    <a:pt x="905510" y="4802331"/>
                    <a:pt x="1042670" y="4829001"/>
                    <a:pt x="1177290" y="4829001"/>
                  </a:cubicBezTo>
                  <a:cubicBezTo>
                    <a:pt x="1311910" y="4829001"/>
                    <a:pt x="1441450" y="4806141"/>
                    <a:pt x="1560830" y="4765501"/>
                  </a:cubicBezTo>
                  <a:cubicBezTo>
                    <a:pt x="1563370" y="4764231"/>
                    <a:pt x="1565910" y="4764231"/>
                    <a:pt x="1568450" y="4762961"/>
                  </a:cubicBezTo>
                  <a:cubicBezTo>
                    <a:pt x="2016760" y="4600401"/>
                    <a:pt x="2346960" y="4171141"/>
                    <a:pt x="2353310" y="366346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3660682"/>
                  </a:lnTo>
                  <a:cubicBezTo>
                    <a:pt x="6350" y="4173681"/>
                    <a:pt x="331470" y="4602941"/>
                    <a:pt x="784860" y="4761691"/>
                  </a:cubicBezTo>
                  <a:close/>
                </a:path>
              </a:pathLst>
            </a:custGeom>
            <a:solidFill>
              <a:srgbClr val="503E9D">
                <a:alpha val="96863"/>
              </a:srgbClr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6287073" y="4474225"/>
            <a:ext cx="5321551" cy="0"/>
          </a:xfrm>
          <a:prstGeom prst="line">
            <a:avLst/>
          </a:prstGeom>
          <a:ln w="28575" cap="rnd">
            <a:solidFill>
              <a:srgbClr val="FFFFFF">
                <a:alpha val="1882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51306" y="1595088"/>
            <a:ext cx="5230410" cy="36678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1FB800-EAAF-4A3A-B7EE-AD464D74120A}"/>
              </a:ext>
            </a:extLst>
          </p:cNvPr>
          <p:cNvGrpSpPr/>
          <p:nvPr/>
        </p:nvGrpSpPr>
        <p:grpSpPr>
          <a:xfrm>
            <a:off x="6225614" y="3353139"/>
            <a:ext cx="5433597" cy="1498261"/>
            <a:chOff x="9338420" y="5029708"/>
            <a:chExt cx="8150396" cy="2247392"/>
          </a:xfrm>
        </p:grpSpPr>
        <p:sp>
          <p:nvSpPr>
            <p:cNvPr id="9" name="TextBox 9"/>
            <p:cNvSpPr txBox="1"/>
            <p:nvPr/>
          </p:nvSpPr>
          <p:spPr>
            <a:xfrm>
              <a:off x="9338420" y="5029708"/>
              <a:ext cx="8150396" cy="1015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endParaRPr lang="en-US" sz="4400" dirty="0">
                <a:solidFill>
                  <a:srgbClr val="FFFFFF"/>
                </a:solidFill>
                <a:latin typeface="#9Slide03 AmpleSoft" panose="02000000000000000000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A08AC70-4CEB-451A-B66A-2BE2F346E4F5}"/>
                </a:ext>
              </a:extLst>
            </p:cNvPr>
            <p:cNvCxnSpPr/>
            <p:nvPr/>
          </p:nvCxnSpPr>
          <p:spPr>
            <a:xfrm>
              <a:off x="9338420" y="7277100"/>
              <a:ext cx="59015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876800" y="1990870"/>
            <a:ext cx="797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</a:t>
            </a:r>
            <a:r>
              <a:rPr lang="vi-V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15: </a:t>
            </a:r>
            <a:endParaRPr lang="vi-V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Một số lương thực , thực phẩm</a:t>
            </a:r>
          </a:p>
          <a:p>
            <a:pPr algn="ctr"/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(Tiết 2)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7D279F-F0B5-4576-8BE4-9BAD401B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96" y="79160"/>
            <a:ext cx="12409042" cy="67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CB586151-4460-429E-8879-54FE8EE04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836" y="1852753"/>
            <a:ext cx="97158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200" b="1" u="sng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vi-VN" altLang="vi-VN" sz="3200" b="1" u="sng" dirty="0" smtClean="0">
                <a:solidFill>
                  <a:schemeClr val="bg1"/>
                </a:solidFill>
              </a:rPr>
              <a:t>I.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Vai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trò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của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lương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thực</a:t>
            </a:r>
            <a:r>
              <a:rPr lang="en-US" altLang="vi-VN" sz="3200" b="1" u="sng" dirty="0">
                <a:solidFill>
                  <a:schemeClr val="bg1"/>
                </a:solidFill>
              </a:rPr>
              <a:t> -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thực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phẩm</a:t>
            </a:r>
            <a:endParaRPr lang="vi-VN" altLang="vi-VN" sz="3200" b="1" u="sng" dirty="0">
              <a:solidFill>
                <a:schemeClr val="bg1"/>
              </a:solidFill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A6DA0DE3-E016-49D8-A9D4-833178E2A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421" y="2929971"/>
            <a:ext cx="8281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vi-VN" sz="3200" b="1" u="sng" dirty="0">
                <a:solidFill>
                  <a:schemeClr val="bg1"/>
                </a:solidFill>
              </a:rPr>
              <a:t>II. </a:t>
            </a:r>
            <a:r>
              <a:rPr lang="en-US" altLang="vi-VN" sz="3200" b="1" u="sng" dirty="0" err="1">
                <a:solidFill>
                  <a:schemeClr val="bg1"/>
                </a:solidFill>
              </a:rPr>
              <a:t>Các</a:t>
            </a:r>
            <a:r>
              <a:rPr lang="en-US" altLang="vi-VN" sz="3200" b="1" u="sng" dirty="0">
                <a:solidFill>
                  <a:schemeClr val="bg1"/>
                </a:solidFill>
              </a:rPr>
              <a:t> </a:t>
            </a:r>
            <a:r>
              <a:rPr lang="vi-VN" altLang="vi-VN" sz="3200" b="1" u="sng" dirty="0">
                <a:solidFill>
                  <a:schemeClr val="bg1"/>
                </a:solidFill>
              </a:rPr>
              <a:t>nhóm chất dinh dưỡng trong lương thực , thực phẩm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4ACFC0B-76C7-495D-9894-38DA240C9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92075" y="3683000"/>
            <a:ext cx="3201297" cy="2817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5948" y="661034"/>
            <a:ext cx="7704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15: </a:t>
            </a: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 , thực </a:t>
            </a:r>
            <a:r>
              <a:rPr lang="vi-V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(Tiếp)</a:t>
            </a: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23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FD4C954-8444-4C18-A509-B33BF4DC2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39589" y="-1209063"/>
            <a:ext cx="2025155" cy="202515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5031241-A144-426B-8E96-F185963E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07683" y="6146245"/>
            <a:ext cx="2025155" cy="202515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9996165-5FC2-46F0-A982-ABE12C4C9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70719" y="4101283"/>
            <a:ext cx="2025155" cy="202515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83684" flipH="1">
            <a:off x="-1645821" y="2199966"/>
            <a:ext cx="7400865" cy="55876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673258">
            <a:off x="-777707" y="1663366"/>
            <a:ext cx="5664635" cy="6723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3300" y="1544886"/>
            <a:ext cx="5028979" cy="58600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40774">
            <a:off x="4411648" y="1179040"/>
            <a:ext cx="894642" cy="9426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64981">
            <a:off x="10698454" y="4978537"/>
            <a:ext cx="931497" cy="13625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13621" y="2934539"/>
            <a:ext cx="5608735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6400" b="1" dirty="0">
                <a:solidFill>
                  <a:srgbClr val="FF0000"/>
                </a:solidFill>
                <a:latin typeface="+mj-lt"/>
              </a:rPr>
              <a:t>III. Sức khỏe và chế độ dinh dưỡng</a:t>
            </a:r>
            <a:endParaRPr lang="en-US" sz="6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25">
            <a:extLst>
              <a:ext uri="{FF2B5EF4-FFF2-40B4-BE49-F238E27FC236}">
                <a16:creationId xmlns:a16="http://schemas.microsoft.com/office/drawing/2014/main" id="{AD7011F2-FF25-477A-80F3-08ED038FBA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78490" y="179767"/>
            <a:ext cx="2057444" cy="18030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2AB446-5054-4D48-8F4D-510C1BD0481A}"/>
              </a:ext>
            </a:extLst>
          </p:cNvPr>
          <p:cNvSpPr/>
          <p:nvPr/>
        </p:nvSpPr>
        <p:spPr>
          <a:xfrm>
            <a:off x="0" y="46167"/>
            <a:ext cx="9550401" cy="878040"/>
          </a:xfrm>
          <a:prstGeom prst="rect">
            <a:avLst/>
          </a:prstGeom>
          <a:solidFill>
            <a:srgbClr val="F76C6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15. Một số lương thực , thực phẩm</a:t>
            </a:r>
          </a:p>
        </p:txBody>
      </p:sp>
    </p:spTree>
    <p:extLst>
      <p:ext uri="{BB962C8B-B14F-4D97-AF65-F5344CB8AC3E}">
        <p14:creationId xmlns:p14="http://schemas.microsoft.com/office/powerpoint/2010/main" val="106332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7F4B6F7-392A-4AA9-A0AE-AF1D9C87B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219944" y="3274249"/>
            <a:ext cx="2025155" cy="202515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B59ADA0-BA8F-4E9E-B182-996FE5C37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499" y="5316789"/>
            <a:ext cx="2025155" cy="202515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66BA409-857D-4ED2-B224-0F11D4C6E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667699" y="-1202448"/>
            <a:ext cx="2025155" cy="2025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B1D97-0D80-4BDB-8B44-7F9B5A787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2" y="1136124"/>
            <a:ext cx="5154577" cy="515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4B1B1A-B6F9-4C98-9E53-87ACDF062C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b="10965"/>
          <a:stretch/>
        </p:blipFill>
        <p:spPr>
          <a:xfrm>
            <a:off x="8498103" y="966312"/>
            <a:ext cx="3528765" cy="315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ealthy là gì? Chế độ ăn Healthy giảm cân, giảm mỡ bụng nhanh">
            <a:extLst>
              <a:ext uri="{FF2B5EF4-FFF2-40B4-BE49-F238E27FC236}">
                <a16:creationId xmlns:a16="http://schemas.microsoft.com/office/drawing/2014/main" id="{5C8314CE-4E12-48DB-BFF4-639309B00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8"/>
          <a:stretch/>
        </p:blipFill>
        <p:spPr bwMode="auto">
          <a:xfrm>
            <a:off x="6393049" y="383604"/>
            <a:ext cx="2225484" cy="2025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1 cửa hàng bán bánh ngọt ngon nhất quận Ba Đình, TP Hà Nội - Toplist.vn">
            <a:extLst>
              <a:ext uri="{FF2B5EF4-FFF2-40B4-BE49-F238E27FC236}">
                <a16:creationId xmlns:a16="http://schemas.microsoft.com/office/drawing/2014/main" id="{A7CD9E16-7D29-403E-AB81-09221F627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 b="16115"/>
          <a:stretch/>
        </p:blipFill>
        <p:spPr bwMode="auto">
          <a:xfrm>
            <a:off x="5939627" y="3429000"/>
            <a:ext cx="3596558" cy="3057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ị trường thức ăn nhanh Việt Nam - Dấu hiệu khởi sắc trong bối cảnh &amp;quot;bình  thường mới&amp;quot; - MQ International | Flavors &amp;amp; Foods Ingredients">
            <a:extLst>
              <a:ext uri="{FF2B5EF4-FFF2-40B4-BE49-F238E27FC236}">
                <a16:creationId xmlns:a16="http://schemas.microsoft.com/office/drawing/2014/main" id="{C2C77110-DD1A-4542-BCFC-57428115B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r="17761"/>
          <a:stretch/>
        </p:blipFill>
        <p:spPr bwMode="auto">
          <a:xfrm>
            <a:off x="9712470" y="4800829"/>
            <a:ext cx="2107065" cy="2025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17AF41B-1252-42AA-ADA4-D7C1BA040D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8512" y="4940818"/>
            <a:ext cx="2060603" cy="240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7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7D279F-F0B5-4576-8BE4-9BAD401B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96" y="79160"/>
            <a:ext cx="12409042" cy="67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E0418C4-9D1D-483D-A2AB-B554329EB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955943"/>
            <a:ext cx="2352126" cy="1822898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E439438-DEC4-4391-B824-60E3008897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28868" y="3907574"/>
            <a:ext cx="2072097" cy="287126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38190A7-A480-4C8F-A052-C1F8197B0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7067">
            <a:off x="11016747" y="169150"/>
            <a:ext cx="773391" cy="1329265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6DA0DE3-E016-49D8-A9D4-833178E2A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46" y="1667043"/>
            <a:ext cx="9958102" cy="399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sz="2400" dirty="0" smtClean="0">
                <a:solidFill>
                  <a:schemeClr val="bg1"/>
                </a:solidFill>
              </a:rPr>
              <a:t>- Khẩu </a:t>
            </a:r>
            <a:r>
              <a:rPr lang="vi-VN" sz="2400" dirty="0">
                <a:solidFill>
                  <a:schemeClr val="bg1"/>
                </a:solidFill>
              </a:rPr>
              <a:t>phần ăn có ảnh hướng rất lớn tới sức khoẻ và sự phát triển của cơ thể con </a:t>
            </a:r>
            <a:r>
              <a:rPr lang="vi-VN" sz="2400" dirty="0" smtClean="0">
                <a:solidFill>
                  <a:schemeClr val="bg1"/>
                </a:solidFill>
              </a:rPr>
              <a:t>người.</a:t>
            </a:r>
          </a:p>
          <a:p>
            <a:r>
              <a:rPr lang="vi-VN" sz="2400" dirty="0" smtClean="0">
                <a:solidFill>
                  <a:schemeClr val="bg1"/>
                </a:solidFill>
              </a:rPr>
              <a:t>= &gt;Khẩu </a:t>
            </a:r>
            <a:r>
              <a:rPr lang="vi-VN" sz="2400" dirty="0">
                <a:solidFill>
                  <a:schemeClr val="bg1"/>
                </a:solidFill>
              </a:rPr>
              <a:t>phần ăn đầy đủ phải có đủ các chất định đưỡng: protein, lipid,Carbohydrate, vitamin và chất khoáng.</a:t>
            </a:r>
          </a:p>
          <a:p>
            <a:r>
              <a:rPr lang="vi-VN" sz="2400" dirty="0" smtClean="0">
                <a:solidFill>
                  <a:schemeClr val="bg1"/>
                </a:solidFill>
              </a:rPr>
              <a:t>- </a:t>
            </a:r>
            <a:r>
              <a:rPr lang="vi-VN" sz="2400" dirty="0">
                <a:solidFill>
                  <a:schemeClr val="bg1"/>
                </a:solidFill>
              </a:rPr>
              <a:t>Khẩu phần ăn  hợp lí là khẩu phần ăn:</a:t>
            </a:r>
          </a:p>
          <a:p>
            <a:r>
              <a:rPr lang="vi-VN" sz="2400" dirty="0">
                <a:solidFill>
                  <a:schemeClr val="bg1"/>
                </a:solidFill>
              </a:rPr>
              <a:t> +</a:t>
            </a:r>
            <a:r>
              <a:rPr lang="vi-VN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Đảm bảo đủ lượng thức ăn phù hợp với từng đối tượng.</a:t>
            </a:r>
          </a:p>
          <a:p>
            <a:r>
              <a:rPr lang="vi-VN" sz="2400" dirty="0">
                <a:solidFill>
                  <a:schemeClr val="bg1"/>
                </a:solidFill>
              </a:rPr>
              <a:t> </a:t>
            </a:r>
            <a:r>
              <a:rPr lang="vi-VN" sz="2400" dirty="0" smtClean="0">
                <a:solidFill>
                  <a:schemeClr val="bg1"/>
                </a:solidFill>
              </a:rPr>
              <a:t>+ Đảm </a:t>
            </a:r>
            <a:r>
              <a:rPr lang="vi-VN" sz="2400" dirty="0">
                <a:solidFill>
                  <a:schemeClr val="bg1"/>
                </a:solidFill>
              </a:rPr>
              <a:t>bảo đủ các thành phần định dưỡng hữu cơ, vitamin, muối khoáng.</a:t>
            </a:r>
          </a:p>
          <a:p>
            <a:r>
              <a:rPr lang="vi-VN" sz="2400" dirty="0">
                <a:solidFill>
                  <a:schemeClr val="bg1"/>
                </a:solidFill>
              </a:rPr>
              <a:t> </a:t>
            </a:r>
            <a:r>
              <a:rPr lang="vi-VN" sz="2400" dirty="0" smtClean="0">
                <a:solidFill>
                  <a:schemeClr val="bg1"/>
                </a:solidFill>
              </a:rPr>
              <a:t>+ </a:t>
            </a:r>
            <a:r>
              <a:rPr lang="vi-VN" sz="2400" dirty="0">
                <a:solidFill>
                  <a:schemeClr val="bg1"/>
                </a:solidFill>
              </a:rPr>
              <a:t>Đảm bảo cung cấp đủ năng lượng cho như cầu của cơ thể.</a:t>
            </a: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sz="2933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0F7400A-2308-45B5-A37C-BE1E516A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10" y="590017"/>
            <a:ext cx="9715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vi-VN" sz="4000" b="1" u="sng" dirty="0" smtClean="0">
                <a:solidFill>
                  <a:schemeClr val="bg1"/>
                </a:solidFill>
              </a:rPr>
              <a:t>III. Sức khỏe và chế độ dinh dưỡng</a:t>
            </a:r>
            <a:endParaRPr lang="vi-VN" altLang="vi-VN" sz="40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6845" y="21297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793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7D279F-F0B5-4576-8BE4-9BAD401B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96" y="79160"/>
            <a:ext cx="12409042" cy="67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E0418C4-9D1D-483D-A2AB-B554329EB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955943"/>
            <a:ext cx="2352126" cy="1822898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E439438-DEC4-4391-B824-60E3008897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28868" y="3907574"/>
            <a:ext cx="2072097" cy="287126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38190A7-A480-4C8F-A052-C1F8197B0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7067">
            <a:off x="11016747" y="169150"/>
            <a:ext cx="773391" cy="1329265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A6DA0DE3-E016-49D8-A9D4-833178E2A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46" y="497432"/>
            <a:ext cx="995810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sz="2800" dirty="0" smtClean="0">
              <a:solidFill>
                <a:schemeClr val="bg1"/>
              </a:solidFill>
            </a:endParaRPr>
          </a:p>
          <a:p>
            <a:r>
              <a:rPr lang="vi-VN" sz="2800" dirty="0" smtClean="0"/>
              <a:t/>
            </a:r>
            <a:br>
              <a:rPr lang="vi-VN" sz="2800" dirty="0" smtClean="0"/>
            </a:br>
            <a:r>
              <a:rPr lang="vi-VN" sz="2800" dirty="0" smtClean="0">
                <a:solidFill>
                  <a:schemeClr val="bg1"/>
                </a:solidFill>
              </a:rPr>
              <a:t>Các loại thức ăn khác nhau cung cấp lượng năng lượng và các chất dinh dưỡng khác nhau.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vi-VN" sz="2800" dirty="0" smtClean="0">
                <a:solidFill>
                  <a:schemeClr val="bg1"/>
                </a:solidFill>
              </a:rPr>
              <a:t>Cần ăn đa dạng các loại thức ăn.</a:t>
            </a:r>
          </a:p>
          <a:p>
            <a:r>
              <a:rPr lang="vi-VN" sz="2800" dirty="0" smtClean="0">
                <a:solidFill>
                  <a:schemeClr val="bg1"/>
                </a:solidFill>
              </a:rPr>
              <a:t>Nhu cầu năng lượng và chất dinh dưỡng của mỗi người là khác nhau, phụ thuộc vào: độ tuổi, giới tính, cân nặng, công việc vận động ít hay nhiều…</a:t>
            </a:r>
          </a:p>
          <a:p>
            <a:r>
              <a:rPr lang="vi-VN" sz="2800" dirty="0" smtClean="0">
                <a:solidFill>
                  <a:schemeClr val="bg1"/>
                </a:solidFill>
              </a:rPr>
              <a:t>Nếu ăn quá nhiều , ít hoạt động, chất dinh dưỡng dư thừa sẽ được dự trữ dưới dạng chất béo.</a:t>
            </a:r>
          </a:p>
          <a:p>
            <a:r>
              <a:rPr lang="vi-VN" sz="2800" dirty="0" smtClean="0">
                <a:solidFill>
                  <a:schemeClr val="bg1"/>
                </a:solidFill>
              </a:rPr>
              <a:t>Nếu ăn quá ít không đủ chất, cơ thể sẽ bị suy dinh dưỡng.</a:t>
            </a:r>
          </a:p>
          <a:p>
            <a:endParaRPr lang="vi-VN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0F7400A-2308-45B5-A37C-BE1E516AA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110" y="590017"/>
            <a:ext cx="9715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vi-VN" sz="4000" b="1" u="sng" dirty="0" smtClean="0">
                <a:solidFill>
                  <a:schemeClr val="bg1"/>
                </a:solidFill>
              </a:rPr>
              <a:t>III. Sức khỏe và chế độ dinh dưỡng</a:t>
            </a:r>
            <a:endParaRPr lang="vi-VN" altLang="vi-VN" sz="40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6845" y="21297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64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50698" y="5124361"/>
            <a:ext cx="2444255" cy="244425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0" y="0"/>
            <a:ext cx="6096000" cy="6858000"/>
            <a:chOff x="0" y="0"/>
            <a:chExt cx="4050101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0100" cy="3479800"/>
            </a:xfrm>
            <a:custGeom>
              <a:avLst/>
              <a:gdLst/>
              <a:ahLst/>
              <a:cxnLst/>
              <a:rect l="l" t="t" r="r" b="b"/>
              <a:pathLst>
                <a:path w="4050100" h="3479800">
                  <a:moveTo>
                    <a:pt x="0" y="0"/>
                  </a:moveTo>
                  <a:lnTo>
                    <a:pt x="4050100" y="0"/>
                  </a:lnTo>
                  <a:lnTo>
                    <a:pt x="405010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15D6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87651" y="5062017"/>
            <a:ext cx="1775301" cy="17753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0A7135-4B92-41F5-AFC4-73D20930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" b="100000" l="0" r="86818">
                        <a14:foregroundMark x1="27273" y1="44197" x2="42273" y2="3339"/>
                        <a14:foregroundMark x1="56970" y1="46423" x2="57273" y2="55167"/>
                        <a14:foregroundMark x1="28788" y1="18919" x2="33030" y2="16216"/>
                        <a14:foregroundMark x1="26515" y1="25278" x2="30152" y2="26868"/>
                        <a14:foregroundMark x1="51515" y1="74722" x2="55000" y2="71224"/>
                        <a14:foregroundMark x1="7879" y1="61367" x2="15303" y2="63116"/>
                        <a14:foregroundMark x1="41818" y1="31955" x2="38030" y2="41494"/>
                        <a14:foregroundMark x1="58030" y1="31797" x2="61364" y2="31161"/>
                        <a14:foregroundMark x1="45909" y1="11765" x2="49242" y2="18283"/>
                        <a14:foregroundMark x1="42424" y1="1908" x2="42424" y2="954"/>
                        <a14:foregroundMark x1="5758" y1="86645" x2="3636" y2="86169"/>
                        <a14:foregroundMark x1="31667" y1="95390" x2="33636" y2="96979"/>
                        <a14:foregroundMark x1="35758" y1="96025" x2="37727" y2="96502"/>
                        <a14:backgroundMark x1="15606" y1="62480" x2="16667" y2="59300"/>
                        <a14:backgroundMark x1="13485" y1="60413" x2="14091" y2="59141"/>
                        <a14:backgroundMark x1="10909" y1="58188" x2="12121" y2="59141"/>
                        <a14:backgroundMark x1="26364" y1="44038" x2="28939" y2="43879"/>
                        <a14:backgroundMark x1="3485" y1="87281" x2="4848" y2="87281"/>
                        <a14:backgroundMark x1="33030" y1="95390" x2="34545" y2="95072"/>
                        <a14:backgroundMark x1="36515" y1="94754" x2="37121" y2="95707"/>
                        <a14:backgroundMark x1="79091" y1="83307" x2="79394" y2="86169"/>
                        <a14:backgroundMark x1="35909" y1="18760" x2="37424" y2="19555"/>
                        <a14:backgroundMark x1="51818" y1="20350" x2="52121" y2="21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09" y="244882"/>
            <a:ext cx="6965905" cy="6368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467358" y="2666525"/>
            <a:ext cx="643421" cy="44396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2D072DC-E1A5-47B8-8FBA-2B857BF525D5}"/>
              </a:ext>
            </a:extLst>
          </p:cNvPr>
          <p:cNvGrpSpPr/>
          <p:nvPr/>
        </p:nvGrpSpPr>
        <p:grpSpPr>
          <a:xfrm>
            <a:off x="1060915" y="502533"/>
            <a:ext cx="4605647" cy="2462597"/>
            <a:chOff x="837922" y="590475"/>
            <a:chExt cx="6908471" cy="3693895"/>
          </a:xfrm>
        </p:grpSpPr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31F19BA0-6E6D-4B94-B0E0-91AFEA15E508}"/>
                </a:ext>
              </a:extLst>
            </p:cNvPr>
            <p:cNvSpPr txBox="1"/>
            <p:nvPr/>
          </p:nvSpPr>
          <p:spPr>
            <a:xfrm>
              <a:off x="837922" y="590475"/>
              <a:ext cx="6908471" cy="369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5334" dirty="0">
                  <a:solidFill>
                    <a:srgbClr val="373737"/>
                  </a:solidFill>
                  <a:latin typeface="Broadway" panose="04040905080002020502" pitchFamily="82" charset="0"/>
                </a:rPr>
                <a:t>THÁP </a:t>
              </a:r>
            </a:p>
            <a:p>
              <a:pPr>
                <a:spcBef>
                  <a:spcPct val="0"/>
                </a:spcBef>
              </a:pPr>
              <a:r>
                <a:rPr lang="en-US" sz="5334" dirty="0">
                  <a:solidFill>
                    <a:srgbClr val="373737"/>
                  </a:solidFill>
                  <a:latin typeface="Broadway" panose="04040905080002020502" pitchFamily="82" charset="0"/>
                </a:rPr>
                <a:t>DINH </a:t>
              </a:r>
            </a:p>
            <a:p>
              <a:pPr>
                <a:spcBef>
                  <a:spcPct val="0"/>
                </a:spcBef>
              </a:pPr>
              <a:r>
                <a:rPr lang="en-US" sz="5334" dirty="0">
                  <a:solidFill>
                    <a:srgbClr val="373737"/>
                  </a:solidFill>
                  <a:latin typeface="Broadway" panose="04040905080002020502" pitchFamily="82" charset="0"/>
                </a:rPr>
                <a:t>DUÕNG</a:t>
              </a:r>
            </a:p>
          </p:txBody>
        </p:sp>
        <p:sp>
          <p:nvSpPr>
            <p:cNvPr id="41" name="TextBox 22">
              <a:extLst>
                <a:ext uri="{FF2B5EF4-FFF2-40B4-BE49-F238E27FC236}">
                  <a16:creationId xmlns:a16="http://schemas.microsoft.com/office/drawing/2014/main" id="{B34926EE-4C1E-4556-BA3E-501A6788DE11}"/>
                </a:ext>
              </a:extLst>
            </p:cNvPr>
            <p:cNvSpPr txBox="1"/>
            <p:nvPr/>
          </p:nvSpPr>
          <p:spPr>
            <a:xfrm rot="1136262">
              <a:off x="2324430" y="2884228"/>
              <a:ext cx="401843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667" dirty="0">
                  <a:solidFill>
                    <a:srgbClr val="373737"/>
                  </a:solidFill>
                  <a:latin typeface="Broadway" panose="04040905080002020502" pitchFamily="82" charset="0"/>
                </a:rPr>
                <a:t>,</a:t>
              </a:r>
            </a:p>
          </p:txBody>
        </p:sp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8EB7FD51-01E5-4254-B357-2BE381A21BF1}"/>
                </a:ext>
              </a:extLst>
            </p:cNvPr>
            <p:cNvSpPr txBox="1"/>
            <p:nvPr/>
          </p:nvSpPr>
          <p:spPr>
            <a:xfrm rot="1136262">
              <a:off x="2954757" y="2903892"/>
              <a:ext cx="401843" cy="615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667" dirty="0">
                  <a:solidFill>
                    <a:srgbClr val="373737"/>
                  </a:solidFill>
                  <a:latin typeface="Broadway" panose="04040905080002020502" pitchFamily="82" charset="0"/>
                </a:rPr>
                <a:t>,</a:t>
              </a:r>
            </a:p>
          </p:txBody>
        </p:sp>
      </p:grpSp>
      <p:pic>
        <p:nvPicPr>
          <p:cNvPr id="44" name="Picture 6">
            <a:extLst>
              <a:ext uri="{FF2B5EF4-FFF2-40B4-BE49-F238E27FC236}">
                <a16:creationId xmlns:a16="http://schemas.microsoft.com/office/drawing/2014/main" id="{03FA9CA0-4725-4C85-B3EB-8D0656477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438718" y="469082"/>
            <a:ext cx="643421" cy="4439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B9D978-B5EC-485A-A025-051849B42465}"/>
              </a:ext>
            </a:extLst>
          </p:cNvPr>
          <p:cNvSpPr txBox="1"/>
          <p:nvPr/>
        </p:nvSpPr>
        <p:spPr>
          <a:xfrm>
            <a:off x="9549536" y="2277630"/>
            <a:ext cx="35236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E5BD"/>
                </a:solidFill>
                <a:latin typeface="#9Slide03 AllRoundGothic" panose="020B0703020202020104" pitchFamily="34" charset="0"/>
              </a:rPr>
              <a:t>CHẤT ĐẠM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531747-F3A8-4FB9-B59A-2955739CA45D}"/>
              </a:ext>
            </a:extLst>
          </p:cNvPr>
          <p:cNvSpPr txBox="1"/>
          <p:nvPr/>
        </p:nvSpPr>
        <p:spPr>
          <a:xfrm>
            <a:off x="9588768" y="872376"/>
            <a:ext cx="352368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E5BD"/>
                </a:solidFill>
                <a:latin typeface="#9Slide03 AllRoundGothic" panose="020B0703020202020104" pitchFamily="34" charset="0"/>
              </a:rPr>
              <a:t>CHẤT BÉO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ECAC1C-74F9-44F9-AECF-20F95876A65E}"/>
              </a:ext>
            </a:extLst>
          </p:cNvPr>
          <p:cNvSpPr txBox="1"/>
          <p:nvPr/>
        </p:nvSpPr>
        <p:spPr>
          <a:xfrm>
            <a:off x="9344371" y="3291646"/>
            <a:ext cx="290148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E5BD"/>
                </a:solidFill>
                <a:latin typeface="#9Slide03 AllRoundGothic" panose="020B0703020202020104" pitchFamily="34" charset="0"/>
              </a:rPr>
              <a:t>VITAMIN VÀ KHOÁNG CHẤT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8DF167-55F9-45BD-B0FD-852AB3B7FAC5}"/>
              </a:ext>
            </a:extLst>
          </p:cNvPr>
          <p:cNvSpPr txBox="1"/>
          <p:nvPr/>
        </p:nvSpPr>
        <p:spPr>
          <a:xfrm>
            <a:off x="9556775" y="4966164"/>
            <a:ext cx="352368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E5BD"/>
                </a:solidFill>
                <a:latin typeface="#9Slide03 AllRoundGothic" panose="020B0703020202020104" pitchFamily="34" charset="0"/>
              </a:rPr>
              <a:t>CHẤT </a:t>
            </a:r>
          </a:p>
          <a:p>
            <a:r>
              <a:rPr lang="en-US" sz="2667" b="1" dirty="0">
                <a:solidFill>
                  <a:srgbClr val="FFE5BD"/>
                </a:solidFill>
                <a:latin typeface="#9Slide03 AllRoundGothic" panose="020B0703020202020104" pitchFamily="34" charset="0"/>
              </a:rPr>
              <a:t>BỘT ĐƯỜNG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94821">
            <a:off x="11113086" y="5879017"/>
            <a:ext cx="932917" cy="984803"/>
          </a:xfrm>
          <a:prstGeom prst="rect">
            <a:avLst/>
          </a:prstGeom>
        </p:spPr>
      </p:pic>
      <p:sp>
        <p:nvSpPr>
          <p:cNvPr id="50" name="Callout: Line 49">
            <a:extLst>
              <a:ext uri="{FF2B5EF4-FFF2-40B4-BE49-F238E27FC236}">
                <a16:creationId xmlns:a16="http://schemas.microsoft.com/office/drawing/2014/main" id="{CF1DFE30-F5B4-4A29-858F-38977EB71282}"/>
              </a:ext>
            </a:extLst>
          </p:cNvPr>
          <p:cNvSpPr/>
          <p:nvPr/>
        </p:nvSpPr>
        <p:spPr>
          <a:xfrm>
            <a:off x="9206783" y="745687"/>
            <a:ext cx="2681339" cy="725302"/>
          </a:xfrm>
          <a:prstGeom prst="borderCallout1">
            <a:avLst>
              <a:gd name="adj1" fmla="val 18750"/>
              <a:gd name="adj2" fmla="val -8333"/>
              <a:gd name="adj3" fmla="val 50142"/>
              <a:gd name="adj4" fmla="val -92603"/>
            </a:avLst>
          </a:prstGeom>
          <a:noFill/>
          <a:ln>
            <a:solidFill>
              <a:srgbClr val="00A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Callout: Line 50">
            <a:extLst>
              <a:ext uri="{FF2B5EF4-FFF2-40B4-BE49-F238E27FC236}">
                <a16:creationId xmlns:a16="http://schemas.microsoft.com/office/drawing/2014/main" id="{A565BF21-EE9D-4CA8-A3CA-21AC3C4183CC}"/>
              </a:ext>
            </a:extLst>
          </p:cNvPr>
          <p:cNvSpPr/>
          <p:nvPr/>
        </p:nvSpPr>
        <p:spPr>
          <a:xfrm>
            <a:off x="9206783" y="2125526"/>
            <a:ext cx="2681339" cy="725302"/>
          </a:xfrm>
          <a:prstGeom prst="borderCallout1">
            <a:avLst>
              <a:gd name="adj1" fmla="val 18750"/>
              <a:gd name="adj2" fmla="val -8333"/>
              <a:gd name="adj3" fmla="val 79965"/>
              <a:gd name="adj4" fmla="val -94070"/>
            </a:avLst>
          </a:prstGeom>
          <a:noFill/>
          <a:ln>
            <a:solidFill>
              <a:srgbClr val="00A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Callout: Line 51">
            <a:extLst>
              <a:ext uri="{FF2B5EF4-FFF2-40B4-BE49-F238E27FC236}">
                <a16:creationId xmlns:a16="http://schemas.microsoft.com/office/drawing/2014/main" id="{756A01AA-F41A-4112-ABED-78E9B346CE6D}"/>
              </a:ext>
            </a:extLst>
          </p:cNvPr>
          <p:cNvSpPr/>
          <p:nvPr/>
        </p:nvSpPr>
        <p:spPr>
          <a:xfrm>
            <a:off x="9210685" y="3247700"/>
            <a:ext cx="2681339" cy="970184"/>
          </a:xfrm>
          <a:prstGeom prst="borderCallout1">
            <a:avLst>
              <a:gd name="adj1" fmla="val 18750"/>
              <a:gd name="adj2" fmla="val -8333"/>
              <a:gd name="adj3" fmla="val 72438"/>
              <a:gd name="adj4" fmla="val -94070"/>
            </a:avLst>
          </a:prstGeom>
          <a:noFill/>
          <a:ln>
            <a:solidFill>
              <a:srgbClr val="00A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3" name="Callout: Line 52">
            <a:extLst>
              <a:ext uri="{FF2B5EF4-FFF2-40B4-BE49-F238E27FC236}">
                <a16:creationId xmlns:a16="http://schemas.microsoft.com/office/drawing/2014/main" id="{90BDE0A4-4CC7-4226-A30E-C68DEC7C44CE}"/>
              </a:ext>
            </a:extLst>
          </p:cNvPr>
          <p:cNvSpPr/>
          <p:nvPr/>
        </p:nvSpPr>
        <p:spPr>
          <a:xfrm>
            <a:off x="9206783" y="4921945"/>
            <a:ext cx="2681339" cy="970184"/>
          </a:xfrm>
          <a:prstGeom prst="borderCallout1">
            <a:avLst>
              <a:gd name="adj1" fmla="val 18750"/>
              <a:gd name="adj2" fmla="val -8333"/>
              <a:gd name="adj3" fmla="val 72438"/>
              <a:gd name="adj4" fmla="val -94070"/>
            </a:avLst>
          </a:prstGeom>
          <a:noFill/>
          <a:ln>
            <a:solidFill>
              <a:srgbClr val="00A3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386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84A8E-5BA5-48BD-84FB-0E80E4D20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7379"/>
            <a:ext cx="10871200" cy="68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792</TotalTime>
  <Words>495</Words>
  <Application>Microsoft Office PowerPoint</Application>
  <PresentationFormat>Widescreen</PresentationFormat>
  <Paragraphs>89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#9Slide03 AllRoundGothic</vt:lpstr>
      <vt:lpstr>#9Slide03 AmpleSoft</vt:lpstr>
      <vt:lpstr>Amatic SC</vt:lpstr>
      <vt:lpstr>Arial</vt:lpstr>
      <vt:lpstr>Broadway</vt:lpstr>
      <vt:lpstr>Calibri</vt:lpstr>
      <vt:lpstr>Calibri Light</vt:lpstr>
      <vt:lpstr>Cerebri</vt:lpstr>
      <vt:lpstr>Cerebri Bold Bold</vt:lpstr>
      <vt:lpstr>Nunito</vt:lpstr>
      <vt:lpstr>Palatino Linotype</vt:lpstr>
      <vt:lpstr>Symbol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các thực phẩm dưới đây, loại nào chứa nhiều protein (chất đạm) nhất? </vt:lpstr>
      <vt:lpstr>Hàm lượng dinh dưỡng chính trong lương thực là:</vt:lpstr>
      <vt:lpstr>Dấu hiệu nào dưới đây không phải là dấu hiệu của người bị ngộ độc thực phẩm? </vt:lpstr>
      <vt:lpstr>Cây trồng nào không được xem là lương thực? </vt:lpstr>
      <vt:lpstr>Chương III -  Bài 15 – Một số lương thực, thực phẩm.</vt:lpstr>
      <vt:lpstr>Chương III -  Bài 15 – Một số lương thực, thực phẩm.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III - Bài 15  Một số lương thực, thực phẩm</dc:title>
  <dc:creator>HP X360</dc:creator>
  <cp:lastModifiedBy>nguye</cp:lastModifiedBy>
  <cp:revision>43</cp:revision>
  <dcterms:created xsi:type="dcterms:W3CDTF">2021-04-18T05:54:07Z</dcterms:created>
  <dcterms:modified xsi:type="dcterms:W3CDTF">2024-11-08T06:11:20Z</dcterms:modified>
</cp:coreProperties>
</file>