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257" r:id="rId4"/>
    <p:sldId id="258" r:id="rId5"/>
    <p:sldId id="317" r:id="rId6"/>
    <p:sldId id="259" r:id="rId7"/>
    <p:sldId id="260" r:id="rId8"/>
    <p:sldId id="267" r:id="rId9"/>
    <p:sldId id="268" r:id="rId10"/>
    <p:sldId id="271" r:id="rId11"/>
    <p:sldId id="319" r:id="rId12"/>
    <p:sldId id="318" r:id="rId13"/>
    <p:sldId id="269" r:id="rId14"/>
    <p:sldId id="320" r:id="rId15"/>
    <p:sldId id="273" r:id="rId16"/>
    <p:sldId id="321" r:id="rId17"/>
    <p:sldId id="275" r:id="rId18"/>
    <p:sldId id="278" r:id="rId19"/>
    <p:sldId id="289" r:id="rId20"/>
    <p:sldId id="322" r:id="rId21"/>
    <p:sldId id="280" r:id="rId22"/>
    <p:sldId id="323" r:id="rId23"/>
    <p:sldId id="297" r:id="rId24"/>
    <p:sldId id="261" r:id="rId25"/>
    <p:sldId id="298" r:id="rId26"/>
    <p:sldId id="299" r:id="rId27"/>
    <p:sldId id="300" r:id="rId28"/>
    <p:sldId id="301" r:id="rId29"/>
    <p:sldId id="303" r:id="rId30"/>
    <p:sldId id="306" r:id="rId31"/>
    <p:sldId id="310" r:id="rId32"/>
    <p:sldId id="325" r:id="rId33"/>
    <p:sldId id="311" r:id="rId34"/>
    <p:sldId id="312" r:id="rId35"/>
    <p:sldId id="326" r:id="rId36"/>
    <p:sldId id="327" r:id="rId37"/>
    <p:sldId id="329" r:id="rId38"/>
    <p:sldId id="330" r:id="rId39"/>
    <p:sldId id="331" r:id="rId40"/>
    <p:sldId id="332" r:id="rId41"/>
    <p:sldId id="262" r:id="rId42"/>
    <p:sldId id="265" r:id="rId43"/>
  </p:sldIdLst>
  <p:sldSz cx="18288000" cy="10287000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Dotum" panose="020B0600000101010101" pitchFamily="34" charset="-127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15C6-4F23-40DE-8FF2-C89334E4E1C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982E4-5674-41B9-B9B1-C619AE80F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82E4-5674-41B9-B9B1-C619AE80F5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12" Type="http://schemas.openxmlformats.org/officeDocument/2006/relationships/image" Target="../media/image40.pn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sv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Relationship Id="rId1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55" Type="http://schemas.openxmlformats.org/officeDocument/2006/relationships/image" Target="../media/image198.sv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58" Type="http://schemas.openxmlformats.org/officeDocument/2006/relationships/image" Target="../media/image47.png"/><Relationship Id="rId57" Type="http://schemas.openxmlformats.org/officeDocument/2006/relationships/image" Target="../media/image46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9" Type="http://schemas.openxmlformats.org/officeDocument/2006/relationships/image" Target="../media/image43.png"/><Relationship Id="rId56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3" Type="http://schemas.openxmlformats.org/officeDocument/2006/relationships/image" Target="../media/image24.svg"/><Relationship Id="rId21" Type="http://schemas.openxmlformats.org/officeDocument/2006/relationships/image" Target="../media/image52.png"/><Relationship Id="rId17" Type="http://schemas.openxmlformats.org/officeDocument/2006/relationships/image" Target="../media/image595.svg"/><Relationship Id="rId2" Type="http://schemas.openxmlformats.org/officeDocument/2006/relationships/image" Target="../media/image1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23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.svg"/><Relationship Id="rId22" Type="http://schemas.openxmlformats.org/officeDocument/2006/relationships/image" Target="../media/image53.png"/><Relationship Id="rId1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4.png"/><Relationship Id="rId23" Type="http://schemas.openxmlformats.org/officeDocument/2006/relationships/image" Target="../media/image37.png"/><Relationship Id="rId19" Type="http://schemas.openxmlformats.org/officeDocument/2006/relationships/image" Target="../media/image9.pn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22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12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svg"/><Relationship Id="rId10" Type="http://schemas.openxmlformats.org/officeDocument/2006/relationships/image" Target="../media/image39.png"/><Relationship Id="rId9" Type="http://schemas.openxmlformats.org/officeDocument/2006/relationships/image" Target="../media/image55.pn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57.png"/><Relationship Id="rId21" Type="http://schemas.openxmlformats.org/officeDocument/2006/relationships/image" Target="../media/image37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61.png"/><Relationship Id="rId7" Type="http://schemas.openxmlformats.org/officeDocument/2006/relationships/image" Target="../media/image31.png"/><Relationship Id="rId17" Type="http://schemas.openxmlformats.org/officeDocument/2006/relationships/image" Target="../media/image595.svg"/><Relationship Id="rId2" Type="http://schemas.openxmlformats.org/officeDocument/2006/relationships/image" Target="../media/image2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0.svg"/><Relationship Id="rId19" Type="http://schemas.openxmlformats.org/officeDocument/2006/relationships/image" Target="../media/image18.svg"/><Relationship Id="rId2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65.pn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3" Type="http://schemas.openxmlformats.org/officeDocument/2006/relationships/image" Target="../media/image24.svg"/><Relationship Id="rId21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15" Type="http://schemas.openxmlformats.org/officeDocument/2006/relationships/image" Target="../media/image13.png"/><Relationship Id="rId19" Type="http://schemas.openxmlformats.org/officeDocument/2006/relationships/image" Target="../media/image12.svg"/><Relationship Id="rId4" Type="http://schemas.openxmlformats.org/officeDocument/2006/relationships/image" Target="../media/image11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21" Type="http://schemas.openxmlformats.org/officeDocument/2006/relationships/image" Target="../media/image67.png"/><Relationship Id="rId3" Type="http://schemas.openxmlformats.org/officeDocument/2006/relationships/image" Target="../media/image28.sv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23" Type="http://schemas.openxmlformats.org/officeDocument/2006/relationships/image" Target="../media/image68.png"/><Relationship Id="rId19" Type="http://schemas.openxmlformats.org/officeDocument/2006/relationships/image" Target="../media/image66.pn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69.png"/><Relationship Id="rId26" Type="http://schemas.openxmlformats.org/officeDocument/2006/relationships/image" Target="../media/image18.svg"/><Relationship Id="rId21" Type="http://schemas.openxmlformats.org/officeDocument/2006/relationships/image" Target="../media/image71.png"/><Relationship Id="rId7" Type="http://schemas.openxmlformats.org/officeDocument/2006/relationships/image" Target="../media/image28.svg"/><Relationship Id="rId17" Type="http://schemas.openxmlformats.org/officeDocument/2006/relationships/image" Target="../media/image16.svg"/><Relationship Id="rId25" Type="http://schemas.openxmlformats.org/officeDocument/2006/relationships/image" Target="../media/image74.png"/><Relationship Id="rId2" Type="http://schemas.openxmlformats.org/officeDocument/2006/relationships/image" Target="../media/image2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4" Type="http://schemas.microsoft.com/office/2007/relationships/hdphoto" Target="../media/hdphoto4.wdp"/><Relationship Id="rId23" Type="http://schemas.openxmlformats.org/officeDocument/2006/relationships/image" Target="../media/image73.png"/><Relationship Id="rId19" Type="http://schemas.openxmlformats.org/officeDocument/2006/relationships/image" Target="../media/image70.png"/><Relationship Id="rId22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.png"/><Relationship Id="rId21" Type="http://schemas.openxmlformats.org/officeDocument/2006/relationships/image" Target="../media/image76.pn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8.svg"/><Relationship Id="rId19" Type="http://schemas.openxmlformats.org/officeDocument/2006/relationships/image" Target="../media/image17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81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8.svg"/><Relationship Id="rId19" Type="http://schemas.openxmlformats.org/officeDocument/2006/relationships/image" Target="../media/image18.sv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4.png"/><Relationship Id="rId3" Type="http://schemas.openxmlformats.org/officeDocument/2006/relationships/image" Target="../media/image24.svg"/><Relationship Id="rId7" Type="http://schemas.openxmlformats.org/officeDocument/2006/relationships/image" Target="../media/image6.svg"/><Relationship Id="rId12" Type="http://schemas.openxmlformats.org/officeDocument/2006/relationships/image" Target="../media/image4.svg"/><Relationship Id="rId17" Type="http://schemas.openxmlformats.org/officeDocument/2006/relationships/image" Target="../media/image88.png"/><Relationship Id="rId2" Type="http://schemas.openxmlformats.org/officeDocument/2006/relationships/image" Target="../media/image10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2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2.png"/><Relationship Id="rId3" Type="http://schemas.openxmlformats.org/officeDocument/2006/relationships/image" Target="../media/image24.svg"/><Relationship Id="rId17" Type="http://schemas.openxmlformats.org/officeDocument/2006/relationships/image" Target="../media/image91.png"/><Relationship Id="rId2" Type="http://schemas.openxmlformats.org/officeDocument/2006/relationships/image" Target="../media/image10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5.png"/><Relationship Id="rId3" Type="http://schemas.openxmlformats.org/officeDocument/2006/relationships/image" Target="../media/image24.svg"/><Relationship Id="rId17" Type="http://schemas.openxmlformats.org/officeDocument/2006/relationships/image" Target="../media/image94.png"/><Relationship Id="rId2" Type="http://schemas.openxmlformats.org/officeDocument/2006/relationships/image" Target="../media/image10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7.png"/><Relationship Id="rId3" Type="http://schemas.openxmlformats.org/officeDocument/2006/relationships/image" Target="../media/image24.svg"/><Relationship Id="rId21" Type="http://schemas.openxmlformats.org/officeDocument/2006/relationships/image" Target="../media/image99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19" Type="http://schemas.microsoft.com/office/2007/relationships/hdphoto" Target="../media/hdphoto5.wdp"/><Relationship Id="rId4" Type="http://schemas.openxmlformats.org/officeDocument/2006/relationships/image" Target="../media/image96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0.png"/><Relationship Id="rId3" Type="http://schemas.openxmlformats.org/officeDocument/2006/relationships/image" Target="../media/image2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19" Type="http://schemas.microsoft.com/office/2007/relationships/hdphoto" Target="../media/hdphoto5.wdp"/><Relationship Id="rId4" Type="http://schemas.openxmlformats.org/officeDocument/2006/relationships/image" Target="../media/image96.pn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5" Type="http://schemas.openxmlformats.org/officeDocument/2006/relationships/image" Target="../media/image105.png"/><Relationship Id="rId10" Type="http://schemas.openxmlformats.org/officeDocument/2006/relationships/image" Target="../media/image152.svg"/><Relationship Id="rId1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openxmlformats.org/officeDocument/2006/relationships/image" Target="../media/image152.sv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24.svg"/><Relationship Id="rId12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15" Type="http://schemas.openxmlformats.org/officeDocument/2006/relationships/image" Target="../media/image110.png"/><Relationship Id="rId4" Type="http://schemas.openxmlformats.org/officeDocument/2006/relationships/image" Target="../media/image82.png"/><Relationship Id="rId1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8" Type="http://schemas.openxmlformats.org/officeDocument/2006/relationships/image" Target="../media/image83.png"/><Relationship Id="rId3" Type="http://schemas.openxmlformats.org/officeDocument/2006/relationships/image" Target="../media/image24.svg"/><Relationship Id="rId7" Type="http://schemas.openxmlformats.org/officeDocument/2006/relationships/image" Target="../media/image14.svg"/><Relationship Id="rId17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19" Type="http://schemas.openxmlformats.org/officeDocument/2006/relationships/image" Target="../media/image4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5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52.sv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20.sv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image" Target="../media/image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1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6.png"/><Relationship Id="rId17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svg"/><Relationship Id="rId15" Type="http://schemas.openxmlformats.org/officeDocument/2006/relationships/image" Target="../media/image14.svg"/><Relationship Id="rId19" Type="http://schemas.openxmlformats.org/officeDocument/2006/relationships/image" Target="../media/image18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37.png"/><Relationship Id="rId7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15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2300911" y="-154440"/>
            <a:ext cx="2168417" cy="23662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1581">
            <a:off x="6583946" y="8417271"/>
            <a:ext cx="2560054" cy="8410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1843984" y="7658791"/>
            <a:ext cx="2357989" cy="2357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1611388" y="8453933"/>
            <a:ext cx="2411310" cy="16087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3264286" y="466089"/>
            <a:ext cx="2303915" cy="2115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211832" y="7945985"/>
            <a:ext cx="1964781" cy="1783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12537" y="-223282"/>
            <a:ext cx="2387978" cy="237424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2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600" y="3997431"/>
            <a:ext cx="2091666" cy="2080257"/>
          </a:xfrm>
          <a:prstGeom prst="rect">
            <a:avLst/>
          </a:prstGeom>
        </p:spPr>
      </p:pic>
      <p:sp>
        <p:nvSpPr>
          <p:cNvPr id="13" name="Google Shape;7484;p29"/>
          <p:cNvSpPr txBox="1">
            <a:spLocks/>
          </p:cNvSpPr>
          <p:nvPr/>
        </p:nvSpPr>
        <p:spPr>
          <a:xfrm>
            <a:off x="2438400" y="3205434"/>
            <a:ext cx="1349569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BUỔI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HỌC HÔM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90406" y="721824"/>
            <a:ext cx="10773194" cy="1203330"/>
            <a:chOff x="3663045" y="869613"/>
            <a:chExt cx="107731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8822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Phân tích các đa thức sau thành nhân tử: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a)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 smtClean="0">
                  <a:solidFill>
                    <a:schemeClr val="bg1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b)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  <a:blipFill>
                <a:blip r:embed="rId9"/>
                <a:stretch>
                  <a:fillRect l="-1398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71487" y="793636"/>
            <a:ext cx="2268301" cy="2130659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5481" y="8226483"/>
            <a:ext cx="1568614" cy="2211911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>
            <a:off x="8574023" y="5446224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5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628167" y="8506632"/>
            <a:ext cx="2068478" cy="2068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  <a:blipFill>
                <a:blip r:embed="rId15"/>
                <a:stretch>
                  <a:fillRect l="-19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16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 flipH="1">
            <a:off x="-573408" y="943324"/>
            <a:ext cx="1555656" cy="14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35802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867400" y="98301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Giải bài toán mở đâu bằng cách </a:t>
                </a: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phân tích</a:t>
                </a:r>
                <a:r>
                  <a:rPr lang="nl-NL" sz="400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 thành nhân </a:t>
                </a: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tử</a:t>
                </a: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  <a:blipFill>
                <a:blip r:embed="rId9"/>
                <a:stretch>
                  <a:fillRect l="-135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-385901" y="-307337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573864" y="8877300"/>
            <a:ext cx="1960598" cy="1949322"/>
          </a:xfrm>
          <a:prstGeom prst="rect">
            <a:avLst/>
          </a:prstGeom>
        </p:spPr>
      </p:pic>
      <p:pic>
        <p:nvPicPr>
          <p:cNvPr id="14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5508198" y="7656345"/>
            <a:ext cx="2141336" cy="242988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787517" y="4229100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0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i="1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  <a:blipFill>
                <a:blip r:embed="rId57"/>
                <a:stretch>
                  <a:fillRect l="-3196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+1=0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80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/>
      <p:bldP spid="3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nl-NL" sz="55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 HẰNG ĐẲNG THỨC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07719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7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2: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495800" y="776525"/>
            <a:ext cx="9944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tử: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02622">
            <a:off x="15585871" y="7678680"/>
            <a:ext cx="2392860" cy="2611202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18831" y="488909"/>
            <a:ext cx="1283369" cy="12833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−27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blipFill>
                <a:blip r:embed="rId18"/>
                <a:stretch>
                  <a:fillRect l="-1320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Callout 54"/>
          <p:cNvSpPr/>
          <p:nvPr/>
        </p:nvSpPr>
        <p:spPr>
          <a:xfrm>
            <a:off x="8343900" y="3390900"/>
            <a:ext cx="1752600" cy="100258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.4+</m:t>
                    </m:r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  <a:blipFill>
                <a:blip r:embed="rId19"/>
                <a:stretch>
                  <a:fillRect l="-2054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  <a:blipFill>
                <a:blip r:embed="rId20"/>
                <a:stretch>
                  <a:fillRect l="-2137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/>
              <p:cNvSpPr/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.2+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  <a:blipFill>
                <a:blip r:embed="rId21"/>
                <a:stretch>
                  <a:fillRect l="-1805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/>
              <p:cNvSpPr/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  <a:blipFill>
                <a:blip r:embed="rId22"/>
                <a:stretch>
                  <a:fillRect l="-183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5"/>
          <p:cNvPicPr>
            <a:picLocks noChangeAspect="1"/>
          </p:cNvPicPr>
          <p:nvPr/>
        </p:nvPicPr>
        <p:blipFill>
          <a:blip r:embed="rId2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196040" y="4887872"/>
            <a:ext cx="2068478" cy="20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/>
      <p:bldP spid="55" grpId="0" animBg="1"/>
      <p:bldP spid="11" grpId="0"/>
      <p:bldP spid="57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939716" y="2705100"/>
            <a:ext cx="30828916" cy="715679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795687" y="647700"/>
            <a:ext cx="6450867" cy="1509211"/>
            <a:chOff x="3308178" y="817856"/>
            <a:chExt cx="6450867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08178" y="817856"/>
              <a:ext cx="5079267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48006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LƯU</a:t>
              </a:r>
              <a:r>
                <a:rPr kumimoji="0" lang="nl-NL" sz="5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Ý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9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189404" y="7560219"/>
            <a:ext cx="4373725" cy="2301673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6578304" y="7926891"/>
            <a:ext cx="2091666" cy="2080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709" y="3695700"/>
            <a:ext cx="16864291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thực hiện như ví dụ trên gọi là phân tích đa thức thành nhân tử bằng sử cách sử dụng hằng đẳng thức.</a:t>
            </a:r>
            <a:endParaRPr lang="en-US" sz="4500" b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22754" y="797788"/>
            <a:ext cx="1511933" cy="11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3663" y="58737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các đa thức sau thành nhân tử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b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c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  <a:blipFill>
                <a:blip r:embed="rId9"/>
                <a:stretch>
                  <a:fillRect l="-1286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16200" y="495300"/>
            <a:ext cx="1676400" cy="1574675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357452" y="4674795"/>
            <a:ext cx="1700947" cy="10783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+3.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.1+3.2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  <a:blipFill>
                <a:blip r:embed="rId12"/>
                <a:stretch>
                  <a:fillRect l="-1250" b="-7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17074442" y="9113656"/>
            <a:ext cx="1739202" cy="17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CÁC HẠNG TỬ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 algn="just" fontAlgn="base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nl-NL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thành </a:t>
                </a:r>
                <a:r>
                  <a:rPr lang="nl-NL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 </a:t>
                </a:r>
                <a:r>
                  <a:rPr lang="nl-NL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tử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  <a:blipFill>
                <a:blip r:embed="rId18"/>
                <a:stretch>
                  <a:fillRect l="-1597" r="-84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74273"/>
            <a:ext cx="13247584" cy="4207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976" y="5981700"/>
            <a:ext cx="1665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làm như trên của hai bạn Nam và Hà được gọi là phân tích đa thức thành nhân tử bằng cahs nhóm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 </a:t>
            </a:r>
            <a:r>
              <a:rPr lang="nl-NL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tử.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với một đa thức có thể có nhiều cách nhóm những hạng tử thích hợp.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74795" y="9183630"/>
            <a:ext cx="1130933" cy="8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04800" y="298784"/>
            <a:ext cx="17679671" cy="964531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6595" y="495300"/>
            <a:ext cx="3480128" cy="1140179"/>
            <a:chOff x="425547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25547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14198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81200" y="1549331"/>
            <a:ext cx="15623132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smtClean="0">
                <a:solidFill>
                  <a:prstClr val="black"/>
                </a:solidFill>
                <a:ea typeface="Times New Roman" panose="02020603050405020304" pitchFamily="18" charset="0"/>
              </a:rPr>
              <a:t>                            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xy + 3z + xz + 3y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8319015" y="2768531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950000">
            <a:off x="16562008" y="693360"/>
            <a:ext cx="1721845" cy="17119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290154" y="6743700"/>
            <a:ext cx="1779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058" y="2906402"/>
            <a:ext cx="987942" cy="9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64248" y="6438900"/>
            <a:ext cx="870791" cy="12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096000" y="1075564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 noProof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-385901" y="-323379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331961" y="8648029"/>
            <a:ext cx="1960598" cy="19493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nhân tử.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blipFill>
                <a:blip r:embed="rId20"/>
                <a:stretch>
                  <a:fillRect l="-171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12"/>
          <p:cNvSpPr/>
          <p:nvPr/>
        </p:nvSpPr>
        <p:spPr>
          <a:xfrm>
            <a:off x="8229600" y="4457700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6158229" y="7277100"/>
            <a:ext cx="1596371" cy="27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659994" y="1257301"/>
            <a:ext cx="16764000" cy="883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1491" y="7163057"/>
            <a:ext cx="1620020" cy="161118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619" y="419100"/>
            <a:ext cx="10272000" cy="1697635"/>
            <a:chOff x="3824468" y="573118"/>
            <a:chExt cx="10272000" cy="1903382"/>
          </a:xfrm>
        </p:grpSpPr>
        <p:pic>
          <p:nvPicPr>
            <p:cNvPr id="41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7543800" cy="1903382"/>
            </a:xfrm>
            <a:prstGeom prst="rect">
              <a:avLst/>
            </a:prstGeom>
          </p:spPr>
        </p:pic>
        <p:sp>
          <p:nvSpPr>
            <p:cNvPr id="42" name="Google Shape;7771;p33"/>
            <p:cNvSpPr txBox="1">
              <a:spLocks/>
            </p:cNvSpPr>
            <p:nvPr/>
          </p:nvSpPr>
          <p:spPr>
            <a:xfrm>
              <a:off x="3824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vi-VN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KHỞI ĐỘNG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buổi giao lưu Toán học, Vuông và Tròn cùng tham gia. Tròn phát biểu ý kiến rằng cậu ta có thể tìm được tất cả số x để biểu thức </a:t>
                </a:r>
                <a14:m>
                  <m:oMath xmlns:m="http://schemas.openxmlformats.org/officeDocument/2006/math"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Vuông nghe vậy và không biết làm cách nào mà Tròn có thể làm được.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hãy giúp Vuông trong trường hợp này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  <a:blipFill>
                <a:blip r:embed="rId15"/>
                <a:stretch>
                  <a:fillRect l="-1396" r="-135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8"/>
          <p:cNvPicPr>
            <a:picLocks noChangeAspect="1"/>
          </p:cNvPicPr>
          <p:nvPr/>
        </p:nvPicPr>
        <p:blipFill>
          <a:blip r:embed="rId1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060088">
            <a:off x="-327304" y="8830854"/>
            <a:ext cx="1933503" cy="1289959"/>
          </a:xfrm>
          <a:prstGeom prst="rect">
            <a:avLst/>
          </a:prstGeom>
        </p:spPr>
      </p:pic>
      <p:pic>
        <p:nvPicPr>
          <p:cNvPr id="51" name="Picture 3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325178" y="670222"/>
            <a:ext cx="1361725" cy="10666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58" y="5742134"/>
            <a:ext cx="3052842" cy="3571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64" y="7036995"/>
            <a:ext cx="2438400" cy="27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2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729722" y="-381407"/>
            <a:ext cx="1964781" cy="1783602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-291379" y="-234346"/>
            <a:ext cx="1602835" cy="202725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992600" y="9114212"/>
            <a:ext cx="1524000" cy="15156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nhanh giá trị của biểu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tại x = 2022, y = 2020.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  <a:blipFill>
                <a:blip r:embed="rId21"/>
                <a:stretch>
                  <a:fillRect l="-123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8327936" y="4014136"/>
            <a:ext cx="1698940" cy="95502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00800" y="934455"/>
            <a:ext cx="10849394" cy="1203330"/>
            <a:chOff x="3663045" y="869613"/>
            <a:chExt cx="10849394" cy="1203330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58445" y="869613"/>
              <a:ext cx="9553994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sty m:val="p"/>
                        </m:rPr>
                        <a:rPr lang="en-US" sz="40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=2022;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=2020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A, ta có: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2020)(2022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2)=2.2020=4040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  <a:blipFill>
                <a:blip r:embed="rId23"/>
                <a:stretch>
                  <a:fillRect l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9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876800" y="681446"/>
            <a:ext cx="8915400" cy="1509211"/>
            <a:chOff x="3129645" y="817856"/>
            <a:chExt cx="8915400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29645" y="817856"/>
              <a:ext cx="8915400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568045" y="832377"/>
              <a:ext cx="52578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TRANH LUẬN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nhân tử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blipFill>
                <a:blip r:embed="rId18"/>
                <a:stretch>
                  <a:fillRect l="-2333" t="-15517" r="-160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5197614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8858" y="6204248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27503" y="4060811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32669"/>
                <a:gd name="adj2" fmla="val 6407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1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525000" y="4958957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2594850" y="9083814"/>
            <a:ext cx="1348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ý kiến của em về lời giải của Tròn và Vuông?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7950" y="752063"/>
            <a:ext cx="1847904" cy="1050304"/>
          </a:xfrm>
          <a:prstGeom prst="rect">
            <a:avLst/>
          </a:prstGeom>
        </p:spPr>
      </p:pic>
      <p:pic>
        <p:nvPicPr>
          <p:cNvPr id="52" name="Picture 11"/>
          <p:cNvPicPr>
            <a:picLocks noChangeAspect="1"/>
          </p:cNvPicPr>
          <p:nvPr/>
        </p:nvPicPr>
        <p:blipFill>
          <a:blip r:embed="rId2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82617" y="9029700"/>
            <a:ext cx="1383851" cy="1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2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01952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01258" y="3553137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9903" y="1790700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9541"/>
                <a:gd name="adj2" fmla="val 7950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0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677400" y="2307846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989304" y="6158448"/>
            <a:ext cx="15663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Vuông: 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chỉ dừng lại ở bước đặt nhân tử chung để phân tích đa thức thành nhân tử.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Tròn: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smtClean="0">
                <a:solidFill>
                  <a:prstClr val="white"/>
                </a:solidFill>
                <a:cs typeface="Arial" panose="020B0604020202020204" pitchFamily="34" charset="0"/>
              </a:rPr>
              <a:t>ã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sử dụng được phương pháp đặt nhân tử chung và hằng đẳng thức để phân tích đa thức thành nhân tử.</a:t>
            </a:r>
          </a:p>
        </p:txBody>
      </p:sp>
      <p:pic>
        <p:nvPicPr>
          <p:cNvPr id="52" name="Picture 11"/>
          <p:cNvPicPr>
            <a:picLocks noChangeAspect="1"/>
          </p:cNvPicPr>
          <p:nvPr/>
        </p:nvPicPr>
        <p:blipFill>
          <a:blip r:embed="rId2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97400" y="4533900"/>
            <a:ext cx="1383851" cy="137589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006534" y="571500"/>
            <a:ext cx="1698940" cy="853893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LUYỆN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TẬP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2"/>
              </a:lnSpc>
            </a:pPr>
            <a:r>
              <a:rPr lang="en-US" sz="7000" b="1" spc="323" dirty="0" smtClean="0">
                <a:solidFill>
                  <a:srgbClr val="5A8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7000" b="1" spc="323" dirty="0">
              <a:solidFill>
                <a:srgbClr val="5A8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8200" y="2289457"/>
            <a:ext cx="16687800" cy="2662769"/>
            <a:chOff x="804145" y="2112709"/>
            <a:chExt cx="16687800" cy="2662769"/>
          </a:xfrm>
        </p:grpSpPr>
        <p:sp>
          <p:nvSpPr>
            <p:cNvPr id="26" name="Freeform 5"/>
            <p:cNvSpPr/>
            <p:nvPr/>
          </p:nvSpPr>
          <p:spPr>
            <a:xfrm>
              <a:off x="804145" y="2112709"/>
              <a:ext cx="16614631" cy="26627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413745" y="289403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lang="en-US" sz="45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5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6x + 8 thành nhân tử ta được</a:t>
              </a:r>
              <a:endParaRPr lang="en-US" sz="45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4762500"/>
            <a:ext cx="123444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– 4)(x – 2)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	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4)(x + 2)    </a:t>
            </a:r>
            <a:endParaRPr lang="en-US" sz="43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 + 4)(x – 2)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4)(2 – x)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29000" y="5238438"/>
            <a:ext cx="44958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437110"/>
            <a:ext cx="16614631" cy="3113035"/>
            <a:chOff x="804145" y="1994952"/>
            <a:chExt cx="16614631" cy="3113035"/>
          </a:xfrm>
        </p:grpSpPr>
        <p:sp>
          <p:nvSpPr>
            <p:cNvPr id="26" name="Freeform 5"/>
            <p:cNvSpPr/>
            <p:nvPr/>
          </p:nvSpPr>
          <p:spPr>
            <a:xfrm>
              <a:off x="804145" y="1994952"/>
              <a:ext cx="16614631" cy="311303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340576" y="300962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bao nhiêu giá trị x thỏa mãn 2(x + 3) –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3x = 0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6134100"/>
            <a:ext cx="1524000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0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3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67400" y="6067611"/>
            <a:ext cx="19812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394499"/>
            <a:ext cx="16614631" cy="2749001"/>
            <a:chOff x="804145" y="1952341"/>
            <a:chExt cx="16614631" cy="2749001"/>
          </a:xfrm>
        </p:grpSpPr>
        <p:sp>
          <p:nvSpPr>
            <p:cNvPr id="26" name="Freeform 5"/>
            <p:cNvSpPr/>
            <p:nvPr/>
          </p:nvSpPr>
          <p:spPr>
            <a:xfrm>
              <a:off x="804145" y="1952341"/>
              <a:ext cx="16614631" cy="2749001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143000" y="2226717"/>
              <a:ext cx="15894776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 trị của biểu thức: A =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4y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+ 4x + 4, tại x = 62, y = -18 là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59995" y="5956637"/>
            <a:ext cx="1607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2800 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1400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C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2800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-1400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33922" y="5897099"/>
            <a:ext cx="2342678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513855"/>
            <a:ext cx="17163486" cy="2096245"/>
            <a:chOff x="836229" y="2075646"/>
            <a:chExt cx="17163486" cy="2096245"/>
          </a:xfrm>
        </p:grpSpPr>
        <p:sp>
          <p:nvSpPr>
            <p:cNvPr id="26" name="Freeform 5"/>
            <p:cNvSpPr/>
            <p:nvPr/>
          </p:nvSpPr>
          <p:spPr>
            <a:xfrm>
              <a:off x="836229" y="2075646"/>
              <a:ext cx="16614631" cy="209624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921515" y="2571691"/>
              <a:ext cx="160782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0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7x + 10 thành nhân tử ta được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150345" y="4792801"/>
            <a:ext cx="1170865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(x – 5)(x + 2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5)(x - 2)     </a:t>
            </a:r>
          </a:p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(x + 5)(x + 2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				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5)(2 – x)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130726" y="5214595"/>
            <a:ext cx="402787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364268"/>
            <a:ext cx="16614631" cy="2587960"/>
            <a:chOff x="836229" y="1926059"/>
            <a:chExt cx="16614631" cy="2587960"/>
          </a:xfrm>
        </p:grpSpPr>
        <p:sp>
          <p:nvSpPr>
            <p:cNvPr id="26" name="Freeform 5"/>
            <p:cNvSpPr/>
            <p:nvPr/>
          </p:nvSpPr>
          <p:spPr>
            <a:xfrm>
              <a:off x="836229" y="1926059"/>
              <a:ext cx="16614631" cy="258796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500646" y="2154466"/>
              <a:ext cx="15279869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 tích đa thức m.n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1 + m – 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thành nhân tử, ta được: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074360" y="5019913"/>
            <a:ext cx="13637388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(m –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n + 1) (n + 1)            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 + 1)(m – 1)</a:t>
            </a: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(m + 1)(n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                              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+ 1)(m – 1)</a:t>
            </a:r>
            <a:endParaRPr lang="en-US" sz="4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667376" y="5516099"/>
            <a:ext cx="7552823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78200" y="9236611"/>
            <a:ext cx="5790798" cy="8324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" y="835144"/>
            <a:ext cx="11082715" cy="1107956"/>
            <a:chOff x="3429724" y="869613"/>
            <a:chExt cx="11082715" cy="1107956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29724" y="869613"/>
              <a:ext cx="7657462" cy="110795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58445" y="869613"/>
              <a:ext cx="955399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2.22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SGK-tr44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9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00806">
            <a:off x="-716063" y="-286793"/>
            <a:ext cx="1432125" cy="1222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685800" y="8678163"/>
            <a:ext cx="1960598" cy="1949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810081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  <a:blipFill>
                <a:blip r:embed="rId20"/>
                <a:stretch>
                  <a:fillRect l="-153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	d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  <a:blipFill>
                <a:blip r:embed="rId21"/>
                <a:stretch>
                  <a:fillRect l="-1494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>
          <a:xfrm>
            <a:off x="8511375" y="3860563"/>
            <a:ext cx="1638938" cy="82573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267200" y="381000"/>
            <a:ext cx="22400384" cy="9639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43000" y="1513854"/>
            <a:ext cx="159258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 spc="278">
                <a:solidFill>
                  <a:srgbClr val="5A8D76"/>
                </a:solidFill>
              </a:rPr>
              <a:t>CHƯƠNG II. HẰNG ĐẲNG THỨC ĐÁNG NHỚ VÀ ỨNG DỤNG</a:t>
            </a:r>
            <a:endParaRPr lang="vi-VN" sz="7500" b="1" spc="278" dirty="0">
              <a:solidFill>
                <a:srgbClr val="5A8D7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452" y="1462037"/>
            <a:ext cx="16530748" cy="111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en-US" sz="6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9933" y="5117670"/>
            <a:ext cx="13111934" cy="315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000" b="1" kern="0" cap="all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9. PHÂN TÍCH ĐA THỨC THÀNH NHÂN TỬ</a:t>
            </a:r>
            <a:endParaRPr lang="en-US" sz="7000" b="1" kern="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17063100" y="2931027"/>
            <a:ext cx="1639439" cy="178903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1581">
            <a:off x="1813780" y="8545965"/>
            <a:ext cx="2504934" cy="82292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14206390" y="8133334"/>
            <a:ext cx="1875567" cy="1875567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-2499593" y="389899"/>
            <a:ext cx="2411310" cy="1608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800100"/>
            <a:ext cx="17145000" cy="89916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92477">
            <a:off x="380055" y="8965623"/>
            <a:ext cx="1949774" cy="640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4448" y="2019300"/>
            <a:ext cx="1579119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</a:t>
            </a:r>
            <a:r>
              <a:rPr lang="vi-VN" sz="40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vi-VN" sz="400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400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647700"/>
            <a:ext cx="12164890" cy="1107956"/>
            <a:chOff x="360904" y="3465981"/>
            <a:chExt cx="12164890" cy="1107956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0904" y="3465981"/>
              <a:ext cx="8603958" cy="110795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971800" y="3489216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2.23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  <a:blipFill>
                <a:blip r:embed="rId13"/>
                <a:stretch>
                  <a:fillRect l="-17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  <a:blipFill>
                <a:blip r:embed="rId14"/>
                <a:stretch>
                  <a:fillRect l="-402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0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3800" smtClean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lang="vi-VN" sz="380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504060" y="4076700"/>
            <a:ext cx="16196545" cy="3026982"/>
            <a:chOff x="1100854" y="4688532"/>
            <a:chExt cx="16196545" cy="302698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</m:oMath>
                  </a14:m>
                  <a:r>
                    <a:rPr lang="fr-FR" sz="40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=0        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4=0</m:t>
                                  </m:r>
                                </m:e>
                              </m:eqArr>
                            </m:e>
                          </m:d>
                        </m:e>
                      </m:d>
                    </m:oMath>
                  </a14:m>
                  <a:endParaRPr lang="en-US" sz="4000" i="1" smtClean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  <a:blipFill>
                  <a:blip r:embed="rId17"/>
                  <a:stretch>
                    <a:fillRect l="-1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90882" y="6392534"/>
              <a:ext cx="628655" cy="56579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</m:t>
                                </m:r>
                              </m:e>
                              <m:e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−1=0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            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=1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  <a:blipFill>
                <a:blip r:embed="rId18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29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VẬN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DỤNG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1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2500" y="2019300"/>
            <a:ext cx="16383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vi-VN" sz="4000">
                <a:solidFill>
                  <a:prstClr val="whit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 mảnh vườn hình vuông có độ dài cạnh bằng x (mét). Người ta làm đường đi xung quanh mảnh vườn, có độ rộng như nhau và bằng y (mét) (</a:t>
            </a:r>
            <a:r>
              <a:rPr lang="vi-VN" sz="4000">
                <a:solidFill>
                  <a:prstClr val="whit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H.2.2) </a:t>
            </a:r>
            <a:endParaRPr lang="en-US" sz="4000">
              <a:solidFill>
                <a:prstClr val="whit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71530"/>
            <a:ext cx="10994849" cy="1203330"/>
            <a:chOff x="-76200" y="386666"/>
            <a:chExt cx="10994849" cy="1203330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76200" y="386666"/>
              <a:ext cx="7467600" cy="120333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364655" y="443885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2.25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0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87" y="4728610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 smtClean="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Viết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biểu thức tính diện tích S của đường bao quanh mảnh vườn theo x và y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Phân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tích S thành nhân tử rồi tính A khi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  <a:blipFill>
                <a:blip r:embed="rId20"/>
                <a:stretch>
                  <a:fillRect l="-1693" r="-169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42246" y="8516886"/>
            <a:ext cx="714836" cy="10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87" y="3089345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S ta có: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=(102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2)(102+2)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=100.104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10400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  <a:blipFill>
                <a:blip r:embed="rId2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323589" y="1028700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4=3(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A ⁝ 3 (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  <a:blipFill>
                <a:blip r:embed="rId19"/>
                <a:stretch>
                  <a:fillRect l="-1548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20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2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3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96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=7(1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B ⁝ 7 (đpcm)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  <a:blipFill>
                <a:blip r:embed="rId19"/>
                <a:stretch>
                  <a:fillRect l="-154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44800" y="7658100"/>
            <a:ext cx="2393289" cy="2248063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036855" y="56007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410200" y="410722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2. </a:t>
                </a: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Tính giá trị của biểu thức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  <a:blipFill>
                <a:blip r:embed="rId15"/>
                <a:stretch>
                  <a:fillRect l="-146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vào E</a:t>
                </a: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  <a:blipFill>
                <a:blip r:embed="rId16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91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 có: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101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1=(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1)(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+…+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Xét:</a:t>
                </a:r>
                <a:r>
                  <a:rPr kumimoji="0" lang="en-US" sz="4000" b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 = 100 vào 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  <a:blipFill>
                <a:blip r:embed="rId8"/>
                <a:stretch>
                  <a:fillRect l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/>
          <p:cNvPicPr>
            <a:picLocks noChangeAspect="1"/>
          </p:cNvPicPr>
          <p:nvPr/>
        </p:nvPicPr>
        <p:blipFill>
          <a:blip r:embed="rId9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78200" y="8267700"/>
            <a:ext cx="1622451" cy="15240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8229600" y="11049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9665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68385" y="1540865"/>
            <a:ext cx="10896068" cy="1697635"/>
            <a:chOff x="4724400" y="573118"/>
            <a:chExt cx="10896068" cy="1903382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0134068" cy="1903382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348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NỘI DUNG BÀI HỌC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0311" y="4054626"/>
            <a:ext cx="17467264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2290" y="5691478"/>
            <a:ext cx="17475285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sử dụng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đẳng thức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04353">
            <a:off x="-539100" y="-558797"/>
            <a:ext cx="1639439" cy="1789034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321808" y="557914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385" y="7366107"/>
            <a:ext cx="17439190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nl-NL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nhóm các </a:t>
            </a:r>
            <a:r>
              <a:rPr lang="nl-NL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 </a:t>
            </a: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88005" y="8779584"/>
            <a:ext cx="2078916" cy="207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391975"/>
            <a:ext cx="17145000" cy="9552125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19271" y="146214"/>
            <a:ext cx="6220329" cy="2980178"/>
            <a:chOff x="5943600" y="288505"/>
            <a:chExt cx="6220329" cy="2980178"/>
          </a:xfrm>
        </p:grpSpPr>
        <p:grpSp>
          <p:nvGrpSpPr>
            <p:cNvPr id="2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8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9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3. 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giá trị lớn nhất của biểu thức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a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  <a:blipFill>
                <a:blip r:embed="rId13"/>
                <a:stretch>
                  <a:fillRect l="-142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+8≥8 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8≤8,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=8⇔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  <a:blipFill>
                <a:blip r:embed="rId14"/>
                <a:stretch>
                  <a:fillRect l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Callout 31"/>
          <p:cNvSpPr/>
          <p:nvPr/>
        </p:nvSpPr>
        <p:spPr>
          <a:xfrm>
            <a:off x="8331626" y="3823053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⇔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  <a:blipFill>
                <a:blip r:embed="rId15"/>
                <a:stretch>
                  <a:fillRect l="-3661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" y="3699428"/>
            <a:ext cx="5406547" cy="3730072"/>
            <a:chOff x="924909" y="3568797"/>
            <a:chExt cx="5411428" cy="4241703"/>
          </a:xfrm>
        </p:grpSpPr>
        <p:grpSp>
          <p:nvGrpSpPr>
            <p:cNvPr id="2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115582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62701" y="3722003"/>
            <a:ext cx="5480307" cy="3693752"/>
            <a:chOff x="6840639" y="3553166"/>
            <a:chExt cx="5422223" cy="5001862"/>
          </a:xfrm>
        </p:grpSpPr>
        <p:grpSp>
          <p:nvGrpSpPr>
            <p:cNvPr id="3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1" name="Rectangle 30"/>
            <p:cNvSpPr/>
            <p:nvPr/>
          </p:nvSpPr>
          <p:spPr>
            <a:xfrm>
              <a:off x="7396370" y="4652589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268201" y="3659346"/>
            <a:ext cx="5548298" cy="3732273"/>
            <a:chOff x="12628838" y="3479846"/>
            <a:chExt cx="5538234" cy="4709752"/>
          </a:xfrm>
        </p:grpSpPr>
        <p:grpSp>
          <p:nvGrpSpPr>
            <p:cNvPr id="3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6" name="Rectangle 35"/>
            <p:cNvSpPr/>
            <p:nvPr/>
          </p:nvSpPr>
          <p:spPr>
            <a:xfrm>
              <a:off x="12628838" y="4540550"/>
              <a:ext cx="5538234" cy="2446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93495" y="931265"/>
            <a:ext cx="12267668" cy="1697635"/>
            <a:chOff x="4724400" y="573118"/>
            <a:chExt cx="12267668" cy="1903382"/>
          </a:xfrm>
        </p:grpSpPr>
        <p:pic>
          <p:nvPicPr>
            <p:cNvPr id="4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2267668" cy="1903382"/>
            </a:xfrm>
            <a:prstGeom prst="rect">
              <a:avLst/>
            </a:prstGeom>
          </p:spPr>
        </p:pic>
        <p:sp>
          <p:nvSpPr>
            <p:cNvPr id="41" name="Google Shape;7771;p33"/>
            <p:cNvSpPr txBox="1">
              <a:spLocks/>
            </p:cNvSpPr>
            <p:nvPr/>
          </p:nvSpPr>
          <p:spPr>
            <a:xfrm>
              <a:off x="6500551" y="1133555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HƯỚNG DẪN VỀ NHÀ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2" name="Picture 3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15777">
            <a:off x="16377490" y="8515222"/>
            <a:ext cx="2170883" cy="1993265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068709" y="379005"/>
            <a:ext cx="2492363" cy="257608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004353">
            <a:off x="-563655" y="7798486"/>
            <a:ext cx="3140199" cy="342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60088">
            <a:off x="14621989" y="7320129"/>
            <a:ext cx="3329629" cy="2221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15777">
            <a:off x="597143" y="485404"/>
            <a:ext cx="2727228" cy="2504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57772" y="620060"/>
            <a:ext cx="413860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65462">
            <a:off x="-52246" y="7576248"/>
            <a:ext cx="3007199" cy="272989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7000" y="3149362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841" y="3304270"/>
            <a:ext cx="10228959" cy="374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nl-NL" sz="5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PHÂN THỨC ĐA THỨC THÀNH NHÂN TỬ BẰNG CÁCH ĐẶT NHÂN TỬ CHUNG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39243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50044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60871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71698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82525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9335198"/>
            <a:ext cx="5790798" cy="8324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0100"/>
            <a:ext cx="1186221" cy="11070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69542" y="1063137"/>
            <a:ext cx="3581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nl-NL" sz="43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Hãy viết đa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 thành tích của các đa thức, khác đa thức là </a:t>
                </a:r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số</a:t>
                </a:r>
                <a:r>
                  <a:rPr lang="en-US" sz="43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lang="en-US" sz="43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  <a:blipFill>
                <a:blip r:embed="rId10"/>
                <a:stretch>
                  <a:fillRect l="-1546" r="-1546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0"/>
          <p:cNvPicPr>
            <a:picLocks noChangeAspect="1"/>
          </p:cNvPicPr>
          <p:nvPr/>
        </p:nvPicPr>
        <p:blipFill>
          <a:blip r:embed="rId11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646787" y="355709"/>
            <a:ext cx="1964781" cy="1783602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1000" y="7152836"/>
            <a:ext cx="2903123" cy="2726959"/>
          </a:xfrm>
          <a:prstGeom prst="rect">
            <a:avLst/>
          </a:prstGeom>
        </p:spPr>
      </p:pic>
      <p:sp>
        <p:nvSpPr>
          <p:cNvPr id="39" name="Oval Callout 38"/>
          <p:cNvSpPr/>
          <p:nvPr/>
        </p:nvSpPr>
        <p:spPr>
          <a:xfrm>
            <a:off x="8001000" y="4604327"/>
            <a:ext cx="1775454" cy="8683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dirty="0" smtClean="0">
                <a:solidFill>
                  <a:prstClr val="black"/>
                </a:solidFill>
              </a:rPr>
              <a:t>Giải</a:t>
            </a:r>
            <a:endParaRPr lang="en-US" sz="42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54037" y="3048221"/>
            <a:ext cx="26784295" cy="613387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32713" y="1465703"/>
            <a:ext cx="6172200" cy="1925197"/>
            <a:chOff x="5486400" y="703703"/>
            <a:chExt cx="6172200" cy="192519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86400" y="703703"/>
              <a:ext cx="6172200" cy="192519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10400" y="1210045"/>
              <a:ext cx="4038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00806">
            <a:off x="14731882" y="263048"/>
            <a:ext cx="2357989" cy="23579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40416" y="4381500"/>
            <a:ext cx="13156794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(hay </a:t>
            </a: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 </a:t>
            </a:r>
            <a:r>
              <a:rPr lang="nl-NL" sz="47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</a:t>
            </a: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chung) là biến đổi đa thức đó thành một tích của những đa thức.</a:t>
            </a:r>
            <a:endParaRPr lang="en-US" sz="47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04353">
            <a:off x="-855422" y="-656976"/>
            <a:ext cx="2625240" cy="286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34476" y="8112727"/>
            <a:ext cx="3352800" cy="2054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231601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699"/>
            <a:ext cx="4546928" cy="1564163"/>
            <a:chOff x="482272" y="679784"/>
            <a:chExt cx="392693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787980" y="861124"/>
              <a:ext cx="2621230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5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đa thức sau dưới dạng tích:</a:t>
                </a:r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  <a:blipFill>
                <a:blip r:embed="rId6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752086" y="160591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37756" y="5124938"/>
            <a:ext cx="1847747" cy="100916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prstClr val="black"/>
                </a:solidFill>
              </a:rPr>
              <a:t>Giải</a:t>
            </a:r>
            <a:endParaRPr lang="en-US" sz="4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.(2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1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33072" y="8390574"/>
            <a:ext cx="1721845" cy="171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09725" y="7473438"/>
            <a:ext cx="1475336" cy="25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66800" y="4953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  <a:blipFill>
                <a:blip r:embed="rId6"/>
                <a:stretch>
                  <a:fillRect l="-157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7">
            <a:alphaModFix amt="70000"/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800314" y="-341315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49411" y="3086100"/>
            <a:ext cx="1789177" cy="99995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  <a:blipFill>
                <a:blip r:embed="rId16"/>
                <a:stretch>
                  <a:fillRect l="-288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  <a:blipFill>
                <a:blip r:embed="rId17"/>
                <a:stretch>
                  <a:fillRect l="-1583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447800" y="7124700"/>
            <a:ext cx="1546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4000" b="1" i="1" u="sng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 ý:</a:t>
            </a:r>
          </a:p>
          <a:p>
            <a:pPr algn="just" fontAlgn="base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làm như Ví dụ 1 gọi là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5963" y="609210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6896100"/>
            <a:ext cx="17526000" cy="0"/>
          </a:xfrm>
          <a:prstGeom prst="line">
            <a:avLst/>
          </a:prstGeom>
          <a:ln>
            <a:solidFill>
              <a:srgbClr val="5A8D7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4178" y="7283116"/>
            <a:ext cx="940163" cy="7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1007</Words>
  <Application>Microsoft Office PowerPoint</Application>
  <PresentationFormat>Custom</PresentationFormat>
  <Paragraphs>201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Cambria Math</vt:lpstr>
      <vt:lpstr>OpenSans</vt:lpstr>
      <vt:lpstr>Kavoon</vt:lpstr>
      <vt:lpstr>Calibri</vt:lpstr>
      <vt:lpstr>Calibri Light</vt:lpstr>
      <vt:lpstr>Times New Roman</vt:lpstr>
      <vt:lpstr>Dotum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cp:lastModifiedBy>Admin</cp:lastModifiedBy>
  <cp:revision>70</cp:revision>
  <dcterms:created xsi:type="dcterms:W3CDTF">2006-08-16T00:00:00Z</dcterms:created>
  <dcterms:modified xsi:type="dcterms:W3CDTF">2023-07-09T11:35:13Z</dcterms:modified>
  <dc:identifier>DAFWAZhnXwQ</dc:identifier>
</cp:coreProperties>
</file>