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310" r:id="rId3"/>
    <p:sldId id="321" r:id="rId4"/>
    <p:sldId id="292" r:id="rId5"/>
    <p:sldId id="322" r:id="rId6"/>
    <p:sldId id="323" r:id="rId7"/>
    <p:sldId id="325" r:id="rId8"/>
    <p:sldId id="324" r:id="rId9"/>
    <p:sldId id="326" r:id="rId10"/>
    <p:sldId id="327" r:id="rId11"/>
    <p:sldId id="328" r:id="rId12"/>
    <p:sldId id="329" r:id="rId13"/>
    <p:sldId id="283" r:id="rId14"/>
    <p:sldId id="330" r:id="rId15"/>
    <p:sldId id="333" r:id="rId16"/>
    <p:sldId id="331" r:id="rId17"/>
    <p:sldId id="332" r:id="rId18"/>
    <p:sldId id="286" r:id="rId19"/>
    <p:sldId id="337" r:id="rId20"/>
    <p:sldId id="334" r:id="rId21"/>
    <p:sldId id="335" r:id="rId22"/>
    <p:sldId id="338" r:id="rId23"/>
    <p:sldId id="306" r:id="rId24"/>
    <p:sldId id="339" r:id="rId25"/>
    <p:sldId id="340" r:id="rId26"/>
    <p:sldId id="342" r:id="rId27"/>
    <p:sldId id="317" r:id="rId28"/>
    <p:sldId id="343" r:id="rId29"/>
    <p:sldId id="344" r:id="rId30"/>
    <p:sldId id="345" r:id="rId31"/>
    <p:sldId id="346" r:id="rId32"/>
    <p:sldId id="347" r:id="rId33"/>
    <p:sldId id="348" r:id="rId34"/>
    <p:sldId id="349" r:id="rId35"/>
    <p:sldId id="350" r:id="rId36"/>
    <p:sldId id="351" r:id="rId37"/>
    <p:sldId id="352" r:id="rId38"/>
    <p:sldId id="353" r:id="rId39"/>
    <p:sldId id="354" r:id="rId40"/>
    <p:sldId id="356" r:id="rId41"/>
    <p:sldId id="357" r:id="rId42"/>
    <p:sldId id="358" r:id="rId43"/>
    <p:sldId id="359" r:id="rId44"/>
    <p:sldId id="360" r:id="rId45"/>
    <p:sldId id="361" r:id="rId46"/>
    <p:sldId id="309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20216-7662-4A05-90CE-52BF5E5F9C4A}" type="datetimeFigureOut">
              <a:rPr lang="en-US" smtClean="0"/>
              <a:t>20/9/2023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D6415-D73B-4AA1-9876-0AE0434F6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263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20216-7662-4A05-90CE-52BF5E5F9C4A}" type="datetimeFigureOut">
              <a:rPr lang="en-US" smtClean="0"/>
              <a:t>20/9/2023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D6415-D73B-4AA1-9876-0AE0434F6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154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20216-7662-4A05-90CE-52BF5E5F9C4A}" type="datetimeFigureOut">
              <a:rPr lang="en-US" smtClean="0"/>
              <a:t>20/9/2023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D6415-D73B-4AA1-9876-0AE0434F6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0016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E395B-C62C-4DE4-B686-FDAF25D393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4B9D4-E73A-4D19-93A7-E56DE42DA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2836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E395B-C62C-4DE4-B686-FDAF25D393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4B9D4-E73A-4D19-93A7-E56DE42DA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3848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E395B-C62C-4DE4-B686-FDAF25D393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4B9D4-E73A-4D19-93A7-E56DE42DA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0793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E395B-C62C-4DE4-B686-FDAF25D393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4B9D4-E73A-4D19-93A7-E56DE42DA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5351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E395B-C62C-4DE4-B686-FDAF25D393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4B9D4-E73A-4D19-93A7-E56DE42DA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0035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E395B-C62C-4DE4-B686-FDAF25D393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4B9D4-E73A-4D19-93A7-E56DE42DA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9965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E395B-C62C-4DE4-B686-FDAF25D393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4B9D4-E73A-4D19-93A7-E56DE42DA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1402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E395B-C62C-4DE4-B686-FDAF25D393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4B9D4-E73A-4D19-93A7-E56DE42DA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222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20216-7662-4A05-90CE-52BF5E5F9C4A}" type="datetimeFigureOut">
              <a:rPr lang="en-US" smtClean="0"/>
              <a:t>20/9/2023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D6415-D73B-4AA1-9876-0AE0434F6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6949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E395B-C62C-4DE4-B686-FDAF25D393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4B9D4-E73A-4D19-93A7-E56DE42DA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502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E395B-C62C-4DE4-B686-FDAF25D393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4B9D4-E73A-4D19-93A7-E56DE42DA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6698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E395B-C62C-4DE4-B686-FDAF25D393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4B9D4-E73A-4D19-93A7-E56DE42DA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445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20216-7662-4A05-90CE-52BF5E5F9C4A}" type="datetimeFigureOut">
              <a:rPr lang="en-US" smtClean="0"/>
              <a:t>20/9/2023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D6415-D73B-4AA1-9876-0AE0434F6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655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20216-7662-4A05-90CE-52BF5E5F9C4A}" type="datetimeFigureOut">
              <a:rPr lang="en-US" smtClean="0"/>
              <a:t>20/9/2023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D6415-D73B-4AA1-9876-0AE0434F6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507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20216-7662-4A05-90CE-52BF5E5F9C4A}" type="datetimeFigureOut">
              <a:rPr lang="en-US" smtClean="0"/>
              <a:t>20/9/2023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D6415-D73B-4AA1-9876-0AE0434F6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458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20216-7662-4A05-90CE-52BF5E5F9C4A}" type="datetimeFigureOut">
              <a:rPr lang="en-US" smtClean="0"/>
              <a:t>20/9/2023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D6415-D73B-4AA1-9876-0AE0434F6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780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20216-7662-4A05-90CE-52BF5E5F9C4A}" type="datetimeFigureOut">
              <a:rPr lang="en-US" smtClean="0"/>
              <a:t>20/9/2023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D6415-D73B-4AA1-9876-0AE0434F6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006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20216-7662-4A05-90CE-52BF5E5F9C4A}" type="datetimeFigureOut">
              <a:rPr lang="en-US" smtClean="0"/>
              <a:t>20/9/2023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D6415-D73B-4AA1-9876-0AE0434F6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783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20216-7662-4A05-90CE-52BF5E5F9C4A}" type="datetimeFigureOut">
              <a:rPr lang="en-US" smtClean="0"/>
              <a:t>20/9/2023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D6415-D73B-4AA1-9876-0AE0434F6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538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720216-7662-4A05-90CE-52BF5E5F9C4A}" type="datetimeFigureOut">
              <a:rPr lang="en-US" smtClean="0"/>
              <a:t>20/9/2023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ED6415-D73B-4AA1-9876-0AE0434F6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023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6E395B-C62C-4DE4-B686-FDAF25D393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4B9D4-E73A-4D19-93A7-E56DE42DA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216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e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64" y="435551"/>
            <a:ext cx="11360727" cy="582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8241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256" y="0"/>
            <a:ext cx="12293601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2509" y="133612"/>
            <a:ext cx="116285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then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6344695"/>
              </p:ext>
            </p:extLst>
          </p:nvPr>
        </p:nvGraphicFramePr>
        <p:xfrm>
          <a:off x="166255" y="1087719"/>
          <a:ext cx="11656289" cy="57721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56426">
                  <a:extLst>
                    <a:ext uri="{9D8B030D-6E8A-4147-A177-3AD203B41FA5}">
                      <a16:colId xmlns:a16="http://schemas.microsoft.com/office/drawing/2014/main" val="820146955"/>
                    </a:ext>
                  </a:extLst>
                </a:gridCol>
                <a:gridCol w="9899863">
                  <a:extLst>
                    <a:ext uri="{9D8B030D-6E8A-4147-A177-3AD203B41FA5}">
                      <a16:colId xmlns:a16="http://schemas.microsoft.com/office/drawing/2014/main" val="3076909248"/>
                    </a:ext>
                  </a:extLst>
                </a:gridCol>
              </a:tblGrid>
              <a:tr h="274474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niệm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92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ngắn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gọn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08811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 thơ và truyện thơ dân gian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thuộc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dưới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do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tầng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gần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gũi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tầng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truyền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miệng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cũng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cổ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hay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thừa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truyền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ca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trữ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ước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mơ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vọng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lao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nghèo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55433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 tố tự sự trong thơ trữ tình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trữ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rất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trữ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66084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7549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256" y="0"/>
            <a:ext cx="12293601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2509" y="133612"/>
            <a:ext cx="116285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then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8070187"/>
              </p:ext>
            </p:extLst>
          </p:nvPr>
        </p:nvGraphicFramePr>
        <p:xfrm>
          <a:off x="332509" y="1301100"/>
          <a:ext cx="11314546" cy="48577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64146">
                  <a:extLst>
                    <a:ext uri="{9D8B030D-6E8A-4147-A177-3AD203B41FA5}">
                      <a16:colId xmlns:a16="http://schemas.microsoft.com/office/drawing/2014/main" val="3711751515"/>
                    </a:ext>
                  </a:extLst>
                </a:gridCol>
                <a:gridCol w="9550400">
                  <a:extLst>
                    <a:ext uri="{9D8B030D-6E8A-4147-A177-3AD203B41FA5}">
                      <a16:colId xmlns:a16="http://schemas.microsoft.com/office/drawing/2014/main" val="2697483847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Khái niệm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92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 thích ngắn gọn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595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 kịch và xung đột trong bi kịch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kịch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thuộc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kịch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luân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thoại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thoại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sân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khấu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bi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kịch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tới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căng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thẳng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tột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muốn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hùng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bi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ngược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hay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trở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ngại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tồn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ngay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thắt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nút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quyết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vậy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bi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kịch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Bi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kịch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thúc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thảm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hay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chết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bi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kịch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mâu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thuẫn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gay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gắt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lựa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chọn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do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mẽ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tất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vốn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lực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mệnh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,...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23740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 ứng thanh lọc bi kịch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dõi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kịch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căng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thẳng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gay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gắt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bi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thảm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bi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kịch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sợ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hãi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xót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bế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tắc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rồi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thấy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căm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ghét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đê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tiện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dối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ngưỡng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lọc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trở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hòa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thăng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8339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9922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6"/>
          <a:stretch/>
        </p:blipFill>
        <p:spPr>
          <a:xfrm>
            <a:off x="1099128" y="923637"/>
            <a:ext cx="10319328" cy="544483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/>
          <p:cNvSpPr txBox="1"/>
          <p:nvPr/>
        </p:nvSpPr>
        <p:spPr>
          <a:xfrm>
            <a:off x="2918690" y="1890533"/>
            <a:ext cx="7185891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 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Ý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8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8141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18109" cy="6858000"/>
          </a:xfrm>
          <a:prstGeom prst="rect">
            <a:avLst/>
          </a:prstGeom>
        </p:spPr>
      </p:pic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5706273"/>
              </p:ext>
            </p:extLst>
          </p:nvPr>
        </p:nvGraphicFramePr>
        <p:xfrm>
          <a:off x="1099127" y="881135"/>
          <a:ext cx="10132290" cy="53111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32611">
                  <a:extLst>
                    <a:ext uri="{9D8B030D-6E8A-4147-A177-3AD203B41FA5}">
                      <a16:colId xmlns:a16="http://schemas.microsoft.com/office/drawing/2014/main" val="3425083745"/>
                    </a:ext>
                  </a:extLst>
                </a:gridCol>
                <a:gridCol w="5516376">
                  <a:extLst>
                    <a:ext uri="{9D8B030D-6E8A-4147-A177-3AD203B41FA5}">
                      <a16:colId xmlns:a16="http://schemas.microsoft.com/office/drawing/2014/main" val="2326657056"/>
                    </a:ext>
                  </a:extLst>
                </a:gridCol>
                <a:gridCol w="2983303">
                  <a:extLst>
                    <a:ext uri="{9D8B030D-6E8A-4147-A177-3AD203B41FA5}">
                      <a16:colId xmlns:a16="http://schemas.microsoft.com/office/drawing/2014/main" val="401305325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 thực hành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Khái niệm hay quy tắc cần nắm vững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 nghĩa của hoạt động thực hành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90093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 biệt ngôn ngữ nói và ngôn ngữ viết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gọi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khẩu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gắn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liền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giao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sách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báo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,...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tồn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dưới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tay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máy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in,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nổi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khiếm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,...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tăng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điệp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truyền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cũng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sẽ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ràng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14180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1243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18109" cy="685800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7175656"/>
              </p:ext>
            </p:extLst>
          </p:nvPr>
        </p:nvGraphicFramePr>
        <p:xfrm>
          <a:off x="1126836" y="1050853"/>
          <a:ext cx="10104582" cy="49453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28147">
                  <a:extLst>
                    <a:ext uri="{9D8B030D-6E8A-4147-A177-3AD203B41FA5}">
                      <a16:colId xmlns:a16="http://schemas.microsoft.com/office/drawing/2014/main" val="1078207746"/>
                    </a:ext>
                  </a:extLst>
                </a:gridCol>
                <a:gridCol w="5501291">
                  <a:extLst>
                    <a:ext uri="{9D8B030D-6E8A-4147-A177-3AD203B41FA5}">
                      <a16:colId xmlns:a16="http://schemas.microsoft.com/office/drawing/2014/main" val="3722848923"/>
                    </a:ext>
                  </a:extLst>
                </a:gridCol>
                <a:gridCol w="2975144">
                  <a:extLst>
                    <a:ext uri="{9D8B030D-6E8A-4147-A177-3AD203B41FA5}">
                      <a16:colId xmlns:a16="http://schemas.microsoft.com/office/drawing/2014/main" val="299860939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 thực hành</a:t>
                      </a:r>
                      <a:endParaRPr lang="en-US" sz="2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Khái niệm hay quy tắc cần nắm vững</a:t>
                      </a:r>
                      <a:endParaRPr lang="en-US" sz="2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 nghĩa của hoạt động thực hành</a:t>
                      </a:r>
                      <a:endParaRPr lang="en-US" sz="2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7477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 biết những hiện tượng phá vỡ quy tắc ngôn ngữ thông thường</a:t>
                      </a:r>
                      <a:endParaRPr lang="en-US" sz="2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Cần: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Nắm vững những quy ước ngôn ngữ có tính chuẩn mực của tiếng Việt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-Thực hiện việc đối chiếu, so sánh các phương án sử dụng ngôn ngữ khác nhau.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Một số hiện tượng phá vỡ quy tắc ngôn ngữ thông thường trong sáng tác văn học: Tạo ra những kết hợp từ trái logic nhằm “lạ hoá” đối tượng được nói tới.</a:t>
                      </a:r>
                      <a:endParaRPr lang="en-US" sz="2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vỡ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tắc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gây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hứng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thú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ấn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sâu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73460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2502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18109" cy="685800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0627577"/>
              </p:ext>
            </p:extLst>
          </p:nvPr>
        </p:nvGraphicFramePr>
        <p:xfrm>
          <a:off x="1237673" y="674254"/>
          <a:ext cx="9910617" cy="53111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96893">
                  <a:extLst>
                    <a:ext uri="{9D8B030D-6E8A-4147-A177-3AD203B41FA5}">
                      <a16:colId xmlns:a16="http://schemas.microsoft.com/office/drawing/2014/main" val="2137479226"/>
                    </a:ext>
                  </a:extLst>
                </a:gridCol>
                <a:gridCol w="5395689">
                  <a:extLst>
                    <a:ext uri="{9D8B030D-6E8A-4147-A177-3AD203B41FA5}">
                      <a16:colId xmlns:a16="http://schemas.microsoft.com/office/drawing/2014/main" val="3508498606"/>
                    </a:ext>
                  </a:extLst>
                </a:gridCol>
                <a:gridCol w="2918035">
                  <a:extLst>
                    <a:ext uri="{9D8B030D-6E8A-4147-A177-3AD203B41FA5}">
                      <a16:colId xmlns:a16="http://schemas.microsoft.com/office/drawing/2014/main" val="3770414401"/>
                    </a:ext>
                  </a:extLst>
                </a:gridCol>
              </a:tblGrid>
              <a:tr h="501053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niệm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hay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tắc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nắm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vững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 nghĩa của hoạt động thực hành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0295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 lưu ý trong việc sử dụng ngôn ngữ nói và ngôn ngữ viết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Tuỳ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đích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giao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nếu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thì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tăng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điệp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truyền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cũng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sẽ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ràng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7412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38616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18109" cy="685800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5178309"/>
              </p:ext>
            </p:extLst>
          </p:nvPr>
        </p:nvGraphicFramePr>
        <p:xfrm>
          <a:off x="1126835" y="566086"/>
          <a:ext cx="10021455" cy="59652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14753">
                  <a:extLst>
                    <a:ext uri="{9D8B030D-6E8A-4147-A177-3AD203B41FA5}">
                      <a16:colId xmlns:a16="http://schemas.microsoft.com/office/drawing/2014/main" val="199844097"/>
                    </a:ext>
                  </a:extLst>
                </a:gridCol>
                <a:gridCol w="6023721">
                  <a:extLst>
                    <a:ext uri="{9D8B030D-6E8A-4147-A177-3AD203B41FA5}">
                      <a16:colId xmlns:a16="http://schemas.microsoft.com/office/drawing/2014/main" val="4168538888"/>
                    </a:ext>
                  </a:extLst>
                </a:gridCol>
                <a:gridCol w="2382981">
                  <a:extLst>
                    <a:ext uri="{9D8B030D-6E8A-4147-A177-3AD203B41FA5}">
                      <a16:colId xmlns:a16="http://schemas.microsoft.com/office/drawing/2014/main" val="4201970443"/>
                    </a:ext>
                  </a:extLst>
                </a:gridCol>
              </a:tblGrid>
              <a:tr h="504755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 thực hành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13" marR="43513" marT="43513" marB="435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Khái niệm hay quy tắc cần nắm vững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13" marR="43513" marT="43513" marB="435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 nghĩa của hoạt động thực hành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13" marR="43513" marT="43513" marB="435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257414"/>
                  </a:ext>
                </a:extLst>
              </a:tr>
              <a:tr h="3846583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 biết lỗi về thành phần câu và cách sửa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13" marR="43513" marT="43513" marB="435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nòng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cốt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CS1: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bổ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sung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CS2: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bỏ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phận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đứng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trở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CS1: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thêm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chêm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xen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CS2: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chêm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xen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bổ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sung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CS: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bổ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sung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nòng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Sắp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xếp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vế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CS: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bổ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sung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ứng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vế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13" marR="43513" marT="43513" marB="435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nắm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lỗi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13" marR="43513" marT="43513" marB="435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99792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83097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6"/>
          <a:stretch/>
        </p:blipFill>
        <p:spPr>
          <a:xfrm>
            <a:off x="1099128" y="923637"/>
            <a:ext cx="10319328" cy="544483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/>
          <p:cNvSpPr txBox="1"/>
          <p:nvPr/>
        </p:nvSpPr>
        <p:spPr>
          <a:xfrm>
            <a:off x="2586183" y="1634836"/>
            <a:ext cx="718589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4.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sz="6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45272"/>
              </p:ext>
            </p:extLst>
          </p:nvPr>
        </p:nvGraphicFramePr>
        <p:xfrm>
          <a:off x="2586183" y="3377406"/>
          <a:ext cx="7269016" cy="17487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41588">
                  <a:extLst>
                    <a:ext uri="{9D8B030D-6E8A-4147-A177-3AD203B41FA5}">
                      <a16:colId xmlns:a16="http://schemas.microsoft.com/office/drawing/2014/main" val="1827607544"/>
                    </a:ext>
                  </a:extLst>
                </a:gridCol>
                <a:gridCol w="2117161">
                  <a:extLst>
                    <a:ext uri="{9D8B030D-6E8A-4147-A177-3AD203B41FA5}">
                      <a16:colId xmlns:a16="http://schemas.microsoft.com/office/drawing/2014/main" val="3409099599"/>
                    </a:ext>
                  </a:extLst>
                </a:gridCol>
                <a:gridCol w="2153513">
                  <a:extLst>
                    <a:ext uri="{9D8B030D-6E8A-4147-A177-3AD203B41FA5}">
                      <a16:colId xmlns:a16="http://schemas.microsoft.com/office/drawing/2014/main" val="3017868192"/>
                    </a:ext>
                  </a:extLst>
                </a:gridCol>
                <a:gridCol w="2256754">
                  <a:extLst>
                    <a:ext uri="{9D8B030D-6E8A-4147-A177-3AD203B41FA5}">
                      <a16:colId xmlns:a16="http://schemas.microsoft.com/office/drawing/2014/main" val="92390684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Kiểu bài viết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 tài được gợi ý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 tài đã viết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44139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89274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05862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11798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6509"/>
          </a:xfr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6036445"/>
              </p:ext>
            </p:extLst>
          </p:nvPr>
        </p:nvGraphicFramePr>
        <p:xfrm>
          <a:off x="868217" y="996733"/>
          <a:ext cx="10455565" cy="4126230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784167">
                  <a:extLst>
                    <a:ext uri="{9D8B030D-6E8A-4147-A177-3AD203B41FA5}">
                      <a16:colId xmlns:a16="http://schemas.microsoft.com/office/drawing/2014/main" val="5231278"/>
                    </a:ext>
                  </a:extLst>
                </a:gridCol>
                <a:gridCol w="2061838">
                  <a:extLst>
                    <a:ext uri="{9D8B030D-6E8A-4147-A177-3AD203B41FA5}">
                      <a16:colId xmlns:a16="http://schemas.microsoft.com/office/drawing/2014/main" val="2784358380"/>
                    </a:ext>
                  </a:extLst>
                </a:gridCol>
                <a:gridCol w="4598357">
                  <a:extLst>
                    <a:ext uri="{9D8B030D-6E8A-4147-A177-3AD203B41FA5}">
                      <a16:colId xmlns:a16="http://schemas.microsoft.com/office/drawing/2014/main" val="176118886"/>
                    </a:ext>
                  </a:extLst>
                </a:gridCol>
                <a:gridCol w="3011203">
                  <a:extLst>
                    <a:ext uri="{9D8B030D-6E8A-4147-A177-3AD203B41FA5}">
                      <a16:colId xmlns:a16="http://schemas.microsoft.com/office/drawing/2014/main" val="382018203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Kiểu bài viết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 tài được gợi ý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 tài đã viết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29736495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 văn nghị luận về một tác phẩm truyện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 Cao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ngắn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thừa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Phèo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ngắn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Phèo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 Cao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17519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 văn nghị luận về một tác phẩm thơ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Tĩnh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tứ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Lý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Bạch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Tràng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Cận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36309756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0878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6509"/>
          </a:xfr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5165859"/>
              </p:ext>
            </p:extLst>
          </p:nvPr>
        </p:nvGraphicFramePr>
        <p:xfrm>
          <a:off x="905164" y="454704"/>
          <a:ext cx="10381672" cy="5737860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778625">
                  <a:extLst>
                    <a:ext uri="{9D8B030D-6E8A-4147-A177-3AD203B41FA5}">
                      <a16:colId xmlns:a16="http://schemas.microsoft.com/office/drawing/2014/main" val="2090851928"/>
                    </a:ext>
                  </a:extLst>
                </a:gridCol>
                <a:gridCol w="1733666">
                  <a:extLst>
                    <a:ext uri="{9D8B030D-6E8A-4147-A177-3AD203B41FA5}">
                      <a16:colId xmlns:a16="http://schemas.microsoft.com/office/drawing/2014/main" val="1598559890"/>
                    </a:ext>
                  </a:extLst>
                </a:gridCol>
                <a:gridCol w="5680363">
                  <a:extLst>
                    <a:ext uri="{9D8B030D-6E8A-4147-A177-3AD203B41FA5}">
                      <a16:colId xmlns:a16="http://schemas.microsoft.com/office/drawing/2014/main" val="3424335204"/>
                    </a:ext>
                  </a:extLst>
                </a:gridCol>
                <a:gridCol w="2189018">
                  <a:extLst>
                    <a:ext uri="{9D8B030D-6E8A-4147-A177-3AD203B41FA5}">
                      <a16:colId xmlns:a16="http://schemas.microsoft.com/office/drawing/2014/main" val="31480202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Kiểu bài viết</a:t>
                      </a:r>
                      <a:endParaRPr lang="en-US" sz="2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 tài được gợi ý</a:t>
                      </a:r>
                      <a:endParaRPr lang="en-US" sz="2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 tài đã viết</a:t>
                      </a:r>
                      <a:endParaRPr lang="en-US" sz="2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967173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 văn nghị luận về một vấn đề xã hội</a:t>
                      </a:r>
                      <a:endParaRPr lang="en-US" sz="2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Lắng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thì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thầm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cộng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mâu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thuẫn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khẳng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Ý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trách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nhiệm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giao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trách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nhiệm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giao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14692726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1055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93894"/>
            <a:ext cx="12192000" cy="7615382"/>
          </a:xfrm>
        </p:spPr>
      </p:pic>
      <p:sp>
        <p:nvSpPr>
          <p:cNvPr id="5" name="TextBox 4"/>
          <p:cNvSpPr txBox="1"/>
          <p:nvPr/>
        </p:nvSpPr>
        <p:spPr>
          <a:xfrm>
            <a:off x="3186545" y="129309"/>
            <a:ext cx="100768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KÌ I</a:t>
            </a:r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7957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6509"/>
          </a:xfr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0833394"/>
              </p:ext>
            </p:extLst>
          </p:nvPr>
        </p:nvGraphicFramePr>
        <p:xfrm>
          <a:off x="969816" y="679450"/>
          <a:ext cx="10252367" cy="5040630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768928">
                  <a:extLst>
                    <a:ext uri="{9D8B030D-6E8A-4147-A177-3AD203B41FA5}">
                      <a16:colId xmlns:a16="http://schemas.microsoft.com/office/drawing/2014/main" val="1743116009"/>
                    </a:ext>
                  </a:extLst>
                </a:gridCol>
                <a:gridCol w="2021766">
                  <a:extLst>
                    <a:ext uri="{9D8B030D-6E8A-4147-A177-3AD203B41FA5}">
                      <a16:colId xmlns:a16="http://schemas.microsoft.com/office/drawing/2014/main" val="1052738868"/>
                    </a:ext>
                  </a:extLst>
                </a:gridCol>
                <a:gridCol w="4508991">
                  <a:extLst>
                    <a:ext uri="{9D8B030D-6E8A-4147-A177-3AD203B41FA5}">
                      <a16:colId xmlns:a16="http://schemas.microsoft.com/office/drawing/2014/main" val="2108658820"/>
                    </a:ext>
                  </a:extLst>
                </a:gridCol>
                <a:gridCol w="2952682">
                  <a:extLst>
                    <a:ext uri="{9D8B030D-6E8A-4147-A177-3AD203B41FA5}">
                      <a16:colId xmlns:a16="http://schemas.microsoft.com/office/drawing/2014/main" val="4113083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Kiểu bài viết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 tài được gợi ý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 tài đã viết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15177173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 văn nghị luận về một vấn đề xã hội (Hình thành lối sống tích cực trong xã hội hiện đại)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Tự bảo vệ mình trước các tệ nạn xã hội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Thực hành lối sống xanh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Đấu tranh cho bình đẳng giới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Sự cần thiết của việc học ngoại ngữ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Trách nhiệm với lớp người yếu thế trong xã hội…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biệt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19249922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 báo cáo nghiên cứu về một vấn đề tự nhiên, xã hội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 hiểu thêm về kinh thành Thăng Long thời Hậu Lê.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nghiên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cứu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Thăng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Long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3151950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63882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18" y="397164"/>
            <a:ext cx="11397673" cy="615141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1653309" y="1246909"/>
            <a:ext cx="8876146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5.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262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7754612"/>
              </p:ext>
            </p:extLst>
          </p:nvPr>
        </p:nvGraphicFramePr>
        <p:xfrm>
          <a:off x="332510" y="278606"/>
          <a:ext cx="11720944" cy="6259830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945677">
                  <a:extLst>
                    <a:ext uri="{9D8B030D-6E8A-4147-A177-3AD203B41FA5}">
                      <a16:colId xmlns:a16="http://schemas.microsoft.com/office/drawing/2014/main" val="174652492"/>
                    </a:ext>
                  </a:extLst>
                </a:gridCol>
                <a:gridCol w="4861942">
                  <a:extLst>
                    <a:ext uri="{9D8B030D-6E8A-4147-A177-3AD203B41FA5}">
                      <a16:colId xmlns:a16="http://schemas.microsoft.com/office/drawing/2014/main" val="1256917662"/>
                    </a:ext>
                  </a:extLst>
                </a:gridCol>
                <a:gridCol w="4913325">
                  <a:extLst>
                    <a:ext uri="{9D8B030D-6E8A-4147-A177-3AD203B41FA5}">
                      <a16:colId xmlns:a16="http://schemas.microsoft.com/office/drawing/2014/main" val="422176250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 dung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 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nghe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Thách thức và ý nghĩa của hoạt động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62215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Thuyết trình về nghệ thuật kể chuyện trong một tác phẩm truyện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chọn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cạnh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Thách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khó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gây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khó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khăn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khó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xảy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nhỏ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Ý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sẽ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bước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13895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 thiệu về một tác phẩm nghệ thuật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Cung cấp được thông tin về tác phẩm nghệ thuật một cách rõ ràng, chính xác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Nêu được lý do chọn giới thiệu tác phẩm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Trình bày được cảm nhận, quan điểm cá nhân của người nói về giá trị tác phẩm với lý lẽ, bằng chứng thuyết phục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Thể hiện sự tôn trọng những cách cảm nhận, đánh giá đa dạng đối với một tác phẩm.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Thách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khó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gây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khó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khăn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khó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xảy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nhỏ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Ý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sẽ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bước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52023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4889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0003342"/>
              </p:ext>
            </p:extLst>
          </p:nvPr>
        </p:nvGraphicFramePr>
        <p:xfrm>
          <a:off x="489526" y="463621"/>
          <a:ext cx="10972800" cy="6042660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821485">
                  <a:extLst>
                    <a:ext uri="{9D8B030D-6E8A-4147-A177-3AD203B41FA5}">
                      <a16:colId xmlns:a16="http://schemas.microsoft.com/office/drawing/2014/main" val="1317063649"/>
                    </a:ext>
                  </a:extLst>
                </a:gridCol>
                <a:gridCol w="4294754">
                  <a:extLst>
                    <a:ext uri="{9D8B030D-6E8A-4147-A177-3AD203B41FA5}">
                      <a16:colId xmlns:a16="http://schemas.microsoft.com/office/drawing/2014/main" val="1835791409"/>
                    </a:ext>
                  </a:extLst>
                </a:gridCol>
                <a:gridCol w="4856561">
                  <a:extLst>
                    <a:ext uri="{9D8B030D-6E8A-4147-A177-3AD203B41FA5}">
                      <a16:colId xmlns:a16="http://schemas.microsoft.com/office/drawing/2014/main" val="277264407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ND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 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nghe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Thách thức và ý nghĩa của hoạt động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57951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 bày ý kiến đánh giá, bình luận một vấn đề xã hội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Rút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Thách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khó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khăn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viên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chia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chuẩn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giống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 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Ý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sẽ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nắm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68603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1077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7430037"/>
              </p:ext>
            </p:extLst>
          </p:nvPr>
        </p:nvGraphicFramePr>
        <p:xfrm>
          <a:off x="267854" y="247433"/>
          <a:ext cx="11730181" cy="6686550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947210">
                  <a:extLst>
                    <a:ext uri="{9D8B030D-6E8A-4147-A177-3AD203B41FA5}">
                      <a16:colId xmlns:a16="http://schemas.microsoft.com/office/drawing/2014/main" val="2177256907"/>
                    </a:ext>
                  </a:extLst>
                </a:gridCol>
                <a:gridCol w="4804572">
                  <a:extLst>
                    <a:ext uri="{9D8B030D-6E8A-4147-A177-3AD203B41FA5}">
                      <a16:colId xmlns:a16="http://schemas.microsoft.com/office/drawing/2014/main" val="1438695956"/>
                    </a:ext>
                  </a:extLst>
                </a:gridCol>
                <a:gridCol w="4978399">
                  <a:extLst>
                    <a:ext uri="{9D8B030D-6E8A-4147-A177-3AD203B41FA5}">
                      <a16:colId xmlns:a16="http://schemas.microsoft.com/office/drawing/2014/main" val="353276645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 dung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 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nghe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Thách thức và ý nghĩa của hoạt động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3214636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Thảo luận về một vấn đề trong đời sống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Chọn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thảo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gần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gũi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tuổi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cạnh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cận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ràng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lý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lẽ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lẫn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thảo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Thách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xảy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mâu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thuẫn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thảo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chia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 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Ý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nắm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29464977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 bày kết quả nghiên cứu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Giới thiệu được vấn đề nghiên cứu, lý do chọn đề tài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Trình bày khái quát những kết quả nghiên cứu chính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Sử dụng kết hợp phương tiện ngôn ngữ và phi ngôn ngữ để nội dung trình bày được rõ ràng và hấp dẫn.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Thách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khó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khó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khăn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lựa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chọn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truyền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hết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 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Ý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cứu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thêm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38513415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0488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18" y="397164"/>
            <a:ext cx="11397673" cy="615141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932873" y="1246909"/>
            <a:ext cx="10926618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LUYỆN TẬP VÀ VẬN DỤNG</a:t>
            </a:r>
            <a:endParaRPr lang="en-US" sz="4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 THI TRANH TÀI HÙNG BIỆN</a:t>
            </a:r>
            <a:endParaRPr lang="en-US" sz="4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2227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0"/>
            <a:ext cx="1112981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  <a:p>
            <a:r>
              <a:rPr lang="en-US" i="1" dirty="0"/>
              <a:t> 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9488" r="909"/>
          <a:stretch/>
        </p:blipFill>
        <p:spPr>
          <a:xfrm>
            <a:off x="110836" y="5690530"/>
            <a:ext cx="12081164" cy="1167470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1229287"/>
              </p:ext>
            </p:extLst>
          </p:nvPr>
        </p:nvGraphicFramePr>
        <p:xfrm>
          <a:off x="591127" y="844210"/>
          <a:ext cx="11120582" cy="4846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560291">
                  <a:extLst>
                    <a:ext uri="{9D8B030D-6E8A-4147-A177-3AD203B41FA5}">
                      <a16:colId xmlns:a16="http://schemas.microsoft.com/office/drawing/2014/main" val="2173358250"/>
                    </a:ext>
                  </a:extLst>
                </a:gridCol>
                <a:gridCol w="5560291">
                  <a:extLst>
                    <a:ext uri="{9D8B030D-6E8A-4147-A177-3AD203B41FA5}">
                      <a16:colId xmlns:a16="http://schemas.microsoft.com/office/drawing/2014/main" val="27807737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Les </a:t>
                      </a:r>
                      <a:r>
                        <a:rPr lang="en-US" sz="24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parfums</a:t>
                      </a:r>
                      <a:r>
                        <a:rPr lang="en-US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les </a:t>
                      </a:r>
                      <a:r>
                        <a:rPr lang="en-US" sz="24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couleurs</a:t>
                      </a:r>
                      <a:r>
                        <a:rPr lang="en-US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et les sons se </a:t>
                      </a:r>
                      <a:r>
                        <a:rPr lang="en-US" sz="24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répondent</a:t>
                      </a:r>
                      <a:r>
                        <a:rPr lang="en-US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4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Này</a:t>
                      </a:r>
                      <a:r>
                        <a:rPr lang="en-US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lắng</a:t>
                      </a:r>
                      <a:r>
                        <a:rPr lang="en-US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khúc</a:t>
                      </a:r>
                      <a:r>
                        <a:rPr lang="en-US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nhạc</a:t>
                      </a:r>
                      <a:r>
                        <a:rPr lang="en-US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thơm</a:t>
                      </a:r>
                      <a:endParaRPr lang="en-US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Say </a:t>
                      </a:r>
                      <a:r>
                        <a:rPr lang="en-US" sz="24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rượu</a:t>
                      </a:r>
                      <a:r>
                        <a:rPr lang="en-US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tối</a:t>
                      </a:r>
                      <a:r>
                        <a:rPr lang="en-US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tân</a:t>
                      </a:r>
                      <a:r>
                        <a:rPr lang="en-US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hôn</a:t>
                      </a:r>
                      <a:r>
                        <a:rPr lang="en-US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  <a:endParaRPr lang="en-US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4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hương</a:t>
                      </a:r>
                      <a:r>
                        <a:rPr lang="en-US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thấm</a:t>
                      </a:r>
                      <a:r>
                        <a:rPr lang="en-US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tận</a:t>
                      </a:r>
                      <a:r>
                        <a:rPr lang="en-US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24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xương</a:t>
                      </a:r>
                      <a:r>
                        <a:rPr lang="en-US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tuỷ</a:t>
                      </a:r>
                      <a:r>
                        <a:rPr lang="en-US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endParaRPr lang="en-US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4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lang="en-US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điệu</a:t>
                      </a:r>
                      <a:r>
                        <a:rPr lang="en-US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US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tiên</a:t>
                      </a:r>
                      <a:r>
                        <a:rPr lang="en-US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thấm</a:t>
                      </a:r>
                      <a:r>
                        <a:rPr lang="en-US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tận</a:t>
                      </a:r>
                      <a:r>
                        <a:rPr lang="en-US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hồn</a:t>
                      </a:r>
                      <a:r>
                        <a:rPr lang="en-US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r>
                        <a:rPr lang="en-US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Hãy</a:t>
                      </a:r>
                      <a:r>
                        <a:rPr lang="en-US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buông</a:t>
                      </a:r>
                      <a:r>
                        <a:rPr lang="en-US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khúc</a:t>
                      </a:r>
                      <a:r>
                        <a:rPr lang="en-US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nhạc</a:t>
                      </a:r>
                      <a:r>
                        <a:rPr lang="en-US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hường</a:t>
                      </a:r>
                      <a:endParaRPr lang="en-US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4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 </a:t>
                      </a:r>
                      <a:r>
                        <a:rPr lang="en-US" sz="24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Dương</a:t>
                      </a:r>
                      <a:endParaRPr lang="en-US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4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Ngừng</a:t>
                      </a:r>
                      <a:r>
                        <a:rPr lang="en-US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hơi</a:t>
                      </a:r>
                      <a:r>
                        <a:rPr lang="en-US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thở</a:t>
                      </a:r>
                      <a:r>
                        <a:rPr lang="en-US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xem</a:t>
                      </a:r>
                      <a:r>
                        <a:rPr lang="en-US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ấy</a:t>
                      </a:r>
                      <a:endParaRPr lang="en-US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4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Hiển</a:t>
                      </a:r>
                      <a:r>
                        <a:rPr lang="en-US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phảng</a:t>
                      </a:r>
                      <a:r>
                        <a:rPr lang="en-US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phất</a:t>
                      </a:r>
                      <a:r>
                        <a:rPr lang="en-US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hương</a:t>
                      </a:r>
                      <a:r>
                        <a:rPr lang="en-US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Hãy</a:t>
                      </a:r>
                      <a:r>
                        <a:rPr lang="en-US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lẫn</a:t>
                      </a:r>
                      <a:r>
                        <a:rPr lang="en-US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lộn</a:t>
                      </a:r>
                      <a:r>
                        <a:rPr lang="en-US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ghé</a:t>
                      </a:r>
                      <a:r>
                        <a:rPr lang="en-US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bên</a:t>
                      </a:r>
                      <a:r>
                        <a:rPr lang="en-US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tai</a:t>
                      </a:r>
                      <a:endParaRPr lang="en-US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4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Giọng</a:t>
                      </a:r>
                      <a:r>
                        <a:rPr lang="en-US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suối</a:t>
                      </a:r>
                      <a:r>
                        <a:rPr lang="en-US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chim</a:t>
                      </a:r>
                      <a:r>
                        <a:rPr lang="en-US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khóc</a:t>
                      </a:r>
                      <a:r>
                        <a:rPr lang="en-US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  <a:endParaRPr lang="en-US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4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Hãy</a:t>
                      </a:r>
                      <a:r>
                        <a:rPr lang="en-US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uống</a:t>
                      </a:r>
                      <a:r>
                        <a:rPr lang="en-US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tan </a:t>
                      </a:r>
                      <a:r>
                        <a:rPr lang="en-US" sz="24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khúc</a:t>
                      </a:r>
                      <a:r>
                        <a:rPr lang="en-US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nhạc</a:t>
                      </a:r>
                      <a:endParaRPr lang="en-US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4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Ngọt</a:t>
                      </a:r>
                      <a:r>
                        <a:rPr lang="en-US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ngào</a:t>
                      </a:r>
                      <a:r>
                        <a:rPr lang="en-US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kêu</a:t>
                      </a:r>
                      <a:r>
                        <a:rPr lang="en-US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gọi</a:t>
                      </a:r>
                      <a:r>
                        <a:rPr lang="en-US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thuở</a:t>
                      </a:r>
                      <a:r>
                        <a:rPr lang="en-US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</a:t>
                      </a:r>
                      <a:r>
                        <a:rPr lang="en-US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khơi</a:t>
                      </a:r>
                      <a:r>
                        <a:rPr lang="en-US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4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Rồi</a:t>
                      </a:r>
                      <a:r>
                        <a:rPr lang="en-US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khúc</a:t>
                      </a:r>
                      <a:r>
                        <a:rPr lang="en-US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nhạc</a:t>
                      </a:r>
                      <a:r>
                        <a:rPr lang="en-US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ngừng</a:t>
                      </a:r>
                      <a:r>
                        <a:rPr lang="en-US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im</a:t>
                      </a:r>
                      <a:endParaRPr lang="en-US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4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Hãy</a:t>
                      </a:r>
                      <a:r>
                        <a:rPr lang="en-US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vẫn</a:t>
                      </a:r>
                      <a:r>
                        <a:rPr lang="en-US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ngừng</a:t>
                      </a:r>
                      <a:r>
                        <a:rPr lang="en-US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hơi</a:t>
                      </a:r>
                      <a:r>
                        <a:rPr lang="en-US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lang="en-US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tim</a:t>
                      </a:r>
                      <a:endParaRPr lang="en-US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4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cứ</a:t>
                      </a:r>
                      <a:r>
                        <a:rPr lang="en-US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run </a:t>
                      </a:r>
                      <a:r>
                        <a:rPr lang="en-US" sz="24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hoài</a:t>
                      </a:r>
                      <a:r>
                        <a:rPr lang="en-US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chiếc</a:t>
                      </a:r>
                      <a:r>
                        <a:rPr lang="en-US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</a:t>
                      </a:r>
                      <a:endParaRPr lang="en-US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4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trận</a:t>
                      </a:r>
                      <a:r>
                        <a:rPr lang="en-US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gió</a:t>
                      </a:r>
                      <a:r>
                        <a:rPr lang="en-US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im</a:t>
                      </a:r>
                      <a:r>
                        <a:rPr lang="en-US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lìm</a:t>
                      </a:r>
                      <a:r>
                        <a:rPr lang="en-US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Hoài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Hoài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</a:t>
                      </a:r>
                      <a:r>
                        <a:rPr lang="en-US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NXB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2006, tr. 134)</a:t>
                      </a:r>
                    </a:p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417958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91127" y="175491"/>
            <a:ext cx="1588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ĐỌC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692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788" y="267855"/>
            <a:ext cx="4382412" cy="63592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193963" y="267855"/>
            <a:ext cx="7324437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trừu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trừu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25767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788" y="267855"/>
            <a:ext cx="4382412" cy="63592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193963" y="267855"/>
            <a:ext cx="7324437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-le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bỡ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ngỡ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giật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mẻ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059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5090" y="267855"/>
            <a:ext cx="2974109" cy="63592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193963" y="267855"/>
            <a:ext cx="8599055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rượu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chừng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1892993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468" y="2530763"/>
            <a:ext cx="6337300" cy="44548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95"/>
          <a:stretch/>
        </p:blipFill>
        <p:spPr>
          <a:xfrm>
            <a:off x="6262832" y="2530763"/>
            <a:ext cx="5938404" cy="445481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94018" y="773599"/>
            <a:ext cx="9187964" cy="4144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algn="ctr">
              <a:lnSpc>
                <a:spcPts val="1800"/>
              </a:lnSpc>
              <a:spcAft>
                <a:spcPts val="0"/>
              </a:spcAft>
            </a:pPr>
            <a:r>
              <a:rPr lang="en-US" sz="4400" b="1" kern="100" dirty="0">
                <a:solidFill>
                  <a:srgbClr val="FF0000"/>
                </a:solidFill>
                <a:ea typeface="DengXian"/>
                <a:cs typeface="Times New Roman" panose="02020603050405020304" pitchFamily="18" charset="0"/>
              </a:rPr>
              <a:t>I. HỆ THỐNG HÓA KIẾN THỨC ĐÃ HỌC</a:t>
            </a:r>
            <a:endParaRPr lang="en-US" sz="4400" dirty="0"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501440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527" y="267855"/>
            <a:ext cx="5301673" cy="63592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230909" y="683491"/>
            <a:ext cx="632691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5651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527" y="267855"/>
            <a:ext cx="5301673" cy="63592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295564" y="267855"/>
            <a:ext cx="632691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5.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  <a:p>
            <a:pPr algn="just"/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say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thấm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tủy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ngừng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ngừng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run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lìm</a:t>
            </a:r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5881681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527" y="267855"/>
            <a:ext cx="5301673" cy="63592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230909" y="683491"/>
            <a:ext cx="632691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/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200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  <a:p>
            <a:pPr algn="just"/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4041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73019" y="584599"/>
            <a:ext cx="1003069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800" b="1" dirty="0">
                <a:solidFill>
                  <a:srgbClr val="2888E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solidFill>
                  <a:srgbClr val="2888E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4.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4376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73019" y="584599"/>
            <a:ext cx="1003069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NL: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nay.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do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934692" y="101600"/>
            <a:ext cx="3195781" cy="6188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1639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60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73019" y="584599"/>
            <a:ext cx="10030690" cy="603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ơ, 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đòi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vi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 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 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 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 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934692" y="101600"/>
            <a:ext cx="3195781" cy="6188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4478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60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73019" y="584599"/>
            <a:ext cx="1003069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Ý 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ủng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934692" y="101600"/>
            <a:ext cx="3195781" cy="6188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15139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60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42109" y="584599"/>
            <a:ext cx="102616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nay</a:t>
            </a:r>
            <a:endParaRPr lang="en-US" dirty="0"/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uổng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dỗ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 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934692" y="101600"/>
            <a:ext cx="3195781" cy="6188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41146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60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42109" y="584599"/>
            <a:ext cx="10261600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nay</a:t>
            </a:r>
            <a:endParaRPr lang="en-US" dirty="0"/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934692" y="101600"/>
            <a:ext cx="3195781" cy="6188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3201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656" y="0"/>
            <a:ext cx="12358255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83492" y="1983793"/>
            <a:ext cx="10704945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800" b="1" dirty="0">
                <a:solidFill>
                  <a:srgbClr val="2888E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solidFill>
                  <a:srgbClr val="2888E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2888E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888E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2888E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888E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1.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2.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3.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96326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2364" y="0"/>
            <a:ext cx="12099636" cy="6857999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03200" y="129309"/>
            <a:ext cx="11647054" cy="1221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  <a:p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6703773"/>
              </p:ext>
            </p:extLst>
          </p:nvPr>
        </p:nvGraphicFramePr>
        <p:xfrm>
          <a:off x="498764" y="1219200"/>
          <a:ext cx="11351490" cy="52924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Document" r:id="rId3" imgW="5826916" imgH="3082875" progId="Word.Document.12">
                  <p:embed/>
                </p:oleObj>
              </mc:Choice>
              <mc:Fallback>
                <p:oleObj name="Document" r:id="rId3" imgW="5826916" imgH="308287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8764" y="1219200"/>
                        <a:ext cx="11351490" cy="52924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29800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656" y="0"/>
            <a:ext cx="12358255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1998" y="1503502"/>
            <a:ext cx="10704945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3.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031671" y="637309"/>
            <a:ext cx="4165600" cy="508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47076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656" y="0"/>
            <a:ext cx="12358255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265879"/>
            <a:ext cx="1205345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nay. 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031671" y="637309"/>
            <a:ext cx="4165600" cy="508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4726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656" y="0"/>
            <a:ext cx="12358255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92727" y="1265879"/>
            <a:ext cx="1100050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031671" y="637309"/>
            <a:ext cx="4165600" cy="508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9191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656" y="0"/>
            <a:ext cx="12358255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4727" y="1265879"/>
            <a:ext cx="11508509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*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chùn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  <a:p>
            <a:pPr algn="just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031671" y="637309"/>
            <a:ext cx="4165600" cy="508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9503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656" y="0"/>
            <a:ext cx="12358255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1672" y="2328061"/>
            <a:ext cx="1150850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  <a:p>
            <a:pPr algn="just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031671" y="637309"/>
            <a:ext cx="4165600" cy="508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95465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63" y="1545112"/>
            <a:ext cx="10871200" cy="52139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61308" y="883392"/>
            <a:ext cx="76477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 smtClean="0">
                <a:solidFill>
                  <a:srgbClr val="FF0000"/>
                </a:solidFill>
                <a:latin typeface="#9Slide05 Angelline" pitchFamily="2" charset="0"/>
              </a:rPr>
              <a:t>Chào</a:t>
            </a:r>
            <a:r>
              <a:rPr lang="en-US" sz="8000" b="1" dirty="0" smtClean="0">
                <a:solidFill>
                  <a:srgbClr val="FF0000"/>
                </a:solidFill>
                <a:latin typeface="#9Slide05 Angelline" pitchFamily="2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#9Slide05 Angelline" pitchFamily="2" charset="0"/>
              </a:rPr>
              <a:t>tạm</a:t>
            </a:r>
            <a:r>
              <a:rPr lang="en-US" sz="8000" b="1" dirty="0" smtClean="0">
                <a:solidFill>
                  <a:srgbClr val="FF0000"/>
                </a:solidFill>
                <a:latin typeface="#9Slide05 Angelline" pitchFamily="2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#9Slide05 Angelline" pitchFamily="2" charset="0"/>
              </a:rPr>
              <a:t>biệt</a:t>
            </a:r>
            <a:r>
              <a:rPr lang="en-US" sz="8000" b="1" dirty="0" smtClean="0">
                <a:solidFill>
                  <a:srgbClr val="FF0000"/>
                </a:solidFill>
                <a:latin typeface="#9Slide05 Angelline" pitchFamily="2" charset="0"/>
              </a:rPr>
              <a:t>!</a:t>
            </a:r>
            <a:endParaRPr lang="en-US" sz="8000" b="1" dirty="0">
              <a:solidFill>
                <a:srgbClr val="FF0000"/>
              </a:solidFill>
              <a:latin typeface="#9Slide05 Angellin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179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2364" y="0"/>
            <a:ext cx="12099636" cy="6857999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12436" y="120073"/>
            <a:ext cx="1163781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  <a:p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1703367"/>
              </p:ext>
            </p:extLst>
          </p:nvPr>
        </p:nvGraphicFramePr>
        <p:xfrm>
          <a:off x="277092" y="1200150"/>
          <a:ext cx="11573162" cy="54500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7" name="Document" r:id="rId3" imgW="5826916" imgH="4453761" progId="Word.Document.12">
                  <p:embed/>
                </p:oleObj>
              </mc:Choice>
              <mc:Fallback>
                <p:oleObj name="Document" r:id="rId3" imgW="5826916" imgH="445376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7092" y="1200150"/>
                        <a:ext cx="11573162" cy="54500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18882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98618" y="230910"/>
            <a:ext cx="89315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then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1989747"/>
              </p:ext>
            </p:extLst>
          </p:nvPr>
        </p:nvGraphicFramePr>
        <p:xfrm>
          <a:off x="568035" y="1615905"/>
          <a:ext cx="11055929" cy="5107357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526299">
                  <a:extLst>
                    <a:ext uri="{9D8B030D-6E8A-4147-A177-3AD203B41FA5}">
                      <a16:colId xmlns:a16="http://schemas.microsoft.com/office/drawing/2014/main" val="89896844"/>
                    </a:ext>
                  </a:extLst>
                </a:gridCol>
                <a:gridCol w="9529630">
                  <a:extLst>
                    <a:ext uri="{9D8B030D-6E8A-4147-A177-3AD203B41FA5}">
                      <a16:colId xmlns:a16="http://schemas.microsoft.com/office/drawing/2014/main" val="2844837725"/>
                    </a:ext>
                  </a:extLst>
                </a:gridCol>
              </a:tblGrid>
              <a:tr h="49170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KN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marL="3492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ngắn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gọn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2779975564"/>
                  </a:ext>
                </a:extLst>
              </a:tr>
              <a:tr h="129565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ngắn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cỡ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nhỏ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ở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ngắn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gọn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nhìn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nổi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bật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xoay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huống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khoảng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chế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 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2907414447"/>
                  </a:ext>
                </a:extLst>
              </a:tr>
              <a:tr h="3209977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gọi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gốc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gồm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kiện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xếp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trật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gắn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liền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gồm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kiện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mạch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gắn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liền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nhìn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13956298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1817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256" y="0"/>
            <a:ext cx="12293601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2509" y="133612"/>
            <a:ext cx="116285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then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2132804"/>
              </p:ext>
            </p:extLst>
          </p:nvPr>
        </p:nvGraphicFramePr>
        <p:xfrm>
          <a:off x="496454" y="1202858"/>
          <a:ext cx="11113654" cy="54063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98815">
                  <a:extLst>
                    <a:ext uri="{9D8B030D-6E8A-4147-A177-3AD203B41FA5}">
                      <a16:colId xmlns:a16="http://schemas.microsoft.com/office/drawing/2014/main" val="3633236184"/>
                    </a:ext>
                  </a:extLst>
                </a:gridCol>
                <a:gridCol w="8914839">
                  <a:extLst>
                    <a:ext uri="{9D8B030D-6E8A-4147-A177-3AD203B41FA5}">
                      <a16:colId xmlns:a16="http://schemas.microsoft.com/office/drawing/2014/main" val="3606558189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niệm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92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 thích ngắn gọn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8381569"/>
                  </a:ext>
                </a:extLst>
              </a:tr>
              <a:tr h="183515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gọi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khẩu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gắn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liền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giao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sách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báo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,...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tồn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dưới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tay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máy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in,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nổi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khiếm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,...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8747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Cấu tứ và tứ thơ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tứ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khâu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then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chốt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khởi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riêng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Tứ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thoát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khỏi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sơ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khan,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trừu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Nhờ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tứ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trở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chặt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chẽ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mọi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liên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mật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hướng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tưởng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65407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4019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256" y="0"/>
            <a:ext cx="12293601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2509" y="133612"/>
            <a:ext cx="116285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then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7476538"/>
              </p:ext>
            </p:extLst>
          </p:nvPr>
        </p:nvGraphicFramePr>
        <p:xfrm>
          <a:off x="547253" y="1170195"/>
          <a:ext cx="10515600" cy="54063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41765">
                  <a:extLst>
                    <a:ext uri="{9D8B030D-6E8A-4147-A177-3AD203B41FA5}">
                      <a16:colId xmlns:a16="http://schemas.microsoft.com/office/drawing/2014/main" val="1288605953"/>
                    </a:ext>
                  </a:extLst>
                </a:gridCol>
                <a:gridCol w="8873835">
                  <a:extLst>
                    <a:ext uri="{9D8B030D-6E8A-4147-A177-3AD203B41FA5}">
                      <a16:colId xmlns:a16="http://schemas.microsoft.com/office/drawing/2014/main" val="79819720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Khái niệm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92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 thích ngắn gọn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14362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 tố tượng trưng trong thơ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vực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ca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riêng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hết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thù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Ở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sĩ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tri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hay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gợi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sâu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bao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trùm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Mọi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74488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 ngữ văn học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thù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sở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do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phú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nhờ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lao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hứng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90961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1981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256" y="0"/>
            <a:ext cx="12293601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2509" y="133612"/>
            <a:ext cx="116285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then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6062147"/>
              </p:ext>
            </p:extLst>
          </p:nvPr>
        </p:nvGraphicFramePr>
        <p:xfrm>
          <a:off x="550716" y="1329995"/>
          <a:ext cx="10859655" cy="50406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49028">
                  <a:extLst>
                    <a:ext uri="{9D8B030D-6E8A-4147-A177-3AD203B41FA5}">
                      <a16:colId xmlns:a16="http://schemas.microsoft.com/office/drawing/2014/main" val="3615283836"/>
                    </a:ext>
                  </a:extLst>
                </a:gridCol>
                <a:gridCol w="8410627">
                  <a:extLst>
                    <a:ext uri="{9D8B030D-6E8A-4147-A177-3AD203B41FA5}">
                      <a16:colId xmlns:a16="http://schemas.microsoft.com/office/drawing/2014/main" val="396052669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niệm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92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 thích ngắn gọn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97661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nghị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nghị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bao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gồm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lẽ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,...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chặt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chẽ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nhằm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bao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trùm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hướng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nghị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lẽ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vụ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cạnh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Mối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vậy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trúc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thù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nghị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88228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 tố bổ trợ trong văn bản nghị luận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tăng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sức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nghị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ngoài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lẽ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bổ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trợ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minh,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,...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76194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9299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599</TotalTime>
  <Words>4810</Words>
  <Application>Microsoft Office PowerPoint</Application>
  <PresentationFormat>Widescreen</PresentationFormat>
  <Paragraphs>366</Paragraphs>
  <Slides>45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4" baseType="lpstr">
      <vt:lpstr>#9Slide05 Angelline</vt:lpstr>
      <vt:lpstr>Arial</vt:lpstr>
      <vt:lpstr>Calibri</vt:lpstr>
      <vt:lpstr>Calibri Light</vt:lpstr>
      <vt:lpstr>DengXian</vt:lpstr>
      <vt:lpstr>Times New Roman</vt:lpstr>
      <vt:lpstr>Office Theme</vt:lpstr>
      <vt:lpstr>1_Office Theme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</vt:lpstr>
      <vt:lpstr>PowerPoint Presentation</vt:lpstr>
      <vt:lpstr>PowerPoint Presentation</vt:lpstr>
      <vt:lpstr>PowerPoint Presentation</vt:lpstr>
      <vt:lpstr>PowerPoint Presentation</vt:lpstr>
      <vt:lpstr>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78</cp:revision>
  <dcterms:created xsi:type="dcterms:W3CDTF">2023-09-08T12:41:12Z</dcterms:created>
  <dcterms:modified xsi:type="dcterms:W3CDTF">2023-09-20T16:52:35Z</dcterms:modified>
</cp:coreProperties>
</file>