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0" r:id="rId3"/>
    <p:sldId id="265" r:id="rId4"/>
    <p:sldId id="261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82" r:id="rId13"/>
    <p:sldId id="273" r:id="rId14"/>
    <p:sldId id="280" r:id="rId15"/>
    <p:sldId id="274" r:id="rId16"/>
    <p:sldId id="277" r:id="rId17"/>
    <p:sldId id="278" r:id="rId18"/>
    <p:sldId id="279" r:id="rId19"/>
    <p:sldId id="275" r:id="rId20"/>
    <p:sldId id="276" r:id="rId21"/>
    <p:sldId id="283" r:id="rId22"/>
    <p:sldId id="284" r:id="rId23"/>
    <p:sldId id="285" r:id="rId24"/>
    <p:sldId id="262" r:id="rId25"/>
    <p:sldId id="286" r:id="rId26"/>
    <p:sldId id="263" r:id="rId27"/>
    <p:sldId id="287" r:id="rId28"/>
    <p:sldId id="288" r:id="rId29"/>
    <p:sldId id="26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440B-A079-45CC-9D1E-2F452106F95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F4D6-E6D0-41E3-8C4B-45D3BECA7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440B-A079-45CC-9D1E-2F452106F95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F4D6-E6D0-41E3-8C4B-45D3BECA7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440B-A079-45CC-9D1E-2F452106F95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F4D6-E6D0-41E3-8C4B-45D3BECA726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7230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440B-A079-45CC-9D1E-2F452106F95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F4D6-E6D0-41E3-8C4B-45D3BECA7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4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440B-A079-45CC-9D1E-2F452106F95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F4D6-E6D0-41E3-8C4B-45D3BECA726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0720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440B-A079-45CC-9D1E-2F452106F95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F4D6-E6D0-41E3-8C4B-45D3BECA7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2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440B-A079-45CC-9D1E-2F452106F95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F4D6-E6D0-41E3-8C4B-45D3BECA7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64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440B-A079-45CC-9D1E-2F452106F95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F4D6-E6D0-41E3-8C4B-45D3BECA7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4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440B-A079-45CC-9D1E-2F452106F95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F4D6-E6D0-41E3-8C4B-45D3BECA7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3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440B-A079-45CC-9D1E-2F452106F95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F4D6-E6D0-41E3-8C4B-45D3BECA7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9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440B-A079-45CC-9D1E-2F452106F95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F4D6-E6D0-41E3-8C4B-45D3BECA7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2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440B-A079-45CC-9D1E-2F452106F95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F4D6-E6D0-41E3-8C4B-45D3BECA7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7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440B-A079-45CC-9D1E-2F452106F95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F4D6-E6D0-41E3-8C4B-45D3BECA7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3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440B-A079-45CC-9D1E-2F452106F95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F4D6-E6D0-41E3-8C4B-45D3BECA7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7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440B-A079-45CC-9D1E-2F452106F95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F4D6-E6D0-41E3-8C4B-45D3BECA7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7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440B-A079-45CC-9D1E-2F452106F95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F4D6-E6D0-41E3-8C4B-45D3BECA7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8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6440B-A079-45CC-9D1E-2F452106F95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DBBF4D6-E6D0-41E3-8C4B-45D3BECA7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1163" y="1050767"/>
            <a:ext cx="75461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4594860" algn="l"/>
              </a:tabLst>
            </a:pPr>
            <a:r>
              <a:rPr lang="pt-BR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ĐỌC</a:t>
            </a:r>
            <a:endParaRPr lang="en-US" sz="4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PRÔ-MÊ-TÊ BỊ XIỀNG</a:t>
            </a:r>
            <a:endParaRPr lang="en-US" sz="4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de-DE" sz="4800" b="1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(Trích - Ét-sin)</a:t>
            </a:r>
            <a:endParaRPr lang="en-US" sz="4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4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81891" y="378693"/>
            <a:ext cx="9411854" cy="1209964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81891" y="1944255"/>
            <a:ext cx="9411854" cy="1353128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1891" y="3544455"/>
            <a:ext cx="9411854" cy="1440873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khác biệt giữa nhân vật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truyện và trong kịch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1891" y="5172364"/>
            <a:ext cx="9411854" cy="1537854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Thông điệp của thần thoại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Thông điệp của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Ét-sin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89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91" y="25400"/>
            <a:ext cx="8320809" cy="680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8163" y="3267418"/>
            <a:ext cx="503567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n-US" sz="4000" b="1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4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4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3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310" y="843469"/>
            <a:ext cx="4932218" cy="8220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777346" y="843468"/>
            <a:ext cx="4932218" cy="8220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3364" y="0"/>
            <a:ext cx="50356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091" y="992876"/>
            <a:ext cx="4876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Prô-mê-tê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94036" y="2133600"/>
            <a:ext cx="36946" cy="45350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7092" y="1836563"/>
            <a:ext cx="47566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Iapetus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Themis.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ngụy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Helios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Zeus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Heracles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77346" y="2005840"/>
            <a:ext cx="55510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xiềng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phai-xtot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Zeus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phai-xtoi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Zeus.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Zeus.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15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91" y="25400"/>
            <a:ext cx="8320809" cy="680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83327" y="3008800"/>
            <a:ext cx="462876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1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018732"/>
              </p:ext>
            </p:extLst>
          </p:nvPr>
        </p:nvGraphicFramePr>
        <p:xfrm>
          <a:off x="760990" y="1634836"/>
          <a:ext cx="8596312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1382564">
                  <a:extLst>
                    <a:ext uri="{9D8B030D-6E8A-4147-A177-3AD203B41FA5}">
                      <a16:colId xmlns:a16="http://schemas.microsoft.com/office/drawing/2014/main" val="3142126788"/>
                    </a:ext>
                  </a:extLst>
                </a:gridCol>
                <a:gridCol w="3506277">
                  <a:extLst>
                    <a:ext uri="{9D8B030D-6E8A-4147-A177-3AD203B41FA5}">
                      <a16:colId xmlns:a16="http://schemas.microsoft.com/office/drawing/2014/main" val="3937971912"/>
                    </a:ext>
                  </a:extLst>
                </a:gridCol>
                <a:gridCol w="3707471">
                  <a:extLst>
                    <a:ext uri="{9D8B030D-6E8A-4147-A177-3AD203B41FA5}">
                      <a16:colId xmlns:a16="http://schemas.microsoft.com/office/drawing/2014/main" val="3779838642"/>
                    </a:ext>
                  </a:extLst>
                </a:gridCol>
              </a:tblGrid>
              <a:tr h="1281726">
                <a:tc>
                  <a:txBody>
                    <a:bodyPr/>
                    <a:lstStyle/>
                    <a:p>
                      <a:pPr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 yếu tố đối sánh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Prô-mê-tê (thần thoại Hy Lạp</a:t>
                      </a: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Prô-mê-tê (</a:t>
                      </a: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kịch</a:t>
                      </a: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457396"/>
                  </a:ext>
                </a:extLst>
              </a:tr>
              <a:tr h="1281726">
                <a:tc>
                  <a:txBody>
                    <a:bodyPr/>
                    <a:lstStyle/>
                    <a:p>
                      <a:pPr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 phát triển các tình tiết 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 tình tiết truyện phát triển dựa trên chuỗi hành động của nhân vật theo trình tự thời gian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đẩy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27375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515981" y="145527"/>
            <a:ext cx="462876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01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91" y="25400"/>
            <a:ext cx="8320809" cy="680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83327" y="3008800"/>
            <a:ext cx="47230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7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491" y="1311564"/>
            <a:ext cx="4932218" cy="8220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823527" y="1311563"/>
            <a:ext cx="4932218" cy="8220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3364" y="0"/>
            <a:ext cx="47230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72" y="1460971"/>
            <a:ext cx="4876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Prô-mê-tê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94036" y="2133600"/>
            <a:ext cx="36946" cy="45350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273" y="2623127"/>
            <a:ext cx="475665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8218" y="2623127"/>
            <a:ext cx="555105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3273" y="4285120"/>
            <a:ext cx="449810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45090" y="4285120"/>
            <a:ext cx="556021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con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6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491" y="1311564"/>
            <a:ext cx="4932218" cy="8220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823527" y="1311563"/>
            <a:ext cx="4932218" cy="8220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3364" y="0"/>
            <a:ext cx="47230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72" y="1460971"/>
            <a:ext cx="4876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Prô-mê-tê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94036" y="2133600"/>
            <a:ext cx="36946" cy="45350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273" y="2623127"/>
            <a:ext cx="47566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7310" y="2623127"/>
            <a:ext cx="57819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xiềng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273" y="4839302"/>
            <a:ext cx="4498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45090" y="4839302"/>
            <a:ext cx="57541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28316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491" y="1311564"/>
            <a:ext cx="4932218" cy="8220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823527" y="1311563"/>
            <a:ext cx="4932218" cy="8220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3364" y="0"/>
            <a:ext cx="47230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72" y="1460971"/>
            <a:ext cx="4876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Prô-mê-tê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94036" y="2133600"/>
            <a:ext cx="36946" cy="45350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273" y="2623127"/>
            <a:ext cx="4756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7310" y="2623127"/>
            <a:ext cx="5781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273" y="4839302"/>
            <a:ext cx="4498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45090" y="4839302"/>
            <a:ext cx="57541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24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91" y="25400"/>
            <a:ext cx="8320809" cy="680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83327" y="3008800"/>
            <a:ext cx="5122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7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64" y="1028521"/>
            <a:ext cx="7730836" cy="41715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00218" y="2419928"/>
            <a:ext cx="5015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19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554444"/>
              </p:ext>
            </p:extLst>
          </p:nvPr>
        </p:nvGraphicFramePr>
        <p:xfrm>
          <a:off x="594735" y="1281906"/>
          <a:ext cx="10100973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1624562">
                  <a:extLst>
                    <a:ext uri="{9D8B030D-6E8A-4147-A177-3AD203B41FA5}">
                      <a16:colId xmlns:a16="http://schemas.microsoft.com/office/drawing/2014/main" val="1139773217"/>
                    </a:ext>
                  </a:extLst>
                </a:gridCol>
                <a:gridCol w="4120000">
                  <a:extLst>
                    <a:ext uri="{9D8B030D-6E8A-4147-A177-3AD203B41FA5}">
                      <a16:colId xmlns:a16="http://schemas.microsoft.com/office/drawing/2014/main" val="3029079410"/>
                    </a:ext>
                  </a:extLst>
                </a:gridCol>
                <a:gridCol w="4356411">
                  <a:extLst>
                    <a:ext uri="{9D8B030D-6E8A-4147-A177-3AD203B41FA5}">
                      <a16:colId xmlns:a16="http://schemas.microsoft.com/office/drawing/2014/main" val="991235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 yếu tố đối sánh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Prô-mê-tê (thần thoại Hy Lạp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Prô-mê-tê (</a:t>
                      </a: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kịch</a:t>
                      </a: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709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 điệp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Prô-mê-tê và loài người 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 lí giải về nguồn gốc và quá trình con người được tạo ra, sinh tồn. Qua đó ca ngợi tài năng và phẩm chất của vị thần Prô – mê –tê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Khẳng định rằng cái thiện sẽ luôn thắng cái ác. Chỉ cần con người có ý chí niềm tin và hy vọng thì bạo tàn sẽ chỉ là sự thất bại trước sức mạnh của công lý mà thôi.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1880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887909" y="200946"/>
            <a:ext cx="5122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74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91" y="25400"/>
            <a:ext cx="8320809" cy="680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45146" y="1475564"/>
            <a:ext cx="2904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8800" y="2725673"/>
            <a:ext cx="48490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xiềng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8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40363" y="266905"/>
            <a:ext cx="7462981" cy="14685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0219" y="2678546"/>
            <a:ext cx="3786909" cy="32142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287819" y="2336798"/>
            <a:ext cx="4373417" cy="41286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294910" y="3833091"/>
            <a:ext cx="992910" cy="105294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6255" y="293309"/>
            <a:ext cx="2904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06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5710" y="471053"/>
            <a:ext cx="3786909" cy="2807855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kịch: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8945" y="1865744"/>
            <a:ext cx="5578764" cy="4599709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9018" y="117110"/>
            <a:ext cx="2904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76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64" y="1028521"/>
            <a:ext cx="7730836" cy="41715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00218" y="2419928"/>
            <a:ext cx="5015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91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1832" y="0"/>
            <a:ext cx="82982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 vụ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>
              <a:spcAft>
                <a:spcPts val="0"/>
              </a:spcAft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5709" y="1351248"/>
            <a:ext cx="1100051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51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64" y="1028521"/>
            <a:ext cx="7730836" cy="41715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00218" y="2419928"/>
            <a:ext cx="5015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13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6618" y="1503349"/>
            <a:ext cx="9273309" cy="2308324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Prô-mê-tê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Prô-mê-tê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Prô-mê-tê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xiềng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-sin.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88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5236" y="538187"/>
            <a:ext cx="91070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Vẽ sơ đồ tư duy về các đơn vị kiến thức của bài học và hoàn thiện các bài tập.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Tìm đọc thêm các văn bản cùng chủ đề, đề tài.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Chuẩn bị bài:</a:t>
            </a:r>
            <a:r>
              <a:rPr lang="pt-BR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0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274" y="1028521"/>
            <a:ext cx="7730836" cy="41715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084945" y="2401456"/>
            <a:ext cx="5015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55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18" y="323272"/>
            <a:ext cx="9670473" cy="3952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4275331"/>
            <a:ext cx="813723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6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64" y="1028521"/>
            <a:ext cx="7730836" cy="41715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807854" y="2318328"/>
            <a:ext cx="5015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1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94" y="1634835"/>
            <a:ext cx="4132551" cy="35167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93713" y="275989"/>
            <a:ext cx="3002681" cy="349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8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39854" y="1046110"/>
            <a:ext cx="58281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Ét</a:t>
            </a:r>
            <a:r>
              <a:rPr lang="en-US" sz="28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-sin (525 – 456 </a:t>
            </a:r>
            <a:r>
              <a:rPr lang="en-US" sz="28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8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28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Lạp</a:t>
            </a:r>
            <a:r>
              <a:rPr lang="en-US" sz="28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28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8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28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sz="28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28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4787" y="959899"/>
            <a:ext cx="1872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9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3713" y="275989"/>
            <a:ext cx="3002681" cy="349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8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44291" y="2256073"/>
            <a:ext cx="58281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Dớt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4787" y="959899"/>
            <a:ext cx="3376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xiềng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33" y="1928522"/>
            <a:ext cx="3494375" cy="40751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8303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3713" y="275989"/>
            <a:ext cx="3002681" cy="349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8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8508" y="828772"/>
            <a:ext cx="77843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xiềng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phai-xtoi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Zeus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phai-xtoi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Zeus.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Zeus.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Zeus,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Zeus,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4133" y="941426"/>
            <a:ext cx="3376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xiềng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33" y="1928522"/>
            <a:ext cx="3494375" cy="40751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979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3713" y="275989"/>
            <a:ext cx="3002681" cy="349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8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45528" y="1928522"/>
            <a:ext cx="710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4787" y="959899"/>
            <a:ext cx="3376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xiềng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33" y="1928522"/>
            <a:ext cx="3494375" cy="40751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101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9" y="1320799"/>
            <a:ext cx="7038108" cy="38902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798618" y="2770909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196</TotalTime>
  <Words>1416</Words>
  <Application>Microsoft Office PowerPoint</Application>
  <PresentationFormat>Widescreen</PresentationFormat>
  <Paragraphs>107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Segoe UI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13</cp:revision>
  <dcterms:created xsi:type="dcterms:W3CDTF">2023-10-02T11:07:02Z</dcterms:created>
  <dcterms:modified xsi:type="dcterms:W3CDTF">2023-10-03T05:21:39Z</dcterms:modified>
</cp:coreProperties>
</file>