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182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2DD0E-F009-4622-87DC-16DCECC25F61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27DE0-F1DD-4265-BC02-8B5C3C46B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420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2DD0E-F009-4622-87DC-16DCECC25F61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27DE0-F1DD-4265-BC02-8B5C3C46B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562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2DD0E-F009-4622-87DC-16DCECC25F61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27DE0-F1DD-4265-BC02-8B5C3C46B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779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2DD0E-F009-4622-87DC-16DCECC25F61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27DE0-F1DD-4265-BC02-8B5C3C46B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372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2DD0E-F009-4622-87DC-16DCECC25F61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27DE0-F1DD-4265-BC02-8B5C3C46B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296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2DD0E-F009-4622-87DC-16DCECC25F61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27DE0-F1DD-4265-BC02-8B5C3C46B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473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2DD0E-F009-4622-87DC-16DCECC25F61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27DE0-F1DD-4265-BC02-8B5C3C46B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375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2DD0E-F009-4622-87DC-16DCECC25F61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27DE0-F1DD-4265-BC02-8B5C3C46B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150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2DD0E-F009-4622-87DC-16DCECC25F61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27DE0-F1DD-4265-BC02-8B5C3C46B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673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2DD0E-F009-4622-87DC-16DCECC25F61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27DE0-F1DD-4265-BC02-8B5C3C46B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409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2DD0E-F009-4622-87DC-16DCECC25F61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27DE0-F1DD-4265-BC02-8B5C3C46B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786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62DD0E-F009-4622-87DC-16DCECC25F61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B27DE0-F1DD-4265-BC02-8B5C3C46B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63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0.png"/><Relationship Id="rId4" Type="http://schemas.openxmlformats.org/officeDocument/2006/relationships/image" Target="../media/image18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5" name="Freeform 5"/>
          <p:cNvSpPr/>
          <p:nvPr/>
        </p:nvSpPr>
        <p:spPr>
          <a:xfrm rot="-7430788">
            <a:off x="2487727" y="5744077"/>
            <a:ext cx="2760555" cy="3440636"/>
          </a:xfrm>
          <a:custGeom>
            <a:avLst/>
            <a:gdLst/>
            <a:ahLst/>
            <a:cxnLst/>
            <a:rect l="l" t="t" r="r" b="b"/>
            <a:pathLst>
              <a:path w="4140832" h="5160954">
                <a:moveTo>
                  <a:pt x="0" y="0"/>
                </a:moveTo>
                <a:lnTo>
                  <a:pt x="4140831" y="0"/>
                </a:lnTo>
                <a:lnTo>
                  <a:pt x="4140831" y="5160954"/>
                </a:lnTo>
                <a:lnTo>
                  <a:pt x="0" y="51609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85937" r="-86433" b="-34671"/>
            </a:stretch>
          </a:blipFill>
        </p:spPr>
      </p:sp>
      <p:sp>
        <p:nvSpPr>
          <p:cNvPr id="6" name="Freeform 6"/>
          <p:cNvSpPr/>
          <p:nvPr/>
        </p:nvSpPr>
        <p:spPr>
          <a:xfrm rot="-1547857">
            <a:off x="7141601" y="4426031"/>
            <a:ext cx="2760555" cy="3440636"/>
          </a:xfrm>
          <a:custGeom>
            <a:avLst/>
            <a:gdLst/>
            <a:ahLst/>
            <a:cxnLst/>
            <a:rect l="l" t="t" r="r" b="b"/>
            <a:pathLst>
              <a:path w="4140832" h="5160954">
                <a:moveTo>
                  <a:pt x="0" y="0"/>
                </a:moveTo>
                <a:lnTo>
                  <a:pt x="4140832" y="0"/>
                </a:lnTo>
                <a:lnTo>
                  <a:pt x="4140832" y="5160954"/>
                </a:lnTo>
                <a:lnTo>
                  <a:pt x="0" y="51609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85937" r="-86433" b="-34671"/>
            </a:stretch>
          </a:blipFill>
        </p:spPr>
      </p:sp>
      <p:sp>
        <p:nvSpPr>
          <p:cNvPr id="9" name="Freeform 9"/>
          <p:cNvSpPr/>
          <p:nvPr/>
        </p:nvSpPr>
        <p:spPr>
          <a:xfrm rot="-2974336">
            <a:off x="9737211" y="-1720318"/>
            <a:ext cx="2760555" cy="3440636"/>
          </a:xfrm>
          <a:custGeom>
            <a:avLst/>
            <a:gdLst/>
            <a:ahLst/>
            <a:cxnLst/>
            <a:rect l="l" t="t" r="r" b="b"/>
            <a:pathLst>
              <a:path w="4140832" h="5160954">
                <a:moveTo>
                  <a:pt x="0" y="0"/>
                </a:moveTo>
                <a:lnTo>
                  <a:pt x="4140831" y="0"/>
                </a:lnTo>
                <a:lnTo>
                  <a:pt x="4140831" y="5160954"/>
                </a:lnTo>
                <a:lnTo>
                  <a:pt x="0" y="51609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85937" r="-86433" b="-34671"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833504" y="1585278"/>
            <a:ext cx="10026413" cy="2608814"/>
            <a:chOff x="0" y="0"/>
            <a:chExt cx="3593205" cy="93493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593205" cy="934931"/>
            </a:xfrm>
            <a:custGeom>
              <a:avLst/>
              <a:gdLst/>
              <a:ahLst/>
              <a:cxnLst/>
              <a:rect l="l" t="t" r="r" b="b"/>
              <a:pathLst>
                <a:path w="3593205" h="934931">
                  <a:moveTo>
                    <a:pt x="0" y="0"/>
                  </a:moveTo>
                  <a:lnTo>
                    <a:pt x="3593205" y="0"/>
                  </a:lnTo>
                  <a:lnTo>
                    <a:pt x="3593205" y="934931"/>
                  </a:lnTo>
                  <a:lnTo>
                    <a:pt x="0" y="934931"/>
                  </a:lnTo>
                  <a:close/>
                </a:path>
              </a:pathLst>
            </a:custGeom>
            <a:solidFill>
              <a:srgbClr val="FFC705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3593205" cy="96350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774736" y="1773012"/>
            <a:ext cx="9921316" cy="2885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67"/>
              </a:lnSpc>
            </a:pPr>
            <a:r>
              <a:rPr lang="en-US" sz="5334" b="1" spc="309" dirty="0">
                <a:solidFill>
                  <a:srgbClr val="F94F7D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TÔN TRỌNG VÀ BẢO VỆ </a:t>
            </a:r>
          </a:p>
          <a:p>
            <a:pPr algn="ctr">
              <a:lnSpc>
                <a:spcPts val="7467"/>
              </a:lnSpc>
            </a:pPr>
            <a:r>
              <a:rPr lang="en-US" sz="5334" b="1" spc="309" dirty="0">
                <a:solidFill>
                  <a:srgbClr val="F94F7D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QUYỀN SỞ HỮU TRÍ TUỆ </a:t>
            </a:r>
          </a:p>
          <a:p>
            <a:pPr algn="ctr">
              <a:lnSpc>
                <a:spcPts val="7467"/>
              </a:lnSpc>
            </a:pPr>
            <a:endParaRPr lang="en-US" sz="5334" b="1" spc="309" dirty="0">
              <a:solidFill>
                <a:srgbClr val="F94F7D"/>
              </a:solidFill>
              <a:latin typeface="Times New Roman" panose="02020603050405020304" pitchFamily="18" charset="0"/>
              <a:ea typeface="Paytone One"/>
              <a:cs typeface="Times New Roman" panose="02020603050405020304" pitchFamily="18" charset="0"/>
              <a:sym typeface="Paytone One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2253015" y="542180"/>
            <a:ext cx="11174983" cy="807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08"/>
              </a:lnSpc>
              <a:spcBef>
                <a:spcPct val="0"/>
              </a:spcBef>
            </a:pPr>
            <a:r>
              <a:rPr lang="en-US" sz="4506" b="1" dirty="0">
                <a:solidFill>
                  <a:srgbClr val="00153B"/>
                </a:solidFill>
                <a:latin typeface="Times New Roman" panose="02020603050405020304" pitchFamily="18" charset="0"/>
                <a:ea typeface="Dancing Script Bold"/>
                <a:cs typeface="Times New Roman" panose="02020603050405020304" pitchFamily="18" charset="0"/>
                <a:sym typeface="Dancing Script Bold"/>
              </a:rPr>
              <a:t>THỰC HÀNH TIẾNG VIỆT</a:t>
            </a:r>
          </a:p>
        </p:txBody>
      </p:sp>
      <p:sp>
        <p:nvSpPr>
          <p:cNvPr id="20" name="Freeform 20"/>
          <p:cNvSpPr/>
          <p:nvPr/>
        </p:nvSpPr>
        <p:spPr>
          <a:xfrm rot="7392481">
            <a:off x="5617689" y="-2562649"/>
            <a:ext cx="2760555" cy="3440636"/>
          </a:xfrm>
          <a:custGeom>
            <a:avLst/>
            <a:gdLst/>
            <a:ahLst/>
            <a:cxnLst/>
            <a:rect l="l" t="t" r="r" b="b"/>
            <a:pathLst>
              <a:path w="4140832" h="5160954">
                <a:moveTo>
                  <a:pt x="0" y="0"/>
                </a:moveTo>
                <a:lnTo>
                  <a:pt x="4140831" y="0"/>
                </a:lnTo>
                <a:lnTo>
                  <a:pt x="4140831" y="5160954"/>
                </a:lnTo>
                <a:lnTo>
                  <a:pt x="0" y="51609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85937" r="-86433" b="-34671"/>
            </a:stretch>
          </a:blipFill>
        </p:spPr>
      </p:sp>
    </p:spTree>
    <p:extLst>
      <p:ext uri="{BB962C8B-B14F-4D97-AF65-F5344CB8AC3E}">
        <p14:creationId xmlns:p14="http://schemas.microsoft.com/office/powerpoint/2010/main" val="4051297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019461" y="2657031"/>
            <a:ext cx="7588339" cy="3616769"/>
            <a:chOff x="0" y="0"/>
            <a:chExt cx="2997862" cy="142884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97863" cy="1428847"/>
            </a:xfrm>
            <a:custGeom>
              <a:avLst/>
              <a:gdLst/>
              <a:ahLst/>
              <a:cxnLst/>
              <a:rect l="l" t="t" r="r" b="b"/>
              <a:pathLst>
                <a:path w="2997863" h="1428847">
                  <a:moveTo>
                    <a:pt x="0" y="0"/>
                  </a:moveTo>
                  <a:lnTo>
                    <a:pt x="2997863" y="0"/>
                  </a:lnTo>
                  <a:lnTo>
                    <a:pt x="2997863" y="1428847"/>
                  </a:lnTo>
                  <a:lnTo>
                    <a:pt x="0" y="1428847"/>
                  </a:lnTo>
                  <a:close/>
                </a:path>
              </a:pathLst>
            </a:custGeom>
            <a:solidFill>
              <a:srgbClr val="00153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2997862" cy="145742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924791" y="2555431"/>
            <a:ext cx="7588339" cy="3616769"/>
            <a:chOff x="0" y="0"/>
            <a:chExt cx="2997862" cy="142884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997863" cy="1428847"/>
            </a:xfrm>
            <a:custGeom>
              <a:avLst/>
              <a:gdLst/>
              <a:ahLst/>
              <a:cxnLst/>
              <a:rect l="l" t="t" r="r" b="b"/>
              <a:pathLst>
                <a:path w="2997863" h="1428847">
                  <a:moveTo>
                    <a:pt x="0" y="0"/>
                  </a:moveTo>
                  <a:lnTo>
                    <a:pt x="2997863" y="0"/>
                  </a:lnTo>
                  <a:lnTo>
                    <a:pt x="2997863" y="1428847"/>
                  </a:lnTo>
                  <a:lnTo>
                    <a:pt x="0" y="142884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2997862" cy="145742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 rot="286985">
            <a:off x="3859089" y="911389"/>
            <a:ext cx="7815869" cy="1320483"/>
            <a:chOff x="0" y="0"/>
            <a:chExt cx="3472981" cy="58675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472981" cy="586757"/>
            </a:xfrm>
            <a:custGeom>
              <a:avLst/>
              <a:gdLst/>
              <a:ahLst/>
              <a:cxnLst/>
              <a:rect l="l" t="t" r="r" b="b"/>
              <a:pathLst>
                <a:path w="3472981" h="586757">
                  <a:moveTo>
                    <a:pt x="0" y="0"/>
                  </a:moveTo>
                  <a:lnTo>
                    <a:pt x="3472981" y="0"/>
                  </a:lnTo>
                  <a:lnTo>
                    <a:pt x="3472981" y="586757"/>
                  </a:lnTo>
                  <a:lnTo>
                    <a:pt x="0" y="586757"/>
                  </a:lnTo>
                  <a:close/>
                </a:path>
              </a:pathLst>
            </a:custGeom>
            <a:solidFill>
              <a:srgbClr val="00153B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3472981" cy="6153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 rot="286985">
            <a:off x="3762964" y="801167"/>
            <a:ext cx="7815869" cy="1320483"/>
            <a:chOff x="0" y="0"/>
            <a:chExt cx="3472981" cy="58675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472981" cy="586757"/>
            </a:xfrm>
            <a:custGeom>
              <a:avLst/>
              <a:gdLst/>
              <a:ahLst/>
              <a:cxnLst/>
              <a:rect l="l" t="t" r="r" b="b"/>
              <a:pathLst>
                <a:path w="3472981" h="586757">
                  <a:moveTo>
                    <a:pt x="0" y="0"/>
                  </a:moveTo>
                  <a:lnTo>
                    <a:pt x="3472981" y="0"/>
                  </a:lnTo>
                  <a:lnTo>
                    <a:pt x="3472981" y="586757"/>
                  </a:lnTo>
                  <a:lnTo>
                    <a:pt x="0" y="586757"/>
                  </a:lnTo>
                  <a:close/>
                </a:path>
              </a:pathLst>
            </a:custGeom>
            <a:solidFill>
              <a:srgbClr val="FFC705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3472981" cy="6153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15" name="Freeform 15"/>
          <p:cNvSpPr/>
          <p:nvPr/>
        </p:nvSpPr>
        <p:spPr>
          <a:xfrm rot="-541181">
            <a:off x="-3523066" y="457241"/>
            <a:ext cx="8417731" cy="6302775"/>
          </a:xfrm>
          <a:custGeom>
            <a:avLst/>
            <a:gdLst/>
            <a:ahLst/>
            <a:cxnLst/>
            <a:rect l="l" t="t" r="r" b="b"/>
            <a:pathLst>
              <a:path w="12626596" h="9454163">
                <a:moveTo>
                  <a:pt x="0" y="0"/>
                </a:moveTo>
                <a:lnTo>
                  <a:pt x="12626596" y="0"/>
                </a:lnTo>
                <a:lnTo>
                  <a:pt x="12626596" y="9454164"/>
                </a:lnTo>
                <a:lnTo>
                  <a:pt x="0" y="94541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4229801" y="2810087"/>
            <a:ext cx="7074443" cy="3462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86"/>
              </a:lnSpc>
            </a:pP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-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Ngoài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trích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dẫn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trong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phần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chính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của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văn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bản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,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việc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sử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dụng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kết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quả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lao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động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sáng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tạo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của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người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khác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có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thể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được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thể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hiện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qua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cước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chú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.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Với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một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số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kiểu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văn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bản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như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báo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cáo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nghiên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cứu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,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bài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đăng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ở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tạp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chí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chuyên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ngành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,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luận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văn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,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luận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án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,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sách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chuyên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khảo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,...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còn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có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phần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Tài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liệu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tham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khảo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,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thường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được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đặt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sau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văn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bản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,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liệt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kê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các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công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trình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mà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người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viết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tham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khảo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với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đầy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đủ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thông tin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về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tác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giả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,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tên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công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trình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,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nhà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xuất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bản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,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năm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xuất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bản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.</a:t>
            </a:r>
          </a:p>
          <a:p>
            <a:pPr algn="just">
              <a:lnSpc>
                <a:spcPts val="2986"/>
              </a:lnSpc>
              <a:spcBef>
                <a:spcPct val="0"/>
              </a:spcBef>
            </a:pPr>
            <a:endParaRPr lang="en-US" sz="2133" dirty="0">
              <a:solidFill>
                <a:srgbClr val="000000"/>
              </a:solidFill>
              <a:latin typeface="Times New Roman" panose="02020603050405020304" pitchFamily="18" charset="0"/>
              <a:ea typeface="Lato"/>
              <a:cs typeface="Times New Roman" panose="02020603050405020304" pitchFamily="18" charset="0"/>
              <a:sym typeface="Lato"/>
            </a:endParaRPr>
          </a:p>
        </p:txBody>
      </p:sp>
      <p:sp>
        <p:nvSpPr>
          <p:cNvPr id="17" name="TextBox 17"/>
          <p:cNvSpPr txBox="1"/>
          <p:nvPr/>
        </p:nvSpPr>
        <p:spPr>
          <a:xfrm rot="373538">
            <a:off x="6174529" y="1198914"/>
            <a:ext cx="3190496" cy="474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33"/>
              </a:lnSpc>
              <a:spcBef>
                <a:spcPct val="0"/>
              </a:spcBef>
            </a:pPr>
            <a:r>
              <a:rPr lang="en-US" sz="2666" b="1" dirty="0">
                <a:solidFill>
                  <a:srgbClr val="000000"/>
                </a:solidFill>
                <a:latin typeface="Times New Roman" panose="02020603050405020304" pitchFamily="18" charset="0"/>
                <a:ea typeface="Lato Bold"/>
                <a:cs typeface="Times New Roman" panose="02020603050405020304" pitchFamily="18" charset="0"/>
                <a:sym typeface="Lato Bold"/>
              </a:rPr>
              <a:t>2. </a:t>
            </a:r>
            <a:r>
              <a:rPr lang="en-US" sz="2666" b="1" dirty="0" err="1">
                <a:solidFill>
                  <a:srgbClr val="000000"/>
                </a:solidFill>
                <a:latin typeface="Times New Roman" panose="02020603050405020304" pitchFamily="18" charset="0"/>
                <a:ea typeface="Lato Bold"/>
                <a:cs typeface="Times New Roman" panose="02020603050405020304" pitchFamily="18" charset="0"/>
                <a:sym typeface="Lato Bold"/>
              </a:rPr>
              <a:t>Một</a:t>
            </a:r>
            <a:r>
              <a:rPr lang="en-US" sz="2666" b="1" dirty="0">
                <a:solidFill>
                  <a:srgbClr val="000000"/>
                </a:solidFill>
                <a:latin typeface="Times New Roman" panose="02020603050405020304" pitchFamily="18" charset="0"/>
                <a:ea typeface="Lato Bold"/>
                <a:cs typeface="Times New Roman" panose="02020603050405020304" pitchFamily="18" charset="0"/>
                <a:sym typeface="Lato Bold"/>
              </a:rPr>
              <a:t> </a:t>
            </a:r>
            <a:r>
              <a:rPr lang="en-US" sz="2666" b="1" dirty="0" err="1">
                <a:solidFill>
                  <a:srgbClr val="000000"/>
                </a:solidFill>
                <a:latin typeface="Times New Roman" panose="02020603050405020304" pitchFamily="18" charset="0"/>
                <a:ea typeface="Lato Bold"/>
                <a:cs typeface="Times New Roman" panose="02020603050405020304" pitchFamily="18" charset="0"/>
                <a:sym typeface="Lato Bold"/>
              </a:rPr>
              <a:t>số</a:t>
            </a:r>
            <a:r>
              <a:rPr lang="en-US" sz="2666" b="1" dirty="0">
                <a:solidFill>
                  <a:srgbClr val="000000"/>
                </a:solidFill>
                <a:latin typeface="Times New Roman" panose="02020603050405020304" pitchFamily="18" charset="0"/>
                <a:ea typeface="Lato Bold"/>
                <a:cs typeface="Times New Roman" panose="02020603050405020304" pitchFamily="18" charset="0"/>
                <a:sym typeface="Lato Bold"/>
              </a:rPr>
              <a:t> </a:t>
            </a:r>
            <a:r>
              <a:rPr lang="en-US" sz="2666" b="1" dirty="0" err="1">
                <a:solidFill>
                  <a:srgbClr val="000000"/>
                </a:solidFill>
                <a:latin typeface="Times New Roman" panose="02020603050405020304" pitchFamily="18" charset="0"/>
                <a:ea typeface="Lato Bold"/>
                <a:cs typeface="Times New Roman" panose="02020603050405020304" pitchFamily="18" charset="0"/>
                <a:sym typeface="Lato Bold"/>
              </a:rPr>
              <a:t>quy</a:t>
            </a:r>
            <a:r>
              <a:rPr lang="en-US" sz="2666" b="1" dirty="0">
                <a:solidFill>
                  <a:srgbClr val="000000"/>
                </a:solidFill>
                <a:latin typeface="Times New Roman" panose="02020603050405020304" pitchFamily="18" charset="0"/>
                <a:ea typeface="Lato Bold"/>
                <a:cs typeface="Times New Roman" panose="02020603050405020304" pitchFamily="18" charset="0"/>
                <a:sym typeface="Lato Bold"/>
              </a:rPr>
              <a:t> </a:t>
            </a:r>
            <a:r>
              <a:rPr lang="en-US" sz="2666" b="1" dirty="0" err="1">
                <a:solidFill>
                  <a:srgbClr val="000000"/>
                </a:solidFill>
                <a:latin typeface="Times New Roman" panose="02020603050405020304" pitchFamily="18" charset="0"/>
                <a:ea typeface="Lato Bold"/>
                <a:cs typeface="Times New Roman" panose="02020603050405020304" pitchFamily="18" charset="0"/>
                <a:sym typeface="Lato Bold"/>
              </a:rPr>
              <a:t>định</a:t>
            </a:r>
            <a:endParaRPr lang="en-US" sz="2666" b="1" dirty="0">
              <a:solidFill>
                <a:srgbClr val="000000"/>
              </a:solidFill>
              <a:latin typeface="Times New Roman" panose="02020603050405020304" pitchFamily="18" charset="0"/>
              <a:ea typeface="Lato Bold"/>
              <a:cs typeface="Times New Roman" panose="02020603050405020304" pitchFamily="18" charset="0"/>
              <a:sym typeface="Lato Bold"/>
            </a:endParaRPr>
          </a:p>
        </p:txBody>
      </p:sp>
    </p:spTree>
    <p:extLst>
      <p:ext uri="{BB962C8B-B14F-4D97-AF65-F5344CB8AC3E}">
        <p14:creationId xmlns:p14="http://schemas.microsoft.com/office/powerpoint/2010/main" val="1076426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87400" y="2657031"/>
            <a:ext cx="3395817" cy="3616769"/>
            <a:chOff x="0" y="0"/>
            <a:chExt cx="1341557" cy="142884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41557" cy="1428847"/>
            </a:xfrm>
            <a:custGeom>
              <a:avLst/>
              <a:gdLst/>
              <a:ahLst/>
              <a:cxnLst/>
              <a:rect l="l" t="t" r="r" b="b"/>
              <a:pathLst>
                <a:path w="1341557" h="1428847">
                  <a:moveTo>
                    <a:pt x="0" y="0"/>
                  </a:moveTo>
                  <a:lnTo>
                    <a:pt x="1341557" y="0"/>
                  </a:lnTo>
                  <a:lnTo>
                    <a:pt x="1341557" y="1428847"/>
                  </a:lnTo>
                  <a:lnTo>
                    <a:pt x="0" y="1428847"/>
                  </a:lnTo>
                  <a:close/>
                </a:path>
              </a:pathLst>
            </a:custGeom>
            <a:solidFill>
              <a:srgbClr val="00153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341557" cy="147647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481154" y="2657031"/>
            <a:ext cx="3395817" cy="3616769"/>
            <a:chOff x="0" y="0"/>
            <a:chExt cx="1341557" cy="142884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41557" cy="1428847"/>
            </a:xfrm>
            <a:custGeom>
              <a:avLst/>
              <a:gdLst/>
              <a:ahLst/>
              <a:cxnLst/>
              <a:rect l="l" t="t" r="r" b="b"/>
              <a:pathLst>
                <a:path w="1341557" h="1428847">
                  <a:moveTo>
                    <a:pt x="0" y="0"/>
                  </a:moveTo>
                  <a:lnTo>
                    <a:pt x="1341557" y="0"/>
                  </a:lnTo>
                  <a:lnTo>
                    <a:pt x="1341557" y="1428847"/>
                  </a:lnTo>
                  <a:lnTo>
                    <a:pt x="0" y="1428847"/>
                  </a:lnTo>
                  <a:close/>
                </a:path>
              </a:pathLst>
            </a:custGeom>
            <a:solidFill>
              <a:srgbClr val="00153B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1341557" cy="147647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174908" y="2657031"/>
            <a:ext cx="3395817" cy="3616769"/>
            <a:chOff x="0" y="0"/>
            <a:chExt cx="1341557" cy="142884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41557" cy="1428847"/>
            </a:xfrm>
            <a:custGeom>
              <a:avLst/>
              <a:gdLst/>
              <a:ahLst/>
              <a:cxnLst/>
              <a:rect l="l" t="t" r="r" b="b"/>
              <a:pathLst>
                <a:path w="1341557" h="1428847">
                  <a:moveTo>
                    <a:pt x="0" y="0"/>
                  </a:moveTo>
                  <a:lnTo>
                    <a:pt x="1341557" y="0"/>
                  </a:lnTo>
                  <a:lnTo>
                    <a:pt x="1341557" y="1428847"/>
                  </a:lnTo>
                  <a:lnTo>
                    <a:pt x="0" y="1428847"/>
                  </a:lnTo>
                  <a:close/>
                </a:path>
              </a:pathLst>
            </a:custGeom>
            <a:solidFill>
              <a:srgbClr val="00153B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1341557" cy="147647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85800" y="2555431"/>
            <a:ext cx="3395817" cy="3616769"/>
            <a:chOff x="0" y="0"/>
            <a:chExt cx="1341557" cy="142884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341557" cy="1428847"/>
            </a:xfrm>
            <a:custGeom>
              <a:avLst/>
              <a:gdLst/>
              <a:ahLst/>
              <a:cxnLst/>
              <a:rect l="l" t="t" r="r" b="b"/>
              <a:pathLst>
                <a:path w="1341557" h="1428847">
                  <a:moveTo>
                    <a:pt x="0" y="0"/>
                  </a:moveTo>
                  <a:lnTo>
                    <a:pt x="1341557" y="0"/>
                  </a:lnTo>
                  <a:lnTo>
                    <a:pt x="1341557" y="1428847"/>
                  </a:lnTo>
                  <a:lnTo>
                    <a:pt x="0" y="142884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1341557" cy="145742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073405" y="2826269"/>
            <a:ext cx="2645749" cy="2769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426"/>
              </a:lnSpc>
            </a:pPr>
            <a:r>
              <a:rPr lang="en-US" sz="1866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“</a:t>
            </a:r>
            <a:r>
              <a:rPr lang="en-US" sz="1866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Hịch</a:t>
            </a:r>
            <a:r>
              <a:rPr lang="en-US" sz="1866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1866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tướng</a:t>
            </a:r>
            <a:r>
              <a:rPr lang="en-US" sz="1866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1866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sĩ</a:t>
            </a:r>
            <a:r>
              <a:rPr lang="en-US" sz="1866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” </a:t>
            </a:r>
            <a:r>
              <a:rPr lang="en-US" sz="1866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của</a:t>
            </a:r>
            <a:r>
              <a:rPr lang="en-US" sz="1866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Trần </a:t>
            </a:r>
            <a:r>
              <a:rPr lang="en-US" sz="1866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Hưng</a:t>
            </a:r>
            <a:r>
              <a:rPr lang="en-US" sz="1866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1866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Đạo</a:t>
            </a:r>
            <a:r>
              <a:rPr lang="en-US" sz="1866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1866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sử</a:t>
            </a:r>
            <a:r>
              <a:rPr lang="en-US" sz="1866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1866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dụng</a:t>
            </a:r>
            <a:r>
              <a:rPr lang="en-US" sz="1866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1866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nhiều</a:t>
            </a:r>
            <a:r>
              <a:rPr lang="en-US" sz="1866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1866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điển</a:t>
            </a:r>
            <a:r>
              <a:rPr lang="en-US" sz="1866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1866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tích</a:t>
            </a:r>
            <a:r>
              <a:rPr lang="en-US" sz="1866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và </a:t>
            </a:r>
            <a:r>
              <a:rPr lang="en-US" sz="1866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thành</a:t>
            </a:r>
            <a:r>
              <a:rPr lang="en-US" sz="1866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1866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ngữ</a:t>
            </a:r>
            <a:r>
              <a:rPr lang="en-US" sz="1866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1866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từ</a:t>
            </a:r>
            <a:r>
              <a:rPr lang="en-US" sz="1866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1866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văn</a:t>
            </a:r>
            <a:r>
              <a:rPr lang="en-US" sz="1866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học Trung </a:t>
            </a:r>
            <a:r>
              <a:rPr lang="en-US" sz="1866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Quốc</a:t>
            </a:r>
            <a:r>
              <a:rPr lang="en-US" sz="1866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1866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như</a:t>
            </a:r>
            <a:r>
              <a:rPr lang="en-US" sz="1866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: “</a:t>
            </a:r>
            <a:r>
              <a:rPr lang="en-US" sz="1866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dân</a:t>
            </a:r>
            <a:r>
              <a:rPr lang="en-US" sz="1866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1866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chúng</a:t>
            </a:r>
            <a:r>
              <a:rPr lang="en-US" sz="1866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1866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bốn</a:t>
            </a:r>
            <a:r>
              <a:rPr lang="en-US" sz="1866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1866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cõi</a:t>
            </a:r>
            <a:r>
              <a:rPr lang="en-US" sz="1866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,” “</a:t>
            </a:r>
            <a:r>
              <a:rPr lang="en-US" sz="1866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phá</a:t>
            </a:r>
            <a:r>
              <a:rPr lang="en-US" sz="1866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1866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cường</a:t>
            </a:r>
            <a:r>
              <a:rPr lang="en-US" sz="1866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1866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địch</a:t>
            </a:r>
            <a:r>
              <a:rPr lang="en-US" sz="1866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, </a:t>
            </a:r>
            <a:r>
              <a:rPr lang="en-US" sz="1866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phục</a:t>
            </a:r>
            <a:r>
              <a:rPr lang="en-US" sz="1866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1866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cường</a:t>
            </a:r>
            <a:r>
              <a:rPr lang="en-US" sz="1866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1866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lưu</a:t>
            </a:r>
            <a:r>
              <a:rPr lang="en-US" sz="1866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,” “</a:t>
            </a:r>
            <a:r>
              <a:rPr lang="en-US" sz="1866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nếu</a:t>
            </a:r>
            <a:r>
              <a:rPr lang="en-US" sz="1866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1866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biết</a:t>
            </a:r>
            <a:r>
              <a:rPr lang="en-US" sz="1866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1866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tuân</a:t>
            </a:r>
            <a:r>
              <a:rPr lang="en-US" sz="1866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1866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theo</a:t>
            </a:r>
            <a:r>
              <a:rPr lang="en-US" sz="1866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1866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mệnh</a:t>
            </a:r>
            <a:r>
              <a:rPr lang="en-US" sz="1866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1866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lệnh</a:t>
            </a:r>
            <a:r>
              <a:rPr lang="en-US" sz="1866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” và “</a:t>
            </a:r>
            <a:r>
              <a:rPr lang="en-US" sz="1866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quyết</a:t>
            </a:r>
            <a:r>
              <a:rPr lang="en-US" sz="1866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1866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không</a:t>
            </a:r>
            <a:r>
              <a:rPr lang="en-US" sz="1866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1866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đội</a:t>
            </a:r>
            <a:r>
              <a:rPr lang="en-US" sz="1866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1866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trời</a:t>
            </a:r>
            <a:r>
              <a:rPr lang="en-US" sz="1866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1866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chung</a:t>
            </a:r>
            <a:r>
              <a:rPr lang="en-US" sz="1866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.”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4379554" y="2555431"/>
            <a:ext cx="3395817" cy="3616769"/>
            <a:chOff x="0" y="0"/>
            <a:chExt cx="1341557" cy="1428847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341557" cy="1428847"/>
            </a:xfrm>
            <a:custGeom>
              <a:avLst/>
              <a:gdLst/>
              <a:ahLst/>
              <a:cxnLst/>
              <a:rect l="l" t="t" r="r" b="b"/>
              <a:pathLst>
                <a:path w="1341557" h="1428847">
                  <a:moveTo>
                    <a:pt x="0" y="0"/>
                  </a:moveTo>
                  <a:lnTo>
                    <a:pt x="1341557" y="0"/>
                  </a:lnTo>
                  <a:lnTo>
                    <a:pt x="1341557" y="1428847"/>
                  </a:lnTo>
                  <a:lnTo>
                    <a:pt x="0" y="142884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1341557" cy="145742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 rot="-173302">
            <a:off x="2130012" y="992539"/>
            <a:ext cx="8036202" cy="1320483"/>
            <a:chOff x="0" y="0"/>
            <a:chExt cx="3570886" cy="58675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570886" cy="586757"/>
            </a:xfrm>
            <a:custGeom>
              <a:avLst/>
              <a:gdLst/>
              <a:ahLst/>
              <a:cxnLst/>
              <a:rect l="l" t="t" r="r" b="b"/>
              <a:pathLst>
                <a:path w="3570886" h="586757">
                  <a:moveTo>
                    <a:pt x="0" y="0"/>
                  </a:moveTo>
                  <a:lnTo>
                    <a:pt x="3570886" y="0"/>
                  </a:lnTo>
                  <a:lnTo>
                    <a:pt x="3570886" y="586757"/>
                  </a:lnTo>
                  <a:lnTo>
                    <a:pt x="0" y="586757"/>
                  </a:lnTo>
                  <a:close/>
                </a:path>
              </a:pathLst>
            </a:custGeom>
            <a:solidFill>
              <a:srgbClr val="00153B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3570886" cy="6153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 rot="-173302">
            <a:off x="2025787" y="887436"/>
            <a:ext cx="8036202" cy="1320483"/>
            <a:chOff x="0" y="0"/>
            <a:chExt cx="3570886" cy="586757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3570886" cy="586757"/>
            </a:xfrm>
            <a:custGeom>
              <a:avLst/>
              <a:gdLst/>
              <a:ahLst/>
              <a:cxnLst/>
              <a:rect l="l" t="t" r="r" b="b"/>
              <a:pathLst>
                <a:path w="3570886" h="586757">
                  <a:moveTo>
                    <a:pt x="0" y="0"/>
                  </a:moveTo>
                  <a:lnTo>
                    <a:pt x="3570886" y="0"/>
                  </a:lnTo>
                  <a:lnTo>
                    <a:pt x="3570886" y="586757"/>
                  </a:lnTo>
                  <a:lnTo>
                    <a:pt x="0" y="586757"/>
                  </a:lnTo>
                  <a:close/>
                </a:path>
              </a:pathLst>
            </a:custGeom>
            <a:solidFill>
              <a:srgbClr val="FFC705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28575"/>
              <a:ext cx="3570886" cy="6153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25" name="TextBox 25"/>
          <p:cNvSpPr txBox="1"/>
          <p:nvPr/>
        </p:nvSpPr>
        <p:spPr>
          <a:xfrm rot="-173302">
            <a:off x="1067271" y="1463759"/>
            <a:ext cx="9865134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79"/>
              </a:lnSpc>
            </a:pPr>
            <a:r>
              <a:rPr lang="en-US" sz="2666" b="1" spc="-93" dirty="0">
                <a:solidFill>
                  <a:srgbClr val="00153B"/>
                </a:solidFill>
                <a:latin typeface="Times New Roman" panose="02020603050405020304" pitchFamily="18" charset="0"/>
                <a:ea typeface="Lato Bold"/>
                <a:cs typeface="Times New Roman" panose="02020603050405020304" pitchFamily="18" charset="0"/>
                <a:sym typeface="Lato Bold"/>
              </a:rPr>
              <a:t>3. </a:t>
            </a:r>
            <a:r>
              <a:rPr lang="en-US" sz="2666" b="1" spc="-93" dirty="0" err="1">
                <a:solidFill>
                  <a:srgbClr val="00153B"/>
                </a:solidFill>
                <a:latin typeface="Times New Roman" panose="02020603050405020304" pitchFamily="18" charset="0"/>
                <a:ea typeface="Lato Bold"/>
                <a:cs typeface="Times New Roman" panose="02020603050405020304" pitchFamily="18" charset="0"/>
                <a:sym typeface="Lato Bold"/>
              </a:rPr>
              <a:t>Một</a:t>
            </a:r>
            <a:r>
              <a:rPr lang="en-US" sz="2666" b="1" spc="-93" dirty="0">
                <a:solidFill>
                  <a:srgbClr val="00153B"/>
                </a:solidFill>
                <a:latin typeface="Times New Roman" panose="02020603050405020304" pitchFamily="18" charset="0"/>
                <a:ea typeface="Lato Bold"/>
                <a:cs typeface="Times New Roman" panose="02020603050405020304" pitchFamily="18" charset="0"/>
                <a:sym typeface="Lato Bold"/>
              </a:rPr>
              <a:t> </a:t>
            </a:r>
            <a:r>
              <a:rPr lang="en-US" sz="2666" b="1" spc="-93" dirty="0" err="1">
                <a:solidFill>
                  <a:srgbClr val="00153B"/>
                </a:solidFill>
                <a:latin typeface="Times New Roman" panose="02020603050405020304" pitchFamily="18" charset="0"/>
                <a:ea typeface="Lato Bold"/>
                <a:cs typeface="Times New Roman" panose="02020603050405020304" pitchFamily="18" charset="0"/>
                <a:sym typeface="Lato Bold"/>
              </a:rPr>
              <a:t>số</a:t>
            </a:r>
            <a:r>
              <a:rPr lang="en-US" sz="2666" b="1" spc="-93" dirty="0">
                <a:solidFill>
                  <a:srgbClr val="00153B"/>
                </a:solidFill>
                <a:latin typeface="Times New Roman" panose="02020603050405020304" pitchFamily="18" charset="0"/>
                <a:ea typeface="Lato Bold"/>
                <a:cs typeface="Times New Roman" panose="02020603050405020304" pitchFamily="18" charset="0"/>
                <a:sym typeface="Lato Bold"/>
              </a:rPr>
              <a:t> </a:t>
            </a:r>
            <a:r>
              <a:rPr lang="en-US" sz="2666" b="1" spc="-93" dirty="0" err="1">
                <a:solidFill>
                  <a:srgbClr val="00153B"/>
                </a:solidFill>
                <a:latin typeface="Times New Roman" panose="02020603050405020304" pitchFamily="18" charset="0"/>
                <a:ea typeface="Lato Bold"/>
                <a:cs typeface="Times New Roman" panose="02020603050405020304" pitchFamily="18" charset="0"/>
                <a:sym typeface="Lato Bold"/>
              </a:rPr>
              <a:t>dẫn</a:t>
            </a:r>
            <a:r>
              <a:rPr lang="en-US" sz="2666" b="1" spc="-93" dirty="0">
                <a:solidFill>
                  <a:srgbClr val="00153B"/>
                </a:solidFill>
                <a:latin typeface="Times New Roman" panose="02020603050405020304" pitchFamily="18" charset="0"/>
                <a:ea typeface="Lato Bold"/>
                <a:cs typeface="Times New Roman" panose="02020603050405020304" pitchFamily="18" charset="0"/>
                <a:sym typeface="Lato Bold"/>
              </a:rPr>
              <a:t> </a:t>
            </a:r>
            <a:r>
              <a:rPr lang="en-US" sz="2666" b="1" spc="-93" dirty="0" err="1">
                <a:solidFill>
                  <a:srgbClr val="00153B"/>
                </a:solidFill>
                <a:latin typeface="Times New Roman" panose="02020603050405020304" pitchFamily="18" charset="0"/>
                <a:ea typeface="Lato Bold"/>
                <a:cs typeface="Times New Roman" panose="02020603050405020304" pitchFamily="18" charset="0"/>
                <a:sym typeface="Lato Bold"/>
              </a:rPr>
              <a:t>chứng</a:t>
            </a:r>
            <a:endParaRPr lang="en-US" sz="2666" b="1" spc="-93" dirty="0">
              <a:solidFill>
                <a:srgbClr val="00153B"/>
              </a:solidFill>
              <a:latin typeface="Times New Roman" panose="02020603050405020304" pitchFamily="18" charset="0"/>
              <a:ea typeface="Lato Bold"/>
              <a:cs typeface="Times New Roman" panose="02020603050405020304" pitchFamily="18" charset="0"/>
              <a:sym typeface="Lato Bold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4682363" y="2826269"/>
            <a:ext cx="2827275" cy="2769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426"/>
              </a:lnSpc>
            </a:pPr>
            <a:r>
              <a:rPr lang="en-US" sz="1866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“Chinh </a:t>
            </a:r>
            <a:r>
              <a:rPr lang="en-US" sz="1866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phụ</a:t>
            </a:r>
            <a:r>
              <a:rPr lang="en-US" sz="1866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1866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ngâm</a:t>
            </a:r>
            <a:r>
              <a:rPr lang="en-US" sz="1866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1866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khúc</a:t>
            </a:r>
            <a:r>
              <a:rPr lang="en-US" sz="1866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” </a:t>
            </a:r>
            <a:r>
              <a:rPr lang="en-US" sz="1866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của</a:t>
            </a:r>
            <a:r>
              <a:rPr lang="en-US" sz="1866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1866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Đặng</a:t>
            </a:r>
            <a:r>
              <a:rPr lang="en-US" sz="1866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Trần </a:t>
            </a:r>
            <a:r>
              <a:rPr lang="en-US" sz="1866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Côn</a:t>
            </a:r>
            <a:r>
              <a:rPr lang="en-US" sz="1866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1866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mượn</a:t>
            </a:r>
            <a:r>
              <a:rPr lang="en-US" sz="1866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1866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nguyên</a:t>
            </a:r>
            <a:r>
              <a:rPr lang="en-US" sz="1866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1866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câu</a:t>
            </a:r>
            <a:r>
              <a:rPr lang="en-US" sz="1866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1866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chữ</a:t>
            </a:r>
            <a:r>
              <a:rPr lang="en-US" sz="1866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1866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từ</a:t>
            </a:r>
            <a:r>
              <a:rPr lang="en-US" sz="1866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1866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nhiều</a:t>
            </a:r>
            <a:r>
              <a:rPr lang="en-US" sz="1866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1866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bài</a:t>
            </a:r>
            <a:r>
              <a:rPr lang="en-US" sz="1866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1866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thơ</a:t>
            </a:r>
            <a:r>
              <a:rPr lang="en-US" sz="1866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1866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Đường</a:t>
            </a:r>
            <a:r>
              <a:rPr lang="en-US" sz="1866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1866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như</a:t>
            </a:r>
            <a:r>
              <a:rPr lang="en-US" sz="1866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:</a:t>
            </a:r>
          </a:p>
          <a:p>
            <a:pPr algn="just">
              <a:lnSpc>
                <a:spcPts val="2426"/>
              </a:lnSpc>
            </a:pPr>
            <a:r>
              <a:rPr lang="en-US" sz="1866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+ “</a:t>
            </a:r>
            <a:r>
              <a:rPr lang="en-US" sz="1866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Đăng</a:t>
            </a:r>
            <a:r>
              <a:rPr lang="en-US" sz="1866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1866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Lạc</a:t>
            </a:r>
            <a:r>
              <a:rPr lang="en-US" sz="1866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Dương </a:t>
            </a:r>
            <a:r>
              <a:rPr lang="en-US" sz="1866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thành</a:t>
            </a:r>
            <a:r>
              <a:rPr lang="en-US" sz="1866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” </a:t>
            </a:r>
            <a:r>
              <a:rPr lang="en-US" sz="1866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của</a:t>
            </a:r>
            <a:r>
              <a:rPr lang="en-US" sz="1866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1866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Vương</a:t>
            </a:r>
            <a:r>
              <a:rPr lang="en-US" sz="1866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Duy: “</a:t>
            </a:r>
            <a:r>
              <a:rPr lang="en-US" sz="1866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Hôm</a:t>
            </a:r>
            <a:r>
              <a:rPr lang="en-US" sz="1866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qua </a:t>
            </a:r>
            <a:r>
              <a:rPr lang="en-US" sz="1866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tiễn</a:t>
            </a:r>
            <a:r>
              <a:rPr lang="en-US" sz="1866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1866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biệt</a:t>
            </a:r>
            <a:r>
              <a:rPr lang="en-US" sz="1866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1866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Trường</a:t>
            </a:r>
            <a:r>
              <a:rPr lang="en-US" sz="1866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An, </a:t>
            </a:r>
            <a:r>
              <a:rPr lang="en-US" sz="1866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hôm</a:t>
            </a:r>
            <a:r>
              <a:rPr lang="en-US" sz="1866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nay </a:t>
            </a:r>
            <a:r>
              <a:rPr lang="en-US" sz="1866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đã</a:t>
            </a:r>
            <a:r>
              <a:rPr lang="en-US" sz="1866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1866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đến</a:t>
            </a:r>
            <a:r>
              <a:rPr lang="en-US" sz="1866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1866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Lạc</a:t>
            </a:r>
            <a:r>
              <a:rPr lang="en-US" sz="1866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Dương.”</a:t>
            </a:r>
          </a:p>
          <a:p>
            <a:pPr algn="just">
              <a:lnSpc>
                <a:spcPts val="2426"/>
              </a:lnSpc>
            </a:pPr>
            <a:endParaRPr lang="en-US" sz="1866" dirty="0">
              <a:solidFill>
                <a:srgbClr val="000000"/>
              </a:solidFill>
              <a:latin typeface="Times New Roman" panose="02020603050405020304" pitchFamily="18" charset="0"/>
              <a:ea typeface="Lato"/>
              <a:cs typeface="Times New Roman" panose="02020603050405020304" pitchFamily="18" charset="0"/>
              <a:sym typeface="Lato"/>
            </a:endParaRPr>
          </a:p>
        </p:txBody>
      </p:sp>
      <p:grpSp>
        <p:nvGrpSpPr>
          <p:cNvPr id="27" name="Group 27"/>
          <p:cNvGrpSpPr/>
          <p:nvPr/>
        </p:nvGrpSpPr>
        <p:grpSpPr>
          <a:xfrm>
            <a:off x="8073308" y="2555431"/>
            <a:ext cx="3395817" cy="3616769"/>
            <a:chOff x="0" y="0"/>
            <a:chExt cx="1341557" cy="1428847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341557" cy="1428847"/>
            </a:xfrm>
            <a:custGeom>
              <a:avLst/>
              <a:gdLst/>
              <a:ahLst/>
              <a:cxnLst/>
              <a:rect l="l" t="t" r="r" b="b"/>
              <a:pathLst>
                <a:path w="1341557" h="1428847">
                  <a:moveTo>
                    <a:pt x="0" y="0"/>
                  </a:moveTo>
                  <a:lnTo>
                    <a:pt x="1341557" y="0"/>
                  </a:lnTo>
                  <a:lnTo>
                    <a:pt x="1341557" y="1428847"/>
                  </a:lnTo>
                  <a:lnTo>
                    <a:pt x="0" y="142884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0" y="-28575"/>
              <a:ext cx="1341557" cy="145742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8432955" y="2826269"/>
            <a:ext cx="2676523" cy="246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426"/>
              </a:lnSpc>
            </a:pPr>
            <a:r>
              <a:rPr lang="en-US" sz="1866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- “Chinh </a:t>
            </a:r>
            <a:r>
              <a:rPr lang="en-US" sz="1866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phụ</a:t>
            </a:r>
            <a:r>
              <a:rPr lang="en-US" sz="1866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1866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ngâm</a:t>
            </a:r>
            <a:r>
              <a:rPr lang="en-US" sz="1866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1866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khúc</a:t>
            </a:r>
            <a:r>
              <a:rPr lang="en-US" sz="1866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” </a:t>
            </a:r>
            <a:r>
              <a:rPr lang="en-US" sz="1866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của</a:t>
            </a:r>
            <a:r>
              <a:rPr lang="en-US" sz="1866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1866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Đặng</a:t>
            </a:r>
            <a:r>
              <a:rPr lang="en-US" sz="1866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Trần </a:t>
            </a:r>
            <a:r>
              <a:rPr lang="en-US" sz="1866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Côn</a:t>
            </a:r>
            <a:r>
              <a:rPr lang="en-US" sz="1866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1866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mượn</a:t>
            </a:r>
            <a:r>
              <a:rPr lang="en-US" sz="1866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1866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nguyên</a:t>
            </a:r>
            <a:r>
              <a:rPr lang="en-US" sz="1866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1866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câu</a:t>
            </a:r>
            <a:r>
              <a:rPr lang="en-US" sz="1866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1866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chữ</a:t>
            </a:r>
            <a:r>
              <a:rPr lang="en-US" sz="1866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1866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từ</a:t>
            </a:r>
            <a:r>
              <a:rPr lang="en-US" sz="1866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1866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nhiều</a:t>
            </a:r>
            <a:r>
              <a:rPr lang="en-US" sz="1866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1866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bài</a:t>
            </a:r>
            <a:r>
              <a:rPr lang="en-US" sz="1866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1866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thơ</a:t>
            </a:r>
            <a:r>
              <a:rPr lang="en-US" sz="1866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1866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Đường</a:t>
            </a:r>
            <a:r>
              <a:rPr lang="en-US" sz="1866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1866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như</a:t>
            </a:r>
            <a:r>
              <a:rPr lang="en-US" sz="1866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:</a:t>
            </a:r>
          </a:p>
          <a:p>
            <a:pPr algn="just">
              <a:lnSpc>
                <a:spcPts val="2426"/>
              </a:lnSpc>
            </a:pPr>
            <a:r>
              <a:rPr lang="en-US" sz="1866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+ “</a:t>
            </a:r>
            <a:r>
              <a:rPr lang="en-US" sz="1866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Tống</a:t>
            </a:r>
            <a:r>
              <a:rPr lang="en-US" sz="1866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1866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biệt</a:t>
            </a:r>
            <a:r>
              <a:rPr lang="en-US" sz="1866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” </a:t>
            </a:r>
            <a:r>
              <a:rPr lang="en-US" sz="1866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của</a:t>
            </a:r>
            <a:r>
              <a:rPr lang="en-US" sz="1866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1866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Vương</a:t>
            </a:r>
            <a:r>
              <a:rPr lang="en-US" sz="1866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Duy: “</a:t>
            </a:r>
            <a:r>
              <a:rPr lang="en-US" sz="1866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Quân</a:t>
            </a:r>
            <a:r>
              <a:rPr lang="en-US" sz="1866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1866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tẩu</a:t>
            </a:r>
            <a:r>
              <a:rPr lang="en-US" sz="1866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1866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tây</a:t>
            </a:r>
            <a:r>
              <a:rPr lang="en-US" sz="1866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1866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tòng</a:t>
            </a:r>
            <a:r>
              <a:rPr lang="en-US" sz="1866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1866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quân</a:t>
            </a:r>
            <a:r>
              <a:rPr lang="en-US" sz="1866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, </a:t>
            </a:r>
            <a:r>
              <a:rPr lang="en-US" sz="1866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tống</a:t>
            </a:r>
            <a:r>
              <a:rPr lang="en-US" sz="1866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1866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quân</a:t>
            </a:r>
            <a:r>
              <a:rPr lang="en-US" sz="1866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1866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mạc</a:t>
            </a:r>
            <a:r>
              <a:rPr lang="en-US" sz="1866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1866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tái</a:t>
            </a:r>
            <a:r>
              <a:rPr lang="en-US" sz="1866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1866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sầu</a:t>
            </a:r>
            <a:r>
              <a:rPr lang="en-US" sz="1866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.”</a:t>
            </a:r>
          </a:p>
        </p:txBody>
      </p:sp>
      <p:sp>
        <p:nvSpPr>
          <p:cNvPr id="31" name="Freeform 31"/>
          <p:cNvSpPr/>
          <p:nvPr/>
        </p:nvSpPr>
        <p:spPr>
          <a:xfrm>
            <a:off x="284200" y="1"/>
            <a:ext cx="2833696" cy="3171103"/>
          </a:xfrm>
          <a:custGeom>
            <a:avLst/>
            <a:gdLst/>
            <a:ahLst/>
            <a:cxnLst/>
            <a:rect l="l" t="t" r="r" b="b"/>
            <a:pathLst>
              <a:path w="4250544" h="4756655">
                <a:moveTo>
                  <a:pt x="0" y="0"/>
                </a:moveTo>
                <a:lnTo>
                  <a:pt x="4250544" y="0"/>
                </a:lnTo>
                <a:lnTo>
                  <a:pt x="4250544" y="4756655"/>
                </a:lnTo>
                <a:lnTo>
                  <a:pt x="0" y="47566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r="-102518" b="-28941"/>
            </a:stretch>
          </a:blipFill>
        </p:spPr>
      </p:sp>
      <p:sp>
        <p:nvSpPr>
          <p:cNvPr id="32" name="Freeform 32"/>
          <p:cNvSpPr/>
          <p:nvPr/>
        </p:nvSpPr>
        <p:spPr>
          <a:xfrm flipH="1">
            <a:off x="9074104" y="1"/>
            <a:ext cx="2833696" cy="3171103"/>
          </a:xfrm>
          <a:custGeom>
            <a:avLst/>
            <a:gdLst/>
            <a:ahLst/>
            <a:cxnLst/>
            <a:rect l="l" t="t" r="r" b="b"/>
            <a:pathLst>
              <a:path w="4250544" h="4756655">
                <a:moveTo>
                  <a:pt x="4250544" y="0"/>
                </a:moveTo>
                <a:lnTo>
                  <a:pt x="0" y="0"/>
                </a:lnTo>
                <a:lnTo>
                  <a:pt x="0" y="4756655"/>
                </a:lnTo>
                <a:lnTo>
                  <a:pt x="4250544" y="4756655"/>
                </a:lnTo>
                <a:lnTo>
                  <a:pt x="425054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r="-102518" b="-28941"/>
            </a:stretch>
          </a:blipFill>
        </p:spPr>
      </p:sp>
    </p:spTree>
    <p:extLst>
      <p:ext uri="{BB962C8B-B14F-4D97-AF65-F5344CB8AC3E}">
        <p14:creationId xmlns:p14="http://schemas.microsoft.com/office/powerpoint/2010/main" val="2803778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3767952">
            <a:off x="9880780" y="3250459"/>
            <a:ext cx="3250840" cy="4051706"/>
          </a:xfrm>
          <a:custGeom>
            <a:avLst/>
            <a:gdLst/>
            <a:ahLst/>
            <a:cxnLst/>
            <a:rect l="l" t="t" r="r" b="b"/>
            <a:pathLst>
              <a:path w="4876260" h="6077559">
                <a:moveTo>
                  <a:pt x="0" y="0"/>
                </a:moveTo>
                <a:lnTo>
                  <a:pt x="4876260" y="0"/>
                </a:lnTo>
                <a:lnTo>
                  <a:pt x="4876260" y="6077559"/>
                </a:lnTo>
                <a:lnTo>
                  <a:pt x="0" y="60775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85937" r="-86433" b="-34671"/>
            </a:stretch>
          </a:blipFill>
        </p:spPr>
      </p:sp>
      <p:sp>
        <p:nvSpPr>
          <p:cNvPr id="4" name="Freeform 4"/>
          <p:cNvSpPr/>
          <p:nvPr/>
        </p:nvSpPr>
        <p:spPr>
          <a:xfrm rot="-1193083">
            <a:off x="-1384533" y="-402942"/>
            <a:ext cx="3257796" cy="4060377"/>
          </a:xfrm>
          <a:custGeom>
            <a:avLst/>
            <a:gdLst/>
            <a:ahLst/>
            <a:cxnLst/>
            <a:rect l="l" t="t" r="r" b="b"/>
            <a:pathLst>
              <a:path w="4886694" h="6090565">
                <a:moveTo>
                  <a:pt x="0" y="0"/>
                </a:moveTo>
                <a:lnTo>
                  <a:pt x="4886694" y="0"/>
                </a:lnTo>
                <a:lnTo>
                  <a:pt x="4886694" y="6090565"/>
                </a:lnTo>
                <a:lnTo>
                  <a:pt x="0" y="60905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85937" r="-86433" b="-34671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843010" y="3026239"/>
            <a:ext cx="8586606" cy="1863013"/>
            <a:chOff x="0" y="0"/>
            <a:chExt cx="3593205" cy="77960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593205" cy="779608"/>
            </a:xfrm>
            <a:custGeom>
              <a:avLst/>
              <a:gdLst/>
              <a:ahLst/>
              <a:cxnLst/>
              <a:rect l="l" t="t" r="r" b="b"/>
              <a:pathLst>
                <a:path w="3593205" h="779608">
                  <a:moveTo>
                    <a:pt x="0" y="0"/>
                  </a:moveTo>
                  <a:lnTo>
                    <a:pt x="3593205" y="0"/>
                  </a:lnTo>
                  <a:lnTo>
                    <a:pt x="3593205" y="779608"/>
                  </a:lnTo>
                  <a:lnTo>
                    <a:pt x="0" y="779608"/>
                  </a:lnTo>
                  <a:close/>
                </a:path>
              </a:pathLst>
            </a:custGeom>
            <a:solidFill>
              <a:srgbClr val="00153B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3593205" cy="80818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62385" y="2930321"/>
            <a:ext cx="8586606" cy="1863013"/>
            <a:chOff x="0" y="0"/>
            <a:chExt cx="3593205" cy="77960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593205" cy="779608"/>
            </a:xfrm>
            <a:custGeom>
              <a:avLst/>
              <a:gdLst/>
              <a:ahLst/>
              <a:cxnLst/>
              <a:rect l="l" t="t" r="r" b="b"/>
              <a:pathLst>
                <a:path w="3593205" h="779608">
                  <a:moveTo>
                    <a:pt x="0" y="0"/>
                  </a:moveTo>
                  <a:lnTo>
                    <a:pt x="3593205" y="0"/>
                  </a:lnTo>
                  <a:lnTo>
                    <a:pt x="3593205" y="779608"/>
                  </a:lnTo>
                  <a:lnTo>
                    <a:pt x="0" y="779608"/>
                  </a:lnTo>
                  <a:close/>
                </a:path>
              </a:pathLst>
            </a:custGeom>
            <a:solidFill>
              <a:srgbClr val="FFC70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3593205" cy="80818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933014" y="3572268"/>
            <a:ext cx="8496601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40"/>
              </a:lnSpc>
            </a:pPr>
            <a:r>
              <a:rPr lang="en-US" sz="8000" b="1" spc="-280" dirty="0">
                <a:solidFill>
                  <a:srgbClr val="F94F7D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14721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56886" y="2657031"/>
            <a:ext cx="7570630" cy="3616769"/>
            <a:chOff x="0" y="0"/>
            <a:chExt cx="2990866" cy="142884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90866" cy="1428847"/>
            </a:xfrm>
            <a:custGeom>
              <a:avLst/>
              <a:gdLst/>
              <a:ahLst/>
              <a:cxnLst/>
              <a:rect l="l" t="t" r="r" b="b"/>
              <a:pathLst>
                <a:path w="2990866" h="1428847">
                  <a:moveTo>
                    <a:pt x="0" y="0"/>
                  </a:moveTo>
                  <a:lnTo>
                    <a:pt x="2990866" y="0"/>
                  </a:lnTo>
                  <a:lnTo>
                    <a:pt x="2990866" y="1428847"/>
                  </a:lnTo>
                  <a:lnTo>
                    <a:pt x="0" y="1428847"/>
                  </a:lnTo>
                  <a:close/>
                </a:path>
              </a:pathLst>
            </a:custGeom>
            <a:solidFill>
              <a:srgbClr val="00153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2990866" cy="145742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85800" y="2555431"/>
            <a:ext cx="7570630" cy="3616769"/>
            <a:chOff x="0" y="0"/>
            <a:chExt cx="2990866" cy="142884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990866" cy="1428847"/>
            </a:xfrm>
            <a:custGeom>
              <a:avLst/>
              <a:gdLst/>
              <a:ahLst/>
              <a:cxnLst/>
              <a:rect l="l" t="t" r="r" b="b"/>
              <a:pathLst>
                <a:path w="2990866" h="1428847">
                  <a:moveTo>
                    <a:pt x="0" y="0"/>
                  </a:moveTo>
                  <a:lnTo>
                    <a:pt x="2990866" y="0"/>
                  </a:lnTo>
                  <a:lnTo>
                    <a:pt x="2990866" y="1428847"/>
                  </a:lnTo>
                  <a:lnTo>
                    <a:pt x="0" y="142884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2990866" cy="145742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6451731" y="685800"/>
            <a:ext cx="8087135" cy="6742649"/>
          </a:xfrm>
          <a:custGeom>
            <a:avLst/>
            <a:gdLst/>
            <a:ahLst/>
            <a:cxnLst/>
            <a:rect l="l" t="t" r="r" b="b"/>
            <a:pathLst>
              <a:path w="12130703" h="10113973">
                <a:moveTo>
                  <a:pt x="12130702" y="0"/>
                </a:moveTo>
                <a:lnTo>
                  <a:pt x="0" y="0"/>
                </a:lnTo>
                <a:lnTo>
                  <a:pt x="0" y="10113973"/>
                </a:lnTo>
                <a:lnTo>
                  <a:pt x="12130702" y="10113973"/>
                </a:lnTo>
                <a:lnTo>
                  <a:pt x="1213070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 rot="-172363">
            <a:off x="820688" y="971423"/>
            <a:ext cx="7585069" cy="1320483"/>
            <a:chOff x="0" y="0"/>
            <a:chExt cx="3370425" cy="58675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370425" cy="586757"/>
            </a:xfrm>
            <a:custGeom>
              <a:avLst/>
              <a:gdLst/>
              <a:ahLst/>
              <a:cxnLst/>
              <a:rect l="l" t="t" r="r" b="b"/>
              <a:pathLst>
                <a:path w="3370425" h="586757">
                  <a:moveTo>
                    <a:pt x="0" y="0"/>
                  </a:moveTo>
                  <a:lnTo>
                    <a:pt x="3370425" y="0"/>
                  </a:lnTo>
                  <a:lnTo>
                    <a:pt x="3370425" y="586757"/>
                  </a:lnTo>
                  <a:lnTo>
                    <a:pt x="0" y="586757"/>
                  </a:lnTo>
                  <a:close/>
                </a:path>
              </a:pathLst>
            </a:custGeom>
            <a:solidFill>
              <a:srgbClr val="00153B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3370425" cy="6153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 rot="-172363">
            <a:off x="714124" y="875043"/>
            <a:ext cx="7585069" cy="1320483"/>
            <a:chOff x="0" y="0"/>
            <a:chExt cx="3370425" cy="58675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370425" cy="586757"/>
            </a:xfrm>
            <a:custGeom>
              <a:avLst/>
              <a:gdLst/>
              <a:ahLst/>
              <a:cxnLst/>
              <a:rect l="l" t="t" r="r" b="b"/>
              <a:pathLst>
                <a:path w="3370425" h="586757">
                  <a:moveTo>
                    <a:pt x="0" y="0"/>
                  </a:moveTo>
                  <a:lnTo>
                    <a:pt x="3370425" y="0"/>
                  </a:lnTo>
                  <a:lnTo>
                    <a:pt x="3370425" y="586757"/>
                  </a:lnTo>
                  <a:lnTo>
                    <a:pt x="0" y="586757"/>
                  </a:lnTo>
                  <a:close/>
                </a:path>
              </a:pathLst>
            </a:custGeom>
            <a:solidFill>
              <a:srgbClr val="FFC705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3370425" cy="6153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16" name="TextBox 16"/>
          <p:cNvSpPr txBox="1"/>
          <p:nvPr/>
        </p:nvSpPr>
        <p:spPr>
          <a:xfrm rot="-172363">
            <a:off x="1233933" y="1346796"/>
            <a:ext cx="6559996" cy="666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00"/>
              </a:lnSpc>
            </a:pPr>
            <a:r>
              <a:rPr lang="en-US" sz="6666" spc="-233" dirty="0">
                <a:solidFill>
                  <a:srgbClr val="00153B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BÀI 2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05912" y="2847859"/>
            <a:ext cx="5629790" cy="3077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86"/>
              </a:lnSpc>
            </a:pP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- Sử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dụng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dấu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ngoặc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kép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: “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Ông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không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hoàn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toàn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thoát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li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thực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tại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,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nhưng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nhìn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thực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tại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ông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chỉ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thấy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vẻ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đẹp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,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chất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thơ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thuộc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về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những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cái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của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ngày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xưa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còn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vương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sót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lại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”.</a:t>
            </a:r>
          </a:p>
          <a:p>
            <a:pPr>
              <a:lnSpc>
                <a:spcPts val="2986"/>
              </a:lnSpc>
            </a:pP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-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Ghi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rõ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nguồn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bài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làm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.</a:t>
            </a:r>
          </a:p>
          <a:p>
            <a:pPr>
              <a:lnSpc>
                <a:spcPts val="2986"/>
              </a:lnSpc>
            </a:pP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- Sử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dụng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trích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dẫn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để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làm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rõ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ý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kiến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: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lấy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nhận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xét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của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Nguyễn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Đăng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Mạnh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về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Nguyễn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Tuân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.</a:t>
            </a:r>
          </a:p>
          <a:p>
            <a:pPr>
              <a:lnSpc>
                <a:spcPts val="2986"/>
              </a:lnSpc>
              <a:spcBef>
                <a:spcPct val="0"/>
              </a:spcBef>
            </a:pPr>
            <a:endParaRPr lang="en-US" sz="2133" dirty="0">
              <a:solidFill>
                <a:srgbClr val="000000"/>
              </a:solidFill>
              <a:latin typeface="Times New Roman" panose="02020603050405020304" pitchFamily="18" charset="0"/>
              <a:ea typeface="Lato"/>
              <a:cs typeface="Times New Roman" panose="02020603050405020304" pitchFamily="18" charset="0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128202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-768944">
            <a:off x="8204305" y="-542673"/>
            <a:ext cx="3928123" cy="6002049"/>
          </a:xfrm>
          <a:custGeom>
            <a:avLst/>
            <a:gdLst/>
            <a:ahLst/>
            <a:cxnLst/>
            <a:rect l="l" t="t" r="r" b="b"/>
            <a:pathLst>
              <a:path w="5892185" h="9003073">
                <a:moveTo>
                  <a:pt x="0" y="0"/>
                </a:moveTo>
                <a:lnTo>
                  <a:pt x="5892184" y="0"/>
                </a:lnTo>
                <a:lnTo>
                  <a:pt x="5892184" y="9003072"/>
                </a:lnTo>
                <a:lnTo>
                  <a:pt x="0" y="90030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114076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787400" y="3218684"/>
            <a:ext cx="10820400" cy="3055117"/>
            <a:chOff x="0" y="0"/>
            <a:chExt cx="4274726" cy="120696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1206960"/>
            </a:xfrm>
            <a:custGeom>
              <a:avLst/>
              <a:gdLst/>
              <a:ahLst/>
              <a:cxnLst/>
              <a:rect l="l" t="t" r="r" b="b"/>
              <a:pathLst>
                <a:path w="4274726" h="1206960">
                  <a:moveTo>
                    <a:pt x="0" y="0"/>
                  </a:moveTo>
                  <a:lnTo>
                    <a:pt x="4274726" y="0"/>
                  </a:lnTo>
                  <a:lnTo>
                    <a:pt x="4274726" y="1206960"/>
                  </a:lnTo>
                  <a:lnTo>
                    <a:pt x="0" y="1206960"/>
                  </a:lnTo>
                  <a:close/>
                </a:path>
              </a:pathLst>
            </a:custGeom>
            <a:solidFill>
              <a:srgbClr val="00153B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4274726" cy="123553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85800" y="3117084"/>
            <a:ext cx="10820400" cy="3055117"/>
            <a:chOff x="0" y="0"/>
            <a:chExt cx="4274726" cy="120696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274726" cy="1206960"/>
            </a:xfrm>
            <a:custGeom>
              <a:avLst/>
              <a:gdLst/>
              <a:ahLst/>
              <a:cxnLst/>
              <a:rect l="l" t="t" r="r" b="b"/>
              <a:pathLst>
                <a:path w="4274726" h="1206960">
                  <a:moveTo>
                    <a:pt x="0" y="0"/>
                  </a:moveTo>
                  <a:lnTo>
                    <a:pt x="4274726" y="0"/>
                  </a:lnTo>
                  <a:lnTo>
                    <a:pt x="4274726" y="1206960"/>
                  </a:lnTo>
                  <a:lnTo>
                    <a:pt x="0" y="120696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4274726" cy="123553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 rot="263060">
            <a:off x="2078300" y="1538633"/>
            <a:ext cx="8045067" cy="1485227"/>
            <a:chOff x="0" y="0"/>
            <a:chExt cx="3178298" cy="58675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178298" cy="586757"/>
            </a:xfrm>
            <a:custGeom>
              <a:avLst/>
              <a:gdLst/>
              <a:ahLst/>
              <a:cxnLst/>
              <a:rect l="l" t="t" r="r" b="b"/>
              <a:pathLst>
                <a:path w="3178298" h="586757">
                  <a:moveTo>
                    <a:pt x="0" y="0"/>
                  </a:moveTo>
                  <a:lnTo>
                    <a:pt x="3178298" y="0"/>
                  </a:lnTo>
                  <a:lnTo>
                    <a:pt x="3178298" y="586757"/>
                  </a:lnTo>
                  <a:lnTo>
                    <a:pt x="0" y="586757"/>
                  </a:lnTo>
                  <a:close/>
                </a:path>
              </a:pathLst>
            </a:custGeom>
            <a:solidFill>
              <a:srgbClr val="00153B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3178298" cy="6153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 rot="263060">
            <a:off x="1990151" y="1429976"/>
            <a:ext cx="8045067" cy="1485227"/>
            <a:chOff x="0" y="0"/>
            <a:chExt cx="3178298" cy="58675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178298" cy="586757"/>
            </a:xfrm>
            <a:custGeom>
              <a:avLst/>
              <a:gdLst/>
              <a:ahLst/>
              <a:cxnLst/>
              <a:rect l="l" t="t" r="r" b="b"/>
              <a:pathLst>
                <a:path w="3178298" h="586757">
                  <a:moveTo>
                    <a:pt x="0" y="0"/>
                  </a:moveTo>
                  <a:lnTo>
                    <a:pt x="3178298" y="0"/>
                  </a:lnTo>
                  <a:lnTo>
                    <a:pt x="3178298" y="586757"/>
                  </a:lnTo>
                  <a:lnTo>
                    <a:pt x="0" y="586757"/>
                  </a:lnTo>
                  <a:close/>
                </a:path>
              </a:pathLst>
            </a:custGeom>
            <a:solidFill>
              <a:srgbClr val="FFC705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3178298" cy="6153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16" name="TextBox 16"/>
          <p:cNvSpPr txBox="1"/>
          <p:nvPr/>
        </p:nvSpPr>
        <p:spPr>
          <a:xfrm rot="263060">
            <a:off x="2212385" y="1973597"/>
            <a:ext cx="7490291" cy="666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00"/>
              </a:lnSpc>
            </a:pPr>
            <a:r>
              <a:rPr lang="en-US" sz="6666" spc="-233" dirty="0">
                <a:solidFill>
                  <a:srgbClr val="00153B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BÀI 3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03524" y="3578711"/>
            <a:ext cx="9588153" cy="153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86"/>
              </a:lnSpc>
              <a:spcBef>
                <a:spcPct val="0"/>
              </a:spcBef>
            </a:pP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Trong tác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phẩm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“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Yêu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và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đồng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cảm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,” Phong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Tử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Khải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cho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rằng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con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người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vốn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giàu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lòng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đồng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cảm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,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nhưng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áp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lực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xã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hội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có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thể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làm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cản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trở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hoặc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hao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mòn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phẩm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chất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này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.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Chỉ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những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người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thông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minh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,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giữ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được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sự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độc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lập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trong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suy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nghĩ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mới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có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thể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bảo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tồn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lòng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đồng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cảm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, và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những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người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như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vậy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chính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là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nghệ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sĩ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.</a:t>
            </a:r>
          </a:p>
        </p:txBody>
      </p:sp>
      <p:sp>
        <p:nvSpPr>
          <p:cNvPr id="18" name="Freeform 18"/>
          <p:cNvSpPr/>
          <p:nvPr/>
        </p:nvSpPr>
        <p:spPr>
          <a:xfrm rot="-3614743">
            <a:off x="-1234811" y="3525328"/>
            <a:ext cx="4044423" cy="3966889"/>
          </a:xfrm>
          <a:custGeom>
            <a:avLst/>
            <a:gdLst/>
            <a:ahLst/>
            <a:cxnLst/>
            <a:rect l="l" t="t" r="r" b="b"/>
            <a:pathLst>
              <a:path w="6066635" h="5950333">
                <a:moveTo>
                  <a:pt x="0" y="0"/>
                </a:moveTo>
                <a:lnTo>
                  <a:pt x="6066634" y="0"/>
                </a:lnTo>
                <a:lnTo>
                  <a:pt x="6066634" y="5950333"/>
                </a:lnTo>
                <a:lnTo>
                  <a:pt x="0" y="59503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107920" t="-51303"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290536" y="1605108"/>
            <a:ext cx="993728" cy="1131574"/>
          </a:xfrm>
          <a:custGeom>
            <a:avLst/>
            <a:gdLst/>
            <a:ahLst/>
            <a:cxnLst/>
            <a:rect l="l" t="t" r="r" b="b"/>
            <a:pathLst>
              <a:path w="1490592" h="1697361">
                <a:moveTo>
                  <a:pt x="0" y="0"/>
                </a:moveTo>
                <a:lnTo>
                  <a:pt x="1490592" y="0"/>
                </a:lnTo>
                <a:lnTo>
                  <a:pt x="1490592" y="1697361"/>
                </a:lnTo>
                <a:lnTo>
                  <a:pt x="0" y="16973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644200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3767952">
            <a:off x="9880780" y="3250459"/>
            <a:ext cx="3250840" cy="4051706"/>
          </a:xfrm>
          <a:custGeom>
            <a:avLst/>
            <a:gdLst/>
            <a:ahLst/>
            <a:cxnLst/>
            <a:rect l="l" t="t" r="r" b="b"/>
            <a:pathLst>
              <a:path w="4876260" h="6077559">
                <a:moveTo>
                  <a:pt x="0" y="0"/>
                </a:moveTo>
                <a:lnTo>
                  <a:pt x="4876260" y="0"/>
                </a:lnTo>
                <a:lnTo>
                  <a:pt x="4876260" y="6077559"/>
                </a:lnTo>
                <a:lnTo>
                  <a:pt x="0" y="60775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85937" r="-86433" b="-34671"/>
            </a:stretch>
          </a:blipFill>
        </p:spPr>
      </p:sp>
      <p:sp>
        <p:nvSpPr>
          <p:cNvPr id="4" name="Freeform 4"/>
          <p:cNvSpPr/>
          <p:nvPr/>
        </p:nvSpPr>
        <p:spPr>
          <a:xfrm rot="-1193083">
            <a:off x="-1384533" y="-402942"/>
            <a:ext cx="3257796" cy="4060377"/>
          </a:xfrm>
          <a:custGeom>
            <a:avLst/>
            <a:gdLst/>
            <a:ahLst/>
            <a:cxnLst/>
            <a:rect l="l" t="t" r="r" b="b"/>
            <a:pathLst>
              <a:path w="4886694" h="6090565">
                <a:moveTo>
                  <a:pt x="0" y="0"/>
                </a:moveTo>
                <a:lnTo>
                  <a:pt x="4886694" y="0"/>
                </a:lnTo>
                <a:lnTo>
                  <a:pt x="4886694" y="6090565"/>
                </a:lnTo>
                <a:lnTo>
                  <a:pt x="0" y="60905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85937" r="-86433" b="-34671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843010" y="3254839"/>
            <a:ext cx="8586606" cy="1863013"/>
            <a:chOff x="0" y="0"/>
            <a:chExt cx="3593205" cy="77960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593205" cy="779608"/>
            </a:xfrm>
            <a:custGeom>
              <a:avLst/>
              <a:gdLst/>
              <a:ahLst/>
              <a:cxnLst/>
              <a:rect l="l" t="t" r="r" b="b"/>
              <a:pathLst>
                <a:path w="3593205" h="779608">
                  <a:moveTo>
                    <a:pt x="0" y="0"/>
                  </a:moveTo>
                  <a:lnTo>
                    <a:pt x="3593205" y="0"/>
                  </a:lnTo>
                  <a:lnTo>
                    <a:pt x="3593205" y="779608"/>
                  </a:lnTo>
                  <a:lnTo>
                    <a:pt x="0" y="779608"/>
                  </a:lnTo>
                  <a:close/>
                </a:path>
              </a:pathLst>
            </a:custGeom>
            <a:solidFill>
              <a:srgbClr val="00153B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3593205" cy="80818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62384" y="3191634"/>
            <a:ext cx="8586606" cy="1863013"/>
            <a:chOff x="0" y="0"/>
            <a:chExt cx="3593205" cy="77960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593205" cy="779608"/>
            </a:xfrm>
            <a:custGeom>
              <a:avLst/>
              <a:gdLst/>
              <a:ahLst/>
              <a:cxnLst/>
              <a:rect l="l" t="t" r="r" b="b"/>
              <a:pathLst>
                <a:path w="3593205" h="779608">
                  <a:moveTo>
                    <a:pt x="0" y="0"/>
                  </a:moveTo>
                  <a:lnTo>
                    <a:pt x="3593205" y="0"/>
                  </a:lnTo>
                  <a:lnTo>
                    <a:pt x="3593205" y="779608"/>
                  </a:lnTo>
                  <a:lnTo>
                    <a:pt x="0" y="779608"/>
                  </a:lnTo>
                  <a:close/>
                </a:path>
              </a:pathLst>
            </a:custGeom>
            <a:solidFill>
              <a:srgbClr val="FFC70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3593205" cy="80818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933014" y="3746501"/>
            <a:ext cx="8496601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40"/>
              </a:lnSpc>
            </a:pPr>
            <a:r>
              <a:rPr lang="en-US" sz="8000" b="1" spc="-280" dirty="0">
                <a:solidFill>
                  <a:srgbClr val="F94F7D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144888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560924" y="444816"/>
            <a:ext cx="7251629" cy="6082303"/>
          </a:xfrm>
          <a:custGeom>
            <a:avLst/>
            <a:gdLst/>
            <a:ahLst/>
            <a:cxnLst/>
            <a:rect l="l" t="t" r="r" b="b"/>
            <a:pathLst>
              <a:path w="10877443" h="9123455">
                <a:moveTo>
                  <a:pt x="0" y="0"/>
                </a:moveTo>
                <a:lnTo>
                  <a:pt x="10877443" y="0"/>
                </a:lnTo>
                <a:lnTo>
                  <a:pt x="10877443" y="9123455"/>
                </a:lnTo>
                <a:lnTo>
                  <a:pt x="0" y="91234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787400" y="3530600"/>
            <a:ext cx="6042890" cy="2743200"/>
            <a:chOff x="0" y="0"/>
            <a:chExt cx="2387315" cy="10837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87315" cy="1083733"/>
            </a:xfrm>
            <a:custGeom>
              <a:avLst/>
              <a:gdLst/>
              <a:ahLst/>
              <a:cxnLst/>
              <a:rect l="l" t="t" r="r" b="b"/>
              <a:pathLst>
                <a:path w="2387315" h="1083733">
                  <a:moveTo>
                    <a:pt x="0" y="0"/>
                  </a:moveTo>
                  <a:lnTo>
                    <a:pt x="2387315" y="0"/>
                  </a:lnTo>
                  <a:lnTo>
                    <a:pt x="2387315" y="1083733"/>
                  </a:lnTo>
                  <a:lnTo>
                    <a:pt x="0" y="1083733"/>
                  </a:lnTo>
                  <a:close/>
                </a:path>
              </a:pathLst>
            </a:custGeom>
            <a:solidFill>
              <a:srgbClr val="00153B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2387315" cy="111230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85800" y="3429000"/>
            <a:ext cx="6042890" cy="2743200"/>
            <a:chOff x="0" y="0"/>
            <a:chExt cx="2387315" cy="108373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87315" cy="1083733"/>
            </a:xfrm>
            <a:custGeom>
              <a:avLst/>
              <a:gdLst/>
              <a:ahLst/>
              <a:cxnLst/>
              <a:rect l="l" t="t" r="r" b="b"/>
              <a:pathLst>
                <a:path w="2387315" h="1083733">
                  <a:moveTo>
                    <a:pt x="0" y="0"/>
                  </a:moveTo>
                  <a:lnTo>
                    <a:pt x="2387315" y="0"/>
                  </a:lnTo>
                  <a:lnTo>
                    <a:pt x="2387315" y="1083733"/>
                  </a:lnTo>
                  <a:lnTo>
                    <a:pt x="0" y="108373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2387315" cy="111230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090460" y="3846618"/>
            <a:ext cx="5233570" cy="1923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86"/>
              </a:lnSpc>
            </a:pP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Nêu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quan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điểm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của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bạn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về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vấn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đề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đạo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văn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.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Tự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nhận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xét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về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việc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bản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thân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sử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dụng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ý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tưởng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của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người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khác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khi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thực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hiện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các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bài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viết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trong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quá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trình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học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tập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.</a:t>
            </a:r>
          </a:p>
          <a:p>
            <a:pPr algn="just">
              <a:lnSpc>
                <a:spcPts val="2986"/>
              </a:lnSpc>
              <a:spcBef>
                <a:spcPct val="0"/>
              </a:spcBef>
            </a:pPr>
            <a:endParaRPr lang="en-US" sz="2133" dirty="0">
              <a:solidFill>
                <a:srgbClr val="000000"/>
              </a:solidFill>
              <a:latin typeface="Times New Roman" panose="02020603050405020304" pitchFamily="18" charset="0"/>
              <a:ea typeface="Lato"/>
              <a:cs typeface="Times New Roman" panose="02020603050405020304" pitchFamily="18" charset="0"/>
              <a:sym typeface="Lato"/>
            </a:endParaRPr>
          </a:p>
        </p:txBody>
      </p:sp>
      <p:grpSp>
        <p:nvGrpSpPr>
          <p:cNvPr id="11" name="Group 11"/>
          <p:cNvGrpSpPr/>
          <p:nvPr/>
        </p:nvGrpSpPr>
        <p:grpSpPr>
          <a:xfrm rot="-353696">
            <a:off x="843149" y="1738983"/>
            <a:ext cx="6042890" cy="1485227"/>
            <a:chOff x="0" y="0"/>
            <a:chExt cx="2387315" cy="58675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387315" cy="586757"/>
            </a:xfrm>
            <a:custGeom>
              <a:avLst/>
              <a:gdLst/>
              <a:ahLst/>
              <a:cxnLst/>
              <a:rect l="l" t="t" r="r" b="b"/>
              <a:pathLst>
                <a:path w="2387315" h="586757">
                  <a:moveTo>
                    <a:pt x="0" y="0"/>
                  </a:moveTo>
                  <a:lnTo>
                    <a:pt x="2387315" y="0"/>
                  </a:lnTo>
                  <a:lnTo>
                    <a:pt x="2387315" y="586757"/>
                  </a:lnTo>
                  <a:lnTo>
                    <a:pt x="0" y="586757"/>
                  </a:lnTo>
                  <a:close/>
                </a:path>
              </a:pathLst>
            </a:custGeom>
            <a:solidFill>
              <a:srgbClr val="00153B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2387315" cy="6153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 rot="-353696">
            <a:off x="731652" y="1648355"/>
            <a:ext cx="6042890" cy="1485227"/>
            <a:chOff x="0" y="0"/>
            <a:chExt cx="2387315" cy="58675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387315" cy="586757"/>
            </a:xfrm>
            <a:custGeom>
              <a:avLst/>
              <a:gdLst/>
              <a:ahLst/>
              <a:cxnLst/>
              <a:rect l="l" t="t" r="r" b="b"/>
              <a:pathLst>
                <a:path w="2387315" h="586757">
                  <a:moveTo>
                    <a:pt x="0" y="0"/>
                  </a:moveTo>
                  <a:lnTo>
                    <a:pt x="2387315" y="0"/>
                  </a:lnTo>
                  <a:lnTo>
                    <a:pt x="2387315" y="586757"/>
                  </a:lnTo>
                  <a:lnTo>
                    <a:pt x="0" y="586757"/>
                  </a:lnTo>
                  <a:close/>
                </a:path>
              </a:pathLst>
            </a:custGeom>
            <a:solidFill>
              <a:srgbClr val="FFC705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2387315" cy="6153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 rot="-353696">
            <a:off x="954028" y="2193347"/>
            <a:ext cx="5626181" cy="666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00"/>
              </a:lnSpc>
            </a:pPr>
            <a:r>
              <a:rPr lang="en-US" sz="6666" b="1" spc="-233" dirty="0">
                <a:solidFill>
                  <a:srgbClr val="00153B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SUY NGẪM</a:t>
            </a:r>
          </a:p>
        </p:txBody>
      </p:sp>
    </p:spTree>
    <p:extLst>
      <p:ext uri="{BB962C8B-B14F-4D97-AF65-F5344CB8AC3E}">
        <p14:creationId xmlns:p14="http://schemas.microsoft.com/office/powerpoint/2010/main" val="3607551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107242" y="195394"/>
            <a:ext cx="9203242" cy="6568814"/>
          </a:xfrm>
          <a:custGeom>
            <a:avLst/>
            <a:gdLst/>
            <a:ahLst/>
            <a:cxnLst/>
            <a:rect l="l" t="t" r="r" b="b"/>
            <a:pathLst>
              <a:path w="13804863" h="9853221">
                <a:moveTo>
                  <a:pt x="0" y="0"/>
                </a:moveTo>
                <a:lnTo>
                  <a:pt x="13804863" y="0"/>
                </a:lnTo>
                <a:lnTo>
                  <a:pt x="13804863" y="9853220"/>
                </a:lnTo>
                <a:lnTo>
                  <a:pt x="0" y="98532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096000" y="195394"/>
            <a:ext cx="9203242" cy="6568814"/>
          </a:xfrm>
          <a:custGeom>
            <a:avLst/>
            <a:gdLst/>
            <a:ahLst/>
            <a:cxnLst/>
            <a:rect l="l" t="t" r="r" b="b"/>
            <a:pathLst>
              <a:path w="13804863" h="9853221">
                <a:moveTo>
                  <a:pt x="0" y="0"/>
                </a:moveTo>
                <a:lnTo>
                  <a:pt x="13804863" y="0"/>
                </a:lnTo>
                <a:lnTo>
                  <a:pt x="13804863" y="9853220"/>
                </a:lnTo>
                <a:lnTo>
                  <a:pt x="0" y="98532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767332" y="1366632"/>
            <a:ext cx="4758937" cy="4226337"/>
            <a:chOff x="0" y="0"/>
            <a:chExt cx="1880074" cy="16696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880074" cy="1669664"/>
            </a:xfrm>
            <a:custGeom>
              <a:avLst/>
              <a:gdLst/>
              <a:ahLst/>
              <a:cxnLst/>
              <a:rect l="l" t="t" r="r" b="b"/>
              <a:pathLst>
                <a:path w="1880074" h="1669664">
                  <a:moveTo>
                    <a:pt x="0" y="0"/>
                  </a:moveTo>
                  <a:lnTo>
                    <a:pt x="1880074" y="0"/>
                  </a:lnTo>
                  <a:lnTo>
                    <a:pt x="1880074" y="1669664"/>
                  </a:lnTo>
                  <a:lnTo>
                    <a:pt x="0" y="1669664"/>
                  </a:lnTo>
                  <a:close/>
                </a:path>
              </a:pathLst>
            </a:custGeom>
            <a:solidFill>
              <a:srgbClr val="00153B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1880074" cy="169823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665732" y="1265032"/>
            <a:ext cx="4758937" cy="5499175"/>
            <a:chOff x="0" y="0"/>
            <a:chExt cx="1880074" cy="217251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880074" cy="2172514"/>
            </a:xfrm>
            <a:custGeom>
              <a:avLst/>
              <a:gdLst/>
              <a:ahLst/>
              <a:cxnLst/>
              <a:rect l="l" t="t" r="r" b="b"/>
              <a:pathLst>
                <a:path w="1880074" h="2172514">
                  <a:moveTo>
                    <a:pt x="0" y="0"/>
                  </a:moveTo>
                  <a:lnTo>
                    <a:pt x="1880074" y="0"/>
                  </a:lnTo>
                  <a:lnTo>
                    <a:pt x="1880074" y="2172514"/>
                  </a:lnTo>
                  <a:lnTo>
                    <a:pt x="0" y="217251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1880074" cy="220108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3945421" y="1374713"/>
            <a:ext cx="4199559" cy="4616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86"/>
              </a:lnSpc>
              <a:spcBef>
                <a:spcPct val="0"/>
              </a:spcBef>
            </a:pP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Đạo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văn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là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hành vi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sử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dụng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ý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tưởng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hoặc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văn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bản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của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người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khác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mà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không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trích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dẫn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nguồn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, vi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phạm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đạo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đức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và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ảnh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hưởng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xấu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đến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uy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tín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cá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nhân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và tổ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chức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. Khi học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tập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và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viết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bài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,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luôn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cố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gắng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trích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dẫn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đầy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đủ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nguồn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tham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khảo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để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đảm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bảo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trung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thực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và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tôn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trọng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quyền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sở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hữu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trí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tuệ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. Sử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dụng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ý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tưởng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của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người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khác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một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cách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đúng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đắn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không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chỉ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tránh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được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đạo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văn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mà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còn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phát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triển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kỹ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năng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nghiên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cứu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và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phân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tích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của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bản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thân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18765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3767952">
            <a:off x="9880780" y="3250459"/>
            <a:ext cx="3250840" cy="4051706"/>
          </a:xfrm>
          <a:custGeom>
            <a:avLst/>
            <a:gdLst/>
            <a:ahLst/>
            <a:cxnLst/>
            <a:rect l="l" t="t" r="r" b="b"/>
            <a:pathLst>
              <a:path w="4876260" h="6077559">
                <a:moveTo>
                  <a:pt x="0" y="0"/>
                </a:moveTo>
                <a:lnTo>
                  <a:pt x="4876260" y="0"/>
                </a:lnTo>
                <a:lnTo>
                  <a:pt x="4876260" y="6077559"/>
                </a:lnTo>
                <a:lnTo>
                  <a:pt x="0" y="60775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85937" r="-86433" b="-34671"/>
            </a:stretch>
          </a:blipFill>
        </p:spPr>
      </p:sp>
      <p:sp>
        <p:nvSpPr>
          <p:cNvPr id="4" name="Freeform 4"/>
          <p:cNvSpPr/>
          <p:nvPr/>
        </p:nvSpPr>
        <p:spPr>
          <a:xfrm rot="-1193083">
            <a:off x="-1384533" y="-402942"/>
            <a:ext cx="3257796" cy="4060377"/>
          </a:xfrm>
          <a:custGeom>
            <a:avLst/>
            <a:gdLst/>
            <a:ahLst/>
            <a:cxnLst/>
            <a:rect l="l" t="t" r="r" b="b"/>
            <a:pathLst>
              <a:path w="4886694" h="6090565">
                <a:moveTo>
                  <a:pt x="0" y="0"/>
                </a:moveTo>
                <a:lnTo>
                  <a:pt x="4886694" y="0"/>
                </a:lnTo>
                <a:lnTo>
                  <a:pt x="4886694" y="6090565"/>
                </a:lnTo>
                <a:lnTo>
                  <a:pt x="0" y="60905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85937" r="-86433" b="-34671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843010" y="3026239"/>
            <a:ext cx="8586606" cy="1863013"/>
            <a:chOff x="0" y="0"/>
            <a:chExt cx="3593205" cy="77960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593205" cy="779608"/>
            </a:xfrm>
            <a:custGeom>
              <a:avLst/>
              <a:gdLst/>
              <a:ahLst/>
              <a:cxnLst/>
              <a:rect l="l" t="t" r="r" b="b"/>
              <a:pathLst>
                <a:path w="3593205" h="779608">
                  <a:moveTo>
                    <a:pt x="0" y="0"/>
                  </a:moveTo>
                  <a:lnTo>
                    <a:pt x="3593205" y="0"/>
                  </a:lnTo>
                  <a:lnTo>
                    <a:pt x="3593205" y="779608"/>
                  </a:lnTo>
                  <a:lnTo>
                    <a:pt x="0" y="779608"/>
                  </a:lnTo>
                  <a:close/>
                </a:path>
              </a:pathLst>
            </a:custGeom>
            <a:solidFill>
              <a:srgbClr val="00153B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3593205" cy="80818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22664" y="2459223"/>
            <a:ext cx="9434581" cy="2334111"/>
            <a:chOff x="0" y="0"/>
            <a:chExt cx="3948055" cy="97674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948055" cy="976747"/>
            </a:xfrm>
            <a:custGeom>
              <a:avLst/>
              <a:gdLst/>
              <a:ahLst/>
              <a:cxnLst/>
              <a:rect l="l" t="t" r="r" b="b"/>
              <a:pathLst>
                <a:path w="3948055" h="976747">
                  <a:moveTo>
                    <a:pt x="0" y="0"/>
                  </a:moveTo>
                  <a:lnTo>
                    <a:pt x="3948055" y="0"/>
                  </a:lnTo>
                  <a:lnTo>
                    <a:pt x="3948055" y="976747"/>
                  </a:lnTo>
                  <a:lnTo>
                    <a:pt x="0" y="976747"/>
                  </a:lnTo>
                  <a:close/>
                </a:path>
              </a:pathLst>
            </a:custGeom>
            <a:solidFill>
              <a:srgbClr val="FFC70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3948055" cy="100532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843011" y="3343739"/>
            <a:ext cx="8816947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40"/>
              </a:lnSpc>
            </a:pPr>
            <a:r>
              <a:rPr lang="en-US" sz="8000" b="1" spc="-280" dirty="0">
                <a:solidFill>
                  <a:srgbClr val="F94F7D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9280245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8888" b="-38888"/>
            </a:stretch>
          </a:blipFill>
        </p:spPr>
      </p:sp>
      <p:pic>
        <p:nvPicPr>
          <p:cNvPr id="12" name="Đăng ký bản quyền để tự bảo vệ quyền tác giả - Tin Tức VTV24">
            <a:hlinkClick r:id="" action="ppaction://media"/>
            <a:extLst>
              <a:ext uri="{FF2B5EF4-FFF2-40B4-BE49-F238E27FC236}">
                <a16:creationId xmlns:a16="http://schemas.microsoft.com/office/drawing/2014/main" id="{0A5F3834-8E4F-568A-D3C5-C81147E350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1" y="533400"/>
            <a:ext cx="10656711" cy="59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491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21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48929" y="198472"/>
            <a:ext cx="4298199" cy="6659529"/>
          </a:xfrm>
          <a:custGeom>
            <a:avLst/>
            <a:gdLst/>
            <a:ahLst/>
            <a:cxnLst/>
            <a:rect l="l" t="t" r="r" b="b"/>
            <a:pathLst>
              <a:path w="6447298" h="9989293">
                <a:moveTo>
                  <a:pt x="0" y="0"/>
                </a:moveTo>
                <a:lnTo>
                  <a:pt x="6447298" y="0"/>
                </a:lnTo>
                <a:lnTo>
                  <a:pt x="6447298" y="9989293"/>
                </a:lnTo>
                <a:lnTo>
                  <a:pt x="0" y="99892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r="-14989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610263" y="-282126"/>
            <a:ext cx="4072183" cy="7140126"/>
          </a:xfrm>
          <a:custGeom>
            <a:avLst/>
            <a:gdLst/>
            <a:ahLst/>
            <a:cxnLst/>
            <a:rect l="l" t="t" r="r" b="b"/>
            <a:pathLst>
              <a:path w="6108274" h="10710189">
                <a:moveTo>
                  <a:pt x="0" y="0"/>
                </a:moveTo>
                <a:lnTo>
                  <a:pt x="6108274" y="0"/>
                </a:lnTo>
                <a:lnTo>
                  <a:pt x="6108274" y="10710189"/>
                </a:lnTo>
                <a:lnTo>
                  <a:pt x="0" y="107101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103834" r="-78970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140051" y="1026216"/>
            <a:ext cx="6013498" cy="4907169"/>
            <a:chOff x="0" y="0"/>
            <a:chExt cx="2375703" cy="193863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375703" cy="1938635"/>
            </a:xfrm>
            <a:custGeom>
              <a:avLst/>
              <a:gdLst/>
              <a:ahLst/>
              <a:cxnLst/>
              <a:rect l="l" t="t" r="r" b="b"/>
              <a:pathLst>
                <a:path w="2375703" h="1938635">
                  <a:moveTo>
                    <a:pt x="0" y="0"/>
                  </a:moveTo>
                  <a:lnTo>
                    <a:pt x="2375703" y="0"/>
                  </a:lnTo>
                  <a:lnTo>
                    <a:pt x="2375703" y="1938635"/>
                  </a:lnTo>
                  <a:lnTo>
                    <a:pt x="0" y="1938635"/>
                  </a:lnTo>
                  <a:close/>
                </a:path>
              </a:pathLst>
            </a:custGeom>
            <a:solidFill>
              <a:srgbClr val="00153B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2375703" cy="19672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038451" y="924616"/>
            <a:ext cx="6013498" cy="4907169"/>
            <a:chOff x="0" y="0"/>
            <a:chExt cx="2375703" cy="193863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375703" cy="1938635"/>
            </a:xfrm>
            <a:custGeom>
              <a:avLst/>
              <a:gdLst/>
              <a:ahLst/>
              <a:cxnLst/>
              <a:rect l="l" t="t" r="r" b="b"/>
              <a:pathLst>
                <a:path w="2375703" h="1938635">
                  <a:moveTo>
                    <a:pt x="0" y="0"/>
                  </a:moveTo>
                  <a:lnTo>
                    <a:pt x="2375703" y="0"/>
                  </a:lnTo>
                  <a:lnTo>
                    <a:pt x="2375703" y="1938635"/>
                  </a:lnTo>
                  <a:lnTo>
                    <a:pt x="0" y="193863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2375703" cy="19672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3687463" y="2333956"/>
            <a:ext cx="4918675" cy="1923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86"/>
              </a:lnSpc>
            </a:pPr>
            <a:r>
              <a:rPr lang="en-US" sz="2133" b="1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– </a:t>
            </a:r>
            <a:r>
              <a:rPr lang="en-US" sz="2133" b="1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Vì</a:t>
            </a:r>
            <a:r>
              <a:rPr lang="en-US" sz="2133" b="1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b="1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sao</a:t>
            </a:r>
            <a:r>
              <a:rPr lang="en-US" sz="2133" b="1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b="1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các</a:t>
            </a:r>
            <a:r>
              <a:rPr lang="en-US" sz="2133" b="1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b="1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nhiếp</a:t>
            </a:r>
            <a:r>
              <a:rPr lang="en-US" sz="2133" b="1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b="1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ảnh</a:t>
            </a:r>
            <a:r>
              <a:rPr lang="en-US" sz="2133" b="1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b="1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gia</a:t>
            </a:r>
            <a:r>
              <a:rPr lang="en-US" sz="2133" b="1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b="1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chưa</a:t>
            </a:r>
            <a:r>
              <a:rPr lang="en-US" sz="2133" b="1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b="1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thể</a:t>
            </a:r>
            <a:r>
              <a:rPr lang="en-US" sz="2133" b="1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b="1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thắng</a:t>
            </a:r>
            <a:r>
              <a:rPr lang="en-US" sz="2133" b="1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b="1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trong</a:t>
            </a:r>
            <a:r>
              <a:rPr lang="en-US" sz="2133" b="1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vụ </a:t>
            </a:r>
            <a:r>
              <a:rPr lang="en-US" sz="2133" b="1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kiện</a:t>
            </a:r>
            <a:r>
              <a:rPr lang="en-US" sz="2133" b="1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vi </a:t>
            </a:r>
            <a:r>
              <a:rPr lang="en-US" sz="2133" b="1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phạm</a:t>
            </a:r>
            <a:r>
              <a:rPr lang="en-US" sz="2133" b="1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b="1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bản</a:t>
            </a:r>
            <a:r>
              <a:rPr lang="en-US" sz="2133" b="1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b="1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quyền</a:t>
            </a:r>
            <a:r>
              <a:rPr lang="en-US" sz="2133" b="1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?</a:t>
            </a:r>
          </a:p>
          <a:p>
            <a:pPr algn="just">
              <a:lnSpc>
                <a:spcPts val="2986"/>
              </a:lnSpc>
            </a:pPr>
            <a:r>
              <a:rPr lang="en-US" sz="2133" b="1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– </a:t>
            </a:r>
            <a:r>
              <a:rPr lang="en-US" sz="2133" b="1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Các</a:t>
            </a:r>
            <a:r>
              <a:rPr lang="en-US" sz="2133" b="1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tác </a:t>
            </a:r>
            <a:r>
              <a:rPr lang="en-US" sz="2133" b="1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giả</a:t>
            </a:r>
            <a:r>
              <a:rPr lang="en-US" sz="2133" b="1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b="1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cần</a:t>
            </a:r>
            <a:r>
              <a:rPr lang="en-US" sz="2133" b="1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b="1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làm</a:t>
            </a:r>
            <a:r>
              <a:rPr lang="en-US" sz="2133" b="1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b="1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gì</a:t>
            </a:r>
            <a:r>
              <a:rPr lang="en-US" sz="2133" b="1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b="1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để</a:t>
            </a:r>
            <a:r>
              <a:rPr lang="en-US" sz="2133" b="1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b="1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bảo</a:t>
            </a:r>
            <a:r>
              <a:rPr lang="en-US" sz="2133" b="1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b="1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vệ</a:t>
            </a:r>
            <a:r>
              <a:rPr lang="en-US" sz="2133" b="1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b="1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bản</a:t>
            </a:r>
            <a:r>
              <a:rPr lang="en-US" sz="2133" b="1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b="1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quyền</a:t>
            </a:r>
            <a:r>
              <a:rPr lang="en-US" sz="2133" b="1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b="1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của</a:t>
            </a:r>
            <a:r>
              <a:rPr lang="en-US" sz="2133" b="1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b="1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mình</a:t>
            </a:r>
            <a:r>
              <a:rPr lang="en-US" sz="2133" b="1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?</a:t>
            </a:r>
          </a:p>
          <a:p>
            <a:pPr algn="just">
              <a:lnSpc>
                <a:spcPts val="2986"/>
              </a:lnSpc>
              <a:spcBef>
                <a:spcPct val="0"/>
              </a:spcBef>
            </a:pPr>
            <a:endParaRPr lang="en-US" sz="2133" b="1" dirty="0">
              <a:solidFill>
                <a:srgbClr val="000000"/>
              </a:solidFill>
              <a:latin typeface="Times New Roman" panose="02020603050405020304" pitchFamily="18" charset="0"/>
              <a:ea typeface="Lato"/>
              <a:cs typeface="Times New Roman" panose="02020603050405020304" pitchFamily="18" charset="0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307535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3767952">
            <a:off x="9880780" y="3250459"/>
            <a:ext cx="3250840" cy="4051706"/>
          </a:xfrm>
          <a:custGeom>
            <a:avLst/>
            <a:gdLst/>
            <a:ahLst/>
            <a:cxnLst/>
            <a:rect l="l" t="t" r="r" b="b"/>
            <a:pathLst>
              <a:path w="4876260" h="6077559">
                <a:moveTo>
                  <a:pt x="0" y="0"/>
                </a:moveTo>
                <a:lnTo>
                  <a:pt x="4876260" y="0"/>
                </a:lnTo>
                <a:lnTo>
                  <a:pt x="4876260" y="6077559"/>
                </a:lnTo>
                <a:lnTo>
                  <a:pt x="0" y="60775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85937" r="-86433" b="-34671"/>
            </a:stretch>
          </a:blipFill>
        </p:spPr>
      </p:sp>
      <p:sp>
        <p:nvSpPr>
          <p:cNvPr id="4" name="Freeform 4"/>
          <p:cNvSpPr/>
          <p:nvPr/>
        </p:nvSpPr>
        <p:spPr>
          <a:xfrm rot="-1193083">
            <a:off x="-1384533" y="-402942"/>
            <a:ext cx="3257796" cy="4060377"/>
          </a:xfrm>
          <a:custGeom>
            <a:avLst/>
            <a:gdLst/>
            <a:ahLst/>
            <a:cxnLst/>
            <a:rect l="l" t="t" r="r" b="b"/>
            <a:pathLst>
              <a:path w="4886694" h="6090565">
                <a:moveTo>
                  <a:pt x="0" y="0"/>
                </a:moveTo>
                <a:lnTo>
                  <a:pt x="4886694" y="0"/>
                </a:lnTo>
                <a:lnTo>
                  <a:pt x="4886694" y="6090565"/>
                </a:lnTo>
                <a:lnTo>
                  <a:pt x="0" y="60905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85937" r="-86433" b="-34671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843010" y="3026239"/>
            <a:ext cx="8586606" cy="1863013"/>
            <a:chOff x="0" y="0"/>
            <a:chExt cx="3593205" cy="77960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593205" cy="779608"/>
            </a:xfrm>
            <a:custGeom>
              <a:avLst/>
              <a:gdLst/>
              <a:ahLst/>
              <a:cxnLst/>
              <a:rect l="l" t="t" r="r" b="b"/>
              <a:pathLst>
                <a:path w="3593205" h="779608">
                  <a:moveTo>
                    <a:pt x="0" y="0"/>
                  </a:moveTo>
                  <a:lnTo>
                    <a:pt x="3593205" y="0"/>
                  </a:lnTo>
                  <a:lnTo>
                    <a:pt x="3593205" y="779608"/>
                  </a:lnTo>
                  <a:lnTo>
                    <a:pt x="0" y="779608"/>
                  </a:lnTo>
                  <a:close/>
                </a:path>
              </a:pathLst>
            </a:custGeom>
            <a:solidFill>
              <a:srgbClr val="00153B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3593205" cy="80818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34194" y="1627246"/>
            <a:ext cx="9434581" cy="3882156"/>
            <a:chOff x="0" y="0"/>
            <a:chExt cx="3948055" cy="162455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948055" cy="1624552"/>
            </a:xfrm>
            <a:custGeom>
              <a:avLst/>
              <a:gdLst/>
              <a:ahLst/>
              <a:cxnLst/>
              <a:rect l="l" t="t" r="r" b="b"/>
              <a:pathLst>
                <a:path w="3948055" h="1624552">
                  <a:moveTo>
                    <a:pt x="0" y="0"/>
                  </a:moveTo>
                  <a:lnTo>
                    <a:pt x="3948055" y="0"/>
                  </a:lnTo>
                  <a:lnTo>
                    <a:pt x="3948055" y="1624552"/>
                  </a:lnTo>
                  <a:lnTo>
                    <a:pt x="0" y="1624552"/>
                  </a:lnTo>
                  <a:close/>
                </a:path>
              </a:pathLst>
            </a:custGeom>
            <a:solidFill>
              <a:srgbClr val="FFC70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3948055" cy="165312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076989" y="2090198"/>
            <a:ext cx="10348990" cy="2872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1"/>
              </a:lnSpc>
            </a:pPr>
            <a:r>
              <a:rPr lang="en-US" sz="8000" b="1" spc="-280" dirty="0">
                <a:solidFill>
                  <a:srgbClr val="F94F7D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HÌNH THÀNH </a:t>
            </a:r>
          </a:p>
          <a:p>
            <a:pPr algn="ctr">
              <a:lnSpc>
                <a:spcPts val="11201"/>
              </a:lnSpc>
            </a:pPr>
            <a:r>
              <a:rPr lang="en-US" sz="8000" b="1" spc="-280" dirty="0">
                <a:solidFill>
                  <a:srgbClr val="F94F7D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KIẾN THỨC</a:t>
            </a:r>
          </a:p>
        </p:txBody>
      </p:sp>
    </p:spTree>
    <p:extLst>
      <p:ext uri="{BB962C8B-B14F-4D97-AF65-F5344CB8AC3E}">
        <p14:creationId xmlns:p14="http://schemas.microsoft.com/office/powerpoint/2010/main" val="2045414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87400" y="2657031"/>
            <a:ext cx="5182838" cy="3616769"/>
            <a:chOff x="0" y="0"/>
            <a:chExt cx="2047541" cy="142884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47541" cy="1428847"/>
            </a:xfrm>
            <a:custGeom>
              <a:avLst/>
              <a:gdLst/>
              <a:ahLst/>
              <a:cxnLst/>
              <a:rect l="l" t="t" r="r" b="b"/>
              <a:pathLst>
                <a:path w="2047541" h="1428847">
                  <a:moveTo>
                    <a:pt x="0" y="0"/>
                  </a:moveTo>
                  <a:lnTo>
                    <a:pt x="2047541" y="0"/>
                  </a:lnTo>
                  <a:lnTo>
                    <a:pt x="2047541" y="1428847"/>
                  </a:lnTo>
                  <a:lnTo>
                    <a:pt x="0" y="1428847"/>
                  </a:lnTo>
                  <a:close/>
                </a:path>
              </a:pathLst>
            </a:custGeom>
            <a:solidFill>
              <a:srgbClr val="00153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047541" cy="146694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424962" y="2657031"/>
            <a:ext cx="5182838" cy="3616769"/>
            <a:chOff x="0" y="0"/>
            <a:chExt cx="2047541" cy="142884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047541" cy="1428847"/>
            </a:xfrm>
            <a:custGeom>
              <a:avLst/>
              <a:gdLst/>
              <a:ahLst/>
              <a:cxnLst/>
              <a:rect l="l" t="t" r="r" b="b"/>
              <a:pathLst>
                <a:path w="2047541" h="1428847">
                  <a:moveTo>
                    <a:pt x="0" y="0"/>
                  </a:moveTo>
                  <a:lnTo>
                    <a:pt x="2047541" y="0"/>
                  </a:lnTo>
                  <a:lnTo>
                    <a:pt x="2047541" y="1428847"/>
                  </a:lnTo>
                  <a:lnTo>
                    <a:pt x="0" y="1428847"/>
                  </a:lnTo>
                  <a:close/>
                </a:path>
              </a:pathLst>
            </a:custGeom>
            <a:solidFill>
              <a:srgbClr val="00153B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047541" cy="146694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85800" y="2555431"/>
            <a:ext cx="5182838" cy="3616769"/>
            <a:chOff x="0" y="0"/>
            <a:chExt cx="2047541" cy="142884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047541" cy="1428847"/>
            </a:xfrm>
            <a:custGeom>
              <a:avLst/>
              <a:gdLst/>
              <a:ahLst/>
              <a:cxnLst/>
              <a:rect l="l" t="t" r="r" b="b"/>
              <a:pathLst>
                <a:path w="2047541" h="1428847">
                  <a:moveTo>
                    <a:pt x="0" y="0"/>
                  </a:moveTo>
                  <a:lnTo>
                    <a:pt x="2047541" y="0"/>
                  </a:lnTo>
                  <a:lnTo>
                    <a:pt x="2047541" y="1428847"/>
                  </a:lnTo>
                  <a:lnTo>
                    <a:pt x="0" y="142884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047541" cy="146694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323362" y="2555431"/>
            <a:ext cx="5182838" cy="3616769"/>
            <a:chOff x="0" y="0"/>
            <a:chExt cx="2047541" cy="142884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047541" cy="1428847"/>
            </a:xfrm>
            <a:custGeom>
              <a:avLst/>
              <a:gdLst/>
              <a:ahLst/>
              <a:cxnLst/>
              <a:rect l="l" t="t" r="r" b="b"/>
              <a:pathLst>
                <a:path w="2047541" h="1428847">
                  <a:moveTo>
                    <a:pt x="0" y="0"/>
                  </a:moveTo>
                  <a:lnTo>
                    <a:pt x="2047541" y="0"/>
                  </a:lnTo>
                  <a:lnTo>
                    <a:pt x="2047541" y="1428847"/>
                  </a:lnTo>
                  <a:lnTo>
                    <a:pt x="0" y="142884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2047541" cy="146694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6812296" y="2950806"/>
            <a:ext cx="4204970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06"/>
              </a:lnSpc>
            </a:pPr>
            <a:r>
              <a:rPr lang="en-US" sz="2466" b="1" dirty="0">
                <a:solidFill>
                  <a:srgbClr val="000000"/>
                </a:solidFill>
                <a:latin typeface="Times New Roman" panose="02020603050405020304" pitchFamily="18" charset="0"/>
                <a:ea typeface="Lato Heavy"/>
                <a:cs typeface="Times New Roman" panose="02020603050405020304" pitchFamily="18" charset="0"/>
                <a:sym typeface="Lato Heavy"/>
              </a:rPr>
              <a:t>NHÓM 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913896" y="3808326"/>
            <a:ext cx="4204970" cy="1333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99"/>
              </a:lnSpc>
            </a:pPr>
            <a:r>
              <a:rPr lang="en-US" sz="1999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Trình</a:t>
            </a:r>
            <a:r>
              <a:rPr lang="en-US" sz="1999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bày</a:t>
            </a:r>
            <a:r>
              <a:rPr lang="en-US" sz="1999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các</a:t>
            </a:r>
            <a:r>
              <a:rPr lang="en-US" sz="1999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quy</a:t>
            </a:r>
            <a:r>
              <a:rPr lang="en-US" sz="1999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định</a:t>
            </a:r>
            <a:r>
              <a:rPr lang="en-US" sz="1999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liên</a:t>
            </a:r>
            <a:r>
              <a:rPr lang="en-US" sz="1999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quan</a:t>
            </a:r>
            <a:r>
              <a:rPr lang="en-US" sz="1999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đến</a:t>
            </a:r>
            <a:r>
              <a:rPr lang="en-US" sz="1999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vấn</a:t>
            </a:r>
            <a:r>
              <a:rPr lang="en-US" sz="1999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đề</a:t>
            </a:r>
            <a:r>
              <a:rPr lang="en-US" sz="1999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tôn</a:t>
            </a:r>
            <a:r>
              <a:rPr lang="en-US" sz="1999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trọng</a:t>
            </a:r>
            <a:r>
              <a:rPr lang="en-US" sz="1999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và </a:t>
            </a:r>
            <a:r>
              <a:rPr lang="en-US" sz="1999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bảo</a:t>
            </a:r>
            <a:r>
              <a:rPr lang="en-US" sz="1999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vệ</a:t>
            </a:r>
            <a:r>
              <a:rPr lang="en-US" sz="1999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quyền</a:t>
            </a:r>
            <a:r>
              <a:rPr lang="en-US" sz="1999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sở</a:t>
            </a:r>
            <a:r>
              <a:rPr lang="en-US" sz="1999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hữu</a:t>
            </a:r>
            <a:r>
              <a:rPr lang="en-US" sz="1999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trí</a:t>
            </a:r>
            <a:r>
              <a:rPr lang="en-US" sz="1999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tuệ</a:t>
            </a:r>
            <a:endParaRPr lang="en-US" sz="1999" dirty="0">
              <a:solidFill>
                <a:srgbClr val="000000"/>
              </a:solidFill>
              <a:latin typeface="Times New Roman" panose="02020603050405020304" pitchFamily="18" charset="0"/>
              <a:ea typeface="Lato"/>
              <a:cs typeface="Times New Roman" panose="02020603050405020304" pitchFamily="18" charset="0"/>
              <a:sym typeface="Lato"/>
            </a:endParaRPr>
          </a:p>
          <a:p>
            <a:pPr algn="just">
              <a:lnSpc>
                <a:spcPts val="2599"/>
              </a:lnSpc>
            </a:pPr>
            <a:endParaRPr lang="en-US" sz="1999" dirty="0">
              <a:solidFill>
                <a:srgbClr val="000000"/>
              </a:solidFill>
              <a:latin typeface="Times New Roman" panose="02020603050405020304" pitchFamily="18" charset="0"/>
              <a:ea typeface="Lato"/>
              <a:cs typeface="Times New Roman" panose="02020603050405020304" pitchFamily="18" charset="0"/>
              <a:sym typeface="Lato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174734" y="2950806"/>
            <a:ext cx="4204970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06"/>
              </a:lnSpc>
            </a:pPr>
            <a:r>
              <a:rPr lang="en-US" sz="2466" b="1" dirty="0">
                <a:solidFill>
                  <a:srgbClr val="000000"/>
                </a:solidFill>
                <a:latin typeface="Times New Roman" panose="02020603050405020304" pitchFamily="18" charset="0"/>
                <a:ea typeface="Lato Heavy"/>
                <a:cs typeface="Times New Roman" panose="02020603050405020304" pitchFamily="18" charset="0"/>
                <a:sym typeface="Lato Heavy"/>
              </a:rPr>
              <a:t>NHÓM 1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74734" y="3808326"/>
            <a:ext cx="4204970" cy="1000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99"/>
              </a:lnSpc>
            </a:pPr>
            <a:r>
              <a:rPr lang="en-US" sz="1999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Trình</a:t>
            </a:r>
            <a:r>
              <a:rPr lang="en-US" sz="1999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bày</a:t>
            </a:r>
            <a:r>
              <a:rPr lang="en-US" sz="1999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hiểu</a:t>
            </a:r>
            <a:r>
              <a:rPr lang="en-US" sz="1999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biết</a:t>
            </a:r>
            <a:r>
              <a:rPr lang="en-US" sz="1999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của</a:t>
            </a:r>
            <a:r>
              <a:rPr lang="en-US" sz="1999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mình</a:t>
            </a:r>
            <a:r>
              <a:rPr lang="en-US" sz="1999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về</a:t>
            </a:r>
            <a:r>
              <a:rPr lang="en-US" sz="1999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quyền</a:t>
            </a:r>
            <a:r>
              <a:rPr lang="en-US" sz="1999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sở</a:t>
            </a:r>
            <a:r>
              <a:rPr lang="en-US" sz="1999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hữu</a:t>
            </a:r>
            <a:r>
              <a:rPr lang="en-US" sz="1999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trí</a:t>
            </a:r>
            <a:r>
              <a:rPr lang="en-US" sz="1999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tuệ</a:t>
            </a:r>
            <a:endParaRPr lang="en-US" sz="1999" dirty="0">
              <a:solidFill>
                <a:srgbClr val="000000"/>
              </a:solidFill>
              <a:latin typeface="Times New Roman" panose="02020603050405020304" pitchFamily="18" charset="0"/>
              <a:ea typeface="Lato"/>
              <a:cs typeface="Times New Roman" panose="02020603050405020304" pitchFamily="18" charset="0"/>
              <a:sym typeface="Lato"/>
            </a:endParaRPr>
          </a:p>
          <a:p>
            <a:pPr algn="just">
              <a:lnSpc>
                <a:spcPts val="2599"/>
              </a:lnSpc>
            </a:pPr>
            <a:endParaRPr lang="en-US" sz="1999" dirty="0">
              <a:solidFill>
                <a:srgbClr val="000000"/>
              </a:solidFill>
              <a:latin typeface="Times New Roman" panose="02020603050405020304" pitchFamily="18" charset="0"/>
              <a:ea typeface="Lato"/>
              <a:cs typeface="Times New Roman" panose="02020603050405020304" pitchFamily="18" charset="0"/>
              <a:sym typeface="Lato"/>
            </a:endParaRPr>
          </a:p>
        </p:txBody>
      </p:sp>
      <p:grpSp>
        <p:nvGrpSpPr>
          <p:cNvPr id="19" name="Group 19"/>
          <p:cNvGrpSpPr/>
          <p:nvPr/>
        </p:nvGrpSpPr>
        <p:grpSpPr>
          <a:xfrm rot="-173302">
            <a:off x="2064717" y="960131"/>
            <a:ext cx="8168492" cy="1320483"/>
            <a:chOff x="0" y="0"/>
            <a:chExt cx="3629669" cy="58675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629670" cy="586757"/>
            </a:xfrm>
            <a:custGeom>
              <a:avLst/>
              <a:gdLst/>
              <a:ahLst/>
              <a:cxnLst/>
              <a:rect l="l" t="t" r="r" b="b"/>
              <a:pathLst>
                <a:path w="3629670" h="586757">
                  <a:moveTo>
                    <a:pt x="0" y="0"/>
                  </a:moveTo>
                  <a:lnTo>
                    <a:pt x="3629670" y="0"/>
                  </a:lnTo>
                  <a:lnTo>
                    <a:pt x="3629670" y="586757"/>
                  </a:lnTo>
                  <a:lnTo>
                    <a:pt x="0" y="586757"/>
                  </a:lnTo>
                  <a:close/>
                </a:path>
              </a:pathLst>
            </a:custGeom>
            <a:solidFill>
              <a:srgbClr val="00153B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3629669" cy="6153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 rot="-173302">
            <a:off x="1958791" y="855027"/>
            <a:ext cx="8168492" cy="1320483"/>
            <a:chOff x="0" y="0"/>
            <a:chExt cx="3629669" cy="586757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3629670" cy="586757"/>
            </a:xfrm>
            <a:custGeom>
              <a:avLst/>
              <a:gdLst/>
              <a:ahLst/>
              <a:cxnLst/>
              <a:rect l="l" t="t" r="r" b="b"/>
              <a:pathLst>
                <a:path w="3629670" h="586757">
                  <a:moveTo>
                    <a:pt x="0" y="0"/>
                  </a:moveTo>
                  <a:lnTo>
                    <a:pt x="3629670" y="0"/>
                  </a:lnTo>
                  <a:lnTo>
                    <a:pt x="3629670" y="586757"/>
                  </a:lnTo>
                  <a:lnTo>
                    <a:pt x="0" y="586757"/>
                  </a:lnTo>
                  <a:close/>
                </a:path>
              </a:pathLst>
            </a:custGeom>
            <a:solidFill>
              <a:srgbClr val="FFC705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28575"/>
              <a:ext cx="3629669" cy="6153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25" name="TextBox 25"/>
          <p:cNvSpPr txBox="1"/>
          <p:nvPr/>
        </p:nvSpPr>
        <p:spPr>
          <a:xfrm rot="-173302">
            <a:off x="2293312" y="1395771"/>
            <a:ext cx="7613377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4000" b="1" spc="-140" dirty="0">
                <a:solidFill>
                  <a:srgbClr val="00153B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NHIỆM VỤ NHÓM</a:t>
            </a:r>
          </a:p>
        </p:txBody>
      </p:sp>
      <p:sp>
        <p:nvSpPr>
          <p:cNvPr id="26" name="Freeform 26"/>
          <p:cNvSpPr/>
          <p:nvPr/>
        </p:nvSpPr>
        <p:spPr>
          <a:xfrm>
            <a:off x="-1024539" y="-151634"/>
            <a:ext cx="3555640" cy="3979009"/>
          </a:xfrm>
          <a:custGeom>
            <a:avLst/>
            <a:gdLst/>
            <a:ahLst/>
            <a:cxnLst/>
            <a:rect l="l" t="t" r="r" b="b"/>
            <a:pathLst>
              <a:path w="5333460" h="5968514">
                <a:moveTo>
                  <a:pt x="0" y="0"/>
                </a:moveTo>
                <a:lnTo>
                  <a:pt x="5333460" y="0"/>
                </a:lnTo>
                <a:lnTo>
                  <a:pt x="5333460" y="5968514"/>
                </a:lnTo>
                <a:lnTo>
                  <a:pt x="0" y="59685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r="-102518" b="-28941"/>
            </a:stretch>
          </a:blipFill>
        </p:spPr>
      </p:sp>
      <p:sp>
        <p:nvSpPr>
          <p:cNvPr id="27" name="Freeform 27"/>
          <p:cNvSpPr/>
          <p:nvPr/>
        </p:nvSpPr>
        <p:spPr>
          <a:xfrm flipH="1">
            <a:off x="9766825" y="-151634"/>
            <a:ext cx="3555640" cy="3979009"/>
          </a:xfrm>
          <a:custGeom>
            <a:avLst/>
            <a:gdLst/>
            <a:ahLst/>
            <a:cxnLst/>
            <a:rect l="l" t="t" r="r" b="b"/>
            <a:pathLst>
              <a:path w="5333460" h="5968514">
                <a:moveTo>
                  <a:pt x="5333460" y="0"/>
                </a:moveTo>
                <a:lnTo>
                  <a:pt x="0" y="0"/>
                </a:lnTo>
                <a:lnTo>
                  <a:pt x="0" y="5968514"/>
                </a:lnTo>
                <a:lnTo>
                  <a:pt x="5333460" y="5968514"/>
                </a:lnTo>
                <a:lnTo>
                  <a:pt x="533346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r="-102518" b="-28941"/>
            </a:stretch>
          </a:blipFill>
        </p:spPr>
      </p:sp>
    </p:spTree>
    <p:extLst>
      <p:ext uri="{BB962C8B-B14F-4D97-AF65-F5344CB8AC3E}">
        <p14:creationId xmlns:p14="http://schemas.microsoft.com/office/powerpoint/2010/main" val="4128557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088746" y="-266624"/>
            <a:ext cx="4350729" cy="7391247"/>
          </a:xfrm>
          <a:custGeom>
            <a:avLst/>
            <a:gdLst/>
            <a:ahLst/>
            <a:cxnLst/>
            <a:rect l="l" t="t" r="r" b="b"/>
            <a:pathLst>
              <a:path w="6526094" h="11086870">
                <a:moveTo>
                  <a:pt x="0" y="0"/>
                </a:moveTo>
                <a:lnTo>
                  <a:pt x="6526094" y="0"/>
                </a:lnTo>
                <a:lnTo>
                  <a:pt x="6526094" y="11086870"/>
                </a:lnTo>
                <a:lnTo>
                  <a:pt x="0" y="110868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174008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3767332" y="1366632"/>
            <a:ext cx="4758937" cy="4226337"/>
            <a:chOff x="0" y="0"/>
            <a:chExt cx="1880074" cy="166966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880074" cy="1669664"/>
            </a:xfrm>
            <a:custGeom>
              <a:avLst/>
              <a:gdLst/>
              <a:ahLst/>
              <a:cxnLst/>
              <a:rect l="l" t="t" r="r" b="b"/>
              <a:pathLst>
                <a:path w="1880074" h="1669664">
                  <a:moveTo>
                    <a:pt x="0" y="0"/>
                  </a:moveTo>
                  <a:lnTo>
                    <a:pt x="1880074" y="0"/>
                  </a:lnTo>
                  <a:lnTo>
                    <a:pt x="1880074" y="1669664"/>
                  </a:lnTo>
                  <a:lnTo>
                    <a:pt x="0" y="1669664"/>
                  </a:lnTo>
                  <a:close/>
                </a:path>
              </a:pathLst>
            </a:custGeom>
            <a:solidFill>
              <a:srgbClr val="00153B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1880074" cy="169823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-271102" y="218573"/>
            <a:ext cx="4038434" cy="7391247"/>
          </a:xfrm>
          <a:custGeom>
            <a:avLst/>
            <a:gdLst/>
            <a:ahLst/>
            <a:cxnLst/>
            <a:rect l="l" t="t" r="r" b="b"/>
            <a:pathLst>
              <a:path w="6057651" h="11086870">
                <a:moveTo>
                  <a:pt x="0" y="0"/>
                </a:moveTo>
                <a:lnTo>
                  <a:pt x="6057650" y="0"/>
                </a:lnTo>
                <a:lnTo>
                  <a:pt x="6057650" y="11086870"/>
                </a:lnTo>
                <a:lnTo>
                  <a:pt x="0" y="110868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r="-195197"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3227378" y="966962"/>
            <a:ext cx="5298890" cy="5592969"/>
            <a:chOff x="0" y="0"/>
            <a:chExt cx="2093389" cy="220956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093389" cy="2209568"/>
            </a:xfrm>
            <a:custGeom>
              <a:avLst/>
              <a:gdLst/>
              <a:ahLst/>
              <a:cxnLst/>
              <a:rect l="l" t="t" r="r" b="b"/>
              <a:pathLst>
                <a:path w="2093389" h="2209568">
                  <a:moveTo>
                    <a:pt x="0" y="0"/>
                  </a:moveTo>
                  <a:lnTo>
                    <a:pt x="2093389" y="0"/>
                  </a:lnTo>
                  <a:lnTo>
                    <a:pt x="2093389" y="2209568"/>
                  </a:lnTo>
                  <a:lnTo>
                    <a:pt x="0" y="220956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2093389" cy="223814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3997208" y="1315832"/>
            <a:ext cx="3759231" cy="448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46"/>
              </a:lnSpc>
              <a:spcBef>
                <a:spcPct val="0"/>
              </a:spcBef>
            </a:pPr>
            <a:r>
              <a:rPr lang="en-US" sz="2533" b="1" dirty="0">
                <a:solidFill>
                  <a:srgbClr val="000000"/>
                </a:solidFill>
                <a:latin typeface="Times New Roman" panose="02020603050405020304" pitchFamily="18" charset="0"/>
                <a:ea typeface="Lato Bold"/>
                <a:cs typeface="Times New Roman" panose="02020603050405020304" pitchFamily="18" charset="0"/>
                <a:sym typeface="Lato Bold"/>
              </a:rPr>
              <a:t> 1. </a:t>
            </a:r>
            <a:r>
              <a:rPr lang="en-US" sz="2533" b="1" dirty="0" err="1">
                <a:solidFill>
                  <a:srgbClr val="000000"/>
                </a:solidFill>
                <a:latin typeface="Times New Roman" panose="02020603050405020304" pitchFamily="18" charset="0"/>
                <a:ea typeface="Lato Bold"/>
                <a:cs typeface="Times New Roman" panose="02020603050405020304" pitchFamily="18" charset="0"/>
                <a:sym typeface="Lato Bold"/>
              </a:rPr>
              <a:t>Khái</a:t>
            </a:r>
            <a:r>
              <a:rPr lang="en-US" sz="2533" b="1" dirty="0">
                <a:solidFill>
                  <a:srgbClr val="000000"/>
                </a:solidFill>
                <a:latin typeface="Times New Roman" panose="02020603050405020304" pitchFamily="18" charset="0"/>
                <a:ea typeface="Lato Bold"/>
                <a:cs typeface="Times New Roman" panose="02020603050405020304" pitchFamily="18" charset="0"/>
                <a:sym typeface="Lato Bold"/>
              </a:rPr>
              <a:t> </a:t>
            </a:r>
            <a:r>
              <a:rPr lang="en-US" sz="2533" b="1" dirty="0" err="1">
                <a:solidFill>
                  <a:srgbClr val="000000"/>
                </a:solidFill>
                <a:latin typeface="Times New Roman" panose="02020603050405020304" pitchFamily="18" charset="0"/>
                <a:ea typeface="Lato Bold"/>
                <a:cs typeface="Times New Roman" panose="02020603050405020304" pitchFamily="18" charset="0"/>
                <a:sym typeface="Lato Bold"/>
              </a:rPr>
              <a:t>niệm</a:t>
            </a:r>
            <a:endParaRPr lang="en-US" sz="2533" b="1" dirty="0">
              <a:solidFill>
                <a:srgbClr val="000000"/>
              </a:solidFill>
              <a:latin typeface="Times New Roman" panose="02020603050405020304" pitchFamily="18" charset="0"/>
              <a:ea typeface="Lato Bold"/>
              <a:cs typeface="Times New Roman" panose="02020603050405020304" pitchFamily="18" charset="0"/>
              <a:sym typeface="Lato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3595506" y="1982749"/>
            <a:ext cx="4562635" cy="40395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46"/>
              </a:lnSpc>
            </a:pPr>
            <a:r>
              <a:rPr lang="en-US" sz="25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Quyền</a:t>
            </a:r>
            <a:r>
              <a:rPr lang="en-US" sz="25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5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sở</a:t>
            </a:r>
            <a:r>
              <a:rPr lang="en-US" sz="25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5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hữu</a:t>
            </a:r>
            <a:r>
              <a:rPr lang="en-US" sz="25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5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trí</a:t>
            </a:r>
            <a:r>
              <a:rPr lang="en-US" sz="25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5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tuệ</a:t>
            </a:r>
            <a:r>
              <a:rPr lang="en-US" sz="25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5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là</a:t>
            </a:r>
            <a:r>
              <a:rPr lang="en-US" sz="25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5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quyền</a:t>
            </a:r>
            <a:r>
              <a:rPr lang="en-US" sz="25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5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sở</a:t>
            </a:r>
            <a:r>
              <a:rPr lang="en-US" sz="25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5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hữu</a:t>
            </a:r>
            <a:r>
              <a:rPr lang="en-US" sz="25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5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đối</a:t>
            </a:r>
            <a:r>
              <a:rPr lang="en-US" sz="25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5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với</a:t>
            </a:r>
            <a:r>
              <a:rPr lang="en-US" sz="25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5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kết</a:t>
            </a:r>
            <a:r>
              <a:rPr lang="en-US" sz="25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5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quả</a:t>
            </a:r>
            <a:r>
              <a:rPr lang="en-US" sz="25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5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của</a:t>
            </a:r>
            <a:r>
              <a:rPr lang="en-US" sz="25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5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hoạt</a:t>
            </a:r>
            <a:r>
              <a:rPr lang="en-US" sz="25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5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động</a:t>
            </a:r>
            <a:r>
              <a:rPr lang="en-US" sz="25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5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sáng</a:t>
            </a:r>
            <a:r>
              <a:rPr lang="en-US" sz="25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5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tạo</a:t>
            </a:r>
            <a:r>
              <a:rPr lang="en-US" sz="25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5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của</a:t>
            </a:r>
            <a:r>
              <a:rPr lang="en-US" sz="25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con </a:t>
            </a:r>
            <a:r>
              <a:rPr lang="en-US" sz="25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người</a:t>
            </a:r>
            <a:r>
              <a:rPr lang="en-US" sz="25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. </a:t>
            </a:r>
            <a:r>
              <a:rPr lang="en-US" sz="25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Quyền</a:t>
            </a:r>
            <a:r>
              <a:rPr lang="en-US" sz="25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tác </a:t>
            </a:r>
            <a:r>
              <a:rPr lang="en-US" sz="25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giả</a:t>
            </a:r>
            <a:r>
              <a:rPr lang="en-US" sz="25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5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là</a:t>
            </a:r>
            <a:r>
              <a:rPr lang="en-US" sz="25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5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quyền</a:t>
            </a:r>
            <a:r>
              <a:rPr lang="en-US" sz="25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5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sở</a:t>
            </a:r>
            <a:r>
              <a:rPr lang="en-US" sz="25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5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hữu</a:t>
            </a:r>
            <a:r>
              <a:rPr lang="en-US" sz="25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5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của</a:t>
            </a:r>
            <a:r>
              <a:rPr lang="en-US" sz="25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5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cá</a:t>
            </a:r>
            <a:r>
              <a:rPr lang="en-US" sz="25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5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nhân</a:t>
            </a:r>
            <a:r>
              <a:rPr lang="en-US" sz="25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, </a:t>
            </a:r>
            <a:r>
              <a:rPr lang="en-US" sz="25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pháp</a:t>
            </a:r>
            <a:r>
              <a:rPr lang="en-US" sz="25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5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nhân</a:t>
            </a:r>
            <a:r>
              <a:rPr lang="en-US" sz="25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5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đối</a:t>
            </a:r>
            <a:r>
              <a:rPr lang="en-US" sz="25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5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với</a:t>
            </a:r>
            <a:r>
              <a:rPr lang="en-US" sz="25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tác </a:t>
            </a:r>
            <a:r>
              <a:rPr lang="en-US" sz="25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phẩm</a:t>
            </a:r>
            <a:r>
              <a:rPr lang="en-US" sz="25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5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văn</a:t>
            </a:r>
            <a:r>
              <a:rPr lang="en-US" sz="25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học, </a:t>
            </a:r>
            <a:r>
              <a:rPr lang="en-US" sz="25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nghệ</a:t>
            </a:r>
            <a:r>
              <a:rPr lang="en-US" sz="25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thuật và khoa học do </a:t>
            </a:r>
            <a:r>
              <a:rPr lang="en-US" sz="25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mình</a:t>
            </a:r>
            <a:r>
              <a:rPr lang="en-US" sz="25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5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sáng</a:t>
            </a:r>
            <a:r>
              <a:rPr lang="en-US" sz="25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5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tạo</a:t>
            </a:r>
            <a:r>
              <a:rPr lang="en-US" sz="25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5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ra</a:t>
            </a:r>
            <a:r>
              <a:rPr lang="en-US" sz="25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5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hoặc</a:t>
            </a:r>
            <a:r>
              <a:rPr lang="en-US" sz="25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5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sở</a:t>
            </a:r>
            <a:r>
              <a:rPr lang="en-US" sz="25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5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hữu</a:t>
            </a:r>
            <a:r>
              <a:rPr lang="en-US" sz="25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, </a:t>
            </a:r>
            <a:r>
              <a:rPr lang="en-US" sz="25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thường</a:t>
            </a:r>
            <a:r>
              <a:rPr lang="en-US" sz="25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5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gọi</a:t>
            </a:r>
            <a:r>
              <a:rPr lang="en-US" sz="25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5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là</a:t>
            </a:r>
            <a:r>
              <a:rPr lang="en-US" sz="25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5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bản</a:t>
            </a:r>
            <a:r>
              <a:rPr lang="en-US" sz="25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5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quyền</a:t>
            </a:r>
            <a:r>
              <a:rPr lang="en-US" sz="25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tác </a:t>
            </a:r>
            <a:r>
              <a:rPr lang="en-US" sz="25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giả</a:t>
            </a:r>
            <a:r>
              <a:rPr lang="en-US" sz="25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.</a:t>
            </a:r>
          </a:p>
          <a:p>
            <a:pPr algn="just">
              <a:lnSpc>
                <a:spcPts val="3546"/>
              </a:lnSpc>
              <a:spcBef>
                <a:spcPct val="0"/>
              </a:spcBef>
            </a:pPr>
            <a:endParaRPr lang="en-US" sz="2533" dirty="0">
              <a:solidFill>
                <a:srgbClr val="000000"/>
              </a:solidFill>
              <a:latin typeface="Times New Roman" panose="02020603050405020304" pitchFamily="18" charset="0"/>
              <a:ea typeface="Lato"/>
              <a:cs typeface="Times New Roman" panose="02020603050405020304" pitchFamily="18" charset="0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226979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019461" y="2657031"/>
            <a:ext cx="7588339" cy="3616769"/>
            <a:chOff x="0" y="0"/>
            <a:chExt cx="2997862" cy="142884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97863" cy="1428847"/>
            </a:xfrm>
            <a:custGeom>
              <a:avLst/>
              <a:gdLst/>
              <a:ahLst/>
              <a:cxnLst/>
              <a:rect l="l" t="t" r="r" b="b"/>
              <a:pathLst>
                <a:path w="2997863" h="1428847">
                  <a:moveTo>
                    <a:pt x="0" y="0"/>
                  </a:moveTo>
                  <a:lnTo>
                    <a:pt x="2997863" y="0"/>
                  </a:lnTo>
                  <a:lnTo>
                    <a:pt x="2997863" y="1428847"/>
                  </a:lnTo>
                  <a:lnTo>
                    <a:pt x="0" y="1428847"/>
                  </a:lnTo>
                  <a:close/>
                </a:path>
              </a:pathLst>
            </a:custGeom>
            <a:solidFill>
              <a:srgbClr val="00153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2997862" cy="145742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924791" y="2555431"/>
            <a:ext cx="7588339" cy="3616769"/>
            <a:chOff x="0" y="0"/>
            <a:chExt cx="2997862" cy="142884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997863" cy="1428847"/>
            </a:xfrm>
            <a:custGeom>
              <a:avLst/>
              <a:gdLst/>
              <a:ahLst/>
              <a:cxnLst/>
              <a:rect l="l" t="t" r="r" b="b"/>
              <a:pathLst>
                <a:path w="2997863" h="1428847">
                  <a:moveTo>
                    <a:pt x="0" y="0"/>
                  </a:moveTo>
                  <a:lnTo>
                    <a:pt x="2997863" y="0"/>
                  </a:lnTo>
                  <a:lnTo>
                    <a:pt x="2997863" y="1428847"/>
                  </a:lnTo>
                  <a:lnTo>
                    <a:pt x="0" y="142884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2997862" cy="145742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 rot="286985">
            <a:off x="3859089" y="911389"/>
            <a:ext cx="7815869" cy="1320483"/>
            <a:chOff x="0" y="0"/>
            <a:chExt cx="3472981" cy="58675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472981" cy="586757"/>
            </a:xfrm>
            <a:custGeom>
              <a:avLst/>
              <a:gdLst/>
              <a:ahLst/>
              <a:cxnLst/>
              <a:rect l="l" t="t" r="r" b="b"/>
              <a:pathLst>
                <a:path w="3472981" h="586757">
                  <a:moveTo>
                    <a:pt x="0" y="0"/>
                  </a:moveTo>
                  <a:lnTo>
                    <a:pt x="3472981" y="0"/>
                  </a:lnTo>
                  <a:lnTo>
                    <a:pt x="3472981" y="586757"/>
                  </a:lnTo>
                  <a:lnTo>
                    <a:pt x="0" y="586757"/>
                  </a:lnTo>
                  <a:close/>
                </a:path>
              </a:pathLst>
            </a:custGeom>
            <a:solidFill>
              <a:srgbClr val="00153B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3472981" cy="6153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 rot="286985">
            <a:off x="3762964" y="801167"/>
            <a:ext cx="7815869" cy="1320483"/>
            <a:chOff x="0" y="0"/>
            <a:chExt cx="3472981" cy="58675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472981" cy="586757"/>
            </a:xfrm>
            <a:custGeom>
              <a:avLst/>
              <a:gdLst/>
              <a:ahLst/>
              <a:cxnLst/>
              <a:rect l="l" t="t" r="r" b="b"/>
              <a:pathLst>
                <a:path w="3472981" h="586757">
                  <a:moveTo>
                    <a:pt x="0" y="0"/>
                  </a:moveTo>
                  <a:lnTo>
                    <a:pt x="3472981" y="0"/>
                  </a:lnTo>
                  <a:lnTo>
                    <a:pt x="3472981" y="586757"/>
                  </a:lnTo>
                  <a:lnTo>
                    <a:pt x="0" y="586757"/>
                  </a:lnTo>
                  <a:close/>
                </a:path>
              </a:pathLst>
            </a:custGeom>
            <a:solidFill>
              <a:srgbClr val="FFC705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3472981" cy="6153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15" name="Freeform 15"/>
          <p:cNvSpPr/>
          <p:nvPr/>
        </p:nvSpPr>
        <p:spPr>
          <a:xfrm rot="-541181">
            <a:off x="-3523066" y="457241"/>
            <a:ext cx="8417731" cy="6302775"/>
          </a:xfrm>
          <a:custGeom>
            <a:avLst/>
            <a:gdLst/>
            <a:ahLst/>
            <a:cxnLst/>
            <a:rect l="l" t="t" r="r" b="b"/>
            <a:pathLst>
              <a:path w="12626596" h="9454163">
                <a:moveTo>
                  <a:pt x="0" y="0"/>
                </a:moveTo>
                <a:lnTo>
                  <a:pt x="12626596" y="0"/>
                </a:lnTo>
                <a:lnTo>
                  <a:pt x="12626596" y="9454164"/>
                </a:lnTo>
                <a:lnTo>
                  <a:pt x="0" y="94541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4533358" y="3149361"/>
            <a:ext cx="6444545" cy="1923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87"/>
              </a:lnSpc>
              <a:spcBef>
                <a:spcPct val="0"/>
              </a:spcBef>
            </a:pP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-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Tất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cả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những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gì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được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kế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thừa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của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người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khác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đều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phải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được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dẫn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nguồn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,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nếu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không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sẽ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bị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coi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là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đạo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văn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.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Tuy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nhiên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,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có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những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tri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thức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phổ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quát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,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được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mặc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định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là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tài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sản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chung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của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cộng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đồng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hay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nhân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loại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thì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khi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dùng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không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cần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chú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nguồn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.</a:t>
            </a:r>
          </a:p>
        </p:txBody>
      </p:sp>
      <p:sp>
        <p:nvSpPr>
          <p:cNvPr id="17" name="TextBox 17"/>
          <p:cNvSpPr txBox="1"/>
          <p:nvPr/>
        </p:nvSpPr>
        <p:spPr>
          <a:xfrm rot="373538">
            <a:off x="6218382" y="1228806"/>
            <a:ext cx="3190496" cy="474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33"/>
              </a:lnSpc>
              <a:spcBef>
                <a:spcPct val="0"/>
              </a:spcBef>
            </a:pPr>
            <a:r>
              <a:rPr lang="en-US" sz="2666" b="1" dirty="0">
                <a:solidFill>
                  <a:srgbClr val="000000"/>
                </a:solidFill>
                <a:latin typeface="Times New Roman" panose="02020603050405020304" pitchFamily="18" charset="0"/>
                <a:ea typeface="Lato Bold"/>
                <a:cs typeface="Times New Roman" panose="02020603050405020304" pitchFamily="18" charset="0"/>
                <a:sym typeface="Lato Bold"/>
              </a:rPr>
              <a:t>2. </a:t>
            </a:r>
            <a:r>
              <a:rPr lang="en-US" sz="2666" b="1" dirty="0" err="1">
                <a:solidFill>
                  <a:srgbClr val="000000"/>
                </a:solidFill>
                <a:latin typeface="Times New Roman" panose="02020603050405020304" pitchFamily="18" charset="0"/>
                <a:ea typeface="Lato Bold"/>
                <a:cs typeface="Times New Roman" panose="02020603050405020304" pitchFamily="18" charset="0"/>
                <a:sym typeface="Lato Bold"/>
              </a:rPr>
              <a:t>Một</a:t>
            </a:r>
            <a:r>
              <a:rPr lang="en-US" sz="2666" b="1" dirty="0">
                <a:solidFill>
                  <a:srgbClr val="000000"/>
                </a:solidFill>
                <a:latin typeface="Times New Roman" panose="02020603050405020304" pitchFamily="18" charset="0"/>
                <a:ea typeface="Lato Bold"/>
                <a:cs typeface="Times New Roman" panose="02020603050405020304" pitchFamily="18" charset="0"/>
                <a:sym typeface="Lato Bold"/>
              </a:rPr>
              <a:t> </a:t>
            </a:r>
            <a:r>
              <a:rPr lang="en-US" sz="2666" b="1" dirty="0" err="1">
                <a:solidFill>
                  <a:srgbClr val="000000"/>
                </a:solidFill>
                <a:latin typeface="Times New Roman" panose="02020603050405020304" pitchFamily="18" charset="0"/>
                <a:ea typeface="Lato Bold"/>
                <a:cs typeface="Times New Roman" panose="02020603050405020304" pitchFamily="18" charset="0"/>
                <a:sym typeface="Lato Bold"/>
              </a:rPr>
              <a:t>số</a:t>
            </a:r>
            <a:r>
              <a:rPr lang="en-US" sz="2666" b="1" dirty="0">
                <a:solidFill>
                  <a:srgbClr val="000000"/>
                </a:solidFill>
                <a:latin typeface="Times New Roman" panose="02020603050405020304" pitchFamily="18" charset="0"/>
                <a:ea typeface="Lato Bold"/>
                <a:cs typeface="Times New Roman" panose="02020603050405020304" pitchFamily="18" charset="0"/>
                <a:sym typeface="Lato Bold"/>
              </a:rPr>
              <a:t> </a:t>
            </a:r>
            <a:r>
              <a:rPr lang="en-US" sz="2666" b="1" dirty="0" err="1">
                <a:solidFill>
                  <a:srgbClr val="000000"/>
                </a:solidFill>
                <a:latin typeface="Times New Roman" panose="02020603050405020304" pitchFamily="18" charset="0"/>
                <a:ea typeface="Lato Bold"/>
                <a:cs typeface="Times New Roman" panose="02020603050405020304" pitchFamily="18" charset="0"/>
                <a:sym typeface="Lato Bold"/>
              </a:rPr>
              <a:t>quy</a:t>
            </a:r>
            <a:r>
              <a:rPr lang="en-US" sz="2666" b="1" dirty="0">
                <a:solidFill>
                  <a:srgbClr val="000000"/>
                </a:solidFill>
                <a:latin typeface="Times New Roman" panose="02020603050405020304" pitchFamily="18" charset="0"/>
                <a:ea typeface="Lato Bold"/>
                <a:cs typeface="Times New Roman" panose="02020603050405020304" pitchFamily="18" charset="0"/>
                <a:sym typeface="Lato Bold"/>
              </a:rPr>
              <a:t> </a:t>
            </a:r>
            <a:r>
              <a:rPr lang="en-US" sz="2666" b="1" dirty="0" err="1">
                <a:solidFill>
                  <a:srgbClr val="000000"/>
                </a:solidFill>
                <a:latin typeface="Times New Roman" panose="02020603050405020304" pitchFamily="18" charset="0"/>
                <a:ea typeface="Lato Bold"/>
                <a:cs typeface="Times New Roman" panose="02020603050405020304" pitchFamily="18" charset="0"/>
                <a:sym typeface="Lato Bold"/>
              </a:rPr>
              <a:t>định</a:t>
            </a:r>
            <a:endParaRPr lang="en-US" sz="2666" b="1" dirty="0">
              <a:solidFill>
                <a:srgbClr val="000000"/>
              </a:solidFill>
              <a:latin typeface="Times New Roman" panose="02020603050405020304" pitchFamily="18" charset="0"/>
              <a:ea typeface="Lato Bold"/>
              <a:cs typeface="Times New Roman" panose="02020603050405020304" pitchFamily="18" charset="0"/>
              <a:sym typeface="Lato Bold"/>
            </a:endParaRPr>
          </a:p>
        </p:txBody>
      </p:sp>
    </p:spTree>
    <p:extLst>
      <p:ext uri="{BB962C8B-B14F-4D97-AF65-F5344CB8AC3E}">
        <p14:creationId xmlns:p14="http://schemas.microsoft.com/office/powerpoint/2010/main" val="868507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019461" y="2657031"/>
            <a:ext cx="7588339" cy="3616769"/>
            <a:chOff x="0" y="0"/>
            <a:chExt cx="2997862" cy="142884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97863" cy="1428847"/>
            </a:xfrm>
            <a:custGeom>
              <a:avLst/>
              <a:gdLst/>
              <a:ahLst/>
              <a:cxnLst/>
              <a:rect l="l" t="t" r="r" b="b"/>
              <a:pathLst>
                <a:path w="2997863" h="1428847">
                  <a:moveTo>
                    <a:pt x="0" y="0"/>
                  </a:moveTo>
                  <a:lnTo>
                    <a:pt x="2997863" y="0"/>
                  </a:lnTo>
                  <a:lnTo>
                    <a:pt x="2997863" y="1428847"/>
                  </a:lnTo>
                  <a:lnTo>
                    <a:pt x="0" y="1428847"/>
                  </a:lnTo>
                  <a:close/>
                </a:path>
              </a:pathLst>
            </a:custGeom>
            <a:solidFill>
              <a:srgbClr val="00153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2997862" cy="145742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924791" y="2555431"/>
            <a:ext cx="7588339" cy="3616769"/>
            <a:chOff x="0" y="0"/>
            <a:chExt cx="2997862" cy="142884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997863" cy="1428847"/>
            </a:xfrm>
            <a:custGeom>
              <a:avLst/>
              <a:gdLst/>
              <a:ahLst/>
              <a:cxnLst/>
              <a:rect l="l" t="t" r="r" b="b"/>
              <a:pathLst>
                <a:path w="2997863" h="1428847">
                  <a:moveTo>
                    <a:pt x="0" y="0"/>
                  </a:moveTo>
                  <a:lnTo>
                    <a:pt x="2997863" y="0"/>
                  </a:lnTo>
                  <a:lnTo>
                    <a:pt x="2997863" y="1428847"/>
                  </a:lnTo>
                  <a:lnTo>
                    <a:pt x="0" y="142884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2997862" cy="145742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 rot="286985">
            <a:off x="3859089" y="911389"/>
            <a:ext cx="7815869" cy="1320483"/>
            <a:chOff x="0" y="0"/>
            <a:chExt cx="3472981" cy="58675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472981" cy="586757"/>
            </a:xfrm>
            <a:custGeom>
              <a:avLst/>
              <a:gdLst/>
              <a:ahLst/>
              <a:cxnLst/>
              <a:rect l="l" t="t" r="r" b="b"/>
              <a:pathLst>
                <a:path w="3472981" h="586757">
                  <a:moveTo>
                    <a:pt x="0" y="0"/>
                  </a:moveTo>
                  <a:lnTo>
                    <a:pt x="3472981" y="0"/>
                  </a:lnTo>
                  <a:lnTo>
                    <a:pt x="3472981" y="586757"/>
                  </a:lnTo>
                  <a:lnTo>
                    <a:pt x="0" y="586757"/>
                  </a:lnTo>
                  <a:close/>
                </a:path>
              </a:pathLst>
            </a:custGeom>
            <a:solidFill>
              <a:srgbClr val="00153B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3472981" cy="6153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 rot="286985">
            <a:off x="3762964" y="801167"/>
            <a:ext cx="7815869" cy="1320483"/>
            <a:chOff x="0" y="0"/>
            <a:chExt cx="3472981" cy="58675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472981" cy="586757"/>
            </a:xfrm>
            <a:custGeom>
              <a:avLst/>
              <a:gdLst/>
              <a:ahLst/>
              <a:cxnLst/>
              <a:rect l="l" t="t" r="r" b="b"/>
              <a:pathLst>
                <a:path w="3472981" h="586757">
                  <a:moveTo>
                    <a:pt x="0" y="0"/>
                  </a:moveTo>
                  <a:lnTo>
                    <a:pt x="3472981" y="0"/>
                  </a:lnTo>
                  <a:lnTo>
                    <a:pt x="3472981" y="586757"/>
                  </a:lnTo>
                  <a:lnTo>
                    <a:pt x="0" y="586757"/>
                  </a:lnTo>
                  <a:close/>
                </a:path>
              </a:pathLst>
            </a:custGeom>
            <a:solidFill>
              <a:srgbClr val="FFC705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3472981" cy="6153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15" name="Freeform 15"/>
          <p:cNvSpPr/>
          <p:nvPr/>
        </p:nvSpPr>
        <p:spPr>
          <a:xfrm rot="-541181">
            <a:off x="-3523066" y="457241"/>
            <a:ext cx="8417731" cy="6302775"/>
          </a:xfrm>
          <a:custGeom>
            <a:avLst/>
            <a:gdLst/>
            <a:ahLst/>
            <a:cxnLst/>
            <a:rect l="l" t="t" r="r" b="b"/>
            <a:pathLst>
              <a:path w="12626596" h="9454163">
                <a:moveTo>
                  <a:pt x="0" y="0"/>
                </a:moveTo>
                <a:lnTo>
                  <a:pt x="12626596" y="0"/>
                </a:lnTo>
                <a:lnTo>
                  <a:pt x="12626596" y="9454164"/>
                </a:lnTo>
                <a:lnTo>
                  <a:pt x="0" y="94541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4229801" y="2810087"/>
            <a:ext cx="7074443" cy="3077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86"/>
              </a:lnSpc>
            </a:pP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- Khi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trích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dẫn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trực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tiếp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và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đặt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phần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trích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dẫn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trong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ngoặc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kép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,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cần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dẫn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đúng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nguyên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văn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kể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cả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khi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có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những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ý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tưởng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, thông tin,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cách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diễn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đạt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trong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văn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bản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gốc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bị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coi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là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sai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.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Người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viết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có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thể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dùng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cước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chú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để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thuyết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minh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về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ý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tưởng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, thông tin,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cách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diễn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đạt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bị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coi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là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sai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đó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hoặc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dùng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kí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hiệu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[sic],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một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từ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trong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tiếng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La-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tinh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có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nghĩa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là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“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nguyên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văn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như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vậy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”.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Nếu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có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phần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nào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đó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bị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cắt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thì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cần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đánh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dấu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chỗ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bị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cắt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bằng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kí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hiệu</a:t>
            </a:r>
            <a:r>
              <a:rPr lang="en-US" sz="2133" dirty="0">
                <a:solidFill>
                  <a:srgbClr val="00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[...].</a:t>
            </a:r>
          </a:p>
          <a:p>
            <a:pPr algn="just">
              <a:lnSpc>
                <a:spcPts val="2986"/>
              </a:lnSpc>
              <a:spcBef>
                <a:spcPct val="0"/>
              </a:spcBef>
            </a:pPr>
            <a:endParaRPr lang="en-US" sz="2133" dirty="0">
              <a:solidFill>
                <a:srgbClr val="000000"/>
              </a:solidFill>
              <a:latin typeface="Times New Roman" panose="02020603050405020304" pitchFamily="18" charset="0"/>
              <a:ea typeface="Lato"/>
              <a:cs typeface="Times New Roman" panose="02020603050405020304" pitchFamily="18" charset="0"/>
              <a:sym typeface="Lato"/>
            </a:endParaRPr>
          </a:p>
        </p:txBody>
      </p:sp>
      <p:sp>
        <p:nvSpPr>
          <p:cNvPr id="17" name="TextBox 17"/>
          <p:cNvSpPr txBox="1"/>
          <p:nvPr/>
        </p:nvSpPr>
        <p:spPr>
          <a:xfrm rot="373538">
            <a:off x="6218381" y="1194363"/>
            <a:ext cx="3190496" cy="474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33"/>
              </a:lnSpc>
              <a:spcBef>
                <a:spcPct val="0"/>
              </a:spcBef>
            </a:pPr>
            <a:r>
              <a:rPr lang="en-US" sz="2666" b="1" dirty="0">
                <a:solidFill>
                  <a:srgbClr val="000000"/>
                </a:solidFill>
                <a:latin typeface="Times New Roman" panose="02020603050405020304" pitchFamily="18" charset="0"/>
                <a:ea typeface="Lato Bold"/>
                <a:cs typeface="Times New Roman" panose="02020603050405020304" pitchFamily="18" charset="0"/>
                <a:sym typeface="Lato Bold"/>
              </a:rPr>
              <a:t>2. </a:t>
            </a:r>
            <a:r>
              <a:rPr lang="en-US" sz="2666" b="1" dirty="0" err="1">
                <a:solidFill>
                  <a:srgbClr val="000000"/>
                </a:solidFill>
                <a:latin typeface="Times New Roman" panose="02020603050405020304" pitchFamily="18" charset="0"/>
                <a:ea typeface="Lato Bold"/>
                <a:cs typeface="Times New Roman" panose="02020603050405020304" pitchFamily="18" charset="0"/>
                <a:sym typeface="Lato Bold"/>
              </a:rPr>
              <a:t>Một</a:t>
            </a:r>
            <a:r>
              <a:rPr lang="en-US" sz="2666" b="1" dirty="0">
                <a:solidFill>
                  <a:srgbClr val="000000"/>
                </a:solidFill>
                <a:latin typeface="Times New Roman" panose="02020603050405020304" pitchFamily="18" charset="0"/>
                <a:ea typeface="Lato Bold"/>
                <a:cs typeface="Times New Roman" panose="02020603050405020304" pitchFamily="18" charset="0"/>
                <a:sym typeface="Lato Bold"/>
              </a:rPr>
              <a:t> </a:t>
            </a:r>
            <a:r>
              <a:rPr lang="en-US" sz="2666" b="1" dirty="0" err="1">
                <a:solidFill>
                  <a:srgbClr val="000000"/>
                </a:solidFill>
                <a:latin typeface="Times New Roman" panose="02020603050405020304" pitchFamily="18" charset="0"/>
                <a:ea typeface="Lato Bold"/>
                <a:cs typeface="Times New Roman" panose="02020603050405020304" pitchFamily="18" charset="0"/>
                <a:sym typeface="Lato Bold"/>
              </a:rPr>
              <a:t>số</a:t>
            </a:r>
            <a:r>
              <a:rPr lang="en-US" sz="2666" b="1" dirty="0">
                <a:solidFill>
                  <a:srgbClr val="000000"/>
                </a:solidFill>
                <a:latin typeface="Times New Roman" panose="02020603050405020304" pitchFamily="18" charset="0"/>
                <a:ea typeface="Lato Bold"/>
                <a:cs typeface="Times New Roman" panose="02020603050405020304" pitchFamily="18" charset="0"/>
                <a:sym typeface="Lato Bold"/>
              </a:rPr>
              <a:t> </a:t>
            </a:r>
            <a:r>
              <a:rPr lang="en-US" sz="2666" b="1" dirty="0" err="1">
                <a:solidFill>
                  <a:srgbClr val="000000"/>
                </a:solidFill>
                <a:latin typeface="Times New Roman" panose="02020603050405020304" pitchFamily="18" charset="0"/>
                <a:ea typeface="Lato Bold"/>
                <a:cs typeface="Times New Roman" panose="02020603050405020304" pitchFamily="18" charset="0"/>
                <a:sym typeface="Lato Bold"/>
              </a:rPr>
              <a:t>quy</a:t>
            </a:r>
            <a:r>
              <a:rPr lang="en-US" sz="2666" b="1" dirty="0">
                <a:solidFill>
                  <a:srgbClr val="000000"/>
                </a:solidFill>
                <a:latin typeface="Times New Roman" panose="02020603050405020304" pitchFamily="18" charset="0"/>
                <a:ea typeface="Lato Bold"/>
                <a:cs typeface="Times New Roman" panose="02020603050405020304" pitchFamily="18" charset="0"/>
                <a:sym typeface="Lato Bold"/>
              </a:rPr>
              <a:t> </a:t>
            </a:r>
            <a:r>
              <a:rPr lang="en-US" sz="2666" b="1" dirty="0" err="1">
                <a:solidFill>
                  <a:srgbClr val="000000"/>
                </a:solidFill>
                <a:latin typeface="Times New Roman" panose="02020603050405020304" pitchFamily="18" charset="0"/>
                <a:ea typeface="Lato Bold"/>
                <a:cs typeface="Times New Roman" panose="02020603050405020304" pitchFamily="18" charset="0"/>
                <a:sym typeface="Lato Bold"/>
              </a:rPr>
              <a:t>định</a:t>
            </a:r>
            <a:endParaRPr lang="en-US" sz="2666" b="1" dirty="0">
              <a:solidFill>
                <a:srgbClr val="000000"/>
              </a:solidFill>
              <a:latin typeface="Times New Roman" panose="02020603050405020304" pitchFamily="18" charset="0"/>
              <a:ea typeface="Lato Bold"/>
              <a:cs typeface="Times New Roman" panose="02020603050405020304" pitchFamily="18" charset="0"/>
              <a:sym typeface="Lato Bold"/>
            </a:endParaRPr>
          </a:p>
        </p:txBody>
      </p:sp>
    </p:spTree>
    <p:extLst>
      <p:ext uri="{BB962C8B-B14F-4D97-AF65-F5344CB8AC3E}">
        <p14:creationId xmlns:p14="http://schemas.microsoft.com/office/powerpoint/2010/main" val="3908531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893</Words>
  <Application>Microsoft Office PowerPoint</Application>
  <PresentationFormat>Widescreen</PresentationFormat>
  <Paragraphs>38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Arial</vt:lpstr>
      <vt:lpstr>Calibri</vt:lpstr>
      <vt:lpstr>Calibri Light</vt:lpstr>
      <vt:lpstr>Dancing Script Bold</vt:lpstr>
      <vt:lpstr>Lato</vt:lpstr>
      <vt:lpstr>Lato Bold</vt:lpstr>
      <vt:lpstr>Lato Heavy</vt:lpstr>
      <vt:lpstr>Paytone One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1</cp:revision>
  <dcterms:created xsi:type="dcterms:W3CDTF">2025-04-23T02:31:50Z</dcterms:created>
  <dcterms:modified xsi:type="dcterms:W3CDTF">2025-04-23T02:32:13Z</dcterms:modified>
</cp:coreProperties>
</file>