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2" r:id="rId3"/>
    <p:sldId id="334" r:id="rId4"/>
    <p:sldId id="333" r:id="rId5"/>
    <p:sldId id="335" r:id="rId6"/>
    <p:sldId id="336" r:id="rId7"/>
    <p:sldId id="337" r:id="rId8"/>
    <p:sldId id="339" r:id="rId9"/>
    <p:sldId id="338" r:id="rId10"/>
    <p:sldId id="340" r:id="rId11"/>
    <p:sldId id="342" r:id="rId12"/>
    <p:sldId id="365" r:id="rId13"/>
    <p:sldId id="270" r:id="rId14"/>
    <p:sldId id="387" r:id="rId15"/>
    <p:sldId id="391" r:id="rId16"/>
    <p:sldId id="404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B6431-B99B-4A75-A596-2DC02C3508AB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588E1-8F5F-419E-8721-EB09F82C1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2" name="Google Shape;3242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3" name="Google Shape;3243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591715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60446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Nhấn vào Mặt Trời để quay lại slide bảng câu hỏi (slide 4)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BD13384-C49F-472E-9AB5-7E31DBFCFCB0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464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38371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71196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193405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5887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6798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9638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26385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48684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64219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9861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F2A7A3-C10D-27BA-C2E9-E03C040E6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6E0BBD-659D-001E-BBC3-755FFDB2D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A5FCD4-C3BA-A224-DAD8-7AD42781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7DA127-103F-18BC-87E8-FB1A9582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8249FD-884C-2BD5-F8CD-1888C2179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0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C7A53A-CFBB-E22E-05AE-0F854201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2FD312-3CB3-CAD6-F25F-869935676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F346FE-554B-92E7-9871-E3F5469A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33E213-3D9C-6EF9-B68E-9B6E0DC4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0148E2-4BF8-8791-FA17-4630617F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72391D1-153A-40C0-DFD1-6AB50E208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DEDFB9-9D54-461D-25E6-4C0891F10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8F41C3-399B-2033-301A-5C199378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4A1445-40C1-5197-9130-2E9EDD17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564266-92D1-93A5-3A09-146B1533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6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6C505-F569-6935-4E5C-5EDA7748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01762C-A98D-BAF4-A3D2-63369A0EA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D8081C-DC37-476A-7C4B-E2A262C4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5B6B2-25AA-384C-E2E7-60FA10A48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D2824D-7E12-B05B-0BE3-98EFA0BF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B751F-A0C9-A7D9-3005-FE5770779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AFD0BE-77EA-6D0C-EC02-DBD6AF8AA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097101E-ED80-CA13-15B4-F7C98AC9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DEF5D1-7A85-A4E2-0939-DCDA4E7E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731A1A-6CBD-2B98-32C9-DACC9F24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7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EE25A1-04E9-8330-31DC-21297DFE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78879E-FAC2-0E3A-DEBA-3ED4909C1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65FFCA3-ADA1-1E9C-F96C-819A622D5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72A884-0EBE-EFD6-45C1-B262309A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7C3EFB-5F3C-FF13-3DFF-45561A17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83D87F-00DA-0E17-3A91-D614458D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1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12A30-7E39-F8D2-7904-06D140C0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9263B0-892E-946F-3413-1CCFCFCB2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17B399-8F8C-6E2C-0E46-FB4DC1EF7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D37819-BBF8-C521-797A-A4999ABC1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B1112C-1888-EC4C-E423-163AEE133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FDE0CA-3776-4692-8B65-B1478A3E4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5544A2-481C-CAA4-720F-AEBE8061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453F6C8-19AC-B8BE-1091-BAFABA72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0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820871-870A-0D70-47E5-5BD1FDF0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BDB789F-CB7A-DE95-4D13-E737C6E0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8F541D-10E8-0BE8-EEC8-707FDDA1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911376-97EC-8203-F3CC-628381A2A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C795F8-8491-C2E0-676C-D05AFB70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B35EB1-E69A-288C-5E52-0038D198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D5DBBF-477D-2D66-CBA9-9C33AF7B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6014B-69F4-E6FD-7574-21C9F293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5B179F-0E65-821F-1B94-49F26B30F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75027B-0CE5-9794-7CEF-5FD230764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710406-CFAB-A258-6F4C-D7A31A30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C74CDA7-B46C-5BE0-777A-5E1D16109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FBA6F88-2643-0E32-9078-D1207966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6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53C17-BD25-1297-CDE0-300B2F0F9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D198F8D-18F8-F177-5D77-15391C8917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407C9C-ECF4-AB2B-8D0F-F9DC0334D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67E3D5-AB8F-E8F9-7989-547D6F36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E51DD8-BF65-2309-4514-FD0F4217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8C193E-2D5B-EA29-EB38-780AD9F1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6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8BEA65-9010-40B2-63DE-3A8C40A0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B31C6F-F279-B1B6-6FF3-E52DD8ABB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E76139-C7C6-D210-2E79-7C9F6FAB5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FCA01-5B22-4862-8ED1-EC7227E4C27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D43F40-D86B-D0F8-FC9D-149427C52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EF9F1E-716C-A4AE-2517-C95B0BCC1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CF302-FAF2-4EBE-8DEF-F6DD6942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jpeg"/><Relationship Id="rId7" Type="http://schemas.openxmlformats.org/officeDocument/2006/relationships/image" Target="../media/image3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23.pn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32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7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3.sv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4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3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4.png"/><Relationship Id="rId4" Type="http://schemas.openxmlformats.org/officeDocument/2006/relationships/image" Target="../media/image3.sv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CED9E8-725A-E09C-7292-35EE25A226FF}"/>
              </a:ext>
            </a:extLst>
          </p:cNvPr>
          <p:cNvSpPr txBox="1"/>
          <p:nvPr/>
        </p:nvSpPr>
        <p:spPr>
          <a:xfrm>
            <a:off x="592477" y="509450"/>
            <a:ext cx="11081633" cy="27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133" b="1" kern="0" dirty="0">
                <a:solidFill>
                  <a:schemeClr val="accent4">
                    <a:lumMod val="50000"/>
                  </a:schemeClr>
                </a:solidFill>
                <a:sym typeface="Exo 2 Black"/>
              </a:rPr>
              <a:t>CHÀO MỪNG CẢ </a:t>
            </a:r>
            <a:r>
              <a:rPr lang="en-US" sz="6133" b="1" kern="0">
                <a:solidFill>
                  <a:schemeClr val="accent4">
                    <a:lumMod val="50000"/>
                  </a:schemeClr>
                </a:solidFill>
                <a:sym typeface="Exo 2 Black"/>
              </a:rPr>
              <a:t>LỚP ĐẾN </a:t>
            </a:r>
            <a:r>
              <a:rPr lang="en-US" sz="6133" b="1" kern="0" dirty="0">
                <a:solidFill>
                  <a:schemeClr val="accent4">
                    <a:lumMod val="50000"/>
                  </a:schemeClr>
                </a:solidFill>
                <a:sym typeface="Exo 2 Black"/>
              </a:rPr>
              <a:t>VỚI </a:t>
            </a:r>
            <a:r>
              <a:rPr lang="en-US" sz="6133" b="1" kern="0">
                <a:solidFill>
                  <a:schemeClr val="accent4">
                    <a:lumMod val="50000"/>
                  </a:schemeClr>
                </a:solidFill>
                <a:sym typeface="Exo 2 Black"/>
              </a:rPr>
              <a:t>BUỔI HỌC HÔM NAY! </a:t>
            </a:r>
            <a:endParaRPr lang="en-US" sz="6133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Freeform 17"/>
          <p:cNvSpPr/>
          <p:nvPr/>
        </p:nvSpPr>
        <p:spPr>
          <a:xfrm>
            <a:off x="3843634" y="4110754"/>
            <a:ext cx="4579316" cy="2391197"/>
          </a:xfrm>
          <a:custGeom>
            <a:avLst/>
            <a:gdLst/>
            <a:ahLst/>
            <a:cxnLst/>
            <a:rect l="l" t="t" r="r" b="b"/>
            <a:pathLst>
              <a:path w="6585192" h="3481920">
                <a:moveTo>
                  <a:pt x="0" y="0"/>
                </a:moveTo>
                <a:lnTo>
                  <a:pt x="6585192" y="0"/>
                </a:lnTo>
                <a:lnTo>
                  <a:pt x="6585192" y="3481920"/>
                </a:lnTo>
                <a:lnTo>
                  <a:pt x="0" y="34819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6" name="Rectangle 45"/>
          <p:cNvSpPr/>
          <p:nvPr/>
        </p:nvSpPr>
        <p:spPr>
          <a:xfrm>
            <a:off x="457200" y="323682"/>
            <a:ext cx="3962400" cy="62038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98379" y="323682"/>
            <a:ext cx="6926783" cy="6203893"/>
          </a:xfrm>
          <a:prstGeom prst="rect">
            <a:avLst/>
          </a:prstGeom>
          <a:solidFill>
            <a:srgbClr val="E9FCE3"/>
          </a:solidFill>
          <a:ln w="25400" cap="flat" cmpd="sng" algn="ctr">
            <a:solidFill>
              <a:srgbClr val="E9FCE3"/>
            </a:solidFill>
            <a:prstDash val="solid"/>
          </a:ln>
          <a:effectLst/>
        </p:spPr>
        <p:txBody>
          <a:bodyPr rtlCol="0" anchor="ctr"/>
          <a:lstStyle/>
          <a:p>
            <a:pPr algn="ctr" defTabSz="1219261">
              <a:buClr>
                <a:srgbClr val="000000"/>
              </a:buClr>
              <a:defRPr/>
            </a:pPr>
            <a:endParaRPr lang="en-US" sz="1867" kern="0">
              <a:solidFill>
                <a:srgbClr val="F6F6F6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C0FDDE4-B345-9CEF-46D5-6288E812B092}"/>
                  </a:ext>
                </a:extLst>
              </p:cNvPr>
              <p:cNvSpPr txBox="1"/>
              <p:nvPr/>
            </p:nvSpPr>
            <p:spPr>
              <a:xfrm>
                <a:off x="641684" y="1955800"/>
                <a:ext cx="3641257" cy="4655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261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:                   </m:t>
                      </m:r>
                    </m:oMath>
                  </m:oMathPara>
                </a14:m>
                <a:endParaRPr lang="en-US" sz="26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𝑠𝑖𝑛𝑥</m:t>
                          </m:r>
                        </m:e>
                      </m:nary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𝑠𝑖𝑛𝑥</m:t>
                              </m:r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𝑐𝑜𝑠𝑥</m:t>
                              </m:r>
                            </m:e>
                          </m:d>
                        </m:e>
                      </m:nary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C0FDDE4-B345-9CEF-46D5-6288E812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84" y="1955800"/>
                <a:ext cx="3641257" cy="46551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869510" y="939800"/>
            <a:ext cx="982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61">
              <a:defRPr/>
            </a:pPr>
            <a:r>
              <a:rPr lang="en-US" sz="2800" b="1" i="1" u="sng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Giải:</a:t>
            </a:r>
            <a:endParaRPr lang="en-US" sz="2800" b="1" i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93459" y="1954463"/>
                <a:ext cx="6095341" cy="743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  <m:func>
                          <m:funcPr>
                            <m:ctrlPr>
                              <a:rPr lang="en-US" sz="2667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e>
                    </m:nary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=−8</m:t>
                    </m:r>
                    <m:func>
                      <m:func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459" y="1954463"/>
                <a:ext cx="6095341" cy="743922"/>
              </a:xfrm>
              <a:prstGeom prst="rect">
                <a:avLst/>
              </a:prstGeom>
              <a:blipFill>
                <a:blip r:embed="rId6"/>
                <a:stretch>
                  <a:fillRect l="-1900" b="-1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64578">
            <a:off x="10765760" y="5543664"/>
            <a:ext cx="1401387" cy="1341754"/>
          </a:xfrm>
          <a:prstGeom prst="rect">
            <a:avLst/>
          </a:prstGeom>
        </p:spPr>
      </p:pic>
      <p:sp>
        <p:nvSpPr>
          <p:cNvPr id="45" name="Rounded Rectangle 65">
            <a:extLst>
              <a:ext uri="{FF2B5EF4-FFF2-40B4-BE49-F238E27FC236}">
                <a16:creationId xmlns:a16="http://schemas.microsoft.com/office/drawing/2014/main" xmlns="" id="{E2F0AC9E-9DB0-2F3F-2ED3-ECEEB17CEA72}"/>
              </a:ext>
            </a:extLst>
          </p:cNvPr>
          <p:cNvSpPr/>
          <p:nvPr/>
        </p:nvSpPr>
        <p:spPr>
          <a:xfrm>
            <a:off x="700505" y="482600"/>
            <a:ext cx="3476783" cy="8962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en-US" sz="3334" b="1" kern="0">
                <a:solidFill>
                  <a:srgbClr val="BBCFCC">
                    <a:lumMod val="20000"/>
                    <a:lumOff val="80000"/>
                  </a:srgbClr>
                </a:solidFill>
                <a:latin typeface="Arial"/>
                <a:cs typeface="Arial" panose="020B0604020202020204" pitchFamily="34" charset="0"/>
                <a:sym typeface="Arial"/>
              </a:rPr>
              <a:t>Luyện tập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92800" y="3241413"/>
                <a:ext cx="6096000" cy="281795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667">
                    <a:solidFill>
                      <a:prstClr val="black"/>
                    </a:solidFill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667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67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en-US" sz="2667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func>
                              <m:funcPr>
                                <m:ctrlP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67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667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nary>
                    <m:r>
                      <a:rPr lang="en-US" sz="2667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nary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nary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−5</m:t>
                      </m:r>
                      <m:func>
                        <m:funcPr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667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667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800" y="3241413"/>
                <a:ext cx="6096000" cy="2817951"/>
              </a:xfrm>
              <a:prstGeom prst="rect">
                <a:avLst/>
              </a:prstGeom>
              <a:blipFill>
                <a:blip r:embed="rId8"/>
                <a:stretch>
                  <a:fillRect l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6969" y="221527"/>
            <a:ext cx="2611831" cy="5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7200" y="381000"/>
            <a:ext cx="11277600" cy="6096000"/>
            <a:chOff x="0" y="0"/>
            <a:chExt cx="22003200" cy="12244000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003258" cy="12244070"/>
            </a:xfrm>
            <a:custGeom>
              <a:avLst/>
              <a:gdLst/>
              <a:ahLst/>
              <a:cxnLst/>
              <a:rect l="l" t="t" r="r" b="b"/>
              <a:pathLst>
                <a:path w="22003258" h="12244070">
                  <a:moveTo>
                    <a:pt x="0" y="2040763"/>
                  </a:moveTo>
                  <a:cubicBezTo>
                    <a:pt x="0" y="913638"/>
                    <a:pt x="913638" y="0"/>
                    <a:pt x="2040763" y="0"/>
                  </a:cubicBezTo>
                  <a:lnTo>
                    <a:pt x="19962495" y="0"/>
                  </a:lnTo>
                  <a:cubicBezTo>
                    <a:pt x="21089493" y="0"/>
                    <a:pt x="22003258" y="913638"/>
                    <a:pt x="22003258" y="2040763"/>
                  </a:cubicBezTo>
                  <a:lnTo>
                    <a:pt x="22003258" y="10203307"/>
                  </a:lnTo>
                  <a:cubicBezTo>
                    <a:pt x="22003258" y="11330305"/>
                    <a:pt x="21089620" y="12244070"/>
                    <a:pt x="19962495" y="12244070"/>
                  </a:cubicBezTo>
                  <a:lnTo>
                    <a:pt x="2040763" y="12244070"/>
                  </a:lnTo>
                  <a:cubicBezTo>
                    <a:pt x="913638" y="12243943"/>
                    <a:pt x="0" y="11330305"/>
                    <a:pt x="0" y="1020330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grpSp>
        <p:nvGrpSpPr>
          <p:cNvPr id="7" name="Group 6"/>
          <p:cNvGrpSpPr/>
          <p:nvPr/>
        </p:nvGrpSpPr>
        <p:grpSpPr>
          <a:xfrm>
            <a:off x="1028407" y="685799"/>
            <a:ext cx="9367849" cy="502895"/>
            <a:chOff x="457200" y="1432652"/>
            <a:chExt cx="14051774" cy="754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1C0FDDE4-B345-9CEF-46D5-6288E812B092}"/>
                    </a:ext>
                  </a:extLst>
                </p:cNvPr>
                <p:cNvSpPr txBox="1"/>
                <p:nvPr/>
              </p:nvSpPr>
              <p:spPr>
                <a:xfrm>
                  <a:off x="2735288" y="1432652"/>
                  <a:ext cx="11773686" cy="7528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261">
                    <a:buClr>
                      <a:srgbClr val="000000"/>
                    </a:buCl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ả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à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trong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ph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ở đầ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.</m:t>
                        </m:r>
                      </m:oMath>
                    </m:oMathPara>
                  </a14:m>
                  <a:endParaRPr lang="en-US" sz="2533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C0FDDE4-B345-9CEF-46D5-6288E812B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288" y="1432652"/>
                  <a:ext cx="11773686" cy="7528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457200" y="1463815"/>
              <a:ext cx="2169345" cy="723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defRPr/>
              </a:pPr>
              <a:r>
                <a:rPr lang="vi-VN" sz="2533" b="1" kern="0">
                  <a:solidFill>
                    <a:srgbClr val="FFFFFF"/>
                  </a:solidFill>
                  <a:highlight>
                    <a:srgbClr val="00808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Ví dụ </a:t>
              </a:r>
              <a:r>
                <a:rPr lang="en-US" sz="2533" b="1" kern="0">
                  <a:solidFill>
                    <a:srgbClr val="FFFFFF"/>
                  </a:solidFill>
                  <a:highlight>
                    <a:srgbClr val="00808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6:</a:t>
              </a:r>
              <a:r>
                <a:rPr lang="en-US" sz="2533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endParaRPr lang="en-US" sz="2533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643006" y="1408143"/>
            <a:ext cx="906017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61">
              <a:defRPr/>
            </a:pPr>
            <a:r>
              <a:rPr lang="en-US" sz="2533" b="1" i="1" u="sng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Giải:</a:t>
            </a:r>
            <a:endParaRPr lang="en-US" sz="2533" b="1" i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16001" y="2108201"/>
                <a:ext cx="10352971" cy="4180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533"/>
                  <a:t>Giả sử con lắc chuyển động theo phương trình: </a:t>
                </a:r>
                <a14:m>
                  <m:oMath xmlns:m="http://schemas.openxmlformats.org/officeDocument/2006/math">
                    <m:r>
                      <a:rPr lang="vi-VN" sz="2533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r>
                  <a:rPr lang="en-US" sz="2533"/>
                  <a:t> </a:t>
                </a:r>
                <a:r>
                  <a:rPr lang="vi-VN" sz="2533"/>
                  <a:t>Suy ra </a:t>
                </a:r>
                <a14:m>
                  <m:oMath xmlns:m="http://schemas.openxmlformats.org/officeDocument/2006/math">
                    <m:r>
                      <a:rPr lang="vi-VN" sz="2533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′ (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vi-VN" sz="2533"/>
                  <a:t> do đó </a:t>
                </a:r>
                <a14:m>
                  <m:oMath xmlns:m="http://schemas.openxmlformats.org/officeDocument/2006/math">
                    <m:r>
                      <a:rPr lang="vi-VN" sz="2533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533"/>
                  <a:t> là</a:t>
                </a:r>
                <a:r>
                  <a:rPr lang="en-US" sz="2533"/>
                  <a:t> </a:t>
                </a:r>
                <a:r>
                  <a:rPr lang="vi-VN" sz="2533"/>
                  <a:t>một nguyên hàm của </a:t>
                </a:r>
                <a14:m>
                  <m:oMath xmlns:m="http://schemas.openxmlformats.org/officeDocument/2006/math">
                    <m:r>
                      <a:rPr lang="vi-VN" sz="2533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533"/>
                  <a:t>. Ta có:</a:t>
                </a:r>
                <a:endParaRPr lang="en-US" sz="2533"/>
              </a:p>
              <a:p>
                <a:pPr lvl="0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vi-VN" sz="2533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vi-VN" sz="2533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2533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533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𝑑𝑡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𝑐𝑜𝑠𝑡</m:t>
                          </m:r>
                        </m:e>
                      </m:nary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𝑑𝑡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𝑐𝑜𝑠𝑡</m:t>
                          </m:r>
                        </m:e>
                      </m:nary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𝑑𝑡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𝑠𝑖𝑛𝑡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533"/>
              </a:p>
              <a:p>
                <a:pPr lvl="0" algn="just">
                  <a:lnSpc>
                    <a:spcPct val="150000"/>
                  </a:lnSpc>
                </a:pPr>
                <a:r>
                  <a:rPr lang="en-US" sz="2533">
                    <a:latin typeface="Arial" panose="020B060402020202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533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533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533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533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)=4</m:t>
                    </m:r>
                    <m:r>
                      <a:rPr lang="en-US" sz="2533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𝑠𝑖𝑛𝑡</m:t>
                    </m:r>
                    <m:r>
                      <a:rPr lang="en-US" sz="2533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533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533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2533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533"/>
                  <a:t>Tại thời điểm </a:t>
                </a:r>
                <a14:m>
                  <m:oMath xmlns:m="http://schemas.openxmlformats.org/officeDocument/2006/math">
                    <m:r>
                      <a:rPr lang="vi-VN" sz="25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533"/>
                  <a:t>, ta có </a:t>
                </a:r>
                <a14:m>
                  <m:oMath xmlns:m="http://schemas.openxmlformats.org/officeDocument/2006/math">
                    <m:r>
                      <a:rPr lang="vi-VN" sz="2533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(0)=0</m:t>
                    </m:r>
                  </m:oMath>
                </a14:m>
                <a:r>
                  <a:rPr lang="vi-VN" sz="2533"/>
                  <a:t>, tức là </a:t>
                </a:r>
                <a14:m>
                  <m:oMath xmlns:m="http://schemas.openxmlformats.org/officeDocument/2006/math">
                    <m:r>
                      <a:rPr lang="vi-VN" sz="2533" i="1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sty m:val="p"/>
                      </m:rPr>
                      <a:rPr lang="vi-VN" sz="2533" i="1">
                        <a:latin typeface="Cambria Math" panose="02040503050406030204" pitchFamily="18" charset="0"/>
                      </a:rPr>
                      <m:t>sin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0+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sz="2533"/>
                  <a:t>, hay </a:t>
                </a:r>
                <a14:m>
                  <m:oMath xmlns:m="http://schemas.openxmlformats.org/officeDocument/2006/math">
                    <m:r>
                      <a:rPr lang="vi-VN" sz="2533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2533"/>
              </a:p>
              <a:p>
                <a:pPr algn="just">
                  <a:lnSpc>
                    <a:spcPct val="150000"/>
                  </a:lnSpc>
                </a:pPr>
                <a:r>
                  <a:rPr lang="vi-VN" sz="2533"/>
                  <a:t>Vậy phương trình chuyển động của con lắc là: </a:t>
                </a:r>
                <a14:m>
                  <m:oMath xmlns:m="http://schemas.openxmlformats.org/officeDocument/2006/math">
                    <m:r>
                      <a:rPr lang="vi-VN" sz="2533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)=4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vi-VN" sz="2533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533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1" y="2108201"/>
                <a:ext cx="10352971" cy="4180247"/>
              </a:xfrm>
              <a:prstGeom prst="rect">
                <a:avLst/>
              </a:prstGeom>
              <a:blipFill>
                <a:blip r:embed="rId6"/>
                <a:stretch>
                  <a:fillRect l="-1060" r="-1001" b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9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7786" b="778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" y="2"/>
            <a:ext cx="981995" cy="981995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xmlns="" id="{026AB5C7-FE67-C4B9-0704-9ED962A7D6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01460" y="5876006"/>
            <a:ext cx="981995" cy="981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peech Bubble: Rectangle with Corners Rounded 26">
                <a:extLst>
                  <a:ext uri="{FF2B5EF4-FFF2-40B4-BE49-F238E27FC236}">
                    <a16:creationId xmlns:a16="http://schemas.microsoft.com/office/drawing/2014/main" xmlns="" id="{D83D3188-04A8-F212-E264-8B1805F95112}"/>
                  </a:ext>
                </a:extLst>
              </p:cNvPr>
              <p:cNvSpPr/>
              <p:nvPr/>
            </p:nvSpPr>
            <p:spPr>
              <a:xfrm>
                <a:off x="2844800" y="533400"/>
                <a:ext cx="8759369" cy="2818693"/>
              </a:xfrm>
              <a:prstGeom prst="wedgeRoundRectCallout">
                <a:avLst>
                  <a:gd name="adj1" fmla="val -53882"/>
                  <a:gd name="adj2" fmla="val -18147"/>
                  <a:gd name="adj3" fmla="val 16667"/>
                </a:avLst>
              </a:prstGeom>
              <a:solidFill>
                <a:schemeClr val="accent6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20321" algn="ctr">
                  <a:lnSpc>
                    <a:spcPct val="150000"/>
                  </a:lnSpc>
                </a:pPr>
                <a:r>
                  <a:rPr lang="en-US" sz="3000" b="1" dirty="0" err="1">
                    <a:solidFill>
                      <a:schemeClr val="tx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3000" b="1" dirty="0">
                    <a:solidFill>
                      <a:schemeClr val="tx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chemeClr val="tx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3000" b="1" dirty="0">
                    <a:solidFill>
                      <a:schemeClr val="tx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7</a:t>
                </a:r>
                <a:r>
                  <a:rPr lang="vi-VN" sz="3000" dirty="0">
                    <a:solidFill>
                      <a:schemeClr val="tx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 Một nguyên hàm </a:t>
                </a:r>
                <a14:m>
                  <m:oMath xmlns:m="http://schemas.openxmlformats.org/officeDocument/2006/math">
                    <m:r>
                      <a:rPr lang="vi-VN" sz="3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vi-VN" sz="3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3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3000" i="1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3000" dirty="0">
                    <a:solidFill>
                      <a:schemeClr val="tx1">
                        <a:lumMod val="50000"/>
                      </a:schemeClr>
                    </a:solidFill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của hàm số </a:t>
                </a:r>
                <a:endParaRPr lang="en-US" sz="3000" dirty="0">
                  <a:solidFill>
                    <a:schemeClr val="tx1">
                      <a:lumMod val="50000"/>
                    </a:schemeClr>
                  </a:solidFill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marR="20321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3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000" i="1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vi-VN" sz="30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vi-VN" sz="3000">
                                      <a:solidFill>
                                        <a:schemeClr val="tx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vi-VN" sz="3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ỏ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ã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vi-VN" sz="3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3000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à: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Speech Bubble: Rectangle with Corners Rounded 26">
                <a:extLst>
                  <a:ext uri="{FF2B5EF4-FFF2-40B4-BE49-F238E27FC236}">
                    <a16:creationId xmlns:a16="http://schemas.microsoft.com/office/drawing/2014/main" id="{D83D3188-04A8-F212-E264-8B1805F951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800" y="533400"/>
                <a:ext cx="8759369" cy="2818693"/>
              </a:xfrm>
              <a:prstGeom prst="wedgeRoundRectCallout">
                <a:avLst>
                  <a:gd name="adj1" fmla="val -53882"/>
                  <a:gd name="adj2" fmla="val -18147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xmlns="" id="{D4440DFE-96BA-EF28-B2DF-2E2665BFF1EE}"/>
                  </a:ext>
                </a:extLst>
              </p:cNvPr>
              <p:cNvSpPr/>
              <p:nvPr/>
            </p:nvSpPr>
            <p:spPr>
              <a:xfrm>
                <a:off x="609600" y="3704390"/>
                <a:ext cx="4718756" cy="124244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: Rounded Corners 4">
                <a:extLst>
                  <a:ext uri="{FF2B5EF4-FFF2-40B4-BE49-F238E27FC236}">
                    <a16:creationId xmlns:a16="http://schemas.microsoft.com/office/drawing/2014/main" id="{D4440DFE-96BA-EF28-B2DF-2E2665BFF1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04390"/>
                <a:ext cx="4718756" cy="1242441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7">
                <a:extLst>
                  <a:ext uri="{FF2B5EF4-FFF2-40B4-BE49-F238E27FC236}">
                    <a16:creationId xmlns:a16="http://schemas.microsoft.com/office/drawing/2014/main" xmlns="" id="{48FDE9D9-8154-4D08-44C7-66F8A042769C}"/>
                  </a:ext>
                </a:extLst>
              </p:cNvPr>
              <p:cNvSpPr/>
              <p:nvPr/>
            </p:nvSpPr>
            <p:spPr>
              <a:xfrm>
                <a:off x="5842000" y="5320106"/>
                <a:ext cx="5007433" cy="124244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20321"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: Rounded Corners 7">
                <a:extLst>
                  <a:ext uri="{FF2B5EF4-FFF2-40B4-BE49-F238E27FC236}">
                    <a16:creationId xmlns:a16="http://schemas.microsoft.com/office/drawing/2014/main" id="{48FDE9D9-8154-4D08-44C7-66F8A04276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0" y="5320106"/>
                <a:ext cx="5007433" cy="1242441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8">
                <a:extLst>
                  <a:ext uri="{FF2B5EF4-FFF2-40B4-BE49-F238E27FC236}">
                    <a16:creationId xmlns:a16="http://schemas.microsoft.com/office/drawing/2014/main" xmlns="" id="{B3AE66C6-F34A-3EF2-BB69-A972D74C3E36}"/>
                  </a:ext>
                </a:extLst>
              </p:cNvPr>
              <p:cNvSpPr/>
              <p:nvPr/>
            </p:nvSpPr>
            <p:spPr>
              <a:xfrm>
                <a:off x="5842000" y="3723154"/>
                <a:ext cx="5007433" cy="124244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: Rounded Corners 8">
                <a:extLst>
                  <a:ext uri="{FF2B5EF4-FFF2-40B4-BE49-F238E27FC236}">
                    <a16:creationId xmlns:a16="http://schemas.microsoft.com/office/drawing/2014/main" id="{B3AE66C6-F34A-3EF2-BB69-A972D74C3E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0" y="3723154"/>
                <a:ext cx="5007433" cy="124244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9">
                <a:extLst>
                  <a:ext uri="{FF2B5EF4-FFF2-40B4-BE49-F238E27FC236}">
                    <a16:creationId xmlns:a16="http://schemas.microsoft.com/office/drawing/2014/main" xmlns="" id="{44AACDED-E608-7AA9-B7E7-F7D8DFB795B1}"/>
                  </a:ext>
                </a:extLst>
              </p:cNvPr>
              <p:cNvSpPr/>
              <p:nvPr/>
            </p:nvSpPr>
            <p:spPr>
              <a:xfrm>
                <a:off x="609600" y="5281758"/>
                <a:ext cx="4718756" cy="124244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3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3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vi-VN" sz="3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</m:t>
                      </m:r>
                      <m:r>
                        <m:rPr>
                          <m:nor/>
                        </m:rPr>
                        <a:rPr lang="vi-VN" sz="3000">
                          <a:solidFill>
                            <a:schemeClr val="tx1">
                              <a:lumMod val="50000"/>
                            </a:schemeClr>
                          </a:solidFill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3000">
                  <a:solidFill>
                    <a:schemeClr val="tx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: Rounded Corners 9">
                <a:extLst>
                  <a:ext uri="{FF2B5EF4-FFF2-40B4-BE49-F238E27FC236}">
                    <a16:creationId xmlns:a16="http://schemas.microsoft.com/office/drawing/2014/main" id="{44AACDED-E608-7AA9-B7E7-F7D8DFB79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81758"/>
                <a:ext cx="4718756" cy="1242441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7">
            <a:extLst>
              <a:ext uri="{FF2B5EF4-FFF2-40B4-BE49-F238E27FC236}">
                <a16:creationId xmlns:a16="http://schemas.microsoft.com/office/drawing/2014/main" xmlns="" id="{39786A47-1909-5FF5-4BC6-6556141D89E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89401" y="647367"/>
            <a:ext cx="1973963" cy="2014248"/>
          </a:xfrm>
          <a:prstGeom prst="rect">
            <a:avLst/>
          </a:prstGeom>
        </p:spPr>
      </p:pic>
      <p:pic>
        <p:nvPicPr>
          <p:cNvPr id="19" name="Picture 11">
            <a:hlinkClick r:id="" action="ppaction://noaction"/>
            <a:extLst>
              <a:ext uri="{FF2B5EF4-FFF2-40B4-BE49-F238E27FC236}">
                <a16:creationId xmlns:a16="http://schemas.microsoft.com/office/drawing/2014/main" xmlns="" id="{B52C797C-B2D8-0F6D-7955-4756C897EFF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0955766" y="5391703"/>
            <a:ext cx="1222251" cy="12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3"/>
          <p:cNvGrpSpPr/>
          <p:nvPr/>
        </p:nvGrpSpPr>
        <p:grpSpPr>
          <a:xfrm>
            <a:off x="762000" y="381000"/>
            <a:ext cx="10769600" cy="6096000"/>
            <a:chOff x="0" y="0"/>
            <a:chExt cx="22003200" cy="12244000"/>
          </a:xfrm>
        </p:grpSpPr>
        <p:sp>
          <p:nvSpPr>
            <p:cNvPr id="21" name="Freeform 4"/>
            <p:cNvSpPr/>
            <p:nvPr/>
          </p:nvSpPr>
          <p:spPr>
            <a:xfrm>
              <a:off x="0" y="0"/>
              <a:ext cx="22003258" cy="12244070"/>
            </a:xfrm>
            <a:custGeom>
              <a:avLst/>
              <a:gdLst/>
              <a:ahLst/>
              <a:cxnLst/>
              <a:rect l="l" t="t" r="r" b="b"/>
              <a:pathLst>
                <a:path w="22003258" h="12244070">
                  <a:moveTo>
                    <a:pt x="0" y="2040763"/>
                  </a:moveTo>
                  <a:cubicBezTo>
                    <a:pt x="0" y="913638"/>
                    <a:pt x="913638" y="0"/>
                    <a:pt x="2040763" y="0"/>
                  </a:cubicBezTo>
                  <a:lnTo>
                    <a:pt x="19962495" y="0"/>
                  </a:lnTo>
                  <a:cubicBezTo>
                    <a:pt x="21089493" y="0"/>
                    <a:pt x="22003258" y="913638"/>
                    <a:pt x="22003258" y="2040763"/>
                  </a:cubicBezTo>
                  <a:lnTo>
                    <a:pt x="22003258" y="10203307"/>
                  </a:lnTo>
                  <a:cubicBezTo>
                    <a:pt x="22003258" y="11330305"/>
                    <a:pt x="21089620" y="12244070"/>
                    <a:pt x="19962495" y="12244070"/>
                  </a:cubicBezTo>
                  <a:lnTo>
                    <a:pt x="2040763" y="12244070"/>
                  </a:lnTo>
                  <a:cubicBezTo>
                    <a:pt x="913638" y="12243943"/>
                    <a:pt x="0" y="11330305"/>
                    <a:pt x="0" y="10203307"/>
                  </a:cubicBezTo>
                  <a:close/>
                </a:path>
              </a:pathLst>
            </a:custGeom>
            <a:solidFill>
              <a:srgbClr val="F9FFF7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660401" y="1423831"/>
            <a:ext cx="1366879" cy="5053168"/>
          </a:xfrm>
          <a:custGeom>
            <a:avLst/>
            <a:gdLst/>
            <a:ahLst/>
            <a:cxnLst/>
            <a:rect l="l" t="t" r="r" b="b"/>
            <a:pathLst>
              <a:path w="2050319" h="7579752">
                <a:moveTo>
                  <a:pt x="0" y="0"/>
                </a:moveTo>
                <a:lnTo>
                  <a:pt x="2050320" y="0"/>
                </a:lnTo>
                <a:lnTo>
                  <a:pt x="2050320" y="7579752"/>
                </a:lnTo>
                <a:lnTo>
                  <a:pt x="0" y="75797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590800" y="2057400"/>
                <a:ext cx="8382000" cy="2479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b="1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Luyện</a:t>
                </a:r>
                <a:r>
                  <a:rPr lang="en-US" sz="2667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b="1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tập</a:t>
                </a:r>
                <a:r>
                  <a:rPr lang="en-US" sz="2667" b="1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2: 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một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nguyên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hàm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thỏa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mãn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 Phương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trình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𝐹</m:t>
                    </m:r>
                    <m:d>
                      <m:d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tất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cả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bao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nhiêu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nghiệm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đoạn</a:t>
                </a:r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[0;3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?</a:t>
                </a:r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057400"/>
                <a:ext cx="8382000" cy="2479012"/>
              </a:xfrm>
              <a:prstGeom prst="rect">
                <a:avLst/>
              </a:prstGeom>
              <a:blipFill>
                <a:blip r:embed="rId7"/>
                <a:stretch>
                  <a:fillRect l="-1382" r="-1382" b="-5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2590800" y="5410199"/>
            <a:ext cx="8565420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61">
              <a:lnSpc>
                <a:spcPct val="150000"/>
              </a:lnSpc>
              <a:buClr>
                <a:srgbClr val="000000"/>
              </a:buClr>
              <a:tabLst>
                <a:tab pos="2292888" algn="l"/>
                <a:tab pos="4350391" algn="l"/>
                <a:tab pos="6408740" algn="l"/>
              </a:tabLst>
            </a:pPr>
            <a:r>
              <a:rPr lang="en-US" sz="2667" kern="100">
                <a:solidFill>
                  <a:srgbClr val="000000"/>
                </a:solidFill>
                <a:latin typeface="Arial"/>
                <a:ea typeface="Malgun Gothic" panose="020B0503020000020004" pitchFamily="34" charset="-127"/>
                <a:cs typeface="Times New Roman" panose="02020603050405020304" pitchFamily="18" charset="0"/>
                <a:sym typeface="Arial"/>
              </a:rPr>
              <a:t>.........................................................................................</a:t>
            </a:r>
            <a:endParaRPr lang="en-US" sz="2667" kern="100">
              <a:solidFill>
                <a:srgbClr val="000000"/>
              </a:solidFill>
              <a:latin typeface="Arial"/>
              <a:ea typeface="Aptos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85272" y="5054600"/>
            <a:ext cx="393056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61">
              <a:buClr>
                <a:srgbClr val="000000"/>
              </a:buClr>
            </a:pPr>
            <a:r>
              <a:rPr lang="en-US" sz="2933" b="1" kern="0" dirty="0">
                <a:solidFill>
                  <a:srgbClr val="2F5496"/>
                </a:solidFill>
                <a:latin typeface="Arial"/>
                <a:ea typeface="Aptos"/>
                <a:cs typeface="Arial"/>
                <a:sym typeface="Arial"/>
              </a:rPr>
              <a:t>7</a:t>
            </a:r>
            <a:endParaRPr lang="en-US" sz="2933" b="1" kern="0" dirty="0">
              <a:solidFill>
                <a:srgbClr val="2F5496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7200" y="330200"/>
            <a:ext cx="11277600" cy="5895061"/>
            <a:chOff x="0" y="0"/>
            <a:chExt cx="22003200" cy="12244000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003258" cy="12244070"/>
            </a:xfrm>
            <a:custGeom>
              <a:avLst/>
              <a:gdLst/>
              <a:ahLst/>
              <a:cxnLst/>
              <a:rect l="l" t="t" r="r" b="b"/>
              <a:pathLst>
                <a:path w="22003258" h="12244070">
                  <a:moveTo>
                    <a:pt x="0" y="2040763"/>
                  </a:moveTo>
                  <a:cubicBezTo>
                    <a:pt x="0" y="913638"/>
                    <a:pt x="913638" y="0"/>
                    <a:pt x="2040763" y="0"/>
                  </a:cubicBezTo>
                  <a:lnTo>
                    <a:pt x="19962495" y="0"/>
                  </a:lnTo>
                  <a:cubicBezTo>
                    <a:pt x="21089493" y="0"/>
                    <a:pt x="22003258" y="913638"/>
                    <a:pt x="22003258" y="2040763"/>
                  </a:cubicBezTo>
                  <a:lnTo>
                    <a:pt x="22003258" y="10203307"/>
                  </a:lnTo>
                  <a:cubicBezTo>
                    <a:pt x="22003258" y="11330305"/>
                    <a:pt x="21089620" y="12244070"/>
                    <a:pt x="19962495" y="12244070"/>
                  </a:cubicBezTo>
                  <a:lnTo>
                    <a:pt x="2040763" y="12244070"/>
                  </a:lnTo>
                  <a:cubicBezTo>
                    <a:pt x="913638" y="12243943"/>
                    <a:pt x="0" y="11330305"/>
                    <a:pt x="0" y="1020330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18" y="3857959"/>
            <a:ext cx="1628182" cy="17417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2928E34C-A9B5-33D1-0FDE-781C4F834193}"/>
                  </a:ext>
                </a:extLst>
              </p:cNvPr>
              <p:cNvSpPr/>
              <p:nvPr/>
            </p:nvSpPr>
            <p:spPr>
              <a:xfrm>
                <a:off x="1279993" y="545722"/>
                <a:ext cx="9804400" cy="22753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261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  <a:defRPr/>
                </a:pPr>
                <a:r>
                  <a:rPr lang="vi-VN" sz="2533" b="1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Bài </a:t>
                </a:r>
                <a:r>
                  <a:rPr lang="en-US" sz="2533" b="1" dirty="0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</a:t>
                </a:r>
                <a:r>
                  <a:rPr lang="vi-VN" sz="2533" b="1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vi-VN" sz="2533" b="1" dirty="0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(SGK</a:t>
                </a:r>
                <a:r>
                  <a:rPr lang="en-US" sz="2533" b="1" dirty="0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533" b="1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– </a:t>
                </a:r>
                <a:r>
                  <a:rPr lang="vi-VN" sz="2533" b="1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tr.</a:t>
                </a:r>
                <a:r>
                  <a:rPr lang="en-US" sz="2533" b="1" kern="0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15</a:t>
                </a:r>
                <a:r>
                  <a:rPr lang="en-US" sz="2533" b="1">
                    <a:solidFill>
                      <a:srgbClr val="2F5496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</m:t>
                        </m:r>
                        <m:func>
                          <m:funcPr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533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25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533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2533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fr-FR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US" sz="2533">
                    <a:solidFill>
                      <a:srgbClr val="191919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bằng:</a:t>
                </a:r>
              </a:p>
              <a:p>
                <a:pPr algn="just" defTabSz="1219261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  <a:defRPr/>
                </a:pPr>
                <a:r>
                  <a:rPr lang="en-US" sz="2533" kern="0">
                    <a:solidFill>
                      <a:srgbClr val="191919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33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fr-FR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fName>
                      <m:e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fr-FR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</m:t>
                        </m:r>
                      </m:fName>
                      <m:e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533" kern="0">
                    <a:solidFill>
                      <a:srgbClr val="191919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			B. </a:t>
                </a:r>
                <a14:m>
                  <m:oMath xmlns:m="http://schemas.openxmlformats.org/officeDocument/2006/math">
                    <m:r>
                      <a:rPr lang="fr-FR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33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fr-FR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fName>
                      <m:e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</m:t>
                        </m:r>
                      </m:fName>
                      <m:e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2533" kern="0" dirty="0">
                  <a:solidFill>
                    <a:srgbClr val="191919"/>
                  </a:solidFill>
                  <a:latin typeface="Arial"/>
                  <a:cs typeface="Arial" panose="020B0604020202020204" pitchFamily="34" charset="0"/>
                  <a:sym typeface="Arial"/>
                </a:endParaRPr>
              </a:p>
              <a:p>
                <a:pPr algn="just" defTabSz="1219261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  <a:defRPr/>
                </a:pPr>
                <a:r>
                  <a:rPr lang="en-US" sz="2533" kern="0">
                    <a:solidFill>
                      <a:srgbClr val="191919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533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33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fr-FR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fName>
                      <m:e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</m:t>
                        </m:r>
                      </m:fName>
                      <m:e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533">
                    <a:solidFill>
                      <a:srgbClr val="191919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			</a:t>
                </a:r>
                <a:r>
                  <a:rPr lang="en-US" sz="2533" kern="0">
                    <a:solidFill>
                      <a:srgbClr val="191919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533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533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r>
                          <m:rPr>
                            <m:sty m:val="p"/>
                          </m:rPr>
                          <a:rPr lang="fr-FR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fName>
                      <m:e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fr-FR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533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in</m:t>
                        </m:r>
                      </m:fName>
                      <m:e>
                        <m:r>
                          <a:rPr lang="fr-FR" sz="2533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533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2533" kern="0" dirty="0">
                  <a:solidFill>
                    <a:srgbClr val="191919"/>
                  </a:solidFill>
                  <a:latin typeface="Arial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28E34C-A9B5-33D1-0FDE-781C4F8341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93" y="545722"/>
                <a:ext cx="9804400" cy="2275303"/>
              </a:xfrm>
              <a:prstGeom prst="rect">
                <a:avLst/>
              </a:prstGeom>
              <a:blipFill>
                <a:blip r:embed="rId6"/>
                <a:stretch>
                  <a:fillRect l="-1119" b="-5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3146496" y="3315469"/>
            <a:ext cx="906017" cy="482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261">
              <a:defRPr/>
            </a:pPr>
            <a:r>
              <a:rPr lang="en-US" sz="2533" b="1" i="1" u="sng" ker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Giải:</a:t>
            </a:r>
            <a:endParaRPr lang="en-US" sz="2533" b="1" i="1" u="sng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177808" y="4132468"/>
                <a:ext cx="8201392" cy="2449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533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 :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(2</m:t>
                        </m:r>
                        <m:func>
                          <m:funcPr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533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func>
                          <m:funcPr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533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unc>
                          <m:funcPr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533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𝑑𝑥</m:t>
                        </m:r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unc>
                              <m:funcPr>
                                <m:ctrlPr>
                                  <a:rPr lang="en-US" sz="2533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fr-FR" sz="2533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fr-FR" sz="253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  <m:r>
                              <a:rPr lang="fr-FR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𝑑𝑥</m:t>
                            </m:r>
                          </m:e>
                        </m:nary>
                      </m:e>
                    </m:nary>
                  </m:oMath>
                </a14:m>
                <a:endParaRPr lang="en-US" sz="2533" i="1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533">
                    <a:solidFill>
                      <a:srgbClr val="00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						       </a:t>
                </a:r>
                <a14:m>
                  <m:oMath xmlns:m="http://schemas.openxmlformats.org/officeDocument/2006/math"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533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</m:t>
                    </m:r>
                    <m:func>
                      <m:funcPr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533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endParaRPr lang="en-US" sz="2533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533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 án đúng : D</a:t>
                </a:r>
                <a:endParaRPr lang="en-US" sz="2533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08" y="4132468"/>
                <a:ext cx="8201392" cy="2449645"/>
              </a:xfrm>
              <a:prstGeom prst="rect">
                <a:avLst/>
              </a:prstGeom>
              <a:blipFill>
                <a:blip r:embed="rId7"/>
                <a:stretch>
                  <a:fillRect l="-1263" b="-5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509" y="6354039"/>
            <a:ext cx="2438400" cy="48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304099" y="279400"/>
            <a:ext cx="11600164" cy="628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253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928E34C-A9B5-33D1-0FDE-781C4F834193}"/>
              </a:ext>
            </a:extLst>
          </p:cNvPr>
          <p:cNvSpPr/>
          <p:nvPr/>
        </p:nvSpPr>
        <p:spPr>
          <a:xfrm>
            <a:off x="1320800" y="482600"/>
            <a:ext cx="3629765" cy="604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61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defRPr/>
            </a:pPr>
            <a:r>
              <a:rPr lang="vi-VN" sz="2533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 </a:t>
            </a:r>
            <a:r>
              <a:rPr lang="en-US" sz="2533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vi-VN" sz="2533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vi-VN" sz="2533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(SGK</a:t>
            </a:r>
            <a:r>
              <a:rPr lang="en-US" sz="2533" b="1" dirty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533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– </a:t>
            </a:r>
            <a:r>
              <a:rPr lang="vi-VN" sz="2533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tr.</a:t>
            </a:r>
            <a:r>
              <a:rPr lang="en-US" sz="2533" b="1" kern="0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</a:t>
            </a:r>
            <a:r>
              <a:rPr lang="en-US" sz="2533" b="1">
                <a:solidFill>
                  <a:srgbClr val="2F549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 </a:t>
            </a:r>
            <a:r>
              <a:rPr lang="en-US" sz="2533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endParaRPr lang="en-US" sz="2533" kern="0" dirty="0">
              <a:solidFill>
                <a:srgbClr val="191919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91016" y="1668307"/>
                <a:ext cx="3641318" cy="7114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400"/>
                  </a:spcBef>
                  <a:spcAft>
                    <a:spcPts val="667"/>
                  </a:spcAft>
                </a:pPr>
                <a:r>
                  <a:rPr lang="fr-FR" sz="2533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(5</m:t>
                        </m:r>
                        <m:func>
                          <m:funcPr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533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fr-FR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  <m:func>
                          <m:funcPr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2533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fr-FR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fr-FR" sz="2533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2533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016" y="1668307"/>
                <a:ext cx="3641318" cy="711413"/>
              </a:xfrm>
              <a:prstGeom prst="rect">
                <a:avLst/>
              </a:prstGeom>
              <a:blipFill>
                <a:blip r:embed="rId5"/>
                <a:stretch>
                  <a:fillRect l="-3015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29200" y="864760"/>
                <a:ext cx="7823200" cy="2493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533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2533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fr-FR" sz="25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fr-FR" sz="25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fr-FR" sz="25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+6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sz="2533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unc>
                                <m:funcPr>
                                  <m:ctrlPr>
                                    <a:rPr lang="en-US" sz="2533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fr-FR" sz="2533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fr-FR" sz="2533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fr-FR" sz="25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533" i="1">
                  <a:solidFill>
                    <a:srgbClr val="C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=−5</m:t>
                      </m:r>
                      <m:func>
                        <m:funcPr>
                          <m:ctrlPr>
                            <a:rPr lang="en-US" sz="2533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533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fr-FR" sz="25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+6</m:t>
                      </m:r>
                      <m:func>
                        <m:funcPr>
                          <m:ctrlPr>
                            <a:rPr lang="en-US" sz="2533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533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fr-FR" sz="25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533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864760"/>
                <a:ext cx="7823200" cy="2493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65600" y="3756853"/>
                <a:ext cx="6959600" cy="27513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533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5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n-US" sz="2533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533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1+</m:t>
                                  </m:r>
                                  <m:func>
                                    <m:funcPr>
                                      <m:ctrlPr>
                                        <a:rPr lang="en-US" sz="2533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533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533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cot</m:t>
                                          </m:r>
                                        </m:e>
                                        <m:sup>
                                          <m:r>
                                            <a:rPr lang="fr-FR" sz="2533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fr-FR" sz="2533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nary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533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5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533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533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533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533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FR" sz="2533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lang="fr-FR" sz="2533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fr-FR" sz="2533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nary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533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sz="25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</m:nary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533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533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533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533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533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sz="2533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fr-FR" sz="2533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fr-FR" sz="2533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533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533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fr-FR" sz="2533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fr-FR" sz="2533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533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0" y="3756853"/>
                <a:ext cx="6959600" cy="27513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19010" y="4292600"/>
                <a:ext cx="2841483" cy="542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533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533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ctrlPr>
                              <a:rPr lang="en-US" sz="2533" i="1">
                                <a:solidFill>
                                  <a:srgbClr val="00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2533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2+</m:t>
                            </m:r>
                            <m:func>
                              <m:funcPr>
                                <m:ctrlPr>
                                  <a:rPr lang="en-US" sz="2533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533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FR" sz="2533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cot</m:t>
                                    </m:r>
                                  </m:e>
                                  <m:sup>
                                    <m:r>
                                      <a:rPr lang="fr-FR" sz="2533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fr-FR" sz="2533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</m:nary>
                    <m:r>
                      <a:rPr lang="fr-FR" sz="2533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endParaRPr lang="en-US" sz="12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010" y="4292600"/>
                <a:ext cx="2841483" cy="542841"/>
              </a:xfrm>
              <a:prstGeom prst="rect">
                <a:avLst/>
              </a:prstGeom>
              <a:blipFill>
                <a:blip r:embed="rId8"/>
                <a:stretch>
                  <a:fillRect l="-3648" t="-11236" b="-15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0"/>
          <p:cNvSpPr/>
          <p:nvPr/>
        </p:nvSpPr>
        <p:spPr>
          <a:xfrm>
            <a:off x="9122750" y="530101"/>
            <a:ext cx="2939933" cy="761633"/>
          </a:xfrm>
          <a:custGeom>
            <a:avLst/>
            <a:gdLst/>
            <a:ahLst/>
            <a:cxnLst/>
            <a:rect l="l" t="t" r="r" b="b"/>
            <a:pathLst>
              <a:path w="4409900" h="1142450">
                <a:moveTo>
                  <a:pt x="0" y="0"/>
                </a:moveTo>
                <a:lnTo>
                  <a:pt x="4409900" y="0"/>
                </a:lnTo>
                <a:lnTo>
                  <a:pt x="4409900" y="1142450"/>
                </a:lnTo>
                <a:lnTo>
                  <a:pt x="0" y="11424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1"/>
          <p:cNvSpPr/>
          <p:nvPr/>
        </p:nvSpPr>
        <p:spPr>
          <a:xfrm>
            <a:off x="10592717" y="201451"/>
            <a:ext cx="719800" cy="327400"/>
          </a:xfrm>
          <a:custGeom>
            <a:avLst/>
            <a:gdLst/>
            <a:ahLst/>
            <a:cxnLst/>
            <a:rect l="l" t="t" r="r" b="b"/>
            <a:pathLst>
              <a:path w="1079700" h="491100">
                <a:moveTo>
                  <a:pt x="0" y="0"/>
                </a:moveTo>
                <a:lnTo>
                  <a:pt x="1079700" y="0"/>
                </a:lnTo>
                <a:lnTo>
                  <a:pt x="1079700" y="491100"/>
                </a:lnTo>
                <a:lnTo>
                  <a:pt x="0" y="4911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080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"/>
          <p:cNvSpPr/>
          <p:nvPr/>
        </p:nvSpPr>
        <p:spPr>
          <a:xfrm>
            <a:off x="-50800" y="0"/>
            <a:ext cx="12242800" cy="68834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Google Shape;911;p39">
            <a:extLst>
              <a:ext uri="{FF2B5EF4-FFF2-40B4-BE49-F238E27FC236}">
                <a16:creationId xmlns:a16="http://schemas.microsoft.com/office/drawing/2014/main" xmlns="" id="{24BFEEFF-F8B4-52E5-F5C9-2DA23424E7E5}"/>
              </a:ext>
            </a:extLst>
          </p:cNvPr>
          <p:cNvSpPr txBox="1">
            <a:spLocks/>
          </p:cNvSpPr>
          <p:nvPr/>
        </p:nvSpPr>
        <p:spPr>
          <a:xfrm>
            <a:off x="4953580" y="783609"/>
            <a:ext cx="6979196" cy="9035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667" b="1" dirty="0">
                <a:solidFill>
                  <a:srgbClr val="351C7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HƯỚNG DẪN VỀ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7E3E332-ABA8-E170-079F-0D6C7E76CA05}"/>
              </a:ext>
            </a:extLst>
          </p:cNvPr>
          <p:cNvSpPr/>
          <p:nvPr/>
        </p:nvSpPr>
        <p:spPr>
          <a:xfrm>
            <a:off x="5378641" y="2413000"/>
            <a:ext cx="5855944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 algn="just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Ghi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nhớ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fr-FR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fr-FR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F0DD5C5-6E49-3B5D-2923-71E3D6A726AF}"/>
              </a:ext>
            </a:extLst>
          </p:cNvPr>
          <p:cNvSpPr/>
          <p:nvPr/>
        </p:nvSpPr>
        <p:spPr>
          <a:xfrm>
            <a:off x="5379473" y="3740704"/>
            <a:ext cx="6761727" cy="63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23" indent="-457223">
              <a:lnSpc>
                <a:spcPct val="150000"/>
              </a:lnSpc>
              <a:spcAft>
                <a:spcPts val="533"/>
              </a:spcAft>
              <a:buClr>
                <a:srgbClr val="000000"/>
              </a:buClr>
              <a:buFont typeface="Wingdings" panose="05000000000000000000" pitchFamily="2" charset="2"/>
              <a:buChar char="q"/>
              <a:defRPr/>
            </a:pPr>
            <a:r>
              <a:rPr lang="vi-VN" sz="2667" ker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Hoàn thành bài tập trong SBT</a:t>
            </a:r>
            <a:r>
              <a:rPr lang="en-US" sz="2667" ker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US" sz="2667" b="1" i="1" kern="0" dirty="0">
              <a:solidFill>
                <a:srgbClr val="000000"/>
              </a:solidFill>
              <a:latin typeface="Arial"/>
              <a:ea typeface="DengXian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98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09600" y="0"/>
            <a:ext cx="11582400" cy="6858101"/>
            <a:chOff x="0" y="0"/>
            <a:chExt cx="16718568" cy="13716203"/>
          </a:xfrm>
        </p:grpSpPr>
        <p:sp>
          <p:nvSpPr>
            <p:cNvPr id="4" name="Freeform 4"/>
            <p:cNvSpPr/>
            <p:nvPr/>
          </p:nvSpPr>
          <p:spPr>
            <a:xfrm>
              <a:off x="127" y="0"/>
              <a:ext cx="16718408" cy="13716000"/>
            </a:xfrm>
            <a:custGeom>
              <a:avLst/>
              <a:gdLst/>
              <a:ahLst/>
              <a:cxnLst/>
              <a:rect l="l" t="t" r="r" b="b"/>
              <a:pathLst>
                <a:path w="16718408" h="13716000">
                  <a:moveTo>
                    <a:pt x="4738878" y="0"/>
                  </a:moveTo>
                  <a:cubicBezTo>
                    <a:pt x="4987417" y="446405"/>
                    <a:pt x="5173980" y="975868"/>
                    <a:pt x="5139055" y="1551051"/>
                  </a:cubicBezTo>
                  <a:cubicBezTo>
                    <a:pt x="5030216" y="3189732"/>
                    <a:pt x="3192907" y="3442843"/>
                    <a:pt x="2827782" y="5352923"/>
                  </a:cubicBezTo>
                  <a:cubicBezTo>
                    <a:pt x="2482215" y="7175627"/>
                    <a:pt x="3911600" y="8123809"/>
                    <a:pt x="3406648" y="9550781"/>
                  </a:cubicBezTo>
                  <a:cubicBezTo>
                    <a:pt x="2987040" y="10733659"/>
                    <a:pt x="1852930" y="10508107"/>
                    <a:pt x="741934" y="12178792"/>
                  </a:cubicBezTo>
                  <a:cubicBezTo>
                    <a:pt x="384556" y="12717399"/>
                    <a:pt x="151511" y="13269595"/>
                    <a:pt x="0" y="13716000"/>
                  </a:cubicBezTo>
                  <a:lnTo>
                    <a:pt x="16718408" y="13716000"/>
                  </a:lnTo>
                  <a:lnTo>
                    <a:pt x="16718408" y="0"/>
                  </a:lnTo>
                  <a:close/>
                </a:path>
              </a:pathLst>
            </a:custGeom>
            <a:solidFill>
              <a:srgbClr val="F9FFF7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863600" y="2921000"/>
            <a:ext cx="3050574" cy="3692200"/>
          </a:xfrm>
          <a:custGeom>
            <a:avLst/>
            <a:gdLst/>
            <a:ahLst/>
            <a:cxnLst/>
            <a:rect l="l" t="t" r="r" b="b"/>
            <a:pathLst>
              <a:path w="6459600" h="7053050">
                <a:moveTo>
                  <a:pt x="0" y="0"/>
                </a:moveTo>
                <a:lnTo>
                  <a:pt x="6459600" y="0"/>
                </a:lnTo>
                <a:lnTo>
                  <a:pt x="6459600" y="7053050"/>
                </a:lnTo>
                <a:lnTo>
                  <a:pt x="0" y="70530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Google Shape;9373;p55"/>
          <p:cNvSpPr txBox="1">
            <a:spLocks/>
          </p:cNvSpPr>
          <p:nvPr/>
        </p:nvSpPr>
        <p:spPr>
          <a:xfrm>
            <a:off x="4078460" y="1143000"/>
            <a:ext cx="7859541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0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aytone One"/>
              <a:buNone/>
              <a:defRPr sz="5200" b="0" i="0" u="none" strike="noStrike" cap="none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pPr lvl="0" algn="ctr">
              <a:lnSpc>
                <a:spcPct val="150000"/>
              </a:lnSpc>
              <a:buClr>
                <a:srgbClr val="674EA7"/>
              </a:buClr>
              <a:defRPr/>
            </a:pPr>
            <a:r>
              <a:rPr lang="en-US" sz="5667" b="1" kern="0">
                <a:solidFill>
                  <a:srgbClr val="351C75"/>
                </a:solidFill>
                <a:latin typeface="Arial"/>
              </a:rPr>
              <a:t>HẸN GẶP LẠI CÁC EM TRONG TIẾT HỌC TIẾP THEO!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711200" y="482600"/>
            <a:ext cx="10827179" cy="2802021"/>
            <a:chOff x="871210" y="342900"/>
            <a:chExt cx="16240768" cy="4203032"/>
          </a:xfrm>
        </p:grpSpPr>
        <p:sp>
          <p:nvSpPr>
            <p:cNvPr id="24" name="Rounded Rectangle 23"/>
            <p:cNvSpPr/>
            <p:nvPr/>
          </p:nvSpPr>
          <p:spPr>
            <a:xfrm>
              <a:off x="1649252" y="383006"/>
              <a:ext cx="14630400" cy="416292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46C2293-43AE-7CDC-D96B-489EEC205F98}"/>
                </a:ext>
              </a:extLst>
            </p:cNvPr>
            <p:cNvSpPr txBox="1"/>
            <p:nvPr/>
          </p:nvSpPr>
          <p:spPr>
            <a:xfrm>
              <a:off x="871210" y="342900"/>
              <a:ext cx="16240768" cy="40057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219261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  <a:tabLst>
                  <a:tab pos="3352968" algn="l"/>
                </a:tabLst>
              </a:pPr>
              <a:r>
                <a:rPr lang="vi-VN" sz="5667" b="1" kern="0">
                  <a:solidFill>
                    <a:srgbClr val="351C75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CHƯƠNG IV: </a:t>
              </a:r>
              <a:endParaRPr lang="en-US" sz="5667" b="1" kern="0">
                <a:solidFill>
                  <a:srgbClr val="351C7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algn="ctr" defTabSz="1219261">
                <a:lnSpc>
                  <a:spcPct val="15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000000"/>
                </a:buClr>
                <a:tabLst>
                  <a:tab pos="3352968" algn="l"/>
                </a:tabLst>
              </a:pPr>
              <a:r>
                <a:rPr lang="vi-VN" sz="5667" b="1" kern="0">
                  <a:solidFill>
                    <a:srgbClr val="351C75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NGUYÊN HÀM. TÍCH PHÂN </a:t>
              </a:r>
              <a:endParaRPr lang="en-US" sz="5667" b="1" kern="0" dirty="0">
                <a:solidFill>
                  <a:srgbClr val="351C75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E4AE46F-3C9A-E6D0-D158-CD5D036C02BC}"/>
              </a:ext>
            </a:extLst>
          </p:cNvPr>
          <p:cNvSpPr txBox="1"/>
          <p:nvPr/>
        </p:nvSpPr>
        <p:spPr>
          <a:xfrm>
            <a:off x="1" y="3814374"/>
            <a:ext cx="9404199" cy="2402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>
              <a:lnSpc>
                <a:spcPct val="150000"/>
              </a:lnSpc>
              <a:buClr>
                <a:srgbClr val="000000"/>
              </a:buClr>
            </a:pPr>
            <a:r>
              <a:rPr lang="vi-VN" sz="5334" b="1" kern="0">
                <a:solidFill>
                  <a:srgbClr val="D16309"/>
                </a:solidFill>
                <a:ea typeface="Calibri" panose="020F0502020204030204" pitchFamily="34" charset="0"/>
                <a:cs typeface="Arial"/>
                <a:sym typeface="Arial"/>
              </a:rPr>
              <a:t>BÀI 2: NGUYÊN HÀM CỦA MỘT SỐ HÀM SỐ SƠ CẤP </a:t>
            </a:r>
            <a:endParaRPr lang="en-US" sz="5334" kern="0" dirty="0">
              <a:solidFill>
                <a:srgbClr val="D1630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Freeform 5"/>
          <p:cNvSpPr/>
          <p:nvPr/>
        </p:nvSpPr>
        <p:spPr>
          <a:xfrm>
            <a:off x="9400367" y="3658451"/>
            <a:ext cx="2740833" cy="2869349"/>
          </a:xfrm>
          <a:custGeom>
            <a:avLst/>
            <a:gdLst/>
            <a:ahLst/>
            <a:cxnLst/>
            <a:rect l="l" t="t" r="r" b="b"/>
            <a:pathLst>
              <a:path w="7012006" h="7299338">
                <a:moveTo>
                  <a:pt x="0" y="0"/>
                </a:moveTo>
                <a:lnTo>
                  <a:pt x="7012006" y="0"/>
                </a:lnTo>
                <a:lnTo>
                  <a:pt x="7012006" y="7299338"/>
                </a:lnTo>
                <a:lnTo>
                  <a:pt x="0" y="72993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25835" y="444633"/>
            <a:ext cx="4849667" cy="6413367"/>
          </a:xfrm>
          <a:custGeom>
            <a:avLst/>
            <a:gdLst/>
            <a:ahLst/>
            <a:cxnLst/>
            <a:rect l="l" t="t" r="r" b="b"/>
            <a:pathLst>
              <a:path w="7274500" h="9620050">
                <a:moveTo>
                  <a:pt x="0" y="0"/>
                </a:moveTo>
                <a:lnTo>
                  <a:pt x="7274500" y="0"/>
                </a:lnTo>
                <a:lnTo>
                  <a:pt x="7274500" y="9620050"/>
                </a:lnTo>
                <a:lnTo>
                  <a:pt x="0" y="96200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-29119" y="-16933"/>
            <a:ext cx="8708785" cy="6858101"/>
            <a:chOff x="0" y="0"/>
            <a:chExt cx="17417571" cy="13716203"/>
          </a:xfrm>
        </p:grpSpPr>
        <p:sp>
          <p:nvSpPr>
            <p:cNvPr id="5" name="Freeform 5"/>
            <p:cNvSpPr/>
            <p:nvPr/>
          </p:nvSpPr>
          <p:spPr>
            <a:xfrm>
              <a:off x="127" y="0"/>
              <a:ext cx="17417415" cy="13716000"/>
            </a:xfrm>
            <a:custGeom>
              <a:avLst/>
              <a:gdLst/>
              <a:ahLst/>
              <a:cxnLst/>
              <a:rect l="l" t="t" r="r" b="b"/>
              <a:pathLst>
                <a:path w="17417415" h="13716000">
                  <a:moveTo>
                    <a:pt x="4936998" y="0"/>
                  </a:moveTo>
                  <a:cubicBezTo>
                    <a:pt x="5195951" y="446405"/>
                    <a:pt x="5390261" y="975868"/>
                    <a:pt x="5353939" y="1551051"/>
                  </a:cubicBezTo>
                  <a:cubicBezTo>
                    <a:pt x="5240528" y="3189732"/>
                    <a:pt x="3326384" y="3442843"/>
                    <a:pt x="2946019" y="5352923"/>
                  </a:cubicBezTo>
                  <a:cubicBezTo>
                    <a:pt x="2585974" y="7175627"/>
                    <a:pt x="4075176" y="8123809"/>
                    <a:pt x="3549142" y="9550781"/>
                  </a:cubicBezTo>
                  <a:cubicBezTo>
                    <a:pt x="3112008" y="10733659"/>
                    <a:pt x="1930400" y="10508107"/>
                    <a:pt x="773049" y="12178792"/>
                  </a:cubicBezTo>
                  <a:cubicBezTo>
                    <a:pt x="400685" y="12717399"/>
                    <a:pt x="157734" y="13269595"/>
                    <a:pt x="0" y="13716000"/>
                  </a:cubicBezTo>
                  <a:lnTo>
                    <a:pt x="17417415" y="13716000"/>
                  </a:lnTo>
                  <a:lnTo>
                    <a:pt x="17417415" y="0"/>
                  </a:lnTo>
                  <a:close/>
                </a:path>
              </a:pathLst>
            </a:custGeom>
            <a:solidFill>
              <a:srgbClr val="F9FFF7"/>
            </a:solidFill>
          </p:spPr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5D6E37-9E0B-3CD6-5A76-EF0BE281BDC7}"/>
              </a:ext>
            </a:extLst>
          </p:cNvPr>
          <p:cNvSpPr txBox="1"/>
          <p:nvPr/>
        </p:nvSpPr>
        <p:spPr>
          <a:xfrm>
            <a:off x="406400" y="990600"/>
            <a:ext cx="6104908" cy="404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261">
              <a:lnSpc>
                <a:spcPct val="175000"/>
              </a:lnSpc>
              <a:buClr>
                <a:srgbClr val="000000"/>
              </a:buClr>
              <a:defRPr/>
            </a:pPr>
            <a:r>
              <a:rPr lang="vi-VN" sz="5134" b="1" kern="0">
                <a:solidFill>
                  <a:srgbClr val="351C75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III. NGUYÊN HÀM CỦA HÀM SỐ LƯỢNG GIÁC</a:t>
            </a:r>
            <a:endParaRPr lang="en-US" sz="5134" b="1" kern="0">
              <a:solidFill>
                <a:srgbClr val="351C75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92518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294105" y="279400"/>
            <a:ext cx="11600164" cy="628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FF98CC1-1904-266B-7008-A086567AF564}"/>
                  </a:ext>
                </a:extLst>
              </p:cNvPr>
              <p:cNvSpPr txBox="1"/>
              <p:nvPr/>
            </p:nvSpPr>
            <p:spPr>
              <a:xfrm>
                <a:off x="845745" y="1346200"/>
                <a:ext cx="10496884" cy="6289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5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Hàm số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 </m:t>
                    </m:r>
                    <m:r>
                      <m:rPr>
                        <m:sty m:val="p"/>
                      </m:rP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5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là nguyên hàm của hàm số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5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không?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5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Hàm số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sin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5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là nguyên hàm của hàm số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cos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5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không?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5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Với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),</m:t>
                    </m:r>
                  </m:oMath>
                </a14:m>
                <a:r>
                  <a:rPr lang="en-US" sz="25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hàm số </a:t>
                </a:r>
                <a14:m>
                  <m:oMath xmlns:m="http://schemas.openxmlformats.org/officeDocument/2006/math"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=− </m:t>
                    </m:r>
                    <m:r>
                      <a:rPr lang="en-US" sz="2533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𝑐𝑜𝑡𝑥</m:t>
                    </m:r>
                  </m:oMath>
                </a14:m>
                <a:r>
                  <a:rPr lang="en-US" sz="2533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là nguyên hàm của hàm số </a:t>
                </a: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533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5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5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hay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en-US" sz="2533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≠ </m:t>
                      </m:r>
                      <m:f>
                        <m:fPr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+ 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𝑘</m:t>
                          </m:r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𝜖</m:t>
                          </m:r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</m:d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533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tan</m:t>
                          </m:r>
                        </m:fName>
                        <m:e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</m:oMath>
                  </m:oMathPara>
                </a14:m>
                <a:endParaRPr lang="en-US" sz="2533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2533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533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533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5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5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5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den>
                      </m:f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hay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kh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ô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2533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en-US" sz="2533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F98CC1-1904-266B-7008-A086567AF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5" y="1346200"/>
                <a:ext cx="10496884" cy="6289799"/>
              </a:xfrm>
              <a:prstGeom prst="rect">
                <a:avLst/>
              </a:prstGeom>
              <a:blipFill>
                <a:blip r:embed="rId5"/>
                <a:stretch>
                  <a:fillRect l="-1045" r="-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189B6FDD-96BD-39CA-C741-410950779E3D}"/>
              </a:ext>
            </a:extLst>
          </p:cNvPr>
          <p:cNvSpPr/>
          <p:nvPr/>
        </p:nvSpPr>
        <p:spPr>
          <a:xfrm>
            <a:off x="845745" y="556160"/>
            <a:ext cx="1367556" cy="58684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61">
              <a:buClr>
                <a:srgbClr val="000000"/>
              </a:buClr>
              <a:defRPr/>
            </a:pPr>
            <a:r>
              <a:rPr lang="en-US" sz="2667" b="1" kern="0">
                <a:solidFill>
                  <a:srgbClr val="00487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HĐ3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3600" y="177800"/>
            <a:ext cx="993658" cy="99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294105" y="279400"/>
            <a:ext cx="11600164" cy="628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18854" y="787400"/>
            <a:ext cx="94448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61">
              <a:defRPr/>
            </a:pPr>
            <a:r>
              <a:rPr lang="en-US" sz="2667" b="1" i="1" u="sng" kern="0">
                <a:solidFill>
                  <a:srgbClr val="2F5496"/>
                </a:solidFill>
                <a:latin typeface="Arial"/>
                <a:cs typeface="Arial"/>
                <a:sym typeface="Arial"/>
              </a:rPr>
              <a:t>Giải:</a:t>
            </a:r>
            <a:endParaRPr lang="en-US" sz="2667" b="1" i="1" u="sng" kern="0" dirty="0">
              <a:solidFill>
                <a:srgbClr val="2F5496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94790" y="1583306"/>
                <a:ext cx="10213146" cy="340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667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67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667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67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=−</m:t>
                    </m:r>
                    <m:func>
                      <m:func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là một nguyên hàm của hàm số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667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667" i="1"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67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667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là một nguyên hàm của hàm số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667" i="1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2667"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.</a:t>
                </a:r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790" y="1583306"/>
                <a:ext cx="10213146" cy="3402342"/>
              </a:xfrm>
              <a:prstGeom prst="rect">
                <a:avLst/>
              </a:prstGeom>
              <a:blipFill>
                <a:blip r:embed="rId5"/>
                <a:stretch>
                  <a:fillRect l="-1134" b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9406" y="5765800"/>
            <a:ext cx="1573322" cy="9459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2439" y="6207056"/>
            <a:ext cx="2611831" cy="5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294105" y="279400"/>
            <a:ext cx="11600164" cy="6288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7718" y="721876"/>
            <a:ext cx="944489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261">
              <a:defRPr/>
            </a:pPr>
            <a:r>
              <a:rPr lang="en-US" sz="2667" b="1" i="1" u="sng" kern="0">
                <a:solidFill>
                  <a:srgbClr val="2F5496"/>
                </a:solidFill>
                <a:latin typeface="Arial"/>
                <a:cs typeface="Arial"/>
                <a:sym typeface="Arial"/>
              </a:rPr>
              <a:t>Giải:</a:t>
            </a:r>
            <a:endParaRPr lang="en-US" sz="2667" b="1" i="1" u="sng" kern="0" dirty="0">
              <a:solidFill>
                <a:srgbClr val="2F5496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13654" y="1244601"/>
                <a:ext cx="10213146" cy="5363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667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667" i="1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2667" i="1"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2667" i="1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667" i="1"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cot</m:t>
                                  </m:r>
                                </m:fName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667" i="1"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667" i="1"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667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ố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667" i="1"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667" i="1"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2667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≠</m:t>
                      </m:r>
                      <m:f>
                        <m:fPr>
                          <m:ctrlPr>
                            <a:rPr lang="en-US" sz="2667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667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ó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667" i="1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67" i="1"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667" i="1"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US" sz="2667" i="1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667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667" i="1"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667" i="1"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ố 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667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67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nguy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2667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ố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Malgun Gothic" panose="020B0503020000020004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667" i="1">
                                  <a:latin typeface="Cambria Math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667" i="1">
                                      <a:latin typeface="Cambria Math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US" sz="2667">
                                      <a:latin typeface="Cambria Math" panose="02040503050406030204" pitchFamily="18" charset="0"/>
                                      <a:ea typeface="Malgun Gothic" panose="020B0503020000020004" pitchFamily="34" charset="-127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2667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667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54" y="1244601"/>
                <a:ext cx="10213146" cy="53630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9406" y="5765800"/>
            <a:ext cx="1573322" cy="9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0800" y="-178331"/>
            <a:ext cx="15138400" cy="6452131"/>
          </a:xfrm>
          <a:custGeom>
            <a:avLst/>
            <a:gdLst/>
            <a:ahLst/>
            <a:cxnLst/>
            <a:rect l="l" t="t" r="r" b="b"/>
            <a:pathLst>
              <a:path w="19142830" h="10287152">
                <a:moveTo>
                  <a:pt x="0" y="0"/>
                </a:moveTo>
                <a:lnTo>
                  <a:pt x="19142830" y="0"/>
                </a:lnTo>
                <a:lnTo>
                  <a:pt x="19142830" y="10287152"/>
                </a:lnTo>
                <a:lnTo>
                  <a:pt x="0" y="10287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398000" y="4597400"/>
            <a:ext cx="2527524" cy="2133600"/>
          </a:xfrm>
          <a:custGeom>
            <a:avLst/>
            <a:gdLst/>
            <a:ahLst/>
            <a:cxnLst/>
            <a:rect l="l" t="t" r="r" b="b"/>
            <a:pathLst>
              <a:path w="7505186" h="6315784">
                <a:moveTo>
                  <a:pt x="0" y="0"/>
                </a:moveTo>
                <a:lnTo>
                  <a:pt x="7505186" y="0"/>
                </a:lnTo>
                <a:lnTo>
                  <a:pt x="7505186" y="6315784"/>
                </a:lnTo>
                <a:lnTo>
                  <a:pt x="0" y="631578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Google Shape;1339;p43">
            <a:extLst>
              <a:ext uri="{FF2B5EF4-FFF2-40B4-BE49-F238E27FC236}">
                <a16:creationId xmlns:a16="http://schemas.microsoft.com/office/drawing/2014/main" xmlns="" id="{8FA8A61B-8099-A7AF-9137-316BAC1C9676}"/>
              </a:ext>
            </a:extLst>
          </p:cNvPr>
          <p:cNvSpPr txBox="1">
            <a:spLocks/>
          </p:cNvSpPr>
          <p:nvPr/>
        </p:nvSpPr>
        <p:spPr>
          <a:xfrm>
            <a:off x="304800" y="685800"/>
            <a:ext cx="3760027" cy="812800"/>
          </a:xfrm>
          <a:prstGeom prst="rect">
            <a:avLst/>
          </a:prstGeom>
        </p:spPr>
        <p:txBody>
          <a:bodyPr spcFirstLastPara="1" wrap="square" lIns="120000" tIns="121900" rIns="1200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09630">
              <a:spcBef>
                <a:spcPts val="0"/>
              </a:spcBef>
              <a:defRPr/>
            </a:pPr>
            <a:r>
              <a:rPr lang="en-US" sz="4867" b="1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67" b="1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4800" y="2026678"/>
                <a:ext cx="10515600" cy="2804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2800" b="1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                   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2800" b="1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8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2800" b="1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                      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800" b="1" i="1"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800" b="1" i="1"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800" b="1" i="1"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2800" b="1">
                          <a:latin typeface="Arial" panose="020B0604020202020204" pitchFamily="34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8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26678"/>
                <a:ext cx="10515600" cy="28047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20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625600" y="410411"/>
            <a:ext cx="10109200" cy="6045200"/>
            <a:chOff x="0" y="0"/>
            <a:chExt cx="22003200" cy="12244000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003258" cy="12244070"/>
            </a:xfrm>
            <a:custGeom>
              <a:avLst/>
              <a:gdLst/>
              <a:ahLst/>
              <a:cxnLst/>
              <a:rect l="l" t="t" r="r" b="b"/>
              <a:pathLst>
                <a:path w="22003258" h="12244070">
                  <a:moveTo>
                    <a:pt x="0" y="2040763"/>
                  </a:moveTo>
                  <a:cubicBezTo>
                    <a:pt x="0" y="913638"/>
                    <a:pt x="913638" y="0"/>
                    <a:pt x="2040763" y="0"/>
                  </a:cubicBezTo>
                  <a:lnTo>
                    <a:pt x="19962495" y="0"/>
                  </a:lnTo>
                  <a:cubicBezTo>
                    <a:pt x="21089493" y="0"/>
                    <a:pt x="22003258" y="913638"/>
                    <a:pt x="22003258" y="2040763"/>
                  </a:cubicBezTo>
                  <a:lnTo>
                    <a:pt x="22003258" y="10203307"/>
                  </a:lnTo>
                  <a:cubicBezTo>
                    <a:pt x="22003258" y="11330305"/>
                    <a:pt x="21089620" y="12244070"/>
                    <a:pt x="19962495" y="12244070"/>
                  </a:cubicBezTo>
                  <a:lnTo>
                    <a:pt x="2040763" y="12244070"/>
                  </a:lnTo>
                  <a:cubicBezTo>
                    <a:pt x="913638" y="12243943"/>
                    <a:pt x="0" y="11330305"/>
                    <a:pt x="0" y="1020330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grpSp>
        <p:nvGrpSpPr>
          <p:cNvPr id="7" name="Group 6"/>
          <p:cNvGrpSpPr/>
          <p:nvPr/>
        </p:nvGrpSpPr>
        <p:grpSpPr>
          <a:xfrm>
            <a:off x="2916564" y="947820"/>
            <a:ext cx="3269437" cy="518333"/>
            <a:chOff x="457200" y="1445085"/>
            <a:chExt cx="4904156" cy="623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xmlns="" id="{1C0FDDE4-B345-9CEF-46D5-6288E812B092}"/>
                    </a:ext>
                  </a:extLst>
                </p:cNvPr>
                <p:cNvSpPr txBox="1"/>
                <p:nvPr/>
              </p:nvSpPr>
              <p:spPr>
                <a:xfrm>
                  <a:off x="2751329" y="1445085"/>
                  <a:ext cx="2610027" cy="60489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defTabSz="1219261">
                    <a:buClr>
                      <a:srgbClr val="000000"/>
                    </a:buCl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667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667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ì</m:t>
                        </m:r>
                        <m:r>
                          <m:rPr>
                            <m:nor/>
                          </m:rPr>
                          <a:rPr lang="en-US" sz="2667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667" kern="0">
                            <a:solidFill>
                              <a:srgbClr val="000000"/>
                            </a:solidFill>
                            <a:latin typeface="Arial"/>
                            <a:cs typeface="Arial"/>
                            <a:sym typeface="Arial"/>
                          </a:rPr>
                          <m:t>:</m:t>
                        </m:r>
                      </m:oMath>
                    </m:oMathPara>
                  </a14:m>
                  <a:endParaRPr lang="en-US" sz="26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C0FDDE4-B345-9CEF-46D5-6288E812B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329" y="1445085"/>
                  <a:ext cx="2610027" cy="6048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/>
            <p:cNvSpPr/>
            <p:nvPr/>
          </p:nvSpPr>
          <p:spPr>
            <a:xfrm>
              <a:off x="457200" y="1463814"/>
              <a:ext cx="2267928" cy="6048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30">
                <a:defRPr/>
              </a:pPr>
              <a:r>
                <a:rPr lang="vi-VN" sz="2667" b="1" kern="0">
                  <a:solidFill>
                    <a:srgbClr val="FFFFFF"/>
                  </a:solidFill>
                  <a:highlight>
                    <a:srgbClr val="00808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Ví dụ </a:t>
              </a:r>
              <a:r>
                <a:rPr lang="en-US" sz="2667" b="1" kern="0">
                  <a:solidFill>
                    <a:srgbClr val="FFFFFF"/>
                  </a:solidFill>
                  <a:highlight>
                    <a:srgbClr val="008080"/>
                  </a:highlight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4:</a:t>
              </a:r>
              <a:r>
                <a:rPr lang="en-US" sz="26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895600" y="2373911"/>
                <a:ext cx="2398477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3</m:t>
                          </m:r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𝑐𝑜𝑠𝑥</m:t>
                          </m:r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2373911"/>
                <a:ext cx="2398477" cy="1168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95601" y="4241459"/>
                <a:ext cx="3557064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667" kern="100">
                          <a:solidFill>
                            <a:srgbClr val="000000"/>
                          </a:solidFill>
                          <a:latin typeface="Calibri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𝑠𝑖𝑛𝑥</m:t>
                              </m:r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+</m:t>
                              </m:r>
                              <m:r>
                                <a:rPr lang="en-US" sz="2667" i="1" kern="1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Arial"/>
                                </a:rPr>
                                <m:t>𝑐𝑜𝑠𝑥</m:t>
                              </m:r>
                            </m:e>
                          </m:d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667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𝑑𝑥</m:t>
                          </m:r>
                        </m:e>
                      </m:nary>
                      <m:r>
                        <a:rPr lang="en-US" sz="2667" kern="1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 </m:t>
                      </m:r>
                    </m:oMath>
                  </m:oMathPara>
                </a14:m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1" y="4241459"/>
                <a:ext cx="3557064" cy="11685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6499254" y="3712411"/>
                <a:ext cx="3969741" cy="2322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𝒔𝒊𝒏𝒙</m:t>
                          </m:r>
                          <m: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𝒅𝒙</m:t>
                          </m:r>
                        </m:e>
                      </m:nary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𝒄𝒐</m:t>
                          </m:r>
                          <m: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𝒔𝒙</m:t>
                          </m:r>
                          <m: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667" b="1" i="1" kern="100">
                  <a:solidFill>
                    <a:srgbClr val="C00000"/>
                  </a:solidFill>
                  <a:latin typeface="Cambria Math" panose="02040503050406030204" pitchFamily="18" charset="0"/>
                  <a:ea typeface="Aptos"/>
                  <a:cs typeface="Times New Roman" panose="02020603050405020304" pitchFamily="18" charset="0"/>
                  <a:sym typeface="Arial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=−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𝒄𝒐𝒔𝒙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𝒔𝒊𝒏𝒙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𝑪</m:t>
                      </m:r>
                    </m:oMath>
                  </m:oMathPara>
                </a14:m>
                <a:endParaRPr lang="en-US" sz="1200" b="1">
                  <a:solidFill>
                    <a:srgbClr val="C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54" y="3712411"/>
                <a:ext cx="3969741" cy="23224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0397" y="484962"/>
            <a:ext cx="1483603" cy="13986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35600" y="2367539"/>
                <a:ext cx="4425570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𝟑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Arial"/>
                            </a:rPr>
                            <m:t>𝒄𝒐𝒔𝒙</m:t>
                          </m:r>
                          <m: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 </m:t>
                          </m:r>
                          <m:r>
                            <a:rPr lang="en-US" sz="2667" b="1" i="1" kern="1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Aptos"/>
                              <a:cs typeface="Times New Roman" panose="02020603050405020304" pitchFamily="18" charset="0"/>
                              <a:sym typeface="Arial"/>
                            </a:rPr>
                            <m:t>𝒅𝒙</m:t>
                          </m:r>
                        </m:e>
                      </m:nary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Aptos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𝟑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𝒔𝒊𝒏𝒙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+</m:t>
                      </m:r>
                      <m:r>
                        <a:rPr lang="en-US" sz="2667" b="1" i="1" kern="10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Arial"/>
                        </a:rPr>
                        <m:t>𝑪</m:t>
                      </m:r>
                    </m:oMath>
                  </m:oMathPara>
                </a14:m>
                <a:endParaRPr lang="en-US" sz="1200" b="1">
                  <a:solidFill>
                    <a:srgbClr val="C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5600" y="2367539"/>
                <a:ext cx="4425570" cy="11685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599488" y="4892194"/>
            <a:ext cx="2611831" cy="5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3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0608" y="-649"/>
            <a:ext cx="12716167" cy="6858237"/>
          </a:xfrm>
          <a:custGeom>
            <a:avLst/>
            <a:gdLst/>
            <a:ahLst/>
            <a:cxnLst/>
            <a:rect l="l" t="t" r="r" b="b"/>
            <a:pathLst>
              <a:path w="19074250" h="10287356">
                <a:moveTo>
                  <a:pt x="0" y="0"/>
                </a:moveTo>
                <a:lnTo>
                  <a:pt x="19074250" y="0"/>
                </a:lnTo>
                <a:lnTo>
                  <a:pt x="19074250" y="10287356"/>
                </a:lnTo>
                <a:lnTo>
                  <a:pt x="0" y="102873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7200" y="480340"/>
            <a:ext cx="11277600" cy="5895061"/>
            <a:chOff x="0" y="0"/>
            <a:chExt cx="22003200" cy="12244000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22003258" cy="12244070"/>
            </a:xfrm>
            <a:custGeom>
              <a:avLst/>
              <a:gdLst/>
              <a:ahLst/>
              <a:cxnLst/>
              <a:rect l="l" t="t" r="r" b="b"/>
              <a:pathLst>
                <a:path w="22003258" h="12244070">
                  <a:moveTo>
                    <a:pt x="0" y="2040763"/>
                  </a:moveTo>
                  <a:cubicBezTo>
                    <a:pt x="0" y="913638"/>
                    <a:pt x="913638" y="0"/>
                    <a:pt x="2040763" y="0"/>
                  </a:cubicBezTo>
                  <a:lnTo>
                    <a:pt x="19962495" y="0"/>
                  </a:lnTo>
                  <a:cubicBezTo>
                    <a:pt x="21089493" y="0"/>
                    <a:pt x="22003258" y="913638"/>
                    <a:pt x="22003258" y="2040763"/>
                  </a:cubicBezTo>
                  <a:lnTo>
                    <a:pt x="22003258" y="10203307"/>
                  </a:lnTo>
                  <a:cubicBezTo>
                    <a:pt x="22003258" y="11330305"/>
                    <a:pt x="21089620" y="12244070"/>
                    <a:pt x="19962495" y="12244070"/>
                  </a:cubicBezTo>
                  <a:lnTo>
                    <a:pt x="2040763" y="12244070"/>
                  </a:lnTo>
                  <a:cubicBezTo>
                    <a:pt x="913638" y="12243943"/>
                    <a:pt x="0" y="11330305"/>
                    <a:pt x="0" y="1020330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C0FDDE4-B345-9CEF-46D5-6288E812B092}"/>
              </a:ext>
            </a:extLst>
          </p:cNvPr>
          <p:cNvSpPr txBox="1"/>
          <p:nvPr/>
        </p:nvSpPr>
        <p:spPr>
          <a:xfrm>
            <a:off x="1065750" y="838200"/>
            <a:ext cx="390460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261">
              <a:buClr>
                <a:srgbClr val="000000"/>
              </a:buClr>
              <a:defRPr/>
            </a:pPr>
            <a:r>
              <a:rPr lang="vi-VN" sz="2667" b="1" kern="0" dirty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Ví </a:t>
            </a:r>
            <a:r>
              <a:rPr lang="vi-VN" sz="2667" b="1" kern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dụ </a:t>
            </a:r>
            <a:r>
              <a:rPr lang="en-US" sz="2667" b="1" kern="0">
                <a:solidFill>
                  <a:srgbClr val="FFFFFF"/>
                </a:solidFill>
                <a:highlight>
                  <a:srgbClr val="00808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/>
                <a:sym typeface="Arial"/>
              </a:rPr>
              <a:t>5:</a:t>
            </a:r>
            <a:r>
              <a:rPr lang="en-US" sz="26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Tìm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4349" y="330200"/>
            <a:ext cx="1844468" cy="1973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5750" y="2188703"/>
                <a:ext cx="4022191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61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a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667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6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667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667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6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50" y="2188703"/>
                <a:ext cx="4022191" cy="1168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95522" y="1397001"/>
                <a:ext cx="4380495" cy="30657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61">
                  <a:lnSpc>
                    <a:spcPct val="200000"/>
                  </a:lnSpc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667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667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667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667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667" i="1">
                  <a:solidFill>
                    <a:srgbClr val="C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1219261">
                  <a:lnSpc>
                    <a:spcPct val="200000"/>
                  </a:lnSpc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𝑐𝑜𝑡𝑥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𝑡𝑎𝑛𝑥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667" i="1" kern="0">
                  <a:solidFill>
                    <a:srgbClr val="C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522" y="1397001"/>
                <a:ext cx="4380495" cy="3065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65750" y="5030724"/>
                <a:ext cx="3123547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61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667" kern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m:t>)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𝑡𝑎𝑛</m:t>
                                  </m:r>
                                </m:e>
                                <m:sup>
                                  <m:r>
                                    <a:rPr lang="en-US" sz="2667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67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667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</m:oMath>
                  </m:oMathPara>
                </a14:m>
                <a:endParaRPr lang="en-US" sz="26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50" y="5030724"/>
                <a:ext cx="3123547" cy="11685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129622" y="5034281"/>
                <a:ext cx="7255832" cy="11685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261">
                  <a:buClr>
                    <a:srgbClr val="000000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667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𝑠𝑖𝑛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en-US" sz="2667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667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𝑐𝑜𝑠</m:t>
                                          </m:r>
                                        </m:e>
                                        <m:sup>
                                          <m:r>
                                            <a:rPr lang="en-US" sz="2667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  <m:r>
                            <a:rPr lang="en-US" sz="2667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667" i="1">
                              <a:solidFill>
                                <a:srgbClr val="C00000"/>
                              </a:solidFill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667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𝑐𝑜𝑠</m:t>
                                      </m:r>
                                    </m:e>
                                    <m:sup>
                                      <m:r>
                                        <a:rPr lang="en-US" sz="2667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2667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</m:e>
                      </m:nary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𝑑𝑥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𝑡𝑎𝑛𝑥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67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sz="2667" i="1" kern="0">
                  <a:solidFill>
                    <a:srgbClr val="C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622" y="5034281"/>
                <a:ext cx="7255832" cy="11685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4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1236</Words>
  <Application>Microsoft Office PowerPoint</Application>
  <PresentationFormat>Custom</PresentationFormat>
  <Paragraphs>114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Administrator</cp:lastModifiedBy>
  <cp:revision>4</cp:revision>
  <dcterms:created xsi:type="dcterms:W3CDTF">2025-04-21T14:19:46Z</dcterms:created>
  <dcterms:modified xsi:type="dcterms:W3CDTF">2025-04-23T13:44:21Z</dcterms:modified>
</cp:coreProperties>
</file>