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2" r:id="rId4"/>
    <p:sldId id="261" r:id="rId5"/>
    <p:sldId id="263" r:id="rId6"/>
    <p:sldId id="321" r:id="rId7"/>
    <p:sldId id="320" r:id="rId8"/>
    <p:sldId id="323" r:id="rId9"/>
    <p:sldId id="324" r:id="rId10"/>
    <p:sldId id="325" r:id="rId11"/>
    <p:sldId id="264" r:id="rId12"/>
    <p:sldId id="326" r:id="rId13"/>
    <p:sldId id="389" r:id="rId14"/>
    <p:sldId id="385" r:id="rId15"/>
    <p:sldId id="404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97B2A-DC27-4EF6-A1BA-5DDB9B66E68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2238A-03CE-4D56-83A3-A70E28FB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7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802122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185372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96988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55174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93405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8594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641852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962919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1350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2858A7-0781-A0F1-DAAF-2A5661927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8E38E8-C1F7-AEA0-8E81-1E08D03F8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7087EC-D93C-649B-3200-300BFC7B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739C-F18F-4B3B-8234-A8D0425403F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BADBDD-307A-27E5-90BD-B1B285B3D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03A10D-06C0-A029-5ABB-FC1D8368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2A46-BE3F-4258-9F5F-F0E35950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7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59D294-F44F-A752-D140-FEA82F5EC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41452B-C1DE-5AA3-CC47-ACBD07FCA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E51D0E-44AC-33E2-8290-593A0FA7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739C-F18F-4B3B-8234-A8D0425403F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1D9FAF-73A3-5C89-08EC-9D6E3009E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416764-0C42-63ED-EA89-2A42789B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2A46-BE3F-4258-9F5F-F0E35950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2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AE31668-7F14-6D06-4583-3001242C4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195226B-96B1-A116-DAE7-14B9F2F14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2F26A3-8A4A-C584-B39F-586DC32C5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739C-F18F-4B3B-8234-A8D0425403F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1F8B1B-84A7-9891-CC0D-9A813DE91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A76622-7CAD-C031-1FB1-61D2222D5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2A46-BE3F-4258-9F5F-F0E35950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4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521B46-F3C6-F1D7-9258-3D805D1A8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EA1147-C85B-481D-670E-C5FDA224F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B774A5-A2D1-436C-BBDD-A466356AD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739C-F18F-4B3B-8234-A8D0425403F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3D85E0-B8D0-E9E3-FCC2-462504981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04CBF8-619C-926C-8070-1D27641B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2A46-BE3F-4258-9F5F-F0E35950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1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18F9E6-72E3-E8D8-36C3-7A1AC2AC0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C47FD3-02AB-FF1A-4473-E852B8BF6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65745D-3301-C3C3-DB9F-39185CEB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739C-F18F-4B3B-8234-A8D0425403F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B46E26-17F1-114A-6521-B9E017D0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467C59-D997-A6B7-E2E1-F41ECDC68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2A46-BE3F-4258-9F5F-F0E35950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5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9224CC-7CF7-5E51-EBB0-FDCDF593B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C980ED-764D-F0C2-D4CE-2A19FA76E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78710D-F805-E7AB-D7C4-EAE79DAD0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A23DC0-FF1F-16AC-C1CD-8CC04877A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739C-F18F-4B3B-8234-A8D0425403F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61EEC1-2EEE-8784-5898-672934B1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0F8013-2CA0-E4E9-EC4B-36C0D036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2A46-BE3F-4258-9F5F-F0E35950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6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B080BC-6D3C-02C0-EA4B-E0F8C0248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99E69F-EED1-FBF3-46EA-0AAF8F7C2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810D23-0A79-671F-370C-8273895AA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7CF9BC7-C33E-1E4F-6656-3B74DA3BC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9F7A926-337D-C4CF-2F49-EF48C63B3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711D6A9-61F1-ECDD-3245-3F98DBD52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739C-F18F-4B3B-8234-A8D0425403F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B09753-7AC4-5ADF-9CFB-2C246AFF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545753-7546-182A-F776-7A61DAF2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2A46-BE3F-4258-9F5F-F0E35950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96A7F-A4BD-9953-902A-1D4BC63A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76AA17E-04F2-1D0F-E889-6E436F364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739C-F18F-4B3B-8234-A8D0425403F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B15F4F5-4182-C229-7002-7D9BB9772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C5C18EE-A629-82AE-5869-5115456C9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2A46-BE3F-4258-9F5F-F0E35950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9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6AB492A-62BE-EE56-B902-5E8466D1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739C-F18F-4B3B-8234-A8D0425403F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B7CD4D4-4BC3-56A1-6EAC-E92DC0CE0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145761-8296-38A8-8198-4D3A9361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2A46-BE3F-4258-9F5F-F0E35950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1EC0C2-BB03-4EF3-0468-8A1684EE9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1BBCB1-E28B-FE58-539D-3D2A8C661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C02816-CF86-F449-2E90-84E6FCB97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E5E756-4844-F309-428B-DB7F33D19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739C-F18F-4B3B-8234-A8D0425403F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1B8E34-5702-3FAF-4D26-319112F9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80C16C-BC1D-F482-D815-06B5C1754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2A46-BE3F-4258-9F5F-F0E35950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1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17F9D-07D8-1CD7-A1CB-FCBFAB92B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8EA4F03-B05B-2174-45DB-CABA92317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BD0BE5-83CE-809E-97D9-11C607944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FAE960-03AC-CF9D-53B7-FA5D93BF1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739C-F18F-4B3B-8234-A8D0425403F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580E5E-F799-A4BE-ED01-544C06FE3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16CC26-3BAB-527C-4813-EBEA320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2A46-BE3F-4258-9F5F-F0E35950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0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11AD37F-2CFF-AA21-5CD5-68E47721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A2E8B2-C713-9142-8E3A-13D824018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B5C725-9350-9795-E13B-31AAB1B56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8739C-F18F-4B3B-8234-A8D0425403F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91AC0C-FE83-76B7-1C6F-98B9BA0E3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2BD1B3-2E41-1A8E-2E79-5274F6564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52A46-BE3F-4258-9F5F-F0E35950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0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7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2.sv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15.png"/><Relationship Id="rId5" Type="http://schemas.openxmlformats.org/officeDocument/2006/relationships/image" Target="../media/image43.png"/><Relationship Id="rId10" Type="http://schemas.openxmlformats.org/officeDocument/2006/relationships/image" Target="../media/image19.png"/><Relationship Id="rId4" Type="http://schemas.openxmlformats.org/officeDocument/2006/relationships/image" Target="../media/image2.sv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2.svg"/><Relationship Id="rId9" Type="http://schemas.openxmlformats.org/officeDocument/2006/relationships/image" Target="../media/image57.png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svg"/><Relationship Id="rId5" Type="http://schemas.openxmlformats.org/officeDocument/2006/relationships/image" Target="../media/image30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sv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68400" y="0"/>
            <a:ext cx="11023600" cy="8915400"/>
          </a:xfrm>
          <a:custGeom>
            <a:avLst/>
            <a:gdLst/>
            <a:ahLst/>
            <a:cxnLst/>
            <a:rect l="l" t="t" r="r" b="b"/>
            <a:pathLst>
              <a:path w="13487210" h="11578880">
                <a:moveTo>
                  <a:pt x="0" y="0"/>
                </a:moveTo>
                <a:lnTo>
                  <a:pt x="13487210" y="0"/>
                </a:lnTo>
                <a:lnTo>
                  <a:pt x="13487210" y="11578880"/>
                </a:lnTo>
                <a:lnTo>
                  <a:pt x="0" y="115788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132451" y="1549400"/>
            <a:ext cx="5907651" cy="5521797"/>
          </a:xfrm>
          <a:custGeom>
            <a:avLst/>
            <a:gdLst/>
            <a:ahLst/>
            <a:cxnLst/>
            <a:rect l="l" t="t" r="r" b="b"/>
            <a:pathLst>
              <a:path w="10121728" h="9526798">
                <a:moveTo>
                  <a:pt x="0" y="0"/>
                </a:moveTo>
                <a:lnTo>
                  <a:pt x="10121728" y="0"/>
                </a:lnTo>
                <a:lnTo>
                  <a:pt x="10121728" y="9526798"/>
                </a:lnTo>
                <a:lnTo>
                  <a:pt x="0" y="95267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Google Shape;9373;p55"/>
          <p:cNvSpPr txBox="1">
            <a:spLocks/>
          </p:cNvSpPr>
          <p:nvPr/>
        </p:nvSpPr>
        <p:spPr>
          <a:xfrm>
            <a:off x="4619801" y="381000"/>
            <a:ext cx="7430494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algn="ctr" defTabSz="609630">
              <a:lnSpc>
                <a:spcPct val="150000"/>
              </a:lnSpc>
              <a:buClr>
                <a:srgbClr val="674EA7"/>
              </a:buClr>
              <a:defRPr/>
            </a:pPr>
            <a:r>
              <a:rPr lang="en-US" sz="5800" b="1" kern="0">
                <a:solidFill>
                  <a:srgbClr val="351C75"/>
                </a:solidFill>
                <a:latin typeface="Arial"/>
              </a:rPr>
              <a:t>CHÀO MỪNG </a:t>
            </a:r>
          </a:p>
          <a:p>
            <a:pPr algn="ctr" defTabSz="609630">
              <a:lnSpc>
                <a:spcPct val="150000"/>
              </a:lnSpc>
              <a:buClr>
                <a:srgbClr val="674EA7"/>
              </a:buClr>
              <a:defRPr/>
            </a:pPr>
            <a:r>
              <a:rPr lang="en-US" sz="5800" b="1" kern="0">
                <a:solidFill>
                  <a:srgbClr val="351C75"/>
                </a:solidFill>
                <a:latin typeface="Arial"/>
              </a:rPr>
              <a:t>TẤT CẢ CÁC EM</a:t>
            </a:r>
          </a:p>
          <a:p>
            <a:pPr algn="ctr" defTabSz="609630">
              <a:lnSpc>
                <a:spcPct val="150000"/>
              </a:lnSpc>
              <a:buClr>
                <a:srgbClr val="674EA7"/>
              </a:buClr>
              <a:defRPr/>
            </a:pPr>
            <a:r>
              <a:rPr lang="en-US" sz="5800" b="1" kern="0">
                <a:solidFill>
                  <a:srgbClr val="351C75"/>
                </a:solidFill>
                <a:latin typeface="Arial"/>
              </a:rPr>
              <a:t>ĐẾN VỚI TIẾT HỌC!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57200" y="381000"/>
            <a:ext cx="11277600" cy="6096000"/>
            <a:chOff x="0" y="0"/>
            <a:chExt cx="22003200" cy="12244000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2003258" cy="12244070"/>
            </a:xfrm>
            <a:custGeom>
              <a:avLst/>
              <a:gdLst/>
              <a:ahLst/>
              <a:cxnLst/>
              <a:rect l="l" t="t" r="r" b="b"/>
              <a:pathLst>
                <a:path w="22003258" h="12244070">
                  <a:moveTo>
                    <a:pt x="0" y="2040763"/>
                  </a:moveTo>
                  <a:cubicBezTo>
                    <a:pt x="0" y="913638"/>
                    <a:pt x="913638" y="0"/>
                    <a:pt x="2040763" y="0"/>
                  </a:cubicBezTo>
                  <a:lnTo>
                    <a:pt x="19962495" y="0"/>
                  </a:lnTo>
                  <a:cubicBezTo>
                    <a:pt x="21089493" y="0"/>
                    <a:pt x="22003258" y="913638"/>
                    <a:pt x="22003258" y="2040763"/>
                  </a:cubicBezTo>
                  <a:lnTo>
                    <a:pt x="22003258" y="10203307"/>
                  </a:lnTo>
                  <a:cubicBezTo>
                    <a:pt x="22003258" y="11330305"/>
                    <a:pt x="21089620" y="12244070"/>
                    <a:pt x="19962495" y="12244070"/>
                  </a:cubicBezTo>
                  <a:lnTo>
                    <a:pt x="2040763" y="12244070"/>
                  </a:lnTo>
                  <a:cubicBezTo>
                    <a:pt x="913638" y="12243943"/>
                    <a:pt x="0" y="11330305"/>
                    <a:pt x="0" y="1020330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</p:sp>
      </p:grpSp>
      <p:grpSp>
        <p:nvGrpSpPr>
          <p:cNvPr id="7" name="Group 6"/>
          <p:cNvGrpSpPr/>
          <p:nvPr/>
        </p:nvGrpSpPr>
        <p:grpSpPr>
          <a:xfrm>
            <a:off x="1300151" y="635000"/>
            <a:ext cx="9367849" cy="538842"/>
            <a:chOff x="457200" y="1409700"/>
            <a:chExt cx="14051774" cy="8082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1C0FDDE4-B345-9CEF-46D5-6288E812B092}"/>
                    </a:ext>
                  </a:extLst>
                </p:cNvPr>
                <p:cNvSpPr txBox="1"/>
                <p:nvPr/>
              </p:nvSpPr>
              <p:spPr>
                <a:xfrm>
                  <a:off x="2735288" y="1409700"/>
                  <a:ext cx="11773686" cy="7541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261">
                    <a:buClr>
                      <a:srgbClr val="000000"/>
                    </a:buClr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667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667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n-US" sz="2667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667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:</m:t>
                        </m:r>
                      </m:oMath>
                    </m:oMathPara>
                  </a14:m>
                  <a:endParaRPr lang="en-US" sz="26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C0FDDE4-B345-9CEF-46D5-6288E812B0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5288" y="1409700"/>
                  <a:ext cx="11773686" cy="7541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/>
            <p:cNvSpPr/>
            <p:nvPr/>
          </p:nvSpPr>
          <p:spPr>
            <a:xfrm>
              <a:off x="457200" y="1463814"/>
              <a:ext cx="2267928" cy="7541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667" b="1" kern="0">
                  <a:solidFill>
                    <a:srgbClr val="FFFFFF"/>
                  </a:solidFill>
                  <a:highlight>
                    <a:srgbClr val="008080"/>
                  </a:highlight>
                  <a:ea typeface="Times New Roman" panose="02020603050405020304" pitchFamily="18" charset="0"/>
                  <a:cs typeface="Arial"/>
                  <a:sym typeface="Arial"/>
                </a:rPr>
                <a:t>Ví dụ </a:t>
              </a:r>
              <a:r>
                <a:rPr lang="en-US" sz="2667" b="1" kern="0">
                  <a:solidFill>
                    <a:srgbClr val="FFFFFF"/>
                  </a:solidFill>
                  <a:highlight>
                    <a:srgbClr val="008080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/>
                  <a:sym typeface="Arial"/>
                </a:rPr>
                <a:t>2:</a:t>
              </a:r>
              <a:r>
                <a:rPr lang="en-US" sz="26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endParaRPr lang="en-US" sz="1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19542" y="5003800"/>
                <a:ext cx="2336800" cy="1168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261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)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667" i="1" kern="1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  <a:sym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667" i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6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542" y="5003800"/>
                <a:ext cx="2336800" cy="11685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19200" y="1576449"/>
                <a:ext cx="1934504" cy="1168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)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667" i="1" kern="1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lang="en-US" sz="2667" i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67" i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20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576449"/>
                <a:ext cx="1934504" cy="11685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19542" y="3325341"/>
                <a:ext cx="1935273" cy="1168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67" kern="100">
                          <a:solidFill>
                            <a:srgbClr val="000000"/>
                          </a:solidFill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667" i="1" kern="1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en-US" sz="2667" i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67" i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𝑑𝑥</m:t>
                          </m:r>
                        </m:e>
                      </m:nary>
                      <m:r>
                        <a:rPr lang="en-US" sz="2667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sz="120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542" y="3325341"/>
                <a:ext cx="1935273" cy="11685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089071" y="3147500"/>
                <a:ext cx="5567806" cy="1429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667" i="1" kern="10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en-US" sz="2667" i="1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67" i="1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+1</m:t>
                          </m:r>
                        </m:den>
                      </m:f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+</m:t>
                      </m:r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𝐶</m:t>
                      </m:r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</m:num>
                        <m:den>
                          <m: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+</m:t>
                      </m:r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𝐶</m:t>
                      </m:r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+</m:t>
                      </m:r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𝐶</m:t>
                      </m:r>
                    </m:oMath>
                  </m:oMathPara>
                </a14:m>
                <a:endParaRPr lang="en-US" sz="12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071" y="3147500"/>
                <a:ext cx="5567806" cy="14292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89071" y="5003800"/>
                <a:ext cx="7415428" cy="1429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667" i="1" kern="10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en-US" sz="2667" i="1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67" i="1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𝑑𝑥</m:t>
                          </m:r>
                        </m:e>
                      </m:nary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667" i="1" kern="10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en-US" sz="2667" i="1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67" i="1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+1</m:t>
                          </m:r>
                        </m:den>
                      </m:f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+</m:t>
                      </m:r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𝐶</m:t>
                      </m:r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=2</m:t>
                      </m:r>
                      <m:sSup>
                        <m:sSupPr>
                          <m:ctrlP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+</m:t>
                      </m:r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𝐶</m:t>
                      </m:r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</m:e>
                      </m:rad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+</m:t>
                      </m:r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𝐶</m:t>
                      </m:r>
                    </m:oMath>
                  </m:oMathPara>
                </a14:m>
                <a:endParaRPr lang="en-US" sz="12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071" y="5003800"/>
                <a:ext cx="7415428" cy="14292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61601" y="177800"/>
            <a:ext cx="1483603" cy="13986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091745" y="1579881"/>
                <a:ext cx="7503401" cy="1168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𝑑𝑥</m:t>
                          </m:r>
                        </m:e>
                      </m:nary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67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−2+1</m:t>
                              </m:r>
                            </m:sup>
                          </m:sSup>
                        </m:num>
                        <m:den>
                          <m: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−2+1</m:t>
                          </m:r>
                        </m:den>
                      </m:f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+</m:t>
                      </m:r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𝐶</m:t>
                      </m:r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=−</m:t>
                      </m:r>
                      <m:sSup>
                        <m:sSupPr>
                          <m:ctrlP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−1</m:t>
                          </m:r>
                        </m:sup>
                      </m:sSup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+</m:t>
                      </m:r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𝐶</m:t>
                      </m:r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=−</m:t>
                      </m:r>
                      <m:f>
                        <m:fPr>
                          <m:ctrlP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2667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</m:den>
                      </m:f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+</m:t>
                      </m:r>
                      <m:r>
                        <a:rPr lang="en-US" sz="2667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𝐶</m:t>
                      </m:r>
                    </m:oMath>
                  </m:oMathPara>
                </a14:m>
                <a:endParaRPr lang="en-US" sz="12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745" y="1579881"/>
                <a:ext cx="7503401" cy="11685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95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21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6" name="Rectangle 45"/>
          <p:cNvSpPr/>
          <p:nvPr/>
        </p:nvSpPr>
        <p:spPr>
          <a:xfrm>
            <a:off x="457200" y="323682"/>
            <a:ext cx="3962400" cy="6203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0" name="Rectangle 39"/>
          <p:cNvSpPr/>
          <p:nvPr/>
        </p:nvSpPr>
        <p:spPr>
          <a:xfrm>
            <a:off x="4898379" y="323682"/>
            <a:ext cx="6926783" cy="6203893"/>
          </a:xfrm>
          <a:prstGeom prst="rect">
            <a:avLst/>
          </a:prstGeom>
          <a:solidFill>
            <a:srgbClr val="E9FCE3"/>
          </a:solidFill>
          <a:ln w="25400" cap="flat" cmpd="sng" algn="ctr">
            <a:solidFill>
              <a:srgbClr val="E9FCE3"/>
            </a:solidFill>
            <a:prstDash val="solid"/>
          </a:ln>
          <a:effectLst/>
        </p:spPr>
        <p:txBody>
          <a:bodyPr rtlCol="0" anchor="ctr"/>
          <a:lstStyle/>
          <a:p>
            <a:pPr algn="ctr" defTabSz="1219261">
              <a:buClr>
                <a:srgbClr val="000000"/>
              </a:buClr>
              <a:defRPr/>
            </a:pPr>
            <a:endParaRPr lang="en-US" sz="1867" kern="0">
              <a:solidFill>
                <a:srgbClr val="F6F6F6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1C0FDDE4-B345-9CEF-46D5-6288E812B092}"/>
                  </a:ext>
                </a:extLst>
              </p:cNvPr>
              <p:cNvSpPr txBox="1"/>
              <p:nvPr/>
            </p:nvSpPr>
            <p:spPr>
              <a:xfrm>
                <a:off x="665254" y="2264966"/>
                <a:ext cx="3533423" cy="2617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261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800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2800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800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:                   </m:t>
                      </m:r>
                    </m:oMath>
                  </m:oMathPara>
                </a14:m>
                <a:endParaRPr lang="en-US" sz="28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933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933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933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933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933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933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−5</m:t>
                              </m:r>
                              <m:sSup>
                                <m:sSupPr>
                                  <m:ctrlPr>
                                    <a:rPr lang="en-US" sz="2933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933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933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933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nary>
                      <m:r>
                        <a:rPr lang="en-US" sz="2933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sz="2933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C0FDDE4-B345-9CEF-46D5-6288E812B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4" y="2264966"/>
                <a:ext cx="3533423" cy="26174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5599497" y="1006158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61">
              <a:defRPr/>
            </a:pPr>
            <a:r>
              <a:rPr lang="en-US" sz="2800" b="1" i="1" u="sng" ker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Giải:</a:t>
            </a:r>
            <a:endParaRPr lang="en-US" sz="2800" b="1" i="1" u="sng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630809" y="1802390"/>
                <a:ext cx="6095341" cy="4562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−5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809" y="1802390"/>
                <a:ext cx="6095341" cy="4562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64578">
            <a:off x="10165145" y="184596"/>
            <a:ext cx="1938273" cy="1855793"/>
          </a:xfrm>
          <a:prstGeom prst="rect">
            <a:avLst/>
          </a:prstGeom>
        </p:spPr>
      </p:pic>
      <p:sp>
        <p:nvSpPr>
          <p:cNvPr id="45" name="Rounded Rectangle 65">
            <a:extLst>
              <a:ext uri="{FF2B5EF4-FFF2-40B4-BE49-F238E27FC236}">
                <a16:creationId xmlns:a16="http://schemas.microsoft.com/office/drawing/2014/main" xmlns="" id="{E2F0AC9E-9DB0-2F3F-2ED3-ECEEB17CEA72}"/>
              </a:ext>
            </a:extLst>
          </p:cNvPr>
          <p:cNvSpPr/>
          <p:nvPr/>
        </p:nvSpPr>
        <p:spPr>
          <a:xfrm>
            <a:off x="744422" y="823193"/>
            <a:ext cx="3135525" cy="8962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3334" b="1" kern="0">
                <a:solidFill>
                  <a:srgbClr val="BBCFCC">
                    <a:lumMod val="20000"/>
                    <a:lumOff val="8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Luyện tập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417095" y="355069"/>
            <a:ext cx="11379200" cy="614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65">
            <a:extLst>
              <a:ext uri="{FF2B5EF4-FFF2-40B4-BE49-F238E27FC236}">
                <a16:creationId xmlns:a16="http://schemas.microsoft.com/office/drawing/2014/main" xmlns="" id="{E2F0AC9E-9DB0-2F3F-2ED3-ECEEB17CEA72}"/>
              </a:ext>
            </a:extLst>
          </p:cNvPr>
          <p:cNvSpPr/>
          <p:nvPr/>
        </p:nvSpPr>
        <p:spPr>
          <a:xfrm>
            <a:off x="1141791" y="561540"/>
            <a:ext cx="3135525" cy="8962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3334" b="1" kern="0">
                <a:solidFill>
                  <a:srgbClr val="BBCFCC">
                    <a:lumMod val="20000"/>
                    <a:lumOff val="8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Luyện tập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41791" y="4438325"/>
                <a:ext cx="2296911" cy="1222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800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)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kern="100">
                              <a:solidFill>
                                <a:srgbClr val="000000"/>
                              </a:solidFill>
                              <a:latin typeface="Cambria Math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800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2800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ctrlPr>
                                    <a:rPr lang="en-US" sz="2800" i="1" kern="1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  <a:sym typeface="Arial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2800" i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4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US" sz="2800" i="1" kern="1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  <a:sym typeface="Arial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kern="1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Arial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 kern="1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Arial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791" y="4438325"/>
                <a:ext cx="2296911" cy="12225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41791" y="2348957"/>
                <a:ext cx="2022798" cy="1222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 kern="100">
                          <a:solidFill>
                            <a:srgbClr val="000000"/>
                          </a:solidFill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kern="100">
                              <a:solidFill>
                                <a:srgbClr val="000000"/>
                              </a:solidFill>
                              <a:latin typeface="Cambria Math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800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2800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800" i="1" kern="1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800" i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𝑑𝑥</m:t>
                          </m:r>
                        </m:e>
                      </m:nary>
                      <m:r>
                        <a:rPr lang="en-US" sz="2800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791" y="2348957"/>
                <a:ext cx="2022798" cy="12225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1C0FDDE4-B345-9CEF-46D5-6288E812B092}"/>
                  </a:ext>
                </a:extLst>
              </p:cNvPr>
              <p:cNvSpPr txBox="1"/>
              <p:nvPr/>
            </p:nvSpPr>
            <p:spPr>
              <a:xfrm>
                <a:off x="4625244" y="773834"/>
                <a:ext cx="139752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261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800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2800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800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:</m:t>
                      </m:r>
                    </m:oMath>
                  </m:oMathPara>
                </a14:m>
                <a:endParaRPr lang="en-US" sz="28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C0FDDE4-B345-9CEF-46D5-6288E812B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244" y="773834"/>
                <a:ext cx="139752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4143" y="2157309"/>
                <a:ext cx="3877728" cy="1505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8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28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8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8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143" y="2157309"/>
                <a:ext cx="3877728" cy="1505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25535" y="4241800"/>
                <a:ext cx="7818679" cy="1496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=4</m:t>
                      </m:r>
                      <m:rad>
                        <m:ra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8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535" y="4241800"/>
                <a:ext cx="7818679" cy="14969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25544" y="341572"/>
            <a:ext cx="2212457" cy="11062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84464" y="6215927"/>
            <a:ext cx="2611831" cy="51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21" grpId="0"/>
      <p:bldP spid="2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57200" y="441794"/>
            <a:ext cx="11277600" cy="6006654"/>
            <a:chOff x="0" y="0"/>
            <a:chExt cx="22003200" cy="12244000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2003258" cy="12244070"/>
            </a:xfrm>
            <a:custGeom>
              <a:avLst/>
              <a:gdLst/>
              <a:ahLst/>
              <a:cxnLst/>
              <a:rect l="l" t="t" r="r" b="b"/>
              <a:pathLst>
                <a:path w="22003258" h="12244070">
                  <a:moveTo>
                    <a:pt x="0" y="2040763"/>
                  </a:moveTo>
                  <a:cubicBezTo>
                    <a:pt x="0" y="913638"/>
                    <a:pt x="913638" y="0"/>
                    <a:pt x="2040763" y="0"/>
                  </a:cubicBezTo>
                  <a:lnTo>
                    <a:pt x="19962495" y="0"/>
                  </a:lnTo>
                  <a:cubicBezTo>
                    <a:pt x="21089493" y="0"/>
                    <a:pt x="22003258" y="913638"/>
                    <a:pt x="22003258" y="2040763"/>
                  </a:cubicBezTo>
                  <a:lnTo>
                    <a:pt x="22003258" y="10203307"/>
                  </a:lnTo>
                  <a:cubicBezTo>
                    <a:pt x="22003258" y="11330305"/>
                    <a:pt x="21089620" y="12244070"/>
                    <a:pt x="19962495" y="12244070"/>
                  </a:cubicBezTo>
                  <a:lnTo>
                    <a:pt x="2040763" y="12244070"/>
                  </a:lnTo>
                  <a:cubicBezTo>
                    <a:pt x="913638" y="12243943"/>
                    <a:pt x="0" y="11330305"/>
                    <a:pt x="0" y="1020330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2928E34C-A9B5-33D1-0FDE-781C4F834193}"/>
                  </a:ext>
                </a:extLst>
              </p:cNvPr>
              <p:cNvSpPr/>
              <p:nvPr/>
            </p:nvSpPr>
            <p:spPr>
              <a:xfrm>
                <a:off x="832787" y="482600"/>
                <a:ext cx="10617230" cy="2186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261">
                  <a:lnSpc>
                    <a:spcPct val="130000"/>
                  </a:lnSpc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533" b="1">
                          <a:solidFill>
                            <a:srgbClr val="2F5496"/>
                          </a:solidFill>
                          <a:cs typeface="Arial" panose="020B0604020202020204" pitchFamily="34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533" b="1">
                          <a:solidFill>
                            <a:srgbClr val="2F5496"/>
                          </a:solidFill>
                          <a:cs typeface="Arial" panose="020B0604020202020204" pitchFamily="34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533" b="1">
                          <a:solidFill>
                            <a:srgbClr val="2F5496"/>
                          </a:solidFill>
                          <a:cs typeface="Arial" panose="020B0604020202020204" pitchFamily="34" charset="0"/>
                          <a:sym typeface="Arial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533" b="1">
                          <a:solidFill>
                            <a:srgbClr val="2F5496"/>
                          </a:solidFill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33" b="1">
                          <a:solidFill>
                            <a:srgbClr val="2F54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3</m:t>
                      </m:r>
                      <m:r>
                        <m:rPr>
                          <m:nor/>
                        </m:rPr>
                        <a:rPr lang="vi-VN" sz="2533" b="1">
                          <a:solidFill>
                            <a:srgbClr val="2F5496"/>
                          </a:solidFill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533" b="1" dirty="0">
                          <a:solidFill>
                            <a:srgbClr val="2F5496"/>
                          </a:solidFill>
                          <a:cs typeface="Arial" panose="020B0604020202020204" pitchFamily="34" charset="0"/>
                          <a:sym typeface="Arial"/>
                        </a:rPr>
                        <m:t>(</m:t>
                      </m:r>
                      <m:r>
                        <m:rPr>
                          <m:nor/>
                        </m:rPr>
                        <a:rPr lang="vi-VN" sz="2533" b="1" dirty="0">
                          <a:solidFill>
                            <a:srgbClr val="2F5496"/>
                          </a:solidFill>
                          <a:cs typeface="Arial" panose="020B0604020202020204" pitchFamily="34" charset="0"/>
                          <a:sym typeface="Arial"/>
                        </a:rPr>
                        <m:t>SGK</m:t>
                      </m:r>
                      <m:r>
                        <m:rPr>
                          <m:nor/>
                        </m:rPr>
                        <a:rPr lang="en-US" sz="2533" b="1" dirty="0">
                          <a:solidFill>
                            <a:srgbClr val="2F54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33" b="1">
                          <a:solidFill>
                            <a:srgbClr val="2F54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– </m:t>
                      </m:r>
                      <m:r>
                        <m:rPr>
                          <m:nor/>
                        </m:rPr>
                        <a:rPr lang="vi-VN" sz="2533" b="1">
                          <a:solidFill>
                            <a:srgbClr val="2F5496"/>
                          </a:solidFill>
                          <a:cs typeface="Arial" panose="020B0604020202020204" pitchFamily="34" charset="0"/>
                          <a:sym typeface="Arial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2533" b="1">
                          <a:solidFill>
                            <a:srgbClr val="2F5496"/>
                          </a:solidFill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533" b="1" kern="0">
                          <a:solidFill>
                            <a:srgbClr val="2F54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15</m:t>
                      </m:r>
                      <m:r>
                        <m:rPr>
                          <m:nor/>
                        </m:rPr>
                        <a:rPr lang="en-US" sz="2533" b="1">
                          <a:solidFill>
                            <a:srgbClr val="2F54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2533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Nguy</m:t>
                      </m:r>
                      <m:r>
                        <m:rPr>
                          <m:nor/>
                        </m:rPr>
                        <a:rPr lang="en-US" sz="2533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2533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533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33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533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533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533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33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533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2533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533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33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533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533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533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33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533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ố</m:t>
                      </m:r>
                      <m:r>
                        <a:rPr lang="en-US" sz="2533" i="1"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a:rPr lang="en-US" sz="2533" i="1"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𝑓</m:t>
                      </m:r>
                      <m:d>
                        <m:dPr>
                          <m:ctrlPr>
                            <a:rPr lang="en-US" sz="2533" i="1">
                              <a:latin typeface="Cambria Math"/>
                              <a:cs typeface="Arial" panose="020B0604020202020204" pitchFamily="34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2533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  <m:t>𝑥</m:t>
                          </m:r>
                        </m:e>
                      </m:d>
                      <m:r>
                        <a:rPr lang="en-US" sz="2533" i="1"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533" i="1">
                              <a:latin typeface="Cambria Math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533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  <m:t>3</m:t>
                          </m:r>
                          <m:r>
                            <a:rPr lang="en-US" sz="2533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533" i="1">
                                  <a:latin typeface="Cambria Math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533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sz="2533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33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533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2533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533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:</m:t>
                      </m:r>
                    </m:oMath>
                  </m:oMathPara>
                </a14:m>
                <a:endParaRPr lang="en-US" sz="2533"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algn="just" defTabSz="1219261">
                  <a:lnSpc>
                    <a:spcPct val="130000"/>
                  </a:lnSpc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533" kern="0">
                          <a:solidFill>
                            <a:srgbClr val="19191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533" kern="0">
                          <a:solidFill>
                            <a:srgbClr val="19191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. 2</m:t>
                      </m:r>
                      <m:rad>
                        <m:radPr>
                          <m:ctrlPr>
                            <a:rPr lang="en-US" sz="2533" i="1" kern="0">
                              <a:solidFill>
                                <a:srgbClr val="191919"/>
                              </a:solidFill>
                              <a:latin typeface="Cambria Math"/>
                              <a:cs typeface="Arial" panose="020B0604020202020204" pitchFamily="34" charset="0"/>
                              <a:sym typeface="Arial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533" i="1" kern="0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sz="2533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5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5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5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m:rPr>
                          <m:nor/>
                        </m:rPr>
                        <a:rPr lang="en-US" sz="2533" kern="0">
                          <a:solidFill>
                            <a:srgbClr val="19191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			            </m:t>
                      </m:r>
                      <m:r>
                        <m:rPr>
                          <m:nor/>
                        </m:rPr>
                        <a:rPr lang="en-US" sz="2533" kern="0">
                          <a:solidFill>
                            <a:srgbClr val="19191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533" kern="0">
                          <a:solidFill>
                            <a:srgbClr val="19191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. </m:t>
                      </m:r>
                      <m:f>
                        <m:fPr>
                          <m:ctrlPr>
                            <a:rPr lang="en-US" sz="2533" i="1" kern="0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−6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533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5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US" sz="25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5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m:rPr>
                          <m:nor/>
                        </m:rPr>
                        <a:rPr lang="en-US" sz="2533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</m:t>
                      </m:r>
                      <m:r>
                        <m:rPr>
                          <m:nor/>
                        </m:rPr>
                        <a:rPr lang="en-US" sz="2533" kern="0">
                          <a:solidFill>
                            <a:srgbClr val="191919"/>
                          </a:solidFill>
                          <a:latin typeface="Arial"/>
                          <a:cs typeface="Arial" panose="020B0604020202020204" pitchFamily="34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533" kern="0">
                          <a:solidFill>
                            <a:srgbClr val="191919"/>
                          </a:solidFill>
                          <a:latin typeface="Arial"/>
                          <a:cs typeface="Arial" panose="020B0604020202020204" pitchFamily="34" charset="0"/>
                          <a:sym typeface="Arial"/>
                        </a:rPr>
                        <m:t>. </m:t>
                      </m:r>
                      <m:r>
                        <a:rPr lang="en-US" sz="25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sz="2533" i="1" kern="0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5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25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5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5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srgbClr val="19191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			            </m:t>
                      </m:r>
                      <m:r>
                        <m:rPr>
                          <m:nor/>
                        </m:rPr>
                        <a:rPr lang="en-US" sz="2533" kern="0">
                          <a:solidFill>
                            <a:srgbClr val="19191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533" kern="0">
                          <a:solidFill>
                            <a:srgbClr val="19191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. </m:t>
                      </m:r>
                      <m:r>
                        <a:rPr lang="en-US" sz="2533" i="1" kern="0">
                          <a:solidFill>
                            <a:srgbClr val="19191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2</m:t>
                      </m:r>
                      <m:r>
                        <a:rPr lang="en-US" sz="2533" i="1" kern="0">
                          <a:solidFill>
                            <a:srgbClr val="19191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2533" i="1" kern="0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5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25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5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533" kern="0" dirty="0">
                  <a:solidFill>
                    <a:srgbClr val="191919"/>
                  </a:solidFill>
                  <a:latin typeface="Arial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928E34C-A9B5-33D1-0FDE-781C4F834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87" y="482600"/>
                <a:ext cx="10617230" cy="2186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832787" y="3389998"/>
            <a:ext cx="906017" cy="482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61">
              <a:defRPr/>
            </a:pPr>
            <a:r>
              <a:rPr lang="en-US" sz="2533" b="1" i="1" u="sng" ker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Giải:</a:t>
            </a:r>
            <a:endParaRPr lang="en-US" sz="2533" b="1" i="1" u="sng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02000" y="2977803"/>
                <a:ext cx="8311213" cy="3357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533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2533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533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533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ó :</m:t>
                      </m:r>
                      <m:r>
                        <a:rPr lang="en-US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533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533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5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fr-FR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fr-FR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533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533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5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fr-FR" sz="25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533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2533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fr-FR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fr-FR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533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2533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5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nary>
                      <m:r>
                        <a:rPr lang="fr-FR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fr-FR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533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533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5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533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533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2533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fr-FR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sz="2533" i="1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</m:t>
                      </m:r>
                      <m:r>
                        <a:rPr lang="fr-FR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=3.</m:t>
                      </m:r>
                      <m:f>
                        <m:fPr>
                          <m:ctrlPr>
                            <a:rPr lang="en-US" sz="2533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533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5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533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533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2533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fr-FR" sz="25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sz="2533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5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5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fr-FR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fr-FR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533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533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5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fr-FR" sz="2533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fr-FR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fr-FR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fr-FR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2533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fr-FR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533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2533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 án đúng : D</a:t>
                </a:r>
                <a:endParaRPr lang="en-US" sz="2533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0" y="2977803"/>
                <a:ext cx="8311213" cy="3357586"/>
              </a:xfrm>
              <a:prstGeom prst="rect">
                <a:avLst/>
              </a:prstGeom>
              <a:blipFill>
                <a:blip r:embed="rId6"/>
                <a:stretch>
                  <a:fillRect l="-1321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2"/>
          <p:cNvSpPr/>
          <p:nvPr/>
        </p:nvSpPr>
        <p:spPr>
          <a:xfrm>
            <a:off x="457200" y="5214908"/>
            <a:ext cx="1574800" cy="1231489"/>
          </a:xfrm>
          <a:custGeom>
            <a:avLst/>
            <a:gdLst/>
            <a:ahLst/>
            <a:cxnLst/>
            <a:rect l="l" t="t" r="r" b="b"/>
            <a:pathLst>
              <a:path w="2999300" h="1895700">
                <a:moveTo>
                  <a:pt x="0" y="0"/>
                </a:moveTo>
                <a:lnTo>
                  <a:pt x="2999300" y="0"/>
                </a:lnTo>
                <a:lnTo>
                  <a:pt x="2999300" y="1895700"/>
                </a:lnTo>
                <a:lnTo>
                  <a:pt x="0" y="18957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908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304099" y="279400"/>
            <a:ext cx="11600164" cy="6288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24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28E34C-A9B5-33D1-0FDE-781C4F834193}"/>
              </a:ext>
            </a:extLst>
          </p:cNvPr>
          <p:cNvSpPr/>
          <p:nvPr/>
        </p:nvSpPr>
        <p:spPr>
          <a:xfrm>
            <a:off x="457200" y="381001"/>
            <a:ext cx="3629765" cy="591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61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defRPr/>
            </a:pPr>
            <a:r>
              <a:rPr lang="vi-VN" sz="2467" b="1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</a:t>
            </a:r>
            <a:r>
              <a:rPr lang="en-US" sz="2467" b="1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r>
              <a:rPr lang="vi-VN" sz="2467" b="1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467" b="1" dirty="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(SGK</a:t>
            </a:r>
            <a:r>
              <a:rPr lang="en-US" sz="2467" b="1" dirty="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67" b="1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</a:t>
            </a:r>
            <a:r>
              <a:rPr lang="vi-VN" sz="2467" b="1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tr.</a:t>
            </a:r>
            <a:r>
              <a:rPr lang="en-US" sz="2467" b="1" kern="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16</a:t>
            </a:r>
            <a:r>
              <a:rPr lang="en-US" sz="2467" b="1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 </a:t>
            </a:r>
            <a:r>
              <a:rPr lang="en-US" sz="2467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Tìm</a:t>
            </a:r>
            <a:endParaRPr lang="en-US" sz="2467" kern="0" dirty="0">
              <a:solidFill>
                <a:srgbClr val="191919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77079" y="5207000"/>
                <a:ext cx="5528741" cy="1329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67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67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4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67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67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fr-FR" sz="2467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67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67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4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67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67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fr-FR" sz="2467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fr-FR" sz="24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fr-FR" sz="24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67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fr-FR" sz="24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24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67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67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4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467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079" y="5207000"/>
                <a:ext cx="5528741" cy="13291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" y="1332593"/>
                <a:ext cx="3688510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67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67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FR" sz="24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(7</m:t>
                        </m:r>
                        <m:sSup>
                          <m:sSupPr>
                            <m:ctrlPr>
                              <a:rPr lang="en-US" sz="2467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fr-FR" sz="24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sSup>
                          <m:sSupPr>
                            <m:ctrlPr>
                              <a:rPr lang="en-US" sz="2467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24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2467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lang="fr-FR" sz="24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endParaRPr lang="en-US" sz="2467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32593"/>
                <a:ext cx="3688510" cy="530915"/>
              </a:xfrm>
              <a:prstGeom prst="rect">
                <a:avLst/>
              </a:prstGeom>
              <a:blipFill>
                <a:blip r:embed="rId6"/>
                <a:stretch>
                  <a:fillRect l="-2645" t="-9195" b="-14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07950" y="1092200"/>
                <a:ext cx="8084050" cy="1087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67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67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4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fr-FR" sz="24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−4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67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67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4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67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67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4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67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4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24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p>
                      </m:sSup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67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4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24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67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4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24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467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950" y="1092200"/>
                <a:ext cx="8084050" cy="10878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64695" y="2362200"/>
                <a:ext cx="1665456" cy="1087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467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2467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67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67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fr-FR" sz="24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a:rPr lang="fr-FR" sz="24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fr-FR" sz="24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sz="2467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95" y="2362200"/>
                <a:ext cx="1665456" cy="10878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78686" y="2373351"/>
                <a:ext cx="3982372" cy="1087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67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fr-FR" sz="24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67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67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4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67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fr-FR" sz="24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func>
                        <m:funcPr>
                          <m:ctrlPr>
                            <a:rPr lang="en-US" sz="2467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fr-FR" sz="24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fr-FR" sz="24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24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</m:func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467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686" y="2373351"/>
                <a:ext cx="3982372" cy="10878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7637" y="3835400"/>
                <a:ext cx="1626984" cy="1087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467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467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67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67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67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67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2467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fr-FR" sz="24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sz="2467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37" y="3835400"/>
                <a:ext cx="1626984" cy="10878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063237" y="3873132"/>
                <a:ext cx="7670800" cy="1087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67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67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4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sup>
                          </m:sSup>
                        </m:e>
                      </m:nary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67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67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4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−4+1</m:t>
                              </m:r>
                            </m:sup>
                          </m:sSup>
                        </m:num>
                        <m:den>
                          <m:r>
                            <a:rPr lang="fr-FR" sz="24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−4+1</m:t>
                          </m:r>
                        </m:den>
                      </m:f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67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67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4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fr-FR" sz="24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den>
                      </m:f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67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67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4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fr-FR" sz="24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67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237" y="3873132"/>
                <a:ext cx="7670800" cy="10878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57200" y="5368934"/>
                <a:ext cx="1876347" cy="1087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467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fr-FR" sz="2467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67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67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4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67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2467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fr-FR" sz="24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sz="2467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68934"/>
                <a:ext cx="1876347" cy="10878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30964" y="4699000"/>
            <a:ext cx="1007036" cy="1676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02800" y="6387897"/>
            <a:ext cx="2255001" cy="44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5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10" grpId="0"/>
      <p:bldP spid="12" grpId="0"/>
      <p:bldP spid="15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/>
          <p:cNvSpPr/>
          <p:nvPr/>
        </p:nvSpPr>
        <p:spPr>
          <a:xfrm>
            <a:off x="-50800" y="0"/>
            <a:ext cx="12242800" cy="68834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Google Shape;911;p39">
            <a:extLst>
              <a:ext uri="{FF2B5EF4-FFF2-40B4-BE49-F238E27FC236}">
                <a16:creationId xmlns:a16="http://schemas.microsoft.com/office/drawing/2014/main" xmlns="" id="{24BFEEFF-F8B4-52E5-F5C9-2DA23424E7E5}"/>
              </a:ext>
            </a:extLst>
          </p:cNvPr>
          <p:cNvSpPr txBox="1">
            <a:spLocks/>
          </p:cNvSpPr>
          <p:nvPr/>
        </p:nvSpPr>
        <p:spPr>
          <a:xfrm>
            <a:off x="4953580" y="783609"/>
            <a:ext cx="6979196" cy="9035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667" b="1" dirty="0">
                <a:solidFill>
                  <a:srgbClr val="351C7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HƯỚNG DẪN VỀ NHÀ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7E3E332-ABA8-E170-079F-0D6C7E76CA05}"/>
              </a:ext>
            </a:extLst>
          </p:cNvPr>
          <p:cNvSpPr/>
          <p:nvPr/>
        </p:nvSpPr>
        <p:spPr>
          <a:xfrm>
            <a:off x="5378641" y="2413000"/>
            <a:ext cx="5855944" cy="63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23" indent="-457223" algn="just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q"/>
              <a:defRPr/>
            </a:pPr>
            <a:r>
              <a:rPr lang="fr-FR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Ghi</a:t>
            </a:r>
            <a:r>
              <a:rPr lang="fr-FR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r-FR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nhớ</a:t>
            </a:r>
            <a:r>
              <a:rPr lang="fr-FR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r-FR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kiến</a:t>
            </a:r>
            <a:r>
              <a:rPr lang="fr-FR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r-FR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thức</a:t>
            </a:r>
            <a:r>
              <a:rPr lang="fr-FR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r-FR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fr-FR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r-FR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F0DD5C5-6E49-3B5D-2923-71E3D6A726AF}"/>
              </a:ext>
            </a:extLst>
          </p:cNvPr>
          <p:cNvSpPr/>
          <p:nvPr/>
        </p:nvSpPr>
        <p:spPr>
          <a:xfrm>
            <a:off x="5379473" y="3740704"/>
            <a:ext cx="6761727" cy="63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23" indent="-457223">
              <a:lnSpc>
                <a:spcPct val="150000"/>
              </a:lnSpc>
              <a:spcAft>
                <a:spcPts val="533"/>
              </a:spcAft>
              <a:buClr>
                <a:srgbClr val="000000"/>
              </a:buClr>
              <a:buFont typeface="Wingdings" panose="05000000000000000000" pitchFamily="2" charset="2"/>
              <a:buChar char="q"/>
              <a:defRPr/>
            </a:pPr>
            <a:r>
              <a:rPr lang="vi-VN" sz="2667" ker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 thành bài tập trong SBT</a:t>
            </a:r>
            <a:r>
              <a:rPr lang="en-US" sz="2667" ker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2667" b="1" i="1" kern="0" dirty="0">
              <a:solidFill>
                <a:srgbClr val="000000"/>
              </a:solidFill>
              <a:latin typeface="Arial"/>
              <a:ea typeface="DengXian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698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9600" y="0"/>
            <a:ext cx="11582400" cy="6858101"/>
            <a:chOff x="0" y="0"/>
            <a:chExt cx="16718568" cy="13716203"/>
          </a:xfrm>
        </p:grpSpPr>
        <p:sp>
          <p:nvSpPr>
            <p:cNvPr id="4" name="Freeform 4"/>
            <p:cNvSpPr/>
            <p:nvPr/>
          </p:nvSpPr>
          <p:spPr>
            <a:xfrm>
              <a:off x="127" y="0"/>
              <a:ext cx="16718408" cy="13716000"/>
            </a:xfrm>
            <a:custGeom>
              <a:avLst/>
              <a:gdLst/>
              <a:ahLst/>
              <a:cxnLst/>
              <a:rect l="l" t="t" r="r" b="b"/>
              <a:pathLst>
                <a:path w="16718408" h="13716000">
                  <a:moveTo>
                    <a:pt x="4738878" y="0"/>
                  </a:moveTo>
                  <a:cubicBezTo>
                    <a:pt x="4987417" y="446405"/>
                    <a:pt x="5173980" y="975868"/>
                    <a:pt x="5139055" y="1551051"/>
                  </a:cubicBezTo>
                  <a:cubicBezTo>
                    <a:pt x="5030216" y="3189732"/>
                    <a:pt x="3192907" y="3442843"/>
                    <a:pt x="2827782" y="5352923"/>
                  </a:cubicBezTo>
                  <a:cubicBezTo>
                    <a:pt x="2482215" y="7175627"/>
                    <a:pt x="3911600" y="8123809"/>
                    <a:pt x="3406648" y="9550781"/>
                  </a:cubicBezTo>
                  <a:cubicBezTo>
                    <a:pt x="2987040" y="10733659"/>
                    <a:pt x="1852930" y="10508107"/>
                    <a:pt x="741934" y="12178792"/>
                  </a:cubicBezTo>
                  <a:cubicBezTo>
                    <a:pt x="384556" y="12717399"/>
                    <a:pt x="151511" y="13269595"/>
                    <a:pt x="0" y="13716000"/>
                  </a:cubicBezTo>
                  <a:lnTo>
                    <a:pt x="16718408" y="13716000"/>
                  </a:lnTo>
                  <a:lnTo>
                    <a:pt x="16718408" y="0"/>
                  </a:lnTo>
                  <a:close/>
                </a:path>
              </a:pathLst>
            </a:custGeom>
            <a:solidFill>
              <a:srgbClr val="F9FFF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63600" y="2921000"/>
            <a:ext cx="3050574" cy="3692200"/>
          </a:xfrm>
          <a:custGeom>
            <a:avLst/>
            <a:gdLst/>
            <a:ahLst/>
            <a:cxnLst/>
            <a:rect l="l" t="t" r="r" b="b"/>
            <a:pathLst>
              <a:path w="6459600" h="7053050">
                <a:moveTo>
                  <a:pt x="0" y="0"/>
                </a:moveTo>
                <a:lnTo>
                  <a:pt x="6459600" y="0"/>
                </a:lnTo>
                <a:lnTo>
                  <a:pt x="6459600" y="7053050"/>
                </a:lnTo>
                <a:lnTo>
                  <a:pt x="0" y="70530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Google Shape;9373;p55"/>
          <p:cNvSpPr txBox="1">
            <a:spLocks/>
          </p:cNvSpPr>
          <p:nvPr/>
        </p:nvSpPr>
        <p:spPr>
          <a:xfrm>
            <a:off x="4078460" y="1143000"/>
            <a:ext cx="7859541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lvl="0" algn="ctr">
              <a:lnSpc>
                <a:spcPct val="150000"/>
              </a:lnSpc>
              <a:buClr>
                <a:srgbClr val="674EA7"/>
              </a:buClr>
              <a:defRPr/>
            </a:pPr>
            <a:r>
              <a:rPr lang="en-US" sz="5667" b="1" kern="0">
                <a:solidFill>
                  <a:srgbClr val="351C75"/>
                </a:solidFill>
                <a:latin typeface="Arial"/>
              </a:rPr>
              <a:t>HẸN GẶP LẠI CÁC EM TRONG TIẾT HỌC TIẾP THEO!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06400" y="330200"/>
            <a:ext cx="11379200" cy="6164100"/>
            <a:chOff x="0" y="0"/>
            <a:chExt cx="22003200" cy="12244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03258" cy="12244070"/>
            </a:xfrm>
            <a:custGeom>
              <a:avLst/>
              <a:gdLst/>
              <a:ahLst/>
              <a:cxnLst/>
              <a:rect l="l" t="t" r="r" b="b"/>
              <a:pathLst>
                <a:path w="22003258" h="12244070">
                  <a:moveTo>
                    <a:pt x="0" y="2040763"/>
                  </a:moveTo>
                  <a:cubicBezTo>
                    <a:pt x="0" y="913638"/>
                    <a:pt x="913638" y="0"/>
                    <a:pt x="2040763" y="0"/>
                  </a:cubicBezTo>
                  <a:lnTo>
                    <a:pt x="19962495" y="0"/>
                  </a:lnTo>
                  <a:cubicBezTo>
                    <a:pt x="21089493" y="0"/>
                    <a:pt x="22003258" y="913638"/>
                    <a:pt x="22003258" y="2040763"/>
                  </a:cubicBezTo>
                  <a:lnTo>
                    <a:pt x="22003258" y="10203307"/>
                  </a:lnTo>
                  <a:cubicBezTo>
                    <a:pt x="22003258" y="11330305"/>
                    <a:pt x="21089620" y="12244070"/>
                    <a:pt x="19962495" y="12244070"/>
                  </a:cubicBezTo>
                  <a:lnTo>
                    <a:pt x="2040763" y="12244070"/>
                  </a:lnTo>
                  <a:cubicBezTo>
                    <a:pt x="913638" y="12243943"/>
                    <a:pt x="0" y="11330305"/>
                    <a:pt x="0" y="10203307"/>
                  </a:cubicBezTo>
                  <a:close/>
                </a:path>
              </a:pathLst>
            </a:custGeom>
            <a:solidFill>
              <a:srgbClr val="F9FFF7"/>
            </a:solidFill>
          </p:spPr>
        </p:sp>
      </p:grp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1F66EC9F-8367-1E84-144B-82D166CAF2B1}"/>
              </a:ext>
            </a:extLst>
          </p:cNvPr>
          <p:cNvSpPr txBox="1">
            <a:spLocks/>
          </p:cNvSpPr>
          <p:nvPr/>
        </p:nvSpPr>
        <p:spPr>
          <a:xfrm>
            <a:off x="3851708" y="492600"/>
            <a:ext cx="4488576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Expanded SemiBold"/>
              <a:buNone/>
              <a:defRPr sz="3000" b="0" i="0" u="none" strike="noStrike" cap="none">
                <a:solidFill>
                  <a:schemeClr val="dk1"/>
                </a:solidFill>
                <a:latin typeface="Encode Sans Expanded SemiBold"/>
                <a:ea typeface="Encode Sans Expanded SemiBold"/>
                <a:cs typeface="Encode Sans Expanded SemiBold"/>
                <a:sym typeface="Encode Sans Expand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Expanded SemiBold"/>
              <a:buNone/>
              <a:defRPr sz="3000" b="0" i="0" u="none" strike="noStrike" cap="none">
                <a:solidFill>
                  <a:schemeClr val="dk1"/>
                </a:solidFill>
                <a:latin typeface="Encode Sans Expanded SemiBold"/>
                <a:ea typeface="Encode Sans Expanded SemiBold"/>
                <a:cs typeface="Encode Sans Expanded SemiBold"/>
                <a:sym typeface="Encode Sans Expand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Expanded SemiBold"/>
              <a:buNone/>
              <a:defRPr sz="3000" b="0" i="0" u="none" strike="noStrike" cap="none">
                <a:solidFill>
                  <a:schemeClr val="dk1"/>
                </a:solidFill>
                <a:latin typeface="Encode Sans Expanded SemiBold"/>
                <a:ea typeface="Encode Sans Expanded SemiBold"/>
                <a:cs typeface="Encode Sans Expanded SemiBold"/>
                <a:sym typeface="Encode Sans Expand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Expanded SemiBold"/>
              <a:buNone/>
              <a:defRPr sz="3000" b="0" i="0" u="none" strike="noStrike" cap="none">
                <a:solidFill>
                  <a:schemeClr val="dk1"/>
                </a:solidFill>
                <a:latin typeface="Encode Sans Expanded SemiBold"/>
                <a:ea typeface="Encode Sans Expanded SemiBold"/>
                <a:cs typeface="Encode Sans Expanded SemiBold"/>
                <a:sym typeface="Encode Sans Expand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Expanded SemiBold"/>
              <a:buNone/>
              <a:defRPr sz="3000" b="0" i="0" u="none" strike="noStrike" cap="none">
                <a:solidFill>
                  <a:schemeClr val="dk1"/>
                </a:solidFill>
                <a:latin typeface="Encode Sans Expanded SemiBold"/>
                <a:ea typeface="Encode Sans Expanded SemiBold"/>
                <a:cs typeface="Encode Sans Expanded SemiBold"/>
                <a:sym typeface="Encode Sans Expand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Expanded SemiBold"/>
              <a:buNone/>
              <a:defRPr sz="3000" b="0" i="0" u="none" strike="noStrike" cap="none">
                <a:solidFill>
                  <a:schemeClr val="dk1"/>
                </a:solidFill>
                <a:latin typeface="Encode Sans Expanded SemiBold"/>
                <a:ea typeface="Encode Sans Expanded SemiBold"/>
                <a:cs typeface="Encode Sans Expanded SemiBold"/>
                <a:sym typeface="Encode Sans Expand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Expanded SemiBold"/>
              <a:buNone/>
              <a:defRPr sz="3000" b="0" i="0" u="none" strike="noStrike" cap="none">
                <a:solidFill>
                  <a:schemeClr val="dk1"/>
                </a:solidFill>
                <a:latin typeface="Encode Sans Expanded SemiBold"/>
                <a:ea typeface="Encode Sans Expanded SemiBold"/>
                <a:cs typeface="Encode Sans Expanded SemiBold"/>
                <a:sym typeface="Encode Sans Expand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Expanded SemiBold"/>
              <a:buNone/>
              <a:defRPr sz="3000" b="0" i="0" u="none" strike="noStrike" cap="none">
                <a:solidFill>
                  <a:schemeClr val="dk1"/>
                </a:solidFill>
                <a:latin typeface="Encode Sans Expanded SemiBold"/>
                <a:ea typeface="Encode Sans Expanded SemiBold"/>
                <a:cs typeface="Encode Sans Expanded SemiBold"/>
                <a:sym typeface="Encode Sans Expand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Expanded SemiBold"/>
              <a:buNone/>
              <a:defRPr sz="3000" b="0" i="0" u="none" strike="noStrike" cap="none">
                <a:solidFill>
                  <a:schemeClr val="dk1"/>
                </a:solidFill>
                <a:latin typeface="Encode Sans Expanded SemiBold"/>
                <a:ea typeface="Encode Sans Expanded SemiBold"/>
                <a:cs typeface="Encode Sans Expanded SemiBold"/>
                <a:sym typeface="Encode Sans Expanded SemiBold"/>
              </a:defRPr>
            </a:lvl9pPr>
          </a:lstStyle>
          <a:p>
            <a:pPr algn="ctr" defTabSz="609630">
              <a:buClr>
                <a:srgbClr val="191919"/>
              </a:buClr>
              <a:defRPr/>
            </a:pPr>
            <a:r>
              <a:rPr lang="en-US" sz="4667" b="1" kern="0">
                <a:solidFill>
                  <a:srgbClr val="351C75"/>
                </a:solidFill>
                <a:latin typeface="Arial"/>
              </a:rPr>
              <a:t>KHỞI ĐỘNG</a:t>
            </a:r>
            <a:endParaRPr lang="en-US" sz="4667" b="1" kern="0" dirty="0">
              <a:solidFill>
                <a:srgbClr val="351C75"/>
              </a:solidFill>
              <a:latin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7929" y="462865"/>
            <a:ext cx="1146207" cy="108359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62000" y="1483632"/>
            <a:ext cx="10877064" cy="5138386"/>
            <a:chOff x="1041921" y="2378531"/>
            <a:chExt cx="16315596" cy="7707578"/>
          </a:xfrm>
        </p:grpSpPr>
        <p:grpSp>
          <p:nvGrpSpPr>
            <p:cNvPr id="14" name="Group 13"/>
            <p:cNvGrpSpPr/>
            <p:nvPr/>
          </p:nvGrpSpPr>
          <p:grpSpPr>
            <a:xfrm>
              <a:off x="1041921" y="2378531"/>
              <a:ext cx="16016892" cy="7707578"/>
              <a:chOff x="682446" y="1390196"/>
              <a:chExt cx="8008446" cy="38537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xmlns="" id="{45E30A97-1680-0C74-AC47-9FCD3B08B85E}"/>
                      </a:ext>
                    </a:extLst>
                  </p:cNvPr>
                  <p:cNvSpPr txBox="1"/>
                  <p:nvPr/>
                </p:nvSpPr>
                <p:spPr>
                  <a:xfrm>
                    <a:off x="682446" y="1390196"/>
                    <a:ext cx="4851140" cy="31645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just" defTabSz="1219261">
                      <a:lnSpc>
                        <a:spcPct val="150000"/>
                      </a:lnSpc>
                      <a:buClr>
                        <a:srgbClr val="000000"/>
                      </a:buClr>
                    </a:pPr>
                    <a:r>
                      <a:rPr lang="en-US" sz="2600" kern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Một con lắc lò xo dao động điều hòa theo phương ngang trên mặt phẳng không ma sát như </a:t>
                    </a:r>
                    <a:r>
                      <a:rPr lang="en-US" sz="2600" i="1" kern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Hình 1, </a:t>
                    </a:r>
                    <a:r>
                      <a:rPr lang="en-US" sz="2600" kern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có vận tốc tức thời cho bởi </a:t>
                    </a:r>
                    <a14:m>
                      <m:oMath xmlns:m="http://schemas.openxmlformats.org/officeDocument/2006/math">
                        <m:r>
                          <a:rPr lang="en-US" sz="26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ker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6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=4</m:t>
                        </m:r>
                        <m:func>
                          <m:funcPr>
                            <m:ctrlPr>
                              <a:rPr lang="en-US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ker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600" i="1" ker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func>
                      </m:oMath>
                    </a14:m>
                    <a:r>
                      <a:rPr lang="en-US" sz="2600" kern="0"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rPr>
                      <a:t>, trong đó </a:t>
                    </a:r>
                    <a14:m>
                      <m:oMath xmlns:m="http://schemas.openxmlformats.org/officeDocument/2006/math">
                        <m:r>
                          <a:rPr lang="en-US" sz="2600" i="1" kern="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𝑡</m:t>
                        </m:r>
                      </m:oMath>
                    </a14:m>
                    <a:r>
                      <a:rPr lang="en-US" sz="2600" kern="0"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rPr>
                      <a:t> tính bằng giây và </a:t>
                    </a:r>
                    <a14:m>
                      <m:oMath xmlns:m="http://schemas.openxmlformats.org/officeDocument/2006/math">
                        <m:r>
                          <a:rPr lang="en-US" sz="2600" i="1" kern="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2600" i="1">
                                <a:latin typeface="Cambria Math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kern="0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oMath>
                    </a14:m>
                    <a:r>
                      <a:rPr lang="en-US" sz="2600" kern="0"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rPr>
                      <a:t> tính bằng centimet/giây. Tại thời điểm </a:t>
                    </a:r>
                    <a14:m>
                      <m:oMath xmlns:m="http://schemas.openxmlformats.org/officeDocument/2006/math">
                        <m:r>
                          <a:rPr lang="en-US" sz="2600" i="1" kern="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600" i="1" kern="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=0</m:t>
                        </m:r>
                      </m:oMath>
                    </a14:m>
                    <a:r>
                      <a:rPr lang="en-US" sz="2600" kern="0"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rPr>
                      <a:t>, con lắc đó ở vị trí cân bằng.</a:t>
                    </a:r>
                    <a:endParaRPr lang="en-US" sz="2600" kern="100">
                      <a:solidFill>
                        <a:srgbClr val="000000"/>
                      </a:solidFill>
                      <a:latin typeface="Arial" panose="020B0604020202020204" pitchFamily="34" charset="0"/>
                      <a:ea typeface="Aptos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45E30A97-1680-0C74-AC47-9FCD3B08B8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446" y="1390196"/>
                    <a:ext cx="4851140" cy="31645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697" r="-1697" b="-25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Rectangle 16"/>
              <p:cNvSpPr/>
              <p:nvPr/>
            </p:nvSpPr>
            <p:spPr>
              <a:xfrm>
                <a:off x="684230" y="4308248"/>
                <a:ext cx="8006662" cy="935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261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2667" kern="100" dirty="0">
                    <a:solidFill>
                      <a:srgbClr val="000000"/>
                    </a:solidFill>
                    <a:ea typeface="Aptos"/>
                    <a:cs typeface="Times New Roman" panose="02020603050405020304" pitchFamily="18" charset="0"/>
                    <a:sym typeface="Arial"/>
                  </a:rPr>
                  <a:t>Phương trình chuyển động của con lắc đó đ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Aptos"/>
                    <a:cs typeface="Arial" panose="020B0604020202020204" pitchFamily="34" charset="0"/>
                    <a:sym typeface="Arial"/>
                  </a:rPr>
                  <a:t>ược</a:t>
                </a:r>
                <a:r>
                  <a:rPr lang="vi-VN" sz="2667" kern="100" dirty="0">
                    <a:solidFill>
                      <a:srgbClr val="000000"/>
                    </a:solidFill>
                    <a:ea typeface="Aptos"/>
                    <a:cs typeface="Times New Roman" panose="02020603050405020304" pitchFamily="18" charset="0"/>
                    <a:sym typeface="Arial"/>
                  </a:rPr>
                  <a:t> xác định bằng cách nào?</a:t>
                </a:r>
                <a:endParaRPr lang="en-US" sz="2667" kern="100" dirty="0">
                  <a:solidFill>
                    <a:srgbClr val="000000"/>
                  </a:solidFill>
                  <a:latin typeface="Arial"/>
                  <a:ea typeface="Aptos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1400" y="2789069"/>
              <a:ext cx="6156117" cy="478541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4"/>
          <p:cNvGrpSpPr/>
          <p:nvPr/>
        </p:nvGrpSpPr>
        <p:grpSpPr>
          <a:xfrm>
            <a:off x="711200" y="482600"/>
            <a:ext cx="10827179" cy="2802021"/>
            <a:chOff x="871210" y="342900"/>
            <a:chExt cx="16240768" cy="4203032"/>
          </a:xfrm>
        </p:grpSpPr>
        <p:sp>
          <p:nvSpPr>
            <p:cNvPr id="24" name="Rounded Rectangle 23"/>
            <p:cNvSpPr/>
            <p:nvPr/>
          </p:nvSpPr>
          <p:spPr>
            <a:xfrm>
              <a:off x="1649252" y="383006"/>
              <a:ext cx="14630400" cy="41629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46C2293-43AE-7CDC-D96B-489EEC205F98}"/>
                </a:ext>
              </a:extLst>
            </p:cNvPr>
            <p:cNvSpPr txBox="1"/>
            <p:nvPr/>
          </p:nvSpPr>
          <p:spPr>
            <a:xfrm>
              <a:off x="871210" y="342900"/>
              <a:ext cx="16240768" cy="40057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261">
                <a:lnSpc>
                  <a:spcPct val="15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000000"/>
                </a:buClr>
                <a:tabLst>
                  <a:tab pos="3352968" algn="l"/>
                </a:tabLst>
              </a:pPr>
              <a:r>
                <a:rPr lang="vi-VN" sz="5667" b="1" kern="0">
                  <a:solidFill>
                    <a:srgbClr val="351C75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CHƯƠNG IV: </a:t>
              </a:r>
              <a:endParaRPr lang="en-US" sz="5667" b="1" kern="0">
                <a:solidFill>
                  <a:srgbClr val="351C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  <a:p>
              <a:pPr algn="ctr" defTabSz="1219261">
                <a:lnSpc>
                  <a:spcPct val="15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000000"/>
                </a:buClr>
                <a:tabLst>
                  <a:tab pos="3352968" algn="l"/>
                </a:tabLst>
              </a:pPr>
              <a:r>
                <a:rPr lang="vi-VN" sz="5667" b="1" kern="0">
                  <a:solidFill>
                    <a:srgbClr val="351C75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NGUYÊN HÀM. TÍCH PHÂN </a:t>
              </a:r>
              <a:endParaRPr lang="en-US" sz="5667" b="1" kern="0" dirty="0">
                <a:solidFill>
                  <a:srgbClr val="351C7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E4AE46F-3C9A-E6D0-D158-CD5D036C02BC}"/>
              </a:ext>
            </a:extLst>
          </p:cNvPr>
          <p:cNvSpPr txBox="1"/>
          <p:nvPr/>
        </p:nvSpPr>
        <p:spPr>
          <a:xfrm>
            <a:off x="1" y="3814374"/>
            <a:ext cx="9404199" cy="2402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61">
              <a:lnSpc>
                <a:spcPct val="150000"/>
              </a:lnSpc>
              <a:buClr>
                <a:srgbClr val="000000"/>
              </a:buClr>
            </a:pPr>
            <a:r>
              <a:rPr lang="vi-VN" sz="5334" b="1" kern="0">
                <a:solidFill>
                  <a:srgbClr val="D16309"/>
                </a:solidFill>
                <a:ea typeface="Calibri" panose="020F0502020204030204" pitchFamily="34" charset="0"/>
                <a:cs typeface="Arial"/>
                <a:sym typeface="Arial"/>
              </a:rPr>
              <a:t>BÀI 2: NGUYÊN HÀM CỦA MỘT SỐ HÀM SỐ SƠ CẤP </a:t>
            </a:r>
            <a:endParaRPr lang="en-US" sz="5334" kern="0" dirty="0">
              <a:solidFill>
                <a:srgbClr val="D1630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Freeform 5"/>
          <p:cNvSpPr/>
          <p:nvPr/>
        </p:nvSpPr>
        <p:spPr>
          <a:xfrm>
            <a:off x="9400367" y="3658451"/>
            <a:ext cx="2740833" cy="2869349"/>
          </a:xfrm>
          <a:custGeom>
            <a:avLst/>
            <a:gdLst/>
            <a:ahLst/>
            <a:cxnLst/>
            <a:rect l="l" t="t" r="r" b="b"/>
            <a:pathLst>
              <a:path w="7012006" h="7299338">
                <a:moveTo>
                  <a:pt x="0" y="0"/>
                </a:moveTo>
                <a:lnTo>
                  <a:pt x="7012006" y="0"/>
                </a:lnTo>
                <a:lnTo>
                  <a:pt x="7012006" y="7299338"/>
                </a:lnTo>
                <a:lnTo>
                  <a:pt x="0" y="72993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25835" y="444633"/>
            <a:ext cx="4849667" cy="6413367"/>
          </a:xfrm>
          <a:custGeom>
            <a:avLst/>
            <a:gdLst/>
            <a:ahLst/>
            <a:cxnLst/>
            <a:rect l="l" t="t" r="r" b="b"/>
            <a:pathLst>
              <a:path w="7274500" h="9620050">
                <a:moveTo>
                  <a:pt x="0" y="0"/>
                </a:moveTo>
                <a:lnTo>
                  <a:pt x="7274500" y="0"/>
                </a:lnTo>
                <a:lnTo>
                  <a:pt x="7274500" y="9620050"/>
                </a:lnTo>
                <a:lnTo>
                  <a:pt x="0" y="96200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10800000">
            <a:off x="-29119" y="-16933"/>
            <a:ext cx="8708785" cy="6858101"/>
            <a:chOff x="0" y="0"/>
            <a:chExt cx="17417571" cy="13716203"/>
          </a:xfrm>
        </p:grpSpPr>
        <p:sp>
          <p:nvSpPr>
            <p:cNvPr id="5" name="Freeform 5"/>
            <p:cNvSpPr/>
            <p:nvPr/>
          </p:nvSpPr>
          <p:spPr>
            <a:xfrm>
              <a:off x="127" y="0"/>
              <a:ext cx="17417415" cy="13716000"/>
            </a:xfrm>
            <a:custGeom>
              <a:avLst/>
              <a:gdLst/>
              <a:ahLst/>
              <a:cxnLst/>
              <a:rect l="l" t="t" r="r" b="b"/>
              <a:pathLst>
                <a:path w="17417415" h="13716000">
                  <a:moveTo>
                    <a:pt x="4936998" y="0"/>
                  </a:moveTo>
                  <a:cubicBezTo>
                    <a:pt x="5195951" y="446405"/>
                    <a:pt x="5390261" y="975868"/>
                    <a:pt x="5353939" y="1551051"/>
                  </a:cubicBezTo>
                  <a:cubicBezTo>
                    <a:pt x="5240528" y="3189732"/>
                    <a:pt x="3326384" y="3442843"/>
                    <a:pt x="2946019" y="5352923"/>
                  </a:cubicBezTo>
                  <a:cubicBezTo>
                    <a:pt x="2585974" y="7175627"/>
                    <a:pt x="4075176" y="8123809"/>
                    <a:pt x="3549142" y="9550781"/>
                  </a:cubicBezTo>
                  <a:cubicBezTo>
                    <a:pt x="3112008" y="10733659"/>
                    <a:pt x="1930400" y="10508107"/>
                    <a:pt x="773049" y="12178792"/>
                  </a:cubicBezTo>
                  <a:cubicBezTo>
                    <a:pt x="400685" y="12717399"/>
                    <a:pt x="157734" y="13269595"/>
                    <a:pt x="0" y="13716000"/>
                  </a:cubicBezTo>
                  <a:lnTo>
                    <a:pt x="17417415" y="13716000"/>
                  </a:lnTo>
                  <a:lnTo>
                    <a:pt x="17417415" y="0"/>
                  </a:lnTo>
                  <a:close/>
                </a:path>
              </a:pathLst>
            </a:custGeom>
            <a:solidFill>
              <a:srgbClr val="F9FFF7"/>
            </a:solidFill>
          </p:spPr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5D6E37-9E0B-3CD6-5A76-EF0BE281BDC7}"/>
              </a:ext>
            </a:extLst>
          </p:cNvPr>
          <p:cNvSpPr txBox="1"/>
          <p:nvPr/>
        </p:nvSpPr>
        <p:spPr>
          <a:xfrm>
            <a:off x="753092" y="990600"/>
            <a:ext cx="5490546" cy="4085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61">
              <a:lnSpc>
                <a:spcPct val="170000"/>
              </a:lnSpc>
              <a:buClr>
                <a:srgbClr val="000000"/>
              </a:buClr>
              <a:defRPr/>
            </a:pPr>
            <a:r>
              <a:rPr lang="en-US" sz="5334" b="1" kern="0">
                <a:solidFill>
                  <a:srgbClr val="351C7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I. NGUYÊN HÀM CỦA HÀM SỐ LŨY THỪA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417095" y="355069"/>
            <a:ext cx="11379200" cy="614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FF98CC1-1904-266B-7008-A086567AF564}"/>
                  </a:ext>
                </a:extLst>
              </p:cNvPr>
              <p:cNvSpPr txBox="1"/>
              <p:nvPr/>
            </p:nvSpPr>
            <p:spPr>
              <a:xfrm>
                <a:off x="711710" y="1466458"/>
                <a:ext cx="10789969" cy="4839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số thực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 Hàm số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667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được gọi là </a:t>
                </a:r>
                <a:r>
                  <a:rPr lang="en-US" sz="2667" i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 số lũy thừa</a:t>
                </a:r>
                <a:r>
                  <a:rPr lang="en-US" sz="2667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2667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dụ: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sup>
                    </m:sSup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;…</m:t>
                    </m:r>
                  </m:oMath>
                </a14:m>
                <a:endParaRPr lang="en-US" sz="2667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xác định của hàm số lũy thừa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667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tùy thuộc vào giá trị của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 Cụ thể như sau:</a:t>
                </a:r>
                <a:endParaRPr lang="en-US" sz="2667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81019" indent="-381019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  <a:tabLst>
                    <a:tab pos="96525" algn="l"/>
                  </a:tabLst>
                </a:pPr>
                <a:r>
                  <a:rPr lang="en-US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nguyên dương, tập xác định là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667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667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81019" indent="-381019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  <a:tabLst>
                    <a:tab pos="96525" algn="l"/>
                  </a:tabLst>
                </a:pPr>
                <a:r>
                  <a:rPr lang="en-US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nguyên âm hoặc bằng 0, tập xác định là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667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2667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667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81019" indent="-381019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  <a:tabLst>
                    <a:tab pos="96525" algn="l"/>
                  </a:tabLst>
                </a:pPr>
                <a:r>
                  <a:rPr lang="en-US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không nguyên, tập xác định là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(0;+∞)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2667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F98CC1-1904-266B-7008-A086567AF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10" y="1466458"/>
                <a:ext cx="10789969" cy="4839017"/>
              </a:xfrm>
              <a:prstGeom prst="rect">
                <a:avLst/>
              </a:prstGeom>
              <a:blipFill>
                <a:blip r:embed="rId5"/>
                <a:stretch>
                  <a:fillRect l="-1073" r="-1073" b="-2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82805" y="670084"/>
            <a:ext cx="4007828" cy="605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400"/>
              </a:spcBef>
              <a:spcAft>
                <a:spcPts val="667"/>
              </a:spcAft>
            </a:pPr>
            <a:r>
              <a:rPr lang="en-US" sz="3334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Hàm số lũy thừa</a:t>
            </a:r>
            <a:endParaRPr lang="en-US" sz="3334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8229600" y="113005"/>
            <a:ext cx="3666149" cy="988376"/>
          </a:xfrm>
          <a:custGeom>
            <a:avLst/>
            <a:gdLst/>
            <a:ahLst/>
            <a:cxnLst/>
            <a:rect l="l" t="t" r="r" b="b"/>
            <a:pathLst>
              <a:path w="5499224" h="1482564">
                <a:moveTo>
                  <a:pt x="0" y="0"/>
                </a:moveTo>
                <a:lnTo>
                  <a:pt x="5499224" y="0"/>
                </a:lnTo>
                <a:lnTo>
                  <a:pt x="5499224" y="1482564"/>
                </a:lnTo>
                <a:lnTo>
                  <a:pt x="0" y="1482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25400"/>
            <a:ext cx="11328400" cy="6882988"/>
          </a:xfrm>
          <a:custGeom>
            <a:avLst/>
            <a:gdLst/>
            <a:ahLst/>
            <a:cxnLst/>
            <a:rect l="l" t="t" r="r" b="b"/>
            <a:pathLst>
              <a:path w="19142830" h="10287152">
                <a:moveTo>
                  <a:pt x="0" y="0"/>
                </a:moveTo>
                <a:lnTo>
                  <a:pt x="19142830" y="0"/>
                </a:lnTo>
                <a:lnTo>
                  <a:pt x="19142830" y="10287152"/>
                </a:lnTo>
                <a:lnTo>
                  <a:pt x="0" y="102871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705600" y="2362200"/>
            <a:ext cx="5219924" cy="4403221"/>
          </a:xfrm>
          <a:custGeom>
            <a:avLst/>
            <a:gdLst/>
            <a:ahLst/>
            <a:cxnLst/>
            <a:rect l="l" t="t" r="r" b="b"/>
            <a:pathLst>
              <a:path w="7505186" h="6315784">
                <a:moveTo>
                  <a:pt x="0" y="0"/>
                </a:moveTo>
                <a:lnTo>
                  <a:pt x="7505186" y="0"/>
                </a:lnTo>
                <a:lnTo>
                  <a:pt x="7505186" y="6315784"/>
                </a:lnTo>
                <a:lnTo>
                  <a:pt x="0" y="63157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Google Shape;1339;p43">
            <a:extLst>
              <a:ext uri="{FF2B5EF4-FFF2-40B4-BE49-F238E27FC236}">
                <a16:creationId xmlns:a16="http://schemas.microsoft.com/office/drawing/2014/main" xmlns="" id="{8FA8A61B-8099-A7AF-9137-316BAC1C9676}"/>
              </a:ext>
            </a:extLst>
          </p:cNvPr>
          <p:cNvSpPr txBox="1">
            <a:spLocks/>
          </p:cNvSpPr>
          <p:nvPr/>
        </p:nvSpPr>
        <p:spPr>
          <a:xfrm>
            <a:off x="2437574" y="790951"/>
            <a:ext cx="2998853" cy="808139"/>
          </a:xfrm>
          <a:prstGeom prst="rect">
            <a:avLst/>
          </a:prstGeom>
        </p:spPr>
        <p:txBody>
          <a:bodyPr spcFirstLastPara="1" wrap="square" lIns="120000" tIns="121900" rIns="1200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67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LÍ:</a:t>
            </a:r>
            <a:endParaRPr lang="en-US" sz="4867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65200" y="1995483"/>
                <a:ext cx="5943600" cy="2734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400"/>
                  </a:spcBef>
                  <a:spcAft>
                    <a:spcPts val="667"/>
                  </a:spcAft>
                  <a:tabLst>
                    <a:tab pos="96525" algn="l"/>
                  </a:tabLst>
                </a:pPr>
                <a:r>
                  <a:rPr lang="en-US" sz="3000" b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số lũy thừa </a:t>
                </a:r>
                <a14:m>
                  <m:oMath xmlns:m="http://schemas.openxmlformats.org/officeDocument/2006/math">
                    <m:r>
                      <a:rPr lang="en-US" sz="3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3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</m:oMath>
                </a14:m>
                <a:r>
                  <a:rPr lang="en-US" sz="3000" b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000" b="1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3000" b="1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000" b="1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3000" b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) có đạo hàm với mọi </a:t>
                </a:r>
                <a14:m>
                  <m:oMath xmlns:m="http://schemas.openxmlformats.org/officeDocument/2006/math">
                    <m:r>
                      <a:rPr lang="en-US" sz="3000" b="1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000" b="1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1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3000" b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1" i="1">
                                <a:latin typeface="Cambria Math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000" b="1" i="1">
                                    <a:latin typeface="Cambria Math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000" b="1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000" b="1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000" b="1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1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𝜶</m:t>
                    </m:r>
                    <m:sSup>
                      <m:sSupPr>
                        <m:ctrlPr>
                          <a:rPr lang="en-US" sz="3000" b="1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1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000" b="1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sz="3000" b="1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000" b="1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3000" b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3000" b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1995483"/>
                <a:ext cx="5943600" cy="2734338"/>
              </a:xfrm>
              <a:prstGeom prst="rect">
                <a:avLst/>
              </a:prstGeom>
              <a:blipFill>
                <a:blip r:embed="rId9"/>
                <a:stretch>
                  <a:fillRect l="-2359" r="-2462" b="-5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8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417095" y="355069"/>
            <a:ext cx="11379200" cy="614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FF98CC1-1904-266B-7008-A086567AF564}"/>
                  </a:ext>
                </a:extLst>
              </p:cNvPr>
              <p:cNvSpPr txBox="1"/>
              <p:nvPr/>
            </p:nvSpPr>
            <p:spPr>
              <a:xfrm>
                <a:off x="3149600" y="1421443"/>
                <a:ext cx="7978783" cy="1783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𝐹</m:t>
                      </m:r>
                      <m:d>
                        <m:d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nguy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ố</m:t>
                      </m:r>
                    </m:oMath>
                  </m:oMathPara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không?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F98CC1-1904-266B-7008-A086567AF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0" y="1421443"/>
                <a:ext cx="7978783" cy="1783950"/>
              </a:xfrm>
              <a:prstGeom prst="rect">
                <a:avLst/>
              </a:prstGeom>
              <a:blipFill>
                <a:blip r:embed="rId5"/>
                <a:stretch>
                  <a:fillRect b="-8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428000" y="720884"/>
            <a:ext cx="7497565" cy="605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400"/>
              </a:spcBef>
              <a:spcAft>
                <a:spcPts val="667"/>
              </a:spcAft>
            </a:pPr>
            <a:r>
              <a:rPr lang="en-US" sz="3334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Nguyên hàm của hàm số lũy thừa</a:t>
            </a:r>
            <a:endParaRPr lang="en-US" sz="3334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189B6FDD-96BD-39CA-C741-410950779E3D}"/>
              </a:ext>
            </a:extLst>
          </p:cNvPr>
          <p:cNvSpPr/>
          <p:nvPr/>
        </p:nvSpPr>
        <p:spPr>
          <a:xfrm>
            <a:off x="1460914" y="2209801"/>
            <a:ext cx="1269490" cy="671379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61">
              <a:buClr>
                <a:srgbClr val="000000"/>
              </a:buClr>
              <a:defRPr/>
            </a:pPr>
            <a:r>
              <a:rPr lang="en-US" sz="2667" b="1" ker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HĐ1</a:t>
            </a:r>
          </a:p>
        </p:txBody>
      </p:sp>
      <p:sp>
        <p:nvSpPr>
          <p:cNvPr id="9" name="Rectangle 8"/>
          <p:cNvSpPr/>
          <p:nvPr/>
        </p:nvSpPr>
        <p:spPr>
          <a:xfrm>
            <a:off x="1653658" y="3973357"/>
            <a:ext cx="944489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61">
              <a:defRPr/>
            </a:pPr>
            <a:r>
              <a:rPr lang="en-US" sz="2667" b="1" i="1" u="sng" kern="0">
                <a:solidFill>
                  <a:srgbClr val="2F5496"/>
                </a:solidFill>
                <a:latin typeface="Arial"/>
                <a:cs typeface="Arial"/>
                <a:sym typeface="Arial"/>
              </a:rPr>
              <a:t>Giải:</a:t>
            </a:r>
            <a:endParaRPr lang="en-US" sz="2667" b="1" i="1" u="sng" kern="0" dirty="0">
              <a:solidFill>
                <a:srgbClr val="2F5496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03094" y="3378200"/>
                <a:ext cx="6807200" cy="2962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67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667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67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67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67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667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.2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667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2667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667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67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là một nguyên hàm của hàm số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667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2667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094" y="3378200"/>
                <a:ext cx="6807200" cy="2962799"/>
              </a:xfrm>
              <a:prstGeom prst="rect">
                <a:avLst/>
              </a:prstGeom>
              <a:blipFill>
                <a:blip r:embed="rId6"/>
                <a:stretch>
                  <a:fillRect l="-1701" r="-1611" b="-4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2841" y="199623"/>
            <a:ext cx="1123007" cy="1123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79407" y="5608573"/>
            <a:ext cx="1919304" cy="115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7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25400"/>
            <a:ext cx="11328400" cy="6882988"/>
          </a:xfrm>
          <a:custGeom>
            <a:avLst/>
            <a:gdLst/>
            <a:ahLst/>
            <a:cxnLst/>
            <a:rect l="l" t="t" r="r" b="b"/>
            <a:pathLst>
              <a:path w="19142830" h="10287152">
                <a:moveTo>
                  <a:pt x="0" y="0"/>
                </a:moveTo>
                <a:lnTo>
                  <a:pt x="19142830" y="0"/>
                </a:lnTo>
                <a:lnTo>
                  <a:pt x="19142830" y="10287152"/>
                </a:lnTo>
                <a:lnTo>
                  <a:pt x="0" y="102871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62800" y="2743549"/>
            <a:ext cx="4762724" cy="3987451"/>
          </a:xfrm>
          <a:custGeom>
            <a:avLst/>
            <a:gdLst/>
            <a:ahLst/>
            <a:cxnLst/>
            <a:rect l="l" t="t" r="r" b="b"/>
            <a:pathLst>
              <a:path w="7505186" h="6315784">
                <a:moveTo>
                  <a:pt x="0" y="0"/>
                </a:moveTo>
                <a:lnTo>
                  <a:pt x="7505186" y="0"/>
                </a:lnTo>
                <a:lnTo>
                  <a:pt x="7505186" y="6315784"/>
                </a:lnTo>
                <a:lnTo>
                  <a:pt x="0" y="63157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Google Shape;1339;p43">
            <a:extLst>
              <a:ext uri="{FF2B5EF4-FFF2-40B4-BE49-F238E27FC236}">
                <a16:creationId xmlns:a16="http://schemas.microsoft.com/office/drawing/2014/main" xmlns="" id="{8FA8A61B-8099-A7AF-9137-316BAC1C9676}"/>
              </a:ext>
            </a:extLst>
          </p:cNvPr>
          <p:cNvSpPr txBox="1">
            <a:spLocks/>
          </p:cNvSpPr>
          <p:nvPr/>
        </p:nvSpPr>
        <p:spPr>
          <a:xfrm>
            <a:off x="711200" y="787400"/>
            <a:ext cx="3760027" cy="808139"/>
          </a:xfrm>
          <a:prstGeom prst="rect">
            <a:avLst/>
          </a:prstGeom>
        </p:spPr>
        <p:txBody>
          <a:bodyPr spcFirstLastPara="1" wrap="square" lIns="120000" tIns="121900" rIns="1200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4867" b="1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  <a:endParaRPr lang="en-US" sz="4867" b="1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1200" y="2357539"/>
                <a:ext cx="6756400" cy="260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000" b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3000" b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3000" b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3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sz="3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3000" b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3000" b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3000" b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b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000" b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ó</m:t>
                      </m:r>
                      <m:r>
                        <a:rPr lang="en-US" sz="3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000" b="1" i="1">
                  <a:solidFill>
                    <a:prstClr val="black"/>
                  </a:solidFill>
                  <a:latin typeface="Cambria Math" panose="02040503050406030204" pitchFamily="18" charset="0"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000" b="1" i="1">
                              <a:solidFill>
                                <a:prstClr val="black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sup>
                          </m:sSup>
                        </m:e>
                      </m:nary>
                      <m:r>
                        <a:rPr lang="en-US" sz="3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𝒅𝒙</m:t>
                      </m:r>
                      <m:r>
                        <a:rPr lang="en-US" sz="3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prstClr val="black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sz="3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3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sz="3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3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𝑪</m:t>
                      </m:r>
                    </m:oMath>
                  </m:oMathPara>
                </a14:m>
                <a:endParaRPr lang="en-US" sz="3000" b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2357539"/>
                <a:ext cx="6756400" cy="26069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3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57200" y="480340"/>
            <a:ext cx="11277600" cy="5895061"/>
            <a:chOff x="0" y="0"/>
            <a:chExt cx="22003200" cy="12244000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2003258" cy="12244070"/>
            </a:xfrm>
            <a:custGeom>
              <a:avLst/>
              <a:gdLst/>
              <a:ahLst/>
              <a:cxnLst/>
              <a:rect l="l" t="t" r="r" b="b"/>
              <a:pathLst>
                <a:path w="22003258" h="12244070">
                  <a:moveTo>
                    <a:pt x="0" y="2040763"/>
                  </a:moveTo>
                  <a:cubicBezTo>
                    <a:pt x="0" y="913638"/>
                    <a:pt x="913638" y="0"/>
                    <a:pt x="2040763" y="0"/>
                  </a:cubicBezTo>
                  <a:lnTo>
                    <a:pt x="19962495" y="0"/>
                  </a:lnTo>
                  <a:cubicBezTo>
                    <a:pt x="21089493" y="0"/>
                    <a:pt x="22003258" y="913638"/>
                    <a:pt x="22003258" y="2040763"/>
                  </a:cubicBezTo>
                  <a:lnTo>
                    <a:pt x="22003258" y="10203307"/>
                  </a:lnTo>
                  <a:cubicBezTo>
                    <a:pt x="22003258" y="11330305"/>
                    <a:pt x="21089620" y="12244070"/>
                    <a:pt x="19962495" y="12244070"/>
                  </a:cubicBezTo>
                  <a:lnTo>
                    <a:pt x="2040763" y="12244070"/>
                  </a:lnTo>
                  <a:cubicBezTo>
                    <a:pt x="913638" y="12243943"/>
                    <a:pt x="0" y="11330305"/>
                    <a:pt x="0" y="1020330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1C0FDDE4-B345-9CEF-46D5-6288E812B092}"/>
                  </a:ext>
                </a:extLst>
              </p:cNvPr>
              <p:cNvSpPr txBox="1"/>
              <p:nvPr/>
            </p:nvSpPr>
            <p:spPr>
              <a:xfrm>
                <a:off x="1065751" y="854829"/>
                <a:ext cx="2998249" cy="3464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261">
                  <a:lnSpc>
                    <a:spcPct val="250000"/>
                  </a:lnSpc>
                  <a:buClr>
                    <a:srgbClr val="000000"/>
                  </a:buClr>
                  <a:defRPr/>
                </a:pPr>
                <a:r>
                  <a:rPr lang="vi-VN" sz="2667" b="1" kern="0" dirty="0">
                    <a:solidFill>
                      <a:srgbClr val="FFFFFF"/>
                    </a:solidFill>
                    <a:highlight>
                      <a:srgbClr val="008080"/>
                    </a:highlight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Ví </a:t>
                </a:r>
                <a:r>
                  <a:rPr lang="vi-VN" sz="2667" b="1" kern="0">
                    <a:solidFill>
                      <a:srgbClr val="FFFFFF"/>
                    </a:solidFill>
                    <a:highlight>
                      <a:srgbClr val="008080"/>
                    </a:highlight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dụ </a:t>
                </a:r>
                <a:r>
                  <a:rPr lang="en-US" sz="2667" b="1" kern="0">
                    <a:solidFill>
                      <a:srgbClr val="FFFFFF"/>
                    </a:solidFill>
                    <a:highlight>
                      <a:srgbClr val="008080"/>
                    </a:highlight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1:</a:t>
                </a:r>
                <a:r>
                  <a:rPr lang="en-US" sz="26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Tìm</a:t>
                </a:r>
              </a:p>
              <a:p>
                <a:pPr defTabSz="1219261">
                  <a:lnSpc>
                    <a:spcPct val="250000"/>
                  </a:lnSpc>
                  <a:buClr>
                    <a:srgbClr val="000000"/>
                  </a:buClr>
                  <a:defRPr/>
                </a:pPr>
                <a:r>
                  <a:rPr lang="en-US" sz="26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a)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67" i="1" kern="100">
                            <a:solidFill>
                              <a:srgbClr val="000000"/>
                            </a:solidFill>
                            <a:latin typeface="Cambria Math"/>
                            <a:ea typeface="Aptos"/>
                            <a:cs typeface="Times New Roman" panose="02020603050405020304" pitchFamily="18" charset="0"/>
                            <a:sym typeface="Arial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667" i="1" kern="10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2667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67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4</m:t>
                            </m:r>
                          </m:sup>
                        </m:sSup>
                        <m:r>
                          <a:rPr lang="en-US" sz="2667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  <a:sym typeface="Arial"/>
                          </a:rPr>
                          <m:t> </m:t>
                        </m:r>
                        <m:r>
                          <a:rPr lang="en-US" sz="2667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  <a:sym typeface="Arial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6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	</a:t>
                </a:r>
              </a:p>
              <a:p>
                <a:pPr defTabSz="1219261">
                  <a:lnSpc>
                    <a:spcPct val="250000"/>
                  </a:lnSpc>
                  <a:buClr>
                    <a:srgbClr val="000000"/>
                  </a:buClr>
                  <a:defRPr/>
                </a:pPr>
                <a:r>
                  <a:rPr lang="en-US" sz="26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b)</a:t>
                </a:r>
                <a:r>
                  <a:rPr lang="en-US" sz="2667" kern="100">
                    <a:solidFill>
                      <a:srgbClr val="000000"/>
                    </a:solidFill>
                    <a:ea typeface="Aptos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67" i="1" kern="100">
                            <a:solidFill>
                              <a:srgbClr val="000000"/>
                            </a:solidFill>
                            <a:latin typeface="Cambria Math"/>
                            <a:ea typeface="Aptos"/>
                            <a:cs typeface="Times New Roman" panose="02020603050405020304" pitchFamily="18" charset="0"/>
                            <a:sym typeface="Arial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667" i="1" kern="10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2667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en-US" sz="2667" i="1" kern="1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67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3</m:t>
                                </m:r>
                              </m:e>
                            </m:rad>
                          </m:sup>
                        </m:sSup>
                        <m:r>
                          <a:rPr lang="en-US" sz="2667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  <a:sym typeface="Arial"/>
                          </a:rPr>
                          <m:t> </m:t>
                        </m:r>
                        <m:r>
                          <a:rPr lang="en-US" sz="2667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  <a:sym typeface="Arial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6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0FDDE4-B345-9CEF-46D5-6288E812B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751" y="854829"/>
                <a:ext cx="2998249" cy="3464988"/>
              </a:xfrm>
              <a:prstGeom prst="rect">
                <a:avLst/>
              </a:prstGeom>
              <a:blipFill>
                <a:blip r:embed="rId5"/>
                <a:stretch>
                  <a:fillRect l="-3862" b="-1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942551" y="1352306"/>
            <a:ext cx="944489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61">
              <a:defRPr/>
            </a:pPr>
            <a:r>
              <a:rPr lang="en-US" sz="2667" b="1" i="1" u="sng" ker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Giải:</a:t>
            </a:r>
            <a:endParaRPr lang="en-US" sz="2667" b="1" i="1" u="sng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42551" y="2765541"/>
                <a:ext cx="5143396" cy="1168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)</m:t>
                      </m:r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𝑑𝑥</m:t>
                          </m:r>
                        </m:e>
                      </m:nary>
                      <m:r>
                        <a:rPr lang="en-US" sz="2667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4+1</m:t>
                              </m:r>
                            </m:sup>
                          </m:sSup>
                        </m:num>
                        <m:den>
                          <m: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4+1</m:t>
                          </m:r>
                        </m:den>
                      </m:f>
                      <m:r>
                        <a:rPr lang="en-US" sz="2667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+</m:t>
                      </m:r>
                      <m:r>
                        <a:rPr lang="en-US" sz="2667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𝐶</m:t>
                      </m:r>
                      <m:r>
                        <a:rPr lang="en-US" sz="2667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5</m:t>
                          </m:r>
                        </m:den>
                      </m:f>
                      <m:r>
                        <a:rPr lang="en-US" sz="2667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+</m:t>
                      </m:r>
                      <m:r>
                        <a:rPr lang="en-US" sz="2667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𝐶</m:t>
                      </m:r>
                    </m:oMath>
                  </m:oMathPara>
                </a14:m>
                <a:endParaRPr lang="en-US" sz="12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551" y="2765541"/>
                <a:ext cx="5143396" cy="11685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942551" y="4613151"/>
                <a:ext cx="4102020" cy="12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)</m:t>
                      </m:r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en-US" sz="2667" i="1" kern="1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  <a:sym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667" i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3</m:t>
                                  </m:r>
                                </m:e>
                              </m:rad>
                            </m:sup>
                          </m:sSup>
                          <m: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𝑑𝑥</m:t>
                          </m:r>
                        </m:e>
                      </m:nary>
                      <m:r>
                        <a:rPr lang="en-US" sz="2667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en-US" sz="2667" i="1" kern="1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  <a:sym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667" i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+1</m:t>
                          </m:r>
                        </m:den>
                      </m:f>
                      <m:r>
                        <a:rPr lang="en-US" sz="2667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+</m:t>
                      </m:r>
                      <m:r>
                        <a:rPr lang="en-US" sz="2667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𝐶</m:t>
                      </m:r>
                    </m:oMath>
                  </m:oMathPara>
                </a14:m>
                <a:endParaRPr lang="en-US" sz="120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551" y="4613151"/>
                <a:ext cx="4102020" cy="12339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4521200" y="939801"/>
            <a:ext cx="0" cy="5266571"/>
          </a:xfrm>
          <a:prstGeom prst="line">
            <a:avLst/>
          </a:prstGeom>
          <a:ln w="76200">
            <a:solidFill>
              <a:srgbClr val="E9FC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056" y="5715000"/>
            <a:ext cx="2611831" cy="515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7687" y="293567"/>
            <a:ext cx="1631827" cy="174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1185</Words>
  <Application>Microsoft Office PowerPoint</Application>
  <PresentationFormat>Custom</PresentationFormat>
  <Paragraphs>107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</dc:creator>
  <cp:lastModifiedBy>Administrator</cp:lastModifiedBy>
  <cp:revision>5</cp:revision>
  <dcterms:created xsi:type="dcterms:W3CDTF">2025-04-21T14:00:14Z</dcterms:created>
  <dcterms:modified xsi:type="dcterms:W3CDTF">2025-04-23T13:43:49Z</dcterms:modified>
</cp:coreProperties>
</file>