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7" r:id="rId4"/>
    <p:sldId id="261" r:id="rId5"/>
    <p:sldId id="263" r:id="rId6"/>
    <p:sldId id="293" r:id="rId7"/>
    <p:sldId id="268" r:id="rId8"/>
    <p:sldId id="294" r:id="rId9"/>
    <p:sldId id="258" r:id="rId10"/>
    <p:sldId id="297" r:id="rId11"/>
    <p:sldId id="266" r:id="rId12"/>
    <p:sldId id="314" r:id="rId13"/>
    <p:sldId id="296" r:id="rId14"/>
    <p:sldId id="335" r:id="rId15"/>
    <p:sldId id="273" r:id="rId16"/>
    <p:sldId id="303" r:id="rId17"/>
    <p:sldId id="305" r:id="rId18"/>
    <p:sldId id="323" r:id="rId19"/>
    <p:sldId id="324" r:id="rId20"/>
    <p:sldId id="328" r:id="rId21"/>
    <p:sldId id="327" r:id="rId22"/>
    <p:sldId id="336" r:id="rId23"/>
    <p:sldId id="329" r:id="rId24"/>
    <p:sldId id="337" r:id="rId25"/>
    <p:sldId id="279" r:id="rId26"/>
    <p:sldId id="338" r:id="rId27"/>
    <p:sldId id="281" r:id="rId28"/>
    <p:sldId id="339" r:id="rId29"/>
    <p:sldId id="340" r:id="rId30"/>
    <p:sldId id="341" r:id="rId31"/>
    <p:sldId id="333" r:id="rId32"/>
    <p:sldId id="284" r:id="rId33"/>
    <p:sldId id="282" r:id="rId34"/>
    <p:sldId id="332" r:id="rId35"/>
    <p:sldId id="285" r:id="rId36"/>
    <p:sldId id="342" r:id="rId37"/>
    <p:sldId id="343" r:id="rId38"/>
    <p:sldId id="259" r:id="rId39"/>
    <p:sldId id="269" r:id="rId40"/>
  </p:sldIdLst>
  <p:sldSz cx="18288000" cy="10287000"/>
  <p:notesSz cx="6858000" cy="9144000"/>
  <p:embeddedFontLs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Calibri Light" pitchFamily="34" charset="0"/>
      <p:regular r:id="rId46"/>
      <p:italic r:id="rId47"/>
    </p:embeddedFont>
    <p:embeddedFont>
      <p:font typeface="Cambria Math" pitchFamily="18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-61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04A9A-C0AA-4CA3-ADA0-AB5C49979C3C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E8100-E3C2-4D25-B0B3-FE736E930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7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E8100-E3C2-4D25-B0B3-FE736E9306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32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E8100-E3C2-4D25-B0B3-FE736E9306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55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E8100-E3C2-4D25-B0B3-FE736E9306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777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525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032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352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759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548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4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79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362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56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228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83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30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73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3" Type="http://schemas.openxmlformats.org/officeDocument/2006/relationships/image" Target="../media/image13.png"/><Relationship Id="rId7" Type="http://schemas.openxmlformats.org/officeDocument/2006/relationships/image" Target="../media/image38.png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1.png"/><Relationship Id="rId10" Type="http://schemas.openxmlformats.org/officeDocument/2006/relationships/image" Target="../media/image60.svg"/><Relationship Id="rId4" Type="http://schemas.openxmlformats.org/officeDocument/2006/relationships/image" Target="../media/image18.svg"/><Relationship Id="rId9" Type="http://schemas.openxmlformats.org/officeDocument/2006/relationships/image" Target="../media/image39.png"/><Relationship Id="rId1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svg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7.svg"/><Relationship Id="rId10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4.svg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6.svg"/><Relationship Id="rId10" Type="http://schemas.openxmlformats.org/officeDocument/2006/relationships/image" Target="../media/image70.png"/><Relationship Id="rId4" Type="http://schemas.openxmlformats.org/officeDocument/2006/relationships/image" Target="../media/image45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4.svg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6.svg"/><Relationship Id="rId10" Type="http://schemas.openxmlformats.org/officeDocument/2006/relationships/image" Target="../media/image71.png"/><Relationship Id="rId4" Type="http://schemas.openxmlformats.org/officeDocument/2006/relationships/image" Target="../media/image45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svg"/><Relationship Id="rId7" Type="http://schemas.openxmlformats.org/officeDocument/2006/relationships/image" Target="../media/image58.svg"/><Relationship Id="rId12" Type="http://schemas.openxmlformats.org/officeDocument/2006/relationships/image" Target="../media/image7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6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hdphoto" Target="../media/hdphoto5.wdp"/><Relationship Id="rId7" Type="http://schemas.openxmlformats.org/officeDocument/2006/relationships/image" Target="../media/image39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37.svg"/><Relationship Id="rId10" Type="http://schemas.openxmlformats.org/officeDocument/2006/relationships/image" Target="../media/image44.svg"/><Relationship Id="rId4" Type="http://schemas.openxmlformats.org/officeDocument/2006/relationships/image" Target="../media/image48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78.png"/><Relationship Id="rId3" Type="http://schemas.openxmlformats.org/officeDocument/2006/relationships/image" Target="../media/image13.png"/><Relationship Id="rId7" Type="http://schemas.openxmlformats.org/officeDocument/2006/relationships/image" Target="../media/image55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56.png"/><Relationship Id="rId5" Type="http://schemas.openxmlformats.org/officeDocument/2006/relationships/image" Target="../media/image37.png"/><Relationship Id="rId10" Type="http://schemas.openxmlformats.org/officeDocument/2006/relationships/image" Target="../media/image62.svg"/><Relationship Id="rId4" Type="http://schemas.openxmlformats.org/officeDocument/2006/relationships/image" Target="../media/image18.sv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4.svg"/><Relationship Id="rId7" Type="http://schemas.openxmlformats.org/officeDocument/2006/relationships/image" Target="../media/image2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67.sv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6.wdp"/><Relationship Id="rId7" Type="http://schemas.openxmlformats.org/officeDocument/2006/relationships/image" Target="../media/image8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5.sv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6.wdp"/><Relationship Id="rId7" Type="http://schemas.openxmlformats.org/officeDocument/2006/relationships/image" Target="../media/image9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60.png"/><Relationship Id="rId9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microsoft.com/office/2007/relationships/hdphoto" Target="../media/hdphoto6.wdp"/><Relationship Id="rId7" Type="http://schemas.openxmlformats.org/officeDocument/2006/relationships/image" Target="../media/image9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60.png"/><Relationship Id="rId9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microsoft.com/office/2007/relationships/hdphoto" Target="../media/hdphoto6.wdp"/><Relationship Id="rId7" Type="http://schemas.openxmlformats.org/officeDocument/2006/relationships/image" Target="../media/image10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8.svg"/><Relationship Id="rId7" Type="http://schemas.openxmlformats.org/officeDocument/2006/relationships/image" Target="../media/image58.svg"/><Relationship Id="rId12" Type="http://schemas.openxmlformats.org/officeDocument/2006/relationships/image" Target="../media/image10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04.png"/><Relationship Id="rId5" Type="http://schemas.openxmlformats.org/officeDocument/2006/relationships/image" Target="../media/image56.svg"/><Relationship Id="rId10" Type="http://schemas.openxmlformats.org/officeDocument/2006/relationships/image" Target="../media/image103.png"/><Relationship Id="rId4" Type="http://schemas.openxmlformats.org/officeDocument/2006/relationships/image" Target="../media/image37.png"/><Relationship Id="rId9" Type="http://schemas.openxmlformats.org/officeDocument/2006/relationships/image" Target="../media/image6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8.svg"/><Relationship Id="rId7" Type="http://schemas.openxmlformats.org/officeDocument/2006/relationships/image" Target="../media/image5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06.png"/><Relationship Id="rId5" Type="http://schemas.openxmlformats.org/officeDocument/2006/relationships/image" Target="../media/image56.svg"/><Relationship Id="rId10" Type="http://schemas.openxmlformats.org/officeDocument/2006/relationships/image" Target="../media/image103.png"/><Relationship Id="rId4" Type="http://schemas.openxmlformats.org/officeDocument/2006/relationships/image" Target="../media/image37.png"/><Relationship Id="rId9" Type="http://schemas.openxmlformats.org/officeDocument/2006/relationships/image" Target="../media/image6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4.svg"/><Relationship Id="rId7" Type="http://schemas.openxmlformats.org/officeDocument/2006/relationships/image" Target="../media/image10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6.svg"/><Relationship Id="rId4" Type="http://schemas.openxmlformats.org/officeDocument/2006/relationships/image" Target="../media/image62.png"/><Relationship Id="rId9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4.svg"/><Relationship Id="rId7" Type="http://schemas.openxmlformats.org/officeDocument/2006/relationships/image" Target="../media/image10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6.svg"/><Relationship Id="rId4" Type="http://schemas.openxmlformats.org/officeDocument/2006/relationships/image" Target="../media/image62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4.svg"/><Relationship Id="rId7" Type="http://schemas.openxmlformats.org/officeDocument/2006/relationships/image" Target="../media/image10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6.sv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4.svg"/><Relationship Id="rId7" Type="http://schemas.openxmlformats.org/officeDocument/2006/relationships/image" Target="../media/image10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6.sv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4.svg"/><Relationship Id="rId7" Type="http://schemas.openxmlformats.org/officeDocument/2006/relationships/image" Target="../media/image2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67.sv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8.svg"/><Relationship Id="rId7" Type="http://schemas.openxmlformats.org/officeDocument/2006/relationships/image" Target="../media/image6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16.png"/><Relationship Id="rId5" Type="http://schemas.openxmlformats.org/officeDocument/2006/relationships/image" Target="../media/image60.svg"/><Relationship Id="rId10" Type="http://schemas.openxmlformats.org/officeDocument/2006/relationships/image" Target="../media/image115.png"/><Relationship Id="rId4" Type="http://schemas.openxmlformats.org/officeDocument/2006/relationships/image" Target="../media/image39.png"/><Relationship Id="rId9" Type="http://schemas.openxmlformats.org/officeDocument/2006/relationships/image" Target="../media/image5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4.svg"/><Relationship Id="rId7" Type="http://schemas.openxmlformats.org/officeDocument/2006/relationships/image" Target="../media/image10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6.svg"/><Relationship Id="rId4" Type="http://schemas.openxmlformats.org/officeDocument/2006/relationships/image" Target="../media/image62.png"/><Relationship Id="rId9" Type="http://schemas.openxmlformats.org/officeDocument/2006/relationships/image" Target="../media/image11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4.svg"/><Relationship Id="rId7" Type="http://schemas.openxmlformats.org/officeDocument/2006/relationships/image" Target="../media/image10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6.sv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21.png"/><Relationship Id="rId3" Type="http://schemas.openxmlformats.org/officeDocument/2006/relationships/image" Target="../media/image18.svg"/><Relationship Id="rId7" Type="http://schemas.openxmlformats.org/officeDocument/2006/relationships/image" Target="../media/image58.svg"/><Relationship Id="rId12" Type="http://schemas.openxmlformats.org/officeDocument/2006/relationships/image" Target="../media/image1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40.png"/><Relationship Id="rId4" Type="http://schemas.openxmlformats.org/officeDocument/2006/relationships/image" Target="../media/image67.png"/><Relationship Id="rId9" Type="http://schemas.openxmlformats.org/officeDocument/2006/relationships/image" Target="../media/image60.svg"/><Relationship Id="rId1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svg"/><Relationship Id="rId7" Type="http://schemas.openxmlformats.org/officeDocument/2006/relationships/image" Target="../media/image58.svg"/><Relationship Id="rId12" Type="http://schemas.openxmlformats.org/officeDocument/2006/relationships/image" Target="../media/image12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40.png"/><Relationship Id="rId4" Type="http://schemas.openxmlformats.org/officeDocument/2006/relationships/image" Target="../media/image67.png"/><Relationship Id="rId9" Type="http://schemas.openxmlformats.org/officeDocument/2006/relationships/image" Target="../media/image60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svg"/><Relationship Id="rId7" Type="http://schemas.openxmlformats.org/officeDocument/2006/relationships/image" Target="../media/image58.svg"/><Relationship Id="rId12" Type="http://schemas.openxmlformats.org/officeDocument/2006/relationships/image" Target="../media/image12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40.png"/><Relationship Id="rId4" Type="http://schemas.openxmlformats.org/officeDocument/2006/relationships/image" Target="../media/image67.png"/><Relationship Id="rId9" Type="http://schemas.openxmlformats.org/officeDocument/2006/relationships/image" Target="../media/image60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12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35.svg"/><Relationship Id="rId5" Type="http://schemas.openxmlformats.org/officeDocument/2006/relationships/image" Target="../media/image124.svg"/><Relationship Id="rId10" Type="http://schemas.openxmlformats.org/officeDocument/2006/relationships/image" Target="../media/image26.png"/><Relationship Id="rId4" Type="http://schemas.openxmlformats.org/officeDocument/2006/relationships/image" Target="../media/image73.png"/><Relationship Id="rId9" Type="http://schemas.openxmlformats.org/officeDocument/2006/relationships/image" Target="../media/image41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4.svg"/><Relationship Id="rId7" Type="http://schemas.openxmlformats.org/officeDocument/2006/relationships/image" Target="../media/image12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56.sv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openxmlformats.org/officeDocument/2006/relationships/image" Target="../media/image13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20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2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svg"/><Relationship Id="rId7" Type="http://schemas.openxmlformats.org/officeDocument/2006/relationships/image" Target="../media/image29.svg"/><Relationship Id="rId12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image" Target="../media/image14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39.svg"/><Relationship Id="rId1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4.svg"/><Relationship Id="rId7" Type="http://schemas.openxmlformats.org/officeDocument/2006/relationships/image" Target="../media/image4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4.svg"/><Relationship Id="rId7" Type="http://schemas.openxmlformats.org/officeDocument/2006/relationships/image" Target="../media/image4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6.svg"/><Relationship Id="rId10" Type="http://schemas.openxmlformats.org/officeDocument/2006/relationships/image" Target="../media/image54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13770" y="1432168"/>
            <a:ext cx="14935200" cy="7774652"/>
            <a:chOff x="0" y="0"/>
            <a:chExt cx="5490351" cy="31727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3172714"/>
            </a:xfrm>
            <a:custGeom>
              <a:avLst/>
              <a:gdLst/>
              <a:ahLst/>
              <a:cxnLst/>
              <a:rect l="l" t="t" r="r" b="b"/>
              <a:pathLst>
                <a:path w="5490351" h="3172714">
                  <a:moveTo>
                    <a:pt x="5365891" y="3172714"/>
                  </a:moveTo>
                  <a:lnTo>
                    <a:pt x="124460" y="3172714"/>
                  </a:lnTo>
                  <a:cubicBezTo>
                    <a:pt x="55880" y="3172714"/>
                    <a:pt x="0" y="3116834"/>
                    <a:pt x="0" y="30482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3048254"/>
                  </a:lnTo>
                  <a:cubicBezTo>
                    <a:pt x="5490351" y="3116834"/>
                    <a:pt x="5434471" y="3172714"/>
                    <a:pt x="5365891" y="3172714"/>
                  </a:cubicBezTo>
                  <a:close/>
                </a:path>
              </a:pathLst>
            </a:custGeom>
            <a:solidFill>
              <a:srgbClr val="51604D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3163293" y="931928"/>
            <a:ext cx="5003304" cy="782571"/>
            <a:chOff x="0" y="0"/>
            <a:chExt cx="38779425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38881025" cy="6066790"/>
            </a:xfrm>
            <a:custGeom>
              <a:avLst/>
              <a:gdLst/>
              <a:ahLst/>
              <a:cxnLst/>
              <a:rect l="l" t="t" r="r" b="b"/>
              <a:pathLst>
                <a:path w="38881025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7124615" y="6066790"/>
                  </a:lnTo>
                  <a:lnTo>
                    <a:pt x="37124615" y="0"/>
                  </a:lnTo>
                  <a:lnTo>
                    <a:pt x="1692910" y="0"/>
                  </a:lnTo>
                  <a:close/>
                  <a:moveTo>
                    <a:pt x="37581815" y="0"/>
                  </a:moveTo>
                  <a:lnTo>
                    <a:pt x="37124615" y="0"/>
                  </a:lnTo>
                  <a:lnTo>
                    <a:pt x="37124615" y="6065520"/>
                  </a:lnTo>
                  <a:lnTo>
                    <a:pt x="37134775" y="6065520"/>
                  </a:lnTo>
                  <a:cubicBezTo>
                    <a:pt x="37873915" y="6065520"/>
                    <a:pt x="38522886" y="5462270"/>
                    <a:pt x="38576225" y="4725670"/>
                  </a:cubicBezTo>
                  <a:lnTo>
                    <a:pt x="38826415" y="1338580"/>
                  </a:lnTo>
                  <a:cubicBezTo>
                    <a:pt x="38881025" y="603250"/>
                    <a:pt x="38320954" y="0"/>
                    <a:pt x="37581815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51604D"/>
            </a:solidFill>
          </p:spPr>
        </p:sp>
      </p:grpSp>
      <p:sp>
        <p:nvSpPr>
          <p:cNvPr id="17" name="Rectangle 16"/>
          <p:cNvSpPr/>
          <p:nvPr/>
        </p:nvSpPr>
        <p:spPr>
          <a:xfrm>
            <a:off x="1332770" y="2112556"/>
            <a:ext cx="15651317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7500" b="1" kern="0" dirty="0">
                <a:solidFill>
                  <a:schemeClr val="bg1"/>
                </a:solidFill>
                <a:latin typeface="Arial"/>
                <a:cs typeface="Arial"/>
                <a:sym typeface="Anton"/>
              </a:rPr>
              <a:t>CHÀO MỪNG CÁC EM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7500" b="1" kern="0" dirty="0">
                <a:solidFill>
                  <a:schemeClr val="bg1"/>
                </a:solidFill>
                <a:latin typeface="Arial"/>
                <a:cs typeface="Arial"/>
                <a:sym typeface="Anton"/>
              </a:rPr>
              <a:t>ĐẾN VỚI BUỔI </a:t>
            </a:r>
            <a:r>
              <a:rPr lang="en-US" sz="7500" b="1" kern="0">
                <a:solidFill>
                  <a:schemeClr val="bg1"/>
                </a:solidFill>
                <a:latin typeface="Arial"/>
                <a:cs typeface="Arial"/>
                <a:sym typeface="Anton"/>
              </a:rPr>
              <a:t>HỌC HÔM </a:t>
            </a:r>
            <a:r>
              <a:rPr lang="en-US" sz="7500" b="1" kern="0" dirty="0">
                <a:solidFill>
                  <a:schemeClr val="bg1"/>
                </a:solidFill>
                <a:latin typeface="Arial"/>
                <a:cs typeface="Arial"/>
                <a:sym typeface="Anton"/>
              </a:rPr>
              <a:t>NAY!</a:t>
            </a:r>
            <a:endParaRPr lang="en-US" sz="7500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738758"/>
            <a:ext cx="15747333" cy="8809484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52400" y="1"/>
            <a:ext cx="184404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736983" y="737934"/>
            <a:ext cx="16661633" cy="9043317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61699" y="-147350"/>
            <a:ext cx="838200" cy="8427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806362">
            <a:off x="17177973" y="9161588"/>
            <a:ext cx="1575118" cy="11827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5161292">
            <a:off x="90720" y="9566999"/>
            <a:ext cx="798500" cy="6402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5169" y="653822"/>
            <a:ext cx="419392" cy="424799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385245" y="-120501"/>
            <a:ext cx="838200" cy="84279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067550" y="1096668"/>
            <a:ext cx="4152900" cy="1194983"/>
            <a:chOff x="6991350" y="431021"/>
            <a:chExt cx="4152900" cy="1194983"/>
          </a:xfrm>
        </p:grpSpPr>
        <p:sp>
          <p:nvSpPr>
            <p:cNvPr id="5" name="Rounded Rectangle 4"/>
            <p:cNvSpPr/>
            <p:nvPr/>
          </p:nvSpPr>
          <p:spPr>
            <a:xfrm>
              <a:off x="6991350" y="473508"/>
              <a:ext cx="4152900" cy="1152496"/>
            </a:xfrm>
            <a:prstGeom prst="roundRect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315200" y="431021"/>
              <a:ext cx="3733800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</a:rPr>
                <a:t>Luyện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</a:rPr>
                <a:t>tập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</a:rPr>
                <a:t> 1</a:t>
              </a:r>
              <a:endParaRPr lang="en-US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7116011D-945F-FEAC-5452-0B7ABCC47928}"/>
                  </a:ext>
                </a:extLst>
              </p:cNvPr>
              <p:cNvSpPr txBox="1"/>
              <p:nvPr/>
            </p:nvSpPr>
            <p:spPr>
              <a:xfrm>
                <a:off x="3841365" y="3140214"/>
                <a:ext cx="10452868" cy="717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 đạo hàm cấp hai của hàm số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a-DK" sz="4000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endParaRPr lang="en-US" sz="4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16011D-945F-FEAC-5452-0B7ABCC47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1365" y="3140214"/>
                <a:ext cx="10452868" cy="717761"/>
              </a:xfrm>
              <a:prstGeom prst="rect">
                <a:avLst/>
              </a:prstGeom>
              <a:blipFill>
                <a:blip r:embed="rId13"/>
                <a:stretch>
                  <a:fillRect l="-2041" t="-16102" b="-33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27">
            <a:extLst>
              <a:ext uri="{FF2B5EF4-FFF2-40B4-BE49-F238E27FC236}">
                <a16:creationId xmlns:a16="http://schemas.microsoft.com/office/drawing/2014/main" xmlns="" id="{3CD5A0F6-0A3C-C7E4-676D-09B2FB40D0E7}"/>
              </a:ext>
            </a:extLst>
          </p:cNvPr>
          <p:cNvSpPr/>
          <p:nvPr/>
        </p:nvSpPr>
        <p:spPr>
          <a:xfrm>
            <a:off x="14294233" y="4706538"/>
            <a:ext cx="1663033" cy="848616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3221195E-4BED-ED78-2FA4-8011E64FC445}"/>
                  </a:ext>
                </a:extLst>
              </p:cNvPr>
              <p:cNvSpPr txBox="1"/>
              <p:nvPr/>
            </p:nvSpPr>
            <p:spPr>
              <a:xfrm>
                <a:off x="5105400" y="5602210"/>
                <a:ext cx="9516978" cy="2520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4000" i="1">
                                    <a:effectLst/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da-DK" sz="40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da-DK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  <m:r>
                                  <a:rPr lang="da-DK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a-DK" sz="4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đó: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da-DK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func>
                              <m:funcPr>
                                <m:ctrlPr>
                                  <a:rPr lang="en-US" sz="4000" i="1">
                                    <a:effectLst/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da-DK" sz="40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da-DK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  <m:r>
                                  <a:rPr lang="da-DK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=−9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a-DK" sz="4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21195E-4BED-ED78-2FA4-8011E64FC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5602210"/>
                <a:ext cx="9516978" cy="2520242"/>
              </a:xfrm>
              <a:prstGeom prst="rect">
                <a:avLst/>
              </a:prstGeom>
              <a:blipFill>
                <a:blip r:embed="rId14"/>
                <a:stretch>
                  <a:fillRect l="-2306" b="-9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5">
            <a:extLst>
              <a:ext uri="{FF2B5EF4-FFF2-40B4-BE49-F238E27FC236}">
                <a16:creationId xmlns:a16="http://schemas.microsoft.com/office/drawing/2014/main" xmlns="" id="{17C11B9A-B364-DF45-C502-A272D38B5C0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45004" y="7296907"/>
            <a:ext cx="1969427" cy="2339913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" y="1"/>
            <a:ext cx="18288001" cy="10287000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68459" y="6466075"/>
            <a:ext cx="1301562" cy="130156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62200" y="2524150"/>
            <a:ext cx="13493600" cy="4448150"/>
            <a:chOff x="1981200" y="3286150"/>
            <a:chExt cx="13493600" cy="4448150"/>
          </a:xfrm>
        </p:grpSpPr>
        <p:grpSp>
          <p:nvGrpSpPr>
            <p:cNvPr id="16" name="Group 15"/>
            <p:cNvGrpSpPr/>
            <p:nvPr/>
          </p:nvGrpSpPr>
          <p:grpSpPr>
            <a:xfrm>
              <a:off x="1981200" y="3286150"/>
              <a:ext cx="13493600" cy="4448150"/>
              <a:chOff x="491902" y="3530459"/>
              <a:chExt cx="16767398" cy="6062252"/>
            </a:xfrm>
          </p:grpSpPr>
          <p:sp>
            <p:nvSpPr>
              <p:cNvPr id="6" name="AutoShape 6"/>
              <p:cNvSpPr/>
              <p:nvPr/>
            </p:nvSpPr>
            <p:spPr>
              <a:xfrm>
                <a:off x="491902" y="3530459"/>
                <a:ext cx="16328415" cy="6062252"/>
              </a:xfrm>
              <a:prstGeom prst="rect">
                <a:avLst/>
              </a:prstGeom>
              <a:solidFill>
                <a:srgbClr val="DB9463"/>
              </a:solidFill>
            </p:spPr>
          </p:sp>
          <p:sp>
            <p:nvSpPr>
              <p:cNvPr id="7" name="AutoShape 7"/>
              <p:cNvSpPr/>
              <p:nvPr/>
            </p:nvSpPr>
            <p:spPr>
              <a:xfrm>
                <a:off x="805442" y="3778343"/>
                <a:ext cx="16453858" cy="5757218"/>
              </a:xfrm>
              <a:prstGeom prst="rect">
                <a:avLst/>
              </a:prstGeom>
              <a:solidFill>
                <a:srgbClr val="FFFBEC"/>
              </a:solidFill>
            </p:spPr>
          </p:sp>
        </p:grpSp>
        <p:sp>
          <p:nvSpPr>
            <p:cNvPr id="8" name="Rectangle 7"/>
            <p:cNvSpPr/>
            <p:nvPr/>
          </p:nvSpPr>
          <p:spPr>
            <a:xfrm>
              <a:off x="4691600" y="4237377"/>
              <a:ext cx="8142798" cy="2474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Ý NGHĨA CƠ HỌC CỦA ĐẠO HÀM CẤP HAI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62200" y="1231050"/>
            <a:ext cx="2824338" cy="1428862"/>
            <a:chOff x="3150009" y="1575546"/>
            <a:chExt cx="1528938" cy="1428862"/>
          </a:xfrm>
        </p:grpSpPr>
        <p:pic>
          <p:nvPicPr>
            <p:cNvPr id="26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150009" y="1575546"/>
              <a:ext cx="1528938" cy="142886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392782" y="2144737"/>
              <a:ext cx="1043391" cy="583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5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180489" flipH="1" flipV="1">
            <a:off x="14866629" y="2084637"/>
            <a:ext cx="1411747" cy="1493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63821" y="6553353"/>
            <a:ext cx="2060627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79601"/>
      </p:ext>
    </p:extLst>
  </p:cSld>
  <p:clrMapOvr>
    <a:masterClrMapping/>
  </p:clrMapOvr>
  <p:transition spd="med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458336" y="585758"/>
            <a:ext cx="17371328" cy="9380176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283525">
            <a:off x="16870736" y="62763"/>
            <a:ext cx="1379363" cy="1458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80" y="802581"/>
            <a:ext cx="979790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57401" y="93088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30263" y="717098"/>
                <a:ext cx="16164721" cy="4773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     Một vật rơi tự do theo phương thẳng đứng có phương trình chuyển động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trong đó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gia tốc rơi tự do,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≈9,8 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Tính vận tốc tức thời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thời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−4 </m:t>
                    </m:r>
                    <m:d>
                      <m:d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−4,1 (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Tính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∆</m:t>
                        </m:r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𝑣</m:t>
                        </m:r>
                      </m:num>
                      <m:den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∆</m:t>
                        </m:r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khoảng thời gian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63" y="717098"/>
                <a:ext cx="16164721" cy="4773614"/>
              </a:xfrm>
              <a:prstGeom prst="rect">
                <a:avLst/>
              </a:prstGeom>
              <a:blipFill>
                <a:blip r:embed="rId8"/>
                <a:stretch>
                  <a:fillRect l="-1320" r="-1357" b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63122" y="7764956"/>
            <a:ext cx="1993565" cy="2115495"/>
          </a:xfrm>
          <a:prstGeom prst="rect">
            <a:avLst/>
          </a:prstGeom>
        </p:spPr>
      </p:pic>
      <p:sp>
        <p:nvSpPr>
          <p:cNvPr id="3" name="Oval Callout 22">
            <a:extLst>
              <a:ext uri="{FF2B5EF4-FFF2-40B4-BE49-F238E27FC236}">
                <a16:creationId xmlns:a16="http://schemas.microsoft.com/office/drawing/2014/main" xmlns="" id="{07FB55F5-07AC-033D-61E8-900947A9F6E3}"/>
              </a:ext>
            </a:extLst>
          </p:cNvPr>
          <p:cNvSpPr/>
          <p:nvPr/>
        </p:nvSpPr>
        <p:spPr>
          <a:xfrm>
            <a:off x="15607236" y="4797272"/>
            <a:ext cx="1663033" cy="736182"/>
          </a:xfrm>
          <a:prstGeom prst="wedgeEllipseCallout">
            <a:avLst>
              <a:gd name="adj1" fmla="val -29514"/>
              <a:gd name="adj2" fmla="val 7557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F22D9A9B-5297-206C-7849-80B54F79296A}"/>
                  </a:ext>
                </a:extLst>
              </p:cNvPr>
              <p:cNvSpPr txBox="1"/>
              <p:nvPr/>
            </p:nvSpPr>
            <p:spPr>
              <a:xfrm>
                <a:off x="1374720" y="5893964"/>
                <a:ext cx="15538559" cy="3848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 vật rơi tự do theo phương thẳng đứng có phương trình chuyển động </a:t>
                </a:r>
                <a14:m>
                  <m:oMath xmlns:m="http://schemas.openxmlformats.org/officeDocument/2006/math"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trong đó </a:t>
                </a:r>
                <a14:m>
                  <m:oMath xmlns:m="http://schemas.openxmlformats.org/officeDocument/2006/math"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gia tốc rơi tự do, </a:t>
                </a:r>
                <a14:m>
                  <m:oMath xmlns:m="http://schemas.openxmlformats.org/officeDocument/2006/math"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≈9,8</m:t>
                    </m:r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Vận tốc tức thời: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da-DK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a-DK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da-DK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𝑔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da-DK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a-DK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𝑔𝑡</m:t>
                    </m:r>
                  </m:oMath>
                </a14:m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2D9A9B-5297-206C-7849-80B54F792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20" y="5893964"/>
                <a:ext cx="15538559" cy="3848169"/>
              </a:xfrm>
              <a:prstGeom prst="rect">
                <a:avLst/>
              </a:prstGeom>
              <a:blipFill>
                <a:blip r:embed="rId10"/>
                <a:stretch>
                  <a:fillRect l="-1413" r="-1413" b="-1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82531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3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458336" y="585758"/>
            <a:ext cx="17371328" cy="9380176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283525">
            <a:off x="16870736" y="62763"/>
            <a:ext cx="1379363" cy="1458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80" y="802581"/>
            <a:ext cx="979790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57401" y="93088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30263" y="717098"/>
                <a:ext cx="16164721" cy="4773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     Một vật rơi tự do theo phương thẳng đứng có phương trình chuyển động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trong đó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gia tốc rơi tự do,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≈9,8 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Tính vận tốc tức thời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thời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−4 </m:t>
                    </m:r>
                    <m:d>
                      <m:d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−4,1 (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Tính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∆</m:t>
                        </m:r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𝑣</m:t>
                        </m:r>
                      </m:num>
                      <m:den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∆</m:t>
                        </m:r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khoảng thời gian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63" y="717098"/>
                <a:ext cx="16164721" cy="4773614"/>
              </a:xfrm>
              <a:prstGeom prst="rect">
                <a:avLst/>
              </a:prstGeom>
              <a:blipFill>
                <a:blip r:embed="rId8"/>
                <a:stretch>
                  <a:fillRect l="-1320" r="-1357" b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63122" y="7764956"/>
            <a:ext cx="1993565" cy="2115495"/>
          </a:xfrm>
          <a:prstGeom prst="rect">
            <a:avLst/>
          </a:prstGeom>
        </p:spPr>
      </p:pic>
      <p:sp>
        <p:nvSpPr>
          <p:cNvPr id="3" name="Oval Callout 22">
            <a:extLst>
              <a:ext uri="{FF2B5EF4-FFF2-40B4-BE49-F238E27FC236}">
                <a16:creationId xmlns:a16="http://schemas.microsoft.com/office/drawing/2014/main" xmlns="" id="{07FB55F5-07AC-033D-61E8-900947A9F6E3}"/>
              </a:ext>
            </a:extLst>
          </p:cNvPr>
          <p:cNvSpPr/>
          <p:nvPr/>
        </p:nvSpPr>
        <p:spPr>
          <a:xfrm>
            <a:off x="15607236" y="4797272"/>
            <a:ext cx="1663033" cy="736182"/>
          </a:xfrm>
          <a:prstGeom prst="wedgeEllipseCallout">
            <a:avLst>
              <a:gd name="adj1" fmla="val -29514"/>
              <a:gd name="adj2" fmla="val 7557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F22D9A9B-5297-206C-7849-80B54F79296A}"/>
                  </a:ext>
                </a:extLst>
              </p:cNvPr>
              <p:cNvSpPr txBox="1"/>
              <p:nvPr/>
            </p:nvSpPr>
            <p:spPr>
              <a:xfrm>
                <a:off x="1374720" y="5893964"/>
                <a:ext cx="15538559" cy="3613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Tại thời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</m:d>
                    <m:r>
                      <a:rPr lang="da-DK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≈9,8.4=39,2 </m:t>
                    </m:r>
                    <m:d>
                      <m:d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da-DK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da-DK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</m:oMath>
                </a14:m>
                <a:endPara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 thời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da-DK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da-DK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=4,1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da-DK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da-DK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4,1</m:t>
                        </m:r>
                      </m:e>
                    </m:d>
                    <m:r>
                      <a:rPr lang="da-DK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≈9,8.4,1=40,18 </m:t>
                    </m:r>
                    <m:d>
                      <m:d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da-DK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da-DK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da-DK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Ta có:</a:t>
                </a:r>
                <a:r>
                  <a: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∆</m:t>
                        </m:r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𝑣</m:t>
                        </m:r>
                      </m:num>
                      <m:den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∆</m:t>
                        </m:r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den>
                    </m:f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𝑣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da-DK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4,1</m:t>
                            </m:r>
                          </m:e>
                        </m:d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𝑣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da-DK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a-DK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a-DK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a-DK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a-DK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40,18−39,2</m:t>
                        </m:r>
                      </m:num>
                      <m:den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4,1−4</m:t>
                        </m:r>
                      </m:den>
                    </m:f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=9,8.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2D9A9B-5297-206C-7849-80B54F792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20" y="5893964"/>
                <a:ext cx="15538559" cy="3613361"/>
              </a:xfrm>
              <a:prstGeom prst="rect">
                <a:avLst/>
              </a:prstGeom>
              <a:blipFill>
                <a:blip r:embed="rId10"/>
                <a:stretch>
                  <a:fillRect l="-1413" b="-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37763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417054" y="1219537"/>
            <a:ext cx="17441820" cy="7581563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57400" y="569854"/>
            <a:ext cx="838200" cy="8427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16978747" y="585354"/>
            <a:ext cx="1334883" cy="10023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723709">
            <a:off x="238424" y="9109998"/>
            <a:ext cx="798500" cy="6402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602200" y="9410700"/>
            <a:ext cx="419392" cy="4247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18282" y="8000033"/>
            <a:ext cx="419392" cy="424799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40000" y="590513"/>
            <a:ext cx="838200" cy="8427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66800" y="1781033"/>
                <a:ext cx="16170937" cy="61324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300" b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</a:t>
                </a:r>
                <a:r>
                  <a:rPr lang="nl-NL" sz="43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ý:</a:t>
                </a:r>
                <a:endParaRPr lang="en-US" sz="43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</a:pPr>
                <a:r>
                  <a:rPr lang="da-DK" sz="43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43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∆</m:t>
                        </m:r>
                        <m:r>
                          <a:rPr lang="da-DK" sz="43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𝑣</m:t>
                        </m:r>
                      </m:num>
                      <m:den>
                        <m:r>
                          <a:rPr lang="da-DK" sz="43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∆</m:t>
                        </m:r>
                        <m:r>
                          <a:rPr lang="da-DK" sz="43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da-DK" sz="43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gọi là gia tốc trung bình của chuyển động trong khoảng thời gian </a:t>
                </a:r>
                <a14:m>
                  <m:oMath xmlns:m="http://schemas.openxmlformats.org/officeDocument/2006/math">
                    <m:r>
                      <a:rPr lang="da-DK" sz="43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da-DK" sz="43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da-DK" sz="43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3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3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3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p>
                        <m:r>
                          <a:rPr lang="da-DK" sz="43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43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3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da-DK" sz="43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3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300" i="1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a-DK" sz="4300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da-DK" sz="4300" i="1" ker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∆</m:t>
                            </m:r>
                            <m:r>
                              <a:rPr lang="da-DK" sz="4300" i="1" ker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  <m:r>
                              <a:rPr lang="da-DK" sz="4300" i="1" ker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300" i="1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da-DK" sz="4300" i="1" ker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∆</m:t>
                            </m:r>
                            <m:r>
                              <a:rPr lang="da-DK" sz="4300" i="1" ker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da-DK" sz="4300" i="1" ker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∆</m:t>
                            </m:r>
                            <m:r>
                              <a:rPr lang="da-DK" sz="4300" i="1" ker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den>
                        </m:f>
                      </m:e>
                    </m:func>
                    <m:r>
                      <a:rPr lang="da-DK" sz="43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da-DK" sz="43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3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3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da-DK" sz="4300" kern="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gọi là gia tốc tức thời của chuyển động tại thời điểm </a:t>
                </a:r>
                <a14:m>
                  <m:oMath xmlns:m="http://schemas.openxmlformats.org/officeDocument/2006/math">
                    <m:r>
                      <a:rPr lang="da-DK" sz="43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da-DK" sz="4300" kern="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3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781033"/>
                <a:ext cx="16170937" cy="6132448"/>
              </a:xfrm>
              <a:prstGeom prst="rect">
                <a:avLst/>
              </a:prstGeom>
              <a:blipFill>
                <a:blip r:embed="rId12"/>
                <a:stretch>
                  <a:fillRect l="-1508" r="-1470" b="-37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324350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48777" y="2946789"/>
            <a:ext cx="14415577" cy="3449972"/>
            <a:chOff x="9149872" y="197125"/>
            <a:chExt cx="7937438" cy="4803763"/>
          </a:xfrm>
        </p:grpSpPr>
        <p:sp>
          <p:nvSpPr>
            <p:cNvPr id="3" name="AutoShape 3"/>
            <p:cNvSpPr/>
            <p:nvPr/>
          </p:nvSpPr>
          <p:spPr>
            <a:xfrm rot="548643">
              <a:off x="9149872" y="197125"/>
              <a:ext cx="2820629" cy="4078030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832929" y="3271755"/>
            <a:ext cx="527019" cy="5338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15127">
            <a:off x="15061948" y="3054623"/>
            <a:ext cx="809049" cy="809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637415" y="4378933"/>
                <a:ext cx="13533601" cy="904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Đạo hàm cấp hai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da-DK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da-DK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gia tốc tức thời của chuyển động </a:t>
                </a:r>
                <a:endPara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415" y="4378933"/>
                <a:ext cx="13533601" cy="904415"/>
              </a:xfrm>
              <a:prstGeom prst="rect">
                <a:avLst/>
              </a:prstGeom>
              <a:blipFill>
                <a:blip r:embed="rId8"/>
                <a:stretch>
                  <a:fillRect l="-1622" r="-631" b="-27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7391400" y="876300"/>
            <a:ext cx="3942105" cy="1323839"/>
            <a:chOff x="7312306" y="386794"/>
            <a:chExt cx="3942105" cy="1323839"/>
          </a:xfrm>
        </p:grpSpPr>
        <p:sp>
          <p:nvSpPr>
            <p:cNvPr id="24" name="Rectangle 23"/>
            <p:cNvSpPr/>
            <p:nvPr/>
          </p:nvSpPr>
          <p:spPr>
            <a:xfrm>
              <a:off x="7312306" y="386794"/>
              <a:ext cx="3942105" cy="984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 LUẬN</a:t>
              </a:r>
            </a:p>
          </p:txBody>
        </p:sp>
        <p:pic>
          <p:nvPicPr>
            <p:cNvPr id="36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130504" y="1424535"/>
              <a:ext cx="1970212" cy="28609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0" y="7591561"/>
            <a:ext cx="11400508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2396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66855" y="571500"/>
            <a:ext cx="16971440" cy="9280752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157951" y="159054"/>
            <a:ext cx="838200" cy="8427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916560">
            <a:off x="16383730" y="8531222"/>
            <a:ext cx="1708938" cy="160006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03612" y="1190297"/>
            <a:ext cx="419392" cy="424799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481497" y="185903"/>
            <a:ext cx="838200" cy="842797"/>
          </a:xfrm>
          <a:prstGeom prst="rect">
            <a:avLst/>
          </a:prstGeom>
        </p:spPr>
      </p:pic>
      <p:sp>
        <p:nvSpPr>
          <p:cNvPr id="28" name="Oval Callout 27"/>
          <p:cNvSpPr/>
          <p:nvPr/>
        </p:nvSpPr>
        <p:spPr>
          <a:xfrm>
            <a:off x="15488180" y="4044486"/>
            <a:ext cx="1663033" cy="848616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331" y="7976037"/>
            <a:ext cx="2194750" cy="226181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A1AB544-49ED-4FEE-A583-E097D351B4F3}"/>
              </a:ext>
            </a:extLst>
          </p:cNvPr>
          <p:cNvGrpSpPr/>
          <p:nvPr/>
        </p:nvGrpSpPr>
        <p:grpSpPr>
          <a:xfrm>
            <a:off x="1283598" y="1483115"/>
            <a:ext cx="5145961" cy="1066800"/>
            <a:chOff x="206989" y="190500"/>
            <a:chExt cx="5145961" cy="10668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ACB444B-D0DE-C33E-9219-297285EC3B71}"/>
                </a:ext>
              </a:extLst>
            </p:cNvPr>
            <p:cNvSpPr/>
            <p:nvPr/>
          </p:nvSpPr>
          <p:spPr>
            <a:xfrm>
              <a:off x="304800" y="190500"/>
              <a:ext cx="48768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E94E149-1155-A458-5B9B-D1CE0432B310}"/>
                </a:ext>
              </a:extLst>
            </p:cNvPr>
            <p:cNvSpPr/>
            <p:nvPr/>
          </p:nvSpPr>
          <p:spPr>
            <a:xfrm>
              <a:off x="206989" y="190500"/>
              <a:ext cx="5145961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3: (SGK – tr7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268706" y="1573350"/>
                <a:ext cx="15735696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						Xét dao động điều hòa có phương trình chuyển động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d>
                      <m:d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a-DK" sz="4000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𝜔</m:t>
                            </m:r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𝑡</m:t>
                            </m:r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, trong đó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𝜔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𝜑</m:t>
                    </m:r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là các hằng số. Tìm gia tốc tức thời tại thời điểm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của chuyển động đó.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706" y="1573350"/>
                <a:ext cx="15735696" cy="2748253"/>
              </a:xfrm>
              <a:prstGeom prst="rect">
                <a:avLst/>
              </a:prstGeom>
              <a:blipFill>
                <a:blip r:embed="rId12"/>
                <a:stretch>
                  <a:fillRect l="-1356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C5F103E6-9D15-B2C9-F642-8AE0562EE17D}"/>
                  </a:ext>
                </a:extLst>
              </p:cNvPr>
              <p:cNvSpPr txBox="1"/>
              <p:nvPr/>
            </p:nvSpPr>
            <p:spPr>
              <a:xfrm>
                <a:off x="1134404" y="5158280"/>
                <a:ext cx="16036342" cy="41703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vận tốc tức thời của chuyển động tại thời điểm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có:</a:t>
                </a:r>
                <a:endParaRPr lang="en-US" sz="4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4000" i="1" ker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𝑣</m:t>
                      </m:r>
                      <m:d>
                        <m:d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da-DK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da-DK" sz="4000" i="1" ker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da-DK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𝑠</m:t>
                          </m:r>
                        </m:e>
                        <m:sup>
                          <m:r>
                            <a:rPr lang="da-DK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da-DK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da-DK" sz="4000" i="1" ker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da-DK" sz="4000" i="1" ker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  <m:func>
                                <m:func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sz="4000" ker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4000" i="1" kern="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a-DK" sz="4000" i="1" kern="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𝜔</m:t>
                                      </m:r>
                                      <m:r>
                                        <a:rPr lang="da-DK" sz="4000" i="1" kern="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  <m:r>
                                        <a:rPr lang="da-DK" sz="4000" i="1" kern="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+</m:t>
                                      </m:r>
                                      <m:r>
                                        <a:rPr lang="da-DK" sz="4000" i="1" kern="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𝜑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da-DK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da-DK" sz="4000" i="1" ker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da-DK" sz="4000" i="1" ker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da-DK" sz="4000" i="1" ker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𝜔</m:t>
                      </m:r>
                      <m:func>
                        <m:func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a-DK" sz="4000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da-DK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(</m:t>
                          </m:r>
                        </m:e>
                      </m:func>
                      <m:r>
                        <a:rPr lang="da-DK" sz="4000" i="1" ker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𝜔</m:t>
                      </m:r>
                      <m:r>
                        <a:rPr lang="da-DK" sz="4000" i="1" ker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da-DK" sz="4000" i="1" ker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da-DK" sz="4000" i="1" ker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𝜑</m:t>
                      </m:r>
                      <m:r>
                        <a:rPr lang="da-DK" sz="4000" i="1" ker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 tốc tức thời của chuyển động tại thời điểm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là:</a:t>
                </a:r>
                <a:endParaRPr lang="en-US" sz="4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da-DK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𝑠</m:t>
                          </m:r>
                        </m:e>
                        <m:sup>
                          <m:r>
                            <a:rPr lang="da-DK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′′</m:t>
                          </m:r>
                        </m:sup>
                      </m:sSup>
                      <m:d>
                        <m:d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da-DK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da-DK" sz="4000" i="1" ker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da-DK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  <m:sup>
                          <m:r>
                            <a:rPr lang="da-DK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da-DK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da-DK" sz="4000" i="1" ker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da-DK" sz="4000" i="1" ker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da-DK" sz="4000" i="1" ker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  <m:r>
                                <a:rPr lang="da-DK" sz="4000" i="1" ker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  <m:func>
                                <m:func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sz="4000" ker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4000" i="1" kern="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a-DK" sz="4000" i="1" kern="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𝜔</m:t>
                                      </m:r>
                                      <m:r>
                                        <a:rPr lang="da-DK" sz="4000" i="1" kern="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+</m:t>
                                      </m:r>
                                      <m:r>
                                        <a:rPr lang="da-DK" sz="4000" i="1" kern="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𝜑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da-DK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da-DK" sz="4000" i="1" ker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da-DK" sz="4000" i="1" ker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sSup>
                        <m:sSup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da-DK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𝜔</m:t>
                          </m:r>
                        </m:e>
                        <m:sup>
                          <m:r>
                            <a:rPr lang="da-DK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a-DK" sz="4000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da-DK" sz="4000" i="1" ker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  <m:r>
                                <a:rPr lang="da-DK" sz="4000" i="1" ker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da-DK" sz="4000" i="1" ker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da-DK" sz="4000" i="1" ker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4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5F103E6-9D15-B2C9-F642-8AE0562EE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404" y="5158280"/>
                <a:ext cx="16036342" cy="4170372"/>
              </a:xfrm>
              <a:prstGeom prst="rect">
                <a:avLst/>
              </a:prstGeom>
              <a:blipFill>
                <a:blip r:embed="rId13"/>
                <a:stretch>
                  <a:fillRect l="-1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61721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" y="1"/>
            <a:ext cx="18288001" cy="10287000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19200" y="6057900"/>
            <a:ext cx="1301562" cy="130156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95800" y="1792940"/>
            <a:ext cx="9302600" cy="2971800"/>
            <a:chOff x="1981200" y="3286150"/>
            <a:chExt cx="13493600" cy="4448150"/>
          </a:xfrm>
        </p:grpSpPr>
        <p:grpSp>
          <p:nvGrpSpPr>
            <p:cNvPr id="16" name="Group 15"/>
            <p:cNvGrpSpPr/>
            <p:nvPr/>
          </p:nvGrpSpPr>
          <p:grpSpPr>
            <a:xfrm>
              <a:off x="1981200" y="3286150"/>
              <a:ext cx="13493600" cy="4448150"/>
              <a:chOff x="491902" y="3530459"/>
              <a:chExt cx="16767398" cy="6062252"/>
            </a:xfrm>
          </p:grpSpPr>
          <p:sp>
            <p:nvSpPr>
              <p:cNvPr id="6" name="AutoShape 6"/>
              <p:cNvSpPr/>
              <p:nvPr/>
            </p:nvSpPr>
            <p:spPr>
              <a:xfrm>
                <a:off x="491902" y="3530459"/>
                <a:ext cx="16328415" cy="6062252"/>
              </a:xfrm>
              <a:prstGeom prst="rect">
                <a:avLst/>
              </a:prstGeom>
              <a:solidFill>
                <a:srgbClr val="DB9463"/>
              </a:solidFill>
            </p:spPr>
          </p:sp>
          <p:sp>
            <p:nvSpPr>
              <p:cNvPr id="7" name="AutoShape 7"/>
              <p:cNvSpPr/>
              <p:nvPr/>
            </p:nvSpPr>
            <p:spPr>
              <a:xfrm>
                <a:off x="805442" y="3778343"/>
                <a:ext cx="16453858" cy="5757218"/>
              </a:xfrm>
              <a:prstGeom prst="rect">
                <a:avLst/>
              </a:prstGeom>
              <a:solidFill>
                <a:srgbClr val="FFFBEC"/>
              </a:solidFill>
            </p:spPr>
          </p:sp>
        </p:grpSp>
        <p:sp>
          <p:nvSpPr>
            <p:cNvPr id="8" name="Rectangle 7"/>
            <p:cNvSpPr/>
            <p:nvPr/>
          </p:nvSpPr>
          <p:spPr>
            <a:xfrm>
              <a:off x="5186557" y="4253652"/>
              <a:ext cx="9149122" cy="238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LUYỆN</a:t>
              </a:r>
              <a:r>
                <a:rPr kumimoji="0" lang="en-US" sz="65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TẬP</a:t>
              </a:r>
              <a:endParaRPr kumimoji="0" lang="en-US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29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80489" flipH="1" flipV="1">
            <a:off x="13155301" y="1685677"/>
            <a:ext cx="955379" cy="1010498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859220" y="1503888"/>
            <a:ext cx="1301562" cy="1301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4008" y="6943557"/>
            <a:ext cx="7840136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04488"/>
      </p:ext>
    </p:extLst>
  </p:cSld>
  <p:clrMapOvr>
    <a:masterClrMapping/>
  </p:clrMapOvr>
  <p:transition spd="med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332716" y="1071344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52117" y="1071344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7804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95484" y="2400299"/>
            <a:ext cx="14608230" cy="303355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241742" y="594191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229710" y="8124309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31565" y="6261437"/>
                <a:ext cx="2984022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b="0" i="0" kern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endPara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565" y="6261437"/>
                <a:ext cx="2984022" cy="901593"/>
              </a:xfrm>
              <a:prstGeom prst="rect">
                <a:avLst/>
              </a:prstGeom>
              <a:blipFill>
                <a:blip r:embed="rId5"/>
                <a:stretch>
                  <a:fillRect l="-7362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846310" y="8419871"/>
                <a:ext cx="2969595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lang="nl-NL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endPara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6310" y="8419871"/>
                <a:ext cx="2969595" cy="901593"/>
              </a:xfrm>
              <a:prstGeom prst="rect">
                <a:avLst/>
              </a:prstGeom>
              <a:blipFill>
                <a:blip r:embed="rId6"/>
                <a:stretch>
                  <a:fillRect l="-7187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028414" y="8043110"/>
                <a:ext cx="2590324" cy="13660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 algn="just">
                  <a:lnSpc>
                    <a:spcPct val="250000"/>
                  </a:lnSpc>
                  <a:spcAft>
                    <a:spcPts val="1200"/>
                  </a:spcAft>
                  <a:defRPr/>
                </a:pPr>
                <a:r>
                  <a:rPr lang="nl-NL" sz="4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endPara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8414" y="8043110"/>
                <a:ext cx="2590324" cy="1366080"/>
              </a:xfrm>
              <a:prstGeom prst="rect">
                <a:avLst/>
              </a:prstGeom>
              <a:blipFill>
                <a:blip r:embed="rId7"/>
                <a:stretch>
                  <a:fillRect l="-7294" b="-18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206499" y="6177959"/>
                <a:ext cx="3033774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nl-NL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endPara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6499" y="6177959"/>
                <a:ext cx="3033774" cy="901593"/>
              </a:xfrm>
              <a:prstGeom prst="rect">
                <a:avLst/>
              </a:prstGeom>
              <a:blipFill>
                <a:blip r:embed="rId8"/>
                <a:stretch>
                  <a:fillRect l="-702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532753" y="3144406"/>
                <a:ext cx="13933691" cy="1063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600"/>
                  </a:spcAft>
                </a:pPr>
                <a:r>
                  <a:rPr lang="nl-NL" sz="48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1.</a:t>
                </a:r>
                <a:r>
                  <a:rPr lang="nl-NL" sz="4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800" kern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Đạo</a:t>
                </a:r>
                <a:r>
                  <a:rPr lang="fr-FR" sz="48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4800" kern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hàm</a:t>
                </a:r>
                <a:r>
                  <a:rPr lang="fr-FR" sz="48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4800" kern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cấp</a:t>
                </a:r>
                <a:r>
                  <a:rPr lang="fr-FR" sz="48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4800" kern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hai</a:t>
                </a:r>
                <a:r>
                  <a:rPr lang="fr-FR" sz="48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4800" kern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fr-FR" sz="48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4800" kern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hàm</a:t>
                </a:r>
                <a:r>
                  <a:rPr lang="fr-FR" sz="48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4800" kern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số</a:t>
                </a:r>
                <a:r>
                  <a:rPr lang="fr-FR" sz="48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8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800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fr-FR" sz="48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8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fr-FR" sz="48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là:</a:t>
                </a:r>
                <a:endParaRPr lang="en-US" sz="4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2753" y="3144406"/>
                <a:ext cx="13933691" cy="1063433"/>
              </a:xfrm>
              <a:prstGeom prst="rect">
                <a:avLst/>
              </a:prstGeom>
              <a:blipFill>
                <a:blip r:embed="rId9"/>
                <a:stretch>
                  <a:fillRect l="-1969" r="-1706" b="-29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839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" y="1"/>
            <a:ext cx="18288001" cy="10287000"/>
          </a:xfrm>
          <a:prstGeom prst="rect">
            <a:avLst/>
          </a:prstGeom>
        </p:spPr>
      </p:pic>
      <p:sp>
        <p:nvSpPr>
          <p:cNvPr id="9" name="AutoShape 3"/>
          <p:cNvSpPr/>
          <p:nvPr/>
        </p:nvSpPr>
        <p:spPr>
          <a:xfrm>
            <a:off x="336884" y="565009"/>
            <a:ext cx="17602198" cy="9422033"/>
          </a:xfrm>
          <a:prstGeom prst="rect">
            <a:avLst/>
          </a:prstGeom>
          <a:solidFill>
            <a:srgbClr val="FFFBE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261326" y="289583"/>
            <a:ext cx="5715001" cy="1354259"/>
            <a:chOff x="6096000" y="601341"/>
            <a:chExt cx="5715001" cy="1354259"/>
          </a:xfrm>
        </p:grpSpPr>
        <p:pic>
          <p:nvPicPr>
            <p:cNvPr id="18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096000" y="601341"/>
              <a:ext cx="5715001" cy="1354259"/>
            </a:xfrm>
            <a:prstGeom prst="rect">
              <a:avLst/>
            </a:prstGeom>
          </p:spPr>
        </p:pic>
        <p:sp>
          <p:nvSpPr>
            <p:cNvPr id="19" name="TextBox 5"/>
            <p:cNvSpPr txBox="1"/>
            <p:nvPr/>
          </p:nvSpPr>
          <p:spPr>
            <a:xfrm>
              <a:off x="6743700" y="828642"/>
              <a:ext cx="4648199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5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745459" y="1854033"/>
            <a:ext cx="9393833" cy="4597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tham gia giao thông, một ô tô đang chạy với vận tốc 54km/h thì tài xế nhìn thấy một vật cản phía trước. Để tránh va chạm vật cản, người tài xế hãm phanh, ô tô giảm vận tốc cho đến khi dừng hẳn.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4540" y="169733"/>
            <a:ext cx="1579001" cy="1469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39292" y="9200474"/>
            <a:ext cx="1036410" cy="999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904" y="25790"/>
            <a:ext cx="1329043" cy="103031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910EE5B-840A-154B-87EA-8E04AF4694D3}"/>
              </a:ext>
            </a:extLst>
          </p:cNvPr>
          <p:cNvGrpSpPr/>
          <p:nvPr/>
        </p:nvGrpSpPr>
        <p:grpSpPr>
          <a:xfrm>
            <a:off x="2102281" y="6655708"/>
            <a:ext cx="14083438" cy="2801959"/>
            <a:chOff x="1590838" y="2135929"/>
            <a:chExt cx="14083438" cy="28019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300F8C8-F30B-DC42-3FEF-52A3A8F1E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838" y="2135929"/>
              <a:ext cx="2434131" cy="2801959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43D473BF-6F55-EC58-CDDE-B87A3CE142C2}"/>
                </a:ext>
              </a:extLst>
            </p:cNvPr>
            <p:cNvGrpSpPr/>
            <p:nvPr/>
          </p:nvGrpSpPr>
          <p:grpSpPr>
            <a:xfrm>
              <a:off x="5234876" y="2329754"/>
              <a:ext cx="10439400" cy="2216291"/>
              <a:chOff x="10127590" y="7106636"/>
              <a:chExt cx="12803506" cy="2216291"/>
            </a:xfrm>
          </p:grpSpPr>
          <p:sp>
            <p:nvSpPr>
              <p:cNvPr id="10" name="Cloud Callout 24">
                <a:extLst>
                  <a:ext uri="{FF2B5EF4-FFF2-40B4-BE49-F238E27FC236}">
                    <a16:creationId xmlns:a16="http://schemas.microsoft.com/office/drawing/2014/main" xmlns="" id="{BB6D1A72-94CC-3647-3F48-9EDB75C303B5}"/>
                  </a:ext>
                </a:extLst>
              </p:cNvPr>
              <p:cNvSpPr/>
              <p:nvPr/>
            </p:nvSpPr>
            <p:spPr>
              <a:xfrm>
                <a:off x="10127590" y="7106636"/>
                <a:ext cx="12803506" cy="2216291"/>
              </a:xfrm>
              <a:prstGeom prst="cloudCallout">
                <a:avLst>
                  <a:gd name="adj1" fmla="val -61493"/>
                  <a:gd name="adj2" fmla="val 15803"/>
                </a:avLst>
              </a:prstGeom>
              <a:solidFill>
                <a:schemeClr val="bg1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C9273FE8-FA6E-A93F-F1F7-24D9E6E66C1F}"/>
                  </a:ext>
                </a:extLst>
              </p:cNvPr>
              <p:cNvSpPr/>
              <p:nvPr/>
            </p:nvSpPr>
            <p:spPr>
              <a:xfrm>
                <a:off x="11429004" y="7270990"/>
                <a:ext cx="10936067" cy="16541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3600" i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Đại lượng đặc trưng cho sự giảm vận tốc thể hiện kiến thức gì trong toán học?</a:t>
                </a:r>
                <a:endParaRPr lang="en-US" sz="36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E8AEE7-B3FB-04BA-DD86-FDDD198F71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04" y="2078072"/>
            <a:ext cx="6096528" cy="4458086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663924" y="2072731"/>
            <a:ext cx="15023876" cy="352796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166622" y="6173854"/>
            <a:ext cx="6470299" cy="134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170803" y="8444130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64020" y="8213257"/>
            <a:ext cx="6472514" cy="134735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64020" y="6250054"/>
            <a:ext cx="6469316" cy="137460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054714" y="2617586"/>
                <a:ext cx="14242295" cy="2041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5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2.</a:t>
                </a:r>
                <a:r>
                  <a:rPr lang="nl-NL" sz="45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5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45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5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45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=−2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pt-BR" sz="45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45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−5</m:t>
                    </m:r>
                  </m:oMath>
                </a14:m>
                <a:r>
                  <a:rPr lang="pt-BR" sz="45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. Có giá trị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pt-BR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45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pt-BR" sz="45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bằng:</a:t>
                </a:r>
                <a:endParaRPr lang="en-US" sz="45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714" y="2617586"/>
                <a:ext cx="14242295" cy="2041456"/>
              </a:xfrm>
              <a:prstGeom prst="rect">
                <a:avLst/>
              </a:prstGeom>
              <a:blipFill>
                <a:blip r:embed="rId5"/>
                <a:stretch>
                  <a:fillRect l="-1798" r="-1798" b="-14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988676" y="6372790"/>
                <a:ext cx="1762021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−22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676" y="6372790"/>
                <a:ext cx="1762021" cy="901593"/>
              </a:xfrm>
              <a:prstGeom prst="rect">
                <a:avLst/>
              </a:prstGeom>
              <a:blipFill>
                <a:blip r:embed="rId6"/>
                <a:stretch>
                  <a:fillRect l="-12111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826910" y="6337637"/>
                <a:ext cx="1124026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6910" y="6337637"/>
                <a:ext cx="1124026" cy="901593"/>
              </a:xfrm>
              <a:prstGeom prst="rect">
                <a:avLst/>
              </a:prstGeom>
              <a:blipFill>
                <a:blip r:embed="rId7"/>
                <a:stretch>
                  <a:fillRect l="-1891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009579" y="8332460"/>
                <a:ext cx="1762021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−24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579" y="8332460"/>
                <a:ext cx="1762021" cy="901593"/>
              </a:xfrm>
              <a:prstGeom prst="rect">
                <a:avLst/>
              </a:prstGeom>
              <a:blipFill>
                <a:blip r:embed="rId8"/>
                <a:stretch>
                  <a:fillRect l="-12457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677310" y="8452184"/>
                <a:ext cx="1507144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−5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7310" y="8452184"/>
                <a:ext cx="1507144" cy="901593"/>
              </a:xfrm>
              <a:prstGeom prst="rect">
                <a:avLst/>
              </a:prstGeom>
              <a:blipFill>
                <a:blip r:embed="rId9"/>
                <a:stretch>
                  <a:fillRect l="-14575"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3055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95484" y="2400299"/>
            <a:ext cx="14608230" cy="303355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241742" y="594191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229710" y="8124309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567967" y="6261437"/>
                <a:ext cx="3511218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=3;</m:t>
                    </m:r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endPara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7967" y="6261437"/>
                <a:ext cx="3511218" cy="901593"/>
              </a:xfrm>
              <a:prstGeom prst="rect">
                <a:avLst/>
              </a:prstGeom>
              <a:blipFill>
                <a:blip r:embed="rId5"/>
                <a:stretch>
                  <a:fillRect l="-6076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099488" y="8419871"/>
                <a:ext cx="2463238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lang="nl-NL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=−3</m:t>
                    </m:r>
                  </m:oMath>
                </a14:m>
                <a:endPara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9488" y="8419871"/>
                <a:ext cx="2463238" cy="901593"/>
              </a:xfrm>
              <a:prstGeom prst="rect">
                <a:avLst/>
              </a:prstGeom>
              <a:blipFill>
                <a:blip r:embed="rId6"/>
                <a:stretch>
                  <a:fillRect l="-8911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281591" y="8043110"/>
                <a:ext cx="2083968" cy="13660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 algn="just">
                  <a:lnSpc>
                    <a:spcPct val="250000"/>
                  </a:lnSpc>
                  <a:spcAft>
                    <a:spcPts val="1200"/>
                  </a:spcAft>
                  <a:defRPr/>
                </a:pPr>
                <a:r>
                  <a:rPr lang="nl-NL" sz="4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</m:t>
                    </m:r>
                  </m:oMath>
                </a14:m>
                <a:endPara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591" y="8043110"/>
                <a:ext cx="2083968" cy="1366080"/>
              </a:xfrm>
              <a:prstGeom prst="rect">
                <a:avLst/>
              </a:prstGeom>
              <a:blipFill>
                <a:blip r:embed="rId7"/>
                <a:stretch>
                  <a:fillRect l="-8772" b="-18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963400" y="6191712"/>
                <a:ext cx="3608885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nl-NL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=5;</m:t>
                    </m:r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=6</m:t>
                    </m:r>
                  </m:oMath>
                </a14:m>
                <a:endPara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3400" y="6191712"/>
                <a:ext cx="3608885" cy="901593"/>
              </a:xfrm>
              <a:prstGeom prst="rect">
                <a:avLst/>
              </a:prstGeom>
              <a:blipFill>
                <a:blip r:embed="rId8"/>
                <a:stretch>
                  <a:fillRect l="-6081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797625" y="2395509"/>
                <a:ext cx="13466241" cy="24770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600"/>
                  </a:spcAft>
                </a:pPr>
                <a:r>
                  <a:rPr lang="nl-NL" sz="45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3.</a:t>
                </a:r>
                <a:r>
                  <a:rPr lang="nl-NL" sz="45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5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45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5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45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pt-BR" sz="45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. Giải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pt-BR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45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pt-BR" sz="45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pt-BR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45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5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pt-BR" sz="45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45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625" y="2395509"/>
                <a:ext cx="13466241" cy="2477088"/>
              </a:xfrm>
              <a:prstGeom prst="rect">
                <a:avLst/>
              </a:prstGeom>
              <a:blipFill>
                <a:blip r:embed="rId9"/>
                <a:stretch>
                  <a:fillRect l="-1901" r="-1901" b="-11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0194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33600" y="2324100"/>
            <a:ext cx="14608230" cy="308697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277330" y="8205158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241742" y="594191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94011" y="8219894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264465" y="6312181"/>
                <a:ext cx="2954655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&gt;1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465" y="6312181"/>
                <a:ext cx="2954655" cy="901593"/>
              </a:xfrm>
              <a:prstGeom prst="rect">
                <a:avLst/>
              </a:prstGeom>
              <a:blipFill>
                <a:blip r:embed="rId5"/>
                <a:stretch>
                  <a:fillRect l="-743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511164" y="8085520"/>
                <a:ext cx="2052870" cy="13632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800"/>
                  </a:spcAft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&lt;1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164" y="8085520"/>
                <a:ext cx="2052870" cy="1363258"/>
              </a:xfrm>
              <a:prstGeom prst="rect">
                <a:avLst/>
              </a:prstGeom>
              <a:blipFill>
                <a:blip r:embed="rId6"/>
                <a:stretch>
                  <a:fillRect l="-10386" b="-18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1866635" y="8021977"/>
            <a:ext cx="3589444" cy="14903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43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Vô</a:t>
            </a:r>
            <a:r>
              <a:rPr lang="en-US" sz="44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400" kern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nghiệm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291559" y="5820395"/>
                <a:ext cx="2473998" cy="13632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≠1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1559" y="5820395"/>
                <a:ext cx="2473998" cy="1363258"/>
              </a:xfrm>
              <a:prstGeom prst="rect">
                <a:avLst/>
              </a:prstGeom>
              <a:blipFill>
                <a:blip r:embed="rId7"/>
                <a:stretch>
                  <a:fillRect l="-8621" b="-18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869521" y="2488421"/>
                <a:ext cx="13394345" cy="2480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5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4.</a:t>
                </a:r>
                <a:r>
                  <a:rPr lang="nl-NL" sz="45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5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pt-B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1−</m:t>
                        </m:r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BR" sz="45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 Giải bất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pt-B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r>
                      <a:rPr lang="pt-B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pt-BR" sz="45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5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521" y="2488421"/>
                <a:ext cx="13394345" cy="2480294"/>
              </a:xfrm>
              <a:prstGeom prst="rect">
                <a:avLst/>
              </a:prstGeom>
              <a:blipFill>
                <a:blip r:embed="rId8"/>
                <a:stretch>
                  <a:fillRect l="-1912" r="-1684" b="-11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9928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663924" y="2072731"/>
            <a:ext cx="15023876" cy="352796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166622" y="6173854"/>
            <a:ext cx="6470299" cy="134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170803" y="8444130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64020" y="8213257"/>
            <a:ext cx="6472514" cy="134735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64020" y="6250054"/>
            <a:ext cx="6469316" cy="137460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195747" y="2592035"/>
                <a:ext cx="14242295" cy="2171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8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5.</a:t>
                </a:r>
                <a:r>
                  <a:rPr lang="nl-NL" sz="4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800" kern="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48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48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8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48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48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+16</m:t>
                    </m:r>
                    <m:func>
                      <m:funcPr>
                        <m:ctrlPr>
                          <a:rPr lang="en-US" sz="4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800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8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48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4800" i="1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4800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pt-BR" sz="48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8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func>
                      </m:e>
                    </m:func>
                  </m:oMath>
                </a14:m>
                <a:r>
                  <a:rPr lang="pt-BR" sz="4800" kern="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 Tính giá trị của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8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pt-BR" sz="48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4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</m:d>
                  </m:oMath>
                </a14:m>
                <a:r>
                  <a:rPr lang="pt-BR" sz="4800" kern="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4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47" y="2592035"/>
                <a:ext cx="14242295" cy="2171428"/>
              </a:xfrm>
              <a:prstGeom prst="rect">
                <a:avLst/>
              </a:prstGeom>
              <a:blipFill>
                <a:blip r:embed="rId5"/>
                <a:stretch>
                  <a:fillRect l="-1926" r="-1926" b="-137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178631" y="6372790"/>
            <a:ext cx="1382110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97682" y="6337637"/>
            <a:ext cx="158248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-16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2201" y="8332460"/>
            <a:ext cx="1096775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82307" y="8452184"/>
            <a:ext cx="1297150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-8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3581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04800" y="558613"/>
            <a:ext cx="17678400" cy="9156888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76400" y="66553"/>
            <a:ext cx="838200" cy="8427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829862">
            <a:off x="16809461" y="587122"/>
            <a:ext cx="1334883" cy="1002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716208" y="9499246"/>
            <a:ext cx="419392" cy="4247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5104" y="3804301"/>
            <a:ext cx="419392" cy="424799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68600" y="109703"/>
            <a:ext cx="838200" cy="84279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7603" y="1120677"/>
            <a:ext cx="5334000" cy="1066800"/>
            <a:chOff x="381000" y="190500"/>
            <a:chExt cx="4724400" cy="1066800"/>
          </a:xfrm>
        </p:grpSpPr>
        <p:sp>
          <p:nvSpPr>
            <p:cNvPr id="20" name="Rectangle 19"/>
            <p:cNvSpPr/>
            <p:nvPr/>
          </p:nvSpPr>
          <p:spPr>
            <a:xfrm>
              <a:off x="381000" y="190500"/>
              <a:ext cx="47244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49129" y="190500"/>
              <a:ext cx="4004127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nl-NL" sz="40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 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– tr75)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30170" y="1104900"/>
                <a:ext cx="11695734" cy="2369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 đạo hàm cấp hai của mỗi hàm số sau: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+3</m:t>
                        </m:r>
                      </m:den>
                    </m:f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b)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a-DK" sz="4000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fName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c)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</m:oMath>
                </a14:m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170" y="1104900"/>
                <a:ext cx="11695734" cy="2369303"/>
              </a:xfrm>
              <a:prstGeom prst="rect">
                <a:avLst/>
              </a:prstGeom>
              <a:blipFill>
                <a:blip r:embed="rId10"/>
                <a:stretch>
                  <a:fillRect l="-1824" b="-3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Callout 21"/>
          <p:cNvSpPr/>
          <p:nvPr/>
        </p:nvSpPr>
        <p:spPr>
          <a:xfrm>
            <a:off x="1524061" y="3486191"/>
            <a:ext cx="1714500" cy="854837"/>
          </a:xfrm>
          <a:prstGeom prst="wedgeEllipseCallout">
            <a:avLst>
              <a:gd name="adj1" fmla="val 33904"/>
              <a:gd name="adj2" fmla="val 6813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C093407-FAEC-6419-2C07-A59371E6F3C7}"/>
              </a:ext>
            </a:extLst>
          </p:cNvPr>
          <p:cNvGrpSpPr/>
          <p:nvPr/>
        </p:nvGrpSpPr>
        <p:grpSpPr>
          <a:xfrm>
            <a:off x="685800" y="4341028"/>
            <a:ext cx="16916399" cy="4841072"/>
            <a:chOff x="685800" y="4032815"/>
            <a:chExt cx="16916399" cy="48410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3581400" y="4032815"/>
                  <a:ext cx="13182539" cy="296164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fr-FR" sz="40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</a:t>
                  </a:r>
                  <a:r>
                    <a:rPr lang="fr-FR" sz="4000" dirty="0" err="1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Xét</a:t>
                  </a:r>
                  <a:r>
                    <a:rPr lang="fr-FR" sz="40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4000" dirty="0" err="1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hàm</a:t>
                  </a:r>
                  <a:r>
                    <a:rPr lang="fr-FR" sz="40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4000" dirty="0" err="1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fr-FR" sz="40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pt-B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pt-B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+3</m:t>
                          </m:r>
                        </m:den>
                      </m:f>
                    </m:oMath>
                  </a14:m>
                  <a:r>
                    <a:rPr lang="fr-FR" sz="40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4000" dirty="0" err="1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xác</a:t>
                  </a:r>
                  <a:r>
                    <a:rPr lang="fr-FR" sz="40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4000" dirty="0" err="1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định</a:t>
                  </a:r>
                  <a:r>
                    <a:rPr lang="fr-FR" sz="40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4000" dirty="0" err="1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fr-FR" sz="40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4000" dirty="0" err="1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mọi</a:t>
                  </a:r>
                  <a:r>
                    <a:rPr lang="fr-FR" sz="40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pt-B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≠−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fr-FR" sz="40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pt-BR" sz="40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pt-B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pt-B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≠−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pt-B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pt-BR" sz="40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ta có: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pt-B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pt-B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pt-B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  <m:r>
                                    <a:rPr lang="pt-BR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  <m:r>
                                    <a:rPr lang="pt-BR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+3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  <m:r>
                                    <a:rPr lang="pt-BR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  <m:r>
                                    <a:rPr lang="pt-BR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+3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pt-B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  <m:r>
                                    <a:rPr lang="pt-BR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  <m:r>
                                    <a:rPr lang="pt-BR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+3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a14:m>
                  <a:endParaRPr lang="en-US" sz="4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1400" y="4032815"/>
                  <a:ext cx="13182539" cy="2961645"/>
                </a:xfrm>
                <a:prstGeom prst="rect">
                  <a:avLst/>
                </a:prstGeom>
                <a:blipFill>
                  <a:blip r:embed="rId11"/>
                  <a:stretch>
                    <a:fillRect l="-1665" b="-8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xmlns="" id="{C0B9712C-5D9E-49F9-9C22-F37E3E9CBC5F}"/>
                    </a:ext>
                  </a:extLst>
                </p:cNvPr>
                <p:cNvSpPr txBox="1"/>
                <p:nvPr/>
              </p:nvSpPr>
              <p:spPr>
                <a:xfrm>
                  <a:off x="685800" y="7278899"/>
                  <a:ext cx="16916399" cy="15949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Suy </a:t>
                  </a:r>
                  <a:r>
                    <a:rPr kumimoji="0" lang="en-US" sz="3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ra</a:t>
                  </a:r>
                  <a:r>
                    <a:rPr kumimoji="0" lang="en-US" sz="3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pt-BR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′′</m:t>
                          </m:r>
                        </m:sup>
                      </m:sSup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kumimoji="0" lang="en-US" sz="3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3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Calibri" panose="020F0502020204030204" pitchFamily="34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3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Arial" panose="020B0604020202020204" pitchFamily="34" charset="0"/>
                                            </a:rPr>
                                            <m:t>2</m:t>
                                          </m:r>
                                          <m:r>
                                            <a:rPr kumimoji="0" lang="pt-BR" sz="3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Arial" panose="020B0604020202020204" pitchFamily="34" charset="0"/>
                                            </a:rPr>
                                            <m:t>𝑥</m:t>
                                          </m:r>
                                          <m:r>
                                            <a:rPr kumimoji="0" lang="en-US" sz="3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Arial" panose="020B0604020202020204" pitchFamily="34" charset="0"/>
                                            </a:rPr>
                                            <m:t>+3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3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=2.</m:t>
                      </m:r>
                      <m:f>
                        <m:f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3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3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Calibri" panose="020F0502020204030204" pitchFamily="34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3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Arial" panose="020B0604020202020204" pitchFamily="34" charset="0"/>
                                            </a:rPr>
                                            <m:t>2</m:t>
                                          </m:r>
                                          <m:r>
                                            <a:rPr kumimoji="0" lang="pt-BR" sz="3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Arial" panose="020B0604020202020204" pitchFamily="34" charset="0"/>
                                            </a:rPr>
                                            <m:t>𝑥</m:t>
                                          </m:r>
                                          <m:r>
                                            <a:rPr kumimoji="0" lang="en-US" sz="3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Arial" panose="020B0604020202020204" pitchFamily="34" charset="0"/>
                                            </a:rPr>
                                            <m:t>+3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3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  <m:r>
                                    <a:rPr kumimoji="0" lang="pt-BR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  <m: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+3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=2.</m:t>
                      </m:r>
                      <m:f>
                        <m:f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2.</m:t>
                          </m:r>
                          <m:sSup>
                            <m:sSup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  <m:r>
                                    <a:rPr kumimoji="0" lang="pt-BR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  <m: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+3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.</m:t>
                          </m:r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r>
                                <a:rPr kumimoji="0" lang="pt-BR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+3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  <m:r>
                                    <a:rPr kumimoji="0" lang="pt-BR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  <m: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+3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=2.</m:t>
                      </m:r>
                      <m:f>
                        <m:f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  <m:r>
                                    <a:rPr kumimoji="0" lang="pt-BR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  <m: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+3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  <m:r>
                                    <a:rPr kumimoji="0" lang="pt-BR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  <m: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+3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a14:m>
                  <a:r>
                    <a:rPr kumimoji="0" lang="en-US" sz="3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0B9712C-5D9E-49F9-9C22-F37E3E9CBC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00" y="7278899"/>
                  <a:ext cx="16916399" cy="1594988"/>
                </a:xfrm>
                <a:prstGeom prst="rect">
                  <a:avLst/>
                </a:prstGeom>
                <a:blipFill>
                  <a:blip r:embed="rId12"/>
                  <a:stretch>
                    <a:fillRect l="-1190" b="-22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1322895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04800" y="558613"/>
            <a:ext cx="17678400" cy="9156888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76400" y="66553"/>
            <a:ext cx="838200" cy="8427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829862">
            <a:off x="16809461" y="587122"/>
            <a:ext cx="1334883" cy="1002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716208" y="9499246"/>
            <a:ext cx="419392" cy="4247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5104" y="3804301"/>
            <a:ext cx="419392" cy="424799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68600" y="109703"/>
            <a:ext cx="838200" cy="84279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7603" y="1120677"/>
            <a:ext cx="5334000" cy="1066800"/>
            <a:chOff x="381000" y="190500"/>
            <a:chExt cx="4724400" cy="1066800"/>
          </a:xfrm>
        </p:grpSpPr>
        <p:sp>
          <p:nvSpPr>
            <p:cNvPr id="20" name="Rectangle 19"/>
            <p:cNvSpPr/>
            <p:nvPr/>
          </p:nvSpPr>
          <p:spPr>
            <a:xfrm>
              <a:off x="381000" y="190500"/>
              <a:ext cx="47244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49129" y="190500"/>
              <a:ext cx="4004127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nl-NL" sz="40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 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– tr75)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30170" y="1104900"/>
                <a:ext cx="11695734" cy="2369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 đạo hàm cấp hai của mỗi hàm số sau: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+3</m:t>
                        </m:r>
                      </m:den>
                    </m:f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b)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a-DK" sz="4000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fName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c)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</m:oMath>
                </a14:m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170" y="1104900"/>
                <a:ext cx="11695734" cy="2369303"/>
              </a:xfrm>
              <a:prstGeom prst="rect">
                <a:avLst/>
              </a:prstGeom>
              <a:blipFill>
                <a:blip r:embed="rId10"/>
                <a:stretch>
                  <a:fillRect l="-1824" b="-3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Callout 21"/>
          <p:cNvSpPr/>
          <p:nvPr/>
        </p:nvSpPr>
        <p:spPr>
          <a:xfrm>
            <a:off x="1524061" y="3486191"/>
            <a:ext cx="1714500" cy="854837"/>
          </a:xfrm>
          <a:prstGeom prst="wedgeEllipseCallout">
            <a:avLst>
              <a:gd name="adj1" fmla="val 33904"/>
              <a:gd name="adj2" fmla="val 6813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238561" y="4341028"/>
                <a:ext cx="14293273" cy="50977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fName>
                      <m:e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mọi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pt-B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sz="40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BR" sz="400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pt-BR" sz="4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pt-BR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m:rPr>
                            <m:sty m:val="p"/>
                          </m:rPr>
                          <a:rPr lang="pt-BR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ln</m:t>
                        </m:r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pt-BR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ln</m:t>
                                </m:r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ln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Ta có: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pt-BR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pt-BR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m:rPr>
                        <m:sty m:val="p"/>
                      </m:rPr>
                      <a:rPr lang="pt-BR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ln</m:t>
                    </m:r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pt-BR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sup>
                            </m:sSup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𝑙𝑛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𝑙𝑛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61" y="4341028"/>
                <a:ext cx="14293273" cy="5097742"/>
              </a:xfrm>
              <a:prstGeom prst="rect">
                <a:avLst/>
              </a:prstGeom>
              <a:blipFill>
                <a:blip r:embed="rId11"/>
                <a:stretch>
                  <a:fillRect l="-1493" b="-4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2191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20084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10226" y="391026"/>
            <a:ext cx="17272448" cy="9541042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087118" y="677777"/>
            <a:ext cx="1380069" cy="11505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00799" y="9233300"/>
            <a:ext cx="1581171" cy="117287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70284" y="731928"/>
            <a:ext cx="5334000" cy="1066800"/>
            <a:chOff x="381000" y="190500"/>
            <a:chExt cx="4724400" cy="1066800"/>
          </a:xfrm>
        </p:grpSpPr>
        <p:sp>
          <p:nvSpPr>
            <p:cNvPr id="19" name="Rectangle 18"/>
            <p:cNvSpPr/>
            <p:nvPr/>
          </p:nvSpPr>
          <p:spPr>
            <a:xfrm>
              <a:off x="381000" y="190500"/>
              <a:ext cx="47244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1924" y="190500"/>
              <a:ext cx="4004127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nl-NL" sz="40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– tr75)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507351" y="769905"/>
            <a:ext cx="10439400" cy="904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da-DK" sz="40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Tính đạo hàm cấp hai của mỗi hàm số sau: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9827680" y="2311762"/>
            <a:ext cx="1714500" cy="854837"/>
          </a:xfrm>
          <a:prstGeom prst="wedgeEllipseCallout">
            <a:avLst>
              <a:gd name="adj1" fmla="val 32500"/>
              <a:gd name="adj2" fmla="val 7939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323466" y="8350693"/>
            <a:ext cx="1380069" cy="11505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CD81EBBC-7339-12C4-FA6A-577E26B87CCE}"/>
                  </a:ext>
                </a:extLst>
              </p:cNvPr>
              <p:cNvSpPr txBox="1"/>
              <p:nvPr/>
            </p:nvSpPr>
            <p:spPr>
              <a:xfrm>
                <a:off x="886326" y="1877289"/>
                <a:ext cx="9288378" cy="7855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</m:t>
                    </m:r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endParaRPr lang="en-US" sz="4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a-DK" sz="4000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fName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(2</m:t>
                        </m:r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e>
                    </m:func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endParaRPr lang="en-US" sz="4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+3</m:t>
                        </m:r>
                      </m:sup>
                    </m:sSup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endParaRPr lang="en-US" sz="4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a-DK" sz="4000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a-DK" sz="4000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endParaRPr lang="en-US" sz="4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81EBBC-7339-12C4-FA6A-577E26B87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26" y="1877289"/>
                <a:ext cx="9288378" cy="7855805"/>
              </a:xfrm>
              <a:prstGeom prst="rect">
                <a:avLst/>
              </a:prstGeom>
              <a:blipFill>
                <a:blip r:embed="rId8"/>
                <a:stretch>
                  <a:fillRect l="-2297" b="-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27DAD982-80DC-6ED1-B785-CD880D0C9F5D}"/>
                  </a:ext>
                </a:extLst>
              </p:cNvPr>
              <p:cNvSpPr txBox="1"/>
              <p:nvPr/>
            </p:nvSpPr>
            <p:spPr>
              <a:xfrm>
                <a:off x="9918140" y="4182384"/>
                <a:ext cx="7996989" cy="4136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a) Xét hàm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pt-B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+5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pt-B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Suy ra,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pt-B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r>
                      <a:rPr lang="pt-B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pt-B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pt-B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</m:oMath>
                </a14:m>
                <a:r>
                  <a:rPr lang="pt-B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DAD982-80DC-6ED1-B785-CD880D0C9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8140" y="4182384"/>
                <a:ext cx="7996989" cy="4136069"/>
              </a:xfrm>
              <a:prstGeom prst="rect">
                <a:avLst/>
              </a:prstGeom>
              <a:blipFill>
                <a:blip r:embed="rId9"/>
                <a:stretch>
                  <a:fillRect l="-2363" b="-5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140818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 animBg="1"/>
      <p:bldP spid="7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20084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10226" y="391026"/>
            <a:ext cx="17272448" cy="9541042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087118" y="677777"/>
            <a:ext cx="1380069" cy="11505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00799" y="9233300"/>
            <a:ext cx="1581171" cy="1172879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8286750" y="653319"/>
            <a:ext cx="1714500" cy="854837"/>
          </a:xfrm>
          <a:prstGeom prst="wedgeEllipseCallout">
            <a:avLst>
              <a:gd name="adj1" fmla="val 32500"/>
              <a:gd name="adj2" fmla="val 7939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323466" y="8350693"/>
            <a:ext cx="1380069" cy="11505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27DAD982-80DC-6ED1-B785-CD880D0C9F5D}"/>
                  </a:ext>
                </a:extLst>
              </p:cNvPr>
              <p:cNvSpPr txBox="1"/>
              <p:nvPr/>
            </p:nvSpPr>
            <p:spPr>
              <a:xfrm>
                <a:off x="806115" y="1849051"/>
                <a:ext cx="8365959" cy="7386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Xét hàm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log</m:t>
                            </m:r>
                          </m:e>
                          <m:sub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</m:e>
                    </m:func>
                  </m:oMath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pt-BR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pt-BR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𝑙𝑛</m:t>
                        </m:r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𝑙𝑛</m:t>
                        </m:r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func>
                          <m:func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func>
                      </m:den>
                    </m:f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000" i="1" dirty="0">
                  <a:solidFill>
                    <a:srgbClr val="00000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		  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+3</m:t>
                                </m:r>
                              </m:e>
                            </m:d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2.3+3</m:t>
                                </m:r>
                              </m:e>
                            </m:d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func>
                      </m:den>
                    </m:f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81</m:t>
                        </m:r>
                        <m:func>
                          <m:func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DAD982-80DC-6ED1-B785-CD880D0C9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115" y="1849051"/>
                <a:ext cx="8365959" cy="7386702"/>
              </a:xfrm>
              <a:prstGeom prst="rect">
                <a:avLst/>
              </a:prstGeom>
              <a:blipFill>
                <a:blip r:embed="rId8"/>
                <a:stretch>
                  <a:fillRect l="-2185" r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CACA9D60-F99C-61BF-EF29-86372F65D526}"/>
                  </a:ext>
                </a:extLst>
              </p:cNvPr>
              <p:cNvSpPr txBox="1"/>
              <p:nvPr/>
            </p:nvSpPr>
            <p:spPr>
              <a:xfrm>
                <a:off x="9712072" y="1253065"/>
                <a:ext cx="8898468" cy="80599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c)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hàm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+3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pt-B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pt-B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pt-B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pt-B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+3</m:t>
                        </m:r>
                      </m:sup>
                    </m:sSup>
                  </m:oMath>
                </a14:m>
                <a:endParaRPr lang="en-US" sz="40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algn="just"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pt-BR" sz="40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		   </a:t>
                </a:r>
                <a14:m>
                  <m:oMath xmlns:m="http://schemas.openxmlformats.org/officeDocument/2006/math">
                    <m:r>
                      <a:rPr lang="pt-B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=4.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pt-B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pt-B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+3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=4.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+3</m:t>
                        </m:r>
                      </m:sup>
                    </m:sSup>
                  </m:oMath>
                </a14:m>
                <a:endParaRPr lang="en-US" sz="40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algn="just"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		  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=16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+3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=16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4.1+3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=16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CA9D60-F99C-61BF-EF29-86372F65D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2072" y="1253065"/>
                <a:ext cx="8898468" cy="8059963"/>
              </a:xfrm>
              <a:prstGeom prst="rect">
                <a:avLst/>
              </a:prstGeom>
              <a:blipFill>
                <a:blip r:embed="rId9"/>
                <a:stretch>
                  <a:fillRect l="-2055" b="-2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96536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20084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10226" y="391026"/>
            <a:ext cx="17272448" cy="9541042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087118" y="677777"/>
            <a:ext cx="1380069" cy="11505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00799" y="9233300"/>
            <a:ext cx="1581171" cy="1172879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323466" y="8350693"/>
            <a:ext cx="1380069" cy="11505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27DAD982-80DC-6ED1-B785-CD880D0C9F5D}"/>
                  </a:ext>
                </a:extLst>
              </p:cNvPr>
              <p:cNvSpPr txBox="1"/>
              <p:nvPr/>
            </p:nvSpPr>
            <p:spPr>
              <a:xfrm>
                <a:off x="2069653" y="1989719"/>
                <a:ext cx="14180778" cy="63075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Xét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hàm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pt-BR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pt-BR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  <m:func>
                      <m:func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pt-BR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pt-B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=−2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=−4</m:t>
                    </m:r>
                    <m:func>
                      <m:func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=−4</m:t>
                    </m:r>
                    <m:func>
                      <m:func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=−4</m:t>
                        </m:r>
                        <m:func>
                          <m:func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40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  <m:r>
                                      <a:rPr lang="en-US" sz="4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4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=−4.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sz="40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4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=−2</m:t>
                            </m:r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e>
                            </m:rad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.</m:t>
                            </m:r>
                          </m:e>
                        </m:func>
                      </m:e>
                    </m:func>
                  </m:oMath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DAD982-80DC-6ED1-B785-CD880D0C9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653" y="1989719"/>
                <a:ext cx="14180778" cy="6307561"/>
              </a:xfrm>
              <a:prstGeom prst="rect">
                <a:avLst/>
              </a:prstGeom>
              <a:blipFill>
                <a:blip r:embed="rId8"/>
                <a:stretch>
                  <a:fillRect l="-1333" b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Callout 20">
            <a:extLst>
              <a:ext uri="{FF2B5EF4-FFF2-40B4-BE49-F238E27FC236}">
                <a16:creationId xmlns:a16="http://schemas.microsoft.com/office/drawing/2014/main" xmlns="" id="{1E12AAC5-A8D1-81EF-8B4F-88B561E4DC2E}"/>
              </a:ext>
            </a:extLst>
          </p:cNvPr>
          <p:cNvSpPr/>
          <p:nvPr/>
        </p:nvSpPr>
        <p:spPr>
          <a:xfrm>
            <a:off x="8286750" y="653319"/>
            <a:ext cx="1714500" cy="854837"/>
          </a:xfrm>
          <a:prstGeom prst="wedgeEllipseCallout">
            <a:avLst>
              <a:gd name="adj1" fmla="val 32500"/>
              <a:gd name="adj2" fmla="val 7939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590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20084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10226" y="391026"/>
            <a:ext cx="17272448" cy="9541042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087118" y="677777"/>
            <a:ext cx="1380069" cy="11505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00799" y="9233300"/>
            <a:ext cx="1581171" cy="1172879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323466" y="8350693"/>
            <a:ext cx="1380069" cy="11505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27DAD982-80DC-6ED1-B785-CD880D0C9F5D}"/>
                  </a:ext>
                </a:extLst>
              </p:cNvPr>
              <p:cNvSpPr txBox="1"/>
              <p:nvPr/>
            </p:nvSpPr>
            <p:spPr>
              <a:xfrm>
                <a:off x="2069653" y="1989719"/>
                <a:ext cx="14180778" cy="63075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e) Xét hàm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pt-BR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pt-BR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pt-BR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pt-B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=−3</m:t>
                    </m:r>
                    <m:func>
                      <m:func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pt-BR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pt-BR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pt-B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=−3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=−9</m:t>
                    </m:r>
                    <m:func>
                      <m:func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=−9</m:t>
                    </m:r>
                    <m:func>
                      <m:func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3.0−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=−9</m:t>
                        </m:r>
                        <m:func>
                          <m:func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4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=−9.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sz="40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4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=−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9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40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4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.</m:t>
                            </m:r>
                          </m:e>
                        </m:func>
                      </m:e>
                    </m:func>
                  </m:oMath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DAD982-80DC-6ED1-B785-CD880D0C9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653" y="1989719"/>
                <a:ext cx="14180778" cy="6307561"/>
              </a:xfrm>
              <a:prstGeom prst="rect">
                <a:avLst/>
              </a:prstGeom>
              <a:blipFill>
                <a:blip r:embed="rId8"/>
                <a:stretch>
                  <a:fillRect l="-1333" b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Callout 20">
            <a:extLst>
              <a:ext uri="{FF2B5EF4-FFF2-40B4-BE49-F238E27FC236}">
                <a16:creationId xmlns:a16="http://schemas.microsoft.com/office/drawing/2014/main" xmlns="" id="{1E12AAC5-A8D1-81EF-8B4F-88B561E4DC2E}"/>
              </a:ext>
            </a:extLst>
          </p:cNvPr>
          <p:cNvSpPr/>
          <p:nvPr/>
        </p:nvSpPr>
        <p:spPr>
          <a:xfrm>
            <a:off x="8286750" y="653319"/>
            <a:ext cx="1714500" cy="854837"/>
          </a:xfrm>
          <a:prstGeom prst="wedgeEllipseCallout">
            <a:avLst>
              <a:gd name="adj1" fmla="val 32500"/>
              <a:gd name="adj2" fmla="val 7939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817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07330" y="372417"/>
            <a:ext cx="16466270" cy="9542166"/>
            <a:chOff x="2624826" y="1146668"/>
            <a:chExt cx="13716098" cy="7900198"/>
          </a:xfrm>
        </p:grpSpPr>
        <p:grpSp>
          <p:nvGrpSpPr>
            <p:cNvPr id="3" name="Group 3"/>
            <p:cNvGrpSpPr/>
            <p:nvPr/>
          </p:nvGrpSpPr>
          <p:grpSpPr>
            <a:xfrm>
              <a:off x="2886962" y="1775909"/>
              <a:ext cx="13453962" cy="7068257"/>
              <a:chOff x="0" y="0"/>
              <a:chExt cx="5490351" cy="288444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490351" cy="2884445"/>
              </a:xfrm>
              <a:custGeom>
                <a:avLst/>
                <a:gdLst/>
                <a:ahLst/>
                <a:cxnLst/>
                <a:rect l="l" t="t" r="r" b="b"/>
                <a:pathLst>
                  <a:path w="5490351" h="2884445">
                    <a:moveTo>
                      <a:pt x="5365891" y="2884445"/>
                    </a:moveTo>
                    <a:lnTo>
                      <a:pt x="124460" y="2884445"/>
                    </a:lnTo>
                    <a:cubicBezTo>
                      <a:pt x="55880" y="2884445"/>
                      <a:pt x="0" y="2828565"/>
                      <a:pt x="0" y="275998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5891" y="0"/>
                    </a:lnTo>
                    <a:cubicBezTo>
                      <a:pt x="5434471" y="0"/>
                      <a:pt x="5490351" y="55880"/>
                      <a:pt x="5490351" y="124460"/>
                    </a:cubicBezTo>
                    <a:lnTo>
                      <a:pt x="5490351" y="2759985"/>
                    </a:lnTo>
                    <a:cubicBezTo>
                      <a:pt x="5490351" y="2828565"/>
                      <a:pt x="5434471" y="2884445"/>
                      <a:pt x="5365891" y="2884445"/>
                    </a:cubicBezTo>
                    <a:close/>
                  </a:path>
                </a:pathLst>
              </a:custGeom>
              <a:solidFill>
                <a:srgbClr val="DB9463"/>
              </a:solidFill>
            </p:spPr>
          </p:sp>
        </p:grpSp>
        <p:grpSp>
          <p:nvGrpSpPr>
            <p:cNvPr id="25" name="Group 24"/>
            <p:cNvGrpSpPr/>
            <p:nvPr/>
          </p:nvGrpSpPr>
          <p:grpSpPr>
            <a:xfrm>
              <a:off x="2624826" y="1146668"/>
              <a:ext cx="13453962" cy="7900198"/>
              <a:chOff x="2624826" y="1146668"/>
              <a:chExt cx="13453962" cy="7900198"/>
            </a:xfrm>
          </p:grpSpPr>
          <p:grpSp>
            <p:nvGrpSpPr>
              <p:cNvPr id="5" name="Group 5"/>
              <p:cNvGrpSpPr/>
              <p:nvPr/>
            </p:nvGrpSpPr>
            <p:grpSpPr>
              <a:xfrm rot="-10800000">
                <a:off x="9043750" y="1146668"/>
                <a:ext cx="6484124" cy="782571"/>
                <a:chOff x="0" y="0"/>
                <a:chExt cx="50256911" cy="6065520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-50800" y="0"/>
                  <a:ext cx="50358511" cy="6066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58511" h="6066790">
                      <a:moveTo>
                        <a:pt x="1692910" y="0"/>
                      </a:moveTo>
                      <a:lnTo>
                        <a:pt x="1692910" y="6065520"/>
                      </a:lnTo>
                      <a:cubicBezTo>
                        <a:pt x="1710690" y="6066790"/>
                        <a:pt x="1728470" y="6066790"/>
                        <a:pt x="1746250" y="6066790"/>
                      </a:cubicBezTo>
                      <a:lnTo>
                        <a:pt x="48602100" y="6066790"/>
                      </a:lnTo>
                      <a:lnTo>
                        <a:pt x="48602100" y="0"/>
                      </a:lnTo>
                      <a:lnTo>
                        <a:pt x="1692910" y="0"/>
                      </a:lnTo>
                      <a:close/>
                      <a:moveTo>
                        <a:pt x="49059300" y="0"/>
                      </a:moveTo>
                      <a:lnTo>
                        <a:pt x="48602100" y="0"/>
                      </a:lnTo>
                      <a:lnTo>
                        <a:pt x="48602100" y="6065520"/>
                      </a:lnTo>
                      <a:lnTo>
                        <a:pt x="48612261" y="6065520"/>
                      </a:lnTo>
                      <a:cubicBezTo>
                        <a:pt x="49351400" y="6065520"/>
                        <a:pt x="50000371" y="5462270"/>
                        <a:pt x="50053711" y="4725670"/>
                      </a:cubicBezTo>
                      <a:lnTo>
                        <a:pt x="50303900" y="1338580"/>
                      </a:lnTo>
                      <a:cubicBezTo>
                        <a:pt x="50358511" y="603250"/>
                        <a:pt x="49798443" y="0"/>
                        <a:pt x="49059300" y="0"/>
                      </a:cubicBezTo>
                      <a:close/>
                      <a:moveTo>
                        <a:pt x="1299210" y="0"/>
                      </a:moveTo>
                      <a:cubicBezTo>
                        <a:pt x="560070" y="0"/>
                        <a:pt x="0" y="603250"/>
                        <a:pt x="54610" y="1339850"/>
                      </a:cubicBezTo>
                      <a:lnTo>
                        <a:pt x="304800" y="4726940"/>
                      </a:lnTo>
                      <a:cubicBezTo>
                        <a:pt x="358140" y="5445760"/>
                        <a:pt x="977900" y="6037580"/>
                        <a:pt x="1694180" y="6065520"/>
                      </a:cubicBezTo>
                      <a:lnTo>
                        <a:pt x="1694180" y="0"/>
                      </a:lnTo>
                      <a:lnTo>
                        <a:pt x="1299210" y="0"/>
                      </a:lnTo>
                      <a:close/>
                    </a:path>
                  </a:pathLst>
                </a:custGeom>
                <a:solidFill>
                  <a:srgbClr val="DB9463"/>
                </a:solidFill>
              </p:spPr>
            </p:sp>
          </p:grpSp>
          <p:grpSp>
            <p:nvGrpSpPr>
              <p:cNvPr id="7" name="Group 7"/>
              <p:cNvGrpSpPr/>
              <p:nvPr/>
            </p:nvGrpSpPr>
            <p:grpSpPr>
              <a:xfrm>
                <a:off x="2624826" y="1962554"/>
                <a:ext cx="13453962" cy="7084312"/>
                <a:chOff x="0" y="0"/>
                <a:chExt cx="5490351" cy="2890997"/>
              </a:xfrm>
            </p:grpSpPr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5490351" cy="2890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0351" h="2890997">
                      <a:moveTo>
                        <a:pt x="5365891" y="2890997"/>
                      </a:moveTo>
                      <a:lnTo>
                        <a:pt x="124460" y="2890997"/>
                      </a:lnTo>
                      <a:cubicBezTo>
                        <a:pt x="55880" y="2890997"/>
                        <a:pt x="0" y="2835117"/>
                        <a:pt x="0" y="2766537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5365891" y="0"/>
                      </a:lnTo>
                      <a:cubicBezTo>
                        <a:pt x="5434471" y="0"/>
                        <a:pt x="5490351" y="55880"/>
                        <a:pt x="5490351" y="124460"/>
                      </a:cubicBezTo>
                      <a:lnTo>
                        <a:pt x="5490351" y="2766537"/>
                      </a:lnTo>
                      <a:cubicBezTo>
                        <a:pt x="5490351" y="2835117"/>
                        <a:pt x="5434471" y="2890997"/>
                        <a:pt x="5365891" y="2890997"/>
                      </a:cubicBezTo>
                      <a:close/>
                    </a:path>
                  </a:pathLst>
                </a:custGeom>
                <a:solidFill>
                  <a:srgbClr val="51604D"/>
                </a:solidFill>
              </p:spPr>
            </p:sp>
          </p:grpSp>
          <p:grpSp>
            <p:nvGrpSpPr>
              <p:cNvPr id="9" name="Group 9"/>
              <p:cNvGrpSpPr/>
              <p:nvPr/>
            </p:nvGrpSpPr>
            <p:grpSpPr>
              <a:xfrm rot="-10800000">
                <a:off x="9043750" y="1491619"/>
                <a:ext cx="6484124" cy="782571"/>
                <a:chOff x="0" y="0"/>
                <a:chExt cx="50256911" cy="6065520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-50800" y="0"/>
                  <a:ext cx="50358511" cy="6066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58511" h="6066790">
                      <a:moveTo>
                        <a:pt x="1692910" y="0"/>
                      </a:moveTo>
                      <a:lnTo>
                        <a:pt x="1692910" y="6065520"/>
                      </a:lnTo>
                      <a:cubicBezTo>
                        <a:pt x="1710690" y="6066790"/>
                        <a:pt x="1728470" y="6066790"/>
                        <a:pt x="1746250" y="6066790"/>
                      </a:cubicBezTo>
                      <a:lnTo>
                        <a:pt x="48602100" y="6066790"/>
                      </a:lnTo>
                      <a:lnTo>
                        <a:pt x="48602100" y="0"/>
                      </a:lnTo>
                      <a:lnTo>
                        <a:pt x="1692910" y="0"/>
                      </a:lnTo>
                      <a:close/>
                      <a:moveTo>
                        <a:pt x="49059300" y="0"/>
                      </a:moveTo>
                      <a:lnTo>
                        <a:pt x="48602100" y="0"/>
                      </a:lnTo>
                      <a:lnTo>
                        <a:pt x="48602100" y="6065520"/>
                      </a:lnTo>
                      <a:lnTo>
                        <a:pt x="48612261" y="6065520"/>
                      </a:lnTo>
                      <a:cubicBezTo>
                        <a:pt x="49351400" y="6065520"/>
                        <a:pt x="50000371" y="5462270"/>
                        <a:pt x="50053711" y="4725670"/>
                      </a:cubicBezTo>
                      <a:lnTo>
                        <a:pt x="50303900" y="1338580"/>
                      </a:lnTo>
                      <a:cubicBezTo>
                        <a:pt x="50358511" y="603250"/>
                        <a:pt x="49798443" y="0"/>
                        <a:pt x="49059300" y="0"/>
                      </a:cubicBezTo>
                      <a:close/>
                      <a:moveTo>
                        <a:pt x="1299210" y="0"/>
                      </a:moveTo>
                      <a:cubicBezTo>
                        <a:pt x="560070" y="0"/>
                        <a:pt x="0" y="603250"/>
                        <a:pt x="54610" y="1339850"/>
                      </a:cubicBezTo>
                      <a:lnTo>
                        <a:pt x="304800" y="4726940"/>
                      </a:lnTo>
                      <a:cubicBezTo>
                        <a:pt x="358140" y="5445760"/>
                        <a:pt x="977900" y="6037580"/>
                        <a:pt x="1694180" y="6065520"/>
                      </a:cubicBezTo>
                      <a:lnTo>
                        <a:pt x="1694180" y="0"/>
                      </a:lnTo>
                      <a:lnTo>
                        <a:pt x="1299210" y="0"/>
                      </a:lnTo>
                      <a:close/>
                    </a:path>
                  </a:pathLst>
                </a:custGeom>
                <a:solidFill>
                  <a:srgbClr val="51604D"/>
                </a:solidFill>
              </p:spPr>
            </p:sp>
          </p:grpSp>
        </p:grp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2026" y="1251546"/>
            <a:ext cx="529642" cy="1563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256" y="398286"/>
            <a:ext cx="17058086" cy="9809314"/>
          </a:xfrm>
          <a:prstGeom prst="rect">
            <a:avLst/>
          </a:prstGeom>
        </p:spPr>
      </p:pic>
      <p:sp>
        <p:nvSpPr>
          <p:cNvPr id="24" name="Google Shape;133;p3"/>
          <p:cNvSpPr/>
          <p:nvPr/>
        </p:nvSpPr>
        <p:spPr>
          <a:xfrm>
            <a:off x="2675612" y="4418796"/>
            <a:ext cx="12936775" cy="19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3: ĐẠO HÀM CẤP HAI</a:t>
            </a:r>
            <a:endParaRPr lang="en-US" sz="8000" b="1" dirty="0">
              <a:solidFill>
                <a:srgbClr val="FFFF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" y="1"/>
            <a:ext cx="18288001" cy="10287000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19200" y="6057900"/>
            <a:ext cx="1301562" cy="130156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95800" y="1792940"/>
            <a:ext cx="9302600" cy="2971800"/>
            <a:chOff x="1981200" y="3286150"/>
            <a:chExt cx="13493600" cy="4448150"/>
          </a:xfrm>
        </p:grpSpPr>
        <p:grpSp>
          <p:nvGrpSpPr>
            <p:cNvPr id="16" name="Group 15"/>
            <p:cNvGrpSpPr/>
            <p:nvPr/>
          </p:nvGrpSpPr>
          <p:grpSpPr>
            <a:xfrm>
              <a:off x="1981200" y="3286150"/>
              <a:ext cx="13493600" cy="4448150"/>
              <a:chOff x="491902" y="3530459"/>
              <a:chExt cx="16767398" cy="6062252"/>
            </a:xfrm>
          </p:grpSpPr>
          <p:sp>
            <p:nvSpPr>
              <p:cNvPr id="6" name="AutoShape 6"/>
              <p:cNvSpPr/>
              <p:nvPr/>
            </p:nvSpPr>
            <p:spPr>
              <a:xfrm>
                <a:off x="491902" y="3530459"/>
                <a:ext cx="16328415" cy="6062252"/>
              </a:xfrm>
              <a:prstGeom prst="rect">
                <a:avLst/>
              </a:prstGeom>
              <a:solidFill>
                <a:srgbClr val="DB9463"/>
              </a:solidFill>
            </p:spPr>
          </p:sp>
          <p:sp>
            <p:nvSpPr>
              <p:cNvPr id="7" name="AutoShape 7"/>
              <p:cNvSpPr/>
              <p:nvPr/>
            </p:nvSpPr>
            <p:spPr>
              <a:xfrm>
                <a:off x="805442" y="3778343"/>
                <a:ext cx="16453858" cy="5757218"/>
              </a:xfrm>
              <a:prstGeom prst="rect">
                <a:avLst/>
              </a:prstGeom>
              <a:solidFill>
                <a:srgbClr val="FFFBEC"/>
              </a:solidFill>
            </p:spPr>
          </p:sp>
        </p:grpSp>
        <p:sp>
          <p:nvSpPr>
            <p:cNvPr id="8" name="Rectangle 7"/>
            <p:cNvSpPr/>
            <p:nvPr/>
          </p:nvSpPr>
          <p:spPr>
            <a:xfrm>
              <a:off x="5186557" y="4253652"/>
              <a:ext cx="9149122" cy="2106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VẬN</a:t>
              </a:r>
              <a:r>
                <a:rPr kumimoji="0" lang="en-US" sz="65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DỤNG</a:t>
              </a:r>
              <a:endParaRPr kumimoji="0" lang="en-US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29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80489" flipH="1" flipV="1">
            <a:off x="13155301" y="1685677"/>
            <a:ext cx="955379" cy="1010498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859220" y="1503888"/>
            <a:ext cx="1301562" cy="13015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4008" y="6943557"/>
            <a:ext cx="7840136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79597"/>
      </p:ext>
    </p:extLst>
  </p:cSld>
  <p:clrMapOvr>
    <a:masterClrMapping/>
  </p:clrMapOvr>
  <p:transition spd="med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52400" y="1"/>
            <a:ext cx="184404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52400" y="222196"/>
            <a:ext cx="17830800" cy="995050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723709">
            <a:off x="2785" y="9179120"/>
            <a:ext cx="798500" cy="6402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716208" y="9499246"/>
            <a:ext cx="419392" cy="4247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788" y="7861670"/>
            <a:ext cx="419392" cy="424799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507569">
            <a:off x="17060153" y="-161346"/>
            <a:ext cx="1231526" cy="1238280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1676400" y="5829300"/>
            <a:ext cx="1820820" cy="1013381"/>
          </a:xfrm>
          <a:prstGeom prst="wedgeEllipseCallout">
            <a:avLst>
              <a:gd name="adj1" fmla="val 35148"/>
              <a:gd name="adj2" fmla="val 7459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65180" y="461437"/>
            <a:ext cx="5334000" cy="1066800"/>
            <a:chOff x="381000" y="190500"/>
            <a:chExt cx="4724400" cy="1066800"/>
          </a:xfrm>
        </p:grpSpPr>
        <p:sp>
          <p:nvSpPr>
            <p:cNvPr id="19" name="Rectangle 18"/>
            <p:cNvSpPr/>
            <p:nvPr/>
          </p:nvSpPr>
          <p:spPr>
            <a:xfrm>
              <a:off x="381000" y="190500"/>
              <a:ext cx="47244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51924" y="190500"/>
              <a:ext cx="4004127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nl-NL" sz="40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– tr75)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65179" y="542629"/>
                <a:ext cx="17518021" cy="4175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3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		Một vật rơi tự do theo phương thẳng đứng có phương trình chuyển động </a:t>
                </a:r>
                <a14:m>
                  <m:oMath xmlns:m="http://schemas.openxmlformats.org/officeDocument/2006/math"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da-DK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  <m:sSup>
                      <m:sSup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da-DK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a-DK" sz="3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đó </a:t>
                </a:r>
                <a14:m>
                  <m:oMath xmlns:m="http://schemas.openxmlformats.org/officeDocument/2006/math"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da-DK" sz="3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gia tốc rơi tự do, </a:t>
                </a:r>
                <a14:m>
                  <m:oMath xmlns:m="http://schemas.openxmlformats.org/officeDocument/2006/math"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≈ 9,8 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da-DK" sz="3800" i="1" kern="0" baseline="30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da-DK" sz="3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3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Tính vận tốc tức thời của vật tại thời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a-DK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da-DK" sz="3800" i="1" kern="0" baseline="-25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2 (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3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Tính gia tốc tức thời của vật tại thời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a-DK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da-DK" sz="3800" i="1" kern="0" baseline="-25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2 (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79" y="542629"/>
                <a:ext cx="17518021" cy="4175695"/>
              </a:xfrm>
              <a:prstGeom prst="rect">
                <a:avLst/>
              </a:prstGeom>
              <a:blipFill>
                <a:blip r:embed="rId10"/>
                <a:stretch>
                  <a:fillRect l="-1148" r="-278" b="-4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4F394801-1EB1-F152-943E-773915E664E2}"/>
                  </a:ext>
                </a:extLst>
              </p:cNvPr>
              <p:cNvSpPr txBox="1"/>
              <p:nvPr/>
            </p:nvSpPr>
            <p:spPr>
              <a:xfrm>
                <a:off x="4937251" y="4715583"/>
                <a:ext cx="13198349" cy="5349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hàm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𝑔</m:t>
                        </m:r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≈9,8</m:t>
                        </m:r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fr-FR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fr-FR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Vận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tốc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thời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vật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𝑔𝑡</m:t>
                    </m:r>
                  </m:oMath>
                </a14:m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thời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vật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=9,8.2=19,6 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Gia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tốc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tức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thời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vật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p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thời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vật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≈9,8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F394801-1EB1-F152-943E-773915E66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7251" y="4715583"/>
                <a:ext cx="13198349" cy="5349221"/>
              </a:xfrm>
              <a:prstGeom prst="rect">
                <a:avLst/>
              </a:prstGeom>
              <a:blipFill>
                <a:blip r:embed="rId11"/>
                <a:stretch>
                  <a:fillRect l="-1293" b="-3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927503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20084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06653" y="0"/>
            <a:ext cx="17272448" cy="102870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087118" y="449177"/>
            <a:ext cx="1380069" cy="11505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6200" y="8909868"/>
            <a:ext cx="1581171" cy="11728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065677" y="579636"/>
                <a:ext cx="16154399" cy="4603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3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		Một chất điểm chuyển động theo phương trình </a:t>
                </a:r>
                <a14:m>
                  <m:oMath xmlns:m="http://schemas.openxmlformats.org/officeDocument/2006/math"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= </m:t>
                    </m:r>
                    <m:sSup>
                      <m:sSup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da-DK" sz="3800" i="1" kern="0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3</m:t>
                    </m:r>
                    <m:sSup>
                      <m:sSup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da-DK" sz="3800" i="1" kern="0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+ 8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+ 1</m:t>
                    </m:r>
                  </m:oMath>
                </a14:m>
                <a:r>
                  <a:rPr lang="da-DK" sz="3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trong đó </a:t>
                </a:r>
                <a14:m>
                  <m:oMath xmlns:m="http://schemas.openxmlformats.org/officeDocument/2006/math"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&gt; 0</m:t>
                    </m:r>
                  </m:oMath>
                </a14:m>
                <a:r>
                  <a:rPr lang="da-DK" sz="3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da-DK" sz="3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tính bằng giây và </a:t>
                </a:r>
                <a14:m>
                  <m:oMath xmlns:m="http://schemas.openxmlformats.org/officeDocument/2006/math"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da-DK" sz="3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tính bằng mét. Tính vận tốc tức thời, gia tốc tức thời của chất điểm:</a:t>
                </a:r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3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Tại thời điểm </a:t>
                </a:r>
                <a14:m>
                  <m:oMath xmlns:m="http://schemas.openxmlformats.org/officeDocument/2006/math"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3 (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);</m:t>
                    </m:r>
                  </m:oMath>
                </a14:m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da-DK" sz="3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b) Tại thời điểm mà </a:t>
                </a:r>
                <a14:m>
                  <m:oMath xmlns:m="http://schemas.openxmlformats.org/officeDocument/2006/math"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= 7 (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da-DK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677" y="579636"/>
                <a:ext cx="16154399" cy="4603311"/>
              </a:xfrm>
              <a:prstGeom prst="rect">
                <a:avLst/>
              </a:prstGeom>
              <a:blipFill>
                <a:blip r:embed="rId8"/>
                <a:stretch>
                  <a:fillRect l="-1245" b="-4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Callout 21"/>
          <p:cNvSpPr/>
          <p:nvPr/>
        </p:nvSpPr>
        <p:spPr>
          <a:xfrm>
            <a:off x="14721655" y="5143500"/>
            <a:ext cx="1676400" cy="79600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41318D51-EDC7-59AD-9516-A71C79D3F9E9}"/>
                  </a:ext>
                </a:extLst>
              </p:cNvPr>
              <p:cNvSpPr txBox="1"/>
              <p:nvPr/>
            </p:nvSpPr>
            <p:spPr>
              <a:xfrm>
                <a:off x="4570133" y="5946621"/>
                <a:ext cx="9180094" cy="2925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hàm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+8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ra,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−6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+8 </m:t>
                    </m:r>
                  </m:oMath>
                </a14:m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;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p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−6</m:t>
                    </m:r>
                  </m:oMath>
                </a14:m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318D51-EDC7-59AD-9516-A71C79D3F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133" y="5946621"/>
                <a:ext cx="9180094" cy="2925929"/>
              </a:xfrm>
              <a:prstGeom prst="rect">
                <a:avLst/>
              </a:prstGeom>
              <a:blipFill>
                <a:blip r:embed="rId9"/>
                <a:stretch>
                  <a:fillRect l="-2191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1018674" y="511845"/>
            <a:ext cx="5334000" cy="1066800"/>
            <a:chOff x="381000" y="190500"/>
            <a:chExt cx="4724400" cy="1066800"/>
          </a:xfrm>
        </p:grpSpPr>
        <p:sp>
          <p:nvSpPr>
            <p:cNvPr id="19" name="Rectangle 18"/>
            <p:cNvSpPr/>
            <p:nvPr/>
          </p:nvSpPr>
          <p:spPr>
            <a:xfrm>
              <a:off x="381000" y="190500"/>
              <a:ext cx="47244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1924" y="190500"/>
              <a:ext cx="4004127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nl-NL" sz="40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 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– tr75)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6668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20084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06653" y="0"/>
            <a:ext cx="17272448" cy="102870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087118" y="449177"/>
            <a:ext cx="1380069" cy="11505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27" y="9206277"/>
            <a:ext cx="1581171" cy="1172879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8321842" y="641460"/>
            <a:ext cx="1676400" cy="79600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4FCC995D-7E4F-DB33-CE02-43A635872AEB}"/>
                  </a:ext>
                </a:extLst>
              </p:cNvPr>
              <p:cNvSpPr txBox="1"/>
              <p:nvPr/>
            </p:nvSpPr>
            <p:spPr>
              <a:xfrm>
                <a:off x="733255" y="1613140"/>
                <a:ext cx="16853574" cy="7634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Vận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tốc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tức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thời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thời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d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=3.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  <m:sup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−6.3+8=17 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</m:oMath>
                </a14:m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    Gia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tốc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tức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thời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thời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là: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d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=6.3−6=12 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fr-FR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fr-FR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thời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=7</m:t>
                    </m:r>
                  </m:oMath>
                </a14:m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thì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+8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+1=7</m:t>
                    </m:r>
                  </m:oMath>
                </a14:m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+8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−6=0⇒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(s)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Vận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tốc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tức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thời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thời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=3.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−6.1+8=5 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fr-FR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</m:oMath>
                </a14:m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fr-FR" sz="38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Gia </a:t>
                </a:r>
                <a:r>
                  <a:rPr lang="fr-FR" sz="38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tốc</a:t>
                </a:r>
                <a:r>
                  <a:rPr lang="fr-FR" sz="38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8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tức</a:t>
                </a:r>
                <a:r>
                  <a:rPr lang="fr-FR" sz="38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8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thời</a:t>
                </a:r>
                <a:r>
                  <a:rPr lang="fr-FR" sz="38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8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tại</a:t>
                </a:r>
                <a:r>
                  <a:rPr lang="fr-FR" sz="38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8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thời</a:t>
                </a:r>
                <a:r>
                  <a:rPr lang="fr-FR" sz="38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8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điểm</a:t>
                </a:r>
                <a:r>
                  <a:rPr lang="fr-FR" sz="38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fr-FR" sz="38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fr-FR" sz="38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fr-FR" sz="38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là: </a:t>
                </a:r>
                <a14:m>
                  <m:oMath xmlns:m="http://schemas.openxmlformats.org/officeDocument/2006/math">
                    <m:r>
                      <a:rPr lang="fr-FR" sz="38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r>
                      <a:rPr lang="fr-FR" sz="38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=6.1−6=0 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8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fr-FR" sz="38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fr-FR" sz="38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fr-FR" sz="38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38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3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CC995D-7E4F-DB33-CE02-43A635872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55" y="1613140"/>
                <a:ext cx="16853574" cy="7634398"/>
              </a:xfrm>
              <a:prstGeom prst="rect">
                <a:avLst/>
              </a:prstGeom>
              <a:blipFill>
                <a:blip r:embed="rId8"/>
                <a:stretch>
                  <a:fillRect l="-1193" b="-2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63859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006" y="1"/>
            <a:ext cx="18300006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30442" y="876299"/>
            <a:ext cx="16648386" cy="9016377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002134">
            <a:off x="11303" y="4484126"/>
            <a:ext cx="1209278" cy="121591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829862">
            <a:off x="16787296" y="462620"/>
            <a:ext cx="1334883" cy="10023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723709">
            <a:off x="674463" y="8874165"/>
            <a:ext cx="798500" cy="6402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369132" y="9166604"/>
            <a:ext cx="419392" cy="4247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470997" y="394323"/>
            <a:ext cx="5334000" cy="1066800"/>
            <a:chOff x="381000" y="190500"/>
            <a:chExt cx="4724400" cy="1066800"/>
          </a:xfrm>
        </p:grpSpPr>
        <p:sp>
          <p:nvSpPr>
            <p:cNvPr id="19" name="Rectangle 18"/>
            <p:cNvSpPr/>
            <p:nvPr/>
          </p:nvSpPr>
          <p:spPr>
            <a:xfrm>
              <a:off x="381000" y="190500"/>
              <a:ext cx="47244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51924" y="190500"/>
              <a:ext cx="4004127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5 (SGK – tr75)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CA1AFFB-CBBD-7578-2879-46A33667ED16}"/>
              </a:ext>
            </a:extLst>
          </p:cNvPr>
          <p:cNvGrpSpPr/>
          <p:nvPr/>
        </p:nvGrpSpPr>
        <p:grpSpPr>
          <a:xfrm>
            <a:off x="1476400" y="1333500"/>
            <a:ext cx="15516200" cy="8740842"/>
            <a:chOff x="1476400" y="1333500"/>
            <a:chExt cx="15516200" cy="87408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514327" y="1333500"/>
                  <a:ext cx="15478273" cy="27629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da-DK" sz="4000" kern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 con lắc lò xo dao động điều hòa theo phương ngang trên mặt phẳng không ma sát như </a:t>
                  </a:r>
                  <a:r>
                    <a:rPr lang="da-DK" sz="4000" i="1" kern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Hình 7</a:t>
                  </a:r>
                  <a:r>
                    <a:rPr lang="da-DK" sz="4000" kern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có phương trình chuyển động </a:t>
                  </a:r>
                  <a14:m>
                    <m:oMath xmlns:m="http://schemas.openxmlformats.org/officeDocument/2006/math">
                      <m:r>
                        <a:rPr lang="da-DK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da-DK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da-DK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da-DK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= 4</m:t>
                      </m:r>
                      <m:r>
                        <a:rPr lang="da-DK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𝑠𝑖𝑛𝑡</m:t>
                      </m:r>
                    </m:oMath>
                  </a14:m>
                  <a:r>
                    <a:rPr lang="da-DK" sz="4000" kern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trong đó </a:t>
                  </a:r>
                  <a14:m>
                    <m:oMath xmlns:m="http://schemas.openxmlformats.org/officeDocument/2006/math">
                      <m:r>
                        <a:rPr lang="da-DK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𝑡</m:t>
                      </m:r>
                    </m:oMath>
                  </a14:m>
                  <a:r>
                    <a:rPr lang="da-DK" sz="4000" kern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tính bằng giây và </a:t>
                  </a:r>
                  <a14:m>
                    <m:oMath xmlns:m="http://schemas.openxmlformats.org/officeDocument/2006/math">
                      <m:r>
                        <a:rPr lang="da-DK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da-DK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da-DK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da-DK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da-DK" sz="4000" kern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tính bằng centimét</a:t>
                  </a:r>
                  <a:endParaRPr lang="en-US" sz="4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4327" y="1333500"/>
                  <a:ext cx="15478273" cy="2762936"/>
                </a:xfrm>
                <a:prstGeom prst="rect">
                  <a:avLst/>
                </a:prstGeom>
                <a:blipFill>
                  <a:blip r:embed="rId12"/>
                  <a:stretch>
                    <a:fillRect l="-1378" r="-1378" b="-81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xmlns="" id="{8180BEFC-BD07-0170-915A-216FB19D1BCE}"/>
                    </a:ext>
                  </a:extLst>
                </p:cNvPr>
                <p:cNvSpPr txBox="1"/>
                <p:nvPr/>
              </p:nvSpPr>
              <p:spPr>
                <a:xfrm>
                  <a:off x="1476400" y="4000500"/>
                  <a:ext cx="10487000" cy="607384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a-DK" sz="4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Tìm phương trình theo thời gian của vận tốc tức thời và gia tốc tức thời của con lắc.</a:t>
                  </a:r>
                  <a:endPara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a-DK" sz="4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b) Tính vận tốc tức thời và gia tốc tức thời của con lắc tại thời điểm </a:t>
                  </a:r>
                  <a14:m>
                    <m:oMath xmlns:m="http://schemas.openxmlformats.org/officeDocument/2006/math">
                      <m:r>
                        <a:rPr kumimoji="0" lang="da-DK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kumimoji="0" lang="da-DK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da-DK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kumimoji="0" lang="da-DK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𝜋</m:t>
                          </m:r>
                        </m:num>
                        <m:den>
                          <m:r>
                            <a:rPr kumimoji="0" lang="da-DK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kumimoji="0" lang="da-DK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(</m:t>
                      </m:r>
                      <m:r>
                        <a:rPr kumimoji="0" lang="da-DK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𝑠</m:t>
                      </m:r>
                      <m:r>
                        <a:rPr kumimoji="0" lang="da-DK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kumimoji="0" lang="da-DK" sz="4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Tại thời điểm đó, con lắc đi theo chiều dương hay chiều âm của trục </a:t>
                  </a:r>
                  <a14:m>
                    <m:oMath xmlns:m="http://schemas.openxmlformats.org/officeDocument/2006/math">
                      <m:r>
                        <a:rPr kumimoji="0" lang="da-DK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𝑂𝑥</m:t>
                      </m:r>
                    </m:oMath>
                  </a14:m>
                  <a:r>
                    <a:rPr kumimoji="0" lang="da-DK" sz="4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?</a:t>
                  </a:r>
                  <a:endPara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180BEFC-BD07-0170-915A-216FB19D1B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6400" y="4000500"/>
                  <a:ext cx="10487000" cy="6073842"/>
                </a:xfrm>
                <a:prstGeom prst="rect">
                  <a:avLst/>
                </a:prstGeom>
                <a:blipFill>
                  <a:blip r:embed="rId13"/>
                  <a:stretch>
                    <a:fillRect l="-2034" r="-2034" b="-30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FB5F26-6C47-DCBB-51C5-7351DBB071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376" y="4887794"/>
            <a:ext cx="4839119" cy="38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0019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006" y="1"/>
            <a:ext cx="18300006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30442" y="876300"/>
            <a:ext cx="16648386" cy="850270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002134">
            <a:off x="11303" y="4484126"/>
            <a:ext cx="1209278" cy="121591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829862">
            <a:off x="16787296" y="462620"/>
            <a:ext cx="1334883" cy="10023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723709">
            <a:off x="674463" y="8874165"/>
            <a:ext cx="798500" cy="6402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369132" y="9166604"/>
            <a:ext cx="419392" cy="424799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8242647" y="468508"/>
            <a:ext cx="1790700" cy="99060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237423" y="2846352"/>
                <a:ext cx="12034424" cy="54014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marR="30480" indent="-74295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buAutoNum type="alphaLcParenR"/>
                </a:pP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Phương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trình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vận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tốc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tức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thời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con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lắc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là: </a:t>
                </a:r>
              </a:p>
              <a:p>
                <a:pPr marR="3048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𝑣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𝑠𝑖𝑛𝑡</m:t>
                              </m:r>
                            </m:e>
                          </m:d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=4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𝑐𝑜𝑠𝑡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Phương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trình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gia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tốc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tức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thời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con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lắc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là: </a:t>
                </a:r>
              </a:p>
              <a:p>
                <a:pPr marR="3048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𝑐𝑜𝑠𝑡</m:t>
                              </m:r>
                            </m:e>
                          </m:d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=−4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𝑠𝑖𝑛𝑡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423" y="2846352"/>
                <a:ext cx="12034424" cy="5401479"/>
              </a:xfrm>
              <a:prstGeom prst="rect">
                <a:avLst/>
              </a:prstGeom>
              <a:blipFill>
                <a:blip r:embed="rId12"/>
                <a:stretch>
                  <a:fillRect l="-1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13276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006" y="1"/>
            <a:ext cx="18300006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30442" y="876300"/>
            <a:ext cx="16648386" cy="850270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002134">
            <a:off x="11303" y="4484126"/>
            <a:ext cx="1209278" cy="121591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829862">
            <a:off x="16787296" y="462620"/>
            <a:ext cx="1334883" cy="10023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723709">
            <a:off x="674463" y="8874165"/>
            <a:ext cx="798500" cy="6402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369132" y="9166604"/>
            <a:ext cx="419392" cy="424799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8242647" y="468508"/>
            <a:ext cx="1790700" cy="99060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34072" y="1977129"/>
                <a:ext cx="16600442" cy="5485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9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:r>
                  <a:rPr lang="fr-FR" sz="39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39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9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thời</a:t>
                </a:r>
                <a:r>
                  <a:rPr lang="fr-FR" sz="39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9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fr-FR" sz="39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fr-FR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9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3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fr-FR" sz="3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fr-FR" sz="3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fr-FR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39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  <m:r>
                      <a:rPr lang="fr-FR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39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:endParaRPr lang="en-US" sz="39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9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- </a:t>
                </a:r>
                <a:r>
                  <a:rPr lang="fr-FR" sz="39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Vận</a:t>
                </a:r>
                <a:r>
                  <a:rPr lang="fr-FR" sz="39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9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tốc</a:t>
                </a:r>
                <a:r>
                  <a:rPr lang="fr-FR" sz="39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9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tức</a:t>
                </a:r>
                <a:r>
                  <a:rPr lang="fr-FR" sz="39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9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thời</a:t>
                </a:r>
                <a:r>
                  <a:rPr lang="fr-FR" sz="39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fr-FR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39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9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fr-FR" sz="3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fr-FR" sz="3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fr-FR" sz="3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fr-FR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fr-FR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𝑐𝑜𝑠</m:t>
                    </m:r>
                    <m:d>
                      <m:dPr>
                        <m:ctrlPr>
                          <a:rPr lang="en-US" sz="39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9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fr-FR" sz="3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fr-FR" sz="3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fr-FR" sz="3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fr-FR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=4.</m:t>
                    </m:r>
                    <m:d>
                      <m:dPr>
                        <m:ctrlPr>
                          <a:rPr lang="en-US" sz="39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3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9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fr-FR" sz="3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3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fr-FR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r>
                  <a:rPr lang="fr-FR" sz="39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(m/s)</a:t>
                </a:r>
                <a:endParaRPr lang="en-US" sz="39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9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- Gia </a:t>
                </a:r>
                <a:r>
                  <a:rPr lang="fr-FR" sz="39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tốc</a:t>
                </a:r>
                <a:r>
                  <a:rPr lang="fr-FR" sz="39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9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tức</a:t>
                </a:r>
                <a:r>
                  <a:rPr lang="fr-FR" sz="39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39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thời</a:t>
                </a:r>
                <a:r>
                  <a:rPr lang="fr-FR" sz="39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fr-FR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39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9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fr-FR" sz="3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fr-FR" sz="3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fr-FR" sz="3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fr-FR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=−4</m:t>
                    </m:r>
                    <m:r>
                      <a:rPr lang="fr-FR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𝑠𝑖𝑛</m:t>
                    </m:r>
                    <m:d>
                      <m:dPr>
                        <m:ctrlPr>
                          <a:rPr lang="en-US" sz="39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9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fr-FR" sz="3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fr-FR" sz="3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fr-FR" sz="3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fr-FR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=−4.</m:t>
                    </m:r>
                    <m:d>
                      <m:dPr>
                        <m:ctrlPr>
                          <a:rPr lang="en-US" sz="39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9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39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3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fr-FR" sz="3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fr-FR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=−2</m:t>
                    </m:r>
                    <m:rad>
                      <m:radPr>
                        <m:degHide m:val="on"/>
                        <m:ctrlPr>
                          <a:rPr lang="en-US" sz="39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3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fr-FR" sz="39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(m/s</a:t>
                </a:r>
                <a:r>
                  <a:rPr lang="fr-FR" sz="3900" baseline="30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2</a:t>
                </a:r>
                <a:r>
                  <a:rPr lang="fr-FR" sz="39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</a:t>
                </a:r>
                <a:endParaRPr lang="en-US" sz="39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3900" kern="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Tại</a:t>
                </a:r>
                <a:r>
                  <a:rPr lang="fr-FR" sz="39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900" kern="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thời</a:t>
                </a:r>
                <a:r>
                  <a:rPr lang="fr-FR" sz="39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900" kern="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điểm</a:t>
                </a:r>
                <a:r>
                  <a:rPr lang="fr-FR" sz="39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900" kern="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đó</a:t>
                </a:r>
                <a:r>
                  <a:rPr lang="fr-FR" sz="39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, con </a:t>
                </a:r>
                <a:r>
                  <a:rPr lang="fr-FR" sz="3900" kern="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lắc</a:t>
                </a:r>
                <a:r>
                  <a:rPr lang="fr-FR" sz="39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900" kern="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đang</a:t>
                </a:r>
                <a:r>
                  <a:rPr lang="fr-FR" sz="39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di </a:t>
                </a:r>
                <a:r>
                  <a:rPr lang="fr-FR" sz="3900" kern="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chuyển</a:t>
                </a:r>
                <a:r>
                  <a:rPr lang="fr-FR" sz="39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900" kern="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theo</a:t>
                </a:r>
                <a:r>
                  <a:rPr lang="fr-FR" sz="39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900" kern="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hướng</a:t>
                </a:r>
                <a:r>
                  <a:rPr lang="fr-FR" sz="39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900" kern="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ngược</a:t>
                </a:r>
                <a:r>
                  <a:rPr lang="fr-FR" sz="39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900" kern="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chiều</a:t>
                </a:r>
                <a:r>
                  <a:rPr lang="fr-FR" sz="39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900" kern="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dương</a:t>
                </a:r>
                <a:endParaRPr lang="en-US" sz="39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072" y="1977129"/>
                <a:ext cx="16600442" cy="5485861"/>
              </a:xfrm>
              <a:prstGeom prst="rect">
                <a:avLst/>
              </a:prstGeom>
              <a:blipFill>
                <a:blip r:embed="rId12"/>
                <a:stretch>
                  <a:fillRect l="-1249" b="-3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1963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37237">
            <a:off x="16494583" y="441807"/>
            <a:ext cx="1324314" cy="2504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715888">
            <a:off x="693459" y="8972568"/>
            <a:ext cx="891982" cy="7152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032892" y="9258300"/>
            <a:ext cx="781031" cy="78103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613450" y="2705100"/>
            <a:ext cx="6462098" cy="5327192"/>
            <a:chOff x="963882" y="2933700"/>
            <a:chExt cx="6462098" cy="5327192"/>
          </a:xfrm>
        </p:grpSpPr>
        <p:sp>
          <p:nvSpPr>
            <p:cNvPr id="4" name="AutoShape 4"/>
            <p:cNvSpPr/>
            <p:nvPr/>
          </p:nvSpPr>
          <p:spPr>
            <a:xfrm>
              <a:off x="1422601" y="2933700"/>
              <a:ext cx="6003379" cy="5327192"/>
            </a:xfrm>
            <a:prstGeom prst="rect">
              <a:avLst/>
            </a:prstGeom>
            <a:solidFill>
              <a:srgbClr val="DB9703"/>
            </a:solidFill>
          </p:spPr>
        </p:sp>
        <p:grpSp>
          <p:nvGrpSpPr>
            <p:cNvPr id="5" name="Group 5"/>
            <p:cNvGrpSpPr/>
            <p:nvPr/>
          </p:nvGrpSpPr>
          <p:grpSpPr>
            <a:xfrm rot="5400000">
              <a:off x="-657655" y="6003037"/>
              <a:ext cx="3879392" cy="636317"/>
              <a:chOff x="0" y="0"/>
              <a:chExt cx="38779425" cy="60655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50800" y="0"/>
                <a:ext cx="38881025" cy="6066790"/>
              </a:xfrm>
              <a:custGeom>
                <a:avLst/>
                <a:gdLst/>
                <a:ahLst/>
                <a:cxnLst/>
                <a:rect l="l" t="t" r="r" b="b"/>
                <a:pathLst>
                  <a:path w="38881025" h="6066790">
                    <a:moveTo>
                      <a:pt x="1692910" y="0"/>
                    </a:moveTo>
                    <a:lnTo>
                      <a:pt x="1692910" y="6065520"/>
                    </a:lnTo>
                    <a:cubicBezTo>
                      <a:pt x="1710690" y="6066790"/>
                      <a:pt x="1728470" y="6066790"/>
                      <a:pt x="1746250" y="6066790"/>
                    </a:cubicBezTo>
                    <a:lnTo>
                      <a:pt x="37124615" y="6066790"/>
                    </a:lnTo>
                    <a:lnTo>
                      <a:pt x="37124615" y="0"/>
                    </a:lnTo>
                    <a:lnTo>
                      <a:pt x="1692910" y="0"/>
                    </a:lnTo>
                    <a:close/>
                    <a:moveTo>
                      <a:pt x="37581815" y="0"/>
                    </a:moveTo>
                    <a:lnTo>
                      <a:pt x="37124615" y="0"/>
                    </a:lnTo>
                    <a:lnTo>
                      <a:pt x="37124615" y="6065520"/>
                    </a:lnTo>
                    <a:lnTo>
                      <a:pt x="37134775" y="6065520"/>
                    </a:lnTo>
                    <a:cubicBezTo>
                      <a:pt x="37873915" y="6065520"/>
                      <a:pt x="38522886" y="5462270"/>
                      <a:pt x="38576225" y="4725670"/>
                    </a:cubicBezTo>
                    <a:lnTo>
                      <a:pt x="38826415" y="1338580"/>
                    </a:lnTo>
                    <a:cubicBezTo>
                      <a:pt x="38881025" y="603250"/>
                      <a:pt x="38320954" y="0"/>
                      <a:pt x="37581815" y="0"/>
                    </a:cubicBezTo>
                    <a:close/>
                    <a:moveTo>
                      <a:pt x="1299210" y="0"/>
                    </a:moveTo>
                    <a:cubicBezTo>
                      <a:pt x="560070" y="0"/>
                      <a:pt x="0" y="603250"/>
                      <a:pt x="54610" y="1339850"/>
                    </a:cubicBezTo>
                    <a:lnTo>
                      <a:pt x="304800" y="4726940"/>
                    </a:lnTo>
                    <a:cubicBezTo>
                      <a:pt x="358140" y="5445760"/>
                      <a:pt x="977900" y="6037580"/>
                      <a:pt x="1694180" y="6065520"/>
                    </a:cubicBezTo>
                    <a:lnTo>
                      <a:pt x="1694180" y="0"/>
                    </a:lnTo>
                    <a:lnTo>
                      <a:pt x="1299210" y="0"/>
                    </a:lnTo>
                    <a:close/>
                  </a:path>
                </a:pathLst>
              </a:custGeom>
              <a:solidFill>
                <a:srgbClr val="DB9703"/>
              </a:solidFill>
            </p:spPr>
          </p:sp>
        </p:grpSp>
        <p:sp>
          <p:nvSpPr>
            <p:cNvPr id="23" name="TextBox 5"/>
            <p:cNvSpPr txBox="1"/>
            <p:nvPr/>
          </p:nvSpPr>
          <p:spPr>
            <a:xfrm>
              <a:off x="1563836" y="4297837"/>
              <a:ext cx="5380330" cy="25989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5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049185" y="750799"/>
            <a:ext cx="6166643" cy="2321232"/>
            <a:chOff x="10190261" y="1104900"/>
            <a:chExt cx="5679878" cy="2639641"/>
          </a:xfrm>
        </p:grpSpPr>
        <p:grpSp>
          <p:nvGrpSpPr>
            <p:cNvPr id="8" name="Group 7"/>
            <p:cNvGrpSpPr/>
            <p:nvPr/>
          </p:nvGrpSpPr>
          <p:grpSpPr>
            <a:xfrm>
              <a:off x="10190261" y="1104900"/>
              <a:ext cx="5679878" cy="2639641"/>
              <a:chOff x="9142651" y="756833"/>
              <a:chExt cx="7944659" cy="4244055"/>
            </a:xfrm>
          </p:grpSpPr>
          <p:sp>
            <p:nvSpPr>
              <p:cNvPr id="3" name="AutoShape 3"/>
              <p:cNvSpPr/>
              <p:nvPr/>
            </p:nvSpPr>
            <p:spPr>
              <a:xfrm rot="548643">
                <a:off x="9142651" y="820735"/>
                <a:ext cx="6195444" cy="3663502"/>
              </a:xfrm>
              <a:prstGeom prst="rect">
                <a:avLst/>
              </a:prstGeom>
              <a:solidFill>
                <a:srgbClr val="F8C578"/>
              </a:solidFill>
            </p:spPr>
          </p:sp>
          <p:sp>
            <p:nvSpPr>
              <p:cNvPr id="7" name="AutoShape 7"/>
              <p:cNvSpPr/>
              <p:nvPr/>
            </p:nvSpPr>
            <p:spPr>
              <a:xfrm>
                <a:off x="9686226" y="756833"/>
                <a:ext cx="7401084" cy="4244055"/>
              </a:xfrm>
              <a:prstGeom prst="rect">
                <a:avLst/>
              </a:prstGeom>
              <a:solidFill>
                <a:srgbClr val="FFFBEC"/>
              </a:solidFill>
            </p:spPr>
          </p:sp>
        </p:grpSp>
        <p:sp>
          <p:nvSpPr>
            <p:cNvPr id="26" name="Rectangle 25"/>
            <p:cNvSpPr/>
            <p:nvPr/>
          </p:nvSpPr>
          <p:spPr>
            <a:xfrm>
              <a:off x="10784767" y="1403130"/>
              <a:ext cx="4802705" cy="1827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vi-VN" sz="4000" dirty="0">
                  <a:solidFill>
                    <a:srgbClr val="000000"/>
                  </a:solidFill>
                  <a:ea typeface="Calibri" panose="020F0502020204030204" pitchFamily="34" charset="0"/>
                </a:rPr>
                <a:t>Ghi nhớ kiến thức trong bài. </a:t>
              </a:r>
              <a:endParaRPr lang="en-US" sz="40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005268" y="4138831"/>
            <a:ext cx="6210561" cy="2193182"/>
            <a:chOff x="10112034" y="4849441"/>
            <a:chExt cx="5679878" cy="2639641"/>
          </a:xfrm>
        </p:grpSpPr>
        <p:grpSp>
          <p:nvGrpSpPr>
            <p:cNvPr id="24" name="Group 23"/>
            <p:cNvGrpSpPr/>
            <p:nvPr/>
          </p:nvGrpSpPr>
          <p:grpSpPr>
            <a:xfrm>
              <a:off x="10112034" y="4849441"/>
              <a:ext cx="5679878" cy="2639641"/>
              <a:chOff x="9142651" y="756832"/>
              <a:chExt cx="7944659" cy="4244056"/>
            </a:xfrm>
          </p:grpSpPr>
          <p:sp>
            <p:nvSpPr>
              <p:cNvPr id="25" name="AutoShape 3"/>
              <p:cNvSpPr/>
              <p:nvPr/>
            </p:nvSpPr>
            <p:spPr>
              <a:xfrm rot="548643">
                <a:off x="9142651" y="820735"/>
                <a:ext cx="6195444" cy="3663502"/>
              </a:xfrm>
              <a:prstGeom prst="rect">
                <a:avLst/>
              </a:prstGeom>
              <a:solidFill>
                <a:srgbClr val="F8C578"/>
              </a:solidFill>
            </p:spPr>
          </p:sp>
          <p:sp>
            <p:nvSpPr>
              <p:cNvPr id="28" name="AutoShape 7"/>
              <p:cNvSpPr/>
              <p:nvPr/>
            </p:nvSpPr>
            <p:spPr>
              <a:xfrm>
                <a:off x="9686226" y="756832"/>
                <a:ext cx="7401084" cy="4244056"/>
              </a:xfrm>
              <a:prstGeom prst="rect">
                <a:avLst/>
              </a:prstGeom>
              <a:solidFill>
                <a:srgbClr val="FFFBEC"/>
              </a:solidFill>
            </p:spPr>
          </p:sp>
        </p:grpSp>
        <p:sp>
          <p:nvSpPr>
            <p:cNvPr id="29" name="Rectangle 28"/>
            <p:cNvSpPr/>
            <p:nvPr/>
          </p:nvSpPr>
          <p:spPr>
            <a:xfrm>
              <a:off x="11022023" y="4990432"/>
              <a:ext cx="4248517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vi-VN" sz="4000">
                  <a:solidFill>
                    <a:srgbClr val="000000"/>
                  </a:solidFill>
                  <a:ea typeface="Calibri" panose="020F0502020204030204" pitchFamily="34" charset="0"/>
                </a:rPr>
                <a:t>Hoàn thành các bài tập trong SBT</a:t>
              </a:r>
              <a:endParaRPr lang="en-US" sz="40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049185" y="7491631"/>
            <a:ext cx="6166645" cy="2300069"/>
            <a:chOff x="10049186" y="7262184"/>
            <a:chExt cx="5679878" cy="2639641"/>
          </a:xfrm>
        </p:grpSpPr>
        <p:grpSp>
          <p:nvGrpSpPr>
            <p:cNvPr id="30" name="Group 29"/>
            <p:cNvGrpSpPr/>
            <p:nvPr/>
          </p:nvGrpSpPr>
          <p:grpSpPr>
            <a:xfrm>
              <a:off x="10049186" y="7262184"/>
              <a:ext cx="5679878" cy="2639641"/>
              <a:chOff x="9142651" y="756833"/>
              <a:chExt cx="7944659" cy="4244055"/>
            </a:xfrm>
          </p:grpSpPr>
          <p:sp>
            <p:nvSpPr>
              <p:cNvPr id="31" name="AutoShape 3"/>
              <p:cNvSpPr/>
              <p:nvPr/>
            </p:nvSpPr>
            <p:spPr>
              <a:xfrm rot="548643">
                <a:off x="9142651" y="820735"/>
                <a:ext cx="6195444" cy="3663502"/>
              </a:xfrm>
              <a:prstGeom prst="rect">
                <a:avLst/>
              </a:prstGeom>
              <a:solidFill>
                <a:srgbClr val="F8C578"/>
              </a:solidFill>
            </p:spPr>
          </p:sp>
          <p:sp>
            <p:nvSpPr>
              <p:cNvPr id="32" name="AutoShape 7"/>
              <p:cNvSpPr/>
              <p:nvPr/>
            </p:nvSpPr>
            <p:spPr>
              <a:xfrm>
                <a:off x="9686226" y="756833"/>
                <a:ext cx="7401084" cy="4244055"/>
              </a:xfrm>
              <a:prstGeom prst="rect">
                <a:avLst/>
              </a:prstGeom>
              <a:solidFill>
                <a:srgbClr val="FFFBEC"/>
              </a:solidFill>
            </p:spPr>
          </p:sp>
        </p:grpSp>
        <p:sp>
          <p:nvSpPr>
            <p:cNvPr id="33" name="Rectangle 32"/>
            <p:cNvSpPr/>
            <p:nvPr/>
          </p:nvSpPr>
          <p:spPr>
            <a:xfrm>
              <a:off x="10714165" y="7550185"/>
              <a:ext cx="4802705" cy="2115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vi-VN" sz="4000" dirty="0">
                  <a:solidFill>
                    <a:srgbClr val="000000"/>
                  </a:solidFill>
                  <a:latin typeface="Arial (Body)"/>
                  <a:ea typeface="Calibri" panose="020F0502020204030204" pitchFamily="34" charset="0"/>
                </a:rPr>
                <a:t>Chuẩn bị bài mới: </a:t>
              </a:r>
              <a:r>
                <a:rPr lang="en-US" sz="4000" b="1" i="1" dirty="0" err="1">
                  <a:solidFill>
                    <a:srgbClr val="000000"/>
                  </a:solidFill>
                  <a:latin typeface="Arial (Body)"/>
                  <a:ea typeface="Calibri" panose="020F0502020204030204" pitchFamily="34" charset="0"/>
                </a:rPr>
                <a:t>Bài</a:t>
              </a:r>
              <a:r>
                <a:rPr lang="en-US" sz="4000" b="1" i="1" dirty="0">
                  <a:solidFill>
                    <a:srgbClr val="000000"/>
                  </a:solidFill>
                  <a:latin typeface="Arial (Body)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latin typeface="Arial (Body)"/>
                  <a:ea typeface="Calibri" panose="020F0502020204030204" pitchFamily="34" charset="0"/>
                </a:rPr>
                <a:t>tập</a:t>
              </a:r>
              <a:r>
                <a:rPr lang="en-US" sz="4000" b="1" i="1" dirty="0">
                  <a:solidFill>
                    <a:srgbClr val="000000"/>
                  </a:solidFill>
                  <a:latin typeface="Arial (Body)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latin typeface="Arial (Body)"/>
                  <a:ea typeface="Calibri" panose="020F0502020204030204" pitchFamily="34" charset="0"/>
                </a:rPr>
                <a:t>cuối</a:t>
              </a:r>
              <a:r>
                <a:rPr lang="en-US" sz="4000" b="1" i="1" dirty="0">
                  <a:solidFill>
                    <a:srgbClr val="000000"/>
                  </a:solidFill>
                  <a:latin typeface="Arial (Body)"/>
                  <a:ea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latin typeface="Arial (Body)"/>
                  <a:ea typeface="Calibri" panose="020F0502020204030204" pitchFamily="34" charset="0"/>
                </a:rPr>
                <a:t>chương</a:t>
              </a:r>
              <a:r>
                <a:rPr lang="en-US" sz="4000" b="1" i="1" dirty="0">
                  <a:solidFill>
                    <a:srgbClr val="000000"/>
                  </a:solidFill>
                  <a:latin typeface="Arial (Body)"/>
                  <a:ea typeface="Calibri" panose="020F0502020204030204" pitchFamily="34" charset="0"/>
                </a:rPr>
                <a:t> VII</a:t>
              </a:r>
            </a:p>
          </p:txBody>
        </p:sp>
      </p:grpSp>
      <p:pic>
        <p:nvPicPr>
          <p:cNvPr id="3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121898" y="1984368"/>
            <a:ext cx="1412502" cy="1412502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011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286000" y="2039687"/>
            <a:ext cx="13868400" cy="6490685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5" name="AutoShape 5"/>
          <p:cNvSpPr/>
          <p:nvPr/>
        </p:nvSpPr>
        <p:spPr>
          <a:xfrm rot="-5406310">
            <a:off x="3455144" y="317952"/>
            <a:ext cx="3067825" cy="0"/>
          </a:xfrm>
          <a:prstGeom prst="line">
            <a:avLst/>
          </a:prstGeom>
          <a:ln w="19050" cap="rnd">
            <a:solidFill>
              <a:srgbClr val="72727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503428" y="1366348"/>
            <a:ext cx="984675" cy="990076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5406310">
            <a:off x="12097235" y="317952"/>
            <a:ext cx="3067825" cy="0"/>
          </a:xfrm>
          <a:prstGeom prst="line">
            <a:avLst/>
          </a:prstGeom>
          <a:ln w="19050" cap="rnd">
            <a:solidFill>
              <a:srgbClr val="72727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45519" y="1366348"/>
            <a:ext cx="984675" cy="99007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871555">
            <a:off x="1723835" y="7953659"/>
            <a:ext cx="1971804" cy="6453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24000" y="2583344"/>
            <a:ext cx="2371475" cy="4484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09800" y="3031768"/>
            <a:ext cx="1390734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7500" b="1" kern="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CẢM </a:t>
            </a:r>
            <a:r>
              <a:rPr lang="en-US" sz="7500" b="1" ker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ƠN CÁC EM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7500" b="1" ker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 </a:t>
            </a:r>
            <a:r>
              <a:rPr lang="en-US" sz="7500" b="1" kern="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ĐÃ LẮNG NGHE BÀI GIẢNG!</a:t>
            </a:r>
            <a:endParaRPr lang="en-US" sz="7500" b="1" kern="0" dirty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80594" y="7195232"/>
            <a:ext cx="2560542" cy="2670279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710923" y="2932310"/>
            <a:ext cx="15220388" cy="5865247"/>
            <a:chOff x="0" y="0"/>
            <a:chExt cx="13844653" cy="2782235"/>
          </a:xfrm>
        </p:grpSpPr>
        <p:sp>
          <p:nvSpPr>
            <p:cNvPr id="6" name="Freeform 6"/>
            <p:cNvSpPr/>
            <p:nvPr/>
          </p:nvSpPr>
          <p:spPr>
            <a:xfrm>
              <a:off x="-1" y="0"/>
              <a:ext cx="13852312" cy="2782236"/>
            </a:xfrm>
            <a:custGeom>
              <a:avLst/>
              <a:gdLst/>
              <a:ahLst/>
              <a:cxnLst/>
              <a:rect l="l" t="t" r="r" b="b"/>
              <a:pathLst>
                <a:path w="13852312" h="2782236">
                  <a:moveTo>
                    <a:pt x="13345873" y="2765316"/>
                  </a:moveTo>
                  <a:cubicBezTo>
                    <a:pt x="13345873" y="2765316"/>
                    <a:pt x="13108877" y="2755347"/>
                    <a:pt x="12746738" y="2768791"/>
                  </a:cubicBezTo>
                  <a:cubicBezTo>
                    <a:pt x="12384600" y="2782236"/>
                    <a:pt x="490924" y="2782236"/>
                    <a:pt x="490924" y="2782236"/>
                  </a:cubicBezTo>
                  <a:cubicBezTo>
                    <a:pt x="245502" y="2782236"/>
                    <a:pt x="32509" y="2684968"/>
                    <a:pt x="31032" y="2524853"/>
                  </a:cubicBezTo>
                  <a:cubicBezTo>
                    <a:pt x="31032" y="2524853"/>
                    <a:pt x="0" y="138644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3299326" y="0"/>
                    <a:pt x="13299326" y="0"/>
                  </a:cubicBezTo>
                  <a:cubicBezTo>
                    <a:pt x="13611226" y="0"/>
                    <a:pt x="13844654" y="101069"/>
                    <a:pt x="13836797" y="303616"/>
                  </a:cubicBezTo>
                  <a:cubicBezTo>
                    <a:pt x="13836797" y="303616"/>
                    <a:pt x="13834802" y="1317157"/>
                    <a:pt x="13843558" y="1825266"/>
                  </a:cubicBezTo>
                  <a:cubicBezTo>
                    <a:pt x="13852312" y="2118568"/>
                    <a:pt x="13805765" y="2451639"/>
                    <a:pt x="13805765" y="2451639"/>
                  </a:cubicBezTo>
                  <a:cubicBezTo>
                    <a:pt x="13802799" y="2631664"/>
                    <a:pt x="13591295" y="2765316"/>
                    <a:pt x="13345873" y="2765316"/>
                  </a:cubicBezTo>
                  <a:close/>
                </a:path>
              </a:pathLst>
            </a:custGeom>
            <a:solidFill>
              <a:srgbClr val="FFFBEC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084239">
            <a:off x="16609151" y="8287355"/>
            <a:ext cx="1772582" cy="58011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14400" y="8571398"/>
            <a:ext cx="2628244" cy="49697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851583" y="723900"/>
            <a:ext cx="8947485" cy="1371600"/>
            <a:chOff x="5732351" y="609998"/>
            <a:chExt cx="8947485" cy="1371600"/>
          </a:xfrm>
        </p:grpSpPr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732351" y="609998"/>
              <a:ext cx="8888635" cy="1371600"/>
            </a:xfrm>
            <a:prstGeom prst="rect">
              <a:avLst/>
            </a:prstGeom>
          </p:spPr>
        </p:pic>
        <p:sp>
          <p:nvSpPr>
            <p:cNvPr id="23" name="TextBox 5"/>
            <p:cNvSpPr txBox="1"/>
            <p:nvPr/>
          </p:nvSpPr>
          <p:spPr>
            <a:xfrm>
              <a:off x="6602635" y="867370"/>
              <a:ext cx="8077201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5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58870" y="3990263"/>
            <a:ext cx="14829130" cy="1173468"/>
            <a:chOff x="3886200" y="3479838"/>
            <a:chExt cx="14829130" cy="1173468"/>
          </a:xfrm>
        </p:grpSpPr>
        <p:sp>
          <p:nvSpPr>
            <p:cNvPr id="24" name="Rectangle 23"/>
            <p:cNvSpPr/>
            <p:nvPr/>
          </p:nvSpPr>
          <p:spPr>
            <a:xfrm>
              <a:off x="5380330" y="3479838"/>
              <a:ext cx="13335000" cy="1005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</a:rPr>
                <a:t>Định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</a:rPr>
                <a:t>nghĩa</a:t>
              </a:r>
              <a:endParaRPr lang="en-US" sz="45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886200" y="3497333"/>
              <a:ext cx="1236936" cy="1155973"/>
              <a:chOff x="2315060" y="3149849"/>
              <a:chExt cx="1236936" cy="1155973"/>
            </a:xfrm>
          </p:grpSpPr>
          <p:pic>
            <p:nvPicPr>
              <p:cNvPr id="15" name="Picture 2"/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4700"/>
                        </a14:imgEffect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15060" y="3149849"/>
                <a:ext cx="1236936" cy="1155973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411833" y="3543300"/>
                <a:ext cx="1043391" cy="5691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436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endPara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3477738" y="6105088"/>
            <a:ext cx="11695175" cy="1438602"/>
            <a:chOff x="3866147" y="6394784"/>
            <a:chExt cx="11695175" cy="1438602"/>
          </a:xfrm>
        </p:grpSpPr>
        <p:sp>
          <p:nvSpPr>
            <p:cNvPr id="7" name="Rectangle 6"/>
            <p:cNvSpPr/>
            <p:nvPr/>
          </p:nvSpPr>
          <p:spPr>
            <a:xfrm>
              <a:off x="5380330" y="6394784"/>
              <a:ext cx="10180992" cy="12623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200000"/>
                </a:lnSpc>
              </a:pPr>
              <a:r>
                <a:rPr lang="en-US" sz="45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 </a:t>
              </a:r>
              <a:r>
                <a:rPr lang="en-US" sz="45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nghĩa</a:t>
              </a:r>
              <a:r>
                <a:rPr lang="en-US" sz="45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5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45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45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đạo</a:t>
              </a:r>
              <a:r>
                <a:rPr lang="en-US" sz="45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hàm</a:t>
              </a:r>
              <a:r>
                <a:rPr lang="en-US" sz="45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cấp</a:t>
              </a:r>
              <a:r>
                <a:rPr lang="en-US" sz="45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hai</a:t>
              </a:r>
              <a:endPara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866147" y="6677413"/>
              <a:ext cx="1236936" cy="1155973"/>
              <a:chOff x="2315060" y="3149849"/>
              <a:chExt cx="1236936" cy="1155973"/>
            </a:xfrm>
          </p:grpSpPr>
          <p:pic>
            <p:nvPicPr>
              <p:cNvPr id="26" name="Picture 2"/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4700"/>
                        </a14:imgEffect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15060" y="3149849"/>
                <a:ext cx="1236936" cy="1155973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2411833" y="3543300"/>
                <a:ext cx="1043391" cy="5691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436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II</a:t>
                </a:r>
                <a:endPara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22073" y="2053268"/>
            <a:ext cx="1487553" cy="221304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" y="1"/>
            <a:ext cx="18288001" cy="10287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62200" y="2524150"/>
            <a:ext cx="13493600" cy="4448150"/>
            <a:chOff x="1981200" y="3286150"/>
            <a:chExt cx="13493600" cy="4448150"/>
          </a:xfrm>
        </p:grpSpPr>
        <p:grpSp>
          <p:nvGrpSpPr>
            <p:cNvPr id="16" name="Group 15"/>
            <p:cNvGrpSpPr/>
            <p:nvPr/>
          </p:nvGrpSpPr>
          <p:grpSpPr>
            <a:xfrm>
              <a:off x="1981200" y="3286150"/>
              <a:ext cx="13493600" cy="4448150"/>
              <a:chOff x="491902" y="3530459"/>
              <a:chExt cx="16767398" cy="6062252"/>
            </a:xfrm>
          </p:grpSpPr>
          <p:sp>
            <p:nvSpPr>
              <p:cNvPr id="6" name="AutoShape 6"/>
              <p:cNvSpPr/>
              <p:nvPr/>
            </p:nvSpPr>
            <p:spPr>
              <a:xfrm>
                <a:off x="491902" y="3530459"/>
                <a:ext cx="16328415" cy="6062252"/>
              </a:xfrm>
              <a:prstGeom prst="rect">
                <a:avLst/>
              </a:prstGeom>
              <a:solidFill>
                <a:srgbClr val="DB9463"/>
              </a:solidFill>
            </p:spPr>
          </p:sp>
          <p:sp>
            <p:nvSpPr>
              <p:cNvPr id="7" name="AutoShape 7"/>
              <p:cNvSpPr/>
              <p:nvPr/>
            </p:nvSpPr>
            <p:spPr>
              <a:xfrm>
                <a:off x="805442" y="3778343"/>
                <a:ext cx="16453858" cy="5757218"/>
              </a:xfrm>
              <a:prstGeom prst="rect">
                <a:avLst/>
              </a:prstGeom>
              <a:solidFill>
                <a:srgbClr val="FFFBEC"/>
              </a:solidFill>
            </p:spPr>
          </p:sp>
        </p:grpSp>
        <p:sp>
          <p:nvSpPr>
            <p:cNvPr id="8" name="Rectangle 7"/>
            <p:cNvSpPr/>
            <p:nvPr/>
          </p:nvSpPr>
          <p:spPr>
            <a:xfrm>
              <a:off x="2947257" y="4832955"/>
              <a:ext cx="11813807" cy="1208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55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ĐỊNH NGHĨA</a:t>
              </a:r>
              <a:endParaRPr lang="en-US" sz="5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62200" y="1231050"/>
            <a:ext cx="2824338" cy="1428862"/>
            <a:chOff x="3150009" y="1575546"/>
            <a:chExt cx="1528938" cy="1428862"/>
          </a:xfrm>
        </p:grpSpPr>
        <p:pic>
          <p:nvPicPr>
            <p:cNvPr id="26" name="Picture 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150009" y="1575546"/>
              <a:ext cx="1528938" cy="142886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392782" y="2144737"/>
              <a:ext cx="1043391" cy="583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80489" flipH="1" flipV="1">
            <a:off x="14866629" y="2084637"/>
            <a:ext cx="1411747" cy="14931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57200" y="6421943"/>
            <a:ext cx="18387130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09351"/>
      </p:ext>
    </p:extLst>
  </p:cSld>
  <p:clrMapOvr>
    <a:masterClrMapping/>
  </p:clrMapOvr>
  <p:transition spd="med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354331" y="734149"/>
            <a:ext cx="17682942" cy="8818702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067540">
            <a:off x="16808020" y="71713"/>
            <a:ext cx="1242100" cy="13137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703374">
            <a:off x="-729985" y="8896561"/>
            <a:ext cx="2374370" cy="9497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" y="818366"/>
            <a:ext cx="979790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07651" y="94667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26162" y="563824"/>
                <a:ext cx="13558198" cy="253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hàm số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</m:t>
                    </m:r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</m:t>
                    </m:r>
                  </m:oMath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Tìm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	b) Tìm đạo hàm của hàm số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162" y="563824"/>
                <a:ext cx="13558198" cy="2532103"/>
              </a:xfrm>
              <a:prstGeom prst="rect">
                <a:avLst/>
              </a:prstGeom>
              <a:blipFill>
                <a:blip r:embed="rId10"/>
                <a:stretch>
                  <a:fillRect l="-1574" b="-8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Callout 22"/>
          <p:cNvSpPr/>
          <p:nvPr/>
        </p:nvSpPr>
        <p:spPr>
          <a:xfrm>
            <a:off x="8364285" y="3908810"/>
            <a:ext cx="1663033" cy="7361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18371" y="6695298"/>
            <a:ext cx="1993565" cy="2115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CC8207FA-CC7C-CE44-FEAA-B63A607D778A}"/>
                  </a:ext>
                </a:extLst>
              </p:cNvPr>
              <p:cNvSpPr txBox="1"/>
              <p:nvPr/>
            </p:nvSpPr>
            <p:spPr>
              <a:xfrm>
                <a:off x="4490824" y="5060416"/>
                <a:ext cx="9276346" cy="4093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da-DK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da-DK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da-DK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da-DK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da-DK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  <m:sup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−8</m:t>
                    </m:r>
                    <m:r>
                      <a:rPr lang="da-DK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Đạo hàm của hàm số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da-DK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endParaRPr lang="en-US" sz="4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da-DK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da-DK" sz="4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da-DK" sz="4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a-DK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−8</m:t>
                              </m:r>
                              <m:r>
                                <a:rPr lang="da-DK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da-DK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da-DK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=6</m:t>
                      </m:r>
                      <m:r>
                        <a:rPr lang="da-DK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da-DK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−8</m:t>
                      </m:r>
                    </m:oMath>
                  </m:oMathPara>
                </a14:m>
                <a:endParaRPr lang="en-US" sz="4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8207FA-CC7C-CE44-FEAA-B63A607D7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824" y="5060416"/>
                <a:ext cx="9276346" cy="4093428"/>
              </a:xfrm>
              <a:prstGeom prst="rect">
                <a:avLst/>
              </a:prstGeom>
              <a:blipFill>
                <a:blip r:embed="rId12"/>
                <a:stretch>
                  <a:fillRect l="-2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2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756398" y="2186957"/>
            <a:ext cx="14097000" cy="6233143"/>
            <a:chOff x="9142651" y="756833"/>
            <a:chExt cx="7944659" cy="4244055"/>
          </a:xfrm>
        </p:grpSpPr>
        <p:sp>
          <p:nvSpPr>
            <p:cNvPr id="3" name="AutoShape 3"/>
            <p:cNvSpPr/>
            <p:nvPr/>
          </p:nvSpPr>
          <p:spPr>
            <a:xfrm rot="548643">
              <a:off x="9142651" y="820735"/>
              <a:ext cx="6195444" cy="3663502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57440" y="8751971"/>
            <a:ext cx="1412502" cy="141250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029489" y="2055637"/>
            <a:ext cx="622221" cy="6302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115127">
            <a:off x="15168853" y="1815887"/>
            <a:ext cx="955198" cy="95519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64546" y="9736992"/>
            <a:ext cx="781031" cy="781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799541" y="2156323"/>
                <a:ext cx="13053857" cy="6059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 sử hàm số </a:t>
                </a:r>
                <a:r>
                  <a:rPr lang="da-DK" sz="4000" kern="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da-DK" sz="40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da-DK" sz="40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da-DK" sz="40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da-DK" sz="4000" kern="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có đạo hàm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da-DK" sz="40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da-DK" sz="4000" kern="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tại mọi điểm </a:t>
                </a:r>
                <a14:m>
                  <m:oMath xmlns:m="http://schemas.openxmlformats.org/officeDocument/2006/math">
                    <m:r>
                      <a:rPr lang="da-DK" sz="40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da-DK" sz="40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∈</m:t>
                    </m:r>
                    <m:d>
                      <m:d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;</m:t>
                        </m:r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da-DK" sz="4000" kern="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 Nếu hàm số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da-DK" sz="40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da-DK" sz="4000" kern="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tiếp tục có đạo hàm tại </a:t>
                </a:r>
                <a14:m>
                  <m:oMath xmlns:m="http://schemas.openxmlformats.org/officeDocument/2006/math">
                    <m:r>
                      <a:rPr lang="da-DK" sz="40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da-DK" sz="4000" kern="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thì ta gọi đạo hàm của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a-DK" sz="4000" kern="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da-DK" sz="40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da-DK" sz="4000" kern="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là </a:t>
                </a:r>
                <a:r>
                  <a:rPr lang="da-DK" sz="4000" i="1" kern="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đạo hàm cấp hai</a:t>
                </a:r>
                <a:r>
                  <a:rPr lang="da-DK" sz="4000" kern="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của hàm số </a:t>
                </a:r>
                <a14:m>
                  <m:oMath xmlns:m="http://schemas.openxmlformats.org/officeDocument/2006/math">
                    <m:r>
                      <a:rPr lang="da-DK" sz="40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da-DK" sz="40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da-DK" sz="40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da-DK" sz="4000" kern="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da-DK" sz="40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da-DK" sz="4000" kern="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, kí hiệu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da-DK" sz="4000" kern="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da-DK" sz="4000" kern="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541" y="2156323"/>
                <a:ext cx="13053857" cy="6059672"/>
              </a:xfrm>
              <a:prstGeom prst="rect">
                <a:avLst/>
              </a:prstGeom>
              <a:blipFill>
                <a:blip r:embed="rId12"/>
                <a:stretch>
                  <a:fillRect l="-1634" r="-1634" b="-3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7487895" y="466861"/>
            <a:ext cx="3942105" cy="1323839"/>
            <a:chOff x="7312306" y="386794"/>
            <a:chExt cx="3942105" cy="1323839"/>
          </a:xfrm>
        </p:grpSpPr>
        <p:sp>
          <p:nvSpPr>
            <p:cNvPr id="24" name="Rectangle 23"/>
            <p:cNvSpPr/>
            <p:nvPr/>
          </p:nvSpPr>
          <p:spPr>
            <a:xfrm>
              <a:off x="7312306" y="386794"/>
              <a:ext cx="3942105" cy="984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 LUẬN</a:t>
              </a:r>
            </a:p>
          </p:txBody>
        </p:sp>
        <p:pic>
          <p:nvPicPr>
            <p:cNvPr id="36" name="Picture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130504" y="1424535"/>
              <a:ext cx="1970212" cy="286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19163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96516" y="-629829"/>
            <a:ext cx="18516600" cy="1091682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410401" y="781760"/>
            <a:ext cx="17272448" cy="10000539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026529" y="315536"/>
            <a:ext cx="1118431" cy="9324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601003">
            <a:off x="-296464" y="9005287"/>
            <a:ext cx="1755749" cy="131840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22059" y="861971"/>
            <a:ext cx="5687355" cy="1066800"/>
            <a:chOff x="304800" y="190500"/>
            <a:chExt cx="5222258" cy="1066800"/>
          </a:xfrm>
        </p:grpSpPr>
        <p:sp>
          <p:nvSpPr>
            <p:cNvPr id="15" name="Rectangle 14"/>
            <p:cNvSpPr/>
            <p:nvPr/>
          </p:nvSpPr>
          <p:spPr>
            <a:xfrm>
              <a:off x="304800" y="190500"/>
              <a:ext cx="48768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1097" y="190500"/>
              <a:ext cx="5145961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nl-NL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4000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nl-NL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1: (SGK – tr73)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14401" y="893308"/>
                <a:ext cx="16230559" cy="3070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		Cho hàm số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</m:t>
                    </m:r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Tìm đạo hàm cấp hai của hàm số tại điểm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bất kì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Tìm đạo hàm cấp hai của hàm số tại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da-DK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da-DK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=−1</m:t>
                    </m:r>
                  </m:oMath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1" y="893308"/>
                <a:ext cx="16230559" cy="3070712"/>
              </a:xfrm>
              <a:prstGeom prst="rect">
                <a:avLst/>
              </a:prstGeom>
              <a:blipFill>
                <a:blip r:embed="rId8"/>
                <a:stretch>
                  <a:fillRect l="-1315" b="-7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Callout 20"/>
          <p:cNvSpPr/>
          <p:nvPr/>
        </p:nvSpPr>
        <p:spPr>
          <a:xfrm>
            <a:off x="8230267" y="4509980"/>
            <a:ext cx="1663033" cy="7361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42281" y="8919730"/>
            <a:ext cx="1621677" cy="1213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429F3742-A062-AEAD-C4F1-B8079EFDE85F}"/>
                  </a:ext>
                </a:extLst>
              </p:cNvPr>
              <p:cNvSpPr txBox="1"/>
              <p:nvPr/>
            </p:nvSpPr>
            <p:spPr>
              <a:xfrm>
                <a:off x="2540435" y="5712386"/>
                <a:ext cx="13207129" cy="2531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</m:t>
                    </m:r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=12</m:t>
                    </m:r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</m:t>
                    </m:r>
                  </m:oMath>
                </a14:m>
                <a:endParaRPr lang="en-US" sz="4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Vì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=12</m:t>
                    </m:r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</m:t>
                    </m:r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=12 . </m:t>
                    </m:r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−8=4</m:t>
                    </m:r>
                  </m:oMath>
                </a14:m>
                <a:endParaRPr lang="en-US" sz="4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9F3742-A062-AEAD-C4F1-B8079EFDE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435" y="5712386"/>
                <a:ext cx="13207129" cy="2531912"/>
              </a:xfrm>
              <a:prstGeom prst="rect">
                <a:avLst/>
              </a:prstGeom>
              <a:blipFill>
                <a:blip r:embed="rId10"/>
                <a:stretch>
                  <a:fillRect l="-1662" b="-8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96516" y="-629829"/>
            <a:ext cx="18516600" cy="1091682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410401" y="781761"/>
            <a:ext cx="17272448" cy="916234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026529" y="315536"/>
            <a:ext cx="1118431" cy="9324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601003">
            <a:off x="-296464" y="9005287"/>
            <a:ext cx="1755749" cy="131840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67885" y="1315460"/>
            <a:ext cx="5145961" cy="1066800"/>
            <a:chOff x="206989" y="190500"/>
            <a:chExt cx="5145961" cy="1066800"/>
          </a:xfrm>
        </p:grpSpPr>
        <p:sp>
          <p:nvSpPr>
            <p:cNvPr id="15" name="Rectangle 14"/>
            <p:cNvSpPr/>
            <p:nvPr/>
          </p:nvSpPr>
          <p:spPr>
            <a:xfrm>
              <a:off x="304800" y="190500"/>
              <a:ext cx="48768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6989" y="190500"/>
              <a:ext cx="5145961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2: (SGK – tr73)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Oval Callout 20"/>
          <p:cNvSpPr/>
          <p:nvPr/>
        </p:nvSpPr>
        <p:spPr>
          <a:xfrm>
            <a:off x="1152791" y="4330001"/>
            <a:ext cx="1663033" cy="848616"/>
          </a:xfrm>
          <a:prstGeom prst="wedgeEllipseCallout">
            <a:avLst>
              <a:gd name="adj1" fmla="val 45726"/>
              <a:gd name="adj2" fmla="val 65336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594861" y="781759"/>
                <a:ext cx="12725223" cy="3456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den>
                    </m:f>
                  </m:oMath>
                </a14:m>
                <a:endParaRPr lang="en-US" sz="32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Tìm đạo hàm cấp hai của hàm số tại điểm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≠−2</m:t>
                    </m:r>
                  </m:oMath>
                </a14:m>
                <a:endParaRPr lang="en-US" sz="32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Tìm đạo hàm cấp hai của hàm số tại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endParaRPr lang="en-US" sz="32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861" y="781759"/>
                <a:ext cx="12725223" cy="3456203"/>
              </a:xfrm>
              <a:prstGeom prst="rect">
                <a:avLst/>
              </a:prstGeom>
              <a:blipFill>
                <a:blip r:embed="rId8"/>
                <a:stretch>
                  <a:fillRect l="-1725"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65877" y="143292"/>
            <a:ext cx="1118431" cy="93244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26529" y="8062898"/>
            <a:ext cx="1944793" cy="213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359D7259-DC88-9819-30B7-0E0833FEC084}"/>
                  </a:ext>
                </a:extLst>
              </p:cNvPr>
              <p:cNvSpPr txBox="1"/>
              <p:nvPr/>
            </p:nvSpPr>
            <p:spPr>
              <a:xfrm>
                <a:off x="1048000" y="5356661"/>
                <a:ext cx="16192000" cy="41834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Với </a:t>
                </a:r>
                <a14:m>
                  <m:oMath xmlns:m="http://schemas.openxmlformats.org/officeDocument/2006/math"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≠−2</m:t>
                    </m:r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có:</a:t>
                </a:r>
                <a:endParaRPr lang="en-US" sz="4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+2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sSup>
                          <m:sSup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−1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4000" i="1" ker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4000" i="1" ker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a-DK" sz="4000" i="1" ker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  <m:r>
                                          <a:rPr lang="da-DK" sz="4000" i="1" ker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  <m:t>+2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da-DK" sz="4000" i="1" ker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]′</m:t>
                        </m:r>
                      </m:num>
                      <m:den>
                        <m:sSup>
                          <m:sSup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Vì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da-DK" sz="4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da-DK" sz="4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da-DK" sz="4000" i="1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da-DK" sz="4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32</m:t>
                        </m:r>
                      </m:den>
                    </m:f>
                  </m:oMath>
                </a14:m>
                <a:endParaRPr lang="en-US" sz="4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9D7259-DC88-9819-30B7-0E0833FEC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000" y="5356661"/>
                <a:ext cx="16192000" cy="4183453"/>
              </a:xfrm>
              <a:prstGeom prst="rect">
                <a:avLst/>
              </a:prstGeom>
              <a:blipFill>
                <a:blip r:embed="rId10"/>
                <a:stretch>
                  <a:fillRect l="-1355" b="-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200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2792</Words>
  <Application>Microsoft Office PowerPoint</Application>
  <PresentationFormat>Custom</PresentationFormat>
  <Paragraphs>212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Anton</vt:lpstr>
      <vt:lpstr>Calibri</vt:lpstr>
      <vt:lpstr>Calibri Light</vt:lpstr>
      <vt:lpstr>Arial (Body)</vt:lpstr>
      <vt:lpstr>Times New Roman</vt:lpstr>
      <vt:lpstr>Cambria Math</vt:lpstr>
      <vt:lpstr>Symbol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Green Playful English Lesson Presentation</dc:title>
  <dc:creator>Hà Ngân</dc:creator>
  <cp:lastModifiedBy>Administrator</cp:lastModifiedBy>
  <cp:revision>89</cp:revision>
  <dcterms:created xsi:type="dcterms:W3CDTF">2006-08-16T00:00:00Z</dcterms:created>
  <dcterms:modified xsi:type="dcterms:W3CDTF">2025-04-23T13:34:56Z</dcterms:modified>
  <dc:identifier>DAFWmbQvuZY</dc:identifier>
</cp:coreProperties>
</file>