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7" r:id="rId2"/>
    <p:sldId id="266" r:id="rId3"/>
    <p:sldId id="268" r:id="rId4"/>
    <p:sldId id="269" r:id="rId5"/>
    <p:sldId id="270" r:id="rId6"/>
    <p:sldId id="271" r:id="rId7"/>
    <p:sldId id="273" r:id="rId8"/>
    <p:sldId id="275" r:id="rId9"/>
    <p:sldId id="276" r:id="rId10"/>
    <p:sldId id="334" r:id="rId11"/>
    <p:sldId id="287" r:id="rId12"/>
    <p:sldId id="335" r:id="rId13"/>
    <p:sldId id="336" r:id="rId14"/>
    <p:sldId id="258" r:id="rId15"/>
    <p:sldId id="337" r:id="rId16"/>
    <p:sldId id="282" r:id="rId17"/>
    <p:sldId id="338" r:id="rId18"/>
    <p:sldId id="319" r:id="rId19"/>
    <p:sldId id="339" r:id="rId20"/>
    <p:sldId id="313" r:id="rId21"/>
    <p:sldId id="281" r:id="rId22"/>
    <p:sldId id="284" r:id="rId23"/>
    <p:sldId id="286" r:id="rId24"/>
    <p:sldId id="285" r:id="rId25"/>
    <p:sldId id="328" r:id="rId26"/>
    <p:sldId id="305" r:id="rId27"/>
    <p:sldId id="307" r:id="rId28"/>
    <p:sldId id="329" r:id="rId29"/>
    <p:sldId id="259" r:id="rId30"/>
    <p:sldId id="265" r:id="rId31"/>
  </p:sldIdLst>
  <p:sldSz cx="18288000" cy="10287000"/>
  <p:notesSz cx="6858000" cy="9144000"/>
  <p:embeddedFontLst>
    <p:embeddedFont>
      <p:font typeface="Calibri" pitchFamily="34" charset="0"/>
      <p:regular r:id="rId33"/>
      <p:bold r:id="rId34"/>
      <p:italic r:id="rId35"/>
      <p:boldItalic r:id="rId36"/>
    </p:embeddedFont>
    <p:embeddedFont>
      <p:font typeface="Malgun Gothic" pitchFamily="34" charset="-127"/>
      <p:regular r:id="rId37"/>
      <p:bold r:id="rId38"/>
    </p:embeddedFont>
    <p:embeddedFont>
      <p:font typeface="Cambria Math"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FF1"/>
    <a:srgbClr val="FFFF99"/>
    <a:srgbClr val="FFFFCC"/>
    <a:srgbClr val="F7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96291-5962-4843-8AE2-001639D33A8A}"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A7BF0-4107-4B69-98EE-22D0AEC2516F}" type="slidenum">
              <a:rPr lang="en-US" smtClean="0"/>
              <a:t>‹#›</a:t>
            </a:fld>
            <a:endParaRPr lang="en-US"/>
          </a:p>
        </p:txBody>
      </p:sp>
    </p:spTree>
    <p:extLst>
      <p:ext uri="{BB962C8B-B14F-4D97-AF65-F5344CB8AC3E}">
        <p14:creationId xmlns:p14="http://schemas.microsoft.com/office/powerpoint/2010/main" val="378577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8</a:t>
            </a:fld>
            <a:endParaRPr lang="en-US"/>
          </a:p>
        </p:txBody>
      </p:sp>
    </p:spTree>
    <p:extLst>
      <p:ext uri="{BB962C8B-B14F-4D97-AF65-F5344CB8AC3E}">
        <p14:creationId xmlns:p14="http://schemas.microsoft.com/office/powerpoint/2010/main" val="122254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30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A7BF0-4107-4B69-98EE-22D0AEC2516F}" type="slidenum">
              <a:rPr lang="en-US" smtClean="0"/>
              <a:t>27</a:t>
            </a:fld>
            <a:endParaRPr lang="en-US"/>
          </a:p>
        </p:txBody>
      </p:sp>
    </p:spTree>
    <p:extLst>
      <p:ext uri="{BB962C8B-B14F-4D97-AF65-F5344CB8AC3E}">
        <p14:creationId xmlns:p14="http://schemas.microsoft.com/office/powerpoint/2010/main" val="246878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29</a:t>
            </a:fld>
            <a:endParaRPr lang="en-US"/>
          </a:p>
        </p:txBody>
      </p:sp>
    </p:spTree>
    <p:extLst>
      <p:ext uri="{BB962C8B-B14F-4D97-AF65-F5344CB8AC3E}">
        <p14:creationId xmlns:p14="http://schemas.microsoft.com/office/powerpoint/2010/main" val="374679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A7BF0-4107-4B69-98EE-22D0AEC2516F}" type="slidenum">
              <a:rPr lang="en-US" smtClean="0"/>
              <a:t>10</a:t>
            </a:fld>
            <a:endParaRPr lang="en-US"/>
          </a:p>
        </p:txBody>
      </p:sp>
    </p:spTree>
    <p:extLst>
      <p:ext uri="{BB962C8B-B14F-4D97-AF65-F5344CB8AC3E}">
        <p14:creationId xmlns:p14="http://schemas.microsoft.com/office/powerpoint/2010/main" val="122489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3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7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6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1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0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85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9.png"/><Relationship Id="rId5" Type="http://schemas.openxmlformats.org/officeDocument/2006/relationships/image" Target="../media/image400.png"/><Relationship Id="rId10" Type="http://schemas.openxmlformats.org/officeDocument/2006/relationships/image" Target="../media/image45.png"/><Relationship Id="rId4" Type="http://schemas.microsoft.com/office/2007/relationships/hdphoto" Target="../media/hdphoto4.wdp"/><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8.sv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2.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34.png"/><Relationship Id="rId4" Type="http://schemas.openxmlformats.org/officeDocument/2006/relationships/image" Target="../media/image32.sv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5.png"/><Relationship Id="rId7" Type="http://schemas.openxmlformats.org/officeDocument/2006/relationships/image" Target="../media/image3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8.png"/><Relationship Id="rId4" Type="http://schemas.openxmlformats.org/officeDocument/2006/relationships/image" Target="../media/image36.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image" Target="../media/image63.svg"/><Relationship Id="rId10" Type="http://schemas.openxmlformats.org/officeDocument/2006/relationships/image" Target="../media/image63.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5.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3" Type="http://schemas.openxmlformats.org/officeDocument/2006/relationships/image" Target="../media/image72.png"/><Relationship Id="rId3" Type="http://schemas.microsoft.com/office/2007/relationships/hdphoto" Target="../media/hdphoto6.wdp"/><Relationship Id="rId7" Type="http://schemas.microsoft.com/office/2007/relationships/hdphoto" Target="../media/hdphoto4.wdp"/><Relationship Id="rId12" Type="http://schemas.openxmlformats.org/officeDocument/2006/relationships/image" Target="../media/image7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3.svg"/><Relationship Id="rId4" Type="http://schemas.openxmlformats.org/officeDocument/2006/relationships/image" Target="../media/image39.png"/><Relationship Id="rId14" Type="http://schemas.openxmlformats.org/officeDocument/2006/relationships/image" Target="../media/image73.png"/></Relationships>
</file>

<file path=ppt/slides/_rels/slide19.xml.rels><?xml version="1.0" encoding="UTF-8" standalone="yes"?>
<Relationships xmlns="http://schemas.openxmlformats.org/package/2006/relationships"><Relationship Id="rId13" Type="http://schemas.openxmlformats.org/officeDocument/2006/relationships/image" Target="../media/image72.png"/><Relationship Id="rId3" Type="http://schemas.microsoft.com/office/2007/relationships/hdphoto" Target="../media/hdphoto6.wdp"/><Relationship Id="rId7" Type="http://schemas.microsoft.com/office/2007/relationships/hdphoto" Target="../media/hdphoto4.wdp"/><Relationship Id="rId12" Type="http://schemas.openxmlformats.org/officeDocument/2006/relationships/image" Target="../media/image7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3.svg"/><Relationship Id="rId4" Type="http://schemas.openxmlformats.org/officeDocument/2006/relationships/image" Target="../media/image39.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2.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34.png"/><Relationship Id="rId4" Type="http://schemas.openxmlformats.org/officeDocument/2006/relationships/image" Target="../media/image32.sv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26" Type="http://schemas.openxmlformats.org/officeDocument/2006/relationships/image" Target="../media/image87.png"/><Relationship Id="rId3" Type="http://schemas.openxmlformats.org/officeDocument/2006/relationships/image" Target="../media/image26.png"/><Relationship Id="rId25"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4.svg"/><Relationship Id="rId24" Type="http://schemas.openxmlformats.org/officeDocument/2006/relationships/image" Target="../media/image85.png"/><Relationship Id="rId5" Type="http://schemas.openxmlformats.org/officeDocument/2006/relationships/image" Target="../media/image56.png"/><Relationship Id="rId23" Type="http://schemas.openxmlformats.org/officeDocument/2006/relationships/image" Target="../media/image84.png"/><Relationship Id="rId28" Type="http://schemas.openxmlformats.org/officeDocument/2006/relationships/image" Target="../media/image89.png"/><Relationship Id="rId4" Type="http://schemas.openxmlformats.org/officeDocument/2006/relationships/image" Target="../media/image37.svg"/><Relationship Id="rId27"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35.png"/><Relationship Id="rId7"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6.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6.png"/><Relationship Id="rId10" Type="http://schemas.openxmlformats.org/officeDocument/2006/relationships/image" Target="../media/image165.png"/><Relationship Id="rId4" Type="http://schemas.openxmlformats.org/officeDocument/2006/relationships/image" Target="../media/image11.svg"/><Relationship Id="rId9" Type="http://schemas.openxmlformats.org/officeDocument/2006/relationships/image" Target="../media/image164.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6.png"/><Relationship Id="rId7" Type="http://schemas.openxmlformats.org/officeDocument/2006/relationships/image" Target="../media/image16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8.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7.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97.svg"/><Relationship Id="rId7" Type="http://schemas.openxmlformats.org/officeDocument/2006/relationships/image" Target="../media/image63.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83.png"/><Relationship Id="rId4" Type="http://schemas.openxmlformats.org/officeDocument/2006/relationships/image" Target="../media/image2.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microsoft.com/office/2007/relationships/hdphoto" Target="../media/hdphoto4.wdp"/><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6"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4.svg"/><Relationship Id="rId25" Type="http://schemas.openxmlformats.org/officeDocument/2006/relationships/image" Target="../media/image3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90.png"/><Relationship Id="rId4" Type="http://schemas.openxmlformats.org/officeDocument/2006/relationships/image" Target="../media/image32.svg"/><Relationship Id="rId27"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380.png"/><Relationship Id="rId5" Type="http://schemas.openxmlformats.org/officeDocument/2006/relationships/image" Target="../media/image27.png"/><Relationship Id="rId10" Type="http://schemas.openxmlformats.org/officeDocument/2006/relationships/image" Target="../media/image37.png"/><Relationship Id="rId4" Type="http://schemas.openxmlformats.org/officeDocument/2006/relationships/image" Target="../media/image37.svg"/><Relationship Id="rId9" Type="http://schemas.openxmlformats.org/officeDocument/2006/relationships/image" Target="../media/image3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1093" y="1104900"/>
            <a:ext cx="14861907" cy="6107609"/>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4159" y="7980498"/>
            <a:ext cx="7382041" cy="3328629"/>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3953" y="6522251"/>
            <a:ext cx="1088247" cy="1498023"/>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5737">
            <a:off x="16029400" y="-81381"/>
            <a:ext cx="2661690" cy="3632579"/>
          </a:xfrm>
          <a:prstGeom prst="rect">
            <a:avLst/>
          </a:prstGeom>
        </p:spPr>
      </p:pic>
      <p:sp>
        <p:nvSpPr>
          <p:cNvPr id="19" name="Google Shape;7484;p29"/>
          <p:cNvSpPr txBox="1">
            <a:spLocks/>
          </p:cNvSpPr>
          <p:nvPr/>
        </p:nvSpPr>
        <p:spPr>
          <a:xfrm>
            <a:off x="1755778" y="1415711"/>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pic>
        <p:nvPicPr>
          <p:cNvPr id="20" name="Picture 19"/>
          <p:cNvPicPr>
            <a:picLocks noChangeAspect="1"/>
          </p:cNvPicPr>
          <p:nvPr/>
        </p:nvPicPr>
        <p:blipFill>
          <a:blip r:embed="rId10"/>
          <a:stretch>
            <a:fillRect/>
          </a:stretch>
        </p:blipFill>
        <p:spPr>
          <a:xfrm>
            <a:off x="13525679" y="4880110"/>
            <a:ext cx="4457521" cy="6176675"/>
          </a:xfrm>
          <a:prstGeom prst="rect">
            <a:avLst/>
          </a:prstGeom>
        </p:spPr>
      </p:pic>
      <p:pic>
        <p:nvPicPr>
          <p:cNvPr id="21"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66697" y="6972299"/>
            <a:ext cx="2324478" cy="1005865"/>
          </a:xfrm>
          <a:prstGeom prst="rect">
            <a:avLst/>
          </a:prstGeom>
        </p:spPr>
      </p:pic>
    </p:spTree>
    <p:extLst>
      <p:ext uri="{BB962C8B-B14F-4D97-AF65-F5344CB8AC3E}">
        <p14:creationId xmlns:p14="http://schemas.microsoft.com/office/powerpoint/2010/main" val="361794562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1"/>
          <p:cNvGrpSpPr/>
          <p:nvPr/>
        </p:nvGrpSpPr>
        <p:grpSpPr>
          <a:xfrm>
            <a:off x="978177" y="2392997"/>
            <a:ext cx="9690269" cy="914400"/>
            <a:chOff x="1489780" y="1644966"/>
            <a:chExt cx="9690269" cy="914400"/>
          </a:xfrm>
        </p:grpSpPr>
        <p:pic>
          <p:nvPicPr>
            <p:cNvPr id="9" name="Picture 8"/>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89780" y="1644966"/>
              <a:ext cx="979790" cy="914400"/>
            </a:xfrm>
            <a:prstGeom prst="rect">
              <a:avLst/>
            </a:prstGeom>
          </p:spPr>
        </p:pic>
        <p:sp>
          <p:nvSpPr>
            <p:cNvPr id="11" name="TextBox 10"/>
            <p:cNvSpPr txBox="1"/>
            <p:nvPr/>
          </p:nvSpPr>
          <p:spPr>
            <a:xfrm>
              <a:off x="2606135" y="1745356"/>
              <a:ext cx="3581400" cy="769441"/>
            </a:xfrm>
            <a:prstGeom prst="rect">
              <a:avLst/>
            </a:prstGeom>
            <a:noFill/>
          </p:spPr>
          <p:txBody>
            <a:bodyPr wrap="square" rtlCol="0">
              <a:spAutoFit/>
            </a:bodyPr>
            <a:lstStyle/>
            <a:p>
              <a:r>
                <a:rPr lang="nl-NL" sz="4400" b="1">
                  <a:solidFill>
                    <a:schemeClr val="tx2"/>
                  </a:solidFill>
                  <a:latin typeface="Arial" panose="020B0604020202020204" pitchFamily="34" charset="0"/>
                  <a:cs typeface="Arial" panose="020B0604020202020204" pitchFamily="34" charset="0"/>
                </a:rPr>
                <a:t>HĐ 2:</a:t>
              </a:r>
              <a:endParaRPr lang="en-US" sz="4400"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271210" y="1806911"/>
                  <a:ext cx="6908839" cy="707886"/>
                </a:xfrm>
                <a:prstGeom prst="rect">
                  <a:avLst/>
                </a:prstGeom>
                <a:noFill/>
              </p:spPr>
              <p:txBody>
                <a:bodyPr wrap="square" rtlCol="0">
                  <a:spAutoFit/>
                </a:bodyPr>
                <a:lstStyle/>
                <a:p>
                  <a:pPr algn="just"/>
                  <a:r>
                    <a:rPr lang="en-US" sz="400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&gt; 0, </m:t>
                      </m:r>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 1</m:t>
                      </m:r>
                    </m:oMath>
                  </a14:m>
                  <a:r>
                    <a:rPr lang="en-US" sz="4000">
                      <a:solidFill>
                        <a:srgbClr val="000000"/>
                      </a:solidFill>
                      <a:latin typeface="Arial" panose="020B0604020202020204" pitchFamily="34" charset="0"/>
                      <a:cs typeface="Arial" panose="020B0604020202020204" pitchFamily="34" charset="0"/>
                    </a:rPr>
                    <a:t>. Tính:</a:t>
                  </a:r>
                </a:p>
              </p:txBody>
            </p:sp>
          </mc:Choice>
          <mc:Fallback xmlns="">
            <p:sp>
              <p:nvSpPr>
                <p:cNvPr id="13" name="TextBox 12"/>
                <p:cNvSpPr txBox="1">
                  <a:spLocks noRot="1" noChangeAspect="1" noMove="1" noResize="1" noEditPoints="1" noAdjustHandles="1" noChangeArrowheads="1" noChangeShapeType="1" noTextEdit="1"/>
                </p:cNvSpPr>
                <p:nvPr/>
              </p:nvSpPr>
              <p:spPr>
                <a:xfrm>
                  <a:off x="4271210" y="1806911"/>
                  <a:ext cx="6908839" cy="707886"/>
                </a:xfrm>
                <a:prstGeom prst="rect">
                  <a:avLst/>
                </a:prstGeom>
                <a:blipFill>
                  <a:blip r:embed="rId5"/>
                  <a:stretch>
                    <a:fillRect l="-3177" t="-15517" b="-36207"/>
                  </a:stretch>
                </a:blipFill>
              </p:spPr>
              <p:txBody>
                <a:bodyPr/>
                <a:lstStyle/>
                <a:p>
                  <a:r>
                    <a:rPr lang="en-US">
                      <a:noFill/>
                    </a:rPr>
                    <a:t> </a:t>
                  </a:r>
                </a:p>
              </p:txBody>
            </p:sp>
          </mc:Fallback>
        </mc:AlternateContent>
      </p:grpSp>
      <p:grpSp>
        <p:nvGrpSpPr>
          <p:cNvPr id="15" name="Group 14"/>
          <p:cNvGrpSpPr/>
          <p:nvPr/>
        </p:nvGrpSpPr>
        <p:grpSpPr>
          <a:xfrm>
            <a:off x="6705600" y="497363"/>
            <a:ext cx="4368761" cy="1186299"/>
            <a:chOff x="566552" y="485102"/>
            <a:chExt cx="4985982" cy="611475"/>
          </a:xfrm>
          <a:solidFill>
            <a:schemeClr val="accent5">
              <a:lumMod val="50000"/>
            </a:schemeClr>
          </a:solidFill>
        </p:grpSpPr>
        <p:sp>
          <p:nvSpPr>
            <p:cNvPr id="16" name="Round Single Corner Rectangle 15"/>
            <p:cNvSpPr/>
            <p:nvPr/>
          </p:nvSpPr>
          <p:spPr>
            <a:xfrm flipV="1">
              <a:off x="566552" y="485102"/>
              <a:ext cx="4985982" cy="611475"/>
            </a:xfrm>
            <a:prstGeom prst="round1Rect">
              <a:avLst>
                <a:gd name="adj" fmla="val 29216"/>
              </a:avLst>
            </a:prstGeom>
            <a:grp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997534" y="599924"/>
              <a:ext cx="4091228" cy="404539"/>
            </a:xfrm>
            <a:prstGeom prst="rect">
              <a:avLst/>
            </a:prstGeom>
            <a:grp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4500" b="1">
                  <a:solidFill>
                    <a:srgbClr val="FFFF00"/>
                  </a:solidFill>
                  <a:latin typeface="Arial" panose="020B0604020202020204" pitchFamily="34" charset="0"/>
                  <a:cs typeface="Arial" panose="020B0604020202020204" pitchFamily="34" charset="0"/>
                </a:rPr>
                <a:t>2. Tính chất</a:t>
              </a:r>
            </a:p>
          </p:txBody>
        </p:sp>
      </p:grpSp>
      <mc:AlternateContent xmlns:mc="http://schemas.openxmlformats.org/markup-compatibility/2006" xmlns:a14="http://schemas.microsoft.com/office/drawing/2010/main">
        <mc:Choice Requires="a14">
          <p:sp>
            <p:nvSpPr>
              <p:cNvPr id="3" name="Rectangle 2"/>
              <p:cNvSpPr/>
              <p:nvPr/>
            </p:nvSpPr>
            <p:spPr>
              <a:xfrm>
                <a:off x="986198" y="3510189"/>
                <a:ext cx="5105400" cy="6275308"/>
              </a:xfrm>
              <a:prstGeom prst="rect">
                <a:avLst/>
              </a:prstGeom>
            </p:spPr>
            <p:txBody>
              <a:bodyPr wrap="square">
                <a:spAutoFit/>
              </a:bodyPr>
              <a:lstStyle/>
              <a:p>
                <a:pPr lvl="0" algn="just">
                  <a:lnSpc>
                    <a:spcPct val="2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𝑙𝑜𝑔</m:t>
                    </m:r>
                    <m:r>
                      <a:rPr lang="en-US" sz="4000" i="1" baseline="-25000">
                        <a:solidFill>
                          <a:srgbClr val="000000"/>
                        </a:solidFill>
                        <a:latin typeface="Cambria Math" panose="02040503050406030204" pitchFamily="18" charset="0"/>
                        <a:cs typeface="Arial" panose="020B0604020202020204" pitchFamily="34" charset="0"/>
                      </a:rPr>
                      <m:t>𝑎</m:t>
                    </m:r>
                    <m:r>
                      <a:rPr lang="en-US" sz="4000" i="1">
                        <a:solidFill>
                          <a:srgbClr val="000000"/>
                        </a:solidFill>
                        <a:latin typeface="Cambria Math" panose="02040503050406030204" pitchFamily="18" charset="0"/>
                        <a:cs typeface="Arial" panose="020B0604020202020204" pitchFamily="34" charset="0"/>
                      </a:rPr>
                      <m:t>1</m:t>
                    </m:r>
                  </m:oMath>
                </a14:m>
                <a:r>
                  <a:rPr lang="en-US" sz="4000">
                    <a:solidFill>
                      <a:srgbClr val="000000"/>
                    </a:solidFill>
                    <a:latin typeface="Arial" panose="020B0604020202020204" pitchFamily="34" charset="0"/>
                    <a:cs typeface="Arial" panose="020B0604020202020204" pitchFamily="34" charset="0"/>
                  </a:rPr>
                  <a:t>                  </a:t>
                </a:r>
              </a:p>
              <a:p>
                <a:pPr lvl="0" algn="just">
                  <a:lnSpc>
                    <a:spcPct val="250000"/>
                  </a:lnSpc>
                </a:pPr>
                <a:r>
                  <a:rPr lang="en-US" sz="4000">
                    <a:solidFill>
                      <a:srgbClr val="000000"/>
                    </a:solidFill>
                    <a:latin typeface="Arial" panose="020B0604020202020204" pitchFamily="34" charset="0"/>
                    <a:cs typeface="Arial" panose="020B0604020202020204" pitchFamily="34" charset="0"/>
                  </a:rPr>
                  <a:t>b)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𝑙𝑜𝑔</m:t>
                    </m:r>
                    <m:r>
                      <a:rPr lang="en-US" sz="4000" i="1" baseline="-25000">
                        <a:solidFill>
                          <a:srgbClr val="000000"/>
                        </a:solidFill>
                        <a:latin typeface="Cambria Math" panose="02040503050406030204" pitchFamily="18" charset="0"/>
                        <a:cs typeface="Arial" panose="020B0604020202020204" pitchFamily="34" charset="0"/>
                      </a:rPr>
                      <m:t>𝑎</m:t>
                    </m:r>
                    <m:r>
                      <a:rPr lang="en-US" sz="4000" i="1">
                        <a:solidFill>
                          <a:srgbClr val="000000"/>
                        </a:solidFill>
                        <a:latin typeface="Cambria Math" panose="02040503050406030204" pitchFamily="18" charset="0"/>
                        <a:cs typeface="Arial" panose="020B0604020202020204" pitchFamily="34" charset="0"/>
                      </a:rPr>
                      <m:t>𝑎</m:t>
                    </m:r>
                  </m:oMath>
                </a14:m>
                <a:r>
                  <a:rPr lang="en-US" sz="4000">
                    <a:solidFill>
                      <a:srgbClr val="000000"/>
                    </a:solidFill>
                    <a:latin typeface="Arial" panose="020B0604020202020204" pitchFamily="34" charset="0"/>
                    <a:cs typeface="Arial" panose="020B0604020202020204" pitchFamily="34" charset="0"/>
                  </a:rPr>
                  <a:t>                </a:t>
                </a:r>
              </a:p>
              <a:p>
                <a:pPr lvl="0" algn="just">
                  <a:lnSpc>
                    <a:spcPct val="250000"/>
                  </a:lnSpc>
                </a:pPr>
                <a:r>
                  <a:rPr lang="en-US" sz="4000">
                    <a:solidFill>
                      <a:srgbClr val="000000"/>
                    </a:solidFill>
                    <a:latin typeface="Arial" panose="020B0604020202020204" pitchFamily="34" charset="0"/>
                    <a:cs typeface="Arial" panose="020B0604020202020204" pitchFamily="34" charset="0"/>
                  </a:rPr>
                  <a:t>c)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𝑙𝑜𝑔</m:t>
                    </m:r>
                    <m:r>
                      <a:rPr lang="en-US" sz="4000" i="1" baseline="-25000">
                        <a:solidFill>
                          <a:srgbClr val="000000"/>
                        </a:solidFill>
                        <a:latin typeface="Cambria Math" panose="02040503050406030204" pitchFamily="18" charset="0"/>
                        <a:cs typeface="Arial" panose="020B0604020202020204" pitchFamily="34" charset="0"/>
                      </a:rPr>
                      <m:t>𝑎</m:t>
                    </m:r>
                    <m:r>
                      <a:rPr lang="en-US" sz="4000" i="1" baseline="-25000">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𝑎</m:t>
                    </m:r>
                    <m:r>
                      <a:rPr lang="en-US" sz="4000" i="1" baseline="30000">
                        <a:solidFill>
                          <a:srgbClr val="000000"/>
                        </a:solidFill>
                        <a:latin typeface="Cambria Math" panose="02040503050406030204" pitchFamily="18" charset="0"/>
                        <a:cs typeface="Arial" panose="020B0604020202020204" pitchFamily="34" charset="0"/>
                      </a:rPr>
                      <m:t>𝑐</m:t>
                    </m:r>
                  </m:oMath>
                </a14:m>
                <a:r>
                  <a:rPr lang="en-US" sz="4000">
                    <a:solidFill>
                      <a:srgbClr val="000000"/>
                    </a:solidFill>
                    <a:latin typeface="Arial" panose="020B0604020202020204" pitchFamily="34" charset="0"/>
                    <a:cs typeface="Arial" panose="020B0604020202020204" pitchFamily="34" charset="0"/>
                  </a:rPr>
                  <a:t>                </a:t>
                </a:r>
              </a:p>
              <a:p>
                <a:pPr lvl="0" algn="just">
                  <a:lnSpc>
                    <a:spcPct val="250000"/>
                  </a:lnSpc>
                </a:pPr>
                <a:r>
                  <a:rPr lang="en-US" sz="4000">
                    <a:solidFill>
                      <a:srgbClr val="000000"/>
                    </a:solidFill>
                    <a:latin typeface="Arial" panose="020B0604020202020204" pitchFamily="34" charset="0"/>
                    <a:cs typeface="Arial" panose="020B0604020202020204" pitchFamily="34" charset="0"/>
                  </a:rPr>
                  <a:t>d) </a:t>
                </a:r>
                <a14:m>
                  <m:oMath xmlns:m="http://schemas.openxmlformats.org/officeDocument/2006/math">
                    <m:sSup>
                      <m:sSupPr>
                        <m:ctrlPr>
                          <a:rPr lang="en-US" sz="4000" i="1" smtClean="0">
                            <a:solidFill>
                              <a:srgbClr val="000000"/>
                            </a:solidFill>
                            <a:latin typeface="Cambria Math"/>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𝑎</m:t>
                        </m:r>
                      </m:e>
                      <m:sup>
                        <m:r>
                          <a:rPr lang="en-US" sz="4000" i="1">
                            <a:solidFill>
                              <a:srgbClr val="000000"/>
                            </a:solidFill>
                            <a:latin typeface="Cambria Math" panose="02040503050406030204" pitchFamily="18" charset="0"/>
                            <a:cs typeface="Arial" panose="020B0604020202020204" pitchFamily="34" charset="0"/>
                          </a:rPr>
                          <m:t>𝑙𝑜𝑔</m:t>
                        </m:r>
                        <m:r>
                          <a:rPr lang="en-US" sz="4000" i="1" baseline="-2500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𝑏</m:t>
                        </m:r>
                      </m:sup>
                    </m:sSup>
                  </m:oMath>
                </a14:m>
                <a:r>
                  <a:rPr lang="en-US" sz="4000">
                    <a:solidFill>
                      <a:srgbClr val="000000"/>
                    </a:solidFill>
                    <a:latin typeface="Arial" panose="020B0604020202020204" pitchFamily="34" charset="0"/>
                    <a:cs typeface="Arial" panose="020B0604020202020204" pitchFamily="34" charset="0"/>
                  </a:rPr>
                  <a:t>  với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𝑏</m:t>
                    </m:r>
                    <m:r>
                      <a:rPr lang="en-US" sz="4000" i="1" smtClean="0">
                        <a:solidFill>
                          <a:srgbClr val="000000"/>
                        </a:solidFill>
                        <a:latin typeface="Cambria Math" panose="02040503050406030204" pitchFamily="18" charset="0"/>
                        <a:cs typeface="Arial" panose="020B0604020202020204" pitchFamily="34" charset="0"/>
                      </a:rPr>
                      <m:t> &gt; </m:t>
                    </m:r>
                  </m:oMath>
                </a14:m>
                <a:r>
                  <a:rPr lang="en-US" sz="4000">
                    <a:solidFill>
                      <a:srgbClr val="000000"/>
                    </a:solidFill>
                    <a:latin typeface="Arial" panose="020B0604020202020204" pitchFamily="34" charset="0"/>
                    <a:cs typeface="Arial" panose="020B0604020202020204" pitchFamily="34" charset="0"/>
                  </a:rPr>
                  <a:t>0.</a:t>
                </a:r>
              </a:p>
            </p:txBody>
          </p:sp>
        </mc:Choice>
        <mc:Fallback xmlns="">
          <p:sp>
            <p:nvSpPr>
              <p:cNvPr id="3" name="Rectangle 2"/>
              <p:cNvSpPr>
                <a:spLocks noRot="1" noChangeAspect="1" noMove="1" noResize="1" noEditPoints="1" noAdjustHandles="1" noChangeArrowheads="1" noChangeShapeType="1" noTextEdit="1"/>
              </p:cNvSpPr>
              <p:nvPr/>
            </p:nvSpPr>
            <p:spPr>
              <a:xfrm>
                <a:off x="986198" y="3510189"/>
                <a:ext cx="5105400" cy="6275308"/>
              </a:xfrm>
              <a:prstGeom prst="rect">
                <a:avLst/>
              </a:prstGeom>
              <a:blipFill>
                <a:blip r:embed="rId6"/>
                <a:stretch>
                  <a:fillRect l="-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05498" y="3999443"/>
                <a:ext cx="9144000" cy="1092607"/>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𝑐</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=1⟺</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=0</m:t>
                      </m:r>
                      <m:r>
                        <a:rPr lang="en-US" sz="4000" b="0" i="0" smtClean="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1</m:t>
                          </m:r>
                        </m:e>
                      </m:func>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400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005498" y="3999443"/>
                <a:ext cx="9144000" cy="10926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05498" y="5581304"/>
                <a:ext cx="9144000" cy="1092607"/>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𝑐</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=1</m:t>
                      </m:r>
                      <m:r>
                        <a:rPr lang="en-US" sz="4000" b="0" i="0" smtClean="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func>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=1</m:t>
                      </m:r>
                    </m:oMath>
                  </m:oMathPara>
                </a14:m>
                <a:endParaRPr lang="en-US" sz="400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05498" y="5581304"/>
                <a:ext cx="9144000" cy="10926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34098" y="7101076"/>
                <a:ext cx="9144000" cy="1109086"/>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𝑏</m:t>
                      </m:r>
                      <m:r>
                        <a:rPr lang="da-DK"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r>
                        <a:rPr lang="en-US" sz="4000" b="0" i="0" smtClean="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sup>
                          </m:sSup>
                        </m:e>
                      </m:func>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oMath>
                  </m:oMathPara>
                </a14:m>
                <a:endParaRPr lang="en-US" sz="400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34098" y="7101076"/>
                <a:ext cx="9144000" cy="110908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34000" y="8535059"/>
                <a:ext cx="12725400" cy="113377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4000" i="1" smtClean="0">
                              <a:solidFill>
                                <a:srgbClr val="C00000"/>
                              </a:solidFill>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e>
                          </m:func>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e>
                      </m:func>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e>
                      </m:func>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𝑐</m:t>
                      </m:r>
                      <m:r>
                        <a:rPr lang="en-US" sz="4000" b="0" i="1" smtClean="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pPr>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e>
                        <m:sup>
                          <m:func>
                            <m:funcPr>
                              <m:ctrlPr>
                                <a:rPr lang="en-US" sz="4000" i="1">
                                  <a:solidFill>
                                    <a:srgbClr val="C00000"/>
                                  </a:solidFill>
                                  <a:effectLst/>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effectLst/>
                                      <a:latin typeface="Cambria Math"/>
                                      <a:ea typeface="Dotum" panose="020B0600000101010101" pitchFamily="34" charset="-127"/>
                                      <a:cs typeface="Times New Roman" panose="02020603050405020304" pitchFamily="18" charset="0"/>
                                    </a:rPr>
                                  </m:ctrlPr>
                                </m:sSubPr>
                                <m:e>
                                  <m:r>
                                    <m:rPr>
                                      <m:sty m:val="p"/>
                                    </m:rPr>
                                    <a:rPr lang="da-DK" sz="4000">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e>
                          </m:func>
                        </m:sup>
                      </m:sSup>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m:t>
                      </m:r>
                      <m:r>
                        <a:rPr lang="da-DK" sz="4000" i="1">
                          <a:solidFill>
                            <a:srgbClr val="C00000"/>
                          </a:solidFill>
                          <a:effectLst/>
                          <a:latin typeface="Cambria Math" panose="02040503050406030204" pitchFamily="18" charset="0"/>
                          <a:ea typeface="Dotum" panose="020B0600000101010101" pitchFamily="34" charset="-127"/>
                          <a:cs typeface="Times New Roman" panose="02020603050405020304" pitchFamily="18" charset="0"/>
                        </a:rPr>
                        <m:t>𝑏</m:t>
                      </m:r>
                    </m:oMath>
                  </m:oMathPara>
                </a14:m>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334000" y="8535059"/>
                <a:ext cx="12725400" cy="1133772"/>
              </a:xfrm>
              <a:prstGeom prst="rect">
                <a:avLst/>
              </a:prstGeom>
              <a:blipFill>
                <a:blip r:embed="rId10"/>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11"/>
          <a:stretch>
            <a:fillRect/>
          </a:stretch>
        </p:blipFill>
        <p:spPr>
          <a:xfrm>
            <a:off x="15697200" y="1504955"/>
            <a:ext cx="1531225" cy="1531225"/>
          </a:xfrm>
          <a:prstGeom prst="rect">
            <a:avLst/>
          </a:prstGeom>
        </p:spPr>
      </p:pic>
    </p:spTree>
    <p:extLst>
      <p:ext uri="{BB962C8B-B14F-4D97-AF65-F5344CB8AC3E}">
        <p14:creationId xmlns:p14="http://schemas.microsoft.com/office/powerpoint/2010/main" val="70479714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9"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909192">
            <a:off x="-157829" y="-509289"/>
            <a:ext cx="1552211" cy="2683051"/>
          </a:xfrm>
          <a:prstGeom prst="rect">
            <a:avLst/>
          </a:prstGeom>
        </p:spPr>
      </p:pic>
      <p:grpSp>
        <p:nvGrpSpPr>
          <p:cNvPr id="5" name="Group 4"/>
          <p:cNvGrpSpPr/>
          <p:nvPr/>
        </p:nvGrpSpPr>
        <p:grpSpPr>
          <a:xfrm>
            <a:off x="2438400" y="2628900"/>
            <a:ext cx="13170154" cy="5334000"/>
            <a:chOff x="2266025" y="2535387"/>
            <a:chExt cx="13170154" cy="5334000"/>
          </a:xfrm>
        </p:grpSpPr>
        <p:sp>
          <p:nvSpPr>
            <p:cNvPr id="26" name="Rounded Rectangle 25"/>
            <p:cNvSpPr/>
            <p:nvPr/>
          </p:nvSpPr>
          <p:spPr>
            <a:xfrm>
              <a:off x="2710779" y="2535387"/>
              <a:ext cx="12725400" cy="53340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266025" y="3144987"/>
              <a:ext cx="889505" cy="770426"/>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482318" y="2922403"/>
                  <a:ext cx="11182321" cy="4373890"/>
                </a:xfrm>
                <a:prstGeom prst="rect">
                  <a:avLst/>
                </a:prstGeom>
              </p:spPr>
              <p:txBody>
                <a:bodyPr wrap="square">
                  <a:spAutoFit/>
                </a:bodyPr>
                <a:lstStyle/>
                <a:p>
                  <a:pPr algn="just">
                    <a:lnSpc>
                      <a:spcPct val="165000"/>
                    </a:lnSpc>
                    <a:spcBef>
                      <a:spcPts val="600"/>
                    </a:spcBef>
                    <a:spcAft>
                      <a:spcPts val="600"/>
                    </a:spcAft>
                  </a:pPr>
                  <a:r>
                    <a:rPr lang="da-DK" sz="4000">
                      <a:latin typeface="Arial" panose="020B0604020202020204" pitchFamily="34" charset="0"/>
                      <a:ea typeface="Dotum" panose="020B0600000101010101" pitchFamily="34" charset="-127"/>
                      <a:cs typeface="Arial" panose="020B0604020202020204" pitchFamily="34" charset="0"/>
                    </a:rPr>
                    <a:t>Với số thực dương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000">
                      <a:effectLst/>
                      <a:latin typeface="Arial" panose="020B0604020202020204" pitchFamily="34" charset="0"/>
                      <a:ea typeface="Dotum" panose="020B0600000101010101" pitchFamily="34" charset="-127"/>
                      <a:cs typeface="Arial" panose="020B0604020202020204" pitchFamily="34" charset="0"/>
                    </a:rPr>
                    <a:t> khác 1, số thực dương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000">
                      <a:effectLst/>
                      <a:latin typeface="Arial" panose="020B0604020202020204" pitchFamily="34" charset="0"/>
                      <a:ea typeface="Dotum" panose="020B0600000101010101" pitchFamily="34" charset="-127"/>
                      <a:cs typeface="Arial" panose="020B0604020202020204" pitchFamily="34" charset="0"/>
                    </a:rPr>
                    <a:t> và số thực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𝑐</m:t>
                      </m:r>
                    </m:oMath>
                  </a14:m>
                  <a:r>
                    <a:rPr lang="da-DK" sz="4000">
                      <a:effectLst/>
                      <a:latin typeface="Arial" panose="020B0604020202020204" pitchFamily="34" charset="0"/>
                      <a:ea typeface="Dotum" panose="020B0600000101010101" pitchFamily="34" charset="-127"/>
                      <a:cs typeface="Arial" panose="020B0604020202020204" pitchFamily="34" charset="0"/>
                    </a:rPr>
                    <a:t>, ta có:</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65000"/>
                    </a:lnSpc>
                    <a:spcBef>
                      <a:spcPts val="600"/>
                    </a:spcBef>
                    <a:spcAft>
                      <a:spcPts val="600"/>
                    </a:spcAft>
                  </a:pPr>
                  <a:r>
                    <a:rPr lang="en-US" sz="4000">
                      <a:effectLst/>
                      <a:ea typeface="Dotum" panose="020B0600000101010101" pitchFamily="34" charset="-127"/>
                      <a:cs typeface="Times New Roman" panose="02020603050405020304" pitchFamily="18" charset="0"/>
                    </a:rPr>
                    <a:t>	</a:t>
                  </a:r>
                  <a14:m>
                    <m:oMath xmlns:m="http://schemas.openxmlformats.org/officeDocument/2006/math">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1=0</m:t>
                          </m:r>
                        </m:e>
                      </m:func>
                    </m:oMath>
                  </a14:m>
                  <a:r>
                    <a:rPr lang="da-DK" sz="40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r>
                            <a:rPr lang="da-DK" sz="4000" i="1">
                              <a:effectLst/>
                              <a:latin typeface="Cambria Math" panose="02040503050406030204" pitchFamily="18" charset="0"/>
                              <a:ea typeface="Dotum" panose="020B0600000101010101" pitchFamily="34" charset="-127"/>
                              <a:cs typeface="Times New Roman" panose="02020603050405020304" pitchFamily="18" charset="0"/>
                            </a:rPr>
                            <m:t> </m:t>
                          </m:r>
                        </m:e>
                      </m:func>
                      <m:r>
                        <a:rPr lang="da-DK"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da-DK" sz="4000">
                      <a:effectLst/>
                      <a:latin typeface="Arial" panose="020B0604020202020204" pitchFamily="34" charset="0"/>
                      <a:ea typeface="Dotum" panose="020B0600000101010101" pitchFamily="34" charset="-127"/>
                      <a:cs typeface="Arial" panose="020B0604020202020204" pitchFamily="34" charset="0"/>
                    </a:rPr>
                    <a:t> ;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65000"/>
                    </a:lnSpc>
                    <a:spcBef>
                      <a:spcPts val="600"/>
                    </a:spcBef>
                    <a:spcAft>
                      <a:spcPts val="600"/>
                    </a:spcAft>
                  </a:pPr>
                  <a:r>
                    <a:rPr lang="en-US" sz="4000">
                      <a:effectLst/>
                      <a:ea typeface="Dotum" panose="020B0600000101010101" pitchFamily="34" charset="-127"/>
                      <a:cs typeface="Times New Roman" panose="02020603050405020304" pitchFamily="18" charset="0"/>
                    </a:rPr>
                    <a:t>	</a:t>
                  </a:r>
                  <a14:m>
                    <m:oMath xmlns:m="http://schemas.openxmlformats.org/officeDocument/2006/math">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r>
                            <a:rPr lang="da-DK" sz="4000" i="1">
                              <a:effectLst/>
                              <a:latin typeface="Cambria Math" panose="02040503050406030204" pitchFamily="18" charset="0"/>
                              <a:ea typeface="Dotum" panose="020B0600000101010101" pitchFamily="34" charset="-127"/>
                              <a:cs typeface="Times New Roman" panose="02020603050405020304" pitchFamily="18" charset="0"/>
                            </a:rPr>
                            <m:t>𝑐</m:t>
                          </m:r>
                        </m:e>
                      </m:func>
                    </m:oMath>
                  </a14:m>
                  <a:r>
                    <a:rPr lang="da-DK" sz="40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e>
                        <m:sup>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𝑏</m:t>
                              </m:r>
                            </m:e>
                          </m:func>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r>
                        <a:rPr lang="da-DK" sz="4000" i="1">
                          <a:effectLst/>
                          <a:latin typeface="Cambria Math" panose="02040503050406030204" pitchFamily="18" charset="0"/>
                          <a:ea typeface="Dotum" panose="020B0600000101010101" pitchFamily="34" charset="-127"/>
                          <a:cs typeface="Times New Roman" panose="02020603050405020304" pitchFamily="18" charset="0"/>
                        </a:rPr>
                        <m:t>𝑏</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82318" y="2922403"/>
                  <a:ext cx="11182321" cy="4373890"/>
                </a:xfrm>
                <a:prstGeom prst="rect">
                  <a:avLst/>
                </a:prstGeom>
                <a:blipFill>
                  <a:blip r:embed="rId8"/>
                  <a:stretch>
                    <a:fillRect l="-1963" b="-4742"/>
                  </a:stretch>
                </a:blipFill>
              </p:spPr>
              <p:txBody>
                <a:bodyPr/>
                <a:lstStyle/>
                <a:p>
                  <a:r>
                    <a:rPr lang="en-US">
                      <a:noFill/>
                    </a:rPr>
                    <a:t> </a:t>
                  </a:r>
                </a:p>
              </p:txBody>
            </p:sp>
          </mc:Fallback>
        </mc:AlternateContent>
      </p:grpSp>
      <p:sp>
        <p:nvSpPr>
          <p:cNvPr id="17" name="Rectangle 16"/>
          <p:cNvSpPr/>
          <p:nvPr/>
        </p:nvSpPr>
        <p:spPr>
          <a:xfrm>
            <a:off x="6934200" y="911898"/>
            <a:ext cx="433163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a:solidFill>
                  <a:schemeClr val="tx2"/>
                </a:solidFill>
                <a:latin typeface="Arial" panose="020B0604020202020204" pitchFamily="34" charset="0"/>
                <a:cs typeface="Arial" panose="020B0604020202020204" pitchFamily="34" charset="0"/>
              </a:rPr>
              <a:t>TÍNH CHẤT</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9"/>
          <a:stretch>
            <a:fillRect/>
          </a:stretch>
        </p:blipFill>
        <p:spPr>
          <a:xfrm>
            <a:off x="15087600" y="7524615"/>
            <a:ext cx="2673151" cy="2768401"/>
          </a:xfrm>
          <a:prstGeom prst="rect">
            <a:avLst/>
          </a:prstGeom>
        </p:spPr>
      </p:pic>
    </p:spTree>
    <p:extLst>
      <p:ext uri="{BB962C8B-B14F-4D97-AF65-F5344CB8AC3E}">
        <p14:creationId xmlns:p14="http://schemas.microsoft.com/office/powerpoint/2010/main" val="6421215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1159042" y="924425"/>
            <a:ext cx="16002000" cy="84582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p:cNvGrpSpPr/>
          <p:nvPr/>
        </p:nvGrpSpPr>
        <p:grpSpPr>
          <a:xfrm>
            <a:off x="914400" y="1197286"/>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00271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50" name="Oval Callout 49"/>
          <p:cNvSpPr/>
          <p:nvPr/>
        </p:nvSpPr>
        <p:spPr>
          <a:xfrm>
            <a:off x="3437849" y="3467100"/>
            <a:ext cx="1688284" cy="100934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5334000" y="1269367"/>
            <a:ext cx="8563139" cy="973785"/>
            <a:chOff x="4962780" y="1017524"/>
            <a:chExt cx="8563139" cy="973785"/>
          </a:xfrm>
        </p:grpSpPr>
        <p:sp>
          <p:nvSpPr>
            <p:cNvPr id="47" name="Rectangle 46"/>
            <p:cNvSpPr/>
            <p:nvPr/>
          </p:nvSpPr>
          <p:spPr>
            <a:xfrm>
              <a:off x="4962780" y="1017524"/>
              <a:ext cx="8563139" cy="9044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 name="Rectangle 1"/>
                <p:cNvSpPr/>
                <p:nvPr/>
              </p:nvSpPr>
              <p:spPr>
                <a:xfrm>
                  <a:off x="6553200" y="1137502"/>
                  <a:ext cx="2454133" cy="7929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𝑎</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rad>
                          <m:radPr>
                            <m:ctrlPr>
                              <a:rPr kumimoji="0" lang="en-US" sz="4000" b="0" i="1" u="none" strike="noStrike" kern="1200" cap="none" spc="0" normalizeH="0" baseline="0" noProof="0" smtClean="0">
                                <a:ln>
                                  <a:noFill/>
                                </a:ln>
                                <a:solidFill>
                                  <a:srgbClr val="000000"/>
                                </a:solidFill>
                                <a:effectLst/>
                                <a:uLnTx/>
                                <a:uFillTx/>
                                <a:latin typeface="Cambria Math"/>
                                <a:ea typeface="+mn-ea"/>
                                <a:cs typeface="Arial" panose="020B0604020202020204" pitchFamily="34" charset="0"/>
                              </a:rPr>
                            </m:ctrlPr>
                          </m:radPr>
                          <m:deg>
                            <m:r>
                              <m:rPr>
                                <m:brk m:alnAt="7"/>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3</m:t>
                            </m:r>
                          </m:deg>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e>
                        </m:rad>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6553200" y="1137502"/>
                  <a:ext cx="2454133" cy="7929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050037" y="1255979"/>
                  <a:ext cx="2131224" cy="73533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𝑏</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sSup>
                          <m:sSupPr>
                            <m:ctrlPr>
                              <a:rPr kumimoji="0" lang="en-US" sz="4000" b="0" i="1" u="none" strike="noStrike" kern="1200" cap="none" spc="0" normalizeH="0" baseline="0" noProof="0" smtClean="0">
                                <a:ln>
                                  <a:noFill/>
                                </a:ln>
                                <a:solidFill>
                                  <a:srgbClr val="000000"/>
                                </a:solidFill>
                                <a:effectLst/>
                                <a:uLnTx/>
                                <a:uFillTx/>
                                <a:latin typeface="Cambria Math"/>
                                <a:ea typeface="+mn-ea"/>
                                <a:cs typeface="Arial" panose="020B0604020202020204" pitchFamily="34"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4</m:t>
                            </m:r>
                          </m:e>
                          <m:sup>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7</m:t>
                            </m:r>
                          </m:sup>
                        </m:sSup>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10050037" y="1255979"/>
                  <a:ext cx="2131224" cy="73533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5346032" y="4742486"/>
                <a:ext cx="5801332" cy="124482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5</m:t>
                      </m:r>
                      <m:rad>
                        <m:radPr>
                          <m:ctrlPr>
                            <a:rPr lang="en-US" sz="4000" i="1">
                              <a:solidFill>
                                <a:srgbClr val="000000"/>
                              </a:solidFill>
                              <a:latin typeface="Cambria Math"/>
                              <a:cs typeface="Arial" panose="020B0604020202020204" pitchFamily="34" charset="0"/>
                            </a:rPr>
                          </m:ctrlPr>
                        </m:radPr>
                        <m:deg>
                          <m:r>
                            <m:rPr>
                              <m:brk m:alnAt="7"/>
                            </m:rPr>
                            <a:rPr lang="en-US" sz="4000" i="1">
                              <a:solidFill>
                                <a:srgbClr val="000000"/>
                              </a:solidFill>
                              <a:latin typeface="Cambria Math" panose="02040503050406030204" pitchFamily="18" charset="0"/>
                              <a:cs typeface="Arial" panose="020B0604020202020204" pitchFamily="34" charset="0"/>
                            </a:rPr>
                            <m:t>3</m:t>
                          </m:r>
                        </m:deg>
                        <m:e>
                          <m:r>
                            <a:rPr lang="en-US" sz="4000" i="1">
                              <a:solidFill>
                                <a:srgbClr val="000000"/>
                              </a:solidFill>
                              <a:latin typeface="Cambria Math" panose="02040503050406030204" pitchFamily="18" charset="0"/>
                              <a:cs typeface="Arial" panose="020B0604020202020204" pitchFamily="34" charset="0"/>
                            </a:rPr>
                            <m:t>5</m:t>
                          </m:r>
                        </m:e>
                      </m:rad>
                      <m:r>
                        <a:rPr lang="en-US" sz="4000" b="0" i="1" smtClean="0">
                          <a:solidFill>
                            <a:srgbClr val="000000"/>
                          </a:solidFill>
                          <a:latin typeface="Cambria Math" panose="02040503050406030204" pitchFamily="18" charset="0"/>
                          <a:cs typeface="Arial" panose="020B0604020202020204" pitchFamily="34" charset="0"/>
                        </a:rPr>
                        <m:t>=</m:t>
                      </m:r>
                      <m:sSub>
                        <m:sSubPr>
                          <m:ctrlPr>
                            <a:rPr lang="en-US" sz="4000" b="0" i="1" smtClean="0">
                              <a:solidFill>
                                <a:srgbClr val="000000"/>
                              </a:solidFill>
                              <a:latin typeface="Cambria Math"/>
                              <a:cs typeface="Arial" panose="020B0604020202020204" pitchFamily="34" charset="0"/>
                            </a:rPr>
                          </m:ctrlPr>
                        </m:sSubPr>
                        <m:e>
                          <m:r>
                            <m:rPr>
                              <m:sty m:val="p"/>
                            </m:rPr>
                            <a:rPr lang="en-US" sz="4000" i="1">
                              <a:solidFill>
                                <a:srgbClr val="000000"/>
                              </a:solidFill>
                              <a:latin typeface="Cambria Math" panose="02040503050406030204" pitchFamily="18" charset="0"/>
                              <a:cs typeface="Arial" panose="020B0604020202020204" pitchFamily="34" charset="0"/>
                            </a:rPr>
                            <m:t>log</m:t>
                          </m:r>
                          <m:r>
                            <m:rPr>
                              <m:nor/>
                            </m:rPr>
                            <a:rPr lang="en-US" sz="4000">
                              <a:solidFill>
                                <a:prstClr val="black"/>
                              </a:solidFill>
                            </a:rPr>
                            <m:t> </m:t>
                          </m:r>
                        </m:e>
                        <m:sub>
                          <m:r>
                            <a:rPr lang="en-US" sz="4000" b="0" i="1" smtClean="0">
                              <a:solidFill>
                                <a:srgbClr val="000000"/>
                              </a:solidFill>
                              <a:latin typeface="Cambria Math" panose="02040503050406030204" pitchFamily="18" charset="0"/>
                              <a:cs typeface="Arial" panose="020B0604020202020204" pitchFamily="34" charset="0"/>
                            </a:rPr>
                            <m:t>5</m:t>
                          </m:r>
                        </m:sub>
                      </m:sSub>
                      <m:sSup>
                        <m:sSupPr>
                          <m:ctrlPr>
                            <a:rPr lang="en-US" sz="4000" b="0" i="1" smtClean="0">
                              <a:solidFill>
                                <a:srgbClr val="000000"/>
                              </a:solidFill>
                              <a:latin typeface="Cambria Math"/>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5</m:t>
                          </m:r>
                        </m:e>
                        <m:sup>
                          <m:f>
                            <m:fPr>
                              <m:ctrlPr>
                                <a:rPr lang="en-US" sz="4000" b="0" i="1" smtClean="0">
                                  <a:solidFill>
                                    <a:srgbClr val="000000"/>
                                  </a:solidFill>
                                  <a:latin typeface="Cambria Math"/>
                                  <a:cs typeface="Arial" panose="020B0604020202020204" pitchFamily="34" charset="0"/>
                                </a:rPr>
                              </m:ctrlPr>
                            </m:fPr>
                            <m:num>
                              <m:r>
                                <a:rPr lang="en-US" sz="4000" b="0" i="1" smtClean="0">
                                  <a:solidFill>
                                    <a:srgbClr val="000000"/>
                                  </a:solidFill>
                                  <a:latin typeface="Cambria Math" panose="02040503050406030204" pitchFamily="18" charset="0"/>
                                  <a:cs typeface="Arial" panose="020B0604020202020204" pitchFamily="34" charset="0"/>
                                </a:rPr>
                                <m:t>1</m:t>
                              </m:r>
                            </m:num>
                            <m:den>
                              <m:r>
                                <a:rPr lang="en-US" sz="4000" b="0" i="1" smtClean="0">
                                  <a:solidFill>
                                    <a:srgbClr val="000000"/>
                                  </a:solidFill>
                                  <a:latin typeface="Cambria Math" panose="02040503050406030204" pitchFamily="18" charset="0"/>
                                  <a:cs typeface="Arial" panose="020B0604020202020204" pitchFamily="34" charset="0"/>
                                </a:rPr>
                                <m:t>3</m:t>
                              </m:r>
                            </m:den>
                          </m:f>
                        </m:sup>
                      </m:sSup>
                      <m:r>
                        <a:rPr lang="en-US" sz="4000" b="0" i="1" smtClean="0">
                          <a:solidFill>
                            <a:srgbClr val="000000"/>
                          </a:solidFill>
                          <a:latin typeface="Cambria Math" panose="02040503050406030204" pitchFamily="18" charset="0"/>
                          <a:cs typeface="Arial" panose="020B0604020202020204" pitchFamily="34" charset="0"/>
                        </a:rPr>
                        <m:t>=</m:t>
                      </m:r>
                      <m:f>
                        <m:fPr>
                          <m:ctrlPr>
                            <a:rPr lang="en-US" sz="4000" b="0" i="1" smtClean="0">
                              <a:solidFill>
                                <a:srgbClr val="000000"/>
                              </a:solidFill>
                              <a:latin typeface="Cambria Math"/>
                              <a:cs typeface="Arial" panose="020B0604020202020204" pitchFamily="34" charset="0"/>
                            </a:rPr>
                          </m:ctrlPr>
                        </m:fPr>
                        <m:num>
                          <m:r>
                            <a:rPr lang="en-US" sz="4000" b="0" i="1" smtClean="0">
                              <a:solidFill>
                                <a:srgbClr val="000000"/>
                              </a:solidFill>
                              <a:latin typeface="Cambria Math" panose="02040503050406030204" pitchFamily="18" charset="0"/>
                              <a:cs typeface="Arial" panose="020B0604020202020204" pitchFamily="34" charset="0"/>
                            </a:rPr>
                            <m:t>1</m:t>
                          </m:r>
                        </m:num>
                        <m:den>
                          <m:r>
                            <a:rPr lang="en-US" sz="4000" b="0" i="1" smtClean="0">
                              <a:solidFill>
                                <a:srgbClr val="000000"/>
                              </a:solidFill>
                              <a:latin typeface="Cambria Math" panose="02040503050406030204" pitchFamily="18" charset="0"/>
                              <a:cs typeface="Arial" panose="020B0604020202020204" pitchFamily="34" charset="0"/>
                            </a:rPr>
                            <m:t>3</m:t>
                          </m:r>
                        </m:den>
                      </m:f>
                    </m:oMath>
                  </m:oMathPara>
                </a14:m>
                <a:endParaRPr lang="en-US">
                  <a:solidFill>
                    <a:prstClr val="black"/>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346032" y="4742486"/>
                <a:ext cx="5801332" cy="12448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62074" y="6950326"/>
                <a:ext cx="9688678" cy="90871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𝑏</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sSup>
                        <m:sSupPr>
                          <m:ctrlPr>
                            <a:rPr lang="en-US" sz="4000" i="1">
                              <a:solidFill>
                                <a:srgbClr val="000000"/>
                              </a:solidFill>
                              <a:latin typeface="Cambria Math"/>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4</m:t>
                          </m:r>
                        </m:e>
                        <m:sup>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7</m:t>
                          </m:r>
                        </m:sup>
                      </m:sSup>
                      <m:r>
                        <a:rPr lang="en-US" sz="4000" b="0" i="1" smtClean="0">
                          <a:solidFill>
                            <a:srgbClr val="000000"/>
                          </a:solidFill>
                          <a:latin typeface="Cambria Math" panose="02040503050406030204" pitchFamily="18" charset="0"/>
                          <a:cs typeface="Arial" panose="020B0604020202020204" pitchFamily="34" charset="0"/>
                        </a:rPr>
                        <m:t>=</m:t>
                      </m:r>
                      <m:sSup>
                        <m:sSupPr>
                          <m:ctrlPr>
                            <a:rPr lang="en-US" sz="4000" b="0" i="1" smtClean="0">
                              <a:solidFill>
                                <a:srgbClr val="000000"/>
                              </a:solidFill>
                              <a:latin typeface="Cambria Math"/>
                              <a:cs typeface="Arial" panose="020B0604020202020204" pitchFamily="34" charset="0"/>
                            </a:rPr>
                          </m:ctrlPr>
                        </m:sSupPr>
                        <m:e>
                          <m:d>
                            <m:dPr>
                              <m:ctrlPr>
                                <a:rPr lang="en-US" sz="4000" b="0" i="1" smtClean="0">
                                  <a:solidFill>
                                    <a:srgbClr val="000000"/>
                                  </a:solidFill>
                                  <a:latin typeface="Cambria Math"/>
                                  <a:cs typeface="Arial" panose="020B0604020202020204" pitchFamily="34" charset="0"/>
                                </a:rPr>
                              </m:ctrlPr>
                            </m:dPr>
                            <m:e>
                              <m:sSup>
                                <m:sSupPr>
                                  <m:ctrlPr>
                                    <a:rPr lang="en-US" sz="4000" b="0" i="1" smtClean="0">
                                      <a:solidFill>
                                        <a:srgbClr val="000000"/>
                                      </a:solidFill>
                                      <a:latin typeface="Cambria Math"/>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2</m:t>
                                  </m:r>
                                </m:e>
                                <m:sup>
                                  <m:r>
                                    <a:rPr lang="en-US" sz="4000" b="0" i="1" smtClean="0">
                                      <a:solidFill>
                                        <a:srgbClr val="000000"/>
                                      </a:solidFill>
                                      <a:latin typeface="Cambria Math" panose="02040503050406030204" pitchFamily="18" charset="0"/>
                                      <a:cs typeface="Arial" panose="020B0604020202020204" pitchFamily="34" charset="0"/>
                                    </a:rPr>
                                    <m:t>2</m:t>
                                  </m:r>
                                </m:sup>
                              </m:sSup>
                            </m:e>
                          </m:d>
                        </m:e>
                        <m:sup>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7</m:t>
                          </m:r>
                        </m:sup>
                      </m:sSup>
                      <m:r>
                        <a:rPr lang="en-US" sz="4000" b="0" i="1" smtClean="0">
                          <a:solidFill>
                            <a:srgbClr val="000000"/>
                          </a:solidFill>
                          <a:latin typeface="Cambria Math" panose="02040503050406030204" pitchFamily="18" charset="0"/>
                          <a:cs typeface="Arial" panose="020B0604020202020204" pitchFamily="34" charset="0"/>
                        </a:rPr>
                        <m:t>=</m:t>
                      </m:r>
                      <m:sSup>
                        <m:sSupPr>
                          <m:ctrlPr>
                            <a:rPr lang="en-US" sz="4000" b="0" i="1" smtClean="0">
                              <a:solidFill>
                                <a:srgbClr val="000000"/>
                              </a:solidFill>
                              <a:latin typeface="Cambria Math"/>
                              <a:cs typeface="Arial" panose="020B0604020202020204" pitchFamily="34" charset="0"/>
                            </a:rPr>
                          </m:ctrlPr>
                        </m:sSupPr>
                        <m:e>
                          <m:d>
                            <m:dPr>
                              <m:ctrlPr>
                                <a:rPr lang="en-US" sz="4000" b="0" i="1" smtClean="0">
                                  <a:solidFill>
                                    <a:srgbClr val="000000"/>
                                  </a:solidFill>
                                  <a:latin typeface="Cambria Math"/>
                                  <a:cs typeface="Arial" panose="020B0604020202020204" pitchFamily="34" charset="0"/>
                                </a:rPr>
                              </m:ctrlPr>
                            </m:dPr>
                            <m:e>
                              <m:sSup>
                                <m:sSupPr>
                                  <m:ctrlPr>
                                    <a:rPr lang="en-US" sz="4000" b="0" i="1" smtClean="0">
                                      <a:solidFill>
                                        <a:srgbClr val="000000"/>
                                      </a:solidFill>
                                      <a:latin typeface="Cambria Math"/>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2</m:t>
                                  </m:r>
                                </m:e>
                                <m:sup>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7</m:t>
                                  </m:r>
                                </m:sup>
                              </m:sSup>
                            </m:e>
                          </m:d>
                        </m:e>
                        <m:sup>
                          <m:r>
                            <a:rPr lang="en-US" sz="4000" b="0" i="1" smtClean="0">
                              <a:solidFill>
                                <a:srgbClr val="000000"/>
                              </a:solidFill>
                              <a:latin typeface="Cambria Math" panose="02040503050406030204" pitchFamily="18" charset="0"/>
                              <a:cs typeface="Arial" panose="020B0604020202020204" pitchFamily="34" charset="0"/>
                            </a:rPr>
                            <m:t>2</m:t>
                          </m:r>
                        </m:sup>
                      </m:sSup>
                      <m:r>
                        <a:rPr lang="en-US" sz="4000" b="0" i="1" smtClean="0">
                          <a:solidFill>
                            <a:srgbClr val="000000"/>
                          </a:solidFill>
                          <a:latin typeface="Cambria Math" panose="02040503050406030204" pitchFamily="18" charset="0"/>
                          <a:cs typeface="Arial" panose="020B0604020202020204" pitchFamily="34" charset="0"/>
                        </a:rPr>
                        <m:t>=</m:t>
                      </m:r>
                      <m:sSup>
                        <m:sSupPr>
                          <m:ctrlPr>
                            <a:rPr lang="en-US" sz="4000" b="0" i="1" smtClean="0">
                              <a:solidFill>
                                <a:srgbClr val="000000"/>
                              </a:solidFill>
                              <a:latin typeface="Cambria Math"/>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7</m:t>
                          </m:r>
                        </m:e>
                        <m:sup>
                          <m:r>
                            <a:rPr lang="en-US" sz="4000" b="0" i="1" smtClean="0">
                              <a:solidFill>
                                <a:srgbClr val="000000"/>
                              </a:solidFill>
                              <a:latin typeface="Cambria Math" panose="02040503050406030204" pitchFamily="18" charset="0"/>
                              <a:cs typeface="Arial" panose="020B0604020202020204" pitchFamily="34" charset="0"/>
                            </a:rPr>
                            <m:t>2</m:t>
                          </m:r>
                        </m:sup>
                      </m:sSup>
                      <m:r>
                        <a:rPr lang="en-US" sz="4000" b="0" i="1" smtClean="0">
                          <a:solidFill>
                            <a:srgbClr val="000000"/>
                          </a:solidFill>
                          <a:latin typeface="Cambria Math" panose="02040503050406030204" pitchFamily="18" charset="0"/>
                          <a:cs typeface="Arial" panose="020B0604020202020204" pitchFamily="34" charset="0"/>
                        </a:rPr>
                        <m:t>=49</m:t>
                      </m:r>
                    </m:oMath>
                  </m:oMathPara>
                </a14:m>
                <a:endParaRPr lang="en-US">
                  <a:solidFill>
                    <a:prstClr val="black"/>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362074" y="6950326"/>
                <a:ext cx="9688678" cy="908710"/>
              </a:xfrm>
              <a:prstGeom prst="rect">
                <a:avLst/>
              </a:prstGeom>
              <a:blipFill>
                <a:blip r:embed="rId8"/>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9"/>
          <a:stretch>
            <a:fillRect/>
          </a:stretch>
        </p:blipFill>
        <p:spPr>
          <a:xfrm>
            <a:off x="1642228" y="8343900"/>
            <a:ext cx="2405471" cy="1038726"/>
          </a:xfrm>
          <a:prstGeom prst="rect">
            <a:avLst/>
          </a:prstGeom>
        </p:spPr>
      </p:pic>
      <p:pic>
        <p:nvPicPr>
          <p:cNvPr id="4" name="Picture 3"/>
          <p:cNvPicPr>
            <a:picLocks noChangeAspect="1"/>
          </p:cNvPicPr>
          <p:nvPr/>
        </p:nvPicPr>
        <p:blipFill>
          <a:blip r:embed="rId10"/>
          <a:stretch>
            <a:fillRect/>
          </a:stretch>
        </p:blipFill>
        <p:spPr>
          <a:xfrm rot="10800000">
            <a:off x="16078200" y="853094"/>
            <a:ext cx="1569777" cy="1336136"/>
          </a:xfrm>
          <a:prstGeom prst="rect">
            <a:avLst/>
          </a:prstGeom>
        </p:spPr>
      </p:pic>
    </p:spTree>
    <p:extLst>
      <p:ext uri="{BB962C8B-B14F-4D97-AF65-F5344CB8AC3E}">
        <p14:creationId xmlns:p14="http://schemas.microsoft.com/office/powerpoint/2010/main" val="19032534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876299"/>
            <a:ext cx="16202700" cy="85344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241933" y="5143499"/>
            <a:ext cx="2119596" cy="2119596"/>
          </a:xfrm>
          <a:prstGeom prst="rect">
            <a:avLst/>
          </a:prstGeom>
        </p:spPr>
      </p:pic>
      <p:pic>
        <p:nvPicPr>
          <p:cNvPr id="11" name="Picture 10"/>
          <p:cNvPicPr>
            <a:picLocks noChangeAspect="1"/>
          </p:cNvPicPr>
          <p:nvPr/>
        </p:nvPicPr>
        <p:blipFill>
          <a:blip r:embed="rId4"/>
          <a:stretch>
            <a:fillRect/>
          </a:stretch>
        </p:blipFill>
        <p:spPr>
          <a:xfrm>
            <a:off x="15591849" y="800100"/>
            <a:ext cx="2188654" cy="2042337"/>
          </a:xfrm>
          <a:prstGeom prst="rect">
            <a:avLst/>
          </a:prstGeom>
        </p:spPr>
      </p:pic>
      <p:sp>
        <p:nvSpPr>
          <p:cNvPr id="20" name="Rectangle 19"/>
          <p:cNvSpPr/>
          <p:nvPr/>
        </p:nvSpPr>
        <p:spPr>
          <a:xfrm>
            <a:off x="5486400" y="4000236"/>
            <a:ext cx="129554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4000" b="1" i="1" u="sng" strike="noStrike" kern="1200" cap="none" spc="0" normalizeH="0" baseline="0" noProof="0">
                <a:ln>
                  <a:noFill/>
                </a:ln>
                <a:solidFill>
                  <a:srgbClr val="1F497D"/>
                </a:solidFill>
                <a:effectLst/>
                <a:uLnTx/>
                <a:uFillTx/>
                <a:latin typeface="Calibri"/>
                <a:ea typeface="+mn-ea"/>
                <a:cs typeface="+mn-cs"/>
              </a:rPr>
              <a:t>:</a:t>
            </a:r>
            <a:endParaRPr kumimoji="0" lang="en-US" sz="40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962400" y="4761583"/>
                <a:ext cx="10841565" cy="4191917"/>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sub>
                          </m:sSub>
                        </m:fName>
                        <m:e>
                          <m:rad>
                            <m:radPr>
                              <m:ctrlPr>
                                <a:rPr lang="en-US" sz="4000" i="1">
                                  <a:effectLst/>
                                  <a:latin typeface="Cambria Math"/>
                                  <a:ea typeface="Dotum" panose="020B0600000101010101" pitchFamily="34" charset="-127"/>
                                  <a:cs typeface="Times New Roman" panose="02020603050405020304" pitchFamily="18" charset="0"/>
                                </a:rPr>
                              </m:ctrlPr>
                            </m:radPr>
                            <m:deg>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deg>
                            <m:e>
                              <m:r>
                                <a:rPr lang="da-DK" sz="4000" i="1">
                                  <a:effectLst/>
                                  <a:latin typeface="Cambria Math" panose="02040503050406030204" pitchFamily="18" charset="0"/>
                                  <a:ea typeface="Dotum" panose="020B0600000101010101" pitchFamily="34" charset="-127"/>
                                  <a:cs typeface="Times New Roman" panose="02020603050405020304" pitchFamily="18" charset="0"/>
                                </a:rPr>
                                <m:t>16</m:t>
                              </m:r>
                            </m:e>
                          </m:rad>
                        </m:e>
                      </m:func>
                      <m:r>
                        <a:rPr lang="da-DK"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sub>
                          </m:sSub>
                        </m:fName>
                        <m:e>
                          <m:sSup>
                            <m:sSupPr>
                              <m:ctrlPr>
                                <a:rPr lang="en-US" sz="4000" i="1">
                                  <a:effectLst/>
                                  <a:latin typeface="Cambria Math"/>
                                  <a:ea typeface="Dotum" panose="020B0600000101010101" pitchFamily="34" charset="-127"/>
                                  <a:cs typeface="Times New Roman" panose="02020603050405020304" pitchFamily="18" charset="0"/>
                                </a:rPr>
                              </m:ctrlPr>
                            </m:sSupPr>
                            <m:e>
                              <m:d>
                                <m:dPr>
                                  <m:ctrlPr>
                                    <a:rPr lang="en-US" sz="4000" i="1">
                                      <a:effectLst/>
                                      <a:latin typeface="Cambria Math"/>
                                      <a:ea typeface="Dotum" panose="020B0600000101010101" pitchFamily="34" charset="-127"/>
                                      <a:cs typeface="Times New Roman" panose="02020603050405020304" pitchFamily="18" charset="0"/>
                                    </a:rPr>
                                  </m:ctrlPr>
                                </m:dPr>
                                <m:e>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e>
                              </m:d>
                            </m:e>
                            <m:sup>
                              <m:f>
                                <m:fPr>
                                  <m:ctrlPr>
                                    <a:rPr lang="en-US" sz="4000" i="1">
                                      <a:effectLst/>
                                      <a:latin typeface="Cambria Math"/>
                                      <a:ea typeface="Dotum" panose="020B0600000101010101" pitchFamily="34" charset="-127"/>
                                      <a:cs typeface="Times New Roman" panose="02020603050405020304" pitchFamily="18" charset="0"/>
                                    </a:rPr>
                                  </m:ctrlPr>
                                </m:fPr>
                                <m:num>
                                  <m:r>
                                    <a:rPr lang="da-DK"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den>
                              </m:f>
                            </m:sup>
                          </m:sSup>
                        </m:e>
                      </m:func>
                      <m:r>
                        <a:rPr lang="da-DK"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sub>
                          </m:sSub>
                        </m:fName>
                        <m:e>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e>
                            <m:sup>
                              <m:f>
                                <m:fPr>
                                  <m:ctrlPr>
                                    <a:rPr lang="en-US" sz="4000" i="1">
                                      <a:effectLst/>
                                      <a:latin typeface="Cambria Math"/>
                                      <a:ea typeface="Dotum" panose="020B0600000101010101" pitchFamily="34" charset="-127"/>
                                      <a:cs typeface="Times New Roman" panose="02020603050405020304" pitchFamily="18" charset="0"/>
                                    </a:rPr>
                                  </m:ctrlPr>
                                </m:fPr>
                                <m:num>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den>
                              </m:f>
                            </m:sup>
                          </m:sSup>
                        </m:e>
                      </m:func>
                      <m:r>
                        <a:rPr lang="da-DK" sz="4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a:ea typeface="Dotum" panose="020B0600000101010101" pitchFamily="34" charset="-127"/>
                              <a:cs typeface="Times New Roman" panose="02020603050405020304" pitchFamily="18" charset="0"/>
                            </a:rPr>
                          </m:ctrlPr>
                        </m:fPr>
                        <m:num>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den>
                      </m:f>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36</m:t>
                          </m:r>
                        </m:e>
                        <m:sup>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8</m:t>
                              </m:r>
                            </m:e>
                          </m:func>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a:ea typeface="Dotum" panose="020B0600000101010101" pitchFamily="34" charset="-127"/>
                              <a:cs typeface="Times New Roman" panose="02020603050405020304" pitchFamily="18" charset="0"/>
                            </a:rPr>
                          </m:ctrlPr>
                        </m:sSupPr>
                        <m:e>
                          <m:d>
                            <m:dPr>
                              <m:ctrlPr>
                                <a:rPr lang="en-US" sz="4000" i="1">
                                  <a:effectLst/>
                                  <a:latin typeface="Cambria Math"/>
                                  <a:ea typeface="Dotum" panose="020B0600000101010101" pitchFamily="34" charset="-127"/>
                                  <a:cs typeface="Times New Roman" panose="02020603050405020304" pitchFamily="18" charset="0"/>
                                </a:rPr>
                              </m:ctrlPr>
                            </m:dPr>
                            <m:e>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e>
                          </m:d>
                        </m:e>
                        <m:sup>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8</m:t>
                              </m:r>
                            </m:e>
                          </m:func>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a:ea typeface="Dotum" panose="020B0600000101010101" pitchFamily="34" charset="-127"/>
                              <a:cs typeface="Times New Roman" panose="02020603050405020304" pitchFamily="18" charset="0"/>
                            </a:rPr>
                          </m:ctrlPr>
                        </m:sSupPr>
                        <m:e>
                          <m:d>
                            <m:dPr>
                              <m:ctrlPr>
                                <a:rPr lang="en-US" sz="4000" i="1">
                                  <a:effectLst/>
                                  <a:latin typeface="Cambria Math"/>
                                  <a:ea typeface="Dotum" panose="020B0600000101010101" pitchFamily="34" charset="-127"/>
                                  <a:cs typeface="Times New Roman" panose="02020603050405020304" pitchFamily="18" charset="0"/>
                                </a:rPr>
                              </m:ctrlPr>
                            </m:dPr>
                            <m:e>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e>
                                <m:sup>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8</m:t>
                                      </m:r>
                                    </m:e>
                                  </m:func>
                                </m:sup>
                              </m:sSup>
                            </m:e>
                          </m:d>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8</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=64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62400" y="4761583"/>
                <a:ext cx="10841565" cy="4191917"/>
              </a:xfrm>
              <a:prstGeom prst="rect">
                <a:avLst/>
              </a:prstGeom>
              <a:blipFill>
                <a:blip r:embed="rId5"/>
                <a:stretch>
                  <a:fillRect/>
                </a:stretch>
              </a:blipFill>
            </p:spPr>
            <p:txBody>
              <a:bodyPr/>
              <a:lstStyle/>
              <a:p>
                <a:r>
                  <a:rPr lang="en-US">
                    <a:noFill/>
                  </a:rPr>
                  <a:t> </a:t>
                </a:r>
              </a:p>
            </p:txBody>
          </p:sp>
        </mc:Fallback>
      </mc:AlternateContent>
      <p:grpSp>
        <p:nvGrpSpPr>
          <p:cNvPr id="17" name="Group 16"/>
          <p:cNvGrpSpPr/>
          <p:nvPr/>
        </p:nvGrpSpPr>
        <p:grpSpPr>
          <a:xfrm>
            <a:off x="1066129" y="815970"/>
            <a:ext cx="5553212" cy="1203330"/>
            <a:chOff x="3663045" y="869613"/>
            <a:chExt cx="5553212" cy="1203330"/>
          </a:xfrm>
        </p:grpSpPr>
        <p:pic>
          <p:nvPicPr>
            <p:cNvPr id="18"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63045" y="869613"/>
              <a:ext cx="5553212" cy="1203330"/>
            </a:xfrm>
            <a:prstGeom prst="rect">
              <a:avLst/>
            </a:prstGeom>
          </p:spPr>
        </p:pic>
        <p:sp>
          <p:nvSpPr>
            <p:cNvPr id="21" name="Rectangle 20"/>
            <p:cNvSpPr/>
            <p:nvPr/>
          </p:nvSpPr>
          <p:spPr>
            <a:xfrm>
              <a:off x="4958445" y="869613"/>
              <a:ext cx="4257812"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lang="nl-NL" sz="4500" b="1" noProof="0" dirty="0">
                  <a:solidFill>
                    <a:prstClr val="black"/>
                  </a:solidFill>
                  <a:latin typeface="Arial" panose="020B0604020202020204" pitchFamily="34" charset="0"/>
                  <a:ea typeface="Calibri" panose="020F0502020204030204" pitchFamily="34" charset="0"/>
                  <a:cs typeface="Arial" panose="020B0604020202020204" pitchFamily="34" charset="0"/>
                </a:rPr>
                <a:t>LUYỆN </a:t>
              </a:r>
              <a:r>
                <a:rPr lang="nl-NL" sz="4500" b="1" noProof="0">
                  <a:solidFill>
                    <a:prstClr val="black"/>
                  </a:solidFill>
                  <a:latin typeface="Arial" panose="020B0604020202020204" pitchFamily="34" charset="0"/>
                  <a:ea typeface="Calibri" panose="020F0502020204030204" pitchFamily="34" charset="0"/>
                  <a:cs typeface="Arial" panose="020B0604020202020204" pitchFamily="34" charset="0"/>
                </a:rPr>
                <a:t>TẬP </a:t>
              </a:r>
              <a:r>
                <a:rPr kumimoji="0" lang="nl-NL" sz="4500" b="1"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2" name="Group 21"/>
          <p:cNvGrpSpPr/>
          <p:nvPr/>
        </p:nvGrpSpPr>
        <p:grpSpPr>
          <a:xfrm>
            <a:off x="4146149" y="2264715"/>
            <a:ext cx="8563139" cy="973785"/>
            <a:chOff x="4962780" y="1017524"/>
            <a:chExt cx="8563139" cy="973785"/>
          </a:xfrm>
        </p:grpSpPr>
        <p:sp>
          <p:nvSpPr>
            <p:cNvPr id="24" name="Rectangle 23"/>
            <p:cNvSpPr/>
            <p:nvPr/>
          </p:nvSpPr>
          <p:spPr>
            <a:xfrm>
              <a:off x="4962780" y="1017524"/>
              <a:ext cx="8563139" cy="9044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5" name="Rectangle 24"/>
                <p:cNvSpPr/>
                <p:nvPr/>
              </p:nvSpPr>
              <p:spPr>
                <a:xfrm>
                  <a:off x="6553200" y="1137502"/>
                  <a:ext cx="2865208" cy="78047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𝑎</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func>
                          <m:funcPr>
                            <m:ctrlPr>
                              <a:rPr lang="en-US" sz="4000" i="1">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4</m:t>
                                </m:r>
                              </m:sub>
                            </m:sSub>
                          </m:fName>
                          <m:e>
                            <m:rad>
                              <m:radPr>
                                <m:ctrlPr>
                                  <a:rPr lang="en-US" sz="4000" i="1">
                                    <a:effectLst/>
                                    <a:latin typeface="Cambria Math"/>
                                    <a:ea typeface="Dotum" panose="020B0600000101010101" pitchFamily="34" charset="-127"/>
                                    <a:cs typeface="Times New Roman" panose="02020603050405020304" pitchFamily="18" charset="0"/>
                                  </a:rPr>
                                </m:ctrlPr>
                              </m:radPr>
                              <m:deg>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deg>
                              <m:e>
                                <m:r>
                                  <a:rPr lang="da-DK" sz="4000" i="1">
                                    <a:effectLst/>
                                    <a:latin typeface="Cambria Math" panose="02040503050406030204" pitchFamily="18" charset="0"/>
                                    <a:ea typeface="Dotum" panose="020B0600000101010101" pitchFamily="34" charset="-127"/>
                                    <a:cs typeface="Times New Roman" panose="02020603050405020304" pitchFamily="18" charset="0"/>
                                  </a:rPr>
                                  <m:t>16</m:t>
                                </m:r>
                              </m:e>
                            </m:rad>
                          </m:e>
                        </m:func>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6553200" y="1137502"/>
                  <a:ext cx="2865208" cy="7804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0050037" y="1255979"/>
                  <a:ext cx="2442207" cy="73533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𝑏</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sSup>
                          <m:sSupPr>
                            <m:ctrlPr>
                              <a:rPr lang="en-US" sz="4000" i="1">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36</m:t>
                            </m:r>
                          </m:e>
                          <m:sup>
                            <m:func>
                              <m:funcPr>
                                <m:ctrlPr>
                                  <a:rPr lang="en-US" sz="4000" i="1">
                                    <a:effectLst/>
                                    <a:latin typeface="Cambria Math"/>
                                    <a:ea typeface="Dotum" panose="020B0600000101010101" pitchFamily="34" charset="-127"/>
                                    <a:cs typeface="Times New Roman" panose="02020603050405020304" pitchFamily="18" charset="0"/>
                                  </a:rPr>
                                </m:ctrlPr>
                              </m:funcPr>
                              <m:fName>
                                <m:sSub>
                                  <m:sSubPr>
                                    <m:ctrlPr>
                                      <a:rPr lang="en-US" sz="4000" i="1">
                                        <a:effectLst/>
                                        <a:latin typeface="Cambria Math"/>
                                        <a:ea typeface="Dotum" panose="020B0600000101010101" pitchFamily="34" charset="-127"/>
                                        <a:cs typeface="Times New Roman" panose="02020603050405020304" pitchFamily="18" charset="0"/>
                                      </a:rPr>
                                    </m:ctrlPr>
                                  </m:sSubPr>
                                  <m:e>
                                    <m:r>
                                      <m:rPr>
                                        <m:sty m:val="p"/>
                                      </m:rPr>
                                      <a:rPr lang="da-DK" sz="40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000" i="1">
                                        <a:effectLst/>
                                        <a:latin typeface="Cambria Math" panose="02040503050406030204" pitchFamily="18" charset="0"/>
                                        <a:ea typeface="Dotum" panose="020B0600000101010101" pitchFamily="34" charset="-127"/>
                                        <a:cs typeface="Times New Roman" panose="02020603050405020304" pitchFamily="18" charset="0"/>
                                      </a:rPr>
                                      <m:t>6</m:t>
                                    </m:r>
                                  </m:sub>
                                </m:sSub>
                              </m:fName>
                              <m:e>
                                <m:r>
                                  <a:rPr lang="da-DK" sz="4000" i="1">
                                    <a:effectLst/>
                                    <a:latin typeface="Cambria Math" panose="02040503050406030204" pitchFamily="18" charset="0"/>
                                    <a:ea typeface="Dotum" panose="020B0600000101010101" pitchFamily="34" charset="-127"/>
                                    <a:cs typeface="Times New Roman" panose="02020603050405020304" pitchFamily="18" charset="0"/>
                                  </a:rPr>
                                  <m:t>8</m:t>
                                </m:r>
                              </m:e>
                            </m:func>
                          </m:sup>
                        </m:sSup>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6" name="Rectangle 25"/>
                <p:cNvSpPr>
                  <a:spLocks noRot="1" noChangeAspect="1" noMove="1" noResize="1" noEditPoints="1" noAdjustHandles="1" noChangeArrowheads="1" noChangeShapeType="1" noTextEdit="1"/>
                </p:cNvSpPr>
                <p:nvPr/>
              </p:nvSpPr>
              <p:spPr>
                <a:xfrm>
                  <a:off x="10050037" y="1255979"/>
                  <a:ext cx="2442207" cy="735330"/>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9770668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8"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830248">
            <a:off x="-156708" y="8806933"/>
            <a:ext cx="1151134" cy="1926036"/>
          </a:xfrm>
          <a:prstGeom prst="rect">
            <a:avLst/>
          </a:prstGeom>
        </p:spPr>
      </p:pic>
      <p:pic>
        <p:nvPicPr>
          <p:cNvPr id="29"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95833">
            <a:off x="-526694" y="-349228"/>
            <a:ext cx="1622492" cy="1615159"/>
          </a:xfrm>
          <a:prstGeom prst="rect">
            <a:avLst/>
          </a:prstGeom>
        </p:spPr>
      </p:pic>
      <p:sp>
        <p:nvSpPr>
          <p:cNvPr id="27" name="Rectangle 26"/>
          <p:cNvSpPr/>
          <p:nvPr/>
        </p:nvSpPr>
        <p:spPr>
          <a:xfrm>
            <a:off x="1653884" y="419100"/>
            <a:ext cx="12723355" cy="1361911"/>
          </a:xfrm>
          <a:prstGeom prst="rect">
            <a:avLst/>
          </a:prstGeom>
        </p:spPr>
        <p:txBody>
          <a:bodyPr wrap="none">
            <a:spAutoFit/>
          </a:bodyPr>
          <a:lstStyle/>
          <a:p>
            <a:pPr algn="just">
              <a:lnSpc>
                <a:spcPct val="150000"/>
              </a:lnSpc>
              <a:spcAft>
                <a:spcPts val="800"/>
              </a:spcAft>
            </a:pPr>
            <a:r>
              <a:rPr lang="nl-NL" sz="55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3. Lôgarit thập phân. Lôgarit tự nhiên</a:t>
            </a:r>
            <a:endParaRPr lang="en-US" sz="55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p:cNvGrpSpPr/>
          <p:nvPr/>
        </p:nvGrpSpPr>
        <p:grpSpPr>
          <a:xfrm>
            <a:off x="1424590" y="2324100"/>
            <a:ext cx="13204534" cy="7272791"/>
            <a:chOff x="1029732" y="3291111"/>
            <a:chExt cx="16383000" cy="7294573"/>
          </a:xfrm>
        </p:grpSpPr>
        <p:grpSp>
          <p:nvGrpSpPr>
            <p:cNvPr id="31" name="Group 30"/>
            <p:cNvGrpSpPr/>
            <p:nvPr/>
          </p:nvGrpSpPr>
          <p:grpSpPr>
            <a:xfrm>
              <a:off x="1029732" y="3291111"/>
              <a:ext cx="16383000" cy="7294573"/>
              <a:chOff x="953531" y="2160141"/>
              <a:chExt cx="16383000" cy="7294573"/>
            </a:xfrm>
          </p:grpSpPr>
          <p:sp>
            <p:nvSpPr>
              <p:cNvPr id="42" name="Freeform 6"/>
              <p:cNvSpPr/>
              <p:nvPr/>
            </p:nvSpPr>
            <p:spPr>
              <a:xfrm>
                <a:off x="953531" y="2160141"/>
                <a:ext cx="16383000" cy="7294573"/>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28575">
                <a:solidFill>
                  <a:schemeClr val="tx2"/>
                </a:solidFill>
                <a:prstDash val="sysDash"/>
              </a:ln>
            </p:spPr>
          </p:sp>
          <p:sp>
            <p:nvSpPr>
              <p:cNvPr id="43" name="Freeform 6"/>
              <p:cNvSpPr/>
              <p:nvPr/>
            </p:nvSpPr>
            <p:spPr>
              <a:xfrm>
                <a:off x="1295398" y="2396290"/>
                <a:ext cx="15773401" cy="6752711"/>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sp>
        </p:grpSp>
        <mc:AlternateContent xmlns:mc="http://schemas.openxmlformats.org/markup-compatibility/2006" xmlns:a14="http://schemas.microsoft.com/office/drawing/2010/main">
          <mc:Choice Requires="a14">
            <p:sp>
              <p:nvSpPr>
                <p:cNvPr id="39" name="Rectangle 38"/>
                <p:cNvSpPr/>
                <p:nvPr/>
              </p:nvSpPr>
              <p:spPr>
                <a:xfrm>
                  <a:off x="1888231" y="3757766"/>
                  <a:ext cx="14749844" cy="6369348"/>
                </a:xfrm>
                <a:prstGeom prst="rect">
                  <a:avLst/>
                </a:prstGeom>
              </p:spPr>
              <p:txBody>
                <a:bodyPr wrap="square">
                  <a:spAutoFit/>
                </a:bodyPr>
                <a:lstStyle/>
                <a:p>
                  <a:pPr marL="685800" indent="-685800" algn="just">
                    <a:lnSpc>
                      <a:spcPct val="150000"/>
                    </a:lnSpc>
                    <a:spcBef>
                      <a:spcPts val="600"/>
                    </a:spcBef>
                    <a:spcAft>
                      <a:spcPts val="600"/>
                    </a:spcAft>
                    <a:buFont typeface="Arial" panose="020B0604020202020204" pitchFamily="34" charset="0"/>
                    <a:buChar char="•"/>
                  </a:pPr>
                  <a:r>
                    <a:rPr lang="vi-VN" sz="4500">
                      <a:effectLst/>
                      <a:latin typeface="Arial" panose="020B0604020202020204" pitchFamily="34" charset="0"/>
                      <a:ea typeface="Dotum" panose="020B0600000101010101" pitchFamily="34" charset="-127"/>
                      <a:cs typeface="Arial" panose="020B0604020202020204" pitchFamily="34" charset="0"/>
                    </a:rPr>
                    <a:t>Lôgarit cơ số </a:t>
                  </a:r>
                  <a14:m>
                    <m:oMath xmlns:m="http://schemas.openxmlformats.org/officeDocument/2006/math">
                      <m:r>
                        <a:rPr lang="da-DK" sz="45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4500">
                      <a:effectLst/>
                      <a:latin typeface="Arial" panose="020B0604020202020204" pitchFamily="34" charset="0"/>
                      <a:ea typeface="Dotum" panose="020B0600000101010101" pitchFamily="34" charset="-127"/>
                      <a:cs typeface="Arial" panose="020B0604020202020204" pitchFamily="34" charset="0"/>
                    </a:rPr>
                    <a:t> của số thực dương </a:t>
                  </a:r>
                  <a14:m>
                    <m:oMath xmlns:m="http://schemas.openxmlformats.org/officeDocument/2006/math">
                      <m:r>
                        <a:rPr lang="en-US" sz="4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4500">
                      <a:effectLst/>
                      <a:latin typeface="Arial" panose="020B0604020202020204" pitchFamily="34" charset="0"/>
                      <a:ea typeface="Dotum" panose="020B0600000101010101" pitchFamily="34" charset="-127"/>
                      <a:cs typeface="Arial" panose="020B0604020202020204" pitchFamily="34" charset="0"/>
                    </a:rPr>
                    <a:t> được gọi là </a:t>
                  </a:r>
                  <a:r>
                    <a:rPr lang="vi-VN" sz="4500" i="1">
                      <a:effectLst/>
                      <a:latin typeface="Arial" panose="020B0604020202020204" pitchFamily="34" charset="0"/>
                      <a:ea typeface="Dotum" panose="020B0600000101010101" pitchFamily="34" charset="-127"/>
                      <a:cs typeface="Arial" panose="020B0604020202020204" pitchFamily="34" charset="0"/>
                    </a:rPr>
                    <a:t>lôgarit thập phân </a:t>
                  </a:r>
                  <a:r>
                    <a:rPr lang="vi-VN" sz="4500">
                      <a:effectLst/>
                      <a:latin typeface="Arial" panose="020B0604020202020204" pitchFamily="34" charset="0"/>
                      <a:ea typeface="Dotum" panose="020B0600000101010101" pitchFamily="34" charset="-127"/>
                      <a:cs typeface="Arial" panose="020B0604020202020204" pitchFamily="34" charset="0"/>
                    </a:rPr>
                    <a:t>của </a:t>
                  </a:r>
                  <a14:m>
                    <m:oMath xmlns:m="http://schemas.openxmlformats.org/officeDocument/2006/math">
                      <m:r>
                        <a:rPr lang="en-US" sz="4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4500">
                      <a:effectLst/>
                      <a:latin typeface="Arial" panose="020B0604020202020204" pitchFamily="34" charset="0"/>
                      <a:ea typeface="Dotum" panose="020B0600000101010101" pitchFamily="34" charset="-127"/>
                      <a:cs typeface="Arial" panose="020B0604020202020204" pitchFamily="34" charset="0"/>
                    </a:rPr>
                    <a:t> và kí hiệu là </a:t>
                  </a:r>
                  <a14:m>
                    <m:oMath xmlns:m="http://schemas.openxmlformats.org/officeDocument/2006/math">
                      <m:func>
                        <m:funcPr>
                          <m:ctrlPr>
                            <a:rPr lang="en-US" sz="4500" i="1">
                              <a:effectLst/>
                              <a:latin typeface="Cambria Math"/>
                              <a:ea typeface="Dotum" panose="020B0600000101010101" pitchFamily="34" charset="-127"/>
                              <a:cs typeface="Times New Roman" panose="02020603050405020304" pitchFamily="18" charset="0"/>
                            </a:rPr>
                          </m:ctrlPr>
                        </m:funcPr>
                        <m:fName>
                          <m:r>
                            <m:rPr>
                              <m:sty m:val="p"/>
                            </m:rPr>
                            <a:rPr lang="da-DK" sz="4500">
                              <a:effectLst/>
                              <a:latin typeface="Cambria Math" panose="02040503050406030204" pitchFamily="18" charset="0"/>
                              <a:ea typeface="Dotum" panose="020B0600000101010101" pitchFamily="34" charset="-127"/>
                              <a:cs typeface="Times New Roman" panose="02020603050405020304" pitchFamily="18" charset="0"/>
                            </a:rPr>
                            <m:t>log</m:t>
                          </m:r>
                        </m:fName>
                        <m:e>
                          <m:r>
                            <m:rPr>
                              <m:sty m:val="p"/>
                            </m:rPr>
                            <a:rPr lang="da-DK" sz="4500">
                              <a:effectLst/>
                              <a:latin typeface="Cambria Math" panose="02040503050406030204" pitchFamily="18" charset="0"/>
                              <a:ea typeface="Dotum" panose="020B0600000101010101" pitchFamily="34" charset="-127"/>
                              <a:cs typeface="Times New Roman" panose="02020603050405020304" pitchFamily="18" charset="0"/>
                            </a:rPr>
                            <m:t>b</m:t>
                          </m:r>
                        </m:e>
                      </m:func>
                    </m:oMath>
                  </a14:m>
                  <a:r>
                    <a:rPr lang="vi-VN" sz="4500">
                      <a:effectLst/>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func>
                        <m:funcPr>
                          <m:ctrlPr>
                            <a:rPr lang="en-US" sz="4500" i="1">
                              <a:effectLst/>
                              <a:latin typeface="Cambria Math"/>
                              <a:ea typeface="Dotum" panose="020B0600000101010101" pitchFamily="34" charset="-127"/>
                              <a:cs typeface="Times New Roman" panose="02020603050405020304" pitchFamily="18" charset="0"/>
                            </a:rPr>
                          </m:ctrlPr>
                        </m:funcPr>
                        <m:fName>
                          <m:r>
                            <m:rPr>
                              <m:sty m:val="p"/>
                            </m:rPr>
                            <a:rPr lang="da-DK" sz="4500">
                              <a:effectLst/>
                              <a:latin typeface="Cambria Math" panose="02040503050406030204" pitchFamily="18" charset="0"/>
                              <a:ea typeface="Dotum" panose="020B0600000101010101" pitchFamily="34" charset="-127"/>
                              <a:cs typeface="Times New Roman" panose="02020603050405020304" pitchFamily="18" charset="0"/>
                            </a:rPr>
                            <m:t>lg</m:t>
                          </m:r>
                        </m:fName>
                        <m:e>
                          <m:r>
                            <m:rPr>
                              <m:sty m:val="p"/>
                            </m:rPr>
                            <a:rPr lang="da-DK" sz="4500">
                              <a:effectLst/>
                              <a:latin typeface="Cambria Math" panose="02040503050406030204" pitchFamily="18" charset="0"/>
                              <a:ea typeface="Dotum" panose="020B0600000101010101" pitchFamily="34" charset="-127"/>
                              <a:cs typeface="Times New Roman" panose="02020603050405020304" pitchFamily="18" charset="0"/>
                            </a:rPr>
                            <m:t>b</m:t>
                          </m:r>
                        </m:e>
                      </m:func>
                    </m:oMath>
                  </a14:m>
                  <a:r>
                    <a:rPr lang="vi-VN" sz="4500">
                      <a:effectLst/>
                      <a:latin typeface="Arial" panose="020B0604020202020204" pitchFamily="34" charset="0"/>
                      <a:ea typeface="Dotum" panose="020B0600000101010101" pitchFamily="34" charset="-127"/>
                      <a:cs typeface="Arial" panose="020B0604020202020204" pitchFamily="34" charset="0"/>
                    </a:rPr>
                    <a:t>.</a:t>
                  </a:r>
                  <a:endParaRPr lang="en-US" sz="4500">
                    <a:latin typeface="Arial" panose="020B0604020202020204" pitchFamily="34" charset="0"/>
                    <a:ea typeface="Dotum" panose="020B0600000101010101" pitchFamily="34" charset="-127"/>
                    <a:cs typeface="Arial" panose="020B0604020202020204" pitchFamily="34" charset="0"/>
                  </a:endParaRPr>
                </a:p>
                <a:p>
                  <a:pPr marL="685800" indent="-685800" algn="just">
                    <a:lnSpc>
                      <a:spcPct val="150000"/>
                    </a:lnSpc>
                    <a:spcBef>
                      <a:spcPts val="600"/>
                    </a:spcBef>
                    <a:spcAft>
                      <a:spcPts val="600"/>
                    </a:spcAft>
                    <a:buFont typeface="Arial" panose="020B0604020202020204" pitchFamily="34" charset="0"/>
                    <a:buChar char="•"/>
                  </a:pPr>
                  <a:r>
                    <a:rPr lang="vi-VN" sz="4500">
                      <a:effectLst/>
                      <a:latin typeface="Arial" panose="020B0604020202020204" pitchFamily="34" charset="0"/>
                      <a:ea typeface="Dotum" panose="020B0600000101010101" pitchFamily="34" charset="-127"/>
                      <a:cs typeface="Arial" panose="020B0604020202020204" pitchFamily="34" charset="0"/>
                    </a:rPr>
                    <a:t>Lôgarit cơ số </a:t>
                  </a:r>
                  <a14:m>
                    <m:oMath xmlns:m="http://schemas.openxmlformats.org/officeDocument/2006/math">
                      <m:r>
                        <a:rPr lang="vi-VN" sz="4500" i="1">
                          <a:effectLst/>
                          <a:latin typeface="Cambria Math" panose="02040503050406030204" pitchFamily="18" charset="0"/>
                          <a:ea typeface="Dotum" panose="020B0600000101010101" pitchFamily="34" charset="-127"/>
                          <a:cs typeface="Times New Roman" panose="02020603050405020304" pitchFamily="18" charset="0"/>
                        </a:rPr>
                        <m:t>𝑒</m:t>
                      </m:r>
                    </m:oMath>
                  </a14:m>
                  <a:r>
                    <a:rPr lang="vi-VN" sz="4500">
                      <a:effectLst/>
                      <a:latin typeface="Arial" panose="020B0604020202020204" pitchFamily="34" charset="0"/>
                      <a:ea typeface="Dotum" panose="020B0600000101010101" pitchFamily="34" charset="-127"/>
                      <a:cs typeface="Arial" panose="020B0604020202020204" pitchFamily="34" charset="0"/>
                    </a:rPr>
                    <a:t> của số thực dương </a:t>
                  </a:r>
                  <a14:m>
                    <m:oMath xmlns:m="http://schemas.openxmlformats.org/officeDocument/2006/math">
                      <m:r>
                        <a:rPr lang="vi-VN" sz="4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4500">
                      <a:effectLst/>
                      <a:latin typeface="Arial" panose="020B0604020202020204" pitchFamily="34" charset="0"/>
                      <a:ea typeface="Dotum" panose="020B0600000101010101" pitchFamily="34" charset="-127"/>
                      <a:cs typeface="Arial" panose="020B0604020202020204" pitchFamily="34" charset="0"/>
                    </a:rPr>
                    <a:t> được gọi là </a:t>
                  </a:r>
                  <a:r>
                    <a:rPr lang="vi-VN" sz="4500" i="1">
                      <a:effectLst/>
                      <a:latin typeface="Arial" panose="020B0604020202020204" pitchFamily="34" charset="0"/>
                      <a:ea typeface="Dotum" panose="020B0600000101010101" pitchFamily="34" charset="-127"/>
                      <a:cs typeface="Arial" panose="020B0604020202020204" pitchFamily="34" charset="0"/>
                    </a:rPr>
                    <a:t>lôgarit tự nhiên</a:t>
                  </a:r>
                  <a:r>
                    <a:rPr lang="vi-VN" sz="4500">
                      <a:effectLst/>
                      <a:latin typeface="Arial" panose="020B0604020202020204" pitchFamily="34" charset="0"/>
                      <a:ea typeface="Dotum" panose="020B0600000101010101" pitchFamily="34" charset="-127"/>
                      <a:cs typeface="Arial" panose="020B0604020202020204" pitchFamily="34" charset="0"/>
                    </a:rPr>
                    <a:t> của </a:t>
                  </a:r>
                  <a14:m>
                    <m:oMath xmlns:m="http://schemas.openxmlformats.org/officeDocument/2006/math">
                      <m:r>
                        <a:rPr lang="vi-VN" sz="45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vi-VN" sz="4500">
                      <a:effectLst/>
                      <a:latin typeface="Arial" panose="020B0604020202020204" pitchFamily="34" charset="0"/>
                      <a:ea typeface="Dotum" panose="020B0600000101010101" pitchFamily="34" charset="-127"/>
                      <a:cs typeface="Arial" panose="020B0604020202020204" pitchFamily="34" charset="0"/>
                    </a:rPr>
                    <a:t> và kí hiệu là </a:t>
                  </a:r>
                  <a14:m>
                    <m:oMath xmlns:m="http://schemas.openxmlformats.org/officeDocument/2006/math">
                      <m:func>
                        <m:funcPr>
                          <m:ctrlPr>
                            <a:rPr lang="en-US" sz="4500" i="1">
                              <a:effectLst/>
                              <a:latin typeface="Cambria Math"/>
                              <a:ea typeface="Dotum" panose="020B0600000101010101" pitchFamily="34" charset="-127"/>
                              <a:cs typeface="Times New Roman" panose="02020603050405020304" pitchFamily="18" charset="0"/>
                            </a:rPr>
                          </m:ctrlPr>
                        </m:funcPr>
                        <m:fName>
                          <m:r>
                            <m:rPr>
                              <m:sty m:val="p"/>
                            </m:rPr>
                            <a:rPr lang="vi-VN" sz="4500">
                              <a:effectLst/>
                              <a:latin typeface="Cambria Math" panose="02040503050406030204" pitchFamily="18" charset="0"/>
                              <a:ea typeface="Dotum" panose="020B0600000101010101" pitchFamily="34" charset="-127"/>
                              <a:cs typeface="Times New Roman" panose="02020603050405020304" pitchFamily="18" charset="0"/>
                            </a:rPr>
                            <m:t>ln</m:t>
                          </m:r>
                        </m:fName>
                        <m:e>
                          <m:r>
                            <m:rPr>
                              <m:sty m:val="p"/>
                            </m:rPr>
                            <a:rPr lang="vi-VN" sz="4500">
                              <a:effectLst/>
                              <a:latin typeface="Cambria Math" panose="02040503050406030204" pitchFamily="18" charset="0"/>
                              <a:ea typeface="Dotum" panose="020B0600000101010101" pitchFamily="34" charset="-127"/>
                              <a:cs typeface="Times New Roman" panose="02020603050405020304" pitchFamily="18" charset="0"/>
                            </a:rPr>
                            <m:t>b</m:t>
                          </m:r>
                        </m:e>
                      </m:func>
                    </m:oMath>
                  </a14:m>
                  <a:r>
                    <a:rPr lang="vi-VN" sz="4500">
                      <a:effectLst/>
                      <a:latin typeface="Arial" panose="020B0604020202020204" pitchFamily="34" charset="0"/>
                      <a:ea typeface="Dotum" panose="020B0600000101010101" pitchFamily="34" charset="-127"/>
                      <a:cs typeface="Arial" panose="020B0604020202020204" pitchFamily="34" charset="0"/>
                    </a:rPr>
                    <a:t>.</a:t>
                  </a:r>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88231" y="3757766"/>
                  <a:ext cx="14749844" cy="6369348"/>
                </a:xfrm>
                <a:prstGeom prst="rect">
                  <a:avLst/>
                </a:prstGeom>
                <a:blipFill>
                  <a:blip r:embed="rId10"/>
                  <a:stretch>
                    <a:fillRect l="-1949" r="-2154" b="-3842"/>
                  </a:stretch>
                </a:blipFill>
              </p:spPr>
              <p:txBody>
                <a:bodyPr/>
                <a:lstStyle/>
                <a:p>
                  <a:r>
                    <a:rPr lang="en-US">
                      <a:noFill/>
                    </a:rPr>
                    <a:t> </a:t>
                  </a:r>
                </a:p>
              </p:txBody>
            </p:sp>
          </mc:Fallback>
        </mc:AlternateContent>
      </p:grpSp>
      <p:pic>
        <p:nvPicPr>
          <p:cNvPr id="3" name="Picture 2"/>
          <p:cNvPicPr>
            <a:picLocks noChangeAspect="1"/>
          </p:cNvPicPr>
          <p:nvPr/>
        </p:nvPicPr>
        <p:blipFill>
          <a:blip r:embed="rId11"/>
          <a:stretch>
            <a:fillRect/>
          </a:stretch>
        </p:blipFill>
        <p:spPr>
          <a:xfrm>
            <a:off x="12725400" y="4321342"/>
            <a:ext cx="59436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1176248"/>
            <a:ext cx="16202700" cy="7929652"/>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886500" y="11049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03737"/>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Oval Callout 24"/>
          <p:cNvSpPr/>
          <p:nvPr/>
        </p:nvSpPr>
        <p:spPr>
          <a:xfrm>
            <a:off x="8598890" y="4168046"/>
            <a:ext cx="1729845" cy="97302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3395348" y="2574675"/>
                <a:ext cx="11274848" cy="1061829"/>
              </a:xfrm>
              <a:prstGeom prst="rect">
                <a:avLst/>
              </a:prstGeom>
            </p:spPr>
            <p:txBody>
              <a:bodyPr wrap="square">
                <a:spAutoFit/>
              </a:bodyPr>
              <a:lstStyle/>
              <a:p>
                <a:pPr lvl="0">
                  <a:lnSpc>
                    <a:spcPct val="150000"/>
                  </a:lnSpc>
                  <a:spcAft>
                    <a:spcPts val="1200"/>
                  </a:spcAft>
                  <a:defRPr/>
                </a:pPr>
                <a:r>
                  <a:rPr kumimoji="0" lang="en-US" sz="4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a) </a:t>
                </a:r>
                <a14:m>
                  <m:oMath xmlns:m="http://schemas.openxmlformats.org/officeDocument/2006/math">
                    <m:func>
                      <m:funcPr>
                        <m:ctrlPr>
                          <a:rPr lang="en-US" sz="4200" b="0" i="1" kern="100" smtClean="0">
                            <a:solidFill>
                              <a:prstClr val="black"/>
                            </a:solidFill>
                            <a:latin typeface="Cambria Math"/>
                            <a:ea typeface="Calibri" panose="020F0502020204030204" pitchFamily="34" charset="0"/>
                            <a:cs typeface="Times New Roman" panose="02020603050405020304" pitchFamily="18" charset="0"/>
                          </a:rPr>
                        </m:ctrlPr>
                      </m:funcPr>
                      <m:fName>
                        <m:r>
                          <m:rPr>
                            <m:sty m:val="p"/>
                          </m:rPr>
                          <a:rPr lang="en-US" sz="42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fName>
                      <m:e>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(0,0001)</m:t>
                        </m:r>
                      </m:e>
                    </m:func>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b)</a:t>
                </a:r>
                <a:r>
                  <a:rPr lang="en-US" sz="42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m:t>
                    </m:r>
                    <m:r>
                      <m:rPr>
                        <m:sty m:val="p"/>
                      </m:rPr>
                      <a:rPr lang="en-US" sz="42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42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200" b="0" i="1" kern="100" smtClean="0">
                            <a:solidFill>
                              <a:prstClr val="black"/>
                            </a:solidFill>
                            <a:latin typeface="Cambria Math"/>
                            <a:ea typeface="Calibri" panose="020F0502020204030204" pitchFamily="34" charset="0"/>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n-US" sz="42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3395348" y="2574675"/>
                <a:ext cx="11274848" cy="1061829"/>
              </a:xfrm>
              <a:prstGeom prst="rect">
                <a:avLst/>
              </a:prstGeom>
              <a:blipFill>
                <a:blip r:embed="rId5"/>
                <a:stretch>
                  <a:fillRect l="-2108" b="-13714"/>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255929" y="7124700"/>
            <a:ext cx="2651990" cy="2651990"/>
          </a:xfrm>
          <a:prstGeom prst="rect">
            <a:avLst/>
          </a:prstGeom>
        </p:spPr>
      </p:pic>
      <p:sp>
        <p:nvSpPr>
          <p:cNvPr id="21" name="Rectangle 20"/>
          <p:cNvSpPr/>
          <p:nvPr/>
        </p:nvSpPr>
        <p:spPr>
          <a:xfrm>
            <a:off x="3395348" y="5251117"/>
            <a:ext cx="2023992" cy="9450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Ta có:</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3" name="Rectangle 2"/>
              <p:cNvSpPr/>
              <p:nvPr/>
            </p:nvSpPr>
            <p:spPr>
              <a:xfrm>
                <a:off x="5383245" y="6196119"/>
                <a:ext cx="8088946" cy="2379113"/>
              </a:xfrm>
              <a:prstGeom prst="rect">
                <a:avLst/>
              </a:prstGeom>
            </p:spPr>
            <p:txBody>
              <a:bodyPr wrap="square">
                <a:spAutoFit/>
              </a:bodyPr>
              <a:lstStyle/>
              <a:p>
                <a:pPr lvl="0">
                  <a:lnSpc>
                    <a:spcPct val="165000"/>
                  </a:lnSpc>
                  <a:spcBef>
                    <a:spcPts val="600"/>
                  </a:spcBef>
                  <a:spcAft>
                    <a:spcPts val="600"/>
                  </a:spcAft>
                  <a:defRPr/>
                </a:pPr>
                <a:r>
                  <a:rPr lang="en-US" sz="4200">
                    <a:solidFill>
                      <a:prstClr val="black"/>
                    </a:solidFill>
                    <a:latin typeface="Arial" panose="020B0604020202020204" pitchFamily="34" charset="0"/>
                    <a:ea typeface="Times New Roman" panose="02020603050405020304" pitchFamily="18" charset="0"/>
                  </a:rPr>
                  <a:t>a) </a:t>
                </a:r>
                <a14:m>
                  <m:oMath xmlns:m="http://schemas.openxmlformats.org/officeDocument/2006/math">
                    <m:func>
                      <m:funcPr>
                        <m:ctrlPr>
                          <a:rPr lang="en-US" sz="4200" i="1" kern="100">
                            <a:solidFill>
                              <a:prstClr val="black"/>
                            </a:solidFill>
                            <a:latin typeface="Cambria Math"/>
                            <a:ea typeface="Calibri" panose="020F0502020204030204" pitchFamily="34" charset="0"/>
                            <a:cs typeface="Times New Roman" panose="02020603050405020304" pitchFamily="18" charset="0"/>
                          </a:rPr>
                        </m:ctrlPr>
                      </m:funcPr>
                      <m:fNa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fName>
                      <m:e>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(0,0001)</m:t>
                        </m:r>
                      </m:e>
                    </m:func>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200" b="0" i="1" kern="100" smtClean="0">
                            <a:solidFill>
                              <a:prstClr val="black"/>
                            </a:solidFill>
                            <a:latin typeface="Cambria Math"/>
                            <a:ea typeface="Calibri" panose="020F0502020204030204" pitchFamily="34" charset="0"/>
                            <a:cs typeface="Times New Roman" panose="02020603050405020304" pitchFamily="18" charset="0"/>
                          </a:rPr>
                        </m:ctrlPr>
                      </m:funcPr>
                      <m:fName>
                        <m:r>
                          <m:rPr>
                            <m:sty m:val="p"/>
                          </m:rPr>
                          <a:rPr lang="en-US" sz="42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fName>
                      <m:e>
                        <m:sSup>
                          <m:sSupPr>
                            <m:ctrlPr>
                              <a:rPr lang="en-US" sz="4200" b="0" i="1" kern="100" smtClean="0">
                                <a:solidFill>
                                  <a:prstClr val="black"/>
                                </a:solidFill>
                                <a:latin typeface="Cambria Math"/>
                                <a:ea typeface="Calibri" panose="020F0502020204030204" pitchFamily="34" charset="0"/>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func>
                  </m:oMath>
                </a14:m>
                <a:r>
                  <a:rPr lang="en-US" sz="4200">
                    <a:solidFill>
                      <a:prstClr val="black"/>
                    </a:solidFill>
                    <a:latin typeface="Arial" panose="020B0604020202020204" pitchFamily="34" charset="0"/>
                    <a:ea typeface="Times New Roman" panose="02020603050405020304" pitchFamily="18" charset="0"/>
                  </a:rPr>
                  <a:t>                        </a:t>
                </a:r>
              </a:p>
              <a:p>
                <a:pPr lvl="0">
                  <a:lnSpc>
                    <a:spcPct val="165000"/>
                  </a:lnSpc>
                  <a:spcBef>
                    <a:spcPts val="600"/>
                  </a:spcBef>
                  <a:spcAft>
                    <a:spcPts val="600"/>
                  </a:spcAft>
                  <a:defRPr/>
                </a:pPr>
                <a:r>
                  <a:rPr lang="en-US" sz="4200">
                    <a:solidFill>
                      <a:prstClr val="black"/>
                    </a:solidFill>
                    <a:latin typeface="Arial" panose="020B0604020202020204" pitchFamily="34" charset="0"/>
                    <a:ea typeface="Times New Roman" panose="02020603050405020304" pitchFamily="18" charset="0"/>
                  </a:rPr>
                  <a:t>b)</a:t>
                </a:r>
                <a:r>
                  <a:rPr lang="en-US" sz="42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200" i="1" kern="100">
                            <a:solidFill>
                              <a:prstClr val="black"/>
                            </a:solidFill>
                            <a:latin typeface="Cambria Math"/>
                            <a:ea typeface="Calibri" panose="020F0502020204030204" pitchFamily="34" charset="0"/>
                            <a:cs typeface="Times New Roman" panose="02020603050405020304" pitchFamily="18" charset="0"/>
                          </a:rPr>
                        </m:ctrlPr>
                      </m:sSupPr>
                      <m:e>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4200">
                    <a:solidFill>
                      <a:prstClr val="black"/>
                    </a:solidFill>
                    <a:latin typeface="Arial" panose="020B0604020202020204" pitchFamily="34" charset="0"/>
                    <a:ea typeface="Times New Roman" panose="02020603050405020304" pitchFamily="18" charset="0"/>
                  </a:rPr>
                  <a:t> </a:t>
                </a:r>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383245" y="6196119"/>
                <a:ext cx="8088946" cy="2379113"/>
              </a:xfrm>
              <a:prstGeom prst="rect">
                <a:avLst/>
              </a:prstGeom>
              <a:blipFill>
                <a:blip r:embed="rId7"/>
                <a:stretch>
                  <a:fillRect l="-2864" b="-460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15476098" y="7296432"/>
            <a:ext cx="2308526" cy="2308526"/>
          </a:xfrm>
          <a:prstGeom prst="rect">
            <a:avLst/>
          </a:prstGeom>
        </p:spPr>
      </p:pic>
    </p:spTree>
    <p:extLst>
      <p:ext uri="{BB962C8B-B14F-4D97-AF65-F5344CB8AC3E}">
        <p14:creationId xmlns:p14="http://schemas.microsoft.com/office/powerpoint/2010/main" val="131095132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up)">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566924"/>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a:t>
              </a: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7" name="Rectangle 36"/>
          <p:cNvSpPr/>
          <p:nvPr/>
        </p:nvSpPr>
        <p:spPr>
          <a:xfrm>
            <a:off x="5558853" y="660757"/>
            <a:ext cx="9906000" cy="1015663"/>
          </a:xfrm>
          <a:prstGeom prst="rect">
            <a:avLst/>
          </a:prstGeom>
        </p:spPr>
        <p:txBody>
          <a:bodyPr wrap="square">
            <a:spAutoFit/>
          </a:bodyPr>
          <a:lstStyle/>
          <a:p>
            <a:pPr lvl="0" algn="just">
              <a:lnSpc>
                <a:spcPct val="150000"/>
              </a:lnSpc>
              <a:spcAft>
                <a:spcPts val="1200"/>
              </a:spcAft>
              <a:defRPr/>
            </a:pPr>
            <a:r>
              <a:rPr lang="en-US" sz="4000">
                <a:solidFill>
                  <a:prstClr val="black"/>
                </a:solidFill>
                <a:latin typeface="Arial" panose="020B0604020202020204" pitchFamily="34" charset="0"/>
                <a:ea typeface="Times New Roman" panose="02020603050405020304" pitchFamily="18" charset="0"/>
              </a:rPr>
              <a:t>Giải bài toán được nêu ở phần mở đầu.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29" name="Group 28"/>
          <p:cNvGrpSpPr/>
          <p:nvPr/>
        </p:nvGrpSpPr>
        <p:grpSpPr>
          <a:xfrm>
            <a:off x="8454729" y="2424747"/>
            <a:ext cx="1825661" cy="967947"/>
            <a:chOff x="1219200" y="4746458"/>
            <a:chExt cx="1825661" cy="967947"/>
          </a:xfrm>
        </p:grpSpPr>
        <p:sp>
          <p:nvSpPr>
            <p:cNvPr id="30" name="Oval Callout 29"/>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TextBox 30"/>
            <p:cNvSpPr txBox="1"/>
            <p:nvPr/>
          </p:nvSpPr>
          <p:spPr>
            <a:xfrm>
              <a:off x="1386072" y="4836835"/>
              <a:ext cx="15240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Giải</a:t>
              </a:r>
              <a:r>
                <a:rPr lang="en-US" sz="4000" b="1" dirty="0">
                  <a:latin typeface="Arial" panose="020B0604020202020204" pitchFamily="34" charset="0"/>
                  <a:cs typeface="Arial" panose="020B0604020202020204" pitchFamily="34" charset="0"/>
                </a:rPr>
                <a:t>:</a:t>
              </a:r>
            </a:p>
          </p:txBody>
        </p:sp>
      </p:grpSp>
      <p:pic>
        <p:nvPicPr>
          <p:cNvPr id="14" name="Picture 13"/>
          <p:cNvPicPr>
            <a:picLocks noChangeAspect="1"/>
          </p:cNvPicPr>
          <p:nvPr/>
        </p:nvPicPr>
        <p:blipFill>
          <a:blip r:embed="rId5"/>
          <a:stretch>
            <a:fillRect/>
          </a:stretch>
        </p:blipFill>
        <p:spPr>
          <a:xfrm>
            <a:off x="15927695" y="-224895"/>
            <a:ext cx="2962913" cy="3133616"/>
          </a:xfrm>
          <a:prstGeom prst="rect">
            <a:avLst/>
          </a:prstGeom>
        </p:spPr>
      </p:pic>
      <p:pic>
        <p:nvPicPr>
          <p:cNvPr id="2" name="Picture 1"/>
          <p:cNvPicPr>
            <a:picLocks noChangeAspect="1"/>
          </p:cNvPicPr>
          <p:nvPr/>
        </p:nvPicPr>
        <p:blipFill>
          <a:blip r:embed="rId6"/>
          <a:stretch>
            <a:fillRect/>
          </a:stretch>
        </p:blipFill>
        <p:spPr>
          <a:xfrm>
            <a:off x="0" y="7581900"/>
            <a:ext cx="3136585" cy="242665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966760" y="3889164"/>
                <a:ext cx="12801600" cy="5338513"/>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da-DK" sz="4000">
                          <a:latin typeface="Arial" panose="020B0604020202020204" pitchFamily="34" charset="0"/>
                          <a:ea typeface="Dotum" panose="020B0600000101010101" pitchFamily="34" charset="-127"/>
                          <a:cs typeface="Arial" panose="020B0604020202020204" pitchFamily="34" charset="0"/>
                        </a:rPr>
                        <m:t>Độ </m:t>
                      </m:r>
                      <m:r>
                        <m:rPr>
                          <m:nor/>
                        </m:rPr>
                        <a:rPr lang="da-DK" sz="4000">
                          <a:latin typeface="Arial" panose="020B0604020202020204" pitchFamily="34" charset="0"/>
                          <a:ea typeface="Dotum" panose="020B0600000101010101" pitchFamily="34" charset="-127"/>
                          <a:cs typeface="Arial" panose="020B0604020202020204" pitchFamily="34" charset="0"/>
                        </a:rPr>
                        <m:t>pH</m:t>
                      </m:r>
                      <m:r>
                        <m:rPr>
                          <m:nor/>
                        </m:rPr>
                        <a:rPr lang="da-DK" sz="4000">
                          <a:latin typeface="Arial" panose="020B0604020202020204" pitchFamily="34" charset="0"/>
                          <a:ea typeface="Dotum" panose="020B0600000101010101" pitchFamily="34" charset="-127"/>
                          <a:cs typeface="Arial" panose="020B0604020202020204" pitchFamily="34" charset="0"/>
                        </a:rPr>
                        <m:t> </m:t>
                      </m:r>
                      <m:r>
                        <m:rPr>
                          <m:nor/>
                        </m:rPr>
                        <a:rPr lang="da-DK" sz="4000">
                          <a:latin typeface="Arial" panose="020B0604020202020204" pitchFamily="34" charset="0"/>
                          <a:ea typeface="Dotum" panose="020B0600000101010101" pitchFamily="34" charset="-127"/>
                          <a:cs typeface="Arial" panose="020B0604020202020204" pitchFamily="34" charset="0"/>
                        </a:rPr>
                        <m:t>c</m:t>
                      </m:r>
                      <m:r>
                        <m:rPr>
                          <m:nor/>
                        </m:rPr>
                        <a:rPr lang="da-DK" sz="4000">
                          <a:latin typeface="Arial" panose="020B0604020202020204" pitchFamily="34" charset="0"/>
                          <a:ea typeface="Dotum" panose="020B0600000101010101" pitchFamily="34" charset="-127"/>
                          <a:cs typeface="Arial" panose="020B0604020202020204" pitchFamily="34" charset="0"/>
                        </a:rPr>
                        <m:t>ủ</m:t>
                      </m:r>
                      <m:r>
                        <m:rPr>
                          <m:nor/>
                        </m:rPr>
                        <a:rPr lang="da-DK" sz="4000">
                          <a:latin typeface="Arial" panose="020B0604020202020204" pitchFamily="34" charset="0"/>
                          <a:ea typeface="Dotum" panose="020B0600000101010101" pitchFamily="34" charset="-127"/>
                          <a:cs typeface="Arial" panose="020B0604020202020204" pitchFamily="34" charset="0"/>
                        </a:rPr>
                        <m:t>a</m:t>
                      </m:r>
                      <m:r>
                        <m:rPr>
                          <m:nor/>
                        </m:rPr>
                        <a:rPr lang="da-DK" sz="4000">
                          <a:latin typeface="Arial" panose="020B0604020202020204" pitchFamily="34" charset="0"/>
                          <a:ea typeface="Dotum" panose="020B0600000101010101" pitchFamily="34" charset="-127"/>
                          <a:cs typeface="Arial" panose="020B0604020202020204" pitchFamily="34" charset="0"/>
                        </a:rPr>
                        <m:t> </m:t>
                      </m:r>
                      <m:r>
                        <m:rPr>
                          <m:nor/>
                        </m:rPr>
                        <a:rPr lang="da-DK" sz="4000">
                          <a:latin typeface="Arial" panose="020B0604020202020204" pitchFamily="34" charset="0"/>
                          <a:ea typeface="Dotum" panose="020B0600000101010101" pitchFamily="34" charset="-127"/>
                          <a:cs typeface="Arial" panose="020B0604020202020204" pitchFamily="34" charset="0"/>
                        </a:rPr>
                        <m:t>n</m:t>
                      </m:r>
                      <m:r>
                        <m:rPr>
                          <m:nor/>
                        </m:rPr>
                        <a:rPr lang="da-DK" sz="4000">
                          <a:latin typeface="Arial" panose="020B0604020202020204" pitchFamily="34" charset="0"/>
                          <a:ea typeface="Dotum" panose="020B0600000101010101" pitchFamily="34" charset="-127"/>
                          <a:cs typeface="Arial" panose="020B0604020202020204" pitchFamily="34" charset="0"/>
                        </a:rPr>
                        <m:t>ướ</m:t>
                      </m:r>
                      <m:r>
                        <m:rPr>
                          <m:nor/>
                        </m:rPr>
                        <a:rPr lang="da-DK" sz="4000">
                          <a:latin typeface="Arial" panose="020B0604020202020204" pitchFamily="34" charset="0"/>
                          <a:ea typeface="Dotum" panose="020B0600000101010101" pitchFamily="34" charset="-127"/>
                          <a:cs typeface="Arial" panose="020B0604020202020204" pitchFamily="34" charset="0"/>
                        </a:rPr>
                        <m:t>c</m:t>
                      </m:r>
                      <m:r>
                        <m:rPr>
                          <m:nor/>
                        </m:rPr>
                        <a:rPr lang="da-DK" sz="4000">
                          <a:latin typeface="Arial" panose="020B0604020202020204" pitchFamily="34" charset="0"/>
                          <a:ea typeface="Dotum" panose="020B0600000101010101" pitchFamily="34" charset="-127"/>
                          <a:cs typeface="Arial" panose="020B0604020202020204" pitchFamily="34" charset="0"/>
                        </a:rPr>
                        <m:t> </m:t>
                      </m:r>
                      <m:r>
                        <m:rPr>
                          <m:nor/>
                        </m:rPr>
                        <a:rPr lang="da-DK" sz="4000">
                          <a:latin typeface="Arial" panose="020B0604020202020204" pitchFamily="34" charset="0"/>
                          <a:ea typeface="Dotum" panose="020B0600000101010101" pitchFamily="34" charset="-127"/>
                          <a:cs typeface="Arial" panose="020B0604020202020204" pitchFamily="34" charset="0"/>
                        </a:rPr>
                        <m:t>cam</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𝑝𝐻</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r>
                            <a:rPr lang="en-US" sz="4000" i="1">
                              <a:effectLst/>
                              <a:latin typeface="Cambria Math" panose="02040503050406030204" pitchFamily="18" charset="0"/>
                              <a:ea typeface="Dotum" panose="020B0600000101010101" pitchFamily="34" charset="-127"/>
                              <a:cs typeface="Times New Roman" panose="02020603050405020304" pitchFamily="18" charset="0"/>
                            </a:rPr>
                            <m:t>𝑙𝑜𝑔</m:t>
                          </m:r>
                        </m:fName>
                        <m:e>
                          <m:d>
                            <m:dPr>
                              <m:begChr m:val="["/>
                              <m:endChr m:val="]"/>
                              <m:ctrlPr>
                                <a:rPr lang="en-US" sz="4000" i="1">
                                  <a:effectLst/>
                                  <a:latin typeface="Cambria Math"/>
                                  <a:ea typeface="Dotum" panose="020B0600000101010101" pitchFamily="34" charset="-127"/>
                                  <a:cs typeface="Times New Roman" panose="02020603050405020304" pitchFamily="18" charset="0"/>
                                </a:rPr>
                              </m:ctrlPr>
                            </m:dPr>
                            <m:e>
                              <m:sSup>
                                <m:sSupPr>
                                  <m:ctrlPr>
                                    <a:rPr lang="en-US" sz="4000" i="1">
                                      <a:effectLst/>
                                      <a:latin typeface="Cambria Math"/>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e>
                          </m:d>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r>
                            <a:rPr lang="en-US" sz="4000" i="1">
                              <a:effectLst/>
                              <a:latin typeface="Cambria Math" panose="02040503050406030204" pitchFamily="18" charset="0"/>
                              <a:ea typeface="Dotum" panose="020B0600000101010101" pitchFamily="34" charset="-127"/>
                              <a:cs typeface="Times New Roman" panose="02020603050405020304" pitchFamily="18" charset="0"/>
                            </a:rPr>
                            <m:t>𝑙𝑜𝑔</m:t>
                          </m:r>
                        </m:fName>
                        <m:e>
                          <m:sSup>
                            <m:sSupPr>
                              <m:ctrlPr>
                                <a:rPr lang="en-US" sz="4000" i="1">
                                  <a:effectLst/>
                                  <a:latin typeface="Cambria Math"/>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10</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−4</m:t>
                              </m:r>
                            </m:sup>
                          </m:sSup>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=4</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4000">
                          <a:effectLst/>
                          <a:latin typeface="Arial" panose="020B0604020202020204" pitchFamily="34" charset="0"/>
                          <a:ea typeface="Dotum" panose="020B0600000101010101" pitchFamily="34" charset="-127"/>
                          <a:cs typeface="Arial" panose="020B0604020202020204" pitchFamily="34" charset="0"/>
                        </a:rPr>
                        <m:t>Độ </m:t>
                      </m:r>
                      <m:r>
                        <m:rPr>
                          <m:nor/>
                        </m:rPr>
                        <a:rPr lang="en-US" sz="4000">
                          <a:effectLst/>
                          <a:latin typeface="Arial" panose="020B0604020202020204" pitchFamily="34" charset="0"/>
                          <a:ea typeface="Dotum" panose="020B0600000101010101" pitchFamily="34" charset="-127"/>
                          <a:cs typeface="Arial" panose="020B0604020202020204" pitchFamily="34" charset="0"/>
                        </a:rPr>
                        <m:t>pH</m:t>
                      </m:r>
                      <m:r>
                        <m:rPr>
                          <m:nor/>
                        </m:rPr>
                        <a:rPr lang="en-US" sz="4000">
                          <a:effectLst/>
                          <a:latin typeface="Arial" panose="020B0604020202020204" pitchFamily="34" charset="0"/>
                          <a:ea typeface="Dotum" panose="020B0600000101010101" pitchFamily="34" charset="-127"/>
                          <a:cs typeface="Arial" panose="020B0604020202020204" pitchFamily="34" charset="0"/>
                        </a:rPr>
                        <m:t> </m:t>
                      </m:r>
                      <m:r>
                        <m:rPr>
                          <m:nor/>
                        </m:rPr>
                        <a:rPr lang="en-US" sz="4000">
                          <a:effectLst/>
                          <a:latin typeface="Arial" panose="020B0604020202020204" pitchFamily="34" charset="0"/>
                          <a:ea typeface="Dotum" panose="020B0600000101010101" pitchFamily="34" charset="-127"/>
                          <a:cs typeface="Arial" panose="020B0604020202020204" pitchFamily="34" charset="0"/>
                        </a:rPr>
                        <m:t>c</m:t>
                      </m:r>
                      <m:r>
                        <m:rPr>
                          <m:nor/>
                        </m:rPr>
                        <a:rPr lang="en-US" sz="4000">
                          <a:effectLst/>
                          <a:latin typeface="Arial" panose="020B0604020202020204" pitchFamily="34" charset="0"/>
                          <a:ea typeface="Dotum" panose="020B0600000101010101" pitchFamily="34" charset="-127"/>
                          <a:cs typeface="Arial" panose="020B0604020202020204" pitchFamily="34" charset="0"/>
                        </a:rPr>
                        <m:t>ủ</m:t>
                      </m:r>
                      <m:r>
                        <m:rPr>
                          <m:nor/>
                        </m:rPr>
                        <a:rPr lang="en-US" sz="4000">
                          <a:effectLst/>
                          <a:latin typeface="Arial" panose="020B0604020202020204" pitchFamily="34" charset="0"/>
                          <a:ea typeface="Dotum" panose="020B0600000101010101" pitchFamily="34" charset="-127"/>
                          <a:cs typeface="Arial" panose="020B0604020202020204" pitchFamily="34" charset="0"/>
                        </a:rPr>
                        <m:t>a</m:t>
                      </m:r>
                      <m:r>
                        <m:rPr>
                          <m:nor/>
                        </m:rPr>
                        <a:rPr lang="en-US" sz="4000">
                          <a:effectLst/>
                          <a:latin typeface="Arial" panose="020B0604020202020204" pitchFamily="34" charset="0"/>
                          <a:ea typeface="Dotum" panose="020B0600000101010101" pitchFamily="34" charset="-127"/>
                          <a:cs typeface="Arial" panose="020B0604020202020204" pitchFamily="34" charset="0"/>
                        </a:rPr>
                        <m:t> </m:t>
                      </m:r>
                      <m:r>
                        <m:rPr>
                          <m:nor/>
                        </m:rPr>
                        <a:rPr lang="en-US" sz="4000">
                          <a:effectLst/>
                          <a:latin typeface="Arial" panose="020B0604020202020204" pitchFamily="34" charset="0"/>
                          <a:ea typeface="Dotum" panose="020B0600000101010101" pitchFamily="34" charset="-127"/>
                          <a:cs typeface="Arial" panose="020B0604020202020204" pitchFamily="34" charset="0"/>
                        </a:rPr>
                        <m:t>n</m:t>
                      </m:r>
                      <m:r>
                        <m:rPr>
                          <m:nor/>
                        </m:rPr>
                        <a:rPr lang="en-US" sz="4000">
                          <a:effectLst/>
                          <a:latin typeface="Arial" panose="020B0604020202020204" pitchFamily="34" charset="0"/>
                          <a:ea typeface="Dotum" panose="020B0600000101010101" pitchFamily="34" charset="-127"/>
                          <a:cs typeface="Arial" panose="020B0604020202020204" pitchFamily="34" charset="0"/>
                        </a:rPr>
                        <m:t>ướ</m:t>
                      </m:r>
                      <m:r>
                        <m:rPr>
                          <m:nor/>
                        </m:rPr>
                        <a:rPr lang="en-US" sz="4000">
                          <a:effectLst/>
                          <a:latin typeface="Arial" panose="020B0604020202020204" pitchFamily="34" charset="0"/>
                          <a:ea typeface="Dotum" panose="020B0600000101010101" pitchFamily="34" charset="-127"/>
                          <a:cs typeface="Arial" panose="020B0604020202020204" pitchFamily="34" charset="0"/>
                        </a:rPr>
                        <m:t>c</m:t>
                      </m:r>
                      <m:r>
                        <m:rPr>
                          <m:nor/>
                        </m:rPr>
                        <a:rPr lang="en-US" sz="4000">
                          <a:effectLst/>
                          <a:latin typeface="Arial" panose="020B0604020202020204" pitchFamily="34" charset="0"/>
                          <a:ea typeface="Dotum" panose="020B0600000101010101" pitchFamily="34" charset="-127"/>
                          <a:cs typeface="Arial" panose="020B0604020202020204" pitchFamily="34" charset="0"/>
                        </a:rPr>
                        <m:t> </m:t>
                      </m:r>
                      <m:r>
                        <m:rPr>
                          <m:nor/>
                        </m:rPr>
                        <a:rPr lang="en-US" sz="4000">
                          <a:effectLst/>
                          <a:latin typeface="Arial" panose="020B0604020202020204" pitchFamily="34" charset="0"/>
                          <a:ea typeface="Dotum" panose="020B0600000101010101" pitchFamily="34" charset="-127"/>
                          <a:cs typeface="Arial" panose="020B0604020202020204" pitchFamily="34" charset="0"/>
                        </a:rPr>
                        <m:t>d</m:t>
                      </m:r>
                      <m:r>
                        <m:rPr>
                          <m:nor/>
                        </m:rPr>
                        <a:rPr lang="en-US" sz="4000">
                          <a:effectLst/>
                          <a:latin typeface="Arial" panose="020B0604020202020204" pitchFamily="34" charset="0"/>
                          <a:ea typeface="Dotum" panose="020B0600000101010101" pitchFamily="34" charset="-127"/>
                          <a:cs typeface="Arial" panose="020B0604020202020204" pitchFamily="34" charset="0"/>
                        </a:rPr>
                        <m:t>ừ</m:t>
                      </m:r>
                      <m:r>
                        <m:rPr>
                          <m:nor/>
                        </m:rPr>
                        <a:rPr lang="en-US" sz="4000">
                          <a:effectLst/>
                          <a:latin typeface="Arial" panose="020B0604020202020204" pitchFamily="34" charset="0"/>
                          <a:ea typeface="Dotum" panose="020B0600000101010101" pitchFamily="34" charset="-127"/>
                          <a:cs typeface="Arial" panose="020B0604020202020204" pitchFamily="34" charset="0"/>
                        </a:rPr>
                        <m:t>a</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𝑝𝐻</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r>
                            <a:rPr lang="en-US" sz="4000" i="1">
                              <a:effectLst/>
                              <a:latin typeface="Cambria Math" panose="02040503050406030204" pitchFamily="18" charset="0"/>
                              <a:ea typeface="Dotum" panose="020B0600000101010101" pitchFamily="34" charset="-127"/>
                              <a:cs typeface="Times New Roman" panose="02020603050405020304" pitchFamily="18" charset="0"/>
                            </a:rPr>
                            <m:t>𝑙𝑜𝑔</m:t>
                          </m:r>
                        </m:fName>
                        <m:e>
                          <m:d>
                            <m:dPr>
                              <m:begChr m:val="["/>
                              <m:endChr m:val="]"/>
                              <m:ctrlPr>
                                <a:rPr lang="en-US" sz="4000" i="1">
                                  <a:effectLst/>
                                  <a:latin typeface="Cambria Math"/>
                                  <a:ea typeface="Dotum" panose="020B0600000101010101" pitchFamily="34" charset="-127"/>
                                  <a:cs typeface="Times New Roman" panose="02020603050405020304" pitchFamily="18" charset="0"/>
                                </a:rPr>
                              </m:ctrlPr>
                            </m:dPr>
                            <m:e>
                              <m:sSup>
                                <m:sSupPr>
                                  <m:ctrlPr>
                                    <a:rPr lang="en-US" sz="4000" i="1">
                                      <a:effectLst/>
                                      <a:latin typeface="Cambria Math"/>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e>
                          </m:d>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r>
                            <a:rPr lang="en-US" sz="4000" i="1">
                              <a:effectLst/>
                              <a:latin typeface="Cambria Math" panose="02040503050406030204" pitchFamily="18" charset="0"/>
                              <a:ea typeface="Dotum" panose="020B0600000101010101" pitchFamily="34" charset="-127"/>
                              <a:cs typeface="Times New Roman" panose="02020603050405020304" pitchFamily="18" charset="0"/>
                            </a:rPr>
                            <m:t>𝑙𝑜𝑔</m:t>
                          </m:r>
                        </m:fName>
                        <m:e>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sSup>
                            <m:sSupPr>
                              <m:ctrlPr>
                                <a:rPr lang="en-US" sz="4000" i="1">
                                  <a:effectLst/>
                                  <a:latin typeface="Cambria Math"/>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0</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−5</m:t>
                              </m:r>
                            </m:sup>
                          </m:sSup>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966760" y="3889164"/>
                <a:ext cx="12801600" cy="533851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94657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2" dur="500"/>
                                        <p:tgtEl>
                                          <p:spTgt spid="18">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fade">
                                      <p:cBhvr>
                                        <p:cTn id="30" dur="500"/>
                                        <p:tgtEl>
                                          <p:spTgt spid="18">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94181" y="7525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53993" y="893997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841773" y="7277100"/>
            <a:ext cx="1283368" cy="1662870"/>
          </a:xfrm>
          <a:prstGeom prst="rect">
            <a:avLst/>
          </a:prstGeom>
        </p:spPr>
      </p:pic>
      <p:grpSp>
        <p:nvGrpSpPr>
          <p:cNvPr id="17" name="Group 16"/>
          <p:cNvGrpSpPr/>
          <p:nvPr/>
        </p:nvGrpSpPr>
        <p:grpSpPr>
          <a:xfrm>
            <a:off x="2803357" y="892342"/>
            <a:ext cx="12583433" cy="4080306"/>
            <a:chOff x="2884691" y="3094311"/>
            <a:chExt cx="13676762" cy="4080306"/>
          </a:xfrm>
        </p:grpSpPr>
        <p:sp>
          <p:nvSpPr>
            <p:cNvPr id="3" name="Freeform 3"/>
            <p:cNvSpPr/>
            <p:nvPr/>
          </p:nvSpPr>
          <p:spPr>
            <a:xfrm>
              <a:off x="2884691" y="3094311"/>
              <a:ext cx="13676762" cy="408030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3066994" y="3591783"/>
              <a:ext cx="13312156"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lang="en-US" sz="6500" b="1" noProof="0">
                  <a:solidFill>
                    <a:srgbClr val="FFFF00"/>
                  </a:solidFill>
                  <a:latin typeface="Arial" panose="020B0604020202020204" pitchFamily="34" charset="0"/>
                  <a:ea typeface="Calibri" panose="020F0502020204030204" pitchFamily="34" charset="0"/>
                  <a:cs typeface="Arial" panose="020B0604020202020204" pitchFamily="34" charset="0"/>
                </a:rPr>
                <a:t>II</a:t>
              </a:r>
              <a:r>
                <a:rPr kumimoji="0" lang="en-US" sz="65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MỘT</a:t>
              </a:r>
              <a:r>
                <a:rPr kumimoji="0" lang="en-US" sz="65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SỐ TÍNH CHẤT CỦA PHÉP TÍNH </a:t>
              </a:r>
              <a:r>
                <a:rPr kumimoji="0" lang="en-US" sz="65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LOGAIRT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8806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3749842" y="520832"/>
            <a:ext cx="11048999" cy="2980178"/>
            <a:chOff x="3916186" y="288505"/>
            <a:chExt cx="11048999" cy="2980178"/>
          </a:xfrm>
        </p:grpSpPr>
        <p:grpSp>
          <p:nvGrpSpPr>
            <p:cNvPr id="14" name="Group 2"/>
            <p:cNvGrpSpPr/>
            <p:nvPr/>
          </p:nvGrpSpPr>
          <p:grpSpPr>
            <a:xfrm>
              <a:off x="3916186" y="288505"/>
              <a:ext cx="11048999" cy="2980178"/>
              <a:chOff x="-756720" y="-28575"/>
              <a:chExt cx="4123972" cy="841375"/>
            </a:xfrm>
          </p:grpSpPr>
          <p:sp>
            <p:nvSpPr>
              <p:cNvPr id="16" name="Freeform 3"/>
              <p:cNvSpPr/>
              <p:nvPr/>
            </p:nvSpPr>
            <p:spPr>
              <a:xfrm>
                <a:off x="-756720" y="-11591"/>
                <a:ext cx="4123972"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4461597" y="425724"/>
              <a:ext cx="9958175" cy="1002710"/>
            </a:xfrm>
            <a:prstGeom prst="rect">
              <a:avLst/>
            </a:prstGeom>
          </p:spPr>
          <p:txBody>
            <a:bodyPr wrap="none">
              <a:spAutoFit/>
            </a:bodyPr>
            <a:lstStyle/>
            <a:p>
              <a:pPr lvl="0" algn="just">
                <a:lnSpc>
                  <a:spcPct val="150000"/>
                </a:lnSpc>
                <a:spcAft>
                  <a:spcPts val="600"/>
                </a:spcAft>
                <a:defRPr/>
              </a:pPr>
              <a:r>
                <a:rPr lang="vi-VN" sz="4500" b="1">
                  <a:solidFill>
                    <a:srgbClr val="FFFF00"/>
                  </a:solidFill>
                  <a:ea typeface="Times New Roman" panose="02020603050405020304" pitchFamily="18" charset="0"/>
                  <a:cs typeface="Arial" panose="020B0604020202020204" pitchFamily="34" charset="0"/>
                </a:rPr>
                <a:t>1. Lôgarit của một tích, một thương</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Lst>
          </a:blip>
          <a:stretch>
            <a:fillRect/>
          </a:stretch>
        </p:blipFill>
        <p:spPr>
          <a:xfrm rot="19581055" flipH="1">
            <a:off x="562653" y="7565660"/>
            <a:ext cx="914107" cy="2307269"/>
          </a:xfrm>
          <a:prstGeom prst="rect">
            <a:avLst/>
          </a:prstGeom>
        </p:spPr>
      </p:pic>
      <p:pic>
        <p:nvPicPr>
          <p:cNvPr id="20"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612740">
            <a:off x="17341970" y="117277"/>
            <a:ext cx="1622492" cy="1615159"/>
          </a:xfrm>
          <a:prstGeom prst="rect">
            <a:avLst/>
          </a:prstGeom>
        </p:spPr>
      </p:pic>
      <p:pic>
        <p:nvPicPr>
          <p:cNvPr id="11" name="Picture 10"/>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7680" y="2201079"/>
            <a:ext cx="979790" cy="914400"/>
          </a:xfrm>
          <a:prstGeom prst="rect">
            <a:avLst/>
          </a:prstGeom>
        </p:spPr>
      </p:pic>
      <p:sp>
        <p:nvSpPr>
          <p:cNvPr id="12" name="TextBox 11"/>
          <p:cNvSpPr txBox="1"/>
          <p:nvPr/>
        </p:nvSpPr>
        <p:spPr>
          <a:xfrm>
            <a:off x="1804035" y="2301469"/>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804035" y="3266898"/>
                <a:ext cx="14935200" cy="2282291"/>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a) Tính </a:t>
                </a:r>
                <a14:m>
                  <m:oMath xmlns:m="http://schemas.openxmlformats.org/officeDocument/2006/math">
                    <m:r>
                      <m:rPr>
                        <m:sty m:val="p"/>
                      </m:rPr>
                      <a:rPr lang="en-US" sz="3800" i="1" smtClean="0">
                        <a:solidFill>
                          <a:srgbClr val="000000"/>
                        </a:solidFill>
                        <a:latin typeface="Cambria Math" panose="02040503050406030204" pitchFamily="18" charset="0"/>
                        <a:cs typeface="Arial" panose="020B0604020202020204" pitchFamily="34" charset="0"/>
                      </a:rPr>
                      <m:t>log</m:t>
                    </m:r>
                    <m:r>
                      <a:rPr lang="en-US" sz="3800" i="1" baseline="-25000">
                        <a:solidFill>
                          <a:srgbClr val="000000"/>
                        </a:solidFill>
                        <a:latin typeface="Cambria Math" panose="02040503050406030204" pitchFamily="18" charset="0"/>
                        <a:cs typeface="Arial" panose="020B0604020202020204" pitchFamily="34" charset="0"/>
                      </a:rPr>
                      <m:t>2</m:t>
                    </m:r>
                    <m:r>
                      <a:rPr lang="en-US" sz="3800" i="1">
                        <a:solidFill>
                          <a:srgbClr val="000000"/>
                        </a:solidFill>
                        <a:latin typeface="Cambria Math" panose="02040503050406030204" pitchFamily="18" charset="0"/>
                        <a:cs typeface="Arial" panose="020B0604020202020204" pitchFamily="34" charset="0"/>
                      </a:rPr>
                      <m:t>(</m:t>
                    </m:r>
                    <m:r>
                      <a:rPr lang="en-US" sz="3800" i="1">
                        <a:solidFill>
                          <a:srgbClr val="000000"/>
                        </a:solidFill>
                        <a:latin typeface="Cambria Math" panose="02040503050406030204" pitchFamily="18" charset="0"/>
                        <a:cs typeface="Arial" panose="020B0604020202020204" pitchFamily="34" charset="0"/>
                      </a:rPr>
                      <m:t>𝑚𝑛</m:t>
                    </m:r>
                    <m:r>
                      <a:rPr lang="en-US" sz="3800" i="1">
                        <a:solidFill>
                          <a:srgbClr val="000000"/>
                        </a:solidFill>
                        <a:latin typeface="Cambria Math" panose="02040503050406030204" pitchFamily="18" charset="0"/>
                        <a:cs typeface="Arial" panose="020B0604020202020204" pitchFamily="34" charset="0"/>
                      </a:rPr>
                      <m:t>); </m:t>
                    </m:r>
                    <m:r>
                      <m:rPr>
                        <m:sty m:val="p"/>
                      </m:rPr>
                      <a:rPr lang="en-US" sz="3800" i="1">
                        <a:solidFill>
                          <a:srgbClr val="000000"/>
                        </a:solidFill>
                        <a:latin typeface="Cambria Math" panose="02040503050406030204" pitchFamily="18" charset="0"/>
                        <a:cs typeface="Arial" panose="020B0604020202020204" pitchFamily="34" charset="0"/>
                      </a:rPr>
                      <m:t>log</m:t>
                    </m:r>
                    <m:r>
                      <a:rPr lang="en-US" sz="3800" i="1" baseline="-25000">
                        <a:solidFill>
                          <a:srgbClr val="000000"/>
                        </a:solidFill>
                        <a:latin typeface="Cambria Math" panose="02040503050406030204" pitchFamily="18" charset="0"/>
                        <a:cs typeface="Arial" panose="020B0604020202020204" pitchFamily="34" charset="0"/>
                      </a:rPr>
                      <m:t>2</m:t>
                    </m:r>
                    <m:r>
                      <a:rPr lang="en-US" sz="3800" i="1">
                        <a:solidFill>
                          <a:srgbClr val="000000"/>
                        </a:solidFill>
                        <a:latin typeface="Cambria Math" panose="02040503050406030204" pitchFamily="18" charset="0"/>
                        <a:cs typeface="Arial" panose="020B0604020202020204" pitchFamily="34" charset="0"/>
                      </a:rPr>
                      <m:t>𝑚</m:t>
                    </m:r>
                    <m:r>
                      <a:rPr lang="en-US" sz="3800" i="1">
                        <a:solidFill>
                          <a:srgbClr val="000000"/>
                        </a:solidFill>
                        <a:latin typeface="Cambria Math" panose="02040503050406030204" pitchFamily="18" charset="0"/>
                        <a:cs typeface="Arial" panose="020B0604020202020204" pitchFamily="34" charset="0"/>
                      </a:rPr>
                      <m:t>+</m:t>
                    </m:r>
                    <m:r>
                      <m:rPr>
                        <m:sty m:val="p"/>
                      </m:rPr>
                      <a:rPr lang="en-US" sz="3800" i="1">
                        <a:solidFill>
                          <a:srgbClr val="000000"/>
                        </a:solidFill>
                        <a:latin typeface="Cambria Math" panose="02040503050406030204" pitchFamily="18" charset="0"/>
                        <a:cs typeface="Arial" panose="020B0604020202020204" pitchFamily="34" charset="0"/>
                      </a:rPr>
                      <m:t>log</m:t>
                    </m:r>
                    <m:r>
                      <a:rPr lang="en-US" sz="3800" i="1" baseline="-25000">
                        <a:solidFill>
                          <a:srgbClr val="000000"/>
                        </a:solidFill>
                        <a:latin typeface="Cambria Math" panose="02040503050406030204" pitchFamily="18" charset="0"/>
                        <a:cs typeface="Arial" panose="020B0604020202020204" pitchFamily="34" charset="0"/>
                      </a:rPr>
                      <m:t>2</m:t>
                    </m:r>
                    <m:r>
                      <a:rPr lang="en-US" sz="3800" i="1">
                        <a:solidFill>
                          <a:srgbClr val="000000"/>
                        </a:solidFill>
                        <a:latin typeface="Cambria Math" panose="02040503050406030204" pitchFamily="18" charset="0"/>
                        <a:cs typeface="Arial" panose="020B0604020202020204" pitchFamily="34" charset="0"/>
                      </a:rPr>
                      <m:t>𝑛</m:t>
                    </m:r>
                  </m:oMath>
                </a14:m>
                <a:r>
                  <a:rPr lang="en-US" sz="3800">
                    <a:solidFill>
                      <a:srgbClr val="000000"/>
                    </a:solidFill>
                    <a:latin typeface="Arial" panose="020B0604020202020204" pitchFamily="34" charset="0"/>
                    <a:cs typeface="Arial" panose="020B0604020202020204" pitchFamily="34" charset="0"/>
                  </a:rPr>
                  <a:t> và so sánh các kết quả đó.</a:t>
                </a:r>
              </a:p>
              <a:p>
                <a:pPr algn="just">
                  <a:lnSpc>
                    <a:spcPct val="150000"/>
                  </a:lnSpc>
                </a:pPr>
                <a:r>
                  <a:rPr lang="en-US" sz="3800">
                    <a:solidFill>
                      <a:srgbClr val="000000"/>
                    </a:solidFill>
                    <a:latin typeface="Arial" panose="020B0604020202020204" pitchFamily="34" charset="0"/>
                    <a:cs typeface="Arial" panose="020B0604020202020204" pitchFamily="34" charset="0"/>
                  </a:rPr>
                  <a:t>b) Tính </a:t>
                </a:r>
                <a14:m>
                  <m:oMath xmlns:m="http://schemas.openxmlformats.org/officeDocument/2006/math">
                    <m:r>
                      <m:rPr>
                        <m:sty m:val="p"/>
                      </m:rPr>
                      <a:rPr lang="en-US" sz="3800" i="1" smtClean="0">
                        <a:solidFill>
                          <a:srgbClr val="000000"/>
                        </a:solidFill>
                        <a:latin typeface="Cambria Math" panose="02040503050406030204" pitchFamily="18" charset="0"/>
                        <a:cs typeface="Arial" panose="020B0604020202020204" pitchFamily="34" charset="0"/>
                      </a:rPr>
                      <m:t>log</m:t>
                    </m:r>
                    <m:r>
                      <a:rPr lang="en-US" sz="3800" i="1" smtClean="0">
                        <a:solidFill>
                          <a:srgbClr val="000000"/>
                        </a:solidFill>
                        <a:latin typeface="Cambria Math" panose="02040503050406030204" pitchFamily="18" charset="0"/>
                        <a:cs typeface="Arial" panose="020B0604020202020204" pitchFamily="34" charset="0"/>
                      </a:rPr>
                      <m:t>2 </m:t>
                    </m:r>
                    <m:d>
                      <m:dPr>
                        <m:ctrlPr>
                          <a:rPr lang="en-US" sz="3800" b="0" i="1" smtClean="0">
                            <a:solidFill>
                              <a:srgbClr val="000000"/>
                            </a:solidFill>
                            <a:latin typeface="Cambria Math"/>
                            <a:cs typeface="Arial" panose="020B0604020202020204" pitchFamily="34" charset="0"/>
                          </a:rPr>
                        </m:ctrlPr>
                      </m:dPr>
                      <m:e>
                        <m:f>
                          <m:fPr>
                            <m:ctrlPr>
                              <a:rPr lang="en-US" sz="3800" i="1">
                                <a:solidFill>
                                  <a:srgbClr val="000000"/>
                                </a:solidFill>
                                <a:latin typeface="Cambria Math"/>
                                <a:cs typeface="Arial" panose="020B0604020202020204" pitchFamily="34" charset="0"/>
                              </a:rPr>
                            </m:ctrlPr>
                          </m:fPr>
                          <m:num>
                            <m:r>
                              <a:rPr lang="en-US" sz="3800" i="1">
                                <a:solidFill>
                                  <a:srgbClr val="000000"/>
                                </a:solidFill>
                                <a:latin typeface="Cambria Math" panose="02040503050406030204" pitchFamily="18" charset="0"/>
                                <a:cs typeface="Arial" panose="020B0604020202020204" pitchFamily="34" charset="0"/>
                              </a:rPr>
                              <m:t>𝑚</m:t>
                            </m:r>
                          </m:num>
                          <m:den>
                            <m:r>
                              <a:rPr lang="en-US" sz="3800" i="1">
                                <a:solidFill>
                                  <a:srgbClr val="000000"/>
                                </a:solidFill>
                                <a:latin typeface="Cambria Math" panose="02040503050406030204" pitchFamily="18" charset="0"/>
                                <a:cs typeface="Arial" panose="020B0604020202020204" pitchFamily="34" charset="0"/>
                              </a:rPr>
                              <m:t>𝑛</m:t>
                            </m:r>
                          </m:den>
                        </m:f>
                      </m:e>
                    </m:d>
                  </m:oMath>
                </a14:m>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n-US" sz="3800" i="1" smtClean="0">
                        <a:solidFill>
                          <a:srgbClr val="000000"/>
                        </a:solidFill>
                        <a:latin typeface="Cambria Math" panose="02040503050406030204" pitchFamily="18" charset="0"/>
                        <a:cs typeface="Arial" panose="020B0604020202020204" pitchFamily="34" charset="0"/>
                      </a:rPr>
                      <m:t>log</m:t>
                    </m:r>
                    <m:r>
                      <a:rPr lang="en-US" sz="3800" i="1" baseline="-25000">
                        <a:solidFill>
                          <a:srgbClr val="000000"/>
                        </a:solidFill>
                        <a:latin typeface="Cambria Math" panose="02040503050406030204" pitchFamily="18" charset="0"/>
                        <a:cs typeface="Arial" panose="020B0604020202020204" pitchFamily="34" charset="0"/>
                      </a:rPr>
                      <m:t>2</m:t>
                    </m:r>
                    <m:r>
                      <a:rPr lang="en-US" sz="3800" i="1">
                        <a:solidFill>
                          <a:srgbClr val="000000"/>
                        </a:solidFill>
                        <a:latin typeface="Cambria Math" panose="02040503050406030204" pitchFamily="18" charset="0"/>
                        <a:cs typeface="Arial" panose="020B0604020202020204" pitchFamily="34" charset="0"/>
                      </a:rPr>
                      <m:t>𝑚</m:t>
                    </m:r>
                    <m:r>
                      <a:rPr lang="en-US" sz="3800" i="1">
                        <a:solidFill>
                          <a:srgbClr val="000000"/>
                        </a:solidFill>
                        <a:latin typeface="Cambria Math" panose="02040503050406030204" pitchFamily="18" charset="0"/>
                        <a:cs typeface="Arial" panose="020B0604020202020204" pitchFamily="34" charset="0"/>
                      </a:rPr>
                      <m:t> – </m:t>
                    </m:r>
                    <m:r>
                      <m:rPr>
                        <m:sty m:val="p"/>
                      </m:rPr>
                      <a:rPr lang="en-US" sz="3800" i="1">
                        <a:solidFill>
                          <a:srgbClr val="000000"/>
                        </a:solidFill>
                        <a:latin typeface="Cambria Math" panose="02040503050406030204" pitchFamily="18" charset="0"/>
                        <a:cs typeface="Arial" panose="020B0604020202020204" pitchFamily="34" charset="0"/>
                      </a:rPr>
                      <m:t>log</m:t>
                    </m:r>
                    <m:r>
                      <a:rPr lang="en-US" sz="3800" i="1" baseline="-25000">
                        <a:solidFill>
                          <a:srgbClr val="000000"/>
                        </a:solidFill>
                        <a:latin typeface="Cambria Math" panose="02040503050406030204" pitchFamily="18" charset="0"/>
                        <a:cs typeface="Arial" panose="020B0604020202020204" pitchFamily="34" charset="0"/>
                      </a:rPr>
                      <m:t>2</m:t>
                    </m:r>
                    <m:r>
                      <a:rPr lang="en-US" sz="3800" i="1">
                        <a:solidFill>
                          <a:srgbClr val="000000"/>
                        </a:solidFill>
                        <a:latin typeface="Cambria Math" panose="02040503050406030204" pitchFamily="18" charset="0"/>
                        <a:cs typeface="Arial" panose="020B0604020202020204" pitchFamily="34" charset="0"/>
                      </a:rPr>
                      <m:t>𝑛</m:t>
                    </m:r>
                  </m:oMath>
                </a14:m>
                <a:r>
                  <a:rPr lang="en-US" sz="3800">
                    <a:solidFill>
                      <a:srgbClr val="000000"/>
                    </a:solidFill>
                    <a:latin typeface="Arial" panose="020B0604020202020204" pitchFamily="34" charset="0"/>
                    <a:cs typeface="Arial" panose="020B0604020202020204" pitchFamily="34" charset="0"/>
                  </a:rPr>
                  <a:t> và so sánh các kết quả đó.</a:t>
                </a:r>
                <a:endParaRPr lang="en-US" sz="3800" b="0" i="0">
                  <a:solidFill>
                    <a:srgbClr val="000000"/>
                  </a:solidFill>
                  <a:effectLst/>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4035" y="3266898"/>
                <a:ext cx="14935200" cy="2282291"/>
              </a:xfrm>
              <a:prstGeom prst="rect">
                <a:avLst/>
              </a:prstGeom>
              <a:blipFill>
                <a:blip r:embed="rId12"/>
                <a:stretch>
                  <a:fillRect l="-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83559" y="2205793"/>
                <a:ext cx="4365041" cy="969496"/>
              </a:xfrm>
              <a:prstGeom prst="rect">
                <a:avLst/>
              </a:prstGeom>
            </p:spPr>
            <p:txBody>
              <a:bodyPr wrap="none">
                <a:spAutoFit/>
              </a:bodyPr>
              <a:lstStyle/>
              <a:p>
                <a:pPr lvl="0" algn="just">
                  <a:lnSpc>
                    <a:spcPct val="150000"/>
                  </a:lnSpc>
                </a:pPr>
                <a:r>
                  <a:rPr lang="en-US" sz="380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𝑚</m:t>
                    </m:r>
                    <m:r>
                      <a:rPr lang="en-US" sz="3800" i="1" smtClean="0">
                        <a:solidFill>
                          <a:srgbClr val="000000"/>
                        </a:solidFill>
                        <a:latin typeface="Cambria Math" panose="02040503050406030204" pitchFamily="18" charset="0"/>
                        <a:cs typeface="Arial" panose="020B0604020202020204" pitchFamily="34" charset="0"/>
                      </a:rPr>
                      <m:t>=27, </m:t>
                    </m:r>
                    <m:r>
                      <a:rPr lang="en-US" sz="3800" i="1">
                        <a:solidFill>
                          <a:srgbClr val="000000"/>
                        </a:solidFill>
                        <a:latin typeface="Cambria Math" panose="02040503050406030204" pitchFamily="18" charset="0"/>
                        <a:cs typeface="Arial" panose="020B0604020202020204" pitchFamily="34" charset="0"/>
                      </a:rPr>
                      <m:t>𝑛</m:t>
                    </m:r>
                    <m:r>
                      <a:rPr lang="en-US" sz="3800" i="1">
                        <a:solidFill>
                          <a:srgbClr val="000000"/>
                        </a:solidFill>
                        <a:latin typeface="Cambria Math" panose="02040503050406030204" pitchFamily="18" charset="0"/>
                        <a:cs typeface="Arial" panose="020B0604020202020204" pitchFamily="34" charset="0"/>
                      </a:rPr>
                      <m:t>=23.</m:t>
                    </m:r>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83559" y="2205793"/>
                <a:ext cx="4365041" cy="969496"/>
              </a:xfrm>
              <a:prstGeom prst="rect">
                <a:avLst/>
              </a:prstGeom>
              <a:blipFill>
                <a:blip r:embed="rId13"/>
                <a:stretch>
                  <a:fillRect l="-4603" b="-13208"/>
                </a:stretch>
              </a:blipFill>
            </p:spPr>
            <p:txBody>
              <a:bodyPr/>
              <a:lstStyle/>
              <a:p>
                <a:r>
                  <a:rPr lang="en-US">
                    <a:noFill/>
                  </a:rPr>
                  <a:t> </a:t>
                </a:r>
              </a:p>
            </p:txBody>
          </p:sp>
        </mc:Fallback>
      </mc:AlternateContent>
      <p:sp>
        <p:nvSpPr>
          <p:cNvPr id="18" name="Rectangle 17"/>
          <p:cNvSpPr/>
          <p:nvPr/>
        </p:nvSpPr>
        <p:spPr>
          <a:xfrm>
            <a:off x="1804035" y="5981700"/>
            <a:ext cx="1237838"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3800" b="1" i="1" u="sng" strike="noStrike" kern="1200" cap="none" spc="0" normalizeH="0" baseline="0" noProof="0">
                <a:ln>
                  <a:noFill/>
                </a:ln>
                <a:solidFill>
                  <a:srgbClr val="1F497D"/>
                </a:solidFill>
                <a:effectLst/>
                <a:uLnTx/>
                <a:uFillTx/>
                <a:latin typeface="Calibri"/>
                <a:ea typeface="+mn-ea"/>
                <a:cs typeface="+mn-cs"/>
              </a:rPr>
              <a:t>:</a:t>
            </a:r>
            <a:endParaRPr kumimoji="0" lang="en-US" sz="38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4114800" y="6668834"/>
                <a:ext cx="11430000" cy="2923236"/>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𝑚𝑛</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d>
                          <m:dPr>
                            <m:ctrlPr>
                              <a:rPr lang="en-US" sz="3800" i="1">
                                <a:effectLst/>
                                <a:latin typeface="Cambria Math"/>
                                <a:ea typeface="Arial" panose="020B0604020202020204" pitchFamily="34" charset="0"/>
                                <a:cs typeface="Times New Roman" panose="02020603050405020304" pitchFamily="18" charset="0"/>
                              </a:rPr>
                            </m:ctrlPr>
                          </m:dPr>
                          <m:e>
                            <m:sSup>
                              <m:sSupPr>
                                <m:ctrlPr>
                                  <a:rPr lang="en-US" sz="3800" i="1">
                                    <a:effectLst/>
                                    <a:latin typeface="Cambria Math"/>
                                    <a:ea typeface="Arial" panose="020B0604020202020204" pitchFamily="34" charset="0"/>
                                    <a:cs typeface="Times New Roman" panose="02020603050405020304" pitchFamily="18" charset="0"/>
                                  </a:rPr>
                                </m:ctrlPr>
                              </m:sSupPr>
                              <m:e>
                                <m:r>
                                  <a:rPr lang="en-US" sz="3800" i="1">
                                    <a:effectLst/>
                                    <a:latin typeface="Cambria Math" panose="02040503050406030204" pitchFamily="18" charset="0"/>
                                    <a:ea typeface="Arial" panose="020B0604020202020204" pitchFamily="34" charset="0"/>
                                    <a:cs typeface="Times New Roman" panose="02020603050405020304" pitchFamily="18" charset="0"/>
                                  </a:rPr>
                                  <m:t>2</m:t>
                                </m:r>
                              </m:e>
                              <m:sup>
                                <m:r>
                                  <a:rPr lang="en-US" sz="3800" i="1">
                                    <a:effectLst/>
                                    <a:latin typeface="Cambria Math" panose="02040503050406030204" pitchFamily="18" charset="0"/>
                                    <a:ea typeface="Arial" panose="020B0604020202020204" pitchFamily="34" charset="0"/>
                                    <a:cs typeface="Times New Roman" panose="02020603050405020304" pitchFamily="18" charset="0"/>
                                  </a:rPr>
                                  <m:t>7</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a:ea typeface="Arial" panose="020B0604020202020204" pitchFamily="34" charset="0"/>
                                    <a:cs typeface="Times New Roman" panose="02020603050405020304" pitchFamily="18" charset="0"/>
                                  </a:rPr>
                                </m:ctrlPr>
                              </m:sSupPr>
                              <m:e>
                                <m:r>
                                  <a:rPr lang="en-US" sz="3800" i="1">
                                    <a:effectLst/>
                                    <a:latin typeface="Cambria Math" panose="02040503050406030204" pitchFamily="18" charset="0"/>
                                    <a:ea typeface="Arial" panose="020B0604020202020204" pitchFamily="34" charset="0"/>
                                    <a:cs typeface="Times New Roman" panose="02020603050405020304" pitchFamily="18" charset="0"/>
                                  </a:rPr>
                                  <m:t>2</m:t>
                                </m:r>
                              </m:e>
                              <m:sup>
                                <m:r>
                                  <a:rPr lang="en-US" sz="3800" i="1">
                                    <a:effectLst/>
                                    <a:latin typeface="Cambria Math" panose="02040503050406030204" pitchFamily="18" charset="0"/>
                                    <a:ea typeface="Arial" panose="020B0604020202020204" pitchFamily="34" charset="0"/>
                                    <a:cs typeface="Times New Roman" panose="02020603050405020304" pitchFamily="18" charset="0"/>
                                  </a:rPr>
                                  <m:t>3</m:t>
                                </m:r>
                              </m:sup>
                            </m:sSup>
                          </m:e>
                        </m:d>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sSup>
                          <m:sSupPr>
                            <m:ctrlPr>
                              <a:rPr lang="en-US" sz="3800" i="1">
                                <a:effectLst/>
                                <a:latin typeface="Cambria Math"/>
                                <a:ea typeface="Arial" panose="020B0604020202020204" pitchFamily="34" charset="0"/>
                                <a:cs typeface="Times New Roman" panose="02020603050405020304" pitchFamily="18" charset="0"/>
                              </a:rPr>
                            </m:ctrlPr>
                          </m:sSupPr>
                          <m:e>
                            <m:r>
                              <a:rPr lang="en-US" sz="3800" i="1">
                                <a:effectLst/>
                                <a:latin typeface="Cambria Math" panose="02040503050406030204" pitchFamily="18" charset="0"/>
                                <a:ea typeface="Arial" panose="020B0604020202020204" pitchFamily="34" charset="0"/>
                                <a:cs typeface="Times New Roman" panose="02020603050405020304" pitchFamily="18" charset="0"/>
                              </a:rPr>
                              <m:t>2</m:t>
                            </m:r>
                          </m:e>
                          <m:sup>
                            <m:r>
                              <a:rPr lang="en-US" sz="3800" i="1">
                                <a:effectLst/>
                                <a:latin typeface="Cambria Math" panose="02040503050406030204" pitchFamily="18" charset="0"/>
                                <a:ea typeface="Arial" panose="020B0604020202020204" pitchFamily="34" charset="0"/>
                                <a:cs typeface="Times New Roman" panose="02020603050405020304" pitchFamily="18" charset="0"/>
                              </a:rPr>
                              <m:t>10</m:t>
                            </m:r>
                          </m:sup>
                        </m:sSup>
                      </m:e>
                    </m:func>
                    <m:r>
                      <a:rPr lang="en-US" sz="3800" i="1">
                        <a:effectLst/>
                        <a:latin typeface="Cambria Math" panose="02040503050406030204" pitchFamily="18" charset="0"/>
                        <a:ea typeface="Arial" panose="020B0604020202020204" pitchFamily="34" charset="0"/>
                        <a:cs typeface="Times New Roman" panose="02020603050405020304" pitchFamily="18" charset="0"/>
                      </a:rPr>
                      <m:t>=10</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a typeface="Arial" panose="020B0604020202020204" pitchFamily="34" charset="0"/>
                    <a:cs typeface="Times New Roman" panose="02020603050405020304" pitchFamily="18" charset="0"/>
                  </a:rPr>
                  <a:t>     </a:t>
                </a:r>
                <a14:m>
                  <m:oMath xmlns:m="http://schemas.openxmlformats.org/officeDocument/2006/math">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𝑚</m:t>
                        </m:r>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𝑛</m:t>
                        </m:r>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sSup>
                          <m:sSupPr>
                            <m:ctrlPr>
                              <a:rPr lang="en-US" sz="3800" i="1">
                                <a:effectLst/>
                                <a:latin typeface="Cambria Math"/>
                                <a:ea typeface="Arial" panose="020B0604020202020204" pitchFamily="34" charset="0"/>
                                <a:cs typeface="Times New Roman" panose="02020603050405020304" pitchFamily="18" charset="0"/>
                              </a:rPr>
                            </m:ctrlPr>
                          </m:sSupPr>
                          <m:e>
                            <m:r>
                              <a:rPr lang="en-US" sz="3800" i="1">
                                <a:effectLst/>
                                <a:latin typeface="Cambria Math" panose="02040503050406030204" pitchFamily="18" charset="0"/>
                                <a:ea typeface="Arial" panose="020B0604020202020204" pitchFamily="34" charset="0"/>
                                <a:cs typeface="Times New Roman" panose="02020603050405020304" pitchFamily="18" charset="0"/>
                              </a:rPr>
                              <m:t>2</m:t>
                            </m:r>
                          </m:e>
                          <m:sup>
                            <m:r>
                              <a:rPr lang="en-US" sz="3800" i="1">
                                <a:effectLst/>
                                <a:latin typeface="Cambria Math" panose="02040503050406030204" pitchFamily="18" charset="0"/>
                                <a:ea typeface="Arial" panose="020B0604020202020204" pitchFamily="34" charset="0"/>
                                <a:cs typeface="Times New Roman" panose="02020603050405020304" pitchFamily="18" charset="0"/>
                              </a:rPr>
                              <m:t>7</m:t>
                            </m:r>
                          </m:sup>
                        </m:sSup>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sSup>
                          <m:sSupPr>
                            <m:ctrlPr>
                              <a:rPr lang="en-US" sz="3800" i="1">
                                <a:effectLst/>
                                <a:latin typeface="Cambria Math"/>
                                <a:ea typeface="Arial" panose="020B0604020202020204" pitchFamily="34" charset="0"/>
                                <a:cs typeface="Times New Roman" panose="02020603050405020304" pitchFamily="18" charset="0"/>
                              </a:rPr>
                            </m:ctrlPr>
                          </m:sSupPr>
                          <m:e>
                            <m:r>
                              <a:rPr lang="en-US" sz="3800" i="1">
                                <a:effectLst/>
                                <a:latin typeface="Cambria Math" panose="02040503050406030204" pitchFamily="18" charset="0"/>
                                <a:ea typeface="Arial" panose="020B0604020202020204" pitchFamily="34" charset="0"/>
                                <a:cs typeface="Times New Roman" panose="02020603050405020304" pitchFamily="18" charset="0"/>
                              </a:rPr>
                              <m:t>2</m:t>
                            </m:r>
                          </m:e>
                          <m:sup>
                            <m:r>
                              <a:rPr lang="en-US" sz="3800" i="1">
                                <a:effectLst/>
                                <a:latin typeface="Cambria Math" panose="02040503050406030204" pitchFamily="18" charset="0"/>
                                <a:ea typeface="Arial" panose="020B0604020202020204" pitchFamily="34" charset="0"/>
                                <a:cs typeface="Times New Roman" panose="02020603050405020304" pitchFamily="18" charset="0"/>
                              </a:rPr>
                              <m:t>3</m:t>
                            </m:r>
                          </m:sup>
                        </m:sSup>
                      </m:e>
                    </m:func>
                    <m:r>
                      <a:rPr lang="en-US" sz="3800" i="1">
                        <a:effectLst/>
                        <a:latin typeface="Cambria Math" panose="02040503050406030204" pitchFamily="18" charset="0"/>
                        <a:ea typeface="Arial" panose="020B0604020202020204" pitchFamily="34" charset="0"/>
                        <a:cs typeface="Times New Roman" panose="02020603050405020304" pitchFamily="18" charset="0"/>
                      </a:rPr>
                      <m:t>=7+3=10</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Ta thấy </a:t>
                </a:r>
                <a14:m>
                  <m:oMath xmlns:m="http://schemas.openxmlformats.org/officeDocument/2006/math">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𝑚𝑛</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𝑚</m:t>
                        </m:r>
                      </m:e>
                    </m:func>
                    <m:r>
                      <a:rPr lang="en-US" sz="38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3800" i="1">
                            <a:effectLst/>
                            <a:latin typeface="Cambria Math"/>
                            <a:ea typeface="Arial" panose="020B0604020202020204" pitchFamily="34" charset="0"/>
                            <a:cs typeface="Times New Roman" panose="02020603050405020304" pitchFamily="18" charset="0"/>
                          </a:rPr>
                        </m:ctrlPr>
                      </m:funcPr>
                      <m:fName>
                        <m:sSub>
                          <m:sSubPr>
                            <m:ctrlPr>
                              <a:rPr lang="en-US" sz="3800" i="1">
                                <a:effectLst/>
                                <a:latin typeface="Cambria Math"/>
                                <a:ea typeface="Arial" panose="020B0604020202020204" pitchFamily="34" charset="0"/>
                                <a:cs typeface="Times New Roman" panose="02020603050405020304" pitchFamily="18" charset="0"/>
                              </a:rPr>
                            </m:ctrlPr>
                          </m:sSub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3800" i="1">
                                <a:effectLst/>
                                <a:latin typeface="Cambria Math" panose="02040503050406030204" pitchFamily="18" charset="0"/>
                                <a:ea typeface="Arial" panose="020B0604020202020204" pitchFamily="34" charset="0"/>
                                <a:cs typeface="Times New Roman" panose="02020603050405020304" pitchFamily="18" charset="0"/>
                              </a:rPr>
                              <m:t>2</m:t>
                            </m:r>
                          </m:sub>
                        </m:sSub>
                      </m:fName>
                      <m:e>
                        <m:r>
                          <a:rPr lang="en-US" sz="3800" i="1">
                            <a:effectLst/>
                            <a:latin typeface="Cambria Math" panose="02040503050406030204" pitchFamily="18" charset="0"/>
                            <a:ea typeface="Arial" panose="020B0604020202020204" pitchFamily="34" charset="0"/>
                            <a:cs typeface="Times New Roman" panose="02020603050405020304" pitchFamily="18" charset="0"/>
                          </a:rPr>
                          <m:t>𝑛</m:t>
                        </m:r>
                      </m:e>
                    </m:func>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14800" y="6668834"/>
                <a:ext cx="11430000" cy="2923236"/>
              </a:xfrm>
              <a:prstGeom prst="rect">
                <a:avLst/>
              </a:prstGeom>
              <a:blipFill>
                <a:blip r:embed="rId14"/>
                <a:stretch>
                  <a:fillRect l="-1760" b="-7292"/>
                </a:stretch>
              </a:blipFill>
            </p:spPr>
            <p:txBody>
              <a:bodyPr/>
              <a:lstStyle/>
              <a:p>
                <a:r>
                  <a:rPr lang="en-US">
                    <a:noFill/>
                  </a:rPr>
                  <a:t> </a:t>
                </a:r>
              </a:p>
            </p:txBody>
          </p:sp>
        </mc:Fallback>
      </mc:AlternateContent>
    </p:spTree>
    <p:extLst>
      <p:ext uri="{BB962C8B-B14F-4D97-AF65-F5344CB8AC3E}">
        <p14:creationId xmlns:p14="http://schemas.microsoft.com/office/powerpoint/2010/main" val="25312178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barn(inVertical)">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wipe(left)">
                                      <p:cBhvr>
                                        <p:cTn id="4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3749842" y="520832"/>
            <a:ext cx="11048999" cy="2980178"/>
            <a:chOff x="3916186" y="288505"/>
            <a:chExt cx="11048999" cy="2980178"/>
          </a:xfrm>
        </p:grpSpPr>
        <p:grpSp>
          <p:nvGrpSpPr>
            <p:cNvPr id="14" name="Group 2"/>
            <p:cNvGrpSpPr/>
            <p:nvPr/>
          </p:nvGrpSpPr>
          <p:grpSpPr>
            <a:xfrm>
              <a:off x="3916186" y="288505"/>
              <a:ext cx="11048999" cy="2980178"/>
              <a:chOff x="-756720" y="-28575"/>
              <a:chExt cx="4123972" cy="841375"/>
            </a:xfrm>
          </p:grpSpPr>
          <p:sp>
            <p:nvSpPr>
              <p:cNvPr id="16" name="Freeform 3"/>
              <p:cNvSpPr/>
              <p:nvPr/>
            </p:nvSpPr>
            <p:spPr>
              <a:xfrm>
                <a:off x="-756720" y="-11591"/>
                <a:ext cx="4123972"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4461597" y="425724"/>
              <a:ext cx="9958175"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1. Lôgarit của một tích, một thương</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Lst>
          </a:blip>
          <a:stretch>
            <a:fillRect/>
          </a:stretch>
        </p:blipFill>
        <p:spPr>
          <a:xfrm rot="19581055" flipH="1">
            <a:off x="562653" y="7565660"/>
            <a:ext cx="914107" cy="2307269"/>
          </a:xfrm>
          <a:prstGeom prst="rect">
            <a:avLst/>
          </a:prstGeom>
        </p:spPr>
      </p:pic>
      <p:pic>
        <p:nvPicPr>
          <p:cNvPr id="20"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612740">
            <a:off x="17341970" y="117277"/>
            <a:ext cx="1622492" cy="1615159"/>
          </a:xfrm>
          <a:prstGeom prst="rect">
            <a:avLst/>
          </a:prstGeom>
        </p:spPr>
      </p:pic>
      <p:pic>
        <p:nvPicPr>
          <p:cNvPr id="11" name="Picture 10"/>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7680" y="2201079"/>
            <a:ext cx="979790" cy="914400"/>
          </a:xfrm>
          <a:prstGeom prst="rect">
            <a:avLst/>
          </a:prstGeom>
        </p:spPr>
      </p:pic>
      <p:sp>
        <p:nvSpPr>
          <p:cNvPr id="12" name="TextBox 11"/>
          <p:cNvSpPr txBox="1"/>
          <p:nvPr/>
        </p:nvSpPr>
        <p:spPr>
          <a:xfrm>
            <a:off x="1804035" y="2301469"/>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804035" y="3266898"/>
                <a:ext cx="14935200" cy="228229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Tính </a:t>
                </a:r>
                <a14:m>
                  <m:oMath xmlns:m="http://schemas.openxmlformats.org/officeDocument/2006/math">
                    <m:r>
                      <m:rPr>
                        <m:sty m:val="p"/>
                      </m:r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25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𝑚𝑛</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m:rPr>
                        <m:sty m:val="p"/>
                      </m:r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25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𝑚</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m:t>
                    </m:r>
                    <m:r>
                      <m:rPr>
                        <m:sty m:val="p"/>
                      </m:r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25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𝑛</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so sánh các kết quả đó.</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a:t>
                </a:r>
                <a14:m>
                  <m:oMath xmlns:m="http://schemas.openxmlformats.org/officeDocument/2006/math">
                    <m:r>
                      <m:rPr>
                        <m:sty m:val="p"/>
                      </m:r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2 </m:t>
                    </m:r>
                    <m:d>
                      <m:dPr>
                        <m:ctrlPr>
                          <a:rPr kumimoji="0" lang="en-US" sz="3800" b="0" i="1" u="none" strike="noStrike" kern="1200" cap="none" spc="0" normalizeH="0" baseline="0" noProof="0" smtClean="0">
                            <a:ln>
                              <a:noFill/>
                            </a:ln>
                            <a:solidFill>
                              <a:srgbClr val="000000"/>
                            </a:solidFill>
                            <a:effectLst/>
                            <a:uLnTx/>
                            <a:uFillTx/>
                            <a:latin typeface="Cambria Math"/>
                            <a:ea typeface="+mn-ea"/>
                            <a:cs typeface="Arial" panose="020B0604020202020204" pitchFamily="34" charset="0"/>
                          </a:rPr>
                        </m:ctrlPr>
                      </m:dPr>
                      <m:e>
                        <m:f>
                          <m:fPr>
                            <m:ctrlPr>
                              <a:rPr kumimoji="0" lang="en-US" sz="3800" b="0" i="1" u="none" strike="noStrike" kern="1200" cap="none" spc="0" normalizeH="0" baseline="0" noProof="0">
                                <a:ln>
                                  <a:noFill/>
                                </a:ln>
                                <a:solidFill>
                                  <a:srgbClr val="000000"/>
                                </a:solidFill>
                                <a:effectLst/>
                                <a:uLnTx/>
                                <a:uFillTx/>
                                <a:latin typeface="Cambria Math"/>
                                <a:ea typeface="+mn-ea"/>
                                <a:cs typeface="Arial" panose="020B0604020202020204" pitchFamily="34" charset="0"/>
                              </a:rPr>
                            </m:ctrlPr>
                          </m:fPr>
                          <m:num>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𝑚</m:t>
                            </m:r>
                          </m:num>
                          <m:den>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𝑛</m:t>
                            </m:r>
                          </m:den>
                        </m:f>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25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𝑚</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3800" b="0" i="1" u="none" strike="noStrike" kern="1200" cap="none" spc="0" normalizeH="0" baseline="-25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𝑛</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so sánh các kết quả đó.</a:t>
                </a:r>
              </a:p>
            </p:txBody>
          </p:sp>
        </mc:Choice>
        <mc:Fallback xmlns="">
          <p:sp>
            <p:nvSpPr>
              <p:cNvPr id="4" name="Rectangle 3"/>
              <p:cNvSpPr>
                <a:spLocks noRot="1" noChangeAspect="1" noMove="1" noResize="1" noEditPoints="1" noAdjustHandles="1" noChangeArrowheads="1" noChangeShapeType="1" noTextEdit="1"/>
              </p:cNvSpPr>
              <p:nvPr/>
            </p:nvSpPr>
            <p:spPr>
              <a:xfrm>
                <a:off x="1804035" y="3266898"/>
                <a:ext cx="14935200" cy="2282291"/>
              </a:xfrm>
              <a:prstGeom prst="rect">
                <a:avLst/>
              </a:prstGeom>
              <a:blipFill>
                <a:blip r:embed="rId12"/>
                <a:stretch>
                  <a:fillRect l="-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83559" y="2205793"/>
                <a:ext cx="4365041" cy="96949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𝑚</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=27, </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𝑛</m:t>
                    </m:r>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=23.</m:t>
                    </m:r>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83559" y="2205793"/>
                <a:ext cx="4365041" cy="969496"/>
              </a:xfrm>
              <a:prstGeom prst="rect">
                <a:avLst/>
              </a:prstGeom>
              <a:blipFill>
                <a:blip r:embed="rId13"/>
                <a:stretch>
                  <a:fillRect l="-4603" b="-13208"/>
                </a:stretch>
              </a:blipFill>
            </p:spPr>
            <p:txBody>
              <a:bodyPr/>
              <a:lstStyle/>
              <a:p>
                <a:r>
                  <a:rPr lang="en-US">
                    <a:noFill/>
                  </a:rPr>
                  <a:t> </a:t>
                </a:r>
              </a:p>
            </p:txBody>
          </p:sp>
        </mc:Fallback>
      </mc:AlternateContent>
      <p:sp>
        <p:nvSpPr>
          <p:cNvPr id="18" name="Rectangle 17"/>
          <p:cNvSpPr/>
          <p:nvPr/>
        </p:nvSpPr>
        <p:spPr>
          <a:xfrm>
            <a:off x="1804035" y="5981700"/>
            <a:ext cx="1237838"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a:ln>
                  <a:noFill/>
                </a:ln>
                <a:solidFill>
                  <a:srgbClr val="1F497D"/>
                </a:solidFill>
                <a:effectLst/>
                <a:uLnTx/>
                <a:uFillTx/>
                <a:latin typeface="Arial" panose="020B0604020202020204" pitchFamily="34" charset="0"/>
                <a:ea typeface="+mn-ea"/>
                <a:cs typeface="+mn-cs"/>
              </a:rPr>
              <a:t>Giải</a:t>
            </a:r>
            <a:r>
              <a:rPr kumimoji="0" lang="en-US" sz="3800" b="1" i="1" u="sng" strike="noStrike" kern="1200" cap="none" spc="0" normalizeH="0" baseline="0" noProof="0">
                <a:ln>
                  <a:noFill/>
                </a:ln>
                <a:solidFill>
                  <a:srgbClr val="1F497D"/>
                </a:solidFill>
                <a:effectLst/>
                <a:uLnTx/>
                <a:uFillTx/>
                <a:latin typeface="Calibri"/>
                <a:ea typeface="+mn-ea"/>
                <a:cs typeface="+mn-cs"/>
              </a:rPr>
              <a:t>:</a:t>
            </a:r>
            <a:endParaRPr kumimoji="0" lang="en-US" sz="38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4295253" y="6210300"/>
                <a:ext cx="11430000" cy="397480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d>
                          <m:d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𝑚</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𝑛</m:t>
                                </m:r>
                              </m:den>
                            </m:f>
                          </m:e>
                        </m:d>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d>
                          <m:d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7</m:t>
                                    </m:r>
                                  </m:sup>
                                </m:sSup>
                              </m:num>
                              <m:den>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3</m:t>
                                    </m:r>
                                  </m:sup>
                                </m:sSup>
                              </m:den>
                            </m:f>
                          </m:e>
                        </m:d>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4</m:t>
                            </m:r>
                          </m:sup>
                        </m:sSup>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=4</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a:t>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𝑚</m:t>
                        </m:r>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𝑛</m:t>
                        </m:r>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7</m:t>
                            </m:r>
                          </m:sup>
                        </m:sSup>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sSup>
                          <m:sSup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3</m:t>
                            </m:r>
                          </m:sup>
                        </m:sSup>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=7−3=4</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d>
                          <m:d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dPr>
                          <m:e>
                            <m:f>
                              <m:f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𝑚</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𝑛</m:t>
                                </m:r>
                              </m:den>
                            </m:f>
                          </m:e>
                        </m:d>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𝑚</m:t>
                        </m:r>
                      </m:e>
                    </m:fun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funcPr>
                      <m:fName>
                        <m:sSub>
                          <m:sSubPr>
                            <m:ctrlPr>
                              <a:rPr kumimoji="0" lang="en-US" sz="3800" b="0" i="1" u="none" strike="noStrike" kern="1200" cap="none" spc="0" normalizeH="0" baseline="0" noProof="0">
                                <a:ln>
                                  <a:noFill/>
                                </a:ln>
                                <a:solidFill>
                                  <a:prstClr val="black"/>
                                </a:solidFill>
                                <a:effectLst/>
                                <a:uLnTx/>
                                <a:uFillTx/>
                                <a:latin typeface="Cambria Math"/>
                                <a:ea typeface="Dotum" panose="020B0600000101010101" pitchFamily="34" charset="-127"/>
                                <a:cs typeface="Times New Roman" panose="02020603050405020304" pitchFamily="18"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log</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2</m:t>
                            </m:r>
                          </m:sub>
                        </m:sSub>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𝑛</m:t>
                        </m:r>
                      </m:e>
                    </m:func>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95253" y="6210300"/>
                <a:ext cx="11430000" cy="3974806"/>
              </a:xfrm>
              <a:prstGeom prst="rect">
                <a:avLst/>
              </a:prstGeom>
              <a:blipFill>
                <a:blip r:embed="rId14"/>
                <a:stretch>
                  <a:fillRect l="-1760"/>
                </a:stretch>
              </a:blipFill>
            </p:spPr>
            <p:txBody>
              <a:bodyPr/>
              <a:lstStyle/>
              <a:p>
                <a:r>
                  <a:rPr lang="en-US">
                    <a:noFill/>
                  </a:rPr>
                  <a:t> </a:t>
                </a:r>
              </a:p>
            </p:txBody>
          </p:sp>
        </mc:Fallback>
      </mc:AlternateContent>
    </p:spTree>
    <p:extLst>
      <p:ext uri="{BB962C8B-B14F-4D97-AF65-F5344CB8AC3E}">
        <p14:creationId xmlns:p14="http://schemas.microsoft.com/office/powerpoint/2010/main" val="333138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7" name="Group 16"/>
          <p:cNvGrpSpPr/>
          <p:nvPr/>
        </p:nvGrpSpPr>
        <p:grpSpPr>
          <a:xfrm>
            <a:off x="4038600" y="217363"/>
            <a:ext cx="10272000" cy="3873989"/>
            <a:chOff x="4129800" y="287531"/>
            <a:chExt cx="10272000" cy="3873989"/>
          </a:xfrm>
        </p:grpSpPr>
        <p:grpSp>
          <p:nvGrpSpPr>
            <p:cNvPr id="13" name="Group 2"/>
            <p:cNvGrpSpPr/>
            <p:nvPr/>
          </p:nvGrpSpPr>
          <p:grpSpPr>
            <a:xfrm>
              <a:off x="5715000" y="287531"/>
              <a:ext cx="6373912" cy="3873989"/>
              <a:chOff x="0" y="-28575"/>
              <a:chExt cx="2404882" cy="841375"/>
            </a:xfrm>
          </p:grpSpPr>
          <p:sp>
            <p:nvSpPr>
              <p:cNvPr id="14"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6"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rgbClr val="FFFF00"/>
                  </a:solidFill>
                  <a:latin typeface="Arial" panose="020B0604020202020204" pitchFamily="34" charset="0"/>
                </a:rPr>
                <a:t>KHỞI ĐỘNG</a:t>
              </a:r>
            </a:p>
          </p:txBody>
        </p:sp>
      </p:grpSp>
      <mc:AlternateContent xmlns:mc="http://schemas.openxmlformats.org/markup-compatibility/2006" xmlns:a14="http://schemas.microsoft.com/office/drawing/2010/main">
        <mc:Choice Requires="a14">
          <p:sp>
            <p:nvSpPr>
              <p:cNvPr id="19" name="Rectangle 18"/>
              <p:cNvSpPr/>
              <p:nvPr/>
            </p:nvSpPr>
            <p:spPr>
              <a:xfrm>
                <a:off x="609600" y="2176603"/>
                <a:ext cx="11161145" cy="4719497"/>
              </a:xfrm>
              <a:prstGeom prst="rect">
                <a:avLst/>
              </a:prstGeom>
            </p:spPr>
            <p:txBody>
              <a:bodyPr wrap="square">
                <a:spAutoFit/>
              </a:bodyPr>
              <a:lstStyle/>
              <a:p>
                <a:pPr algn="just">
                  <a:lnSpc>
                    <a:spcPct val="150000"/>
                  </a:lnSpc>
                  <a:spcBef>
                    <a:spcPts val="600"/>
                  </a:spcBef>
                  <a:spcAft>
                    <a:spcPts val="800"/>
                  </a:spcAft>
                </a:pPr>
                <a:r>
                  <a:rPr lang="vi-VN" sz="4000">
                    <a:ea typeface="Calibri" panose="020F0502020204030204" pitchFamily="34" charset="0"/>
                  </a:rPr>
                  <a:t>Chỉ số hay độ </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𝑝𝐻</m:t>
                    </m:r>
                  </m:oMath>
                </a14:m>
                <a:r>
                  <a:rPr lang="vi-VN" sz="4000">
                    <a:effectLst/>
                    <a:ea typeface="Calibri" panose="020F0502020204030204" pitchFamily="34" charset="0"/>
                  </a:rPr>
                  <a:t> của một dung dịch được tính theo công thức: </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𝑝𝐻</m:t>
                    </m:r>
                    <m:r>
                      <a:rPr lang="vi-VN" sz="40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a:effectLst/>
                            <a:latin typeface="Cambria Math"/>
                            <a:ea typeface="Calibri" panose="020F0502020204030204" pitchFamily="34" charset="0"/>
                            <a:cs typeface="Times New Roman" panose="02020603050405020304" pitchFamily="18" charset="0"/>
                          </a:rPr>
                        </m:ctrlPr>
                      </m:funcPr>
                      <m:fNa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log</m:t>
                        </m:r>
                      </m:fName>
                      <m:e>
                        <m:d>
                          <m:dPr>
                            <m:begChr m:val="["/>
                            <m:endChr m:val="]"/>
                            <m:ctrlPr>
                              <a:rPr lang="en-US" sz="4000" i="1">
                                <a:effectLst/>
                                <a:latin typeface="Cambria Math"/>
                                <a:ea typeface="Calibri" panose="020F0502020204030204" pitchFamily="34" charset="0"/>
                                <a:cs typeface="Times New Roman" panose="02020603050405020304" pitchFamily="18" charset="0"/>
                              </a:rPr>
                            </m:ctrlPr>
                          </m:dPr>
                          <m:e>
                            <m:sSup>
                              <m:sSupPr>
                                <m:ctrlPr>
                                  <a:rPr lang="en-US" sz="4000" i="1">
                                    <a:effectLst/>
                                    <a:latin typeface="Cambria Math"/>
                                    <a:ea typeface="Calibri" panose="020F0502020204030204" pitchFamily="34" charset="0"/>
                                    <a:cs typeface="Times New Roman" panose="02020603050405020304" pitchFamily="18" charset="0"/>
                                  </a:rPr>
                                </m:ctrlPr>
                              </m:sSup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sup>
                            </m:sSup>
                          </m:e>
                        </m:d>
                      </m:e>
                    </m:func>
                  </m:oMath>
                </a14:m>
                <a:r>
                  <a:rPr lang="vi-VN" sz="4000">
                    <a:effectLst/>
                    <a:ea typeface="Calibri" panose="020F0502020204030204" pitchFamily="34" charset="0"/>
                  </a:rPr>
                  <a:t> với </a:t>
                </a:r>
                <a14:m>
                  <m:oMath xmlns:m="http://schemas.openxmlformats.org/officeDocument/2006/math">
                    <m:d>
                      <m:dPr>
                        <m:begChr m:val="["/>
                        <m:endChr m:val="]"/>
                        <m:ctrlPr>
                          <a:rPr lang="en-US" sz="4000" i="1">
                            <a:effectLst/>
                            <a:latin typeface="Cambria Math"/>
                            <a:ea typeface="Calibri" panose="020F0502020204030204" pitchFamily="34" charset="0"/>
                            <a:cs typeface="Times New Roman" panose="02020603050405020304" pitchFamily="18" charset="0"/>
                          </a:rPr>
                        </m:ctrlPr>
                      </m:dPr>
                      <m:e>
                        <m:sSup>
                          <m:sSupPr>
                            <m:ctrlPr>
                              <a:rPr lang="en-US" sz="4000" i="1">
                                <a:effectLst/>
                                <a:latin typeface="Cambria Math"/>
                                <a:ea typeface="Calibri" panose="020F0502020204030204" pitchFamily="34" charset="0"/>
                                <a:cs typeface="Times New Roman" panose="02020603050405020304" pitchFamily="18" charset="0"/>
                              </a:rPr>
                            </m:ctrlPr>
                          </m:sSup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vi-VN" sz="4000">
                    <a:effectLst/>
                    <a:ea typeface="Calibri" panose="020F0502020204030204" pitchFamily="34" charset="0"/>
                  </a:rPr>
                  <a:t> là nồng độ ion hydrogen. Người ta đo được nồng độ ion hydrogen của một cốc nước cam là </a:t>
                </a:r>
                <a14:m>
                  <m:oMath xmlns:m="http://schemas.openxmlformats.org/officeDocument/2006/math">
                    <m:sSup>
                      <m:sSupPr>
                        <m:ctrlPr>
                          <a:rPr lang="en-US" sz="4000" i="1">
                            <a:effectLst/>
                            <a:latin typeface="Cambria Math"/>
                            <a:ea typeface="Calibri" panose="020F0502020204030204" pitchFamily="34" charset="0"/>
                            <a:cs typeface="Times New Roman" panose="02020603050405020304" pitchFamily="18" charset="0"/>
                          </a:rPr>
                        </m:ctrlPr>
                      </m:sSupPr>
                      <m:e>
                        <m:r>
                          <a:rPr lang="vi-VN" sz="4000" i="1">
                            <a:effectLst/>
                            <a:latin typeface="Cambria Math" panose="02040503050406030204" pitchFamily="18" charset="0"/>
                            <a:ea typeface="Calibri" panose="020F0502020204030204" pitchFamily="34" charset="0"/>
                            <a:cs typeface="Times New Roman" panose="02020603050405020304" pitchFamily="18" charset="0"/>
                          </a:rPr>
                          <m:t>10</m:t>
                        </m:r>
                      </m:e>
                      <m:sup>
                        <m:r>
                          <a:rPr lang="vi-VN" sz="4000" i="1">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vi-VN" sz="4000">
                    <a:effectLst/>
                    <a:ea typeface="Calibri" panose="020F0502020204030204" pitchFamily="34" charset="0"/>
                  </a:rPr>
                  <a:t>, ước dừa là </a:t>
                </a:r>
                <a14:m>
                  <m:oMath xmlns:m="http://schemas.openxmlformats.org/officeDocument/2006/math">
                    <m:sSup>
                      <m:sSupPr>
                        <m:ctrlPr>
                          <a:rPr lang="en-US" sz="4000" i="1">
                            <a:effectLst/>
                            <a:latin typeface="Cambria Math"/>
                            <a:ea typeface="Calibri" panose="020F0502020204030204" pitchFamily="34" charset="0"/>
                            <a:cs typeface="Times New Roman" panose="02020603050405020304" pitchFamily="18" charset="0"/>
                          </a:rPr>
                        </m:ctrlPr>
                      </m:sSupPr>
                      <m:e>
                        <m:r>
                          <a:rPr lang="vi-VN" sz="4000" i="1">
                            <a:effectLst/>
                            <a:latin typeface="Cambria Math" panose="02040503050406030204" pitchFamily="18" charset="0"/>
                            <a:ea typeface="Calibri" panose="020F0502020204030204" pitchFamily="34" charset="0"/>
                            <a:cs typeface="Times New Roman" panose="02020603050405020304" pitchFamily="18" charset="0"/>
                          </a:rPr>
                          <m:t>10</m:t>
                        </m:r>
                      </m:e>
                      <m:sup>
                        <m:r>
                          <a:rPr lang="vi-VN" sz="4000" i="1">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vi-VN" sz="4000">
                    <a:effectLst/>
                    <a:ea typeface="Calibri" panose="020F0502020204030204" pitchFamily="34" charset="0"/>
                  </a:rPr>
                  <a:t> (nồng độ tính bằng mol </a:t>
                </a:r>
                <a14:m>
                  <m:oMath xmlns:m="http://schemas.openxmlformats.org/officeDocument/2006/math">
                    <m:sSup>
                      <m:sSupPr>
                        <m:ctrlPr>
                          <a:rPr lang="en-US" sz="4000" i="1">
                            <a:effectLst/>
                            <a:latin typeface="Cambria Math"/>
                            <a:ea typeface="Calibri" panose="020F0502020204030204" pitchFamily="34" charset="0"/>
                            <a:cs typeface="Times New Roman" panose="02020603050405020304" pitchFamily="18" charset="0"/>
                          </a:rPr>
                        </m:ctrlPr>
                      </m:sSup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𝐿</m:t>
                        </m:r>
                      </m:e>
                      <m:sup>
                        <m:r>
                          <a:rPr lang="vi-VN" sz="4000" i="1">
                            <a:effectLst/>
                            <a:latin typeface="Cambria Math" panose="02040503050406030204" pitchFamily="18" charset="0"/>
                            <a:ea typeface="Calibri" panose="020F0502020204030204" pitchFamily="34" charset="0"/>
                            <a:cs typeface="Times New Roman" panose="02020603050405020304" pitchFamily="18" charset="0"/>
                          </a:rPr>
                          <m:t>−1</m:t>
                        </m:r>
                      </m:sup>
                    </m:sSup>
                  </m:oMath>
                </a14:m>
                <a:r>
                  <a:rPr lang="vi-VN" sz="4000">
                    <a:effectLst/>
                    <a:ea typeface="Calibri" panose="020F0502020204030204" pitchFamily="34" charset="0"/>
                  </a:rPr>
                  <a:t>).</a:t>
                </a:r>
                <a:endParaRPr lang="en-US" sz="3700" kern="100">
                  <a:effectLst/>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09600" y="2176603"/>
                <a:ext cx="11161145" cy="4719497"/>
              </a:xfrm>
              <a:prstGeom prst="rect">
                <a:avLst/>
              </a:prstGeom>
              <a:blipFill>
                <a:blip r:embed="rId2"/>
                <a:stretch>
                  <a:fillRect l="-1912" r="-1912" b="-2972"/>
                </a:stretch>
              </a:blipFill>
            </p:spPr>
            <p:txBody>
              <a:bodyPr/>
              <a:lstStyle/>
              <a:p>
                <a:r>
                  <a:rPr lang="en-US">
                    <a:noFill/>
                  </a:rPr>
                  <a:t> </a:t>
                </a:r>
              </a:p>
            </p:txBody>
          </p:sp>
        </mc:Fallback>
      </mc:AlternateContent>
      <p:pic>
        <p:nvPicPr>
          <p:cNvPr id="2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33154">
            <a:off x="137200" y="-343222"/>
            <a:ext cx="1422964" cy="2490758"/>
          </a:xfrm>
          <a:prstGeom prst="rect">
            <a:avLst/>
          </a:prstGeom>
        </p:spPr>
      </p:pic>
      <p:grpSp>
        <p:nvGrpSpPr>
          <p:cNvPr id="12" name="Group 11"/>
          <p:cNvGrpSpPr/>
          <p:nvPr/>
        </p:nvGrpSpPr>
        <p:grpSpPr>
          <a:xfrm>
            <a:off x="2094594" y="7456724"/>
            <a:ext cx="14091235" cy="2800197"/>
            <a:chOff x="1586277" y="1982133"/>
            <a:chExt cx="14091235" cy="2800197"/>
          </a:xfrm>
        </p:grpSpPr>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586277" y="2113671"/>
              <a:ext cx="2434131" cy="2668659"/>
            </a:xfrm>
            <a:prstGeom prst="rect">
              <a:avLst/>
            </a:prstGeom>
          </p:spPr>
        </p:pic>
        <p:grpSp>
          <p:nvGrpSpPr>
            <p:cNvPr id="24" name="Group 23"/>
            <p:cNvGrpSpPr/>
            <p:nvPr/>
          </p:nvGrpSpPr>
          <p:grpSpPr>
            <a:xfrm>
              <a:off x="5238112" y="1982133"/>
              <a:ext cx="10439400" cy="2438400"/>
              <a:chOff x="10131559" y="6759015"/>
              <a:chExt cx="12803506" cy="2438400"/>
            </a:xfrm>
          </p:grpSpPr>
          <p:sp>
            <p:nvSpPr>
              <p:cNvPr id="25" name="Cloud Callout 24"/>
              <p:cNvSpPr/>
              <p:nvPr/>
            </p:nvSpPr>
            <p:spPr>
              <a:xfrm>
                <a:off x="10131559" y="6759015"/>
                <a:ext cx="12803506" cy="2438400"/>
              </a:xfrm>
              <a:prstGeom prst="cloudCallout">
                <a:avLst>
                  <a:gd name="adj1" fmla="val -61493"/>
                  <a:gd name="adj2" fmla="val 158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25025" y="7140015"/>
                <a:ext cx="9816574" cy="1708160"/>
              </a:xfrm>
              <a:prstGeom prst="rect">
                <a:avLst/>
              </a:prstGeom>
            </p:spPr>
            <p:txBody>
              <a:bodyPr wrap="square">
                <a:spAutoFit/>
              </a:bodyPr>
              <a:lstStyle/>
              <a:p>
                <a:pPr algn="ctr">
                  <a:lnSpc>
                    <a:spcPct val="150000"/>
                  </a:lnSpc>
                </a:pPr>
                <a:r>
                  <a:rPr lang="vi-VN" sz="3500" i="1">
                    <a:solidFill>
                      <a:srgbClr val="002060"/>
                    </a:solidFill>
                    <a:cs typeface="Arial" panose="020B0604020202020204" pitchFamily="34" charset="0"/>
                  </a:rPr>
                  <a:t>Làm thế nào để tính được độ pH của cốc nước cam, nước dừa đó?</a:t>
                </a:r>
                <a:endParaRPr lang="en-US" sz="3500" dirty="0">
                  <a:solidFill>
                    <a:srgbClr val="002060"/>
                  </a:solidFill>
                  <a:latin typeface="Arial" panose="020B0604020202020204" pitchFamily="34" charset="0"/>
                  <a:cs typeface="Arial" panose="020B0604020202020204" pitchFamily="34" charset="0"/>
                </a:endParaRPr>
              </a:p>
            </p:txBody>
          </p:sp>
        </p:grpSp>
      </p:grpSp>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268200" y="3641744"/>
            <a:ext cx="6164637" cy="3254355"/>
          </a:xfrm>
          <a:prstGeom prst="rect">
            <a:avLst/>
          </a:prstGeom>
        </p:spPr>
      </p:pic>
    </p:spTree>
    <p:extLst>
      <p:ext uri="{BB962C8B-B14F-4D97-AF65-F5344CB8AC3E}">
        <p14:creationId xmlns:p14="http://schemas.microsoft.com/office/powerpoint/2010/main" val="10711674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138196" y="590194"/>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1098574" y="2171700"/>
            <a:ext cx="16154400" cy="6951007"/>
            <a:chOff x="457199" y="2253821"/>
            <a:chExt cx="17449801" cy="6137382"/>
          </a:xfrm>
        </p:grpSpPr>
        <p:grpSp>
          <p:nvGrpSpPr>
            <p:cNvPr id="28" name="Group 27"/>
            <p:cNvGrpSpPr/>
            <p:nvPr/>
          </p:nvGrpSpPr>
          <p:grpSpPr>
            <a:xfrm>
              <a:off x="457199" y="2253821"/>
              <a:ext cx="17449801" cy="6137382"/>
              <a:chOff x="380999" y="2221737"/>
              <a:chExt cx="17449801" cy="6137382"/>
            </a:xfrm>
          </p:grpSpPr>
          <p:sp>
            <p:nvSpPr>
              <p:cNvPr id="27" name="Freeform 6"/>
              <p:cNvSpPr/>
              <p:nvPr/>
            </p:nvSpPr>
            <p:spPr>
              <a:xfrm>
                <a:off x="380999" y="2221737"/>
                <a:ext cx="17449801" cy="6137382"/>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sp>
          <p:sp>
            <p:nvSpPr>
              <p:cNvPr id="19" name="Freeform 6"/>
              <p:cNvSpPr/>
              <p:nvPr/>
            </p:nvSpPr>
            <p:spPr>
              <a:xfrm>
                <a:off x="657726" y="2396290"/>
                <a:ext cx="16916400" cy="5755638"/>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3" name="Rectangle 22"/>
                <p:cNvSpPr/>
                <p:nvPr/>
              </p:nvSpPr>
              <p:spPr>
                <a:xfrm>
                  <a:off x="1551431" y="2839048"/>
                  <a:ext cx="13157889" cy="4966927"/>
                </a:xfrm>
                <a:prstGeom prst="rect">
                  <a:avLst/>
                </a:prstGeom>
              </p:spPr>
              <p:txBody>
                <a:bodyPr wrap="square">
                  <a:spAutoFit/>
                </a:bodyPr>
                <a:lstStyle/>
                <a:p>
                  <a:pPr algn="just">
                    <a:lnSpc>
                      <a:spcPct val="150000"/>
                    </a:lnSpc>
                    <a:spcBef>
                      <a:spcPts val="600"/>
                    </a:spcBef>
                    <a:spcAft>
                      <a:spcPts val="600"/>
                    </a:spcAft>
                  </a:pPr>
                  <a:r>
                    <a:rPr lang="en-US" sz="4400">
                      <a:latin typeface="Arial" panose="020B0604020202020204" pitchFamily="34" charset="0"/>
                      <a:ea typeface="Dotum" panose="020B0600000101010101" pitchFamily="34" charset="-127"/>
                      <a:cs typeface="Arial" panose="020B0604020202020204" pitchFamily="34" charset="0"/>
                    </a:rPr>
                    <a:t>Với ba số thực dương </a:t>
                  </a:r>
                  <a14:m>
                    <m:oMath xmlns:m="http://schemas.openxmlformats.org/officeDocument/2006/math">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400" i="1">
                          <a:effectLst/>
                          <a:latin typeface="Cambria Math" panose="02040503050406030204" pitchFamily="18" charset="0"/>
                          <a:ea typeface="Dotum" panose="020B0600000101010101" pitchFamily="34" charset="-127"/>
                          <a:cs typeface="Times New Roman" panose="02020603050405020304" pitchFamily="18" charset="0"/>
                        </a:rPr>
                        <m:t>, </m:t>
                      </m:r>
                      <m:r>
                        <a:rPr lang="en-US" sz="4400" i="1">
                          <a:effectLst/>
                          <a:latin typeface="Cambria Math" panose="02040503050406030204" pitchFamily="18" charset="0"/>
                          <a:ea typeface="Dotum" panose="020B0600000101010101" pitchFamily="34" charset="-127"/>
                          <a:cs typeface="Times New Roman" panose="02020603050405020304" pitchFamily="18" charset="0"/>
                        </a:rPr>
                        <m:t>𝑚</m:t>
                      </m:r>
                      <m:r>
                        <a:rPr lang="en-US" sz="4400" i="1">
                          <a:effectLst/>
                          <a:latin typeface="Cambria Math" panose="02040503050406030204" pitchFamily="18" charset="0"/>
                          <a:ea typeface="Dotum" panose="020B0600000101010101" pitchFamily="34" charset="-127"/>
                          <a:cs typeface="Times New Roman" panose="02020603050405020304" pitchFamily="18" charset="0"/>
                        </a:rPr>
                        <m:t>, </m:t>
                      </m:r>
                      <m:r>
                        <a:rPr lang="en-US" sz="44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en-US" sz="44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4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400">
                      <a:effectLst/>
                      <a:latin typeface="Arial" panose="020B0604020202020204" pitchFamily="34" charset="0"/>
                      <a:ea typeface="Dotum" panose="020B0600000101010101" pitchFamily="34" charset="-127"/>
                      <a:cs typeface="Arial" panose="020B0604020202020204" pitchFamily="34" charset="0"/>
                    </a:rPr>
                    <a:t>, ta có:</a:t>
                  </a:r>
                  <a:endParaRPr lang="en-US" sz="44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14:m>
                    <m:oMath xmlns:m="http://schemas.openxmlformats.org/officeDocument/2006/math">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m:t>
                          </m:r>
                          <m:r>
                            <a:rPr lang="en-US" sz="4400" i="1">
                              <a:effectLst/>
                              <a:latin typeface="Cambria Math" panose="02040503050406030204" pitchFamily="18" charset="0"/>
                              <a:ea typeface="Dotum" panose="020B0600000101010101" pitchFamily="34" charset="-127"/>
                              <a:cs typeface="Times New Roman" panose="02020603050405020304" pitchFamily="18" charset="0"/>
                            </a:rPr>
                            <m:t>𝑚𝑛</m:t>
                          </m:r>
                          <m:r>
                            <a:rPr lang="en-US" sz="4400" i="1">
                              <a:effectLst/>
                              <a:latin typeface="Cambria Math" panose="02040503050406030204" pitchFamily="18" charset="0"/>
                              <a:ea typeface="Dotum" panose="020B0600000101010101" pitchFamily="34" charset="-127"/>
                              <a:cs typeface="Times New Roman" panose="02020603050405020304" pitchFamily="18" charset="0"/>
                            </a:rPr>
                            <m:t>)</m:t>
                          </m:r>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𝑚</m:t>
                          </m:r>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𝑛</m:t>
                          </m:r>
                        </m:e>
                      </m:func>
                    </m:oMath>
                  </a14:m>
                  <a:r>
                    <a:rPr lang="en-US" sz="4400">
                      <a:effectLst/>
                      <a:latin typeface="Arial" panose="020B0604020202020204" pitchFamily="34" charset="0"/>
                      <a:ea typeface="Dotum" panose="020B0600000101010101" pitchFamily="34" charset="-127"/>
                      <a:cs typeface="Arial" panose="020B0604020202020204" pitchFamily="34" charset="0"/>
                    </a:rPr>
                    <a:t>;</a:t>
                  </a:r>
                  <a:endParaRPr lang="en-US" sz="44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14:m>
                    <m:oMath xmlns:m="http://schemas.openxmlformats.org/officeDocument/2006/math">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d>
                            <m:dPr>
                              <m:ctrlPr>
                                <a:rPr lang="en-US" sz="4400" i="1">
                                  <a:effectLst/>
                                  <a:latin typeface="Cambria Math"/>
                                  <a:ea typeface="Dotum" panose="020B0600000101010101" pitchFamily="34" charset="-127"/>
                                  <a:cs typeface="Times New Roman" panose="02020603050405020304" pitchFamily="18" charset="0"/>
                                </a:rPr>
                              </m:ctrlPr>
                            </m:dPr>
                            <m:e>
                              <m:f>
                                <m:fPr>
                                  <m:ctrlPr>
                                    <a:rPr lang="en-US" sz="4400" i="1">
                                      <a:effectLst/>
                                      <a:latin typeface="Cambria Math"/>
                                      <a:ea typeface="Dotum" panose="020B0600000101010101" pitchFamily="34" charset="-127"/>
                                      <a:cs typeface="Times New Roman" panose="02020603050405020304" pitchFamily="18" charset="0"/>
                                    </a:rPr>
                                  </m:ctrlPr>
                                </m:fPr>
                                <m:num>
                                  <m:r>
                                    <a:rPr lang="en-US" sz="4400" i="1">
                                      <a:effectLst/>
                                      <a:latin typeface="Cambria Math" panose="02040503050406030204" pitchFamily="18" charset="0"/>
                                      <a:ea typeface="Dotum" panose="020B0600000101010101" pitchFamily="34" charset="-127"/>
                                      <a:cs typeface="Times New Roman" panose="02020603050405020304" pitchFamily="18" charset="0"/>
                                    </a:rPr>
                                    <m:t>𝑚</m:t>
                                  </m:r>
                                </m:num>
                                <m:den>
                                  <m:r>
                                    <a:rPr lang="en-US" sz="4400" i="1">
                                      <a:effectLst/>
                                      <a:latin typeface="Cambria Math" panose="02040503050406030204" pitchFamily="18" charset="0"/>
                                      <a:ea typeface="Dotum" panose="020B0600000101010101" pitchFamily="34" charset="-127"/>
                                      <a:cs typeface="Times New Roman" panose="02020603050405020304" pitchFamily="18" charset="0"/>
                                    </a:rPr>
                                    <m:t>𝑛</m:t>
                                  </m:r>
                                </m:den>
                              </m:f>
                            </m:e>
                          </m:d>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𝑚</m:t>
                          </m:r>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𝑛</m:t>
                          </m:r>
                        </m:e>
                      </m:func>
                    </m:oMath>
                  </a14:m>
                  <a:r>
                    <a:rPr lang="en-US" sz="4400">
                      <a:effectLst/>
                      <a:latin typeface="Arial" panose="020B0604020202020204" pitchFamily="34" charset="0"/>
                      <a:ea typeface="Dotum" panose="020B0600000101010101" pitchFamily="34" charset="-127"/>
                      <a:cs typeface="Arial" panose="020B0604020202020204" pitchFamily="34" charset="0"/>
                    </a:rPr>
                    <a:t>.</a:t>
                  </a:r>
                  <a:endParaRPr lang="en-US" sz="44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14:m>
                    <m:oMath xmlns:m="http://schemas.openxmlformats.org/officeDocument/2006/math">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d>
                            <m:dPr>
                              <m:ctrlPr>
                                <a:rPr lang="en-US" sz="4400" i="1">
                                  <a:effectLst/>
                                  <a:latin typeface="Cambria Math"/>
                                  <a:ea typeface="Dotum" panose="020B0600000101010101" pitchFamily="34" charset="-127"/>
                                  <a:cs typeface="Times New Roman" panose="02020603050405020304" pitchFamily="18" charset="0"/>
                                </a:rPr>
                              </m:ctrlPr>
                            </m:dPr>
                            <m:e>
                              <m:f>
                                <m:fPr>
                                  <m:ctrlPr>
                                    <a:rPr lang="en-US" sz="4400" i="1">
                                      <a:effectLst/>
                                      <a:latin typeface="Cambria Math"/>
                                      <a:ea typeface="Dotum" panose="020B0600000101010101" pitchFamily="34" charset="-127"/>
                                      <a:cs typeface="Times New Roman" panose="02020603050405020304" pitchFamily="18" charset="0"/>
                                    </a:rPr>
                                  </m:ctrlPr>
                                </m:fPr>
                                <m:num>
                                  <m:r>
                                    <a:rPr lang="en-US" sz="44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400" i="1">
                                      <a:effectLst/>
                                      <a:latin typeface="Cambria Math" panose="02040503050406030204" pitchFamily="18" charset="0"/>
                                      <a:ea typeface="Dotum" panose="020B0600000101010101" pitchFamily="34" charset="-127"/>
                                      <a:cs typeface="Times New Roman" panose="02020603050405020304" pitchFamily="18" charset="0"/>
                                    </a:rPr>
                                    <m:t>𝑏</m:t>
                                  </m:r>
                                </m:den>
                              </m:f>
                            </m:e>
                          </m:d>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en-US"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𝑏</m:t>
                          </m:r>
                        </m:e>
                      </m:func>
                    </m:oMath>
                  </a14:m>
                  <a:r>
                    <a:rPr lang="en-US" sz="44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ctrlPr>
                            <a:rPr lang="en-US" sz="4400" i="1">
                              <a:effectLst/>
                              <a:latin typeface="Cambria Math"/>
                              <a:ea typeface="Dotum" panose="020B0600000101010101" pitchFamily="34" charset="-127"/>
                              <a:cs typeface="Times New Roman" panose="02020603050405020304" pitchFamily="18" charset="0"/>
                            </a:rPr>
                          </m:ctrlPr>
                        </m:dPr>
                        <m:e>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400" i="1">
                              <a:effectLst/>
                              <a:latin typeface="Cambria Math" panose="02040503050406030204" pitchFamily="18" charset="0"/>
                              <a:ea typeface="Dotum" panose="020B0600000101010101" pitchFamily="34" charset="-127"/>
                              <a:cs typeface="Times New Roman" panose="02020603050405020304" pitchFamily="18" charset="0"/>
                            </a:rPr>
                            <m:t>&gt;0, </m:t>
                          </m:r>
                          <m:r>
                            <a:rPr lang="en-US" sz="44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400" i="1">
                              <a:effectLst/>
                              <a:latin typeface="Cambria Math" panose="02040503050406030204" pitchFamily="18" charset="0"/>
                              <a:ea typeface="Dotum" panose="020B0600000101010101" pitchFamily="34" charset="-127"/>
                              <a:cs typeface="Times New Roman" panose="02020603050405020304" pitchFamily="18" charset="0"/>
                            </a:rPr>
                            <m:t>≠1, </m:t>
                          </m:r>
                          <m:r>
                            <a:rPr lang="en-US" sz="4400" i="1">
                              <a:effectLst/>
                              <a:latin typeface="Cambria Math" panose="02040503050406030204" pitchFamily="18" charset="0"/>
                              <a:ea typeface="Dotum" panose="020B0600000101010101" pitchFamily="34" charset="-127"/>
                              <a:cs typeface="Times New Roman" panose="02020603050405020304" pitchFamily="18" charset="0"/>
                            </a:rPr>
                            <m:t>𝑏</m:t>
                          </m:r>
                          <m:r>
                            <a:rPr lang="en-US" sz="4400" i="1">
                              <a:effectLst/>
                              <a:latin typeface="Cambria Math" panose="02040503050406030204" pitchFamily="18" charset="0"/>
                              <a:ea typeface="Dotum" panose="020B0600000101010101" pitchFamily="34" charset="-127"/>
                              <a:cs typeface="Times New Roman" panose="02020603050405020304" pitchFamily="18" charset="0"/>
                            </a:rPr>
                            <m:t>&gt;0</m:t>
                          </m:r>
                        </m:e>
                      </m:d>
                    </m:oMath>
                  </a14:m>
                  <a:endParaRPr lang="en-US" sz="44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551431" y="2839048"/>
                  <a:ext cx="13157889" cy="4966927"/>
                </a:xfrm>
                <a:prstGeom prst="rect">
                  <a:avLst/>
                </a:prstGeom>
                <a:blipFill>
                  <a:blip r:embed="rId2"/>
                  <a:stretch>
                    <a:fillRect l="-2001"/>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396872">
            <a:off x="16691140" y="65045"/>
            <a:ext cx="1400661" cy="2296801"/>
          </a:xfrm>
          <a:prstGeom prst="rect">
            <a:avLst/>
          </a:prstGeom>
        </p:spPr>
      </p:pic>
      <p:pic>
        <p:nvPicPr>
          <p:cNvPr id="2" name="Picture 1"/>
          <p:cNvPicPr>
            <a:picLocks noChangeAspect="1"/>
          </p:cNvPicPr>
          <p:nvPr/>
        </p:nvPicPr>
        <p:blipFill>
          <a:blip r:embed="rId5"/>
          <a:stretch>
            <a:fillRect/>
          </a:stretch>
        </p:blipFill>
        <p:spPr>
          <a:xfrm>
            <a:off x="14429938" y="6729234"/>
            <a:ext cx="3342233" cy="3461323"/>
          </a:xfrm>
          <a:prstGeom prst="rect">
            <a:avLst/>
          </a:prstGeom>
        </p:spPr>
      </p:pic>
    </p:spTree>
    <p:extLst>
      <p:ext uri="{BB962C8B-B14F-4D97-AF65-F5344CB8AC3E}">
        <p14:creationId xmlns:p14="http://schemas.microsoft.com/office/powerpoint/2010/main" val="391796798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1159042" y="924425"/>
            <a:ext cx="16002000" cy="84582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p:cNvGrpSpPr/>
          <p:nvPr/>
        </p:nvGrpSpPr>
        <p:grpSpPr>
          <a:xfrm>
            <a:off x="854044" y="1257300"/>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4:</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7" name="Rectangle 46"/>
          <p:cNvSpPr/>
          <p:nvPr/>
        </p:nvSpPr>
        <p:spPr>
          <a:xfrm>
            <a:off x="4962780" y="1435767"/>
            <a:ext cx="8563139" cy="9044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0" name="Oval Callout 49"/>
          <p:cNvSpPr/>
          <p:nvPr/>
        </p:nvSpPr>
        <p:spPr>
          <a:xfrm>
            <a:off x="2501990" y="4247597"/>
            <a:ext cx="1688284" cy="100934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5073316" y="2795897"/>
                <a:ext cx="3877985" cy="707886"/>
              </a:xfrm>
              <a:prstGeom prst="rect">
                <a:avLst/>
              </a:prstGeom>
            </p:spPr>
            <p:txBody>
              <a:bodyPr wrap="none">
                <a:spAutoFit/>
              </a:bodyPr>
              <a:lstStyle/>
              <a:p>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6</m:t>
                    </m:r>
                    <m:r>
                      <a:rPr lang="en-US" sz="4000" b="0" i="1" smtClean="0">
                        <a:solidFill>
                          <a:srgbClr val="000000"/>
                        </a:solidFill>
                        <a:latin typeface="Cambria Math" panose="02040503050406030204" pitchFamily="18" charset="0"/>
                        <a:cs typeface="Arial" panose="020B0604020202020204" pitchFamily="34" charset="0"/>
                      </a:rPr>
                      <m:t>9</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6</m:t>
                    </m:r>
                    <m:r>
                      <a:rPr lang="en-US" sz="4000" b="0" i="1" smtClean="0">
                        <a:solidFill>
                          <a:srgbClr val="000000"/>
                        </a:solidFill>
                        <a:latin typeface="Cambria Math" panose="02040503050406030204" pitchFamily="18" charset="0"/>
                        <a:cs typeface="Arial" panose="020B0604020202020204" pitchFamily="34" charset="0"/>
                      </a:rPr>
                      <m:t>4</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5073316" y="2795897"/>
                <a:ext cx="3877985"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972800" y="2796457"/>
                <a:ext cx="4801314" cy="707886"/>
              </a:xfrm>
              <a:prstGeom prst="rect">
                <a:avLst/>
              </a:prstGeom>
            </p:spPr>
            <p:txBody>
              <a:bodyPr wrap="none">
                <a:spAutoFit/>
              </a:bodyPr>
              <a:lstStyle/>
              <a:p>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𝑏</m:t>
                    </m:r>
                    <m:r>
                      <a:rPr lang="en-US" sz="4000" i="1" smtClean="0">
                        <a:solidFill>
                          <a:srgbClr val="000000"/>
                        </a:solidFill>
                        <a:latin typeface="Cambria Math" panose="02040503050406030204" pitchFamily="18" charset="0"/>
                        <a:cs typeface="Arial" panose="020B0604020202020204" pitchFamily="34" charset="0"/>
                      </a:rPr>
                      <m:t>)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5</m:t>
                    </m:r>
                    <m:r>
                      <a:rPr lang="en-US" sz="4000" b="0" i="1" smtClean="0">
                        <a:solidFill>
                          <a:srgbClr val="000000"/>
                        </a:solidFill>
                        <a:latin typeface="Cambria Math" panose="02040503050406030204" pitchFamily="18" charset="0"/>
                        <a:cs typeface="Arial" panose="020B0604020202020204" pitchFamily="34" charset="0"/>
                      </a:rPr>
                      <m:t>100−</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5</m:t>
                    </m:r>
                    <m:r>
                      <a:rPr lang="en-US" sz="4000" b="0" i="1" smtClean="0">
                        <a:solidFill>
                          <a:srgbClr val="000000"/>
                        </a:solidFill>
                        <a:latin typeface="Cambria Math" panose="02040503050406030204" pitchFamily="18" charset="0"/>
                        <a:cs typeface="Arial" panose="020B0604020202020204" pitchFamily="34" charset="0"/>
                      </a:rPr>
                      <m:t>20</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xmlns="">
          <p:sp>
            <p:nvSpPr>
              <p:cNvPr id="17" name="Rectangle 16"/>
              <p:cNvSpPr>
                <a:spLocks noRot="1" noChangeAspect="1" noMove="1" noResize="1" noEditPoints="1" noAdjustHandles="1" noChangeArrowheads="1" noChangeShapeType="1" noTextEdit="1"/>
              </p:cNvSpPr>
              <p:nvPr/>
            </p:nvSpPr>
            <p:spPr>
              <a:xfrm>
                <a:off x="10972800" y="2796457"/>
                <a:ext cx="4801314"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89772" y="6018943"/>
                <a:ext cx="971439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6</m:t>
                      </m:r>
                      <m:r>
                        <a:rPr lang="en-US" sz="4000" i="1">
                          <a:solidFill>
                            <a:srgbClr val="000000"/>
                          </a:solidFill>
                          <a:latin typeface="Cambria Math" panose="02040503050406030204" pitchFamily="18" charset="0"/>
                          <a:cs typeface="Arial" panose="020B0604020202020204" pitchFamily="34" charset="0"/>
                        </a:rPr>
                        <m:t>9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6</m:t>
                      </m:r>
                      <m:r>
                        <a:rPr lang="en-US" sz="4000" i="1">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6</m:t>
                      </m:r>
                      <m:d>
                        <m:dPr>
                          <m:ctrlPr>
                            <a:rPr lang="en-US" sz="4000" i="1" smtClean="0">
                              <a:solidFill>
                                <a:srgbClr val="000000"/>
                              </a:solidFill>
                              <a:latin typeface="Cambria Math"/>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9.4</m:t>
                          </m:r>
                        </m:e>
                      </m:d>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6</m:t>
                      </m:r>
                      <m:r>
                        <a:rPr lang="en-US" sz="4000" b="0" i="1" smtClean="0">
                          <a:solidFill>
                            <a:srgbClr val="000000"/>
                          </a:solidFill>
                          <a:latin typeface="Cambria Math" panose="02040503050406030204" pitchFamily="18" charset="0"/>
                          <a:cs typeface="Arial" panose="020B0604020202020204" pitchFamily="34" charset="0"/>
                        </a:rPr>
                        <m:t>36=2</m:t>
                      </m:r>
                    </m:oMath>
                  </m:oMathPara>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4889772" y="6018943"/>
                <a:ext cx="9714390"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962780" y="7390543"/>
                <a:ext cx="993842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𝑏</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100−</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20</m:t>
                      </m:r>
                      <m:r>
                        <m:rPr>
                          <m:nor/>
                        </m:rPr>
                        <a:rPr lang="en-US" sz="4000">
                          <a:solidFill>
                            <a:srgbClr val="000000"/>
                          </a:solidFill>
                          <a:latin typeface="Arial" panose="020B0604020202020204" pitchFamily="34"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m:t>
                      </m:r>
                      <m:func>
                        <m:funcPr>
                          <m:ctrlPr>
                            <a:rPr lang="en-US" sz="4000" i="1" kern="100">
                              <a:latin typeface="Cambria Math"/>
                              <a:ea typeface="Calibri" panose="020F0502020204030204" pitchFamily="34" charset="0"/>
                              <a:cs typeface="Times New Roman" panose="02020603050405020304" pitchFamily="18" charset="0"/>
                            </a:rPr>
                          </m:ctrlPr>
                        </m:funcPr>
                        <m:fName>
                          <m:sSub>
                            <m:sSubPr>
                              <m:ctrlPr>
                                <a:rPr lang="en-US" sz="4000" i="1" kern="100">
                                  <a:latin typeface="Cambria Math"/>
                                  <a:ea typeface="Calibri" panose="020F0502020204030204" pitchFamily="34" charset="0"/>
                                  <a:cs typeface="Times New Roman" panose="02020603050405020304" pitchFamily="18" charset="0"/>
                                </a:rPr>
                              </m:ctrlPr>
                            </m:sSubPr>
                            <m:e>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5</m:t>
                              </m:r>
                            </m:sub>
                          </m:sSub>
                        </m:fName>
                        <m:e>
                          <m:f>
                            <m:fPr>
                              <m:ctrlPr>
                                <a:rPr lang="en-US" sz="4000" i="1" kern="100">
                                  <a:latin typeface="Cambria Math"/>
                                  <a:ea typeface="Calibri" panose="020F0502020204030204" pitchFamily="34" charset="0"/>
                                  <a:cs typeface="Times New Roman" panose="02020603050405020304" pitchFamily="18" charset="0"/>
                                </a:rPr>
                              </m:ctrlPr>
                            </m:fPr>
                            <m:num>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100</m:t>
                              </m:r>
                            </m:num>
                            <m:den>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20</m:t>
                              </m:r>
                            </m:den>
                          </m:f>
                        </m:e>
                      </m:func>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5</m:t>
                      </m:r>
                      <m:r>
                        <a:rPr lang="en-US" sz="4000" b="0" i="1" smtClean="0">
                          <a:solidFill>
                            <a:srgbClr val="000000"/>
                          </a:solidFill>
                          <a:latin typeface="Cambria Math" panose="02040503050406030204" pitchFamily="18" charset="0"/>
                          <a:cs typeface="Arial" panose="020B0604020202020204" pitchFamily="34" charset="0"/>
                        </a:rPr>
                        <m:t>5=1</m:t>
                      </m:r>
                    </m:oMath>
                  </m:oMathPara>
                </a14:m>
                <a:endParaRPr lang="en-US"/>
              </a:p>
            </p:txBody>
          </p:sp>
        </mc:Choice>
        <mc:Fallback xmlns="">
          <p:sp>
            <p:nvSpPr>
              <p:cNvPr id="19" name="Rectangle 18"/>
              <p:cNvSpPr>
                <a:spLocks noRot="1" noChangeAspect="1" noMove="1" noResize="1" noEditPoints="1" noAdjustHandles="1" noChangeArrowheads="1" noChangeShapeType="1" noTextEdit="1"/>
              </p:cNvSpPr>
              <p:nvPr/>
            </p:nvSpPr>
            <p:spPr>
              <a:xfrm>
                <a:off x="4962780" y="7390543"/>
                <a:ext cx="9938426" cy="1248803"/>
              </a:xfrm>
              <a:prstGeom prst="rect">
                <a:avLst/>
              </a:prstGeom>
              <a:blipFill>
                <a:blip r:embed="rId8"/>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9"/>
          <a:stretch>
            <a:fillRect/>
          </a:stretch>
        </p:blipFill>
        <p:spPr>
          <a:xfrm>
            <a:off x="914400" y="8343900"/>
            <a:ext cx="2391539" cy="1032710"/>
          </a:xfrm>
          <a:prstGeom prst="rect">
            <a:avLst/>
          </a:prstGeom>
        </p:spPr>
      </p:pic>
      <p:pic>
        <p:nvPicPr>
          <p:cNvPr id="4" name="Picture 3"/>
          <p:cNvPicPr>
            <a:picLocks noChangeAspect="1"/>
          </p:cNvPicPr>
          <p:nvPr/>
        </p:nvPicPr>
        <p:blipFill>
          <a:blip r:embed="rId10"/>
          <a:stretch>
            <a:fillRect/>
          </a:stretch>
        </p:blipFill>
        <p:spPr>
          <a:xfrm rot="10800000">
            <a:off x="15983396" y="839057"/>
            <a:ext cx="1996805" cy="1699606"/>
          </a:xfrm>
          <a:prstGeom prst="rect">
            <a:avLst/>
          </a:prstGeom>
        </p:spPr>
      </p:pic>
      <p:sp>
        <p:nvSpPr>
          <p:cNvPr id="6" name="Rectangle 5"/>
          <p:cNvSpPr/>
          <p:nvPr/>
        </p:nvSpPr>
        <p:spPr>
          <a:xfrm>
            <a:off x="4962780" y="4752270"/>
            <a:ext cx="1552861" cy="707886"/>
          </a:xfrm>
          <a:prstGeom prst="rect">
            <a:avLst/>
          </a:prstGeom>
        </p:spPr>
        <p:txBody>
          <a:bodyPr wrap="none">
            <a:spAutoFit/>
          </a:bodyPr>
          <a:lstStyle/>
          <a:p>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Ta có:</a:t>
            </a:r>
            <a:endParaRPr lang="en-US" sz="4000"/>
          </a:p>
        </p:txBody>
      </p:sp>
    </p:spTree>
    <p:extLst>
      <p:ext uri="{BB962C8B-B14F-4D97-AF65-F5344CB8AC3E}">
        <p14:creationId xmlns:p14="http://schemas.microsoft.com/office/powerpoint/2010/main" val="408180922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animBg="1"/>
      <p:bldP spid="2" grpId="0"/>
      <p:bldP spid="17" grpId="0"/>
      <p:bldP spid="18" grpId="0"/>
      <p:bldP spid="19"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77186">
            <a:off x="-726577" y="8125449"/>
            <a:ext cx="2314026" cy="2303568"/>
          </a:xfrm>
          <a:prstGeom prst="rect">
            <a:avLst/>
          </a:prstGeom>
        </p:spPr>
      </p:pic>
      <p:grpSp>
        <p:nvGrpSpPr>
          <p:cNvPr id="11" name="Group 10"/>
          <p:cNvGrpSpPr/>
          <p:nvPr/>
        </p:nvGrpSpPr>
        <p:grpSpPr>
          <a:xfrm>
            <a:off x="1827280" y="3094527"/>
            <a:ext cx="15103831" cy="4334973"/>
            <a:chOff x="2242222" y="2333102"/>
            <a:chExt cx="14692058" cy="10317381"/>
          </a:xfrm>
        </p:grpSpPr>
        <p:sp>
          <p:nvSpPr>
            <p:cNvPr id="26" name="Rounded Rectangle 25"/>
            <p:cNvSpPr/>
            <p:nvPr/>
          </p:nvSpPr>
          <p:spPr>
            <a:xfrm>
              <a:off x="2242222" y="2333102"/>
              <a:ext cx="14453902" cy="1031738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2699422" y="3239895"/>
                  <a:ext cx="14234858" cy="8863473"/>
                </a:xfrm>
                <a:prstGeom prst="rect">
                  <a:avLst/>
                </a:prstGeom>
              </p:spPr>
              <p:txBody>
                <a:bodyPr wrap="square">
                  <a:spAutoFit/>
                </a:bodyPr>
                <a:lstStyle/>
                <a:p>
                  <a:pPr algn="just">
                    <a:lnSpc>
                      <a:spcPct val="150000"/>
                    </a:lnSpc>
                    <a:spcBef>
                      <a:spcPts val="600"/>
                    </a:spcBef>
                    <a:spcAft>
                      <a:spcPts val="600"/>
                    </a:spcAft>
                  </a:pPr>
                  <a:r>
                    <a:rPr lang="en-US" sz="4800">
                      <a:latin typeface="Arial" panose="020B0604020202020204" pitchFamily="34" charset="0"/>
                      <a:ea typeface="Dotum" panose="020B0600000101010101" pitchFamily="34" charset="-127"/>
                      <a:cs typeface="Arial" panose="020B0604020202020204" pitchFamily="34" charset="0"/>
                    </a:rPr>
                    <a:t>Với </a:t>
                  </a:r>
                  <a14:m>
                    <m:oMath xmlns:m="http://schemas.openxmlformats.org/officeDocument/2006/math">
                      <m:r>
                        <a:rPr lang="en-US" sz="4800" i="1">
                          <a:effectLst/>
                          <a:latin typeface="Cambria Math" panose="02040503050406030204" pitchFamily="18" charset="0"/>
                          <a:ea typeface="Dotum" panose="020B0600000101010101" pitchFamily="34" charset="-127"/>
                          <a:cs typeface="Times New Roman" panose="02020603050405020304" pitchFamily="18" charset="0"/>
                        </a:rPr>
                        <m:t>𝑛</m:t>
                      </m:r>
                    </m:oMath>
                  </a14:m>
                  <a:r>
                    <a:rPr lang="en-US" sz="4800">
                      <a:effectLst/>
                      <a:latin typeface="Arial" panose="020B0604020202020204" pitchFamily="34" charset="0"/>
                      <a:ea typeface="Dotum" panose="020B0600000101010101" pitchFamily="34" charset="-127"/>
                      <a:cs typeface="Arial" panose="020B0604020202020204" pitchFamily="34" charset="0"/>
                    </a:rPr>
                    <a:t> số tực dương </a:t>
                  </a:r>
                  <a14:m>
                    <m:oMath xmlns:m="http://schemas.openxmlformats.org/officeDocument/2006/math">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1</m:t>
                          </m:r>
                        </m:sub>
                      </m:sSub>
                      <m:r>
                        <a:rPr lang="en-US" sz="4800" i="1">
                          <a:effectLst/>
                          <a:latin typeface="Cambria Math" panose="02040503050406030204" pitchFamily="18" charset="0"/>
                          <a:ea typeface="Dotum" panose="020B0600000101010101" pitchFamily="34" charset="-127"/>
                          <a:cs typeface="Times New Roman" panose="02020603050405020304" pitchFamily="18" charset="0"/>
                        </a:rPr>
                        <m:t>, </m:t>
                      </m:r>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en-US" sz="4800" i="1">
                          <a:effectLst/>
                          <a:latin typeface="Cambria Math" panose="02040503050406030204" pitchFamily="18" charset="0"/>
                          <a:ea typeface="Dotum" panose="020B0600000101010101" pitchFamily="34" charset="-127"/>
                          <a:cs typeface="Times New Roman" panose="02020603050405020304" pitchFamily="18" charset="0"/>
                        </a:rPr>
                        <m:t>, …, </m:t>
                      </m:r>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𝑛</m:t>
                          </m:r>
                        </m:sub>
                      </m:sSub>
                    </m:oMath>
                  </a14:m>
                  <a:r>
                    <a:rPr lang="en-US" sz="4800">
                      <a:effectLst/>
                      <a:latin typeface="Arial" panose="020B0604020202020204" pitchFamily="34" charset="0"/>
                      <a:ea typeface="Dotum" panose="020B0600000101010101" pitchFamily="34" charset="-127"/>
                      <a:cs typeface="Arial" panose="020B0604020202020204" pitchFamily="34" charset="0"/>
                    </a:rPr>
                    <a:t>:</a:t>
                  </a:r>
                  <a:endParaRPr lang="en-US" sz="4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func>
                        <m:funcPr>
                          <m:ctrlPr>
                            <a:rPr lang="en-US" sz="4800" i="1">
                              <a:effectLst/>
                              <a:latin typeface="Cambria Math"/>
                              <a:ea typeface="Dotum" panose="020B0600000101010101" pitchFamily="34" charset="-127"/>
                              <a:cs typeface="Times New Roman" panose="02020603050405020304" pitchFamily="18" charset="0"/>
                            </a:rPr>
                          </m:ctrlPr>
                        </m:funcPr>
                        <m:fName>
                          <m:sSub>
                            <m:sSubPr>
                              <m:ctrlPr>
                                <a:rPr lang="en-US" sz="4800" i="1">
                                  <a:effectLst/>
                                  <a:latin typeface="Cambria Math"/>
                                  <a:ea typeface="Dotum" panose="020B0600000101010101" pitchFamily="34" charset="-127"/>
                                  <a:cs typeface="Times New Roman" panose="02020603050405020304" pitchFamily="18" charset="0"/>
                                </a:rPr>
                              </m:ctrlPr>
                            </m:sSubPr>
                            <m:e>
                              <m:r>
                                <m:rPr>
                                  <m:sty m:val="p"/>
                                </m:rPr>
                                <a:rPr lang="en-US" sz="48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d>
                            <m:dPr>
                              <m:ctrlPr>
                                <a:rPr lang="en-US" sz="4800" i="1">
                                  <a:effectLst/>
                                  <a:latin typeface="Cambria Math"/>
                                  <a:ea typeface="Dotum" panose="020B0600000101010101" pitchFamily="34" charset="-127"/>
                                  <a:cs typeface="Times New Roman" panose="02020603050405020304" pitchFamily="18" charset="0"/>
                                </a:rPr>
                              </m:ctrlPr>
                            </m:dPr>
                            <m:e>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1</m:t>
                                  </m:r>
                                </m:sub>
                              </m:sSub>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2</m:t>
                                  </m:r>
                                </m:sub>
                              </m:sSub>
                              <m:r>
                                <a:rPr lang="en-US" sz="4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𝑛</m:t>
                                  </m:r>
                                </m:sub>
                              </m:sSub>
                            </m:e>
                          </m:d>
                        </m:e>
                      </m:func>
                      <m:r>
                        <a:rPr lang="en-US" sz="48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800" i="1">
                              <a:effectLst/>
                              <a:latin typeface="Cambria Math"/>
                              <a:ea typeface="Dotum" panose="020B0600000101010101" pitchFamily="34" charset="-127"/>
                              <a:cs typeface="Times New Roman" panose="02020603050405020304" pitchFamily="18" charset="0"/>
                            </a:rPr>
                          </m:ctrlPr>
                        </m:funcPr>
                        <m:fName>
                          <m:sSub>
                            <m:sSubPr>
                              <m:ctrlPr>
                                <a:rPr lang="en-US" sz="4800" i="1">
                                  <a:effectLst/>
                                  <a:latin typeface="Cambria Math"/>
                                  <a:ea typeface="Dotum" panose="020B0600000101010101" pitchFamily="34" charset="-127"/>
                                  <a:cs typeface="Times New Roman" panose="02020603050405020304" pitchFamily="18" charset="0"/>
                                </a:rPr>
                              </m:ctrlPr>
                            </m:sSubPr>
                            <m:e>
                              <m:r>
                                <m:rPr>
                                  <m:sty m:val="p"/>
                                </m:rPr>
                                <a:rPr lang="en-US" sz="48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1</m:t>
                              </m:r>
                            </m:sub>
                          </m:sSub>
                        </m:e>
                      </m:func>
                      <m:r>
                        <a:rPr lang="en-US" sz="48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800" i="1">
                              <a:effectLst/>
                              <a:latin typeface="Cambria Math"/>
                              <a:ea typeface="Dotum" panose="020B0600000101010101" pitchFamily="34" charset="-127"/>
                              <a:cs typeface="Times New Roman" panose="02020603050405020304" pitchFamily="18" charset="0"/>
                            </a:rPr>
                          </m:ctrlPr>
                        </m:funcPr>
                        <m:fName>
                          <m:sSub>
                            <m:sSubPr>
                              <m:ctrlPr>
                                <a:rPr lang="en-US" sz="4800" i="1">
                                  <a:effectLst/>
                                  <a:latin typeface="Cambria Math"/>
                                  <a:ea typeface="Dotum" panose="020B0600000101010101" pitchFamily="34" charset="-127"/>
                                  <a:cs typeface="Times New Roman" panose="02020603050405020304" pitchFamily="18" charset="0"/>
                                </a:rPr>
                              </m:ctrlPr>
                            </m:sSubPr>
                            <m:e>
                              <m:r>
                                <m:rPr>
                                  <m:sty m:val="p"/>
                                </m:rPr>
                                <a:rPr lang="en-US" sz="48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2</m:t>
                              </m:r>
                            </m:sub>
                          </m:sSub>
                        </m:e>
                      </m:func>
                      <m:r>
                        <a:rPr lang="en-US" sz="4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8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800" i="1">
                              <a:effectLst/>
                              <a:latin typeface="Cambria Math"/>
                              <a:ea typeface="Dotum" panose="020B0600000101010101" pitchFamily="34" charset="-127"/>
                              <a:cs typeface="Times New Roman" panose="02020603050405020304" pitchFamily="18" charset="0"/>
                            </a:rPr>
                          </m:ctrlPr>
                        </m:funcPr>
                        <m:fName>
                          <m:sSub>
                            <m:sSubPr>
                              <m:ctrlPr>
                                <a:rPr lang="en-US" sz="4800" i="1">
                                  <a:effectLst/>
                                  <a:latin typeface="Cambria Math"/>
                                  <a:ea typeface="Dotum" panose="020B0600000101010101" pitchFamily="34" charset="-127"/>
                                  <a:cs typeface="Times New Roman" panose="02020603050405020304" pitchFamily="18" charset="0"/>
                                </a:rPr>
                              </m:ctrlPr>
                            </m:sSubPr>
                            <m:e>
                              <m:r>
                                <m:rPr>
                                  <m:sty m:val="p"/>
                                </m:rPr>
                                <a:rPr lang="en-US" sz="4800">
                                  <a:effectLst/>
                                  <a:latin typeface="Cambria Math" panose="02040503050406030204" pitchFamily="18" charset="0"/>
                                  <a:ea typeface="Dotum" panose="020B0600000101010101" pitchFamily="34" charset="-127"/>
                                  <a:cs typeface="Times New Roman" panose="02020603050405020304" pitchFamily="18" charset="0"/>
                                </a:rPr>
                                <m:t>log</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sSub>
                            <m:sSubPr>
                              <m:ctrlPr>
                                <a:rPr lang="en-US" sz="4800" i="1">
                                  <a:effectLst/>
                                  <a:latin typeface="Cambria Math"/>
                                  <a:ea typeface="Dotum" panose="020B0600000101010101" pitchFamily="34" charset="-127"/>
                                  <a:cs typeface="Times New Roman" panose="02020603050405020304" pitchFamily="18" charset="0"/>
                                </a:rPr>
                              </m:ctrlPr>
                            </m:sSub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𝑏</m:t>
                              </m:r>
                            </m:e>
                            <m:sub>
                              <m:r>
                                <a:rPr lang="en-US" sz="48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r>
                        <a:rPr lang="en-US" sz="4800" i="1">
                          <a:effectLst/>
                          <a:latin typeface="Cambria Math" panose="02040503050406030204" pitchFamily="18" charset="0"/>
                          <a:ea typeface="Dotum" panose="020B0600000101010101" pitchFamily="34" charset="-127"/>
                          <a:cs typeface="Times New Roman" panose="02020603050405020304" pitchFamily="18" charset="0"/>
                        </a:rPr>
                        <m:t> </m:t>
                      </m:r>
                    </m:oMath>
                  </a14:m>
                  <a:endParaRPr lang="en-US" sz="4800" i="1">
                    <a:effectLst/>
                    <a:latin typeface="Cambria Math" panose="02040503050406030204" pitchFamily="18" charset="0"/>
                    <a:ea typeface="Dotum" panose="020B0600000101010101" pitchFamily="34" charset="-127"/>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4800" i="1">
                              <a:effectLst/>
                              <a:latin typeface="Cambria Math"/>
                              <a:ea typeface="Dotum" panose="020B0600000101010101" pitchFamily="34" charset="-127"/>
                              <a:cs typeface="Times New Roman" panose="02020603050405020304" pitchFamily="18" charset="0"/>
                            </a:rPr>
                          </m:ctrlPr>
                        </m:dPr>
                        <m:e>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800" i="1">
                              <a:effectLst/>
                              <a:latin typeface="Cambria Math" panose="02040503050406030204" pitchFamily="18" charset="0"/>
                              <a:ea typeface="Dotum" panose="020B0600000101010101" pitchFamily="34" charset="-127"/>
                              <a:cs typeface="Times New Roman" panose="02020603050405020304" pitchFamily="18" charset="0"/>
                            </a:rPr>
                            <m:t>&gt;0, </m:t>
                          </m:r>
                          <m:r>
                            <a:rPr lang="en-US" sz="4800" i="1">
                              <a:effectLst/>
                              <a:latin typeface="Cambria Math" panose="02040503050406030204" pitchFamily="18" charset="0"/>
                              <a:ea typeface="Dotum" panose="020B0600000101010101" pitchFamily="34" charset="-127"/>
                              <a:cs typeface="Times New Roman" panose="02020603050405020304" pitchFamily="18" charset="0"/>
                            </a:rPr>
                            <m:t>𝑎</m:t>
                          </m:r>
                          <m:r>
                            <a:rPr lang="en-US" sz="4800" i="1">
                              <a:effectLst/>
                              <a:latin typeface="Cambria Math" panose="02040503050406030204" pitchFamily="18" charset="0"/>
                              <a:ea typeface="Dotum" panose="020B0600000101010101" pitchFamily="34" charset="-127"/>
                              <a:cs typeface="Times New Roman" panose="02020603050405020304" pitchFamily="18" charset="0"/>
                            </a:rPr>
                            <m:t>≠1</m:t>
                          </m:r>
                        </m:e>
                      </m:d>
                    </m:oMath>
                  </a14:m>
                  <a:r>
                    <a:rPr lang="en-US" sz="4800">
                      <a:effectLst/>
                      <a:latin typeface="Arial" panose="020B0604020202020204" pitchFamily="34" charset="0"/>
                      <a:ea typeface="Dotum" panose="020B0600000101010101" pitchFamily="34" charset="-127"/>
                      <a:cs typeface="Arial" panose="020B0604020202020204" pitchFamily="34" charset="0"/>
                    </a:rPr>
                    <a:t> </a:t>
                  </a:r>
                  <a:endParaRPr lang="en-US" sz="4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699422" y="3239895"/>
                  <a:ext cx="14234858" cy="8863473"/>
                </a:xfrm>
                <a:prstGeom prst="rect">
                  <a:avLst/>
                </a:prstGeom>
                <a:blipFill>
                  <a:blip r:embed="rId4"/>
                  <a:stretch>
                    <a:fillRect l="-1917"/>
                  </a:stretch>
                </a:blipFill>
              </p:spPr>
              <p:txBody>
                <a:bodyPr/>
                <a:lstStyle/>
                <a:p>
                  <a:r>
                    <a:rPr lang="en-US">
                      <a:noFill/>
                    </a:rPr>
                    <a:t> </a:t>
                  </a:r>
                </a:p>
              </p:txBody>
            </p:sp>
          </mc:Fallback>
        </mc:AlternateContent>
      </p:grpSp>
      <p:pic>
        <p:nvPicPr>
          <p:cNvPr id="27" name="Picture 2"/>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1219200" y="3735443"/>
            <a:ext cx="889505" cy="770426"/>
          </a:xfrm>
          <a:prstGeom prst="rect">
            <a:avLst/>
          </a:prstGeom>
        </p:spPr>
      </p:pic>
      <p:sp>
        <p:nvSpPr>
          <p:cNvPr id="2" name="Rectangle 1"/>
          <p:cNvSpPr/>
          <p:nvPr/>
        </p:nvSpPr>
        <p:spPr>
          <a:xfrm>
            <a:off x="1827280" y="614499"/>
            <a:ext cx="2501006" cy="1407373"/>
          </a:xfrm>
          <a:prstGeom prst="rect">
            <a:avLst/>
          </a:prstGeom>
        </p:spPr>
        <p:txBody>
          <a:bodyPr wrap="none">
            <a:spAutoFit/>
          </a:bodyPr>
          <a:lstStyle/>
          <a:p>
            <a:pPr lvl="0" algn="ctr">
              <a:lnSpc>
                <a:spcPct val="150000"/>
              </a:lnSpc>
              <a:spcAft>
                <a:spcPts val="600"/>
              </a:spcAft>
              <a:defRPr/>
            </a:pPr>
            <a:r>
              <a:rPr lang="nl-NL" sz="6500" b="1">
                <a:solidFill>
                  <a:schemeClr val="tx2"/>
                </a:solidFill>
                <a:latin typeface="Arial" panose="020B0604020202020204" pitchFamily="34" charset="0"/>
                <a:ea typeface="Times New Roman" panose="02020603050405020304" pitchFamily="18" charset="0"/>
                <a:cs typeface="Arial" panose="020B0604020202020204" pitchFamily="34" charset="0"/>
              </a:rPr>
              <a:t>Chú ý</a:t>
            </a:r>
          </a:p>
        </p:txBody>
      </p:sp>
      <p:pic>
        <p:nvPicPr>
          <p:cNvPr id="3" name="Picture 2"/>
          <p:cNvPicPr>
            <a:picLocks noChangeAspect="1"/>
          </p:cNvPicPr>
          <p:nvPr/>
        </p:nvPicPr>
        <p:blipFill>
          <a:blip r:embed="rId7"/>
          <a:stretch>
            <a:fillRect/>
          </a:stretch>
        </p:blipFill>
        <p:spPr>
          <a:xfrm>
            <a:off x="15087600" y="833055"/>
            <a:ext cx="1524000" cy="1327079"/>
          </a:xfrm>
          <a:prstGeom prst="rect">
            <a:avLst/>
          </a:prstGeom>
        </p:spPr>
      </p:pic>
    </p:spTree>
    <p:extLst>
      <p:ext uri="{BB962C8B-B14F-4D97-AF65-F5344CB8AC3E}">
        <p14:creationId xmlns:p14="http://schemas.microsoft.com/office/powerpoint/2010/main" val="16654373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ounded Rectangle 26"/>
          <p:cNvSpPr/>
          <p:nvPr/>
        </p:nvSpPr>
        <p:spPr>
          <a:xfrm>
            <a:off x="1143000" y="876299"/>
            <a:ext cx="16202700" cy="8534401"/>
          </a:xfrm>
          <a:prstGeom prst="roundRect">
            <a:avLst/>
          </a:prstGeom>
          <a:solidFill>
            <a:srgbClr val="E4FFF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oup 33"/>
          <p:cNvGrpSpPr/>
          <p:nvPr/>
        </p:nvGrpSpPr>
        <p:grpSpPr>
          <a:xfrm>
            <a:off x="1752600" y="1332517"/>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a:t>
              </a: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4</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33"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03014" y="8325449"/>
            <a:ext cx="2042686" cy="1396455"/>
          </a:xfrm>
          <a:prstGeom prst="rect">
            <a:avLst/>
          </a:prstGeom>
        </p:spPr>
      </p:pic>
      <p:sp>
        <p:nvSpPr>
          <p:cNvPr id="23" name="Rectangle 22"/>
          <p:cNvSpPr/>
          <p:nvPr/>
        </p:nvSpPr>
        <p:spPr>
          <a:xfrm>
            <a:off x="6331923" y="1322491"/>
            <a:ext cx="3621980" cy="965264"/>
          </a:xfrm>
          <a:prstGeom prst="rect">
            <a:avLst/>
          </a:prstGeom>
        </p:spPr>
        <p:txBody>
          <a:bodyPr wrap="square">
            <a:spAutoFit/>
          </a:bodyPr>
          <a:lstStyle/>
          <a:p>
            <a:pPr lvl="0" algn="ctr">
              <a:lnSpc>
                <a:spcPct val="150000"/>
              </a:lnSpc>
              <a:spcAft>
                <a:spcPts val="1200"/>
              </a:spcAf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rPr>
              <a:t>Tính:</a:t>
            </a:r>
            <a:endParaRPr kumimoji="0" lang="en-US" sz="4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981200" y="2816084"/>
                <a:ext cx="15468600" cy="1689309"/>
              </a:xfrm>
              <a:prstGeom prst="rect">
                <a:avLst/>
              </a:prstGeom>
            </p:spPr>
            <p:txBody>
              <a:bodyPr wrap="square">
                <a:spAutoFit/>
              </a:bodyPr>
              <a:lstStyle/>
              <a:p>
                <a:pPr algn="just">
                  <a:lnSpc>
                    <a:spcPct val="165000"/>
                  </a:lnSpc>
                  <a:spcBef>
                    <a:spcPts val="600"/>
                  </a:spcBef>
                  <a:spcAft>
                    <a:spcPts val="600"/>
                  </a:spcAf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func>
                        <m:funcPr>
                          <m:ctrlPr>
                            <a:rPr lang="en-US" sz="4000" i="1">
                              <a:effectLst/>
                              <a:latin typeface="Cambria Math"/>
                              <a:ea typeface="Dotum" panose="020B0600000101010101" pitchFamily="34" charset="-127"/>
                              <a:cs typeface="Times New Roman" panose="02020603050405020304" pitchFamily="18" charset="0"/>
                            </a:rPr>
                          </m:ctrlPr>
                        </m:funcPr>
                        <m:fNa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ln</m:t>
                          </m:r>
                        </m:fName>
                        <m:e>
                          <m:d>
                            <m:dPr>
                              <m:ctrlPr>
                                <a:rPr lang="en-US" sz="4000" i="1">
                                  <a:effectLst/>
                                  <a:latin typeface="Cambria Math"/>
                                  <a:ea typeface="Dotum" panose="020B0600000101010101" pitchFamily="34" charset="-127"/>
                                  <a:cs typeface="Times New Roman" panose="02020603050405020304" pitchFamily="18" charset="0"/>
                                </a:rPr>
                              </m:ctrlPr>
                            </m:dPr>
                            <m:e>
                              <m:rad>
                                <m:radPr>
                                  <m:degHide m:val="on"/>
                                  <m:ctrlPr>
                                    <a:rPr lang="en-US" sz="4000" i="1">
                                      <a:effectLst/>
                                      <a:latin typeface="Cambria Math"/>
                                      <a:ea typeface="Dotum" panose="020B0600000101010101" pitchFamily="34" charset="-127"/>
                                      <a:cs typeface="Times New Roman" panose="02020603050405020304" pitchFamily="18" charset="0"/>
                                    </a:rPr>
                                  </m:ctrlPr>
                                </m:radPr>
                                <m:deg/>
                                <m:e>
                                  <m:r>
                                    <a:rPr lang="en-US" sz="4000" i="1">
                                      <a:effectLst/>
                                      <a:latin typeface="Cambria Math" panose="02040503050406030204" pitchFamily="18" charset="0"/>
                                      <a:ea typeface="Dotum" panose="020B0600000101010101" pitchFamily="34" charset="-127"/>
                                      <a:cs typeface="Times New Roman" panose="02020603050405020304" pitchFamily="18" charset="0"/>
                                    </a:rPr>
                                    <m:t>5</m:t>
                                  </m:r>
                                </m:e>
                              </m:rad>
                              <m:r>
                                <a:rPr lang="en-US" sz="4000" i="1">
                                  <a:effectLst/>
                                  <a:latin typeface="Cambria Math" panose="02040503050406030204" pitchFamily="18" charset="0"/>
                                  <a:ea typeface="Dotum" panose="020B0600000101010101" pitchFamily="34" charset="-127"/>
                                  <a:cs typeface="Times New Roman" panose="02020603050405020304" pitchFamily="18" charset="0"/>
                                </a:rPr>
                                <m:t>+2</m:t>
                              </m:r>
                            </m:e>
                          </m:d>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a:ea typeface="Dotum" panose="020B0600000101010101" pitchFamily="34" charset="-127"/>
                              <a:cs typeface="Times New Roman" panose="02020603050405020304" pitchFamily="18" charset="0"/>
                            </a:rPr>
                          </m:ctrlPr>
                        </m:funcPr>
                        <m:fNa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ln</m:t>
                          </m:r>
                        </m:fName>
                        <m:e>
                          <m:d>
                            <m:dPr>
                              <m:ctrlPr>
                                <a:rPr lang="en-US" sz="4000" i="1">
                                  <a:effectLst/>
                                  <a:latin typeface="Cambria Math"/>
                                  <a:ea typeface="Dotum" panose="020B0600000101010101" pitchFamily="34" charset="-127"/>
                                  <a:cs typeface="Times New Roman" panose="02020603050405020304" pitchFamily="18" charset="0"/>
                                </a:rPr>
                              </m:ctrlPr>
                            </m:dPr>
                            <m:e>
                              <m:rad>
                                <m:radPr>
                                  <m:degHide m:val="on"/>
                                  <m:ctrlPr>
                                    <a:rPr lang="en-US" sz="4000" i="1">
                                      <a:effectLst/>
                                      <a:latin typeface="Cambria Math"/>
                                      <a:ea typeface="Dotum" panose="020B0600000101010101" pitchFamily="34" charset="-127"/>
                                      <a:cs typeface="Times New Roman" panose="02020603050405020304" pitchFamily="18" charset="0"/>
                                    </a:rPr>
                                  </m:ctrlPr>
                                </m:radPr>
                                <m:deg/>
                                <m:e>
                                  <m:r>
                                    <a:rPr lang="en-US" sz="4000" i="1">
                                      <a:effectLst/>
                                      <a:latin typeface="Cambria Math" panose="02040503050406030204" pitchFamily="18" charset="0"/>
                                      <a:ea typeface="Dotum" panose="020B0600000101010101" pitchFamily="34" charset="-127"/>
                                      <a:cs typeface="Times New Roman" panose="02020603050405020304" pitchFamily="18" charset="0"/>
                                    </a:rPr>
                                    <m:t>5</m:t>
                                  </m:r>
                                </m:e>
                              </m:rad>
                              <m:r>
                                <a:rPr lang="en-US" sz="4000" i="1">
                                  <a:effectLst/>
                                  <a:latin typeface="Cambria Math" panose="02040503050406030204" pitchFamily="18" charset="0"/>
                                  <a:ea typeface="Dotum" panose="020B0600000101010101" pitchFamily="34" charset="-127"/>
                                  <a:cs typeface="Times New Roman" panose="02020603050405020304" pitchFamily="18" charset="0"/>
                                </a:rPr>
                                <m:t>−2</m:t>
                              </m:r>
                            </m:e>
                          </m:d>
                        </m:e>
                      </m:func>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81200" y="2816084"/>
                <a:ext cx="15468600" cy="168930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259045" y="3495763"/>
                <a:ext cx="25730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latin typeface="Cambria Math"/>
                              <a:ea typeface="Dotum" panose="020B0600000101010101" pitchFamily="34" charset="-127"/>
                              <a:cs typeface="Times New Roman" panose="02020603050405020304" pitchFamily="18" charset="0"/>
                            </a:rPr>
                          </m:ctrlPr>
                        </m:funcPr>
                        <m:fName>
                          <m:r>
                            <m:rPr>
                              <m:sty m:val="p"/>
                            </m:rPr>
                            <a:rPr lang="en-US" sz="4000">
                              <a:solidFill>
                                <a:srgbClr val="C00000"/>
                              </a:solidFill>
                              <a:latin typeface="Cambria Math" panose="02040503050406030204" pitchFamily="18" charset="0"/>
                              <a:ea typeface="Dotum" panose="020B0600000101010101" pitchFamily="34" charset="-127"/>
                              <a:cs typeface="Times New Roman" panose="02020603050405020304" pitchFamily="18" charset="0"/>
                            </a:rPr>
                            <m:t>ln</m:t>
                          </m:r>
                        </m:fName>
                        <m:e>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func>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259045" y="3495763"/>
                <a:ext cx="2573076" cy="70788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60255" y="5117872"/>
                <a:ext cx="3379387"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latin typeface="Cambria Math"/>
                              <a:ea typeface="Dotum" panose="020B0600000101010101" pitchFamily="34" charset="-127"/>
                              <a:cs typeface="Times New Roman" panose="02020603050405020304" pitchFamily="18" charset="0"/>
                            </a:rPr>
                          </m:ctrlPr>
                        </m:funcPr>
                        <m:fName>
                          <m:r>
                            <m:rPr>
                              <m:sty m:val="p"/>
                            </m:rPr>
                            <a:rPr lang="en-US" sz="4000">
                              <a:solidFill>
                                <a:srgbClr val="C00000"/>
                              </a:solidFill>
                              <a:latin typeface="Cambria Math" panose="02040503050406030204" pitchFamily="18" charset="0"/>
                              <a:ea typeface="Dotum" panose="020B0600000101010101" pitchFamily="34" charset="-127"/>
                              <a:cs typeface="Times New Roman" panose="02020603050405020304" pitchFamily="18" charset="0"/>
                            </a:rPr>
                            <m:t>log</m:t>
                          </m:r>
                        </m:fName>
                        <m:e>
                          <m:f>
                            <m:fPr>
                              <m:ctrlPr>
                                <a:rPr lang="en-US" sz="4000" i="1">
                                  <a:solidFill>
                                    <a:srgbClr val="C00000"/>
                                  </a:solidFill>
                                  <a:latin typeface="Cambria Math"/>
                                  <a:ea typeface="Dotum" panose="020B0600000101010101" pitchFamily="34" charset="-127"/>
                                  <a:cs typeface="Times New Roman" panose="02020603050405020304" pitchFamily="18" charset="0"/>
                                </a:rPr>
                              </m:ctrlPr>
                            </m:fPr>
                            <m:num>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400</m:t>
                              </m:r>
                            </m:num>
                            <m:den>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den>
                          </m:f>
                        </m:e>
                      </m:func>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160255" y="5117872"/>
                <a:ext cx="3379387" cy="1244828"/>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77100" y="5370021"/>
                <a:ext cx="424706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𝑏</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func>
                        <m:funcPr>
                          <m:ctrlPr>
                            <a:rPr lang="en-US" sz="4000" i="1">
                              <a:solidFill>
                                <a:prstClr val="black"/>
                              </a:solidFill>
                              <a:latin typeface="Cambria Math"/>
                              <a:ea typeface="Dotum" panose="020B0600000101010101" pitchFamily="34" charset="-127"/>
                              <a:cs typeface="Times New Roman" panose="02020603050405020304" pitchFamily="18" charset="0"/>
                            </a:rPr>
                          </m:ctrlPr>
                        </m:funcPr>
                        <m:fName>
                          <m:r>
                            <m:rPr>
                              <m:sty m:val="p"/>
                            </m:rP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log</m:t>
                          </m:r>
                        </m:fName>
                        <m:e>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400</m:t>
                          </m:r>
                        </m:e>
                      </m:func>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prstClr val="black"/>
                              </a:solidFill>
                              <a:latin typeface="Cambria Math"/>
                              <a:ea typeface="Dotum" panose="020B0600000101010101" pitchFamily="34" charset="-127"/>
                              <a:cs typeface="Times New Roman" panose="02020603050405020304" pitchFamily="18" charset="0"/>
                            </a:rPr>
                          </m:ctrlPr>
                        </m:funcPr>
                        <m:fName>
                          <m:r>
                            <m:rPr>
                              <m:sty m:val="p"/>
                            </m:rP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log</m:t>
                          </m:r>
                        </m:fName>
                        <m:e>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func>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877100" y="5370021"/>
                <a:ext cx="4247060" cy="70788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533602" y="6959887"/>
                <a:ext cx="5004832" cy="1475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srgbClr val="C00000"/>
                              </a:solidFill>
                              <a:latin typeface="Cambria Math"/>
                              <a:ea typeface="Dotum" panose="020B0600000101010101" pitchFamily="34" charset="-127"/>
                              <a:cs typeface="Times New Roman" panose="02020603050405020304" pitchFamily="18" charset="0"/>
                            </a:rPr>
                          </m:ctrlPr>
                        </m:funcPr>
                        <m:fName>
                          <m:sSub>
                            <m:sSubPr>
                              <m:ctrlPr>
                                <a:rPr lang="en-US" sz="4000" i="1">
                                  <a:solidFill>
                                    <a:srgbClr val="C00000"/>
                                  </a:solidFill>
                                  <a:latin typeface="Cambria Math"/>
                                  <a:ea typeface="Dotum" panose="020B0600000101010101" pitchFamily="34" charset="-127"/>
                                  <a:cs typeface="Times New Roman" panose="02020603050405020304" pitchFamily="18" charset="0"/>
                                </a:rPr>
                              </m:ctrlPr>
                            </m:sSubPr>
                            <m:e>
                              <m:r>
                                <m:rPr>
                                  <m:sty m:val="p"/>
                                </m:rPr>
                                <a:rPr lang="en-US" sz="4000">
                                  <a:solidFill>
                                    <a:srgbClr val="C00000"/>
                                  </a:solidFill>
                                  <a:latin typeface="Cambria Math" panose="02040503050406030204" pitchFamily="18" charset="0"/>
                                  <a:ea typeface="Dotum" panose="020B0600000101010101" pitchFamily="34" charset="-127"/>
                                  <a:cs typeface="Times New Roman" panose="02020603050405020304" pitchFamily="18" charset="0"/>
                                </a:rPr>
                                <m:t>log</m:t>
                              </m:r>
                            </m:e>
                            <m:sub>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sub>
                          </m:sSub>
                        </m:fName>
                        <m:e>
                          <m:d>
                            <m:dPr>
                              <m:ctrlPr>
                                <a:rPr lang="en-US" sz="4000" i="1">
                                  <a:solidFill>
                                    <a:srgbClr val="C00000"/>
                                  </a:solidFill>
                                  <a:latin typeface="Cambria Math"/>
                                  <a:ea typeface="Dotum" panose="020B0600000101010101" pitchFamily="34" charset="-127"/>
                                  <a:cs typeface="Times New Roman" panose="02020603050405020304" pitchFamily="18" charset="0"/>
                                </a:rPr>
                              </m:ctrlPr>
                            </m:dPr>
                            <m:e>
                              <m:f>
                                <m:fPr>
                                  <m:ctrlPr>
                                    <a:rPr lang="en-US" sz="4000" i="1">
                                      <a:solidFill>
                                        <a:srgbClr val="C00000"/>
                                      </a:solidFill>
                                      <a:latin typeface="Cambria Math"/>
                                      <a:ea typeface="Dotum" panose="020B0600000101010101" pitchFamily="34" charset="-127"/>
                                      <a:cs typeface="Times New Roman" panose="02020603050405020304" pitchFamily="18" charset="0"/>
                                    </a:rPr>
                                  </m:ctrlPr>
                                </m:fPr>
                                <m:num>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8.12.32</m:t>
                                  </m:r>
                                </m:num>
                                <m:den>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den>
                              </m:f>
                            </m:e>
                          </m:d>
                        </m:e>
                      </m:func>
                      <m:r>
                        <a:rPr lang="en-US" sz="4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a:solidFill>
                    <a:srgbClr val="C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533602" y="6959887"/>
                <a:ext cx="5004832" cy="1475404"/>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77100" y="6438879"/>
                <a:ext cx="6656502" cy="2077428"/>
              </a:xfrm>
              <a:prstGeom prst="rect">
                <a:avLst/>
              </a:prstGeom>
            </p:spPr>
            <p:txBody>
              <a:bodyPr wrap="none">
                <a:spAutoFit/>
              </a:bodyPr>
              <a:lstStyle/>
              <a:p>
                <a:pPr lvl="0" algn="just">
                  <a:lnSpc>
                    <a:spcPct val="165000"/>
                  </a:lnSpc>
                  <a:spcBef>
                    <a:spcPts val="600"/>
                  </a:spcBef>
                  <a:spcAft>
                    <a:spcPts val="600"/>
                  </a:spcAft>
                </a:pPr>
                <a14:m>
                  <m:oMathPara xmlns:m="http://schemas.openxmlformats.org/officeDocument/2006/math">
                    <m:oMathParaPr>
                      <m:jc m:val="left"/>
                    </m:oMathParaPr>
                    <m:oMath xmlns:m="http://schemas.openxmlformats.org/officeDocument/2006/math">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𝑐</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func>
                        <m:funcPr>
                          <m:ctrlPr>
                            <a:rPr lang="en-US" sz="4000" i="1">
                              <a:solidFill>
                                <a:prstClr val="black"/>
                              </a:solidFill>
                              <a:latin typeface="Cambria Math"/>
                              <a:ea typeface="Dotum" panose="020B0600000101010101" pitchFamily="34" charset="-127"/>
                              <a:cs typeface="Times New Roman" panose="02020603050405020304" pitchFamily="18" charset="0"/>
                            </a:rPr>
                          </m:ctrlPr>
                        </m:funcPr>
                        <m:fName>
                          <m:sSub>
                            <m:sSubPr>
                              <m:ctrlPr>
                                <a:rPr lang="en-US" sz="4000" i="1">
                                  <a:solidFill>
                                    <a:prstClr val="black"/>
                                  </a:solidFill>
                                  <a:latin typeface="Cambria Math"/>
                                  <a:ea typeface="Dotum" panose="020B0600000101010101" pitchFamily="34" charset="-127"/>
                                  <a:cs typeface="Times New Roman" panose="02020603050405020304" pitchFamily="18" charset="0"/>
                                </a:rPr>
                              </m:ctrlPr>
                            </m:sSubPr>
                            <m:e>
                              <m:r>
                                <m:rPr>
                                  <m:sty m:val="p"/>
                                </m:rP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log</m:t>
                              </m:r>
                            </m:e>
                            <m:sub>
                              <m: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b>
                          </m:sSub>
                        </m:fName>
                        <m:e>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8</m:t>
                          </m:r>
                        </m:e>
                      </m:func>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prstClr val="black"/>
                              </a:solidFill>
                              <a:latin typeface="Cambria Math"/>
                              <a:ea typeface="Dotum" panose="020B0600000101010101" pitchFamily="34" charset="-127"/>
                              <a:cs typeface="Times New Roman" panose="02020603050405020304" pitchFamily="18" charset="0"/>
                            </a:rPr>
                          </m:ctrlPr>
                        </m:funcPr>
                        <m:fName>
                          <m:sSub>
                            <m:sSubPr>
                              <m:ctrlPr>
                                <a:rPr lang="en-US" sz="4000" i="1">
                                  <a:solidFill>
                                    <a:prstClr val="black"/>
                                  </a:solidFill>
                                  <a:latin typeface="Cambria Math"/>
                                  <a:ea typeface="Dotum" panose="020B0600000101010101" pitchFamily="34" charset="-127"/>
                                  <a:cs typeface="Times New Roman" panose="02020603050405020304" pitchFamily="18" charset="0"/>
                                </a:rPr>
                              </m:ctrlPr>
                            </m:sSubPr>
                            <m:e>
                              <m:r>
                                <m:rPr>
                                  <m:sty m:val="p"/>
                                </m:rP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log</m:t>
                              </m:r>
                            </m:e>
                            <m:sub>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b>
                          </m:sSub>
                        </m:fName>
                        <m:e>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e>
                      </m:func>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solidFill>
                                <a:prstClr val="black"/>
                              </a:solidFill>
                              <a:latin typeface="Cambria Math"/>
                              <a:ea typeface="Dotum" panose="020B0600000101010101" pitchFamily="34" charset="-127"/>
                              <a:cs typeface="Times New Roman" panose="02020603050405020304" pitchFamily="18" charset="0"/>
                            </a:rPr>
                          </m:ctrlPr>
                        </m:funcPr>
                        <m:fName>
                          <m:sSub>
                            <m:sSubPr>
                              <m:ctrlPr>
                                <a:rPr lang="en-US" sz="4000" i="1">
                                  <a:solidFill>
                                    <a:prstClr val="black"/>
                                  </a:solidFill>
                                  <a:latin typeface="Cambria Math"/>
                                  <a:ea typeface="Dotum" panose="020B0600000101010101" pitchFamily="34" charset="-127"/>
                                  <a:cs typeface="Times New Roman" panose="02020603050405020304" pitchFamily="18" charset="0"/>
                                </a:rPr>
                              </m:ctrlPr>
                            </m:sSubPr>
                            <m:e>
                              <m:r>
                                <m:rPr>
                                  <m:sty m:val="p"/>
                                </m:rPr>
                                <a:rPr lang="en-US" sz="4000">
                                  <a:solidFill>
                                    <a:prstClr val="black"/>
                                  </a:solidFill>
                                  <a:latin typeface="Cambria Math" panose="02040503050406030204" pitchFamily="18" charset="0"/>
                                  <a:ea typeface="Dotum" panose="020B0600000101010101" pitchFamily="34" charset="-127"/>
                                  <a:cs typeface="Times New Roman" panose="02020603050405020304" pitchFamily="18" charset="0"/>
                                </a:rPr>
                                <m:t>log</m:t>
                              </m:r>
                            </m:e>
                            <m:sub>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b>
                          </m:sSub>
                        </m:fName>
                        <m:e>
                          <m:f>
                            <m:fPr>
                              <m:ctrlPr>
                                <a:rPr lang="en-US" sz="4000" i="1">
                                  <a:solidFill>
                                    <a:prstClr val="black"/>
                                  </a:solidFill>
                                  <a:latin typeface="Cambria Math"/>
                                  <a:ea typeface="Dotum" panose="020B0600000101010101" pitchFamily="34" charset="-127"/>
                                  <a:cs typeface="Times New Roman" panose="02020603050405020304" pitchFamily="18" charset="0"/>
                                </a:rPr>
                              </m:ctrlPr>
                            </m:fPr>
                            <m:num>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32</m:t>
                              </m:r>
                            </m:num>
                            <m:den>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den>
                          </m:f>
                        </m:e>
                      </m:func>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877100" y="6438879"/>
                <a:ext cx="6656502" cy="2077428"/>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52743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1143000" y="876299"/>
            <a:ext cx="16202700" cy="8534401"/>
          </a:xfrm>
          <a:prstGeom prst="roundRect">
            <a:avLst/>
          </a:prstGeom>
          <a:solidFill>
            <a:srgbClr val="E4FFF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52400" y="6362700"/>
            <a:ext cx="2569794" cy="2569794"/>
          </a:xfrm>
          <a:prstGeom prst="rect">
            <a:avLst/>
          </a:prstGeom>
        </p:spPr>
      </p:pic>
      <p:pic>
        <p:nvPicPr>
          <p:cNvPr id="11" name="Picture 10"/>
          <p:cNvPicPr>
            <a:picLocks noChangeAspect="1"/>
          </p:cNvPicPr>
          <p:nvPr/>
        </p:nvPicPr>
        <p:blipFill>
          <a:blip r:embed="rId4"/>
          <a:stretch>
            <a:fillRect/>
          </a:stretch>
        </p:blipFill>
        <p:spPr>
          <a:xfrm>
            <a:off x="15508170" y="710758"/>
            <a:ext cx="2443119" cy="2279790"/>
          </a:xfrm>
          <a:prstGeom prst="rect">
            <a:avLst/>
          </a:prstGeom>
        </p:spPr>
      </p:pic>
      <p:grpSp>
        <p:nvGrpSpPr>
          <p:cNvPr id="17" name="Group 16"/>
          <p:cNvGrpSpPr/>
          <p:nvPr/>
        </p:nvGrpSpPr>
        <p:grpSpPr>
          <a:xfrm>
            <a:off x="1752600" y="1332517"/>
            <a:ext cx="10849394" cy="1203330"/>
            <a:chOff x="3663045" y="869613"/>
            <a:chExt cx="10849394" cy="1203330"/>
          </a:xfrm>
        </p:grpSpPr>
        <p:pic>
          <p:nvPicPr>
            <p:cNvPr id="18"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63045" y="869613"/>
              <a:ext cx="5553212" cy="1203330"/>
            </a:xfrm>
            <a:prstGeom prst="rect">
              <a:avLst/>
            </a:prstGeom>
          </p:spPr>
        </p:pic>
        <p:sp>
          <p:nvSpPr>
            <p:cNvPr id="21" name="Rectangle 20"/>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a:t>
              </a: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5</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2" name="Rectangle 21"/>
          <p:cNvSpPr/>
          <p:nvPr/>
        </p:nvSpPr>
        <p:spPr>
          <a:xfrm>
            <a:off x="7323529" y="1296655"/>
            <a:ext cx="2208380" cy="1107996"/>
          </a:xfrm>
          <a:prstGeom prst="rect">
            <a:avLst/>
          </a:prstGeom>
        </p:spPr>
        <p:txBody>
          <a:bodyPr wrap="square">
            <a:spAutoFit/>
          </a:bodyPr>
          <a:lstStyle/>
          <a:p>
            <a:pPr lvl="0" algn="ctr">
              <a:lnSpc>
                <a:spcPct val="150000"/>
              </a:lnSpc>
              <a:spcAft>
                <a:spcPts val="1200"/>
              </a:spcAft>
              <a:defRPr/>
            </a:pP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rPr>
              <a:t>Tính: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672350" y="2136114"/>
                <a:ext cx="9144000" cy="2704587"/>
              </a:xfrm>
              <a:prstGeom prst="rect">
                <a:avLst/>
              </a:prstGeom>
            </p:spPr>
            <p:txBody>
              <a:bodyPr>
                <a:spAutoFit/>
              </a:bodyPr>
              <a:lstStyle/>
              <a:p>
                <a:pPr algn="ctr">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ea typeface="Arial" panose="020B0604020202020204" pitchFamily="34" charset="0"/>
                          <a:cs typeface="Times New Roman" panose="02020603050405020304" pitchFamily="18" charset="0"/>
                        </a:rPr>
                        <m:t>2</m:t>
                      </m:r>
                      <m:func>
                        <m:funcPr>
                          <m:ctrlPr>
                            <a:rPr lang="en-US" sz="4400" i="1">
                              <a:effectLst/>
                              <a:latin typeface="Cambria Math"/>
                              <a:ea typeface="Arial" panose="020B0604020202020204" pitchFamily="34" charset="0"/>
                              <a:cs typeface="Times New Roman" panose="02020603050405020304" pitchFamily="18" charset="0"/>
                            </a:rPr>
                          </m:ctrlPr>
                        </m:funcPr>
                        <m:fName>
                          <m:sSub>
                            <m:sSubPr>
                              <m:ctrlPr>
                                <a:rPr lang="en-US" sz="4400" i="1">
                                  <a:effectLst/>
                                  <a:latin typeface="Cambria Math"/>
                                  <a:ea typeface="Arial" panose="020B0604020202020204" pitchFamily="34" charset="0"/>
                                  <a:cs typeface="Times New Roman" panose="02020603050405020304" pitchFamily="18" charset="0"/>
                                </a:rPr>
                              </m:ctrlPr>
                            </m:sSubPr>
                            <m:e>
                              <m:r>
                                <m:rPr>
                                  <m:sty m:val="p"/>
                                </m:rPr>
                                <a:rPr lang="en-US" sz="44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4400" i="1">
                                  <a:effectLst/>
                                  <a:latin typeface="Cambria Math" panose="02040503050406030204" pitchFamily="18" charset="0"/>
                                  <a:ea typeface="Arial" panose="020B0604020202020204" pitchFamily="34" charset="0"/>
                                  <a:cs typeface="Times New Roman" panose="02020603050405020304" pitchFamily="18" charset="0"/>
                                </a:rPr>
                                <m:t>3</m:t>
                              </m:r>
                            </m:sub>
                          </m:sSub>
                        </m:fName>
                        <m:e>
                          <m:r>
                            <a:rPr lang="en-US" sz="4400" i="1">
                              <a:effectLst/>
                              <a:latin typeface="Cambria Math" panose="02040503050406030204" pitchFamily="18" charset="0"/>
                              <a:ea typeface="Arial" panose="020B0604020202020204" pitchFamily="34" charset="0"/>
                              <a:cs typeface="Times New Roman" panose="02020603050405020304" pitchFamily="18" charset="0"/>
                            </a:rPr>
                            <m:t>5</m:t>
                          </m:r>
                        </m:e>
                      </m:func>
                      <m:r>
                        <a:rPr lang="en-US" sz="4400"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US" sz="4400" i="1">
                              <a:effectLst/>
                              <a:latin typeface="Cambria Math"/>
                              <a:ea typeface="Arial" panose="020B0604020202020204" pitchFamily="34" charset="0"/>
                              <a:cs typeface="Times New Roman" panose="02020603050405020304" pitchFamily="18" charset="0"/>
                            </a:rPr>
                          </m:ctrlPr>
                        </m:funcPr>
                        <m:fName>
                          <m:sSub>
                            <m:sSubPr>
                              <m:ctrlPr>
                                <a:rPr lang="en-US" sz="4400" i="1">
                                  <a:effectLst/>
                                  <a:latin typeface="Cambria Math"/>
                                  <a:ea typeface="Arial" panose="020B0604020202020204" pitchFamily="34" charset="0"/>
                                  <a:cs typeface="Times New Roman" panose="02020603050405020304" pitchFamily="18" charset="0"/>
                                </a:rPr>
                              </m:ctrlPr>
                            </m:sSubPr>
                            <m:e>
                              <m:r>
                                <m:rPr>
                                  <m:sty m:val="p"/>
                                </m:rPr>
                                <a:rPr lang="en-US" sz="44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4400" i="1">
                                  <a:effectLst/>
                                  <a:latin typeface="Cambria Math" panose="02040503050406030204" pitchFamily="18" charset="0"/>
                                  <a:ea typeface="Arial" panose="020B0604020202020204" pitchFamily="34" charset="0"/>
                                  <a:cs typeface="Times New Roman" panose="02020603050405020304" pitchFamily="18" charset="0"/>
                                </a:rPr>
                                <m:t>3</m:t>
                              </m:r>
                            </m:sub>
                          </m:sSub>
                        </m:fName>
                        <m:e>
                          <m:r>
                            <a:rPr lang="en-US" sz="4400" i="1">
                              <a:effectLst/>
                              <a:latin typeface="Cambria Math" panose="02040503050406030204" pitchFamily="18" charset="0"/>
                              <a:ea typeface="Arial" panose="020B0604020202020204" pitchFamily="34" charset="0"/>
                              <a:cs typeface="Times New Roman" panose="02020603050405020304" pitchFamily="18" charset="0"/>
                            </a:rPr>
                            <m:t>50</m:t>
                          </m:r>
                        </m:e>
                      </m:func>
                      <m:r>
                        <a:rPr lang="en-US" sz="44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effectLst/>
                              <a:latin typeface="Cambria Math"/>
                              <a:ea typeface="Arial" panose="020B0604020202020204" pitchFamily="34" charset="0"/>
                              <a:cs typeface="Times New Roman" panose="02020603050405020304" pitchFamily="18" charset="0"/>
                            </a:rPr>
                          </m:ctrlPr>
                        </m:fPr>
                        <m:num>
                          <m:r>
                            <a:rPr lang="en-US" sz="44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400" i="1">
                              <a:effectLst/>
                              <a:latin typeface="Cambria Math" panose="02040503050406030204" pitchFamily="18" charset="0"/>
                              <a:ea typeface="Arial" panose="020B0604020202020204" pitchFamily="34" charset="0"/>
                              <a:cs typeface="Times New Roman" panose="02020603050405020304" pitchFamily="18" charset="0"/>
                            </a:rPr>
                            <m:t>2</m:t>
                          </m:r>
                        </m:den>
                      </m:f>
                      <m:func>
                        <m:funcPr>
                          <m:ctrlPr>
                            <a:rPr lang="en-US" sz="4400" i="1">
                              <a:effectLst/>
                              <a:latin typeface="Cambria Math"/>
                              <a:ea typeface="Arial" panose="020B0604020202020204" pitchFamily="34" charset="0"/>
                              <a:cs typeface="Times New Roman" panose="02020603050405020304" pitchFamily="18" charset="0"/>
                            </a:rPr>
                          </m:ctrlPr>
                        </m:funcPr>
                        <m:fName>
                          <m:sSub>
                            <m:sSubPr>
                              <m:ctrlPr>
                                <a:rPr lang="en-US" sz="4400" i="1">
                                  <a:effectLst/>
                                  <a:latin typeface="Cambria Math"/>
                                  <a:ea typeface="Arial" panose="020B0604020202020204" pitchFamily="34" charset="0"/>
                                  <a:cs typeface="Times New Roman" panose="02020603050405020304" pitchFamily="18" charset="0"/>
                                </a:rPr>
                              </m:ctrlPr>
                            </m:sSubPr>
                            <m:e>
                              <m:r>
                                <m:rPr>
                                  <m:sty m:val="p"/>
                                </m:rPr>
                                <a:rPr lang="en-US" sz="4400">
                                  <a:effectLst/>
                                  <a:latin typeface="Cambria Math" panose="02040503050406030204" pitchFamily="18" charset="0"/>
                                  <a:ea typeface="Arial" panose="020B0604020202020204" pitchFamily="34" charset="0"/>
                                  <a:cs typeface="Times New Roman" panose="02020603050405020304" pitchFamily="18" charset="0"/>
                                </a:rPr>
                                <m:t>log</m:t>
                              </m:r>
                            </m:e>
                            <m:sub>
                              <m:r>
                                <a:rPr lang="en-US" sz="4400" i="1">
                                  <a:effectLst/>
                                  <a:latin typeface="Cambria Math" panose="02040503050406030204" pitchFamily="18" charset="0"/>
                                  <a:ea typeface="Arial" panose="020B0604020202020204" pitchFamily="34" charset="0"/>
                                  <a:cs typeface="Times New Roman" panose="02020603050405020304" pitchFamily="18" charset="0"/>
                                </a:rPr>
                                <m:t>3</m:t>
                              </m:r>
                            </m:sub>
                          </m:sSub>
                        </m:fName>
                        <m:e>
                          <m:r>
                            <a:rPr lang="en-US" sz="4400" i="1">
                              <a:effectLst/>
                              <a:latin typeface="Cambria Math" panose="02040503050406030204" pitchFamily="18" charset="0"/>
                              <a:ea typeface="Arial" panose="020B0604020202020204" pitchFamily="34" charset="0"/>
                              <a:cs typeface="Times New Roman" panose="02020603050405020304" pitchFamily="18" charset="0"/>
                            </a:rPr>
                            <m:t>36</m:t>
                          </m:r>
                        </m:e>
                      </m:func>
                    </m:oMath>
                  </m:oMathPara>
                </a14:m>
                <a:endParaRPr lang="en-US" sz="44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72350" y="2136114"/>
                <a:ext cx="9144000" cy="27045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562600" y="4525275"/>
                <a:ext cx="8781406" cy="4780283"/>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44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en-US" sz="4400" i="1">
                              <a:solidFill>
                                <a:srgbClr val="C00000"/>
                              </a:solidFill>
                              <a:latin typeface="Cambria Math"/>
                              <a:ea typeface="Arial" panose="020B0604020202020204" pitchFamily="34" charset="0"/>
                              <a:cs typeface="Times New Roman" panose="02020603050405020304" pitchFamily="18" charset="0"/>
                            </a:rPr>
                          </m:ctrlPr>
                        </m:funcPr>
                        <m:fName>
                          <m:sSub>
                            <m:sSubPr>
                              <m:ctrlPr>
                                <a:rPr lang="en-US" sz="4400" i="1">
                                  <a:solidFill>
                                    <a:srgbClr val="C00000"/>
                                  </a:solidFill>
                                  <a:latin typeface="Cambria Math"/>
                                  <a:ea typeface="Arial" panose="020B0604020202020204" pitchFamily="34" charset="0"/>
                                  <a:cs typeface="Times New Roman" panose="02020603050405020304" pitchFamily="18" charset="0"/>
                                </a:rPr>
                              </m:ctrlPr>
                            </m:sSubPr>
                            <m:e>
                              <m:r>
                                <m:rPr>
                                  <m:sty m:val="p"/>
                                </m:rPr>
                                <a:rPr lang="en-US" sz="4400">
                                  <a:solidFill>
                                    <a:srgbClr val="C00000"/>
                                  </a:solidFill>
                                  <a:latin typeface="Cambria Math" panose="02040503050406030204" pitchFamily="18" charset="0"/>
                                  <a:ea typeface="Arial" panose="020B0604020202020204" pitchFamily="34" charset="0"/>
                                  <a:cs typeface="Times New Roman" panose="02020603050405020304" pitchFamily="18" charset="0"/>
                                </a:rPr>
                                <m:t>log</m:t>
                              </m:r>
                            </m:e>
                            <m:sub>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b>
                          </m:sSub>
                        </m:fName>
                        <m:e>
                          <m:sSup>
                            <m:sSupPr>
                              <m:ctrlPr>
                                <a:rPr lang="en-US" sz="4400" i="1">
                                  <a:solidFill>
                                    <a:srgbClr val="C00000"/>
                                  </a:solidFill>
                                  <a:latin typeface="Cambria Math"/>
                                  <a:ea typeface="Arial" panose="020B0604020202020204" pitchFamily="34" charset="0"/>
                                  <a:cs typeface="Times New Roman" panose="02020603050405020304" pitchFamily="18" charset="0"/>
                                </a:rPr>
                              </m:ctrlPr>
                            </m:sSupPr>
                            <m:e>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e>
                            <m:sup>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e>
                      </m:func>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en-US" sz="4400" i="1">
                              <a:solidFill>
                                <a:srgbClr val="C00000"/>
                              </a:solidFill>
                              <a:latin typeface="Cambria Math"/>
                              <a:ea typeface="Arial" panose="020B0604020202020204" pitchFamily="34" charset="0"/>
                              <a:cs typeface="Times New Roman" panose="02020603050405020304" pitchFamily="18" charset="0"/>
                            </a:rPr>
                          </m:ctrlPr>
                        </m:funcPr>
                        <m:fName>
                          <m:sSub>
                            <m:sSubPr>
                              <m:ctrlPr>
                                <a:rPr lang="en-US" sz="4400" i="1">
                                  <a:solidFill>
                                    <a:srgbClr val="C00000"/>
                                  </a:solidFill>
                                  <a:latin typeface="Cambria Math"/>
                                  <a:ea typeface="Arial" panose="020B0604020202020204" pitchFamily="34" charset="0"/>
                                  <a:cs typeface="Times New Roman" panose="02020603050405020304" pitchFamily="18" charset="0"/>
                                </a:rPr>
                              </m:ctrlPr>
                            </m:sSubPr>
                            <m:e>
                              <m:r>
                                <m:rPr>
                                  <m:sty m:val="p"/>
                                </m:rPr>
                                <a:rPr lang="en-US" sz="4400">
                                  <a:solidFill>
                                    <a:srgbClr val="C00000"/>
                                  </a:solidFill>
                                  <a:latin typeface="Cambria Math" panose="02040503050406030204" pitchFamily="18" charset="0"/>
                                  <a:ea typeface="Arial" panose="020B0604020202020204" pitchFamily="34" charset="0"/>
                                  <a:cs typeface="Times New Roman" panose="02020603050405020304" pitchFamily="18" charset="0"/>
                                </a:rPr>
                                <m:t>log</m:t>
                              </m:r>
                            </m:e>
                            <m:sub>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b>
                          </m:sSub>
                        </m:fName>
                        <m:e>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50</m:t>
                          </m:r>
                        </m:e>
                      </m:func>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en-US" sz="4400" i="1">
                              <a:solidFill>
                                <a:srgbClr val="C00000"/>
                              </a:solidFill>
                              <a:latin typeface="Cambria Math"/>
                              <a:ea typeface="Arial" panose="020B0604020202020204" pitchFamily="34" charset="0"/>
                              <a:cs typeface="Times New Roman" panose="02020603050405020304" pitchFamily="18" charset="0"/>
                            </a:rPr>
                          </m:ctrlPr>
                        </m:funcPr>
                        <m:fName>
                          <m:sSub>
                            <m:sSubPr>
                              <m:ctrlPr>
                                <a:rPr lang="en-US" sz="4400" i="1">
                                  <a:solidFill>
                                    <a:srgbClr val="C00000"/>
                                  </a:solidFill>
                                  <a:latin typeface="Cambria Math"/>
                                  <a:ea typeface="Arial" panose="020B0604020202020204" pitchFamily="34" charset="0"/>
                                  <a:cs typeface="Times New Roman" panose="02020603050405020304" pitchFamily="18" charset="0"/>
                                </a:rPr>
                              </m:ctrlPr>
                            </m:sSubPr>
                            <m:e>
                              <m:r>
                                <m:rPr>
                                  <m:sty m:val="p"/>
                                </m:rPr>
                                <a:rPr lang="en-US" sz="4400">
                                  <a:solidFill>
                                    <a:srgbClr val="C00000"/>
                                  </a:solidFill>
                                  <a:latin typeface="Cambria Math" panose="02040503050406030204" pitchFamily="18" charset="0"/>
                                  <a:ea typeface="Arial" panose="020B0604020202020204" pitchFamily="34" charset="0"/>
                                  <a:cs typeface="Times New Roman" panose="02020603050405020304" pitchFamily="18" charset="0"/>
                                </a:rPr>
                                <m:t>log</m:t>
                              </m:r>
                            </m:e>
                            <m:sub>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b>
                          </m:sSub>
                        </m:fName>
                        <m:e>
                          <m:sSup>
                            <m:sSupPr>
                              <m:ctrlPr>
                                <a:rPr lang="en-US" sz="4400" i="1">
                                  <a:solidFill>
                                    <a:srgbClr val="C00000"/>
                                  </a:solidFill>
                                  <a:latin typeface="Cambria Math"/>
                                  <a:ea typeface="Arial" panose="020B0604020202020204" pitchFamily="34" charset="0"/>
                                  <a:cs typeface="Times New Roman" panose="02020603050405020304" pitchFamily="18" charset="0"/>
                                </a:rPr>
                              </m:ctrlPr>
                            </m:sSupPr>
                            <m:e>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36</m:t>
                              </m:r>
                            </m:e>
                            <m:sup>
                              <m:f>
                                <m:fPr>
                                  <m:ctrlPr>
                                    <a:rPr lang="en-US" sz="4400" i="1">
                                      <a:solidFill>
                                        <a:srgbClr val="C00000"/>
                                      </a:solidFill>
                                      <a:latin typeface="Cambria Math"/>
                                      <a:ea typeface="Arial" panose="020B0604020202020204" pitchFamily="34" charset="0"/>
                                      <a:cs typeface="Times New Roman" panose="02020603050405020304" pitchFamily="18" charset="0"/>
                                    </a:rPr>
                                  </m:ctrlPr>
                                </m:fPr>
                                <m:num>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den>
                              </m:f>
                            </m:sup>
                          </m:sSup>
                        </m:e>
                      </m:func>
                    </m:oMath>
                  </m:oMathPara>
                </a14:m>
                <a:endPar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endParaRPr>
              </a:p>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en-US" sz="4400" i="1">
                              <a:solidFill>
                                <a:srgbClr val="C00000"/>
                              </a:solidFill>
                              <a:latin typeface="Cambria Math"/>
                              <a:ea typeface="Arial" panose="020B0604020202020204" pitchFamily="34" charset="0"/>
                              <a:cs typeface="Times New Roman" panose="02020603050405020304" pitchFamily="18" charset="0"/>
                            </a:rPr>
                          </m:ctrlPr>
                        </m:funcPr>
                        <m:fName>
                          <m:sSub>
                            <m:sSubPr>
                              <m:ctrlPr>
                                <a:rPr lang="en-US" sz="4400" i="1">
                                  <a:solidFill>
                                    <a:srgbClr val="C00000"/>
                                  </a:solidFill>
                                  <a:latin typeface="Cambria Math"/>
                                  <a:ea typeface="Arial" panose="020B0604020202020204" pitchFamily="34" charset="0"/>
                                  <a:cs typeface="Times New Roman" panose="02020603050405020304" pitchFamily="18" charset="0"/>
                                </a:rPr>
                              </m:ctrlPr>
                            </m:sSubPr>
                            <m:e>
                              <m:r>
                                <m:rPr>
                                  <m:sty m:val="p"/>
                                </m:rPr>
                                <a:rPr lang="en-US" sz="4400">
                                  <a:solidFill>
                                    <a:srgbClr val="C00000"/>
                                  </a:solidFill>
                                  <a:latin typeface="Cambria Math" panose="02040503050406030204" pitchFamily="18" charset="0"/>
                                  <a:ea typeface="Arial" panose="020B0604020202020204" pitchFamily="34" charset="0"/>
                                  <a:cs typeface="Times New Roman" panose="02020603050405020304" pitchFamily="18" charset="0"/>
                                </a:rPr>
                                <m:t>log</m:t>
                              </m:r>
                            </m:e>
                            <m:sub>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b>
                          </m:sSub>
                        </m:fName>
                        <m:e>
                          <m:f>
                            <m:fPr>
                              <m:ctrlPr>
                                <a:rPr lang="en-US" sz="4400" i="1">
                                  <a:solidFill>
                                    <a:srgbClr val="C00000"/>
                                  </a:solidFill>
                                  <a:latin typeface="Cambria Math"/>
                                  <a:ea typeface="Arial" panose="020B0604020202020204" pitchFamily="34" charset="0"/>
                                  <a:cs typeface="Times New Roman" panose="02020603050405020304" pitchFamily="18" charset="0"/>
                                </a:rPr>
                              </m:ctrlPr>
                            </m:fPr>
                            <m:num>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25</m:t>
                              </m:r>
                            </m:num>
                            <m:den>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50</m:t>
                              </m:r>
                            </m:den>
                          </m:f>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 . 6</m:t>
                          </m:r>
                        </m:e>
                      </m:func>
                      <m:r>
                        <a:rPr lang="en-US" sz="44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en-US" sz="44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62600" y="4525275"/>
                <a:ext cx="8781406" cy="478028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10900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73000" y="5872052"/>
            <a:ext cx="4479606" cy="19384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9200" y="781050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26980" y="5714796"/>
            <a:ext cx="1617420" cy="2095704"/>
          </a:xfrm>
          <a:prstGeom prst="rect">
            <a:avLst/>
          </a:prstGeom>
        </p:spPr>
      </p:pic>
      <p:grpSp>
        <p:nvGrpSpPr>
          <p:cNvPr id="17" name="Group 16"/>
          <p:cNvGrpSpPr/>
          <p:nvPr/>
        </p:nvGrpSpPr>
        <p:grpSpPr>
          <a:xfrm>
            <a:off x="714938" y="1347240"/>
            <a:ext cx="10105462" cy="2729460"/>
            <a:chOff x="5001329" y="2519097"/>
            <a:chExt cx="10983489" cy="2729460"/>
          </a:xfrm>
        </p:grpSpPr>
        <p:sp>
          <p:nvSpPr>
            <p:cNvPr id="3" name="Freeform 3"/>
            <p:cNvSpPr/>
            <p:nvPr/>
          </p:nvSpPr>
          <p:spPr>
            <a:xfrm>
              <a:off x="6046329" y="2519097"/>
              <a:ext cx="8780601" cy="272946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5001329" y="2747697"/>
              <a:ext cx="10983489" cy="19131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9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90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932023">
            <a:off x="16616809" y="62558"/>
            <a:ext cx="1990256" cy="1624773"/>
          </a:xfrm>
          <a:prstGeom prst="rect">
            <a:avLst/>
          </a:prstGeom>
        </p:spPr>
      </p:pic>
    </p:spTree>
    <p:extLst>
      <p:ext uri="{BB962C8B-B14F-4D97-AF65-F5344CB8AC3E}">
        <p14:creationId xmlns:p14="http://schemas.microsoft.com/office/powerpoint/2010/main" val="255159210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33400" y="8420100"/>
            <a:ext cx="2450804" cy="2450804"/>
          </a:xfrm>
          <a:prstGeom prst="rect">
            <a:avLst/>
          </a:prstGeom>
        </p:spPr>
      </p:pic>
      <p:pic>
        <p:nvPicPr>
          <p:cNvPr id="2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316200" y="423097"/>
            <a:ext cx="2632151" cy="1139003"/>
          </a:xfrm>
          <a:prstGeom prst="rect">
            <a:avLst/>
          </a:prstGeom>
        </p:spPr>
      </p:pic>
      <p:grpSp>
        <p:nvGrpSpPr>
          <p:cNvPr id="33" name="Group 32"/>
          <p:cNvGrpSpPr/>
          <p:nvPr/>
        </p:nvGrpSpPr>
        <p:grpSpPr>
          <a:xfrm>
            <a:off x="791942" y="342900"/>
            <a:ext cx="6980458" cy="1223209"/>
            <a:chOff x="3620862" y="841110"/>
            <a:chExt cx="6980458" cy="1223209"/>
          </a:xfrm>
        </p:grpSpPr>
        <p:pic>
          <p:nvPicPr>
            <p:cNvPr id="34"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20862" y="841110"/>
              <a:ext cx="6980458" cy="1223209"/>
            </a:xfrm>
            <a:prstGeom prst="rect">
              <a:avLst/>
            </a:prstGeom>
          </p:spPr>
        </p:pic>
        <p:sp>
          <p:nvSpPr>
            <p:cNvPr id="35" name="Rectangle 34"/>
            <p:cNvSpPr/>
            <p:nvPr/>
          </p:nvSpPr>
          <p:spPr>
            <a:xfrm>
              <a:off x="5034645" y="892247"/>
              <a:ext cx="5033275"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5 (SGK-tr38)</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791942" y="1668678"/>
                <a:ext cx="16657858" cy="5246949"/>
              </a:xfrm>
              <a:prstGeom prst="rect">
                <a:avLst/>
              </a:prstGeom>
            </p:spPr>
            <p:txBody>
              <a:bodyPr wrap="square">
                <a:spAutoFit/>
              </a:bodyPr>
              <a:lstStyle/>
              <a:p>
                <a:pPr algn="just">
                  <a:lnSpc>
                    <a:spcPct val="150000"/>
                  </a:lnSpc>
                </a:pPr>
                <a:r>
                  <a:rPr lang="vi-VN" sz="3700">
                    <a:solidFill>
                      <a:srgbClr val="000000"/>
                    </a:solidFill>
                  </a:rPr>
                  <a:t>Trong nuôi trồng thuỷ sản, độ </a:t>
                </a:r>
                <a14:m>
                  <m:oMath xmlns:m="http://schemas.openxmlformats.org/officeDocument/2006/math">
                    <m:r>
                      <a:rPr lang="en-US" sz="3700" i="1">
                        <a:latin typeface="Cambria Math" panose="02040503050406030204" pitchFamily="18" charset="0"/>
                        <a:ea typeface="Calibri" panose="020F0502020204030204" pitchFamily="34" charset="0"/>
                        <a:cs typeface="Times New Roman" panose="02020603050405020304" pitchFamily="18" charset="0"/>
                      </a:rPr>
                      <m:t>𝑝𝐻</m:t>
                    </m:r>
                  </m:oMath>
                </a14:m>
                <a:r>
                  <a:rPr lang="vi-VN" sz="3700">
                    <a:solidFill>
                      <a:srgbClr val="000000"/>
                    </a:solidFill>
                  </a:rPr>
                  <a:t> của môi trường nước sẽ ảnh hưởng đến sức khoẻ và sự phát triển của thuỷ sản. Độ </a:t>
                </a:r>
                <a14:m>
                  <m:oMath xmlns:m="http://schemas.openxmlformats.org/officeDocument/2006/math">
                    <m:r>
                      <a:rPr lang="en-US" sz="3700" i="1">
                        <a:latin typeface="Cambria Math" panose="02040503050406030204" pitchFamily="18" charset="0"/>
                        <a:ea typeface="Calibri" panose="020F0502020204030204" pitchFamily="34" charset="0"/>
                        <a:cs typeface="Times New Roman" panose="02020603050405020304" pitchFamily="18" charset="0"/>
                      </a:rPr>
                      <m:t>𝑝𝐻</m:t>
                    </m:r>
                  </m:oMath>
                </a14:m>
                <a:r>
                  <a:rPr lang="vi-VN" sz="3700">
                    <a:solidFill>
                      <a:srgbClr val="000000"/>
                    </a:solidFill>
                  </a:rPr>
                  <a:t> thích hợp cho nước trong đầm nuôi tôm sú là từ 7,2 đến 8,8 và tốt nhất là trong khoảng từ 7,8 đến 8,5. Phân tích nồng độ </a:t>
                </a:r>
                <a14:m>
                  <m:oMath xmlns:m="http://schemas.openxmlformats.org/officeDocument/2006/math">
                    <m:d>
                      <m:dPr>
                        <m:begChr m:val="["/>
                        <m:endChr m:val="]"/>
                        <m:ctrlPr>
                          <a:rPr lang="en-US" sz="3700" i="1">
                            <a:latin typeface="Cambria Math"/>
                            <a:ea typeface="Calibri" panose="020F0502020204030204" pitchFamily="34" charset="0"/>
                            <a:cs typeface="Times New Roman" panose="02020603050405020304" pitchFamily="18" charset="0"/>
                          </a:rPr>
                        </m:ctrlPr>
                      </m:dPr>
                      <m:e>
                        <m:sSup>
                          <m:sSupPr>
                            <m:ctrlPr>
                              <a:rPr lang="en-US" sz="3700" i="1">
                                <a:latin typeface="Cambria Math"/>
                                <a:ea typeface="Calibri" panose="020F0502020204030204" pitchFamily="34" charset="0"/>
                                <a:cs typeface="Times New Roman" panose="02020603050405020304" pitchFamily="18" charset="0"/>
                              </a:rPr>
                            </m:ctrlPr>
                          </m:sSupPr>
                          <m:e>
                            <m:r>
                              <a:rPr lang="en-US" sz="3700" i="1">
                                <a:latin typeface="Cambria Math" panose="02040503050406030204" pitchFamily="18" charset="0"/>
                                <a:ea typeface="Calibri" panose="020F0502020204030204" pitchFamily="34" charset="0"/>
                                <a:cs typeface="Times New Roman" panose="02020603050405020304" pitchFamily="18" charset="0"/>
                              </a:rPr>
                              <m:t>𝐻</m:t>
                            </m:r>
                          </m:e>
                          <m:sup>
                            <m:r>
                              <a:rPr lang="en-US" sz="3700" i="1">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US" sz="3700">
                    <a:solidFill>
                      <a:srgbClr val="000000"/>
                    </a:solidFill>
                  </a:rPr>
                  <a:t> </a:t>
                </a:r>
                <a:r>
                  <a:rPr lang="vi-VN" sz="3700">
                    <a:solidFill>
                      <a:srgbClr val="000000"/>
                    </a:solidFill>
                  </a:rPr>
                  <a:t>trong một đầm nuôi tôm sú, ta thu được </a:t>
                </a:r>
                <a14:m>
                  <m:oMath xmlns:m="http://schemas.openxmlformats.org/officeDocument/2006/math">
                    <m:d>
                      <m:dPr>
                        <m:begChr m:val="["/>
                        <m:endChr m:val="]"/>
                        <m:ctrlPr>
                          <a:rPr lang="en-US" sz="3700" i="1">
                            <a:latin typeface="Cambria Math"/>
                            <a:ea typeface="Calibri" panose="020F0502020204030204" pitchFamily="34" charset="0"/>
                            <a:cs typeface="Times New Roman" panose="02020603050405020304" pitchFamily="18" charset="0"/>
                          </a:rPr>
                        </m:ctrlPr>
                      </m:dPr>
                      <m:e>
                        <m:sSup>
                          <m:sSupPr>
                            <m:ctrlPr>
                              <a:rPr lang="en-US" sz="3700" i="1">
                                <a:latin typeface="Cambria Math"/>
                                <a:ea typeface="Calibri" panose="020F0502020204030204" pitchFamily="34" charset="0"/>
                                <a:cs typeface="Times New Roman" panose="02020603050405020304" pitchFamily="18" charset="0"/>
                              </a:rPr>
                            </m:ctrlPr>
                          </m:sSupPr>
                          <m:e>
                            <m:r>
                              <a:rPr lang="en-US" sz="3700" i="1">
                                <a:latin typeface="Cambria Math" panose="02040503050406030204" pitchFamily="18" charset="0"/>
                                <a:ea typeface="Calibri" panose="020F0502020204030204" pitchFamily="34" charset="0"/>
                                <a:cs typeface="Times New Roman" panose="02020603050405020304" pitchFamily="18" charset="0"/>
                              </a:rPr>
                              <m:t>𝐻</m:t>
                            </m:r>
                          </m:e>
                          <m:sup>
                            <m:r>
                              <a:rPr lang="en-US" sz="3700" i="1">
                                <a:latin typeface="Cambria Math" panose="02040503050406030204" pitchFamily="18" charset="0"/>
                                <a:ea typeface="Calibri" panose="020F0502020204030204" pitchFamily="34" charset="0"/>
                                <a:cs typeface="Times New Roman" panose="02020603050405020304" pitchFamily="18" charset="0"/>
                              </a:rPr>
                              <m:t>+</m:t>
                            </m:r>
                          </m:sup>
                        </m:sSup>
                      </m:e>
                    </m:d>
                    <m:r>
                      <a:rPr lang="en-US" sz="3700" b="0" i="0" smtClean="0">
                        <a:latin typeface="Cambria Math" panose="02040503050406030204" pitchFamily="18" charset="0"/>
                        <a:ea typeface="Calibri" panose="020F0502020204030204" pitchFamily="34" charset="0"/>
                        <a:cs typeface="Times New Roman" panose="02020603050405020304" pitchFamily="18" charset="0"/>
                      </a:rPr>
                      <m:t>=</m:t>
                    </m:r>
                    <m:r>
                      <a:rPr lang="en-US" sz="3700" i="1">
                        <a:latin typeface="Cambria Math" panose="02040503050406030204" pitchFamily="18" charset="0"/>
                        <a:ea typeface="Calibri" panose="020F0502020204030204" pitchFamily="34" charset="0"/>
                        <a:cs typeface="Times New Roman" panose="02020603050405020304" pitchFamily="18" charset="0"/>
                      </a:rPr>
                      <m:t>8.1</m:t>
                    </m:r>
                    <m:sSup>
                      <m:sSupPr>
                        <m:ctrlPr>
                          <a:rPr lang="en-US" sz="3700" i="1">
                            <a:latin typeface="Cambria Math"/>
                            <a:ea typeface="Calibri" panose="020F0502020204030204" pitchFamily="34" charset="0"/>
                            <a:cs typeface="Times New Roman" panose="02020603050405020304" pitchFamily="18" charset="0"/>
                          </a:rPr>
                        </m:ctrlPr>
                      </m:sSupPr>
                      <m:e>
                        <m:r>
                          <a:rPr lang="en-US" sz="3700" i="1">
                            <a:latin typeface="Cambria Math" panose="02040503050406030204" pitchFamily="18" charset="0"/>
                            <a:ea typeface="Calibri" panose="020F0502020204030204" pitchFamily="34" charset="0"/>
                            <a:cs typeface="Times New Roman" panose="02020603050405020304" pitchFamily="18" charset="0"/>
                          </a:rPr>
                          <m:t>0</m:t>
                        </m:r>
                      </m:e>
                      <m:sup>
                        <m:r>
                          <a:rPr lang="en-US" sz="3700" i="1">
                            <a:latin typeface="Cambria Math" panose="02040503050406030204" pitchFamily="18" charset="0"/>
                            <a:ea typeface="Calibri" panose="020F0502020204030204" pitchFamily="34" charset="0"/>
                            <a:cs typeface="Times New Roman" panose="02020603050405020304" pitchFamily="18" charset="0"/>
                          </a:rPr>
                          <m:t>−8</m:t>
                        </m:r>
                      </m:sup>
                    </m:sSup>
                  </m:oMath>
                </a14:m>
                <a:r>
                  <a:rPr lang="vi-VN" sz="3700">
                    <a:solidFill>
                      <a:srgbClr val="000000"/>
                    </a:solidFill>
                  </a:rPr>
                  <a:t> (</a:t>
                </a:r>
                <a:r>
                  <a:rPr lang="vi-VN" sz="3700" i="1">
                    <a:solidFill>
                      <a:srgbClr val="000000"/>
                    </a:solidFill>
                  </a:rPr>
                  <a:t>Nguồn: https://nongnghiep.farmvina.com</a:t>
                </a:r>
                <a:r>
                  <a:rPr lang="vi-VN" sz="3700">
                    <a:solidFill>
                      <a:srgbClr val="000000"/>
                    </a:solidFill>
                  </a:rPr>
                  <a:t>). Hỏi độ </a:t>
                </a:r>
                <a14:m>
                  <m:oMath xmlns:m="http://schemas.openxmlformats.org/officeDocument/2006/math">
                    <m:r>
                      <a:rPr lang="en-US" sz="3700" i="1">
                        <a:latin typeface="Cambria Math" panose="02040503050406030204" pitchFamily="18" charset="0"/>
                        <a:ea typeface="Calibri" panose="020F0502020204030204" pitchFamily="34" charset="0"/>
                        <a:cs typeface="Times New Roman" panose="02020603050405020304" pitchFamily="18" charset="0"/>
                      </a:rPr>
                      <m:t>𝑝𝐻</m:t>
                    </m:r>
                  </m:oMath>
                </a14:m>
                <a:r>
                  <a:rPr lang="vi-VN" sz="3700">
                    <a:solidFill>
                      <a:srgbClr val="000000"/>
                    </a:solidFill>
                  </a:rPr>
                  <a:t> của đầm đó có thích hợp cho tôm sú phát triển không?</a:t>
                </a:r>
                <a:endParaRPr lang="vi-VN" sz="3700" b="0" i="0">
                  <a:solidFill>
                    <a:srgbClr val="000000"/>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791942" y="1668678"/>
                <a:ext cx="16657858" cy="5246949"/>
              </a:xfrm>
              <a:prstGeom prst="rect">
                <a:avLst/>
              </a:prstGeom>
              <a:blipFill>
                <a:blip r:embed="rId9"/>
                <a:stretch>
                  <a:fillRect l="-1171" r="-1098" b="-1047"/>
                </a:stretch>
              </a:blipFill>
            </p:spPr>
            <p:txBody>
              <a:bodyPr/>
              <a:lstStyle/>
              <a:p>
                <a:r>
                  <a:rPr lang="en-US">
                    <a:noFill/>
                  </a:rPr>
                  <a:t> </a:t>
                </a:r>
              </a:p>
            </p:txBody>
          </p:sp>
        </mc:Fallback>
      </mc:AlternateContent>
      <p:sp>
        <p:nvSpPr>
          <p:cNvPr id="36" name="Oval Callout 35"/>
          <p:cNvSpPr/>
          <p:nvPr/>
        </p:nvSpPr>
        <p:spPr>
          <a:xfrm>
            <a:off x="1600200" y="7175756"/>
            <a:ext cx="1644868" cy="85238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4059275" y="7175756"/>
                <a:ext cx="12573000" cy="2885405"/>
              </a:xfrm>
              <a:prstGeom prst="rect">
                <a:avLst/>
              </a:prstGeom>
            </p:spPr>
            <p:txBody>
              <a:bodyPr wrap="square">
                <a:spAutoFit/>
              </a:bodyPr>
              <a:lstStyle/>
              <a:p>
                <a:pPr algn="just">
                  <a:lnSpc>
                    <a:spcPct val="150000"/>
                  </a:lnSpc>
                  <a:spcBef>
                    <a:spcPts val="600"/>
                  </a:spcBef>
                  <a:spcAft>
                    <a:spcPts val="600"/>
                  </a:spcAft>
                </a:pPr>
                <a:r>
                  <a:rPr lang="vi-VN" sz="3700">
                    <a:latin typeface="Arial" panose="020B0604020202020204" pitchFamily="34" charset="0"/>
                    <a:ea typeface="Calibri" panose="020F0502020204030204" pitchFamily="34" charset="0"/>
                    <a:cs typeface="Arial" panose="020B0604020202020204" pitchFamily="34" charset="0"/>
                  </a:rPr>
                  <a:t>Độ </a:t>
                </a: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𝑝𝐻</m:t>
                    </m:r>
                  </m:oMath>
                </a14:m>
                <a:r>
                  <a:rPr lang="vi-VN" sz="3700">
                    <a:effectLst/>
                    <a:latin typeface="Arial" panose="020B0604020202020204" pitchFamily="34" charset="0"/>
                    <a:ea typeface="Calibri" panose="020F0502020204030204" pitchFamily="34" charset="0"/>
                    <a:cs typeface="Arial" panose="020B0604020202020204" pitchFamily="34" charset="0"/>
                  </a:rPr>
                  <a:t> của đầm nuôi tôm sú là:</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𝑝𝐻</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i="1">
                              <a:effectLst/>
                              <a:latin typeface="Cambria Math"/>
                              <a:ea typeface="Calibri" panose="020F0502020204030204" pitchFamily="34" charset="0"/>
                              <a:cs typeface="Times New Roman" panose="02020603050405020304" pitchFamily="18" charset="0"/>
                            </a:rPr>
                          </m:ctrlPr>
                        </m:funcPr>
                        <m:fName>
                          <m:r>
                            <a:rPr lang="en-US" sz="3700" i="1">
                              <a:effectLst/>
                              <a:latin typeface="Cambria Math" panose="02040503050406030204" pitchFamily="18" charset="0"/>
                              <a:ea typeface="Calibri" panose="020F0502020204030204" pitchFamily="34" charset="0"/>
                              <a:cs typeface="Times New Roman" panose="02020603050405020304" pitchFamily="18" charset="0"/>
                            </a:rPr>
                            <m:t>𝑙𝑜𝑔</m:t>
                          </m:r>
                        </m:fName>
                        <m:e>
                          <m:d>
                            <m:dPr>
                              <m:begChr m:val="["/>
                              <m:endChr m:val="]"/>
                              <m:ctrlPr>
                                <a:rPr lang="en-US" sz="3700" i="1">
                                  <a:effectLst/>
                                  <a:latin typeface="Cambria Math"/>
                                  <a:ea typeface="Calibri" panose="020F0502020204030204" pitchFamily="34" charset="0"/>
                                  <a:cs typeface="Times New Roman" panose="02020603050405020304" pitchFamily="18" charset="0"/>
                                </a:rPr>
                              </m:ctrlPr>
                            </m:dPr>
                            <m:e>
                              <m:sSup>
                                <m:sSupPr>
                                  <m:ctrlPr>
                                    <a:rPr lang="en-US" sz="3700" i="1">
                                      <a:effectLst/>
                                      <a:latin typeface="Cambria Math"/>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e>
                          </m:d>
                        </m:e>
                      </m:func>
                      <m:r>
                        <a:rPr lang="en-US" sz="37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i="1">
                              <a:effectLst/>
                              <a:latin typeface="Cambria Math"/>
                              <a:ea typeface="Calibri" panose="020F0502020204030204" pitchFamily="34" charset="0"/>
                              <a:cs typeface="Times New Roman" panose="02020603050405020304" pitchFamily="18" charset="0"/>
                            </a:rPr>
                          </m:ctrlPr>
                        </m:funcPr>
                        <m:fName>
                          <m:r>
                            <a:rPr lang="en-US" sz="3700" i="1">
                              <a:effectLst/>
                              <a:latin typeface="Cambria Math" panose="02040503050406030204" pitchFamily="18" charset="0"/>
                              <a:ea typeface="Calibri" panose="020F0502020204030204" pitchFamily="34" charset="0"/>
                              <a:cs typeface="Times New Roman" panose="02020603050405020304" pitchFamily="18" charset="0"/>
                            </a:rPr>
                            <m:t>𝑙𝑜𝑔</m:t>
                          </m:r>
                        </m:fName>
                        <m:e>
                          <m:r>
                            <a:rPr lang="en-US" sz="3700"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3700" i="1">
                          <a:effectLst/>
                          <a:latin typeface="Cambria Math" panose="02040503050406030204" pitchFamily="18" charset="0"/>
                          <a:ea typeface="Calibri" panose="020F0502020204030204" pitchFamily="34" charset="0"/>
                          <a:cs typeface="Times New Roman" panose="02020603050405020304" pitchFamily="18" charset="0"/>
                        </a:rPr>
                        <m:t>8.1</m:t>
                      </m:r>
                      <m:sSup>
                        <m:sSupPr>
                          <m:ctrlPr>
                            <a:rPr lang="en-US" sz="3700" i="1">
                              <a:effectLst/>
                              <a:latin typeface="Cambria Math"/>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3700" i="1">
                          <a:effectLst/>
                          <a:latin typeface="Cambria Math" panose="02040503050406030204" pitchFamily="18" charset="0"/>
                          <a:ea typeface="Calibri" panose="020F0502020204030204" pitchFamily="34" charset="0"/>
                          <a:cs typeface="Times New Roman" panose="02020603050405020304" pitchFamily="18" charset="0"/>
                        </a:rPr>
                        <m:t>)≈7,1</m:t>
                      </m:r>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Độ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𝑝𝐻</m:t>
                    </m:r>
                  </m:oMath>
                </a14:m>
                <a:r>
                  <a:rPr lang="en-US" sz="3700">
                    <a:effectLst/>
                    <a:latin typeface="Arial" panose="020B0604020202020204" pitchFamily="34" charset="0"/>
                    <a:ea typeface="Calibri" panose="020F0502020204030204" pitchFamily="34" charset="0"/>
                    <a:cs typeface="Arial" panose="020B0604020202020204" pitchFamily="34" charset="0"/>
                  </a:rPr>
                  <a:t> của đầm không thích hợp cho tôm sú phát triển.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059275" y="7175756"/>
                <a:ext cx="12573000" cy="2885405"/>
              </a:xfrm>
              <a:prstGeom prst="rect">
                <a:avLst/>
              </a:prstGeom>
              <a:blipFill>
                <a:blip r:embed="rId10"/>
                <a:stretch>
                  <a:fillRect l="-1552" b="-3594"/>
                </a:stretch>
              </a:blipFill>
            </p:spPr>
            <p:txBody>
              <a:bodyPr/>
              <a:lstStyle/>
              <a:p>
                <a:r>
                  <a:rPr lang="en-US">
                    <a:noFill/>
                  </a:rPr>
                  <a:t> </a:t>
                </a:r>
              </a:p>
            </p:txBody>
          </p:sp>
        </mc:Fallback>
      </mc:AlternateContent>
    </p:spTree>
    <p:extLst>
      <p:ext uri="{BB962C8B-B14F-4D97-AF65-F5344CB8AC3E}">
        <p14:creationId xmlns:p14="http://schemas.microsoft.com/office/powerpoint/2010/main" val="422424400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6" name="Group 15"/>
          <p:cNvGrpSpPr/>
          <p:nvPr/>
        </p:nvGrpSpPr>
        <p:grpSpPr>
          <a:xfrm>
            <a:off x="852100" y="910391"/>
            <a:ext cx="10891577" cy="1223209"/>
            <a:chOff x="3620862" y="841110"/>
            <a:chExt cx="10891577" cy="1223209"/>
          </a:xfrm>
        </p:grpSpPr>
        <p:pic>
          <p:nvPicPr>
            <p:cNvPr id="1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20862" y="841110"/>
              <a:ext cx="7064679" cy="1223209"/>
            </a:xfrm>
            <a:prstGeom prst="rect">
              <a:avLst/>
            </a:prstGeom>
          </p:spPr>
        </p:pic>
        <p:sp>
          <p:nvSpPr>
            <p:cNvPr id="18" name="Rectangle 17"/>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6 (SGK-tr38)</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856111" y="2552700"/>
                <a:ext cx="16497437" cy="6225935"/>
              </a:xfrm>
              <a:prstGeom prst="rect">
                <a:avLst/>
              </a:prstGeom>
            </p:spPr>
            <p:txBody>
              <a:bodyPr wrap="square">
                <a:spAutoFit/>
              </a:bodyPr>
              <a:lstStyle/>
              <a:p>
                <a:pPr algn="just">
                  <a:lnSpc>
                    <a:spcPct val="170000"/>
                  </a:lnSpc>
                </a:pPr>
                <a:r>
                  <a:rPr lang="vi-VN" sz="4000">
                    <a:solidFill>
                      <a:srgbClr val="000000"/>
                    </a:solidFill>
                    <a:latin typeface="Arial" panose="020B0604020202020204" pitchFamily="34" charset="0"/>
                    <a:cs typeface="Arial" panose="020B0604020202020204" pitchFamily="34" charset="0"/>
                  </a:rPr>
                  <a:t>Một vi khuẩn có khối lượng khoảng </a:t>
                </a:r>
                <a14:m>
                  <m:oMath xmlns:m="http://schemas.openxmlformats.org/officeDocument/2006/math">
                    <m:r>
                      <a:rPr lang="en-US" sz="4000" b="0" i="1" smtClean="0">
                        <a:solidFill>
                          <a:srgbClr val="000000"/>
                        </a:solidFill>
                        <a:latin typeface="Cambria Math" panose="02040503050406030204" pitchFamily="18" charset="0"/>
                      </a:rPr>
                      <m:t>5. </m:t>
                    </m:r>
                    <m:sSup>
                      <m:sSupPr>
                        <m:ctrlPr>
                          <a:rPr lang="en-US" sz="4000" b="0" i="1" smtClean="0">
                            <a:solidFill>
                              <a:srgbClr val="000000"/>
                            </a:solidFill>
                            <a:latin typeface="Cambria Math"/>
                          </a:rPr>
                        </m:ctrlPr>
                      </m:sSupPr>
                      <m:e>
                        <m:r>
                          <a:rPr lang="en-US" sz="4000" b="0" i="1" smtClean="0">
                            <a:solidFill>
                              <a:srgbClr val="000000"/>
                            </a:solidFill>
                            <a:latin typeface="Cambria Math" panose="02040503050406030204" pitchFamily="18" charset="0"/>
                          </a:rPr>
                          <m:t>10</m:t>
                        </m:r>
                      </m:e>
                      <m:sup>
                        <m:r>
                          <a:rPr lang="en-US" sz="4000" b="0" i="1" smtClean="0">
                            <a:solidFill>
                              <a:srgbClr val="000000"/>
                            </a:solidFill>
                            <a:latin typeface="Cambria Math" panose="02040503050406030204" pitchFamily="18" charset="0"/>
                          </a:rPr>
                          <m:t>−13</m:t>
                        </m:r>
                      </m:sup>
                    </m:sSup>
                  </m:oMath>
                </a14:m>
                <a:r>
                  <a:rPr lang="en-US" sz="400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gam và cứ 20 phút vi khuẩn đó tự nhân đôi một lần </a:t>
                </a:r>
                <a:r>
                  <a:rPr lang="vi-VN" sz="4000" i="1">
                    <a:solidFill>
                      <a:srgbClr val="000000"/>
                    </a:solidFill>
                    <a:latin typeface="Arial" panose="020B0604020202020204" pitchFamily="34" charset="0"/>
                    <a:cs typeface="Arial" panose="020B0604020202020204" pitchFamily="34" charset="0"/>
                  </a:rPr>
                  <a:t>(Nguồn: Câu hỏi và bài tập vi sinh học, NXB ĐHSP, 2008). </a:t>
                </a:r>
                <a:r>
                  <a:rPr lang="vi-VN" sz="4000">
                    <a:solidFill>
                      <a:srgbClr val="000000"/>
                    </a:solidFill>
                    <a:latin typeface="Arial" panose="020B0604020202020204" pitchFamily="34" charset="0"/>
                    <a:cs typeface="Arial" panose="020B0604020202020204" pitchFamily="34" charset="0"/>
                  </a:rPr>
                  <a:t>Giả sử các vi khuẩn được nuôi trong các điều kiện sinh trưởng tối ưu. Hỏi sau bao nhiêu giờ khối lượng do tế bào vi khuẩn này sinh ra sẽ đạt tới khối lượng của Trái Đất (lấy khối lượng của Trái Đất là </a:t>
                </a:r>
                <a14:m>
                  <m:oMath xmlns:m="http://schemas.openxmlformats.org/officeDocument/2006/math">
                    <m:r>
                      <a:rPr lang="vi-VN" sz="4000" i="1" smtClean="0">
                        <a:solidFill>
                          <a:srgbClr val="000000"/>
                        </a:solidFill>
                        <a:latin typeface="Cambria Math" panose="02040503050406030204" pitchFamily="18" charset="0"/>
                      </a:rPr>
                      <m:t>6 . </m:t>
                    </m:r>
                    <m:sSup>
                      <m:sSupPr>
                        <m:ctrlPr>
                          <a:rPr lang="vi-VN" sz="4000" i="1" smtClean="0">
                            <a:solidFill>
                              <a:srgbClr val="000000"/>
                            </a:solidFill>
                            <a:latin typeface="Cambria Math"/>
                          </a:rPr>
                        </m:ctrlPr>
                      </m:sSupPr>
                      <m:e>
                        <m:r>
                          <a:rPr lang="en-US" sz="4000" b="0" i="1" smtClean="0">
                            <a:solidFill>
                              <a:srgbClr val="000000"/>
                            </a:solidFill>
                            <a:latin typeface="Cambria Math" panose="02040503050406030204" pitchFamily="18" charset="0"/>
                          </a:rPr>
                          <m:t>10</m:t>
                        </m:r>
                      </m:e>
                      <m:sup>
                        <m:r>
                          <a:rPr lang="en-US" sz="4000" b="0" i="1" smtClean="0">
                            <a:solidFill>
                              <a:srgbClr val="000000"/>
                            </a:solidFill>
                            <a:latin typeface="Cambria Math" panose="02040503050406030204" pitchFamily="18" charset="0"/>
                          </a:rPr>
                          <m:t>27</m:t>
                        </m:r>
                      </m:sup>
                    </m:sSup>
                  </m:oMath>
                </a14:m>
                <a:r>
                  <a:rPr lang="vi-VN" sz="4000">
                    <a:solidFill>
                      <a:srgbClr val="000000"/>
                    </a:solidFill>
                    <a:latin typeface="Arial" panose="020B0604020202020204" pitchFamily="34" charset="0"/>
                    <a:cs typeface="Arial" panose="020B0604020202020204" pitchFamily="34" charset="0"/>
                  </a:rPr>
                  <a:t> gam) (làm tròn kết quả đến hàng đơn vị)?</a:t>
                </a:r>
              </a:p>
            </p:txBody>
          </p:sp>
        </mc:Choice>
        <mc:Fallback xmlns="">
          <p:sp>
            <p:nvSpPr>
              <p:cNvPr id="2" name="Rectangle 1"/>
              <p:cNvSpPr>
                <a:spLocks noRot="1" noChangeAspect="1" noMove="1" noResize="1" noEditPoints="1" noAdjustHandles="1" noChangeArrowheads="1" noChangeShapeType="1" noTextEdit="1"/>
              </p:cNvSpPr>
              <p:nvPr/>
            </p:nvSpPr>
            <p:spPr>
              <a:xfrm>
                <a:off x="856111" y="2552700"/>
                <a:ext cx="16497437" cy="6225935"/>
              </a:xfrm>
              <a:prstGeom prst="rect">
                <a:avLst/>
              </a:prstGeom>
              <a:blipFill>
                <a:blip r:embed="rId7"/>
                <a:stretch>
                  <a:fillRect l="-1293" r="-1293" b="-3330"/>
                </a:stretch>
              </a:blipFill>
            </p:spPr>
            <p:txBody>
              <a:bodyPr/>
              <a:lstStyle/>
              <a:p>
                <a:r>
                  <a:rPr lang="en-US">
                    <a:noFill/>
                  </a:rPr>
                  <a:t> </a:t>
                </a:r>
              </a:p>
            </p:txBody>
          </p:sp>
        </mc:Fallback>
      </mc:AlternateContent>
      <p:pic>
        <p:nvPicPr>
          <p:cNvPr id="5" name="Picture 4"/>
          <p:cNvPicPr>
            <a:picLocks noChangeAspect="1"/>
          </p:cNvPicPr>
          <p:nvPr/>
        </p:nvPicPr>
        <p:blipFill>
          <a:blip r:embed="rId8"/>
          <a:stretch>
            <a:fillRect/>
          </a:stretch>
        </p:blipFill>
        <p:spPr>
          <a:xfrm>
            <a:off x="15631203" y="799223"/>
            <a:ext cx="1722345" cy="1341170"/>
          </a:xfrm>
          <a:prstGeom prst="rect">
            <a:avLst/>
          </a:prstGeom>
        </p:spPr>
      </p:pic>
    </p:spTree>
    <p:extLst>
      <p:ext uri="{BB962C8B-B14F-4D97-AF65-F5344CB8AC3E}">
        <p14:creationId xmlns:p14="http://schemas.microsoft.com/office/powerpoint/2010/main" val="552512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3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45737">
            <a:off x="17178801" y="-304827"/>
            <a:ext cx="1189750" cy="2011105"/>
          </a:xfrm>
          <a:prstGeom prst="rect">
            <a:avLst/>
          </a:prstGeom>
        </p:spPr>
      </p:pic>
      <p:sp>
        <p:nvSpPr>
          <p:cNvPr id="7" name="Oval Callout 6"/>
          <p:cNvSpPr/>
          <p:nvPr/>
        </p:nvSpPr>
        <p:spPr>
          <a:xfrm>
            <a:off x="8229600" y="800100"/>
            <a:ext cx="1792982" cy="98180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066799" y="2400300"/>
                <a:ext cx="16042105" cy="7166514"/>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Calibri" panose="020F0502020204030204" pitchFamily="34" charset="0"/>
                    <a:cs typeface="Arial" panose="020B0604020202020204" pitchFamily="34" charset="0"/>
                  </a:rPr>
                  <a:t>Gọi t là số phút khối lượng do tế bào vi khuẩn này sinh ra sẽ đạt tới khối lượng của Trái Đất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Khi đó ta có</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e>
                        <m:sup>
                          <m:f>
                            <m:fPr>
                              <m:ctrlPr>
                                <a:rPr lang="en-US" sz="4000" i="1">
                                  <a:effectLst/>
                                  <a:latin typeface="Cambria Math"/>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20</m:t>
                              </m:r>
                            </m:den>
                          </m:f>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.5.1</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−13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=6.1</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27</m:t>
                          </m:r>
                        </m:sup>
                      </m:sSup>
                      <m:r>
                        <a:rPr lang="en-US" sz="40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e>
                        <m:sup>
                          <m:f>
                            <m:fPr>
                              <m:ctrlPr>
                                <a:rPr lang="en-US" sz="4000" i="1">
                                  <a:effectLst/>
                                  <a:latin typeface="Cambria Math"/>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20</m:t>
                              </m:r>
                            </m:den>
                          </m:f>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=1,2.1</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0</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40</m:t>
                          </m:r>
                        </m:sup>
                      </m:sSup>
                      <m:r>
                        <a:rPr lang="en-US" sz="4000" i="1">
                          <a:effectLst/>
                          <a:latin typeface="Cambria Math" panose="02040503050406030204" pitchFamily="18" charset="0"/>
                          <a:ea typeface="Calibri" panose="020F0502020204030204" pitchFamily="34" charset="0"/>
                          <a:cs typeface="Cambria Math" panose="02040503050406030204" pitchFamily="18" charset="0"/>
                        </a:rPr>
                        <m:t>⇔</m:t>
                      </m:r>
                      <m:f>
                        <m:fPr>
                          <m:ctrlPr>
                            <a:rPr lang="en-US" sz="4000" i="1">
                              <a:effectLst/>
                              <a:latin typeface="Cambria Math"/>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𝑡</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≈133</m:t>
                      </m:r>
                      <m:r>
                        <a:rPr lang="en-US" sz="4000" i="1">
                          <a:effectLst/>
                          <a:latin typeface="Cambria Math" panose="02040503050406030204" pitchFamily="18" charset="0"/>
                          <a:ea typeface="Calibri" panose="020F0502020204030204" pitchFamily="34" charset="0"/>
                          <a:cs typeface="Cambria Math" panose="020405030504060302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4000" i="1">
                          <a:effectLst/>
                          <a:latin typeface="Cambria Math" panose="02040503050406030204" pitchFamily="18" charset="0"/>
                          <a:ea typeface="Calibri" panose="020F0502020204030204" pitchFamily="34" charset="0"/>
                          <a:cs typeface="Times New Roman" panose="02020603050405020304" pitchFamily="18" charset="0"/>
                        </a:rPr>
                        <m:t>≈2660</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effectLst/>
                    <a:latin typeface="Arial" panose="020B0604020202020204" pitchFamily="34" charset="0"/>
                    <a:ea typeface="Calibri" panose="020F0502020204030204" pitchFamily="34" charset="0"/>
                    <a:cs typeface="Arial" panose="020B0604020202020204" pitchFamily="34" charset="0"/>
                  </a:rPr>
                  <a:t>Vậy mất khoảng </a:t>
                </a:r>
                <a14:m>
                  <m:oMath xmlns:m="http://schemas.openxmlformats.org/officeDocument/2006/math">
                    <m:f>
                      <m:fPr>
                        <m:ctrlPr>
                          <a:rPr lang="en-US" sz="4000" i="1">
                            <a:effectLst/>
                            <a:latin typeface="Cambria Math"/>
                            <a:ea typeface="Calibri" panose="020F0502020204030204" pitchFamily="34" charset="0"/>
                            <a:cs typeface="Times New Roman" panose="02020603050405020304" pitchFamily="18" charset="0"/>
                          </a:rPr>
                        </m:ctrlPr>
                      </m:fPr>
                      <m:num>
                        <m:r>
                          <a:rPr lang="vi-VN" sz="4000" i="1">
                            <a:effectLst/>
                            <a:latin typeface="Cambria Math" panose="02040503050406030204" pitchFamily="18" charset="0"/>
                            <a:ea typeface="Calibri" panose="020F0502020204030204" pitchFamily="34" charset="0"/>
                            <a:cs typeface="Times New Roman" panose="02020603050405020304" pitchFamily="18" charset="0"/>
                          </a:rPr>
                          <m:t>2660</m:t>
                        </m:r>
                      </m:num>
                      <m:den>
                        <m:r>
                          <a:rPr lang="vi-VN"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vi-VN" sz="4000" i="1">
                        <a:effectLst/>
                        <a:latin typeface="Cambria Math" panose="02040503050406030204" pitchFamily="18" charset="0"/>
                        <a:ea typeface="Calibri" panose="020F0502020204030204" pitchFamily="34" charset="0"/>
                        <a:cs typeface="Times New Roman" panose="02020603050405020304" pitchFamily="18" charset="0"/>
                      </a:rPr>
                      <m:t>≈44</m:t>
                    </m:r>
                  </m:oMath>
                </a14:m>
                <a:r>
                  <a:rPr lang="vi-VN" sz="4000">
                    <a:effectLst/>
                    <a:latin typeface="Arial" panose="020B0604020202020204" pitchFamily="34" charset="0"/>
                    <a:ea typeface="Calibri" panose="020F0502020204030204" pitchFamily="34" charset="0"/>
                    <a:cs typeface="Arial" panose="020B0604020202020204" pitchFamily="34" charset="0"/>
                  </a:rPr>
                  <a:t> giờ khối lượng do tế bào vi khuẩn này sinh ra sẽ đạt tới khối lượng của Trái Đất.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66799" y="2400300"/>
                <a:ext cx="16042105" cy="7166514"/>
              </a:xfrm>
              <a:prstGeom prst="rect">
                <a:avLst/>
              </a:prstGeom>
              <a:blipFill>
                <a:blip r:embed="rId5"/>
                <a:stretch>
                  <a:fillRect l="-1330" r="-1330" b="-1191"/>
                </a:stretch>
              </a:blipFill>
            </p:spPr>
            <p:txBody>
              <a:bodyPr/>
              <a:lstStyle/>
              <a:p>
                <a:r>
                  <a:rPr lang="en-US">
                    <a:noFill/>
                  </a:rPr>
                  <a:t> </a:t>
                </a:r>
              </a:p>
            </p:txBody>
          </p:sp>
        </mc:Fallback>
      </mc:AlternateContent>
    </p:spTree>
    <p:extLst>
      <p:ext uri="{BB962C8B-B14F-4D97-AF65-F5344CB8AC3E}">
        <p14:creationId xmlns:p14="http://schemas.microsoft.com/office/powerpoint/2010/main" val="15850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0" name="Group 9"/>
          <p:cNvGrpSpPr/>
          <p:nvPr/>
        </p:nvGrpSpPr>
        <p:grpSpPr>
          <a:xfrm>
            <a:off x="464612" y="3067658"/>
            <a:ext cx="5411428" cy="4226951"/>
            <a:chOff x="924909" y="3568797"/>
            <a:chExt cx="5411428" cy="4241703"/>
          </a:xfrm>
        </p:grpSpPr>
        <p:grpSp>
          <p:nvGrpSpPr>
            <p:cNvPr id="11" name="Group 3"/>
            <p:cNvGrpSpPr/>
            <p:nvPr/>
          </p:nvGrpSpPr>
          <p:grpSpPr>
            <a:xfrm>
              <a:off x="924909" y="3568797"/>
              <a:ext cx="5411428" cy="4241703"/>
              <a:chOff x="0" y="0"/>
              <a:chExt cx="3183193" cy="3101958"/>
            </a:xfrm>
          </p:grpSpPr>
          <p:sp>
            <p:nvSpPr>
              <p:cNvPr id="13"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4"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2" name="Rectangle 11"/>
            <p:cNvSpPr/>
            <p:nvPr/>
          </p:nvSpPr>
          <p:spPr>
            <a:xfrm>
              <a:off x="1200681" y="4501455"/>
              <a:ext cx="4796230" cy="2038414"/>
            </a:xfrm>
            <a:prstGeom prst="rect">
              <a:avLst/>
            </a:prstGeom>
          </p:spPr>
          <p:txBody>
            <a:bodyPr wrap="square">
              <a:spAutoFit/>
            </a:bodyPr>
            <a:lstStyle/>
            <a:p>
              <a:pPr algn="ctr">
                <a:lnSpc>
                  <a:spcPct val="150000"/>
                </a:lnSpc>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Ghi </a:t>
              </a:r>
              <a:r>
                <a:rPr lang="pt-BR" sz="42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kiến thức </a:t>
              </a:r>
              <a:r>
                <a:rPr lang="pt-BR" sz="4200" kern="0">
                  <a:latin typeface="Arial"/>
                  <a:ea typeface="Calibri" panose="020F0502020204030204" pitchFamily="34" charset="0"/>
                  <a:cs typeface="Times New Roman" panose="02020603050405020304" pitchFamily="18" charset="0"/>
                  <a:sym typeface="Arial"/>
                </a:rPr>
                <a:t>trong bài</a:t>
              </a:r>
              <a:endParaRPr lang="pt-BR" sz="4200" kern="0" dirty="0">
                <a:latin typeface="Arial"/>
                <a:ea typeface="Calibri" panose="020F0502020204030204" pitchFamily="34" charset="0"/>
                <a:cs typeface="Times New Roman" panose="02020603050405020304" pitchFamily="18" charset="0"/>
                <a:sym typeface="Arial"/>
              </a:endParaRPr>
            </a:p>
          </p:txBody>
        </p:sp>
      </p:grpSp>
      <p:grpSp>
        <p:nvGrpSpPr>
          <p:cNvPr id="15" name="Group 14"/>
          <p:cNvGrpSpPr/>
          <p:nvPr/>
        </p:nvGrpSpPr>
        <p:grpSpPr>
          <a:xfrm>
            <a:off x="6425655" y="3067659"/>
            <a:ext cx="5422223" cy="4225220"/>
            <a:chOff x="6840639" y="3553166"/>
            <a:chExt cx="5422223" cy="5001862"/>
          </a:xfrm>
        </p:grpSpPr>
        <p:grpSp>
          <p:nvGrpSpPr>
            <p:cNvPr id="16" name="Group 3"/>
            <p:cNvGrpSpPr/>
            <p:nvPr/>
          </p:nvGrpSpPr>
          <p:grpSpPr>
            <a:xfrm>
              <a:off x="6840639" y="3553166"/>
              <a:ext cx="5422223" cy="5001862"/>
              <a:chOff x="-3810" y="-1"/>
              <a:chExt cx="3189543" cy="3657863"/>
            </a:xfrm>
          </p:grpSpPr>
          <p:sp>
            <p:nvSpPr>
              <p:cNvPr id="18"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9"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7" name="Rectangle 16"/>
            <p:cNvSpPr/>
            <p:nvPr/>
          </p:nvSpPr>
          <p:spPr>
            <a:xfrm>
              <a:off x="7354058" y="4626808"/>
              <a:ext cx="4360209" cy="2414568"/>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0" name="Group 19"/>
          <p:cNvGrpSpPr/>
          <p:nvPr/>
        </p:nvGrpSpPr>
        <p:grpSpPr>
          <a:xfrm>
            <a:off x="12421737" y="3067658"/>
            <a:ext cx="5422223" cy="4211376"/>
            <a:chOff x="12644694" y="3479846"/>
            <a:chExt cx="5422223" cy="4709752"/>
          </a:xfrm>
        </p:grpSpPr>
        <p:grpSp>
          <p:nvGrpSpPr>
            <p:cNvPr id="21" name="Group 3"/>
            <p:cNvGrpSpPr/>
            <p:nvPr/>
          </p:nvGrpSpPr>
          <p:grpSpPr>
            <a:xfrm>
              <a:off x="12644694" y="3479846"/>
              <a:ext cx="5422223" cy="4709752"/>
              <a:chOff x="-3810" y="0"/>
              <a:chExt cx="3189543" cy="3444242"/>
            </a:xfrm>
          </p:grpSpPr>
          <p:sp>
            <p:nvSpPr>
              <p:cNvPr id="2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2" name="Rectangle 21"/>
            <p:cNvSpPr/>
            <p:nvPr/>
          </p:nvSpPr>
          <p:spPr>
            <a:xfrm>
              <a:off x="12756290" y="4039719"/>
              <a:ext cx="5196871" cy="3221989"/>
            </a:xfrm>
            <a:prstGeom prst="rect">
              <a:avLst/>
            </a:prstGeom>
          </p:spPr>
          <p:txBody>
            <a:bodyPr wrap="square">
              <a:spAutoFit/>
            </a:bodyPr>
            <a:lstStyle/>
            <a:p>
              <a:pPr algn="ctr">
                <a:lnSpc>
                  <a:spcPct val="150000"/>
                </a:lnSpc>
                <a:buClr>
                  <a:srgbClr val="000000"/>
                </a:buClr>
                <a:buFont typeface="Arial"/>
                <a:buNone/>
              </a:pPr>
              <a:r>
                <a:rPr lang="vi-VN" sz="4200" kern="0">
                  <a:latin typeface="Arial"/>
                  <a:ea typeface="Calibri" panose="020F0502020204030204" pitchFamily="34" charset="0"/>
                  <a:cs typeface="Times New Roman" panose="02020603050405020304" pitchFamily="18" charset="0"/>
                  <a:sym typeface="Arial"/>
                </a:rPr>
                <a:t>Chuẩn </a:t>
              </a:r>
              <a:r>
                <a:rPr lang="vi-VN" sz="4200" kern="0" dirty="0">
                  <a:latin typeface="Arial"/>
                  <a:ea typeface="Calibri" panose="020F0502020204030204" pitchFamily="34" charset="0"/>
                  <a:cs typeface="Times New Roman" panose="02020603050405020304" pitchFamily="18" charset="0"/>
                  <a:sym typeface="Arial"/>
                </a:rPr>
                <a:t>bị trước </a:t>
              </a:r>
              <a:endParaRPr lang="en-US" sz="42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200" kern="0">
                  <a:latin typeface="Arial"/>
                  <a:ea typeface="Calibri" panose="020F0502020204030204" pitchFamily="34" charset="0"/>
                  <a:cs typeface="Times New Roman" panose="02020603050405020304" pitchFamily="18" charset="0"/>
                  <a:sym typeface="Arial"/>
                </a:rPr>
                <a:t>Phần còn lại tính chất loga</a:t>
              </a:r>
              <a:endParaRPr lang="pt-BR" sz="4200" kern="0" dirty="0">
                <a:latin typeface="Arial"/>
                <a:ea typeface="Calibri" panose="020F0502020204030204" pitchFamily="34" charset="0"/>
                <a:cs typeface="Times New Roman" panose="02020603050405020304" pitchFamily="18" charset="0"/>
                <a:sym typeface="Arial"/>
              </a:endParaRPr>
            </a:p>
          </p:txBody>
        </p:sp>
      </p:grpSp>
      <p:sp>
        <p:nvSpPr>
          <p:cNvPr id="29" name="TextBox 4"/>
          <p:cNvSpPr txBox="1"/>
          <p:nvPr/>
        </p:nvSpPr>
        <p:spPr>
          <a:xfrm>
            <a:off x="5572648" y="688939"/>
            <a:ext cx="2154249" cy="3873989"/>
          </a:xfrm>
          <a:prstGeom prst="rect">
            <a:avLst/>
          </a:prstGeom>
        </p:spPr>
        <p:txBody>
          <a:bodyPr lIns="50800" tIns="50800" rIns="50800" bIns="50800" rtlCol="0" anchor="ctr"/>
          <a:lstStyle/>
          <a:p>
            <a:pPr algn="ctr">
              <a:lnSpc>
                <a:spcPts val="2241"/>
              </a:lnSpc>
            </a:pPr>
            <a:endParaRPr/>
          </a:p>
        </p:txBody>
      </p:sp>
      <p:pic>
        <p:nvPicPr>
          <p:cNvPr id="30"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23272" y="8947718"/>
            <a:ext cx="3006932" cy="1301182"/>
          </a:xfrm>
          <a:prstGeom prst="rect">
            <a:avLst/>
          </a:prstGeom>
        </p:spPr>
      </p:pic>
      <p:pic>
        <p:nvPicPr>
          <p:cNvPr id="31"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334000" y="9693838"/>
            <a:ext cx="7314693" cy="3298262"/>
          </a:xfrm>
          <a:prstGeom prst="rect">
            <a:avLst/>
          </a:prstGeom>
        </p:spPr>
      </p:pic>
      <p:pic>
        <p:nvPicPr>
          <p:cNvPr id="32"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8474" y="8942969"/>
            <a:ext cx="1018626" cy="1305931"/>
          </a:xfrm>
          <a:prstGeom prst="rect">
            <a:avLst/>
          </a:prstGeom>
        </p:spPr>
      </p:pic>
      <p:sp>
        <p:nvSpPr>
          <p:cNvPr id="2" name="Google Shape;7771;p33">
            <a:extLst>
              <a:ext uri="{FF2B5EF4-FFF2-40B4-BE49-F238E27FC236}">
                <a16:creationId xmlns:a16="http://schemas.microsoft.com/office/drawing/2014/main" xmlns="" id="{733D4822-395D-4929-B0D1-9FAA05BE334E}"/>
              </a:ext>
            </a:extLst>
          </p:cNvPr>
          <p:cNvSpPr txBox="1">
            <a:spLocks/>
          </p:cNvSpPr>
          <p:nvPr/>
        </p:nvSpPr>
        <p:spPr>
          <a:xfrm>
            <a:off x="3987447" y="1047236"/>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000" b="1" kern="0" dirty="0">
                <a:solidFill>
                  <a:srgbClr val="C00000"/>
                </a:solidFill>
                <a:latin typeface="Arial" panose="020B0604020202020204" pitchFamily="34" charset="0"/>
              </a:rPr>
              <a:t>HƯỚNG DẪN VỀ NHÀ</a:t>
            </a:r>
            <a:endParaRPr lang="vi-VN" sz="7000" b="1" kern="0" dirty="0">
              <a:solidFill>
                <a:srgbClr val="C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4185" y="701788"/>
            <a:ext cx="15985282" cy="8661116"/>
          </a:xfrm>
          <a:prstGeom prst="rect">
            <a:avLst/>
          </a:prstGeom>
        </p:spPr>
      </p:pic>
      <p:grpSp>
        <p:nvGrpSpPr>
          <p:cNvPr id="32" name="Group 32"/>
          <p:cNvGrpSpPr/>
          <p:nvPr/>
        </p:nvGrpSpPr>
        <p:grpSpPr>
          <a:xfrm>
            <a:off x="-138749" y="9754062"/>
            <a:ext cx="18731151" cy="1007951"/>
            <a:chOff x="0" y="0"/>
            <a:chExt cx="4933307" cy="265469"/>
          </a:xfrm>
        </p:grpSpPr>
        <p:sp>
          <p:nvSpPr>
            <p:cNvPr id="33" name="Freeform 33"/>
            <p:cNvSpPr/>
            <p:nvPr/>
          </p:nvSpPr>
          <p:spPr>
            <a:xfrm>
              <a:off x="0" y="0"/>
              <a:ext cx="4933307" cy="265469"/>
            </a:xfrm>
            <a:custGeom>
              <a:avLst/>
              <a:gdLst/>
              <a:ahLst/>
              <a:cxnLst/>
              <a:rect l="l" t="t" r="r" b="b"/>
              <a:pathLst>
                <a:path w="4933307" h="265469">
                  <a:moveTo>
                    <a:pt x="0" y="0"/>
                  </a:moveTo>
                  <a:lnTo>
                    <a:pt x="4933307" y="0"/>
                  </a:lnTo>
                  <a:lnTo>
                    <a:pt x="4933307" y="265469"/>
                  </a:lnTo>
                  <a:lnTo>
                    <a:pt x="0" y="265469"/>
                  </a:lnTo>
                  <a:close/>
                </a:path>
              </a:pathLst>
            </a:custGeom>
            <a:solidFill>
              <a:srgbClr val="E49B8E"/>
            </a:solidFill>
          </p:spPr>
        </p:sp>
        <p:sp>
          <p:nvSpPr>
            <p:cNvPr id="34" name="TextBox 3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33154">
            <a:off x="335160" y="-516317"/>
            <a:ext cx="2215260" cy="3632579"/>
          </a:xfrm>
          <a:prstGeom prst="rect">
            <a:avLst/>
          </a:prstGeom>
        </p:spPr>
      </p:pic>
      <p:sp>
        <p:nvSpPr>
          <p:cNvPr id="38" name="Rectangle 37"/>
          <p:cNvSpPr/>
          <p:nvPr/>
        </p:nvSpPr>
        <p:spPr>
          <a:xfrm>
            <a:off x="2685612" y="1270360"/>
            <a:ext cx="13082428" cy="3557512"/>
          </a:xfrm>
          <a:prstGeom prst="rect">
            <a:avLst/>
          </a:prstGeom>
        </p:spPr>
        <p:txBody>
          <a:bodyPr wrap="none">
            <a:spAutoFit/>
          </a:bodyPr>
          <a:lstStyle/>
          <a:p>
            <a:pPr lvl="0" algn="ctr">
              <a:lnSpc>
                <a:spcPct val="150000"/>
              </a:lnSpc>
              <a:defRPr/>
            </a:pPr>
            <a:r>
              <a:rPr lang="vi-VN" sz="8000" b="1" kern="0">
                <a:cs typeface="Arial" panose="020B0604020202020204" pitchFamily="34" charset="0"/>
              </a:rPr>
              <a:t>CHƯƠNG VI: HÀM SỐ MŨ </a:t>
            </a:r>
            <a:endParaRPr lang="en-US" sz="8000" b="1" kern="0">
              <a:cs typeface="Arial" panose="020B0604020202020204" pitchFamily="34" charset="0"/>
            </a:endParaRPr>
          </a:p>
          <a:p>
            <a:pPr lvl="0" algn="ctr">
              <a:lnSpc>
                <a:spcPct val="150000"/>
              </a:lnSpc>
              <a:defRPr/>
            </a:pPr>
            <a:r>
              <a:rPr lang="vi-VN" sz="8000" b="1" kern="0">
                <a:cs typeface="Arial" panose="020B0604020202020204" pitchFamily="34" charset="0"/>
              </a:rPr>
              <a:t>VÀ HÀM SỐ LÔGARIT</a:t>
            </a:r>
            <a:endParaRPr lang="en-US" sz="8000" b="1" kern="0" dirty="0">
              <a:latin typeface="Arial" panose="020B0604020202020204" pitchFamily="34" charset="0"/>
              <a:cs typeface="Arial" panose="020B0604020202020204" pitchFamily="34" charset="0"/>
            </a:endParaRPr>
          </a:p>
        </p:txBody>
      </p:sp>
      <p:sp>
        <p:nvSpPr>
          <p:cNvPr id="39" name="Rectangle 38"/>
          <p:cNvSpPr/>
          <p:nvPr/>
        </p:nvSpPr>
        <p:spPr>
          <a:xfrm>
            <a:off x="2483126" y="5032346"/>
            <a:ext cx="13487400" cy="3557512"/>
          </a:xfrm>
          <a:prstGeom prst="rect">
            <a:avLst/>
          </a:prstGeom>
        </p:spPr>
        <p:txBody>
          <a:bodyPr wrap="square">
            <a:spAutoFit/>
          </a:bodyPr>
          <a:lstStyle/>
          <a:p>
            <a:pPr lvl="0" algn="ctr">
              <a:lnSpc>
                <a:spcPct val="150000"/>
              </a:lnSpc>
              <a:defRPr/>
            </a:pPr>
            <a:r>
              <a:rPr lang="vi-VN" sz="8000" b="1" kern="0">
                <a:solidFill>
                  <a:srgbClr val="C00000"/>
                </a:solidFill>
                <a:ea typeface="Calibri" panose="020F0502020204030204" pitchFamily="34" charset="0"/>
                <a:cs typeface="Arial" panose="020B0604020202020204" pitchFamily="34" charset="0"/>
              </a:rPr>
              <a:t>BÀI 2. PHÉP TÍNH LÔGARIT</a:t>
            </a:r>
            <a:endParaRPr kumimoji="0" lang="en-US" sz="8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23233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204806"/>
            <a:ext cx="18731151" cy="2557207"/>
            <a:chOff x="0" y="0"/>
            <a:chExt cx="4933307" cy="673503"/>
          </a:xfrm>
        </p:grpSpPr>
        <p:sp>
          <p:nvSpPr>
            <p:cNvPr id="3" name="Freeform 3"/>
            <p:cNvSpPr/>
            <p:nvPr/>
          </p:nvSpPr>
          <p:spPr>
            <a:xfrm>
              <a:off x="0" y="0"/>
              <a:ext cx="4933307" cy="673503"/>
            </a:xfrm>
            <a:custGeom>
              <a:avLst/>
              <a:gdLst/>
              <a:ahLst/>
              <a:cxnLst/>
              <a:rect l="l" t="t" r="r" b="b"/>
              <a:pathLst>
                <a:path w="4933307" h="673503">
                  <a:moveTo>
                    <a:pt x="0" y="0"/>
                  </a:moveTo>
                  <a:lnTo>
                    <a:pt x="4933307" y="0"/>
                  </a:lnTo>
                  <a:lnTo>
                    <a:pt x="4933307" y="673503"/>
                  </a:lnTo>
                  <a:lnTo>
                    <a:pt x="0" y="673503"/>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78381" y="-419100"/>
            <a:ext cx="13285739" cy="1539159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35391" y="7429500"/>
            <a:ext cx="9069523" cy="40895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3669034" y="6363367"/>
            <a:ext cx="3856966" cy="367341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9508" y="5667755"/>
            <a:ext cx="1436315" cy="184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70629">
            <a:off x="14326054" y="312979"/>
            <a:ext cx="2165241" cy="2955043"/>
          </a:xfrm>
          <a:prstGeom prst="rect">
            <a:avLst/>
          </a:prstGeom>
        </p:spPr>
      </p:pic>
      <p:sp>
        <p:nvSpPr>
          <p:cNvPr id="12" name="TextBox 18">
            <a:extLst>
              <a:ext uri="{FF2B5EF4-FFF2-40B4-BE49-F238E27FC236}">
                <a16:creationId xmlns:a16="http://schemas.microsoft.com/office/drawing/2014/main" xmlns="" id="{8F5E62F2-E99E-4F19-B9B0-2063558D038E}"/>
              </a:ext>
            </a:extLst>
          </p:cNvPr>
          <p:cNvSpPr txBox="1"/>
          <p:nvPr/>
        </p:nvSpPr>
        <p:spPr>
          <a:xfrm>
            <a:off x="2179527" y="3040003"/>
            <a:ext cx="13883445" cy="3462486"/>
          </a:xfrm>
          <a:prstGeom prst="rect">
            <a:avLst/>
          </a:prstGeom>
        </p:spPr>
        <p:txBody>
          <a:bodyPr wrap="square" lIns="0" tIns="0" rIns="0" bIns="0" rtlCol="0" anchor="t">
            <a:spAutoFit/>
          </a:bodyPr>
          <a:lstStyle/>
          <a:p>
            <a:pPr algn="ctr">
              <a:lnSpc>
                <a:spcPct val="150000"/>
              </a:lnSpc>
              <a:buClrTx/>
              <a:buFontTx/>
              <a:buNone/>
            </a:pPr>
            <a:r>
              <a:rPr lang="en-US" sz="7500" b="1" kern="1200" dirty="0">
                <a:solidFill>
                  <a:schemeClr val="bg1"/>
                </a:solidFill>
                <a:latin typeface="Arial" panose="020B0604020202020204" pitchFamily="34" charset="0"/>
                <a:cs typeface="Arial" panose="020B0604020202020204" pitchFamily="34" charset="0"/>
              </a:rPr>
              <a:t>CẢM ƠN </a:t>
            </a:r>
            <a:r>
              <a:rPr lang="en-US" sz="7500" b="1" dirty="0">
                <a:solidFill>
                  <a:schemeClr val="bg1"/>
                </a:solidFill>
                <a:latin typeface="Arial" panose="020B0604020202020204" pitchFamily="34" charset="0"/>
                <a:cs typeface="Arial" panose="020B0604020202020204" pitchFamily="34" charset="0"/>
              </a:rPr>
              <a:t>CÁC EM </a:t>
            </a:r>
          </a:p>
          <a:p>
            <a:pPr algn="ctr">
              <a:lnSpc>
                <a:spcPct val="150000"/>
              </a:lnSpc>
              <a:buClrTx/>
              <a:buFontTx/>
              <a:buNone/>
            </a:pPr>
            <a:r>
              <a:rPr lang="en-US" sz="7500" b="1" dirty="0">
                <a:solidFill>
                  <a:schemeClr val="bg1"/>
                </a:solidFill>
                <a:latin typeface="Arial" panose="020B0604020202020204" pitchFamily="34" charset="0"/>
                <a:cs typeface="Arial" panose="020B0604020202020204" pitchFamily="34" charset="0"/>
              </a:rPr>
              <a:t>ĐÃ </a:t>
            </a:r>
            <a:r>
              <a:rPr lang="en-US" sz="7500" b="1" kern="1200" dirty="0">
                <a:solidFill>
                  <a:schemeClr val="bg1"/>
                </a:solidFill>
                <a:latin typeface="Arial" panose="020B0604020202020204" pitchFamily="34" charset="0"/>
                <a:cs typeface="Arial" panose="020B0604020202020204" pitchFamily="34" charset="0"/>
              </a:rPr>
              <a:t>THEO DÕI BÀI HỌC</a:t>
            </a:r>
            <a:r>
              <a:rPr lang="vi-VN" sz="7500" b="1" kern="1200" dirty="0">
                <a:solidFill>
                  <a:schemeClr val="bg1"/>
                </a:solidFill>
                <a:latin typeface="Arial" panose="020B0604020202020204" pitchFamily="34" charset="0"/>
                <a:cs typeface="Arial" panose="020B0604020202020204" pitchFamily="34" charset="0"/>
              </a:rPr>
              <a:t>!</a:t>
            </a:r>
            <a:endParaRPr lang="en-US" sz="7500" b="1" kern="12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381000" y="8377423"/>
            <a:ext cx="1990256" cy="1909577"/>
          </a:xfrm>
          <a:prstGeom prst="rect">
            <a:avLst/>
          </a:prstGeom>
        </p:spPr>
      </p:pic>
      <p:grpSp>
        <p:nvGrpSpPr>
          <p:cNvPr id="10" name="Group 9"/>
          <p:cNvGrpSpPr/>
          <p:nvPr/>
        </p:nvGrpSpPr>
        <p:grpSpPr>
          <a:xfrm>
            <a:off x="2133600" y="600689"/>
            <a:ext cx="10272000" cy="3873989"/>
            <a:chOff x="4129800" y="287531"/>
            <a:chExt cx="10272000" cy="3873989"/>
          </a:xfrm>
        </p:grpSpPr>
        <p:grpSp>
          <p:nvGrpSpPr>
            <p:cNvPr id="11" name="Group 2"/>
            <p:cNvGrpSpPr/>
            <p:nvPr/>
          </p:nvGrpSpPr>
          <p:grpSpPr>
            <a:xfrm>
              <a:off x="5289364" y="287531"/>
              <a:ext cx="7772401" cy="3873989"/>
              <a:chOff x="-160593" y="-28575"/>
              <a:chExt cx="2932533" cy="841375"/>
            </a:xfrm>
          </p:grpSpPr>
          <p:sp>
            <p:nvSpPr>
              <p:cNvPr id="13"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5800" b="1" kern="0" dirty="0">
                  <a:solidFill>
                    <a:srgbClr val="FFFF00"/>
                  </a:solidFill>
                  <a:latin typeface="Arial" panose="020B0604020202020204" pitchFamily="34" charset="0"/>
                </a:rPr>
                <a:t>NỘI DUNG BÀI HỌC</a:t>
              </a:r>
              <a:endParaRPr lang="vi-VN" sz="5800" b="1" kern="0" dirty="0">
                <a:solidFill>
                  <a:srgbClr val="FFFF00"/>
                </a:solidFill>
                <a:latin typeface="Arial" panose="020B0604020202020204" pitchFamily="34" charset="0"/>
              </a:endParaRPr>
            </a:p>
          </p:txBody>
        </p:sp>
      </p:grpSp>
      <p:grpSp>
        <p:nvGrpSpPr>
          <p:cNvPr id="16" name="Group 15"/>
          <p:cNvGrpSpPr/>
          <p:nvPr/>
        </p:nvGrpSpPr>
        <p:grpSpPr>
          <a:xfrm>
            <a:off x="3356549" y="3509185"/>
            <a:ext cx="1236936" cy="1155973"/>
            <a:chOff x="2315060" y="3149849"/>
            <a:chExt cx="1236936" cy="1155973"/>
          </a:xfrm>
        </p:grpSpPr>
        <p:pic>
          <p:nvPicPr>
            <p:cNvPr id="2"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15"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a:t>
              </a:r>
              <a:endPar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4880549" y="3491012"/>
            <a:ext cx="9553994"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Khái niệm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3352800" y="6273527"/>
            <a:ext cx="1236936" cy="1155973"/>
            <a:chOff x="2315060" y="3149849"/>
            <a:chExt cx="1236936" cy="1155973"/>
          </a:xfrm>
        </p:grpSpPr>
        <p:pic>
          <p:nvPicPr>
            <p:cNvPr id="20"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1"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II</a:t>
              </a:r>
              <a:endPar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
        <p:nvSpPr>
          <p:cNvPr id="22" name="Rectangle 21"/>
          <p:cNvSpPr/>
          <p:nvPr/>
        </p:nvSpPr>
        <p:spPr>
          <a:xfrm>
            <a:off x="4876800" y="6255354"/>
            <a:ext cx="10820400" cy="1131079"/>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Một số tính chất của phép tính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38816" y="8801100"/>
            <a:ext cx="2209800" cy="1124412"/>
          </a:xfrm>
          <a:prstGeom prst="rect">
            <a:avLst/>
          </a:prstGeom>
        </p:spPr>
      </p:pic>
    </p:spTree>
    <p:extLst>
      <p:ext uri="{BB962C8B-B14F-4D97-AF65-F5344CB8AC3E}">
        <p14:creationId xmlns:p14="http://schemas.microsoft.com/office/powerpoint/2010/main" val="41158153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6084" y="4823230"/>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3105992" y="986994"/>
            <a:ext cx="12247974" cy="2872604"/>
            <a:chOff x="3066994" y="2941911"/>
            <a:chExt cx="13312156" cy="2872604"/>
          </a:xfrm>
        </p:grpSpPr>
        <p:sp>
          <p:nvSpPr>
            <p:cNvPr id="3" name="Freeform 3"/>
            <p:cNvSpPr/>
            <p:nvPr/>
          </p:nvSpPr>
          <p:spPr>
            <a:xfrm>
              <a:off x="3489548" y="2941911"/>
              <a:ext cx="12467048" cy="287260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3066994" y="3591783"/>
              <a:ext cx="13312156" cy="1592744"/>
            </a:xfrm>
            <a:prstGeom prst="rect">
              <a:avLst/>
            </a:prstGeom>
          </p:spPr>
          <p:txBody>
            <a:bodyPr wrap="square">
              <a:spAutoFit/>
            </a:bodyPr>
            <a:lstStyle/>
            <a:p>
              <a:pPr lvl="0" algn="ctr">
                <a:lnSpc>
                  <a:spcPct val="150000"/>
                </a:lnSpc>
                <a:tabLst>
                  <a:tab pos="360045" algn="l"/>
                  <a:tab pos="720090" algn="l"/>
                </a:tabLst>
              </a:pP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I. KHÁI NIỆM LOGAIRT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6400" y="7886700"/>
            <a:ext cx="4304968" cy="7588886"/>
          </a:xfrm>
          <a:prstGeom prst="rect">
            <a:avLst/>
          </a:prstGeom>
        </p:spPr>
      </p:pic>
    </p:spTree>
    <p:extLst>
      <p:ext uri="{BB962C8B-B14F-4D97-AF65-F5344CB8AC3E}">
        <p14:creationId xmlns:p14="http://schemas.microsoft.com/office/powerpoint/2010/main" val="30835782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89780" y="1644966"/>
            <a:ext cx="979790" cy="914400"/>
          </a:xfrm>
          <a:prstGeom prst="rect">
            <a:avLst/>
          </a:prstGeom>
        </p:spPr>
      </p:pic>
      <p:sp>
        <p:nvSpPr>
          <p:cNvPr id="11" name="TextBox 10"/>
          <p:cNvSpPr txBox="1"/>
          <p:nvPr/>
        </p:nvSpPr>
        <p:spPr>
          <a:xfrm>
            <a:off x="2606135" y="1745356"/>
            <a:ext cx="3581400" cy="769441"/>
          </a:xfrm>
          <a:prstGeom prst="rect">
            <a:avLst/>
          </a:prstGeom>
          <a:noFill/>
        </p:spPr>
        <p:txBody>
          <a:bodyPr wrap="square" rtlCol="0">
            <a:spAutoFit/>
          </a:bodyPr>
          <a:lstStyle/>
          <a:p>
            <a:r>
              <a:rPr lang="nl-NL" sz="4400" b="1" dirty="0">
                <a:solidFill>
                  <a:srgbClr val="C00000"/>
                </a:solidFill>
                <a:latin typeface="Arial" panose="020B0604020202020204" pitchFamily="34" charset="0"/>
                <a:cs typeface="Arial" panose="020B0604020202020204" pitchFamily="34" charset="0"/>
              </a:rPr>
              <a:t>HĐ 1:</a:t>
            </a:r>
            <a:endParaRPr lang="en-US" sz="4400" dirty="0">
              <a:solidFill>
                <a:srgbClr val="C00000"/>
              </a:solidFill>
              <a:latin typeface="Arial" panose="020B0604020202020204" pitchFamily="34" charset="0"/>
              <a:cs typeface="Arial" panose="020B0604020202020204" pitchFamily="34" charset="0"/>
            </a:endParaRPr>
          </a:p>
        </p:txBody>
      </p:sp>
      <p:pic>
        <p:nvPicPr>
          <p:cNvPr id="32" name="Picture 34"/>
          <p:cNvPicPr>
            <a:picLocks noChangeAspect="1"/>
          </p:cNvPicPr>
          <p:nvPr/>
        </p:nvPicPr>
        <p:blipFill>
          <a:blip r:embed="rId4"/>
          <a:srcRect/>
          <a:stretch>
            <a:fillRect/>
          </a:stretch>
        </p:blipFill>
        <p:spPr>
          <a:xfrm>
            <a:off x="16136383" y="463961"/>
            <a:ext cx="1485264" cy="1163457"/>
          </a:xfrm>
          <a:prstGeom prst="rect">
            <a:avLst/>
          </a:prstGeom>
        </p:spPr>
      </p:pic>
      <p:grpSp>
        <p:nvGrpSpPr>
          <p:cNvPr id="2" name="Group 1"/>
          <p:cNvGrpSpPr/>
          <p:nvPr/>
        </p:nvGrpSpPr>
        <p:grpSpPr>
          <a:xfrm>
            <a:off x="4368761" y="1409700"/>
            <a:ext cx="11767622" cy="2064349"/>
            <a:chOff x="3487309" y="1720725"/>
            <a:chExt cx="11767622" cy="2064349"/>
          </a:xfrm>
        </p:grpSpPr>
        <mc:AlternateContent xmlns:mc="http://schemas.openxmlformats.org/markup-compatibility/2006" xmlns:a14="http://schemas.microsoft.com/office/drawing/2010/main">
          <mc:Choice Requires="a14">
            <p:sp>
              <p:nvSpPr>
                <p:cNvPr id="18" name="TextBox 17"/>
                <p:cNvSpPr txBox="1"/>
                <p:nvPr/>
              </p:nvSpPr>
              <p:spPr>
                <a:xfrm>
                  <a:off x="3487309" y="1846082"/>
                  <a:ext cx="10439400" cy="1938992"/>
                </a:xfrm>
                <a:prstGeom prst="rect">
                  <a:avLst/>
                </a:prstGeom>
                <a:noFill/>
              </p:spPr>
              <p:txBody>
                <a:bodyPr wrap="square" rtlCol="0">
                  <a:spAutoFit/>
                </a:bodyPr>
                <a:lstStyle/>
                <a:p>
                  <a:pPr algn="just">
                    <a:lnSpc>
                      <a:spcPct val="150000"/>
                    </a:lnSpc>
                  </a:pPr>
                  <a:r>
                    <a:rPr lang="vi-VN" sz="4000">
                      <a:solidFill>
                        <a:srgbClr val="000000"/>
                      </a:solidFill>
                    </a:rPr>
                    <a:t>a) Tìm </a:t>
                  </a:r>
                  <a14:m>
                    <m:oMath xmlns:m="http://schemas.openxmlformats.org/officeDocument/2006/math">
                      <m:r>
                        <a:rPr lang="vi-VN" sz="4000" i="1" smtClean="0">
                          <a:solidFill>
                            <a:srgbClr val="000000"/>
                          </a:solidFill>
                          <a:latin typeface="Cambria Math" panose="02040503050406030204" pitchFamily="18" charset="0"/>
                        </a:rPr>
                        <m:t>𝑥</m:t>
                      </m:r>
                    </m:oMath>
                  </a14:m>
                  <a:r>
                    <a:rPr lang="vi-VN" sz="4000">
                      <a:solidFill>
                        <a:srgbClr val="000000"/>
                      </a:solidFill>
                    </a:rPr>
                    <a:t> trong mỗi trường hợp sau: </a:t>
                  </a:r>
                  <a:endParaRPr lang="en-US" sz="4000">
                    <a:solidFill>
                      <a:srgbClr val="000000"/>
                    </a:solidFill>
                  </a:endParaRPr>
                </a:p>
                <a:p>
                  <a:pPr algn="just">
                    <a:lnSpc>
                      <a:spcPct val="150000"/>
                    </a:lnSpc>
                  </a:pPr>
                  <a:r>
                    <a:rPr lang="vi-VN" sz="4000">
                      <a:solidFill>
                        <a:srgbClr val="000000"/>
                      </a:solidFill>
                    </a:rPr>
                    <a:t>b) Có bao nhiêu số thực </a:t>
                  </a:r>
                  <a14:m>
                    <m:oMath xmlns:m="http://schemas.openxmlformats.org/officeDocument/2006/math">
                      <m:r>
                        <a:rPr lang="vi-VN" sz="4000" i="1" smtClean="0">
                          <a:solidFill>
                            <a:srgbClr val="000000"/>
                          </a:solidFill>
                          <a:latin typeface="Cambria Math" panose="02040503050406030204" pitchFamily="18" charset="0"/>
                        </a:rPr>
                        <m:t>𝑥</m:t>
                      </m:r>
                    </m:oMath>
                  </a14:m>
                  <a:r>
                    <a:rPr lang="vi-VN" sz="4000">
                      <a:solidFill>
                        <a:srgbClr val="000000"/>
                      </a:solidFill>
                    </a:rPr>
                    <a:t> sao cho</a:t>
                  </a:r>
                  <a:r>
                    <a:rPr lang="en-US" sz="4000">
                      <a:solidFill>
                        <a:srgbClr val="000000"/>
                      </a:solidFill>
                    </a:rPr>
                    <a:t> </a:t>
                  </a:r>
                  <a14:m>
                    <m:oMath xmlns:m="http://schemas.openxmlformats.org/officeDocument/2006/math">
                      <m:sSup>
                        <m:sSupPr>
                          <m:ctrlPr>
                            <a:rPr lang="en-US" sz="4000" i="1" kern="100">
                              <a:solidFill>
                                <a:prstClr val="black"/>
                              </a:solidFill>
                              <a:latin typeface="Cambria Math"/>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vi-VN" sz="4000" i="1">
                          <a:solidFill>
                            <a:srgbClr val="000000"/>
                          </a:solidFill>
                          <a:latin typeface="Cambria Math" panose="02040503050406030204" pitchFamily="18" charset="0"/>
                        </a:rPr>
                        <m:t>=5</m:t>
                      </m:r>
                    </m:oMath>
                  </a14:m>
                  <a:r>
                    <a:rPr lang="vi-VN" sz="4000">
                      <a:solidFill>
                        <a:srgbClr val="000000"/>
                      </a:solidFill>
                    </a:rPr>
                    <a:t>?</a:t>
                  </a:r>
                  <a:endParaRPr lang="vi-VN" sz="4000" b="0" i="0">
                    <a:solidFill>
                      <a:srgbClr val="000000"/>
                    </a:solidFill>
                    <a:effectLs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487309" y="1846082"/>
                  <a:ext cx="10439400" cy="1938992"/>
                </a:xfrm>
                <a:prstGeom prst="rect">
                  <a:avLst/>
                </a:prstGeom>
                <a:blipFill>
                  <a:blip r:embed="rId5"/>
                  <a:stretch>
                    <a:fillRect l="-2103"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1734800" y="1720725"/>
                  <a:ext cx="352013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i="1" kern="100" smtClean="0">
                                <a:solidFill>
                                  <a:prstClr val="black"/>
                                </a:solidFill>
                                <a:latin typeface="Cambria Math"/>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kern="100">
                                <a:solidFill>
                                  <a:prstClr val="black"/>
                                </a:solidFill>
                                <a:latin typeface="Cambria Math"/>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smtClean="0">
                                <a:solidFill>
                                  <a:prstClr val="black"/>
                                </a:solidFill>
                                <a:latin typeface="Cambria Math"/>
                                <a:ea typeface="Calibri" panose="020F0502020204030204" pitchFamily="34" charset="0"/>
                                <a:cs typeface="Times New Roman" panose="02020603050405020304" pitchFamily="18" charset="0"/>
                              </a:rPr>
                            </m:ctrlPr>
                          </m:fPr>
                          <m:num>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a:p>
              </p:txBody>
            </p:sp>
          </mc:Choice>
          <mc:Fallback xmlns="">
            <p:sp>
              <p:nvSpPr>
                <p:cNvPr id="38" name="Rectangle 37"/>
                <p:cNvSpPr>
                  <a:spLocks noRot="1" noChangeAspect="1" noMove="1" noResize="1" noEditPoints="1" noAdjustHandles="1" noChangeArrowheads="1" noChangeShapeType="1" noTextEdit="1"/>
                </p:cNvSpPr>
                <p:nvPr/>
              </p:nvSpPr>
              <p:spPr>
                <a:xfrm>
                  <a:off x="11734800" y="1720725"/>
                  <a:ext cx="3520131" cy="1248803"/>
                </a:xfrm>
                <a:prstGeom prst="rect">
                  <a:avLst/>
                </a:prstGeom>
                <a:blipFill>
                  <a:blip r:embed="rId6"/>
                  <a:stretch>
                    <a:fillRect/>
                  </a:stretch>
                </a:blipFill>
              </p:spPr>
              <p:txBody>
                <a:bodyPr/>
                <a:lstStyle/>
                <a:p>
                  <a:r>
                    <a:rPr lang="en-US">
                      <a:noFill/>
                    </a:rPr>
                    <a:t> </a:t>
                  </a:r>
                </a:p>
              </p:txBody>
            </p:sp>
          </mc:Fallback>
        </mc:AlternateContent>
      </p:grpSp>
      <p:grpSp>
        <p:nvGrpSpPr>
          <p:cNvPr id="23" name="Group 22"/>
          <p:cNvGrpSpPr/>
          <p:nvPr/>
        </p:nvGrpSpPr>
        <p:grpSpPr>
          <a:xfrm>
            <a:off x="0" y="38100"/>
            <a:ext cx="4849144" cy="1186299"/>
            <a:chOff x="566552" y="485103"/>
            <a:chExt cx="5534234" cy="611475"/>
          </a:xfrm>
          <a:solidFill>
            <a:schemeClr val="accent5">
              <a:lumMod val="50000"/>
            </a:schemeClr>
          </a:solidFill>
        </p:grpSpPr>
        <p:sp>
          <p:nvSpPr>
            <p:cNvPr id="25" name="Round Single Corner Rectangle 24"/>
            <p:cNvSpPr/>
            <p:nvPr/>
          </p:nvSpPr>
          <p:spPr>
            <a:xfrm flipV="1">
              <a:off x="566552" y="485103"/>
              <a:ext cx="5534234" cy="611475"/>
            </a:xfrm>
            <a:prstGeom prst="round1Rect">
              <a:avLst>
                <a:gd name="adj" fmla="val 29216"/>
              </a:avLst>
            </a:prstGeom>
            <a:grp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97534" y="599924"/>
              <a:ext cx="4672270" cy="404539"/>
            </a:xfrm>
            <a:prstGeom prst="rect">
              <a:avLst/>
            </a:prstGeom>
            <a:grp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4500" b="1">
                  <a:solidFill>
                    <a:srgbClr val="FFFF00"/>
                  </a:solidFill>
                  <a:latin typeface="Arial" panose="020B0604020202020204" pitchFamily="34" charset="0"/>
                  <a:cs typeface="Arial" panose="020B0604020202020204" pitchFamily="34" charset="0"/>
                </a:rPr>
                <a:t>1. Định nghĩa</a:t>
              </a:r>
            </a:p>
          </p:txBody>
        </p:sp>
      </p:grpSp>
      <mc:AlternateContent xmlns:mc="http://schemas.openxmlformats.org/markup-compatibility/2006" xmlns:a14="http://schemas.microsoft.com/office/drawing/2010/main">
        <mc:Choice Requires="a14">
          <p:sp>
            <p:nvSpPr>
              <p:cNvPr id="5" name="Rectangle 4"/>
              <p:cNvSpPr/>
              <p:nvPr/>
            </p:nvSpPr>
            <p:spPr>
              <a:xfrm>
                <a:off x="4352719" y="4331008"/>
                <a:ext cx="11277600" cy="3555525"/>
              </a:xfrm>
              <a:prstGeom prst="rect">
                <a:avLst/>
              </a:prstGeom>
            </p:spPr>
            <p:txBody>
              <a:bodyPr wrap="square">
                <a:spAutoFit/>
              </a:bodyPr>
              <a:lstStyle/>
              <a:p>
                <a:pPr algn="just">
                  <a:lnSpc>
                    <a:spcPct val="150000"/>
                  </a:lnSpc>
                  <a:spcBef>
                    <a:spcPts val="600"/>
                  </a:spcBef>
                  <a:spcAft>
                    <a:spcPts val="600"/>
                  </a:spcAft>
                </a:pPr>
                <a:r>
                  <a:rPr lang="da-DK" sz="400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=9</m:t>
                    </m:r>
                  </m:oMath>
                </a14:m>
                <a:r>
                  <a:rPr lang="da-DK" sz="4000">
                    <a:effectLst/>
                    <a:latin typeface="Arial" panose="020B0604020202020204" pitchFamily="34" charset="0"/>
                    <a:ea typeface="Dotum" panose="020B0600000101010101" pitchFamily="34" charset="-127"/>
                    <a:cs typeface="Arial" panose="020B0604020202020204" pitchFamily="34" charset="0"/>
                  </a:rPr>
                  <a:t> mà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=9</m:t>
                    </m:r>
                  </m:oMath>
                </a14:m>
                <a:r>
                  <a:rPr lang="da-DK" sz="40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a:ea typeface="Dotum" panose="020B0600000101010101" pitchFamily="34" charset="-127"/>
                            <a:cs typeface="Times New Roman" panose="02020603050405020304" pitchFamily="18" charset="0"/>
                          </a:rPr>
                        </m:ctrlPr>
                      </m:fPr>
                      <m:num>
                        <m:r>
                          <a:rPr lang="da-DK"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da-DK" sz="4000" i="1">
                            <a:effectLst/>
                            <a:latin typeface="Cambria Math" panose="02040503050406030204" pitchFamily="18" charset="0"/>
                            <a:ea typeface="Dotum" panose="020B0600000101010101" pitchFamily="34" charset="-127"/>
                            <a:cs typeface="Times New Roman" panose="02020603050405020304" pitchFamily="18" charset="0"/>
                          </a:rPr>
                          <m:t>9</m:t>
                        </m:r>
                      </m:den>
                    </m:f>
                  </m:oMath>
                </a14:m>
                <a:r>
                  <a:rPr lang="da-DK" sz="4000">
                    <a:effectLst/>
                    <a:latin typeface="Arial" panose="020B0604020202020204" pitchFamily="34" charset="0"/>
                    <a:ea typeface="Dotum" panose="020B0600000101010101" pitchFamily="34" charset="-127"/>
                    <a:cs typeface="Arial" panose="020B0604020202020204" pitchFamily="34" charset="0"/>
                  </a:rPr>
                  <a:t> mà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a:ea typeface="Dotum" panose="020B0600000101010101" pitchFamily="34" charset="-127"/>
                            <a:cs typeface="Times New Roman" panose="02020603050405020304" pitchFamily="18" charset="0"/>
                          </a:rPr>
                        </m:ctrlPr>
                      </m:fPr>
                      <m:num>
                        <m:r>
                          <a:rPr lang="da-DK"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da-DK" sz="4000" i="1">
                            <a:effectLst/>
                            <a:latin typeface="Cambria Math" panose="02040503050406030204" pitchFamily="18" charset="0"/>
                            <a:ea typeface="Dotum" panose="020B0600000101010101" pitchFamily="34" charset="-127"/>
                            <a:cs typeface="Times New Roman" panose="02020603050405020304" pitchFamily="18" charset="0"/>
                          </a:rPr>
                          <m:t>9</m:t>
                        </m:r>
                      </m:den>
                    </m:f>
                  </m:oMath>
                </a14:m>
                <a:r>
                  <a:rPr lang="da-DK" sz="40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r>
                      <a:rPr lang="da-DK" sz="4000" i="1">
                        <a:effectLst/>
                        <a:latin typeface="Cambria Math" panose="02040503050406030204" pitchFamily="18" charset="0"/>
                        <a:ea typeface="Dotum" panose="020B0600000101010101" pitchFamily="34" charset="-127"/>
                        <a:cs typeface="Times New Roman" panose="02020603050405020304" pitchFamily="18" charset="0"/>
                      </a:rPr>
                      <m:t>=−2</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Dotum" panose="020B0600000101010101" pitchFamily="34" charset="-127"/>
                    <a:cs typeface="Arial" panose="020B0604020202020204" pitchFamily="34" charset="0"/>
                  </a:rPr>
                  <a:t>b) Có một số thực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oMath>
                </a14:m>
                <a:r>
                  <a:rPr lang="da-DK" sz="4000">
                    <a:effectLst/>
                    <a:latin typeface="Arial" panose="020B0604020202020204" pitchFamily="34" charset="0"/>
                    <a:ea typeface="Dotum" panose="020B0600000101010101" pitchFamily="34" charset="-127"/>
                    <a:cs typeface="Arial" panose="020B0604020202020204" pitchFamily="34" charset="0"/>
                  </a:rPr>
                  <a:t> duy nhất để </a:t>
                </a:r>
                <a14:m>
                  <m:oMath xmlns:m="http://schemas.openxmlformats.org/officeDocument/2006/math">
                    <m:sSup>
                      <m:sSupPr>
                        <m:ctrlPr>
                          <a:rPr lang="en-US" sz="4000" i="1">
                            <a:effectLst/>
                            <a:latin typeface="Cambria Math"/>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3</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𝑥</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da-DK" sz="400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52719" y="4331008"/>
                <a:ext cx="11277600" cy="3555525"/>
              </a:xfrm>
              <a:prstGeom prst="rect">
                <a:avLst/>
              </a:prstGeom>
              <a:blipFill>
                <a:blip r:embed="rId7"/>
                <a:stretch>
                  <a:fillRect l="-1892" b="-3082"/>
                </a:stretch>
              </a:blipFill>
            </p:spPr>
            <p:txBody>
              <a:bodyPr/>
              <a:lstStyle/>
              <a:p>
                <a:r>
                  <a:rPr lang="en-US">
                    <a:noFill/>
                  </a:rPr>
                  <a:t> </a:t>
                </a:r>
              </a:p>
            </p:txBody>
          </p:sp>
        </mc:Fallback>
      </mc:AlternateContent>
      <p:sp>
        <p:nvSpPr>
          <p:cNvPr id="9" name="Rectangle 8"/>
          <p:cNvSpPr/>
          <p:nvPr/>
        </p:nvSpPr>
        <p:spPr>
          <a:xfrm>
            <a:off x="2667000" y="3749814"/>
            <a:ext cx="1295547" cy="707886"/>
          </a:xfrm>
          <a:prstGeom prst="rect">
            <a:avLst/>
          </a:prstGeom>
        </p:spPr>
        <p:txBody>
          <a:bodyPr wrap="none">
            <a:spAutoFit/>
          </a:bodyPr>
          <a:lstStyle/>
          <a:p>
            <a:pPr lvl="0" algn="ctr">
              <a:defRPr/>
            </a:pPr>
            <a:r>
              <a:rPr lang="vi-VN" sz="4000" b="1" i="1" u="sng">
                <a:solidFill>
                  <a:schemeClr val="tx2"/>
                </a:solidFill>
              </a:rPr>
              <a:t>Giải</a:t>
            </a:r>
            <a:r>
              <a:rPr lang="en-US" sz="4000" b="1" i="1" u="sng">
                <a:solidFill>
                  <a:schemeClr val="tx2"/>
                </a:solidFill>
              </a:rPr>
              <a:t>:</a:t>
            </a:r>
            <a:endParaRPr lang="en-US" sz="4000" b="1" i="1" u="sng" dirty="0">
              <a:solidFill>
                <a:schemeClr val="tx2"/>
              </a:solidFill>
            </a:endParaRPr>
          </a:p>
        </p:txBody>
      </p:sp>
      <p:grpSp>
        <p:nvGrpSpPr>
          <p:cNvPr id="13" name="Group 12"/>
          <p:cNvGrpSpPr/>
          <p:nvPr/>
        </p:nvGrpSpPr>
        <p:grpSpPr>
          <a:xfrm>
            <a:off x="1703614" y="8157508"/>
            <a:ext cx="14755586" cy="1938992"/>
            <a:chOff x="1856014" y="8039100"/>
            <a:chExt cx="14755586" cy="1938992"/>
          </a:xfrm>
        </p:grpSpPr>
        <mc:AlternateContent xmlns:mc="http://schemas.openxmlformats.org/markup-compatibility/2006" xmlns:a14="http://schemas.microsoft.com/office/drawing/2010/main">
          <mc:Choice Requires="a14">
            <p:sp>
              <p:nvSpPr>
                <p:cNvPr id="6" name="Rectangle 5"/>
                <p:cNvSpPr/>
                <p:nvPr/>
              </p:nvSpPr>
              <p:spPr>
                <a:xfrm>
                  <a:off x="3124200" y="8039100"/>
                  <a:ext cx="13487400" cy="1938992"/>
                </a:xfrm>
                <a:prstGeom prst="rect">
                  <a:avLst/>
                </a:prstGeom>
                <a:solidFill>
                  <a:srgbClr val="FFFF99"/>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just">
                    <a:lnSpc>
                      <a:spcPct val="150000"/>
                    </a:lnSpc>
                    <a:spcBef>
                      <a:spcPts val="600"/>
                    </a:spcBef>
                    <a:spcAft>
                      <a:spcPts val="600"/>
                    </a:spcAft>
                  </a:pPr>
                  <a:r>
                    <a:rPr lang="da-DK" sz="4000">
                      <a:solidFill>
                        <a:schemeClr val="tx1"/>
                      </a:solidFill>
                      <a:latin typeface="Arial" panose="020B0604020202020204" pitchFamily="34" charset="0"/>
                      <a:ea typeface="Dotum" panose="020B0600000101010101" pitchFamily="34" charset="-127"/>
                      <a:cs typeface="Arial" panose="020B0604020202020204" pitchFamily="34" charset="0"/>
                    </a:rPr>
                    <a:t>Có đúng một số thực </a:t>
                  </a:r>
                  <a14:m>
                    <m:oMath xmlns:m="http://schemas.openxmlformats.org/officeDocument/2006/math">
                      <m:r>
                        <m:rPr>
                          <m:sty m:val="p"/>
                        </m:rPr>
                        <a:rPr lang="el-GR" sz="4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oMath>
                  </a14:m>
                  <a:r>
                    <a:rPr lang="da-DK" sz="4000">
                      <a:solidFill>
                        <a:schemeClr val="tx1"/>
                      </a:solidFill>
                      <a:latin typeface="Arial" panose="020B0604020202020204" pitchFamily="34" charset="0"/>
                      <a:ea typeface="Dotum" panose="020B0600000101010101" pitchFamily="34" charset="-127"/>
                      <a:cs typeface="Arial" panose="020B0604020202020204" pitchFamily="34" charset="0"/>
                    </a:rPr>
                    <a:t> sao cho để </a:t>
                  </a:r>
                  <a14:m>
                    <m:oMath xmlns:m="http://schemas.openxmlformats.org/officeDocument/2006/math">
                      <m:sSup>
                        <m:sSupPr>
                          <m:ctrlPr>
                            <a:rPr lang="en-US" sz="4000" i="1">
                              <a:solidFill>
                                <a:schemeClr val="tx1"/>
                              </a:solidFill>
                              <a:latin typeface="Cambria Math"/>
                              <a:ea typeface="Dotum" panose="020B0600000101010101" pitchFamily="34" charset="-127"/>
                              <a:cs typeface="Times New Roman" panose="02020603050405020304" pitchFamily="18" charset="0"/>
                            </a:rPr>
                          </m:ctrlPr>
                        </m:sSupPr>
                        <m:e>
                          <m:r>
                            <a:rPr lang="da-DK" sz="4000" i="1">
                              <a:solidFill>
                                <a:schemeClr val="tx1"/>
                              </a:solidFill>
                              <a:latin typeface="Cambria Math" panose="02040503050406030204" pitchFamily="18" charset="0"/>
                              <a:ea typeface="Dotum" panose="020B0600000101010101" pitchFamily="34" charset="-127"/>
                              <a:cs typeface="Times New Roman" panose="02020603050405020304" pitchFamily="18" charset="0"/>
                            </a:rPr>
                            <m:t>3</m:t>
                          </m:r>
                        </m:e>
                        <m:sup>
                          <m:r>
                            <m:rPr>
                              <m:sty m:val="p"/>
                            </m:rPr>
                            <a:rPr lang="el-GR" sz="4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sup>
                      </m:sSup>
                      <m:r>
                        <a:rPr lang="da-DK" sz="4000" i="1">
                          <a:solidFill>
                            <a:schemeClr val="tx1"/>
                          </a:solidFill>
                          <a:latin typeface="Cambria Math" panose="02040503050406030204" pitchFamily="18" charset="0"/>
                          <a:ea typeface="Dotum" panose="020B0600000101010101" pitchFamily="34" charset="-127"/>
                          <a:cs typeface="Times New Roman" panose="02020603050405020304" pitchFamily="18" charset="0"/>
                        </a:rPr>
                        <m:t>=5</m:t>
                      </m:r>
                    </m:oMath>
                  </a14:m>
                  <a:r>
                    <a:rPr lang="da-DK" sz="4000">
                      <a:solidFill>
                        <a:schemeClr val="tx1"/>
                      </a:solidFill>
                      <a:latin typeface="Arial" panose="020B0604020202020204" pitchFamily="34" charset="0"/>
                      <a:ea typeface="Dotum" panose="020B0600000101010101" pitchFamily="34" charset="-127"/>
                      <a:cs typeface="Arial" panose="020B0604020202020204" pitchFamily="34" charset="0"/>
                    </a:rPr>
                    <a:t>. Số </a:t>
                  </a:r>
                  <a14:m>
                    <m:oMath xmlns:m="http://schemas.openxmlformats.org/officeDocument/2006/math">
                      <m:r>
                        <m:rPr>
                          <m:sty m:val="p"/>
                        </m:rPr>
                        <a:rPr lang="el-GR" sz="4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α</m:t>
                      </m:r>
                    </m:oMath>
                  </a14:m>
                  <a:r>
                    <a:rPr lang="da-DK" sz="4000">
                      <a:solidFill>
                        <a:schemeClr val="tx1"/>
                      </a:solidFill>
                      <a:latin typeface="Arial" panose="020B0604020202020204" pitchFamily="34" charset="0"/>
                      <a:ea typeface="Dotum" panose="020B0600000101010101" pitchFamily="34" charset="-127"/>
                      <a:cs typeface="Arial" panose="020B0604020202020204" pitchFamily="34" charset="0"/>
                    </a:rPr>
                    <a:t> gọi là lôgarit cơ số 3 của 5, kí hiệu là </a:t>
                  </a:r>
                  <a14:m>
                    <m:oMath xmlns:m="http://schemas.openxmlformats.org/officeDocument/2006/math">
                      <m:func>
                        <m:funcPr>
                          <m:ctrlPr>
                            <a:rPr lang="en-US" sz="4000" i="1" kern="100">
                              <a:solidFill>
                                <a:schemeClr val="tx1"/>
                              </a:solidFill>
                              <a:latin typeface="Cambria Math"/>
                              <a:ea typeface="Malgun Gothic" panose="020B0503020000020004" pitchFamily="34" charset="-127"/>
                              <a:cs typeface="Times New Roman" panose="02020603050405020304" pitchFamily="18" charset="0"/>
                            </a:rPr>
                          </m:ctrlPr>
                        </m:funcPr>
                        <m:fName>
                          <m:sSub>
                            <m:sSubPr>
                              <m:ctrlPr>
                                <a:rPr lang="en-US" sz="4000" i="1" kern="100">
                                  <a:solidFill>
                                    <a:schemeClr val="tx1"/>
                                  </a:solidFill>
                                  <a:latin typeface="Cambria Math"/>
                                  <a:ea typeface="Malgun Gothic" panose="020B0503020000020004" pitchFamily="34" charset="-127"/>
                                  <a:cs typeface="Times New Roman" panose="02020603050405020304" pitchFamily="18" charset="0"/>
                                </a:rPr>
                              </m:ctrlPr>
                            </m:sSubPr>
                            <m:e>
                              <m:r>
                                <m:rPr>
                                  <m:sty m:val="p"/>
                                </m:rPr>
                                <a:rPr lang="en-US" sz="4000"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000" b="0" i="1" kern="100" smtClean="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en-US" sz="4000" b="0" i="1" kern="100" smtClean="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5</m:t>
                          </m:r>
                        </m:e>
                      </m:func>
                    </m:oMath>
                  </a14:m>
                  <a:r>
                    <a:rPr lang="da-DK" sz="4000">
                      <a:solidFill>
                        <a:schemeClr val="tx1"/>
                      </a:solidFill>
                      <a:latin typeface="Arial" panose="020B0604020202020204" pitchFamily="34" charset="0"/>
                      <a:ea typeface="Dotum" panose="020B0600000101010101" pitchFamily="34" charset="-127"/>
                      <a:cs typeface="Arial" panose="020B0604020202020204" pitchFamily="34" charset="0"/>
                    </a:rPr>
                    <a:t>.  </a:t>
                  </a:r>
                  <a:endParaRPr lang="en-US" sz="40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24200" y="8039100"/>
                  <a:ext cx="13487400" cy="1938992"/>
                </a:xfrm>
                <a:prstGeom prst="rect">
                  <a:avLst/>
                </a:prstGeom>
                <a:blipFill>
                  <a:blip r:embed="rId8"/>
                  <a:stretch>
                    <a:fillRect l="-1534" r="-1489" b="-6211"/>
                  </a:stretch>
                </a:blipFill>
              </p:spPr>
              <p:txBody>
                <a:bodyPr/>
                <a:lstStyle/>
                <a:p>
                  <a:r>
                    <a:rPr lang="en-US">
                      <a:noFill/>
                    </a:rPr>
                    <a:t> </a:t>
                  </a:r>
                </a:p>
              </p:txBody>
            </p:sp>
          </mc:Fallback>
        </mc:AlternateContent>
        <p:sp>
          <p:nvSpPr>
            <p:cNvPr id="12" name="Right Arrow 11"/>
            <p:cNvSpPr/>
            <p:nvPr/>
          </p:nvSpPr>
          <p:spPr>
            <a:xfrm>
              <a:off x="1856014" y="8627596"/>
              <a:ext cx="853535" cy="762000"/>
            </a:xfrm>
            <a:prstGeom prst="rightArrow">
              <a:avLst/>
            </a:prstGeom>
            <a:solidFill>
              <a:srgbClr val="FF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30903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6802280" y="739380"/>
            <a:ext cx="475963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a:solidFill>
                  <a:srgbClr val="C00000"/>
                </a:solidFill>
                <a:latin typeface="Arial" panose="020B0604020202020204" pitchFamily="34" charset="0"/>
                <a:cs typeface="Arial" panose="020B0604020202020204" pitchFamily="34" charset="0"/>
              </a:rPr>
              <a:t>ĐỊNH NGHĨA</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29" name="Group 28"/>
          <p:cNvGrpSpPr/>
          <p:nvPr/>
        </p:nvGrpSpPr>
        <p:grpSpPr>
          <a:xfrm>
            <a:off x="723898" y="2383492"/>
            <a:ext cx="16916401" cy="5960408"/>
            <a:chOff x="457199" y="2171700"/>
            <a:chExt cx="17449801" cy="4800600"/>
          </a:xfrm>
        </p:grpSpPr>
        <p:grpSp>
          <p:nvGrpSpPr>
            <p:cNvPr id="28" name="Group 27"/>
            <p:cNvGrpSpPr/>
            <p:nvPr/>
          </p:nvGrpSpPr>
          <p:grpSpPr>
            <a:xfrm>
              <a:off x="457199" y="2171700"/>
              <a:ext cx="17449801" cy="4800600"/>
              <a:chOff x="380999" y="2139616"/>
              <a:chExt cx="17449801" cy="4800600"/>
            </a:xfrm>
          </p:grpSpPr>
          <p:sp>
            <p:nvSpPr>
              <p:cNvPr id="27" name="Freeform 6"/>
              <p:cNvSpPr/>
              <p:nvPr/>
            </p:nvSpPr>
            <p:spPr>
              <a:xfrm>
                <a:off x="380999" y="2139616"/>
                <a:ext cx="17449801" cy="480060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sp>
          <p:sp>
            <p:nvSpPr>
              <p:cNvPr id="19" name="Freeform 6"/>
              <p:cNvSpPr/>
              <p:nvPr/>
            </p:nvSpPr>
            <p:spPr>
              <a:xfrm>
                <a:off x="657726" y="2396290"/>
                <a:ext cx="16916400" cy="433438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endParaRPr lang="en-US"/>
              </a:p>
            </p:txBody>
          </p:sp>
        </p:grpSp>
        <mc:AlternateContent xmlns:mc="http://schemas.openxmlformats.org/markup-compatibility/2006" xmlns:a14="http://schemas.microsoft.com/office/drawing/2010/main">
          <mc:Choice Requires="a14">
            <p:sp>
              <p:nvSpPr>
                <p:cNvPr id="23" name="Rectangle 22"/>
                <p:cNvSpPr/>
                <p:nvPr/>
              </p:nvSpPr>
              <p:spPr>
                <a:xfrm>
                  <a:off x="1014341" y="2612830"/>
                  <a:ext cx="16355569" cy="3965468"/>
                </a:xfrm>
                <a:prstGeom prst="rect">
                  <a:avLst/>
                </a:prstGeom>
              </p:spPr>
              <p:txBody>
                <a:bodyPr wrap="square">
                  <a:spAutoFit/>
                </a:bodyPr>
                <a:lstStyle/>
                <a:p>
                  <a:pPr algn="just">
                    <a:lnSpc>
                      <a:spcPct val="150000"/>
                    </a:lnSpc>
                    <a:spcBef>
                      <a:spcPts val="1200"/>
                    </a:spcBef>
                    <a:spcAft>
                      <a:spcPts val="1200"/>
                    </a:spcAft>
                  </a:pPr>
                  <a:r>
                    <a:rPr lang="da-DK" sz="4400">
                      <a:latin typeface="Arial" panose="020B0604020202020204" pitchFamily="34" charset="0"/>
                      <a:ea typeface="Dotum" panose="020B0600000101010101" pitchFamily="34" charset="-127"/>
                      <a:cs typeface="Arial" panose="020B0604020202020204" pitchFamily="34" charset="0"/>
                    </a:rPr>
                    <a:t>Cho hai số thực dương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r>
                        <a:rPr lang="da-DK" sz="4400" i="1">
                          <a:effectLst/>
                          <a:latin typeface="Cambria Math" panose="02040503050406030204" pitchFamily="18" charset="0"/>
                          <a:ea typeface="Dotum" panose="020B0600000101010101" pitchFamily="34" charset="-127"/>
                          <a:cs typeface="Times New Roman" panose="02020603050405020304" pitchFamily="18" charset="0"/>
                        </a:rPr>
                        <m:t>, </m:t>
                      </m:r>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40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400">
                      <a:effectLst/>
                      <a:latin typeface="Arial" panose="020B0604020202020204" pitchFamily="34" charset="0"/>
                      <a:ea typeface="Dotum" panose="020B0600000101010101" pitchFamily="34" charset="-127"/>
                      <a:cs typeface="Arial" panose="020B0604020202020204" pitchFamily="34" charset="0"/>
                    </a:rPr>
                    <a:t> khác 1. Số thực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𝑐</m:t>
                      </m:r>
                    </m:oMath>
                  </a14:m>
                  <a:r>
                    <a:rPr lang="da-DK" sz="4400">
                      <a:effectLst/>
                      <a:latin typeface="Arial" panose="020B0604020202020204" pitchFamily="34" charset="0"/>
                      <a:ea typeface="Dotum" panose="020B0600000101010101" pitchFamily="34" charset="-127"/>
                      <a:cs typeface="Arial" panose="020B0604020202020204" pitchFamily="34" charset="0"/>
                    </a:rPr>
                    <a:t> để </a:t>
                  </a:r>
                  <a14:m>
                    <m:oMath xmlns:m="http://schemas.openxmlformats.org/officeDocument/2006/math">
                      <m:sSup>
                        <m:sSupPr>
                          <m:ctrlPr>
                            <a:rPr lang="en-US" sz="4400" i="1">
                              <a:effectLst/>
                              <a:latin typeface="Cambria Math"/>
                              <a:ea typeface="Dotum" panose="020B0600000101010101" pitchFamily="34" charset="-127"/>
                              <a:cs typeface="Times New Roman" panose="02020603050405020304" pitchFamily="18" charset="0"/>
                            </a:rPr>
                          </m:ctrlPr>
                        </m:sSupPr>
                        <m:e>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400" i="1">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400" i="1">
                          <a:effectLst/>
                          <a:latin typeface="Cambria Math" panose="02040503050406030204" pitchFamily="18" charset="0"/>
                          <a:ea typeface="Dotum" panose="020B0600000101010101" pitchFamily="34" charset="-127"/>
                          <a:cs typeface="Times New Roman" panose="02020603050405020304" pitchFamily="18" charset="0"/>
                        </a:rPr>
                        <m:t>=</m:t>
                      </m:r>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400">
                      <a:effectLst/>
                      <a:latin typeface="Arial" panose="020B0604020202020204" pitchFamily="34" charset="0"/>
                      <a:ea typeface="Dotum" panose="020B0600000101010101" pitchFamily="34" charset="-127"/>
                      <a:cs typeface="Arial" panose="020B0604020202020204" pitchFamily="34" charset="0"/>
                    </a:rPr>
                    <a:t> được gọi là lôgarit cơ số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oMath>
                  </a14:m>
                  <a:r>
                    <a:rPr lang="da-DK" sz="4400">
                      <a:effectLst/>
                      <a:latin typeface="Arial" panose="020B0604020202020204" pitchFamily="34" charset="0"/>
                      <a:ea typeface="Dotum" panose="020B0600000101010101" pitchFamily="34" charset="-127"/>
                      <a:cs typeface="Arial" panose="020B0604020202020204" pitchFamily="34" charset="0"/>
                    </a:rPr>
                    <a:t> của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oMath>
                  </a14:m>
                  <a:r>
                    <a:rPr lang="da-DK" sz="4400">
                      <a:effectLst/>
                      <a:latin typeface="Arial" panose="020B0604020202020204" pitchFamily="34" charset="0"/>
                      <a:ea typeface="Dotum" panose="020B0600000101010101" pitchFamily="34" charset="-127"/>
                      <a:cs typeface="Arial" panose="020B0604020202020204" pitchFamily="34" charset="0"/>
                    </a:rPr>
                    <a:t> và kí hiệu là </a:t>
                  </a:r>
                  <a14:m>
                    <m:oMath xmlns:m="http://schemas.openxmlformats.org/officeDocument/2006/math">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da-DK"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e>
                      </m:func>
                    </m:oMath>
                  </a14:m>
                  <a:r>
                    <a:rPr lang="da-DK" sz="4400">
                      <a:effectLst/>
                      <a:latin typeface="Arial" panose="020B0604020202020204" pitchFamily="34" charset="0"/>
                      <a:ea typeface="Dotum" panose="020B0600000101010101" pitchFamily="34" charset="-127"/>
                      <a:cs typeface="Arial" panose="020B0604020202020204" pitchFamily="34" charset="0"/>
                    </a:rPr>
                    <a:t>, nghĩa là</a:t>
                  </a:r>
                  <a:endParaRPr lang="en-US" sz="44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𝑐</m:t>
                        </m:r>
                        <m:r>
                          <a:rPr lang="da-DK" sz="44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da-DK"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e>
                        </m:func>
                        <m:r>
                          <a:rPr lang="da-DK" sz="44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400" i="1">
                                <a:effectLst/>
                                <a:latin typeface="Cambria Math"/>
                                <a:ea typeface="Dotum" panose="020B0600000101010101" pitchFamily="34" charset="-127"/>
                                <a:cs typeface="Times New Roman" panose="02020603050405020304" pitchFamily="18" charset="0"/>
                              </a:rPr>
                            </m:ctrlPr>
                          </m:sSupPr>
                          <m:e>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da-DK" sz="4400" i="1">
                                <a:effectLst/>
                                <a:latin typeface="Cambria Math" panose="02040503050406030204" pitchFamily="18" charset="0"/>
                                <a:ea typeface="Dotum" panose="020B0600000101010101" pitchFamily="34" charset="-127"/>
                                <a:cs typeface="Times New Roman" panose="02020603050405020304" pitchFamily="18" charset="0"/>
                              </a:rPr>
                              <m:t>𝑐</m:t>
                            </m:r>
                          </m:sup>
                        </m:sSup>
                        <m:r>
                          <a:rPr lang="da-DK" sz="4400" i="1">
                            <a:effectLst/>
                            <a:latin typeface="Cambria Math" panose="02040503050406030204" pitchFamily="18" charset="0"/>
                            <a:ea typeface="Dotum" panose="020B0600000101010101" pitchFamily="34" charset="-127"/>
                            <a:cs typeface="Times New Roman" panose="02020603050405020304" pitchFamily="18" charset="0"/>
                          </a:rPr>
                          <m:t>=</m:t>
                        </m:r>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oMath>
                    </m:oMathPara>
                  </a14:m>
                  <a:endParaRPr lang="en-US" sz="44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14:m>
                    <m:oMath xmlns:m="http://schemas.openxmlformats.org/officeDocument/2006/math">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m:rPr>
                                  <m:sty m:val="p"/>
                                </m:rPr>
                                <a:rPr lang="da-DK" sz="4400">
                                  <a:effectLst/>
                                  <a:latin typeface="Cambria Math" panose="02040503050406030204" pitchFamily="18" charset="0"/>
                                  <a:ea typeface="Dotum" panose="020B0600000101010101" pitchFamily="34" charset="-127"/>
                                  <a:cs typeface="Times New Roman" panose="02020603050405020304" pitchFamily="18" charset="0"/>
                                </a:rPr>
                                <m:t>log</m:t>
                              </m:r>
                            </m:e>
                            <m:sub>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sub>
                          </m:sSub>
                        </m:fName>
                        <m:e>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e>
                      </m:func>
                    </m:oMath>
                  </a14:m>
                  <a:r>
                    <a:rPr lang="da-DK" sz="4400">
                      <a:effectLst/>
                      <a:latin typeface="Arial" panose="020B0604020202020204" pitchFamily="34" charset="0"/>
                      <a:ea typeface="Dotum" panose="020B0600000101010101" pitchFamily="34" charset="-127"/>
                      <a:cs typeface="Arial" panose="020B0604020202020204" pitchFamily="34" charset="0"/>
                    </a:rPr>
                    <a:t> xác định khi và chỉ khi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r>
                        <a:rPr lang="da-DK" sz="4400" i="1">
                          <a:effectLst/>
                          <a:latin typeface="Cambria Math" panose="02040503050406030204" pitchFamily="18" charset="0"/>
                          <a:ea typeface="Dotum" panose="020B0600000101010101" pitchFamily="34" charset="-127"/>
                          <a:cs typeface="Times New Roman" panose="02020603050405020304" pitchFamily="18" charset="0"/>
                        </a:rPr>
                        <m:t>&gt;0, </m:t>
                      </m:r>
                      <m:r>
                        <a:rPr lang="da-DK" sz="4400" i="1">
                          <a:effectLst/>
                          <a:latin typeface="Cambria Math" panose="02040503050406030204" pitchFamily="18" charset="0"/>
                          <a:ea typeface="Dotum" panose="020B0600000101010101" pitchFamily="34" charset="-127"/>
                          <a:cs typeface="Times New Roman" panose="02020603050405020304" pitchFamily="18" charset="0"/>
                        </a:rPr>
                        <m:t>𝑎</m:t>
                      </m:r>
                      <m:r>
                        <a:rPr lang="da-DK" sz="44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da-DK" sz="44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4400" i="1">
                          <a:effectLst/>
                          <a:latin typeface="Cambria Math" panose="02040503050406030204" pitchFamily="18" charset="0"/>
                          <a:ea typeface="Dotum" panose="020B0600000101010101" pitchFamily="34" charset="-127"/>
                          <a:cs typeface="Times New Roman" panose="02020603050405020304" pitchFamily="18" charset="0"/>
                        </a:rPr>
                        <m:t>𝑏</m:t>
                      </m:r>
                      <m:r>
                        <a:rPr lang="da-DK" sz="44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da-DK" sz="4400">
                      <a:effectLst/>
                      <a:latin typeface="Arial" panose="020B0604020202020204" pitchFamily="34" charset="0"/>
                      <a:ea typeface="Dotum" panose="020B0600000101010101" pitchFamily="34" charset="-127"/>
                      <a:cs typeface="Arial" panose="020B0604020202020204" pitchFamily="34" charset="0"/>
                    </a:rPr>
                    <a:t>.</a:t>
                  </a:r>
                  <a:endParaRPr lang="en-US" sz="44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14341" y="2612830"/>
                  <a:ext cx="16355569" cy="3965468"/>
                </a:xfrm>
                <a:prstGeom prst="rect">
                  <a:avLst/>
                </a:prstGeom>
                <a:blipFill>
                  <a:blip r:embed="rId2"/>
                  <a:stretch>
                    <a:fillRect l="-1538"/>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458921">
            <a:off x="23567" y="-409020"/>
            <a:ext cx="1400661" cy="2296801"/>
          </a:xfrm>
          <a:prstGeom prst="rect">
            <a:avLst/>
          </a:prstGeom>
        </p:spPr>
      </p:pic>
      <p:pic>
        <p:nvPicPr>
          <p:cNvPr id="2" name="Picture 1"/>
          <p:cNvPicPr>
            <a:picLocks noChangeAspect="1"/>
          </p:cNvPicPr>
          <p:nvPr/>
        </p:nvPicPr>
        <p:blipFill>
          <a:blip r:embed="rId5"/>
          <a:stretch>
            <a:fillRect/>
          </a:stretch>
        </p:blipFill>
        <p:spPr>
          <a:xfrm>
            <a:off x="14408272" y="6843280"/>
            <a:ext cx="3119121" cy="3230262"/>
          </a:xfrm>
          <a:prstGeom prst="rect">
            <a:avLst/>
          </a:prstGeom>
        </p:spPr>
      </p:pic>
    </p:spTree>
    <p:extLst>
      <p:ext uri="{BB962C8B-B14F-4D97-AF65-F5344CB8AC3E}">
        <p14:creationId xmlns:p14="http://schemas.microsoft.com/office/powerpoint/2010/main" val="38167821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733926" y="567490"/>
            <a:ext cx="16764000" cy="92316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381000" y="483268"/>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64071"/>
              <a:ext cx="2223686" cy="98251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1:</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Rectangle 18"/>
              <p:cNvSpPr/>
              <p:nvPr/>
            </p:nvSpPr>
            <p:spPr>
              <a:xfrm>
                <a:off x="2026231" y="598030"/>
                <a:ext cx="13872956" cy="2883097"/>
              </a:xfrm>
              <a:prstGeom prst="rect">
                <a:avLst/>
              </a:prstGeom>
            </p:spPr>
            <p:txBody>
              <a:bodyPr wrap="square">
                <a:spAutoFit/>
              </a:bodyPr>
              <a:lstStyle/>
              <a:p>
                <a:pPr lvl="0" algn="just">
                  <a:lnSpc>
                    <a:spcPct val="150000"/>
                  </a:lnSpc>
                  <a:defRPr/>
                </a:pPr>
                <a:r>
                  <a:rPr lang="en-US" sz="4200">
                    <a:solidFill>
                      <a:prstClr val="black"/>
                    </a:solidFill>
                    <a:latin typeface="Arial" panose="020B0604020202020204" pitchFamily="34" charset="0"/>
                    <a:ea typeface="Times New Roman" panose="02020603050405020304" pitchFamily="18" charset="0"/>
                  </a:rPr>
                  <a:t>             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8                                              </m:t>
                      </m:r>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200" i="1">
                              <a:latin typeface="Cambria Math"/>
                              <a:ea typeface="Malgun Gothic" panose="020B0503020000020004" pitchFamily="34" charset="-127"/>
                              <a:cs typeface="Times New Roman" panose="02020603050405020304" pitchFamily="18" charset="0"/>
                            </a:rPr>
                          </m:ctrlPr>
                        </m:funcPr>
                        <m:fName>
                          <m:sSub>
                            <m:sSubPr>
                              <m:ctrlPr>
                                <a:rPr lang="en-US" sz="4200" i="1">
                                  <a:effectLst/>
                                  <a:latin typeface="Cambria Math"/>
                                  <a:ea typeface="Malgun Gothic" panose="020B0503020000020004" pitchFamily="34" charset="-127"/>
                                  <a:cs typeface="Times New Roman" panose="02020603050405020304" pitchFamily="18" charset="0"/>
                                </a:rPr>
                              </m:ctrlPr>
                            </m:sSubPr>
                            <m:e>
                              <m:r>
                                <m:rPr>
                                  <m:sty m:val="p"/>
                                </m:rPr>
                                <a:rPr lang="nl-NL" sz="42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f>
                            <m:f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den>
                          </m:f>
                        </m:e>
                      </m:func>
                    </m:oMath>
                  </m:oMathPara>
                </a14:m>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026231" y="598030"/>
                <a:ext cx="13872956" cy="2883097"/>
              </a:xfrm>
              <a:prstGeom prst="rect">
                <a:avLst/>
              </a:prstGeom>
              <a:blipFill>
                <a:blip r:embed="rId5"/>
                <a:stretch>
                  <a:fillRect/>
                </a:stretch>
              </a:blipFill>
            </p:spPr>
            <p:txBody>
              <a:bodyPr/>
              <a:lstStyle/>
              <a:p>
                <a:r>
                  <a:rPr lang="en-US">
                    <a:noFill/>
                  </a:rPr>
                  <a:t> </a:t>
                </a:r>
              </a:p>
            </p:txBody>
          </p:sp>
        </mc:Fallback>
      </mc:AlternateContent>
      <p:sp>
        <p:nvSpPr>
          <p:cNvPr id="25" name="Oval Callout 24"/>
          <p:cNvSpPr/>
          <p:nvPr/>
        </p:nvSpPr>
        <p:spPr>
          <a:xfrm>
            <a:off x="8131100" y="3832058"/>
            <a:ext cx="1969652" cy="9906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71071">
            <a:off x="16225133" y="246154"/>
            <a:ext cx="1550874" cy="152267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191000" y="5885017"/>
                <a:ext cx="5410968" cy="738664"/>
              </a:xfrm>
              <a:prstGeom prst="rect">
                <a:avLst/>
              </a:prstGeom>
            </p:spPr>
            <p:txBody>
              <a:bodyPr wrap="none">
                <a:spAutoFit/>
              </a:bodyPr>
              <a:lstStyle/>
              <a:p>
                <a14:m>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4200"/>
                  <a:t> VÌ </a:t>
                </a:r>
                <a14:m>
                  <m:oMath xmlns:m="http://schemas.openxmlformats.org/officeDocument/2006/math">
                    <m:sSup>
                      <m:sSup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p>
                    </m:s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oMath>
                </a14:m>
                <a:r>
                  <a:rPr lang="en-US" sz="4200"/>
                  <a:t> </a:t>
                </a:r>
              </a:p>
            </p:txBody>
          </p:sp>
        </mc:Choice>
        <mc:Fallback xmlns="">
          <p:sp>
            <p:nvSpPr>
              <p:cNvPr id="4" name="Rectangle 3"/>
              <p:cNvSpPr>
                <a:spLocks noRot="1" noChangeAspect="1" noMove="1" noResize="1" noEditPoints="1" noAdjustHandles="1" noChangeArrowheads="1" noChangeShapeType="1" noTextEdit="1"/>
              </p:cNvSpPr>
              <p:nvPr/>
            </p:nvSpPr>
            <p:spPr>
              <a:xfrm>
                <a:off x="4191000" y="5885017"/>
                <a:ext cx="5410968" cy="738664"/>
              </a:xfrm>
              <a:prstGeom prst="rect">
                <a:avLst/>
              </a:prstGeom>
              <a:blipFill>
                <a:blip r:embed="rId25"/>
                <a:stretch>
                  <a:fillRect t="-14754" b="-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38600" y="6997737"/>
                <a:ext cx="6403228" cy="1913601"/>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200" i="1">
                              <a:latin typeface="Cambria Math"/>
                              <a:ea typeface="Malgun Gothic" panose="020B0503020000020004" pitchFamily="34" charset="-127"/>
                              <a:cs typeface="Times New Roman" panose="02020603050405020304" pitchFamily="18" charset="0"/>
                            </a:rPr>
                          </m:ctrlPr>
                        </m:funcPr>
                        <m:fName>
                          <m:sSub>
                            <m:sSubPr>
                              <m:ctrlPr>
                                <a:rPr lang="en-US" sz="4200" i="1">
                                  <a:latin typeface="Cambria Math"/>
                                  <a:ea typeface="Malgun Gothic" panose="020B0503020000020004" pitchFamily="34" charset="-127"/>
                                  <a:cs typeface="Times New Roman" panose="02020603050405020304" pitchFamily="18" charset="0"/>
                                </a:rPr>
                              </m:ctrlPr>
                            </m:sSubPr>
                            <m:e>
                              <m:r>
                                <m:rPr>
                                  <m:sty m:val="p"/>
                                </m:rPr>
                                <a:rPr lang="nl-NL" sz="4200">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f>
                            <m:f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den>
                          </m:f>
                        </m:e>
                      </m:func>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 </m:t>
                      </m:r>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v</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ì</m:t>
                      </m:r>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p>
                        <m:sSup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p>
                      </m:sSup>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200" i="1" kern="100">
                              <a:solidFill>
                                <a:prstClr val="black"/>
                              </a:solidFill>
                              <a:latin typeface="Cambria Math"/>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den>
                      </m:f>
                    </m:oMath>
                  </m:oMathPara>
                </a14:m>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38600" y="6997737"/>
                <a:ext cx="6403228" cy="1913601"/>
              </a:xfrm>
              <a:prstGeom prst="rect">
                <a:avLst/>
              </a:prstGeom>
              <a:blipFill>
                <a:blip r:embed="rId26"/>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27"/>
          <a:stretch>
            <a:fillRect/>
          </a:stretch>
        </p:blipFill>
        <p:spPr>
          <a:xfrm>
            <a:off x="12799252" y="7197111"/>
            <a:ext cx="4871126" cy="2792210"/>
          </a:xfrm>
          <a:prstGeom prst="rect">
            <a:avLst/>
          </a:prstGeom>
        </p:spPr>
      </p:pic>
    </p:spTree>
    <p:extLst>
      <p:ext uri="{BB962C8B-B14F-4D97-AF65-F5344CB8AC3E}">
        <p14:creationId xmlns:p14="http://schemas.microsoft.com/office/powerpoint/2010/main" val="25517984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782663"/>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0027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lang="nl-NL" sz="4500" b="1" noProof="0" dirty="0">
                  <a:solidFill>
                    <a:prstClr val="black"/>
                  </a:solidFill>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0" name="Picture 3"/>
          <p:cNvPicPr>
            <a:picLocks noChangeAspect="1"/>
          </p:cNvPicPr>
          <p:nvPr/>
        </p:nvPicPr>
        <p:blipFill>
          <a:blip r:embed="rId5" cstate="print">
            <a:alphaModFix am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301462" flipH="1">
            <a:off x="16828712" y="35594"/>
            <a:ext cx="1767106" cy="19283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615197" y="852847"/>
                <a:ext cx="9144000" cy="3097130"/>
              </a:xfrm>
              <a:prstGeom prst="rect">
                <a:avLst/>
              </a:prstGeom>
            </p:spPr>
            <p:txBody>
              <a:bodyPr>
                <a:spAutoFit/>
              </a:bodyPr>
              <a:lstStyle/>
              <a:p>
                <a:pPr lvl="0" algn="just">
                  <a:lnSpc>
                    <a:spcPct val="150000"/>
                  </a:lnSpc>
                  <a:defRPr/>
                </a:pPr>
                <a:r>
                  <a:rPr lang="en-US" sz="4400">
                    <a:solidFill>
                      <a:prstClr val="black"/>
                    </a:solidFill>
                    <a:latin typeface="Arial" panose="020B0604020202020204" pitchFamily="34" charset="0"/>
                    <a:ea typeface="Times New Roman" panose="02020603050405020304" pitchFamily="18" charset="0"/>
                  </a:rPr>
                  <a:t>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a:latin typeface="Cambria Math"/>
                              <a:ea typeface="Malgun Gothic" panose="020B0503020000020004" pitchFamily="34" charset="-127"/>
                              <a:cs typeface="Times New Roman" panose="02020603050405020304" pitchFamily="18" charset="0"/>
                            </a:rPr>
                          </m:ctrlPr>
                        </m:funcPr>
                        <m:fName>
                          <m:sSub>
                            <m:sSubPr>
                              <m:ctrlPr>
                                <a:rPr lang="en-US" sz="4400" i="1">
                                  <a:effectLst/>
                                  <a:latin typeface="Cambria Math"/>
                                  <a:ea typeface="Malgun Gothic" panose="020B0503020000020004" pitchFamily="34" charset="-127"/>
                                  <a:cs typeface="Times New Roman" panose="02020603050405020304" pitchFamily="18" charset="0"/>
                                </a:rPr>
                              </m:ctrlPr>
                            </m:sSubPr>
                            <m:e>
                              <m:r>
                                <m:rPr>
                                  <m:sty m:val="p"/>
                                </m:rPr>
                                <a:rPr lang="nl-NL" sz="44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en-US" sz="4400" b="0" i="1" smtClean="0">
                              <a:effectLst/>
                              <a:latin typeface="Cambria Math" panose="02040503050406030204" pitchFamily="18" charset="0"/>
                              <a:ea typeface="Malgun Gothic" panose="020B0503020000020004" pitchFamily="34" charset="-127"/>
                              <a:cs typeface="Times New Roman" panose="02020603050405020304" pitchFamily="18" charset="0"/>
                            </a:rPr>
                            <m:t>81</m:t>
                          </m:r>
                        </m:e>
                      </m:func>
                      <m:r>
                        <a:rPr lang="en-US" sz="44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400" i="1">
                              <a:latin typeface="Cambria Math"/>
                              <a:cs typeface="Times New Roman" panose="02020603050405020304" pitchFamily="18" charset="0"/>
                            </a:rPr>
                          </m:ctrlPr>
                        </m:sSubPr>
                        <m:e>
                          <m:r>
                            <m:rPr>
                              <m:sty m:val="p"/>
                            </m:rPr>
                            <a:rPr lang="en-US" sz="44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400" b="0" i="1" smtClean="0">
                              <a:effectLst/>
                              <a:latin typeface="Cambria Math" panose="02040503050406030204" pitchFamily="18" charset="0"/>
                              <a:cs typeface="Times New Roman" panose="02020603050405020304" pitchFamily="18" charset="0"/>
                            </a:rPr>
                            <m:t>10</m:t>
                          </m:r>
                        </m:sub>
                      </m:sSub>
                      <m:f>
                        <m:fPr>
                          <m:ctrlPr>
                            <a:rPr lang="en-US" sz="4400" i="1" smtClean="0">
                              <a:effectLst/>
                              <a:latin typeface="Cambria Math"/>
                              <a:ea typeface="Calibri" panose="020F0502020204030204" pitchFamily="34" charset="0"/>
                              <a:cs typeface="Times New Roman" panose="02020603050405020304" pitchFamily="18" charset="0"/>
                            </a:rPr>
                          </m:ctrlPr>
                        </m:fPr>
                        <m:num>
                          <m:r>
                            <a:rPr lang="en-US" sz="4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b="0" i="1" smtClean="0">
                              <a:effectLst/>
                              <a:latin typeface="Cambria Math" panose="02040503050406030204" pitchFamily="18" charset="0"/>
                              <a:ea typeface="Calibri" panose="020F0502020204030204" pitchFamily="34" charset="0"/>
                              <a:cs typeface="Times New Roman" panose="02020603050405020304" pitchFamily="18" charset="0"/>
                            </a:rPr>
                            <m:t>100</m:t>
                          </m:r>
                        </m:den>
                      </m:f>
                    </m:oMath>
                  </m:oMathPara>
                </a14:m>
                <a:endParaRPr lang="en-US" sz="4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15197" y="852847"/>
                <a:ext cx="9144000" cy="3097130"/>
              </a:xfrm>
              <a:prstGeom prst="rect">
                <a:avLst/>
              </a:prstGeom>
              <a:blipFill>
                <a:blip r:embed="rId9"/>
                <a:stretch>
                  <a:fillRect l="-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19800" y="5918577"/>
                <a:ext cx="675095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a:rPr lang="en-US" sz="4400" i="1">
                                  <a:effectLst/>
                                  <a:latin typeface="Cambria Math" panose="02040503050406030204" pitchFamily="18" charset="0"/>
                                  <a:ea typeface="Dotum" panose="020B0600000101010101" pitchFamily="34" charset="-127"/>
                                  <a:cs typeface="Times New Roman" panose="02020603050405020304" pitchFamily="18" charset="0"/>
                                </a:rPr>
                                <m:t>𝑙𝑜𝑔</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3</m:t>
                              </m:r>
                            </m:sub>
                          </m:sSub>
                        </m:fName>
                        <m:e>
                          <m:r>
                            <a:rPr lang="en-US" sz="4400" i="1">
                              <a:effectLst/>
                              <a:latin typeface="Cambria Math" panose="02040503050406030204" pitchFamily="18" charset="0"/>
                              <a:ea typeface="Dotum" panose="020B0600000101010101" pitchFamily="34" charset="-127"/>
                              <a:cs typeface="Times New Roman" panose="02020603050405020304" pitchFamily="18" charset="0"/>
                            </a:rPr>
                            <m:t>8</m:t>
                          </m:r>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1=4</m:t>
                      </m:r>
                      <m:r>
                        <m:rPr>
                          <m:nor/>
                        </m:rPr>
                        <a:rPr lang="en-US" sz="4400">
                          <a:effectLst/>
                          <a:latin typeface="Arial" panose="020B0604020202020204" pitchFamily="34" charset="0"/>
                          <a:ea typeface="Dotum" panose="020B0600000101010101" pitchFamily="34" charset="-127"/>
                          <a:cs typeface="Arial" panose="020B0604020202020204" pitchFamily="34" charset="0"/>
                        </a:rPr>
                        <m:t> </m:t>
                      </m:r>
                      <m:r>
                        <m:rPr>
                          <m:nor/>
                        </m:rPr>
                        <a:rPr lang="en-US" sz="4400">
                          <a:effectLst/>
                          <a:latin typeface="Arial" panose="020B0604020202020204" pitchFamily="34" charset="0"/>
                          <a:ea typeface="Dotum" panose="020B0600000101010101" pitchFamily="34" charset="-127"/>
                          <a:cs typeface="Arial" panose="020B0604020202020204" pitchFamily="34" charset="0"/>
                        </a:rPr>
                        <m:t>v</m:t>
                      </m:r>
                      <m:r>
                        <m:rPr>
                          <m:nor/>
                        </m:rPr>
                        <a:rPr lang="en-US" sz="4400">
                          <a:effectLst/>
                          <a:latin typeface="Arial" panose="020B0604020202020204" pitchFamily="34" charset="0"/>
                          <a:ea typeface="Dotum" panose="020B0600000101010101" pitchFamily="34" charset="-127"/>
                          <a:cs typeface="Arial" panose="020B0604020202020204" pitchFamily="34" charset="0"/>
                        </a:rPr>
                        <m:t>ì </m:t>
                      </m:r>
                      <m:sSup>
                        <m:sSupPr>
                          <m:ctrlPr>
                            <a:rPr lang="en-US" sz="4400" i="1">
                              <a:effectLst/>
                              <a:latin typeface="Cambria Math"/>
                              <a:ea typeface="Dotum" panose="020B0600000101010101" pitchFamily="34" charset="-127"/>
                              <a:cs typeface="Times New Roman" panose="02020603050405020304" pitchFamily="18" charset="0"/>
                            </a:rPr>
                          </m:ctrlPr>
                        </m:sSupPr>
                        <m:e>
                          <m:r>
                            <a:rPr lang="en-US" sz="4400" i="1">
                              <a:effectLst/>
                              <a:latin typeface="Cambria Math" panose="02040503050406030204" pitchFamily="18" charset="0"/>
                              <a:ea typeface="Dotum" panose="020B0600000101010101" pitchFamily="34" charset="-127"/>
                              <a:cs typeface="Times New Roman" panose="02020603050405020304" pitchFamily="18" charset="0"/>
                            </a:rPr>
                            <m:t>3</m:t>
                          </m:r>
                        </m:e>
                        <m:sup>
                          <m:r>
                            <a:rPr lang="en-US" sz="4400" i="1">
                              <a:effectLst/>
                              <a:latin typeface="Cambria Math" panose="02040503050406030204" pitchFamily="18" charset="0"/>
                              <a:ea typeface="Dotum" panose="020B0600000101010101" pitchFamily="34" charset="-127"/>
                              <a:cs typeface="Times New Roman" panose="02020603050405020304" pitchFamily="18" charset="0"/>
                            </a:rPr>
                            <m:t>4</m:t>
                          </m:r>
                        </m:sup>
                      </m:sSup>
                      <m:r>
                        <a:rPr lang="en-US" sz="4400" i="1">
                          <a:effectLst/>
                          <a:latin typeface="Cambria Math" panose="02040503050406030204" pitchFamily="18" charset="0"/>
                          <a:ea typeface="Dotum" panose="020B0600000101010101" pitchFamily="34" charset="-127"/>
                          <a:cs typeface="Times New Roman" panose="02020603050405020304" pitchFamily="18" charset="0"/>
                        </a:rPr>
                        <m:t>=81</m:t>
                      </m:r>
                    </m:oMath>
                  </m:oMathPara>
                </a14:m>
                <a:endParaRPr lang="en-US">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19800" y="5918577"/>
                <a:ext cx="6750951" cy="769441"/>
              </a:xfrm>
              <a:prstGeom prst="rect">
                <a:avLst/>
              </a:prstGeom>
              <a:blipFill>
                <a:blip r:embed="rId10"/>
                <a:stretch>
                  <a:fillRect/>
                </a:stretch>
              </a:blipFill>
            </p:spPr>
            <p:txBody>
              <a:bodyPr/>
              <a:lstStyle/>
              <a:p>
                <a:r>
                  <a:rPr lang="en-US">
                    <a:noFill/>
                  </a:rPr>
                  <a:t> </a:t>
                </a:r>
              </a:p>
            </p:txBody>
          </p:sp>
        </mc:Fallback>
      </mc:AlternateContent>
      <p:sp>
        <p:nvSpPr>
          <p:cNvPr id="11" name="Rectangle 10"/>
          <p:cNvSpPr/>
          <p:nvPr/>
        </p:nvSpPr>
        <p:spPr>
          <a:xfrm>
            <a:off x="5619208" y="4366631"/>
            <a:ext cx="1407758" cy="769441"/>
          </a:xfrm>
          <a:prstGeom prst="rect">
            <a:avLst/>
          </a:prstGeom>
        </p:spPr>
        <p:txBody>
          <a:bodyPr wrap="none">
            <a:spAutoFit/>
          </a:bodyPr>
          <a:lstStyle/>
          <a:p>
            <a:pPr lvl="0" algn="ctr">
              <a:defRPr/>
            </a:pPr>
            <a:r>
              <a:rPr lang="vi-VN" sz="4400" b="1" i="1" u="sng">
                <a:solidFill>
                  <a:srgbClr val="C00000"/>
                </a:solidFill>
              </a:rPr>
              <a:t>Giải</a:t>
            </a:r>
            <a:r>
              <a:rPr lang="en-US" sz="4400" b="1" i="1" u="sng">
                <a:solidFill>
                  <a:srgbClr val="C00000"/>
                </a:solidFill>
              </a:rPr>
              <a:t>:</a:t>
            </a:r>
            <a:endParaRPr lang="en-US" sz="4400" b="1" i="1" u="sng" dirty="0">
              <a:solidFill>
                <a:srgbClr val="C00000"/>
              </a:solidFill>
            </a:endParaRPr>
          </a:p>
        </p:txBody>
      </p:sp>
      <mc:AlternateContent xmlns:mc="http://schemas.openxmlformats.org/markup-compatibility/2006" xmlns:a14="http://schemas.microsoft.com/office/drawing/2010/main">
        <mc:Choice Requires="a14">
          <p:sp>
            <p:nvSpPr>
              <p:cNvPr id="12" name="Rectangle 11"/>
              <p:cNvSpPr/>
              <p:nvPr/>
            </p:nvSpPr>
            <p:spPr>
              <a:xfrm>
                <a:off x="6132094" y="7104672"/>
                <a:ext cx="8770030" cy="2077428"/>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400" b="0" i="0" smtClean="0">
                          <a:effectLst/>
                          <a:latin typeface="Cambria Math" panose="02040503050406030204" pitchFamily="18" charset="0"/>
                          <a:ea typeface="Dotum" panose="020B0600000101010101" pitchFamily="34" charset="-127"/>
                          <a:cs typeface="Times New Roman" panose="02020603050405020304" pitchFamily="18" charset="0"/>
                        </a:rPr>
                        <m:t>b</m:t>
                      </m:r>
                      <m:r>
                        <a:rPr lang="en-US" sz="4400" b="0" i="0" smtClean="0">
                          <a:effectLst/>
                          <a:latin typeface="Cambria Math" panose="02040503050406030204" pitchFamily="18" charset="0"/>
                          <a:ea typeface="Dotum" panose="020B0600000101010101" pitchFamily="34" charset="-127"/>
                          <a:cs typeface="Times New Roman" panose="02020603050405020304" pitchFamily="18" charset="0"/>
                        </a:rPr>
                        <m:t>) </m:t>
                      </m:r>
                      <m:func>
                        <m:funcPr>
                          <m:ctrlPr>
                            <a:rPr lang="en-US" sz="4400" i="1">
                              <a:effectLst/>
                              <a:latin typeface="Cambria Math"/>
                              <a:ea typeface="Dotum" panose="020B0600000101010101" pitchFamily="34" charset="-127"/>
                              <a:cs typeface="Times New Roman" panose="02020603050405020304" pitchFamily="18" charset="0"/>
                            </a:rPr>
                          </m:ctrlPr>
                        </m:funcPr>
                        <m:fName>
                          <m:sSub>
                            <m:sSubPr>
                              <m:ctrlPr>
                                <a:rPr lang="en-US" sz="4400" i="1">
                                  <a:effectLst/>
                                  <a:latin typeface="Cambria Math"/>
                                  <a:ea typeface="Dotum" panose="020B0600000101010101" pitchFamily="34" charset="-127"/>
                                  <a:cs typeface="Times New Roman" panose="02020603050405020304" pitchFamily="18" charset="0"/>
                                </a:rPr>
                              </m:ctrlPr>
                            </m:sSubPr>
                            <m:e>
                              <m:r>
                                <a:rPr lang="en-US" sz="4400" i="1">
                                  <a:effectLst/>
                                  <a:latin typeface="Cambria Math" panose="02040503050406030204" pitchFamily="18" charset="0"/>
                                  <a:ea typeface="Dotum" panose="020B0600000101010101" pitchFamily="34" charset="-127"/>
                                  <a:cs typeface="Times New Roman" panose="02020603050405020304" pitchFamily="18" charset="0"/>
                                </a:rPr>
                                <m:t>𝑙𝑜𝑔</m:t>
                              </m:r>
                            </m:e>
                            <m:sub>
                              <m:r>
                                <a:rPr lang="en-US" sz="4400" i="1">
                                  <a:effectLst/>
                                  <a:latin typeface="Cambria Math" panose="02040503050406030204" pitchFamily="18" charset="0"/>
                                  <a:ea typeface="Dotum" panose="020B0600000101010101" pitchFamily="34" charset="-127"/>
                                  <a:cs typeface="Times New Roman" panose="02020603050405020304" pitchFamily="18" charset="0"/>
                                </a:rPr>
                                <m:t>10</m:t>
                              </m:r>
                            </m:sub>
                          </m:sSub>
                        </m:fName>
                        <m:e>
                          <m:f>
                            <m:fPr>
                              <m:ctrlPr>
                                <a:rPr lang="en-US" sz="4400" i="1">
                                  <a:effectLst/>
                                  <a:latin typeface="Cambria Math"/>
                                  <a:ea typeface="Dotum" panose="020B0600000101010101" pitchFamily="34" charset="-127"/>
                                  <a:cs typeface="Times New Roman" panose="02020603050405020304" pitchFamily="18" charset="0"/>
                                </a:rPr>
                              </m:ctrlPr>
                            </m:fPr>
                            <m:num>
                              <m:r>
                                <a:rPr lang="en-US" sz="44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400" i="1">
                                  <a:effectLst/>
                                  <a:latin typeface="Cambria Math" panose="02040503050406030204" pitchFamily="18" charset="0"/>
                                  <a:ea typeface="Dotum" panose="020B0600000101010101" pitchFamily="34" charset="-127"/>
                                  <a:cs typeface="Times New Roman" panose="02020603050405020304" pitchFamily="18" charset="0"/>
                                </a:rPr>
                                <m:t>100</m:t>
                              </m:r>
                            </m:den>
                          </m:f>
                        </m:e>
                      </m:func>
                      <m:r>
                        <a:rPr lang="en-US" sz="4400" i="1">
                          <a:effectLst/>
                          <a:latin typeface="Cambria Math" panose="02040503050406030204" pitchFamily="18" charset="0"/>
                          <a:ea typeface="Dotum" panose="020B0600000101010101" pitchFamily="34" charset="-127"/>
                          <a:cs typeface="Times New Roman" panose="02020603050405020304" pitchFamily="18" charset="0"/>
                        </a:rPr>
                        <m:t>=−2</m:t>
                      </m:r>
                      <m:r>
                        <m:rPr>
                          <m:nor/>
                        </m:rPr>
                        <a:rPr lang="en-US" sz="4400">
                          <a:effectLst/>
                          <a:latin typeface="Arial" panose="020B0604020202020204" pitchFamily="34" charset="0"/>
                          <a:ea typeface="Dotum" panose="020B0600000101010101" pitchFamily="34" charset="-127"/>
                          <a:cs typeface="Arial" panose="020B0604020202020204" pitchFamily="34" charset="0"/>
                        </a:rPr>
                        <m:t> </m:t>
                      </m:r>
                      <m:r>
                        <m:rPr>
                          <m:nor/>
                        </m:rPr>
                        <a:rPr lang="en-US" sz="4400">
                          <a:effectLst/>
                          <a:latin typeface="Arial" panose="020B0604020202020204" pitchFamily="34" charset="0"/>
                          <a:ea typeface="Dotum" panose="020B0600000101010101" pitchFamily="34" charset="-127"/>
                          <a:cs typeface="Arial" panose="020B0604020202020204" pitchFamily="34" charset="0"/>
                        </a:rPr>
                        <m:t>v</m:t>
                      </m:r>
                      <m:r>
                        <m:rPr>
                          <m:nor/>
                        </m:rPr>
                        <a:rPr lang="en-US" sz="4400">
                          <a:effectLst/>
                          <a:latin typeface="Arial" panose="020B0604020202020204" pitchFamily="34" charset="0"/>
                          <a:ea typeface="Dotum" panose="020B0600000101010101" pitchFamily="34" charset="-127"/>
                          <a:cs typeface="Arial" panose="020B0604020202020204" pitchFamily="34" charset="0"/>
                        </a:rPr>
                        <m:t>ì </m:t>
                      </m:r>
                      <m:r>
                        <a:rPr lang="en-US" sz="4400" i="1">
                          <a:effectLst/>
                          <a:latin typeface="Cambria Math" panose="02040503050406030204" pitchFamily="18" charset="0"/>
                          <a:ea typeface="Dotum" panose="020B0600000101010101" pitchFamily="34" charset="-127"/>
                          <a:cs typeface="Times New Roman" panose="02020603050405020304" pitchFamily="18" charset="0"/>
                        </a:rPr>
                        <m:t>1</m:t>
                      </m:r>
                      <m:sSup>
                        <m:sSupPr>
                          <m:ctrlPr>
                            <a:rPr lang="en-US" sz="4400" i="1">
                              <a:effectLst/>
                              <a:latin typeface="Cambria Math"/>
                              <a:ea typeface="Dotum" panose="020B0600000101010101" pitchFamily="34" charset="-127"/>
                              <a:cs typeface="Times New Roman" panose="02020603050405020304" pitchFamily="18" charset="0"/>
                            </a:rPr>
                          </m:ctrlPr>
                        </m:sSupPr>
                        <m:e>
                          <m:r>
                            <a:rPr lang="en-US" sz="4400" i="1">
                              <a:effectLst/>
                              <a:latin typeface="Cambria Math" panose="02040503050406030204" pitchFamily="18" charset="0"/>
                              <a:ea typeface="Dotum" panose="020B0600000101010101" pitchFamily="34" charset="-127"/>
                              <a:cs typeface="Times New Roman" panose="02020603050405020304" pitchFamily="18" charset="0"/>
                            </a:rPr>
                            <m:t>0</m:t>
                          </m:r>
                        </m:e>
                        <m:sup>
                          <m:r>
                            <a:rPr lang="en-US" sz="44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4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400" i="1">
                              <a:effectLst/>
                              <a:latin typeface="Cambria Math"/>
                              <a:ea typeface="Dotum" panose="020B0600000101010101" pitchFamily="34" charset="-127"/>
                              <a:cs typeface="Times New Roman" panose="02020603050405020304" pitchFamily="18" charset="0"/>
                            </a:rPr>
                          </m:ctrlPr>
                        </m:fPr>
                        <m:num>
                          <m:r>
                            <a:rPr lang="en-US" sz="44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400" i="1">
                              <a:effectLst/>
                              <a:latin typeface="Cambria Math" panose="02040503050406030204" pitchFamily="18" charset="0"/>
                              <a:ea typeface="Dotum" panose="020B0600000101010101" pitchFamily="34" charset="-127"/>
                              <a:cs typeface="Times New Roman" panose="02020603050405020304" pitchFamily="18" charset="0"/>
                            </a:rPr>
                            <m:t>100</m:t>
                          </m:r>
                        </m:den>
                      </m:f>
                      <m:r>
                        <m:rPr>
                          <m:nor/>
                        </m:rPr>
                        <a:rPr lang="en-US" sz="4400">
                          <a:effectLst/>
                          <a:latin typeface="Arial" panose="020B0604020202020204" pitchFamily="34" charset="0"/>
                          <a:ea typeface="Dotum" panose="020B0600000101010101" pitchFamily="34" charset="-127"/>
                          <a:cs typeface="Arial" panose="020B0604020202020204" pitchFamily="34" charset="0"/>
                        </a:rPr>
                        <m:t>.</m:t>
                      </m:r>
                    </m:oMath>
                  </m:oMathPara>
                </a14:m>
                <a:endParaRPr lang="en-US" sz="44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32094" y="7104672"/>
                <a:ext cx="8770030" cy="2077428"/>
              </a:xfrm>
              <a:prstGeom prst="rect">
                <a:avLst/>
              </a:prstGeom>
              <a:blipFill>
                <a:blip r:embed="rId11"/>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12"/>
          <a:stretch>
            <a:fillRect/>
          </a:stretch>
        </p:blipFill>
        <p:spPr>
          <a:xfrm>
            <a:off x="0" y="6977295"/>
            <a:ext cx="3767655" cy="3767655"/>
          </a:xfrm>
          <a:prstGeom prst="rect">
            <a:avLst/>
          </a:prstGeom>
        </p:spPr>
      </p:pic>
    </p:spTree>
    <p:extLst>
      <p:ext uri="{BB962C8B-B14F-4D97-AF65-F5344CB8AC3E}">
        <p14:creationId xmlns:p14="http://schemas.microsoft.com/office/powerpoint/2010/main" val="2861484060"/>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2056</Words>
  <Application>Microsoft Office PowerPoint</Application>
  <PresentationFormat>Custom</PresentationFormat>
  <Paragraphs>169</Paragraphs>
  <Slides>30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Dotum</vt:lpstr>
      <vt:lpstr>Kavoon</vt:lpstr>
      <vt:lpstr>Malgun Gothic</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Illustrative City Quiz Game Presentation</dc:title>
  <dc:creator>Hà Ngân</dc:creator>
  <cp:lastModifiedBy>Administrator</cp:lastModifiedBy>
  <cp:revision>130</cp:revision>
  <dcterms:created xsi:type="dcterms:W3CDTF">2006-08-16T00:00:00Z</dcterms:created>
  <dcterms:modified xsi:type="dcterms:W3CDTF">2025-04-23T13:35:39Z</dcterms:modified>
  <dc:identifier>DAFaDmV4ks8</dc:identifier>
</cp:coreProperties>
</file>