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CBCBC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FA40-E9DE-4BF2-83CC-43383B266FF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EFA1-D542-46F2-A05F-8D912C0D0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6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FA40-E9DE-4BF2-83CC-43383B266FF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EFA1-D542-46F2-A05F-8D912C0D0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FA40-E9DE-4BF2-83CC-43383B266FF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EFA1-D542-46F2-A05F-8D912C0D0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0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FA40-E9DE-4BF2-83CC-43383B266FF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EFA1-D542-46F2-A05F-8D912C0D0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FA40-E9DE-4BF2-83CC-43383B266FF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EFA1-D542-46F2-A05F-8D912C0D0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2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FA40-E9DE-4BF2-83CC-43383B266FF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EFA1-D542-46F2-A05F-8D912C0D0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7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FA40-E9DE-4BF2-83CC-43383B266FF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EFA1-D542-46F2-A05F-8D912C0D0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8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FA40-E9DE-4BF2-83CC-43383B266FF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EFA1-D542-46F2-A05F-8D912C0D0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FA40-E9DE-4BF2-83CC-43383B266FF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EFA1-D542-46F2-A05F-8D912C0D0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3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FA40-E9DE-4BF2-83CC-43383B266FF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EFA1-D542-46F2-A05F-8D912C0D0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2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FA40-E9DE-4BF2-83CC-43383B266FF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EFA1-D542-46F2-A05F-8D912C0D0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FA40-E9DE-4BF2-83CC-43383B266FF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3EFA1-D542-46F2-A05F-8D912C0D0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2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5806" y="1118683"/>
            <a:ext cx="90564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KHÁI QUÁT VỀ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SINH TRƯỞNG VÀ PHÁT TRIỂN Ở SINH VẬT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0291" y="452582"/>
            <a:ext cx="176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BÀI </a:t>
            </a:r>
            <a:r>
              <a:rPr lang="en-US" sz="3200" b="1" dirty="0" smtClean="0"/>
              <a:t>15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952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2807" y="863486"/>
            <a:ext cx="1008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người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807" y="1386706"/>
            <a:ext cx="10329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thọ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người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(di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092807" y="2296606"/>
            <a:ext cx="10329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thọ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người;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25 %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thọ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di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thọ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người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gene,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gene.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092807" y="3514284"/>
            <a:ext cx="103291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Người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Người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học,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320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2807" y="863486"/>
            <a:ext cx="1008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876799" y="1325152"/>
            <a:ext cx="4572001" cy="2444744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45" y="2502568"/>
            <a:ext cx="3424990" cy="342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2807" y="863486"/>
            <a:ext cx="1008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ợi Ích Của Trồng Xen Canh Và Những Lưu Ý Quan Trọng Cho Nhà N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01" y="3794760"/>
            <a:ext cx="5076613" cy="2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92807" y="1444207"/>
            <a:ext cx="10329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 – 8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rễ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đẩy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092807" y="2215388"/>
            <a:ext cx="10329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muỗi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muỗi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nhộng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muỗi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nâng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092807" y="3231051"/>
            <a:ext cx="10329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,..;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....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092807" y="4344818"/>
            <a:ext cx="57361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...;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41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19700" y="293369"/>
            <a:ext cx="2400300" cy="78295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1" y="2452032"/>
            <a:ext cx="54673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thọ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6" y="1962149"/>
            <a:ext cx="3467099" cy="34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8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19700" y="293369"/>
            <a:ext cx="2400300" cy="78295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461557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ứ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2257423"/>
            <a:ext cx="39719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2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5675" y="1219200"/>
            <a:ext cx="6953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8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61549" y="1690254"/>
          <a:ext cx="8361744" cy="39624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813242">
                  <a:extLst>
                    <a:ext uri="{9D8B030D-6E8A-4147-A177-3AD203B41FA5}">
                      <a16:colId xmlns:a16="http://schemas.microsoft.com/office/drawing/2014/main" xmlns="" val="1214399475"/>
                    </a:ext>
                  </a:extLst>
                </a:gridCol>
                <a:gridCol w="2253203">
                  <a:extLst>
                    <a:ext uri="{9D8B030D-6E8A-4147-A177-3AD203B41FA5}">
                      <a16:colId xmlns:a16="http://schemas.microsoft.com/office/drawing/2014/main" xmlns="" val="622032222"/>
                    </a:ext>
                  </a:extLst>
                </a:gridCol>
                <a:gridCol w="2295299">
                  <a:extLst>
                    <a:ext uri="{9D8B030D-6E8A-4147-A177-3AD203B41FA5}">
                      <a16:colId xmlns:a16="http://schemas.microsoft.com/office/drawing/2014/main" xmlns="" val="2034411374"/>
                    </a:ext>
                  </a:extLst>
                </a:gridCol>
              </a:tblGrid>
              <a:tr h="242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Biểu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hiện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Sinh trưởng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Phát triển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5592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Hạt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nảy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mầm</a:t>
                      </a:r>
                      <a:endParaRPr lang="en-US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90996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Cây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cao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lên</a:t>
                      </a:r>
                      <a:endParaRPr lang="en-US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19062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Gà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trống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bắt</a:t>
                      </a:r>
                      <a:r>
                        <a:rPr lang="en-US" sz="2000" dirty="0">
                          <a:effectLst/>
                        </a:rPr>
                        <a:t> đầu </a:t>
                      </a:r>
                      <a:r>
                        <a:rPr lang="en-US" sz="2000" dirty="0" err="1">
                          <a:effectLst/>
                        </a:rPr>
                        <a:t>biết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gáy</a:t>
                      </a:r>
                      <a:endParaRPr lang="en-US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4664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Cây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hoa</a:t>
                      </a:r>
                      <a:endParaRPr lang="en-US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36628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Diện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tích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phiến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lá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tăng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lên</a:t>
                      </a:r>
                      <a:endParaRPr lang="en-US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60909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Lợn</a:t>
                      </a:r>
                      <a:r>
                        <a:rPr lang="en-US" sz="2000" dirty="0">
                          <a:effectLst/>
                        </a:rPr>
                        <a:t> con </a:t>
                      </a:r>
                      <a:r>
                        <a:rPr lang="en-US" sz="2000" dirty="0" err="1">
                          <a:effectLst/>
                        </a:rPr>
                        <a:t>tăng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cân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từ</a:t>
                      </a:r>
                      <a:r>
                        <a:rPr lang="en-US" sz="2000" dirty="0">
                          <a:effectLst/>
                        </a:rPr>
                        <a:t> 2kg </a:t>
                      </a:r>
                      <a:r>
                        <a:rPr lang="en-US" sz="2000" dirty="0" err="1">
                          <a:effectLst/>
                        </a:rPr>
                        <a:t>lên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4kg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800415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09423" y="1059554"/>
            <a:ext cx="6803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(X)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9" y="828963"/>
            <a:ext cx="861291" cy="8612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51839" y="2059345"/>
            <a:ext cx="69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38027" y="2670889"/>
            <a:ext cx="69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51838" y="3306650"/>
            <a:ext cx="69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1838" y="3956432"/>
            <a:ext cx="69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8028" y="4489726"/>
            <a:ext cx="69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8028" y="5095286"/>
            <a:ext cx="69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050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263" y="417095"/>
            <a:ext cx="1094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SINH TRƯỞNG VÀ PHÁT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2807" y="863486"/>
            <a:ext cx="532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818062" y="2794550"/>
            <a:ext cx="8684211" cy="38147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9620" y="1559656"/>
            <a:ext cx="9897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19.1 SGK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6" y="1559656"/>
            <a:ext cx="637377" cy="90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263" y="417095"/>
            <a:ext cx="1094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SINH TRƯỞNG VÀ PHÁT TRIỂN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2807" y="863486"/>
            <a:ext cx="532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5628" y="1540709"/>
            <a:ext cx="10026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405628" y="2002374"/>
            <a:ext cx="10016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20083" y="3112655"/>
            <a:ext cx="7105650" cy="2883017"/>
            <a:chOff x="2520083" y="3112655"/>
            <a:chExt cx="7105650" cy="2883017"/>
          </a:xfrm>
        </p:grpSpPr>
        <p:pic>
          <p:nvPicPr>
            <p:cNvPr id="2050" name="Picture 2" descr="Lý thuyết sinh trưởng và phát triển ở động vật sinh 1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32"/>
            <a:stretch/>
          </p:blipFill>
          <p:spPr bwMode="auto">
            <a:xfrm>
              <a:off x="2520083" y="3112655"/>
              <a:ext cx="7105650" cy="288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3408218" y="3131127"/>
              <a:ext cx="1422400" cy="163909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00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262" y="417095"/>
            <a:ext cx="11253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DẤU HIỆU ĐẶC TRƯNG MQH SINH TRƯỞNG VÀ PHÁT TRIỂN</a:t>
            </a:r>
          </a:p>
          <a:p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74" y="1978111"/>
            <a:ext cx="9438605" cy="4312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0884" y="1325151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8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0885"/>
              </p:ext>
            </p:extLst>
          </p:nvPr>
        </p:nvGraphicFramePr>
        <p:xfrm>
          <a:off x="785091" y="264076"/>
          <a:ext cx="10723417" cy="652272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468582">
                  <a:extLst>
                    <a:ext uri="{9D8B030D-6E8A-4147-A177-3AD203B41FA5}">
                      <a16:colId xmlns:a16="http://schemas.microsoft.com/office/drawing/2014/main" xmlns="" val="393592611"/>
                    </a:ext>
                  </a:extLst>
                </a:gridCol>
                <a:gridCol w="4404261">
                  <a:extLst>
                    <a:ext uri="{9D8B030D-6E8A-4147-A177-3AD203B41FA5}">
                      <a16:colId xmlns:a16="http://schemas.microsoft.com/office/drawing/2014/main" xmlns="" val="2021813320"/>
                    </a:ext>
                  </a:extLst>
                </a:gridCol>
                <a:gridCol w="2425287">
                  <a:extLst>
                    <a:ext uri="{9D8B030D-6E8A-4147-A177-3AD203B41FA5}">
                      <a16:colId xmlns:a16="http://schemas.microsoft.com/office/drawing/2014/main" xmlns="" val="3619552127"/>
                    </a:ext>
                  </a:extLst>
                </a:gridCol>
                <a:gridCol w="2425287">
                  <a:extLst>
                    <a:ext uri="{9D8B030D-6E8A-4147-A177-3AD203B41FA5}">
                      <a16:colId xmlns:a16="http://schemas.microsoft.com/office/drawing/2014/main" xmlns="" val="3628194231"/>
                    </a:ext>
                  </a:extLst>
                </a:gridCol>
              </a:tblGrid>
              <a:tr h="21939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7" marR="63287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7" marR="632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4923013"/>
                  </a:ext>
                </a:extLst>
              </a:tr>
              <a:tr h="21939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vật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7" marR="63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7" marR="63287" marT="0" marB="0"/>
                </a:tc>
                <a:extLst>
                  <a:ext uri="{0D108BD9-81ED-4DB2-BD59-A6C34878D82A}">
                    <a16:rowId xmlns:a16="http://schemas.microsoft.com/office/drawing/2014/main" xmlns="" val="2568808414"/>
                  </a:ext>
                </a:extLst>
              </a:tr>
              <a:tr h="109697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trưởng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7" marR="63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dirty="0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000" dirty="0">
                        <a:solidFill>
                          <a:srgbClr val="E7E7E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7" marR="63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mầm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đầu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E7E7E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7" marR="63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2kg,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40-50kg.</a:t>
                      </a:r>
                      <a:endParaRPr lang="en-US" sz="2000" dirty="0">
                        <a:solidFill>
                          <a:srgbClr val="E7E7E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7" marR="63287" marT="0" marB="0"/>
                </a:tc>
                <a:extLst>
                  <a:ext uri="{0D108BD9-81ED-4DB2-BD59-A6C34878D82A}">
                    <a16:rowId xmlns:a16="http://schemas.microsoft.com/office/drawing/2014/main" xmlns="" val="3136388995"/>
                  </a:ext>
                </a:extLst>
              </a:tr>
              <a:tr h="153576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7" marR="63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CBCBC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7" marR="63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CBCBC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7" marR="63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Nòng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nọc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BCBC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endParaRPr lang="en-US" sz="2000" dirty="0">
                        <a:solidFill>
                          <a:srgbClr val="CBCBC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7" marR="63287" marT="0" marB="0"/>
                </a:tc>
                <a:extLst>
                  <a:ext uri="{0D108BD9-81ED-4DB2-BD59-A6C34878D82A}">
                    <a16:rowId xmlns:a16="http://schemas.microsoft.com/office/drawing/2014/main" xmlns="" val="2672483642"/>
                  </a:ext>
                </a:extLst>
              </a:tr>
              <a:tr h="1279805">
                <a:tc gridSpan="4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Hai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xen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mầm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mầm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b="0" dirty="0">
                          <a:solidFill>
                            <a:srgbClr val="E7E7E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solidFill>
                          <a:srgbClr val="E7E7E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7" marR="632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954379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62908" y="979405"/>
            <a:ext cx="4405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2472" y="940915"/>
            <a:ext cx="24661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đầu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9344" y="918421"/>
            <a:ext cx="243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2kg,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40-50kg.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4417" y="2758705"/>
            <a:ext cx="44796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8653" y="2793174"/>
            <a:ext cx="2466109" cy="79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00125" y="2793174"/>
            <a:ext cx="2438400" cy="79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091" y="4941151"/>
            <a:ext cx="1078345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263" y="417095"/>
            <a:ext cx="1094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ĐỜI VÀ TUỔI THỌ CỦA SINH VẬT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2807" y="863486"/>
            <a:ext cx="1008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3248" y="1248322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34"/>
          <a:stretch/>
        </p:blipFill>
        <p:spPr>
          <a:xfrm>
            <a:off x="2779046" y="1709987"/>
            <a:ext cx="6716062" cy="492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1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92807" y="2022764"/>
            <a:ext cx="10175557" cy="23460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92807" y="863486"/>
            <a:ext cx="1008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8509" y="2293219"/>
            <a:ext cx="97258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(hay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đầu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thọ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6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2807" y="863486"/>
            <a:ext cx="1008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người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08" y="2273105"/>
            <a:ext cx="4287983" cy="426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Hộp Văn bản 1">
            <a:extLst>
              <a:ext uri="{FF2B5EF4-FFF2-40B4-BE49-F238E27FC236}">
                <a16:creationId xmlns:a16="http://schemas.microsoft.com/office/drawing/2014/main" xmlns="" id="{BEBEA92F-1E39-4A43-A1C7-2A14E2E296CA}"/>
              </a:ext>
            </a:extLst>
          </p:cNvPr>
          <p:cNvSpPr txBox="1"/>
          <p:nvPr/>
        </p:nvSpPr>
        <p:spPr>
          <a:xfrm>
            <a:off x="926591" y="2468575"/>
            <a:ext cx="6545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dirty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000" dirty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dirty="0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dirty="0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4000" dirty="0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người </a:t>
            </a:r>
            <a:r>
              <a:rPr lang="en-US" sz="4000" dirty="0" err="1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dirty="0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4000" dirty="0">
              <a:solidFill>
                <a:srgbClr val="E60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1491</Words>
  <Application>Microsoft Office PowerPoint</Application>
  <PresentationFormat>Custom</PresentationFormat>
  <Paragraphs>97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54</cp:revision>
  <dcterms:created xsi:type="dcterms:W3CDTF">2023-07-24T08:18:57Z</dcterms:created>
  <dcterms:modified xsi:type="dcterms:W3CDTF">2025-04-22T11:26:23Z</dcterms:modified>
</cp:coreProperties>
</file>