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72" r:id="rId2"/>
    <p:sldId id="277" r:id="rId3"/>
    <p:sldId id="278" r:id="rId4"/>
    <p:sldId id="279" r:id="rId5"/>
    <p:sldId id="280" r:id="rId6"/>
    <p:sldId id="281" r:id="rId7"/>
    <p:sldId id="282" r:id="rId8"/>
    <p:sldId id="311" r:id="rId9"/>
    <p:sldId id="312" r:id="rId10"/>
    <p:sldId id="306" r:id="rId11"/>
    <p:sldId id="319" r:id="rId12"/>
    <p:sldId id="313" r:id="rId13"/>
    <p:sldId id="320" r:id="rId14"/>
    <p:sldId id="322" r:id="rId15"/>
    <p:sldId id="323" r:id="rId16"/>
    <p:sldId id="327" r:id="rId17"/>
    <p:sldId id="321" r:id="rId18"/>
    <p:sldId id="325" r:id="rId19"/>
    <p:sldId id="326" r:id="rId20"/>
    <p:sldId id="310" r:id="rId21"/>
    <p:sldId id="329" r:id="rId22"/>
    <p:sldId id="330" r:id="rId23"/>
    <p:sldId id="331" r:id="rId24"/>
    <p:sldId id="332" r:id="rId25"/>
    <p:sldId id="333" r:id="rId26"/>
    <p:sldId id="307" r:id="rId27"/>
    <p:sldId id="328" r:id="rId28"/>
  </p:sldIdLst>
  <p:sldSz cx="12192000" cy="6858000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alibri Light" pitchFamily="3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FFFFFF"/>
    <a:srgbClr val="006600"/>
    <a:srgbClr val="CCFFCC"/>
    <a:srgbClr val="FCDAFA"/>
    <a:srgbClr val="603813"/>
    <a:srgbClr val="FF0066"/>
    <a:srgbClr val="CC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8" autoAdjust="0"/>
    <p:restoredTop sz="94364" autoAdjust="0"/>
  </p:normalViewPr>
  <p:slideViewPr>
    <p:cSldViewPr snapToGrid="0">
      <p:cViewPr varScale="1">
        <p:scale>
          <a:sx n="74" d="100"/>
          <a:sy n="74" d="100"/>
        </p:scale>
        <p:origin x="-3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EEF839-CA16-EE4E-9A9B-421E39644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094BEFF-19D7-CFE0-AD30-DDEF145AB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B18E4D-9B71-FB45-3C11-3E641D5F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DD3554-2E38-3170-29D3-216FED9D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71A480-2EF7-6083-33CE-EACE83DC3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9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06CBF4-5D22-73FE-B190-B3650DE9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BB1F02E-F701-F06F-7462-1F5A9A87F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EE7707-88CD-2B96-03D4-31BC5F8E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D83238-A3EA-45B4-D442-D6673A3B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3ED181-E4A6-8E16-2B83-C45966A9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4B98783-85A7-DAFB-2431-F174CD8CC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4F182D-47B8-3167-F311-830686D82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AAEA8A-9FD6-3F40-91CC-239D5E78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BE33CA-0FC3-9AD4-908B-B0FA2BB0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6BE120-2D4F-F06A-5152-BBD13486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7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3E3A48-E6D0-82C8-654A-13644BA2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EC22E2-AE08-69D2-926F-0BE21E857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D3AD3C-F4F1-E488-F779-302D869B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F34893-BE6C-6D05-9619-EDB2B40E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91DB00-61A3-8978-69FC-8276BEC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9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95305E-ADDF-3CF1-511F-ABC1A0E0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25A19E2-3FCA-8AA3-2934-D25DE6037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9EF464-1D9C-0573-D46D-60C05496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2C12C5-D276-5E0B-6F23-911876A5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EF442D-A55F-96B6-4428-ED3B7396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3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BC15E4-E35F-0496-D90C-53E5CEF9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ED23C7-B6CB-DEF4-942F-EC422231B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0C6514-90BC-AB8B-4428-4045240DF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3B3BDD-2F50-EE78-71D2-6CF15A95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48B56C-182D-A4EB-5D40-315DD2C50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F54B7D-FE9C-C20D-43BA-A896003D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195BC4-28F0-6CFE-A6E3-E654374A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D5AAE3-DC01-3A14-6609-4815FBA97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1F6611-C099-3BC1-08ED-D069D7C01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FC7088C-1181-94C1-6A45-8624C00C4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9C9BF9D-F5D1-3A87-C37B-A9C9B3A35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37E9943-6736-27E9-0638-576B78DC9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9CD5B46-82D3-9CB4-660B-0F6EF0EB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DBFAB60-EFD6-ED44-CC78-557D8A27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4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22C707-D216-8AF5-9921-342F1459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A2FADA-AA11-52B8-DB9C-472F5798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3BCF9F6-97BD-EE17-CED1-E55F155F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3B5777C-0EB5-26D1-4141-A1517B8D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3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581C767-3F51-0C26-0746-743919CE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3D53208-D432-2D91-651F-C1235E66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54B98A-5C8C-4F97-F67D-8AE64B17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4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D3CCB1-6B7D-4106-73F3-7EB0F618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860761-289E-91E7-381B-43CB64210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624E324-0E2E-D1C6-4A66-D508E7D75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6DD98C-8EB4-3C75-B5FE-7532B1836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E5F925B-3F34-EF86-BC50-616D263B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615B02B-3208-DE5E-8232-B94AFD83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3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D0985-06B1-7D8E-6833-E5BE253F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6BAF1A9-7D00-0D3F-F836-904582CC2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E35D31-6A31-11DF-FF06-CDD217E99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88C8DD-346A-F979-849D-ECA92EC0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15DB6C-1239-9F3C-3B6D-AE4F56DB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A85541C-1896-BC11-8801-0641068B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2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F1129FD-B1AE-A6C0-AD21-CDB9E7E8B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4C81D1-C60B-EB7B-E688-055346C55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4B6867-80B4-F53E-C81E-5D45EEE58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546D4D-A616-61F0-8E0D-0FD818134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8D6B38-F804-8C56-F072-17989CA40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slide" Target="slide5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slide" Target="slide14.xml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2" Type="http://schemas.openxmlformats.org/officeDocument/2006/relationships/audio" Target="../media/media1.wma"/><Relationship Id="rId16" Type="http://schemas.openxmlformats.org/officeDocument/2006/relationships/image" Target="../media/image11.png"/><Relationship Id="rId20" Type="http://schemas.openxmlformats.org/officeDocument/2006/relationships/slide" Target="slide2.xml"/><Relationship Id="rId29" Type="http://schemas.openxmlformats.org/officeDocument/2006/relationships/image" Target="../media/image19.png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gif"/><Relationship Id="rId24" Type="http://schemas.openxmlformats.org/officeDocument/2006/relationships/slide" Target="slide4.xml"/><Relationship Id="rId32" Type="http://schemas.openxmlformats.org/officeDocument/2006/relationships/image" Target="../media/image21.gif"/><Relationship Id="rId5" Type="http://schemas.openxmlformats.org/officeDocument/2006/relationships/image" Target="../media/image1.png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28" Type="http://schemas.openxmlformats.org/officeDocument/2006/relationships/slide" Target="slide6.xml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9.png"/><Relationship Id="rId22" Type="http://schemas.openxmlformats.org/officeDocument/2006/relationships/slide" Target="slide3.xml"/><Relationship Id="rId27" Type="http://schemas.openxmlformats.org/officeDocument/2006/relationships/image" Target="../media/image18.png"/><Relationship Id="rId30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0023" y="6351270"/>
            <a:ext cx="2270568" cy="34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88979" y="-432803"/>
            <a:ext cx="4789042" cy="74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" y="-8387"/>
            <a:ext cx="12187269" cy="68587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33" name="Picture 3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34" name="den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35" name="den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36" name="den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37" name="den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36" y="3020060"/>
            <a:ext cx="2651990" cy="2651990"/>
          </a:xfrm>
          <a:prstGeom prst="rect">
            <a:avLst/>
          </a:prstGeom>
        </p:spPr>
      </p:pic>
      <p:pic>
        <p:nvPicPr>
          <p:cNvPr id="38" name="den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61" y="3383895"/>
            <a:ext cx="2639810" cy="2639810"/>
          </a:xfrm>
          <a:prstGeom prst="rect">
            <a:avLst/>
          </a:prstGeom>
        </p:spPr>
      </p:pic>
      <p:pic>
        <p:nvPicPr>
          <p:cNvPr id="39" name="den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40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29146"/>
            <a:ext cx="2651990" cy="2651990"/>
          </a:xfrm>
          <a:prstGeom prst="rect">
            <a:avLst/>
          </a:prstGeom>
        </p:spPr>
      </p:pic>
      <p:pic>
        <p:nvPicPr>
          <p:cNvPr id="41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5" y="1090663"/>
            <a:ext cx="2633741" cy="2639810"/>
          </a:xfrm>
          <a:prstGeom prst="rect">
            <a:avLst/>
          </a:prstGeom>
        </p:spPr>
      </p:pic>
      <p:pic>
        <p:nvPicPr>
          <p:cNvPr id="42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871" y="744085"/>
            <a:ext cx="2639810" cy="2639810"/>
          </a:xfrm>
          <a:prstGeom prst="rect">
            <a:avLst/>
          </a:prstGeom>
        </p:spPr>
      </p:pic>
      <p:pic>
        <p:nvPicPr>
          <p:cNvPr id="43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36" y="3020060"/>
            <a:ext cx="2651990" cy="2651990"/>
          </a:xfrm>
          <a:prstGeom prst="rect">
            <a:avLst/>
          </a:prstGeom>
        </p:spPr>
      </p:pic>
      <p:pic>
        <p:nvPicPr>
          <p:cNvPr id="44" name="mau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37" y="3391503"/>
            <a:ext cx="2633741" cy="2639810"/>
          </a:xfrm>
          <a:prstGeom prst="rect">
            <a:avLst/>
          </a:prstGeom>
        </p:spPr>
      </p:pic>
      <p:pic>
        <p:nvPicPr>
          <p:cNvPr id="45" name="mau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20060"/>
            <a:ext cx="2651990" cy="265199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95A26B4-A935-B946-E5F1-1DF8E21CFDF8}"/>
              </a:ext>
            </a:extLst>
          </p:cNvPr>
          <p:cNvSpPr/>
          <p:nvPr/>
        </p:nvSpPr>
        <p:spPr>
          <a:xfrm>
            <a:off x="147183" y="4969528"/>
            <a:ext cx="3947311" cy="1765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hãy lật mảnh ghép mà mình thích nhất!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CF2F463-1031-16E2-5BFF-1F77D6B30B95}"/>
              </a:ext>
            </a:extLst>
          </p:cNvPr>
          <p:cNvSpPr/>
          <p:nvPr/>
        </p:nvSpPr>
        <p:spPr>
          <a:xfrm>
            <a:off x="3931920" y="6258560"/>
            <a:ext cx="1738671" cy="345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14E95DA-642D-C704-ECA2-5CB414949D26}"/>
              </a:ext>
            </a:extLst>
          </p:cNvPr>
          <p:cNvSpPr/>
          <p:nvPr/>
        </p:nvSpPr>
        <p:spPr>
          <a:xfrm>
            <a:off x="305319" y="30761"/>
            <a:ext cx="3676835" cy="96260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E0F305B-E4AD-66AE-9537-43A098B940FC}"/>
              </a:ext>
            </a:extLst>
          </p:cNvPr>
          <p:cNvSpPr/>
          <p:nvPr/>
        </p:nvSpPr>
        <p:spPr>
          <a:xfrm>
            <a:off x="182880" y="1249680"/>
            <a:ext cx="11927840" cy="3728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96DA7B26-1CB4-0F75-99F6-9FB927D58B68}"/>
              </a:ext>
            </a:extLst>
          </p:cNvPr>
          <p:cNvSpPr/>
          <p:nvPr/>
        </p:nvSpPr>
        <p:spPr>
          <a:xfrm>
            <a:off x="5140960" y="1565021"/>
            <a:ext cx="6827520" cy="28041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60381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13B78D5-5C96-815D-8EA9-52BB9ACC7985}"/>
              </a:ext>
            </a:extLst>
          </p:cNvPr>
          <p:cNvSpPr/>
          <p:nvPr/>
        </p:nvSpPr>
        <p:spPr>
          <a:xfrm>
            <a:off x="751842" y="1960878"/>
            <a:ext cx="357632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chất dinh dưỡng, O</a:t>
            </a:r>
            <a:r>
              <a:rPr 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B0E38908-1088-87B5-9253-5078E956EF78}"/>
              </a:ext>
            </a:extLst>
          </p:cNvPr>
          <p:cNvCxnSpPr>
            <a:cxnSpLocks/>
          </p:cNvCxnSpPr>
          <p:nvPr/>
        </p:nvCxnSpPr>
        <p:spPr>
          <a:xfrm>
            <a:off x="4277360" y="2489200"/>
            <a:ext cx="15138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43AC67A-B33C-03C2-1771-26B3D3BB15B9}"/>
              </a:ext>
            </a:extLst>
          </p:cNvPr>
          <p:cNvSpPr/>
          <p:nvPr/>
        </p:nvSpPr>
        <p:spPr>
          <a:xfrm>
            <a:off x="843280" y="2631440"/>
            <a:ext cx="270256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chất thải, CO</a:t>
            </a:r>
            <a:r>
              <a:rPr 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269F7FB1-A36F-794D-6B7C-F0949A51BDD9}"/>
              </a:ext>
            </a:extLst>
          </p:cNvPr>
          <p:cNvCxnSpPr>
            <a:cxnSpLocks/>
          </p:cNvCxnSpPr>
          <p:nvPr/>
        </p:nvCxnSpPr>
        <p:spPr>
          <a:xfrm flipH="1">
            <a:off x="3798062" y="3088640"/>
            <a:ext cx="177977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Left Brace 16">
            <a:extLst>
              <a:ext uri="{FF2B5EF4-FFF2-40B4-BE49-F238E27FC236}">
                <a16:creationId xmlns="" xmlns:a16="http://schemas.microsoft.com/office/drawing/2014/main" id="{8EC651CE-E345-A680-FBFA-4F1A1FA3B0B4}"/>
              </a:ext>
            </a:extLst>
          </p:cNvPr>
          <p:cNvSpPr/>
          <p:nvPr/>
        </p:nvSpPr>
        <p:spPr>
          <a:xfrm rot="16200000">
            <a:off x="3457896" y="1560510"/>
            <a:ext cx="199257" cy="4341879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2C667F2-4154-F681-0498-A003447113B2}"/>
              </a:ext>
            </a:extLst>
          </p:cNvPr>
          <p:cNvSpPr/>
          <p:nvPr/>
        </p:nvSpPr>
        <p:spPr>
          <a:xfrm>
            <a:off x="287785" y="3947541"/>
            <a:ext cx="5635495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trao đổi chất giữa tế bào và môi trường</a:t>
            </a:r>
          </a:p>
          <a:p>
            <a:pPr algn="ctr"/>
            <a:r>
              <a:rPr lang="en-US" sz="24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TĐC qua màng)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178A772-7734-A402-D366-A622C47B2A12}"/>
              </a:ext>
            </a:extLst>
          </p:cNvPr>
          <p:cNvSpPr/>
          <p:nvPr/>
        </p:nvSpPr>
        <p:spPr>
          <a:xfrm>
            <a:off x="7724903" y="5252720"/>
            <a:ext cx="3972560" cy="914400"/>
          </a:xfrm>
          <a:prstGeom prst="rect">
            <a:avLst/>
          </a:prstGeom>
          <a:ln w="19050"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chất ở tế bào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7115CF-543D-6D02-FADB-D40016E72740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4622800" y="4455160"/>
            <a:ext cx="5088383" cy="7975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2DADF5E-FA3E-9F1F-0E38-14C4D4818660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8128000" y="3657600"/>
            <a:ext cx="1583183" cy="15951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7DE58891-22DD-CF87-5DAE-0A3618AC57E3}"/>
              </a:ext>
            </a:extLst>
          </p:cNvPr>
          <p:cNvSpPr/>
          <p:nvPr/>
        </p:nvSpPr>
        <p:spPr>
          <a:xfrm>
            <a:off x="287785" y="5648962"/>
            <a:ext cx="6295896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42DF89C-CC31-A60F-628F-6C3F19E6490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51719"/>
            <a:ext cx="12192000" cy="61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TRAO ĐỔI CHẤT Ở TẾ BÀO</a:t>
            </a:r>
          </a:p>
        </p:txBody>
      </p:sp>
    </p:spTree>
    <p:extLst>
      <p:ext uri="{BB962C8B-B14F-4D97-AF65-F5344CB8AC3E}">
        <p14:creationId xmlns:p14="http://schemas.microsoft.com/office/powerpoint/2010/main" val="646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B1FECAE-9DE0-D389-8BCB-1382EF007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92" b="6892"/>
          <a:stretch/>
        </p:blipFill>
        <p:spPr>
          <a:xfrm>
            <a:off x="2418080" y="833119"/>
            <a:ext cx="9042400" cy="3978311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65471717-E1F5-5288-66B9-00396C6092B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9319"/>
            <a:ext cx="12192000" cy="61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NIỆM TRAO ĐỔI CHẤT Ở TẾ BÀO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5180F6-7DE4-8A90-AE59-B8DDEC8984B9}"/>
              </a:ext>
            </a:extLst>
          </p:cNvPr>
          <p:cNvSpPr/>
          <p:nvPr/>
        </p:nvSpPr>
        <p:spPr>
          <a:xfrm>
            <a:off x="345440" y="4811430"/>
            <a:ext cx="11440160" cy="19350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Trao đổi chất ở tế bào là tập hợp các phản ứng hóa học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(Sự chuyển hóa vật chất )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sự trao đổi chất giữa tế bào và môi trường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TĐC qua màng)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2 hình thức trao đổi chất qua màng: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chuyển thụ động và vận chuyển chủ động.</a:t>
            </a:r>
          </a:p>
        </p:txBody>
      </p:sp>
    </p:spTree>
    <p:extLst>
      <p:ext uri="{BB962C8B-B14F-4D97-AF65-F5344CB8AC3E}">
        <p14:creationId xmlns:p14="http://schemas.microsoft.com/office/powerpoint/2010/main" val="37191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C75E463E-95D2-51A9-6793-F889A924DB25}"/>
              </a:ext>
            </a:extLst>
          </p:cNvPr>
          <p:cNvSpPr txBox="1">
            <a:spLocks noChangeArrowheads="1"/>
          </p:cNvSpPr>
          <p:nvPr/>
        </p:nvSpPr>
        <p:spPr>
          <a:xfrm>
            <a:off x="138840" y="160278"/>
            <a:ext cx="4748120" cy="125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SỰ VẬN CHUYỂN THỤ ĐỘNG QUA MÀNG SINH CHẤT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213D47E-0AC3-C841-732B-28322E86A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97" t="32000" r="13916" b="12444"/>
          <a:stretch/>
        </p:blipFill>
        <p:spPr>
          <a:xfrm>
            <a:off x="4886960" y="20448"/>
            <a:ext cx="7305040" cy="6817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6E2371-B0E6-8D40-C41D-FAA03CED4F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70" t="28817" r="6004" b="7188"/>
          <a:stretch/>
        </p:blipFill>
        <p:spPr>
          <a:xfrm>
            <a:off x="97656" y="2654042"/>
            <a:ext cx="4531924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E6A0245D-BA42-7338-5735-37E226A75C7D}"/>
              </a:ext>
            </a:extLst>
          </p:cNvPr>
          <p:cNvSpPr txBox="1">
            <a:spLocks noChangeArrowheads="1"/>
          </p:cNvSpPr>
          <p:nvPr/>
        </p:nvSpPr>
        <p:spPr>
          <a:xfrm>
            <a:off x="138840" y="160278"/>
            <a:ext cx="11931240" cy="6626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SỰ VẬN CHUYỂN THỤ ĐỘNG QUA MÀNG SINH CHẤT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FBCB8DA-2128-9765-E175-238AFC974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852170"/>
              </p:ext>
            </p:extLst>
          </p:nvPr>
        </p:nvGraphicFramePr>
        <p:xfrm>
          <a:off x="325120" y="1879600"/>
          <a:ext cx="11389360" cy="472793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583680">
                  <a:extLst>
                    <a:ext uri="{9D8B030D-6E8A-4147-A177-3AD203B41FA5}">
                      <a16:colId xmlns="" xmlns:a16="http://schemas.microsoft.com/office/drawing/2014/main" val="468830373"/>
                    </a:ext>
                  </a:extLst>
                </a:gridCol>
                <a:gridCol w="4805680">
                  <a:extLst>
                    <a:ext uri="{9D8B030D-6E8A-4147-A177-3AD203B41FA5}">
                      <a16:colId xmlns="" xmlns:a16="http://schemas.microsoft.com/office/drawing/2014/main" val="1232067451"/>
                    </a:ext>
                  </a:extLst>
                </a:gridCol>
              </a:tblGrid>
              <a:tr h="1048704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2000" kern="1200">
                          <a:solidFill>
                            <a:srgbClr val="C00000"/>
                          </a:solidFill>
                          <a:effectLst/>
                        </a:rPr>
                        <a:t>1. Sự khuếch tán.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2000" i="1" kern="1200">
                          <a:solidFill>
                            <a:srgbClr val="0000FF"/>
                          </a:solidFill>
                          <a:effectLst/>
                        </a:rPr>
                        <a:t>- Khuếch tán là gì?</a:t>
                      </a:r>
                      <a:endParaRPr lang="en-US" sz="2000" i="1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48232" marR="48232" marT="0" marB="0"/>
                </a:tc>
                <a:tc hMerge="1">
                  <a:txBody>
                    <a:bodyPr/>
                    <a:lstStyle/>
                    <a:p>
                      <a:endParaRPr lang="en-US" sz="2000"/>
                    </a:p>
                  </a:txBody>
                  <a:tcPr marL="64309" marR="64309" marT="32155" marB="32155"/>
                </a:tc>
                <a:extLst>
                  <a:ext uri="{0D108BD9-81ED-4DB2-BD59-A6C34878D82A}">
                    <a16:rowId xmlns="" xmlns:a16="http://schemas.microsoft.com/office/drawing/2014/main" val="329321514"/>
                  </a:ext>
                </a:extLst>
              </a:tr>
              <a:tr h="65379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 </a:t>
                      </a: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</a:rPr>
                        <a:t>Khuếch tán diễn ra trong những loại môi trường nào?</a:t>
                      </a:r>
                    </a:p>
                  </a:txBody>
                  <a:tcPr marL="48232" marR="48232" marT="0" marB="0"/>
                </a:tc>
                <a:tc hMerge="1">
                  <a:txBody>
                    <a:bodyPr/>
                    <a:lstStyle/>
                    <a:p>
                      <a:endParaRPr lang="en-US" sz="2000"/>
                    </a:p>
                  </a:txBody>
                  <a:tcPr marL="64309" marR="64309" marT="32155" marB="32155"/>
                </a:tc>
                <a:extLst>
                  <a:ext uri="{0D108BD9-81ED-4DB2-BD59-A6C34878D82A}">
                    <a16:rowId xmlns="" xmlns:a16="http://schemas.microsoft.com/office/drawing/2014/main" val="1853652735"/>
                  </a:ext>
                </a:extLst>
              </a:tr>
              <a:tr h="72263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</a:rPr>
                        <a:t>- Trạng thái cân bằng động là gì?</a:t>
                      </a:r>
                    </a:p>
                  </a:txBody>
                  <a:tcPr marL="48232" marR="48232" marT="0" marB="0"/>
                </a:tc>
                <a:tc hMerge="1">
                  <a:txBody>
                    <a:bodyPr/>
                    <a:lstStyle/>
                    <a:p>
                      <a:endParaRPr lang="en-US" sz="2000"/>
                    </a:p>
                  </a:txBody>
                  <a:tcPr marL="64309" marR="64309" marT="32155" marB="32155"/>
                </a:tc>
                <a:extLst>
                  <a:ext uri="{0D108BD9-81ED-4DB2-BD59-A6C34878D82A}">
                    <a16:rowId xmlns="" xmlns:a16="http://schemas.microsoft.com/office/drawing/2014/main" val="348422651"/>
                  </a:ext>
                </a:extLst>
              </a:tr>
              <a:tr h="291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effectLst/>
                        </a:rPr>
                        <a:t>Con đường khuếch tán</a:t>
                      </a:r>
                      <a:endParaRPr lang="en-US" sz="20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</a:rPr>
                        <a:t>Chất được vận chuyển</a:t>
                      </a:r>
                      <a:endParaRPr lang="en-US" sz="20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2639216"/>
                  </a:ext>
                </a:extLst>
              </a:tr>
              <a:tr h="9875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Khuếch tán qua lớp lipit kép ( khuếch tán đơn giản)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9143810"/>
                  </a:ext>
                </a:extLst>
              </a:tr>
              <a:tr h="10104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Khuếch tán nhờ prôtêin vận chuyển ( khuếch tán tăng cường)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8786598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="" xmlns:a16="http://schemas.microsoft.com/office/drawing/2014/main" id="{3FB1281D-42E1-CBE8-DBC4-DBB552158281}"/>
              </a:ext>
            </a:extLst>
          </p:cNvPr>
          <p:cNvSpPr/>
          <p:nvPr/>
        </p:nvSpPr>
        <p:spPr>
          <a:xfrm>
            <a:off x="9545318" y="2849"/>
            <a:ext cx="2606042" cy="12700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5983581-2E71-D9E3-5393-FA07B7C92951}"/>
              </a:ext>
            </a:extLst>
          </p:cNvPr>
          <p:cNvSpPr txBox="1"/>
          <p:nvPr/>
        </p:nvSpPr>
        <p:spPr>
          <a:xfrm>
            <a:off x="325120" y="957964"/>
            <a:ext cx="9685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PHT!</a:t>
            </a:r>
          </a:p>
        </p:txBody>
      </p:sp>
    </p:spTree>
    <p:extLst>
      <p:ext uri="{BB962C8B-B14F-4D97-AF65-F5344CB8AC3E}">
        <p14:creationId xmlns:p14="http://schemas.microsoft.com/office/powerpoint/2010/main" val="16427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E6A0245D-BA42-7338-5735-37E226A75C7D}"/>
              </a:ext>
            </a:extLst>
          </p:cNvPr>
          <p:cNvSpPr txBox="1">
            <a:spLocks noChangeArrowheads="1"/>
          </p:cNvSpPr>
          <p:nvPr/>
        </p:nvSpPr>
        <p:spPr>
          <a:xfrm>
            <a:off x="138840" y="160278"/>
            <a:ext cx="11931240" cy="6626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SỰ VẬN CHUYỂN THỤ ĐỘNG QUA MÀNG SINH CHẤT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5983581-2E71-D9E3-5393-FA07B7C92951}"/>
              </a:ext>
            </a:extLst>
          </p:cNvPr>
          <p:cNvSpPr txBox="1"/>
          <p:nvPr/>
        </p:nvSpPr>
        <p:spPr>
          <a:xfrm>
            <a:off x="121920" y="740448"/>
            <a:ext cx="919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clip,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PHT!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6DC3108E-3B7C-CD62-6CAB-7143D3AE6E1B}"/>
              </a:ext>
            </a:extLst>
          </p:cNvPr>
          <p:cNvSpPr/>
          <p:nvPr/>
        </p:nvSpPr>
        <p:spPr>
          <a:xfrm>
            <a:off x="8940800" y="-80664"/>
            <a:ext cx="3129280" cy="127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EB37A986-11AB-73DB-48E9-561C55444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547707"/>
              </p:ext>
            </p:extLst>
          </p:nvPr>
        </p:nvGraphicFramePr>
        <p:xfrm>
          <a:off x="264161" y="1575265"/>
          <a:ext cx="11805919" cy="524641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923280">
                  <a:extLst>
                    <a:ext uri="{9D8B030D-6E8A-4147-A177-3AD203B41FA5}">
                      <a16:colId xmlns="" xmlns:a16="http://schemas.microsoft.com/office/drawing/2014/main" val="1913134123"/>
                    </a:ext>
                  </a:extLst>
                </a:gridCol>
                <a:gridCol w="1849120">
                  <a:extLst>
                    <a:ext uri="{9D8B030D-6E8A-4147-A177-3AD203B41FA5}">
                      <a16:colId xmlns="" xmlns:a16="http://schemas.microsoft.com/office/drawing/2014/main" val="3960375944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1927424577"/>
                    </a:ext>
                  </a:extLst>
                </a:gridCol>
                <a:gridCol w="1899919">
                  <a:extLst>
                    <a:ext uri="{9D8B030D-6E8A-4147-A177-3AD203B41FA5}">
                      <a16:colId xmlns="" xmlns:a16="http://schemas.microsoft.com/office/drawing/2014/main" val="3531120521"/>
                    </a:ext>
                  </a:extLst>
                </a:gridCol>
              </a:tblGrid>
              <a:tr h="48777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2.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thẩm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thấu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>
                          <a:effectLst/>
                        </a:rPr>
                        <a:t>- </a:t>
                      </a:r>
                      <a:r>
                        <a:rPr lang="en-US" sz="2400" i="1" dirty="0" err="1">
                          <a:effectLst/>
                        </a:rPr>
                        <a:t>Màng</a:t>
                      </a:r>
                      <a:r>
                        <a:rPr lang="en-US" sz="2400" i="1" dirty="0">
                          <a:effectLst/>
                        </a:rPr>
                        <a:t> </a:t>
                      </a:r>
                      <a:r>
                        <a:rPr lang="en-US" sz="2400" i="1" dirty="0" err="1">
                          <a:effectLst/>
                        </a:rPr>
                        <a:t>bán</a:t>
                      </a:r>
                      <a:r>
                        <a:rPr lang="en-US" sz="2400" i="1" dirty="0">
                          <a:effectLst/>
                        </a:rPr>
                        <a:t> </a:t>
                      </a:r>
                      <a:r>
                        <a:rPr lang="en-US" sz="2400" i="1" dirty="0" err="1">
                          <a:effectLst/>
                        </a:rPr>
                        <a:t>thấm</a:t>
                      </a:r>
                      <a:r>
                        <a:rPr lang="en-US" sz="2400" i="1" dirty="0">
                          <a:effectLst/>
                        </a:rPr>
                        <a:t> </a:t>
                      </a:r>
                      <a:r>
                        <a:rPr lang="en-US" sz="2400" i="1" dirty="0" err="1">
                          <a:effectLst/>
                        </a:rPr>
                        <a:t>là</a:t>
                      </a:r>
                      <a:r>
                        <a:rPr lang="en-US" sz="2400" i="1" dirty="0">
                          <a:effectLst/>
                        </a:rPr>
                        <a:t> </a:t>
                      </a:r>
                      <a:r>
                        <a:rPr lang="en-US" sz="2400" i="1" dirty="0" err="1">
                          <a:effectLst/>
                        </a:rPr>
                        <a:t>gì</a:t>
                      </a:r>
                      <a:r>
                        <a:rPr lang="en-US" sz="2400" i="1" dirty="0">
                          <a:effectLst/>
                        </a:rPr>
                        <a:t>?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0506498"/>
                  </a:ext>
                </a:extLst>
              </a:tr>
              <a:tr h="44683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>
                          <a:effectLst/>
                        </a:rPr>
                        <a:t>- Các phân tử nước và chất tan di chuyển như thế nào qua màng bán thấm?</a:t>
                      </a:r>
                      <a:endParaRPr lang="en-US" sz="2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8013313"/>
                  </a:ext>
                </a:extLst>
              </a:tr>
              <a:tr h="34312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>
                          <a:effectLst/>
                        </a:rPr>
                        <a:t>- Thẩm thấu là gì?</a:t>
                      </a:r>
                      <a:endParaRPr lang="en-US" sz="2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1579519"/>
                  </a:ext>
                </a:extLst>
              </a:tr>
              <a:tr h="12330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7551502"/>
                  </a:ext>
                </a:extLst>
              </a:tr>
              <a:tr h="966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Môi trường Đẳng trương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Môi trường Nhược trương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Môi trường Ưu trương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7256304"/>
                  </a:ext>
                </a:extLst>
              </a:tr>
              <a:tr h="676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dirty="0" err="1">
                          <a:effectLst/>
                        </a:rPr>
                        <a:t>Nồng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độ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chất</a:t>
                      </a:r>
                      <a:r>
                        <a:rPr lang="en-US" sz="2400" b="0" dirty="0">
                          <a:effectLst/>
                        </a:rPr>
                        <a:t> tan </a:t>
                      </a:r>
                      <a:r>
                        <a:rPr lang="en-US" sz="2400" b="0" dirty="0" err="1">
                          <a:effectLst/>
                        </a:rPr>
                        <a:t>trong</a:t>
                      </a:r>
                      <a:r>
                        <a:rPr lang="en-US" sz="2400" b="0" dirty="0">
                          <a:effectLst/>
                        </a:rPr>
                        <a:t> dung </a:t>
                      </a:r>
                      <a:r>
                        <a:rPr lang="en-US" sz="2400" b="0" dirty="0" err="1">
                          <a:effectLst/>
                        </a:rPr>
                        <a:t>dịch</a:t>
                      </a:r>
                      <a:r>
                        <a:rPr lang="en-US" sz="2400" b="0" dirty="0">
                          <a:effectLst/>
                        </a:rPr>
                        <a:t> so </a:t>
                      </a:r>
                      <a:r>
                        <a:rPr lang="en-US" sz="2400" b="0" dirty="0" err="1">
                          <a:effectLst/>
                        </a:rPr>
                        <a:t>với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nồng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độ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chất</a:t>
                      </a:r>
                      <a:r>
                        <a:rPr lang="en-US" sz="2400" b="0" dirty="0">
                          <a:effectLst/>
                        </a:rPr>
                        <a:t> tan </a:t>
                      </a:r>
                      <a:r>
                        <a:rPr lang="en-US" sz="2400" b="0" dirty="0" err="1">
                          <a:effectLst/>
                        </a:rPr>
                        <a:t>trong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tế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bào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8792581"/>
                  </a:ext>
                </a:extLst>
              </a:tr>
              <a:tr h="4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dirty="0" err="1">
                          <a:effectLst/>
                        </a:rPr>
                        <a:t>Sự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thẩm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thấu</a:t>
                      </a:r>
                      <a:r>
                        <a:rPr lang="en-US" sz="2400" b="0" dirty="0">
                          <a:effectLst/>
                        </a:rPr>
                        <a:t> (</a:t>
                      </a:r>
                      <a:r>
                        <a:rPr lang="en-US" sz="2400" b="0" dirty="0" err="1">
                          <a:effectLst/>
                        </a:rPr>
                        <a:t>các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phân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tử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nước</a:t>
                      </a:r>
                      <a:r>
                        <a:rPr lang="en-US" sz="2400" b="0" dirty="0">
                          <a:effectLst/>
                        </a:rPr>
                        <a:t> di </a:t>
                      </a:r>
                      <a:r>
                        <a:rPr lang="en-US" sz="2400" b="0" dirty="0" err="1">
                          <a:effectLst/>
                        </a:rPr>
                        <a:t>chuyển</a:t>
                      </a:r>
                      <a:r>
                        <a:rPr lang="en-US" sz="2400" b="0" dirty="0">
                          <a:effectLst/>
                        </a:rPr>
                        <a:t>)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0866565"/>
                  </a:ext>
                </a:extLst>
              </a:tr>
              <a:tr h="327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dirty="0" err="1">
                          <a:effectLst/>
                        </a:rPr>
                        <a:t>Sự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biến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đổi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của</a:t>
                      </a:r>
                      <a:r>
                        <a:rPr lang="en-US" sz="2400" b="0" dirty="0">
                          <a:effectLst/>
                        </a:rPr>
                        <a:t> TB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1407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1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E6A0245D-BA42-7338-5735-37E226A75C7D}"/>
              </a:ext>
            </a:extLst>
          </p:cNvPr>
          <p:cNvSpPr txBox="1">
            <a:spLocks noChangeArrowheads="1"/>
          </p:cNvSpPr>
          <p:nvPr/>
        </p:nvSpPr>
        <p:spPr>
          <a:xfrm>
            <a:off x="138840" y="160278"/>
            <a:ext cx="11931240" cy="6626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SỰ VẬN CHUYỂN THỤ ĐỘNG QUA MÀNG SINH CHẤT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5983581-2E71-D9E3-5393-FA07B7C92951}"/>
              </a:ext>
            </a:extLst>
          </p:cNvPr>
          <p:cNvSpPr txBox="1"/>
          <p:nvPr/>
        </p:nvSpPr>
        <p:spPr>
          <a:xfrm>
            <a:off x="396240" y="1087616"/>
            <a:ext cx="919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2 thí nghiệm a, b theo hướng dẫn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6DC3108E-3B7C-CD62-6CAB-7143D3AE6E1B}"/>
              </a:ext>
            </a:extLst>
          </p:cNvPr>
          <p:cNvSpPr/>
          <p:nvPr/>
        </p:nvSpPr>
        <p:spPr>
          <a:xfrm>
            <a:off x="8544560" y="-80664"/>
            <a:ext cx="3525520" cy="127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D2CD3F-05AA-9E75-381D-D2BD597FDB4D}"/>
              </a:ext>
            </a:extLst>
          </p:cNvPr>
          <p:cNvSpPr txBox="1"/>
          <p:nvPr/>
        </p:nvSpPr>
        <p:spPr>
          <a:xfrm>
            <a:off x="558800" y="2032337"/>
            <a:ext cx="8087360" cy="2978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280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khuếch</a:t>
            </a:r>
            <a:r>
              <a:rPr lang="en-US" sz="2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2800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mực</a:t>
            </a:r>
            <a:r>
              <a:rPr lang="en-US" sz="2800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b="1" dirty="0" err="1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Thí</a:t>
            </a:r>
            <a:r>
              <a:rPr lang="en-US" sz="2800" b="1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800" b="1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b. </a:t>
            </a:r>
            <a:r>
              <a:rPr lang="en-US" sz="280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thẩm</a:t>
            </a:r>
            <a:r>
              <a:rPr lang="en-US" sz="2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thấu</a:t>
            </a:r>
            <a:r>
              <a:rPr lang="en-US" sz="28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dưa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lát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.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lát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dưa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cốc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1,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thìa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muối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>
              <a:highlight>
                <a:srgbClr val="FFFFFF"/>
              </a:highlight>
            </a:endParaRPr>
          </a:p>
        </p:txBody>
      </p:sp>
      <p:pic>
        <p:nvPicPr>
          <p:cNvPr id="3074" name="Picture 2" descr="nước cất">
            <a:extLst>
              <a:ext uri="{FF2B5EF4-FFF2-40B4-BE49-F238E27FC236}">
                <a16:creationId xmlns="" xmlns:a16="http://schemas.microsoft.com/office/drawing/2014/main" id="{B568C073-154A-10C1-B53A-2F43C50C2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3" t="23678" r="32400" b="24669"/>
          <a:stretch/>
        </p:blipFill>
        <p:spPr bwMode="auto">
          <a:xfrm>
            <a:off x="9837720" y="1875492"/>
            <a:ext cx="1795479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7DAD6A3F-B85B-0A9D-8DCE-C67D782E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695" y="4479903"/>
            <a:ext cx="3143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922198"/>
              </p:ext>
            </p:extLst>
          </p:nvPr>
        </p:nvGraphicFramePr>
        <p:xfrm>
          <a:off x="837126" y="1081827"/>
          <a:ext cx="10620809" cy="5611697"/>
        </p:xfrm>
        <a:graphic>
          <a:graphicData uri="http://schemas.openxmlformats.org/drawingml/2006/table">
            <a:tbl>
              <a:tblPr firstRow="1" firstCol="1" bandRow="1"/>
              <a:tblGrid>
                <a:gridCol w="2329796"/>
                <a:gridCol w="2502948"/>
                <a:gridCol w="2704759"/>
                <a:gridCol w="3083306"/>
              </a:tblGrid>
              <a:tr h="499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Tiêu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chí</a:t>
                      </a:r>
                      <a:endParaRPr lang="en-GB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Mức 1</a:t>
                      </a:r>
                      <a:endParaRPr lang="en-GB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Mức 2</a:t>
                      </a:r>
                      <a:endParaRPr lang="en-GB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Mức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</a:t>
                      </a:r>
                      <a:endParaRPr lang="en-GB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Thẩm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mĩ</a:t>
                      </a:r>
                      <a:endParaRPr lang="en-GB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Rối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khó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nhìn</a:t>
                      </a:r>
                      <a:endParaRPr lang="en-GB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Dễ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nhìn</a:t>
                      </a:r>
                      <a:endParaRPr lang="en-GB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Dễ nhìn ,Sinh động</a:t>
                      </a:r>
                      <a:endParaRPr lang="en-GB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endParaRPr lang="en-GB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10đ</a:t>
                      </a:r>
                      <a:endParaRPr lang="en-GB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15đ</a:t>
                      </a:r>
                      <a:endParaRPr lang="en-GB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20đ</a:t>
                      </a:r>
                      <a:endParaRPr lang="en-GB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 dung phiếu học tập</a:t>
                      </a:r>
                      <a:endParaRPr lang="en-GB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đầy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đủ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endParaRPr lang="en-GB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xác</a:t>
                      </a:r>
                      <a:endParaRPr lang="en-GB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Đầy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đủ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GB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xác</a:t>
                      </a:r>
                      <a:endParaRPr lang="en-GB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Đầy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đủ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kiến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ví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minh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họa</a:t>
                      </a:r>
                      <a:endParaRPr lang="en-GB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endParaRPr lang="en-GB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30đ</a:t>
                      </a:r>
                      <a:endParaRPr lang="en-GB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40đ</a:t>
                      </a:r>
                      <a:endParaRPr lang="en-GB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50đ</a:t>
                      </a:r>
                      <a:endParaRPr lang="en-GB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Thuyết trình</a:t>
                      </a:r>
                      <a:endParaRPr lang="en-GB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Dài dòng khó hiểu</a:t>
                      </a:r>
                      <a:endParaRPr lang="en-GB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Thuyết trình rõ ràng lưu loát</a:t>
                      </a:r>
                      <a:endParaRPr lang="en-GB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gọn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logic,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hấp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dẫn</a:t>
                      </a:r>
                      <a:endParaRPr lang="en-GB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Điểm</a:t>
                      </a:r>
                      <a:endParaRPr lang="en-GB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10đ</a:t>
                      </a:r>
                      <a:endParaRPr lang="en-GB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20đ</a:t>
                      </a:r>
                      <a:endParaRPr lang="en-GB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30đ</a:t>
                      </a:r>
                      <a:endParaRPr lang="en-GB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Tổng</a:t>
                      </a:r>
                      <a:endParaRPr lang="en-GB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en-GB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33341" y="321972"/>
            <a:ext cx="94659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PHIẾU ĐÁNH GIÁ THEO TIÊU CHÍ RUBRICS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E6A0245D-BA42-7338-5735-37E226A75C7D}"/>
              </a:ext>
            </a:extLst>
          </p:cNvPr>
          <p:cNvSpPr txBox="1">
            <a:spLocks noChangeArrowheads="1"/>
          </p:cNvSpPr>
          <p:nvPr/>
        </p:nvSpPr>
        <p:spPr>
          <a:xfrm>
            <a:off x="3105560" y="40899"/>
            <a:ext cx="5296760" cy="6626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PHIẾU HỌC TẬP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FBCB8DA-2128-9765-E175-238AFC974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948871"/>
              </p:ext>
            </p:extLst>
          </p:nvPr>
        </p:nvGraphicFramePr>
        <p:xfrm>
          <a:off x="294640" y="761926"/>
          <a:ext cx="11758520" cy="5821753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797075">
                  <a:extLst>
                    <a:ext uri="{9D8B030D-6E8A-4147-A177-3AD203B41FA5}">
                      <a16:colId xmlns="" xmlns:a16="http://schemas.microsoft.com/office/drawing/2014/main" val="468830373"/>
                    </a:ext>
                  </a:extLst>
                </a:gridCol>
                <a:gridCol w="4961445">
                  <a:extLst>
                    <a:ext uri="{9D8B030D-6E8A-4147-A177-3AD203B41FA5}">
                      <a16:colId xmlns="" xmlns:a16="http://schemas.microsoft.com/office/drawing/2014/main" val="1232067451"/>
                    </a:ext>
                  </a:extLst>
                </a:gridCol>
              </a:tblGrid>
              <a:tr h="1135909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2400" kern="1200">
                          <a:solidFill>
                            <a:srgbClr val="C00000"/>
                          </a:solidFill>
                          <a:effectLst/>
                        </a:rPr>
                        <a:t>1. Sự khuếch tán.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2400" i="1" kern="1200">
                          <a:solidFill>
                            <a:srgbClr val="0000FF"/>
                          </a:solidFill>
                          <a:effectLst/>
                        </a:rPr>
                        <a:t>- Khuếch tán là gì?</a:t>
                      </a:r>
                      <a:endParaRPr lang="en-US" sz="2400" i="1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200">
                          <a:effectLst/>
                        </a:rPr>
                        <a:t>L</a:t>
                      </a:r>
                      <a:r>
                        <a:rPr lang="en-US" sz="2400" kern="1200">
                          <a:effectLst/>
                        </a:rPr>
                        <a:t>à sự vận chuyển các chất qua màng, </a:t>
                      </a:r>
                      <a:r>
                        <a:rPr lang="vi-VN" sz="2400" kern="1200">
                          <a:effectLst/>
                        </a:rPr>
                        <a:t>từ nơi nồng độ cao → nồng độ thấp</a:t>
                      </a:r>
                      <a:r>
                        <a:rPr lang="en-US" sz="2400" kern="1200">
                          <a:effectLst/>
                        </a:rPr>
                        <a:t> hơn </a:t>
                      </a:r>
                      <a:r>
                        <a:rPr lang="vi-VN" sz="2400" kern="1200">
                          <a:effectLst/>
                        </a:rPr>
                        <a:t>(</a:t>
                      </a:r>
                      <a:r>
                        <a:rPr lang="en-US" sz="2400" kern="1200">
                          <a:effectLst/>
                        </a:rPr>
                        <a:t>vận chuyển </a:t>
                      </a:r>
                      <a:r>
                        <a:rPr lang="vi-VN" sz="2400" kern="1200">
                          <a:effectLst/>
                        </a:rPr>
                        <a:t>theo chiều gradien nồng độ</a:t>
                      </a:r>
                      <a:r>
                        <a:rPr lang="en-US" sz="2400" kern="1200">
                          <a:effectLst/>
                        </a:rPr>
                        <a:t>).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tc hMerge="1">
                  <a:txBody>
                    <a:bodyPr/>
                    <a:lstStyle/>
                    <a:p>
                      <a:endParaRPr lang="en-US" sz="2000"/>
                    </a:p>
                  </a:txBody>
                  <a:tcPr marL="64309" marR="64309" marT="32155" marB="32155"/>
                </a:tc>
                <a:extLst>
                  <a:ext uri="{0D108BD9-81ED-4DB2-BD59-A6C34878D82A}">
                    <a16:rowId xmlns="" xmlns:a16="http://schemas.microsoft.com/office/drawing/2014/main" val="329321514"/>
                  </a:ext>
                </a:extLst>
              </a:tr>
              <a:tr h="7081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 </a:t>
                      </a: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Khuếch tán diễn ra trong những loại môi trường nào?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Môi trường lỏng và khí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tc hMerge="1">
                  <a:txBody>
                    <a:bodyPr/>
                    <a:lstStyle/>
                    <a:p>
                      <a:endParaRPr lang="en-US" sz="2000"/>
                    </a:p>
                  </a:txBody>
                  <a:tcPr marL="64309" marR="64309" marT="32155" marB="32155"/>
                </a:tc>
                <a:extLst>
                  <a:ext uri="{0D108BD9-81ED-4DB2-BD59-A6C34878D82A}">
                    <a16:rowId xmlns="" xmlns:a16="http://schemas.microsoft.com/office/drawing/2014/main" val="1853652735"/>
                  </a:ext>
                </a:extLst>
              </a:tr>
              <a:tr h="7827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- Trạng thái cân bằng động là gì?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Là trạng thái các phân tử phân bố đồng đều trong môi trường, các phân tử di chuyển theo 2 chiều như nhau.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/>
                </a:tc>
                <a:tc hMerge="1">
                  <a:txBody>
                    <a:bodyPr/>
                    <a:lstStyle/>
                    <a:p>
                      <a:endParaRPr lang="en-US" sz="2000"/>
                    </a:p>
                  </a:txBody>
                  <a:tcPr marL="64309" marR="64309" marT="32155" marB="32155"/>
                </a:tc>
                <a:extLst>
                  <a:ext uri="{0D108BD9-81ED-4DB2-BD59-A6C34878D82A}">
                    <a16:rowId xmlns="" xmlns:a16="http://schemas.microsoft.com/office/drawing/2014/main" val="348422651"/>
                  </a:ext>
                </a:extLst>
              </a:tr>
              <a:tr h="283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FF"/>
                          </a:solidFill>
                          <a:effectLst/>
                        </a:rPr>
                        <a:t>Con đường khuếch tán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FF"/>
                          </a:solidFill>
                          <a:effectLst/>
                        </a:rPr>
                        <a:t>Chất được vận chuyển</a:t>
                      </a:r>
                      <a:endParaRPr lang="en-US" sz="2000" b="1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2639216"/>
                  </a:ext>
                </a:extLst>
              </a:tr>
              <a:tr h="1069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Khuếch tán qua lớp lipit kép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 khuếch tán đơn giản)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 Chất khí: CO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r>
                        <a:rPr lang="en-US" sz="2000">
                          <a:effectLst/>
                        </a:rPr>
                        <a:t>, O</a:t>
                      </a:r>
                      <a:r>
                        <a:rPr lang="en-US" sz="2000" baseline="-25000">
                          <a:effectLst/>
                        </a:rPr>
                        <a:t>2</a:t>
                      </a:r>
                      <a:r>
                        <a:rPr lang="en-US" sz="2000">
                          <a:effectLst/>
                        </a:rPr>
                        <a:t>…;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 Phân tử kị nước: steroid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 Vitamin tan trong lipit…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9143810"/>
                  </a:ext>
                </a:extLst>
              </a:tr>
              <a:tr h="1094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Khuếch tán nhờ prôtêin vận chuyển ( khuếch tán tăng cường)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 Các chất phân cực, ion.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 Các phân tử ưa nước: gluco, amino acid,...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32" marR="4823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8786598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="" xmlns:a16="http://schemas.microsoft.com/office/drawing/2014/main" id="{3FB1281D-42E1-CBE8-DBC4-DBB552158281}"/>
              </a:ext>
            </a:extLst>
          </p:cNvPr>
          <p:cNvSpPr/>
          <p:nvPr/>
        </p:nvSpPr>
        <p:spPr>
          <a:xfrm>
            <a:off x="9447118" y="97754"/>
            <a:ext cx="2606042" cy="12700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E6A0245D-BA42-7338-5735-37E226A75C7D}"/>
              </a:ext>
            </a:extLst>
          </p:cNvPr>
          <p:cNvSpPr txBox="1">
            <a:spLocks noChangeArrowheads="1"/>
          </p:cNvSpPr>
          <p:nvPr/>
        </p:nvSpPr>
        <p:spPr>
          <a:xfrm>
            <a:off x="3105560" y="40899"/>
            <a:ext cx="5296760" cy="274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PHIẾU HỌC TẬP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3FB1281D-42E1-CBE8-DBC4-DBB552158281}"/>
              </a:ext>
            </a:extLst>
          </p:cNvPr>
          <p:cNvSpPr/>
          <p:nvPr/>
        </p:nvSpPr>
        <p:spPr>
          <a:xfrm>
            <a:off x="10207400" y="493"/>
            <a:ext cx="1984600" cy="96904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A1FFA84B-E32C-9346-1C6A-203B4B405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01189"/>
              </p:ext>
            </p:extLst>
          </p:nvPr>
        </p:nvGraphicFramePr>
        <p:xfrm>
          <a:off x="213822" y="561109"/>
          <a:ext cx="11805919" cy="613135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618803">
                  <a:extLst>
                    <a:ext uri="{9D8B030D-6E8A-4147-A177-3AD203B41FA5}">
                      <a16:colId xmlns="" xmlns:a16="http://schemas.microsoft.com/office/drawing/2014/main" val="1913134123"/>
                    </a:ext>
                  </a:extLst>
                </a:gridCol>
                <a:gridCol w="2038662">
                  <a:extLst>
                    <a:ext uri="{9D8B030D-6E8A-4147-A177-3AD203B41FA5}">
                      <a16:colId xmlns="" xmlns:a16="http://schemas.microsoft.com/office/drawing/2014/main" val="3960375944"/>
                    </a:ext>
                  </a:extLst>
                </a:gridCol>
                <a:gridCol w="2605054">
                  <a:extLst>
                    <a:ext uri="{9D8B030D-6E8A-4147-A177-3AD203B41FA5}">
                      <a16:colId xmlns="" xmlns:a16="http://schemas.microsoft.com/office/drawing/2014/main" val="1927424577"/>
                    </a:ext>
                  </a:extLst>
                </a:gridCol>
                <a:gridCol w="2543400">
                  <a:extLst>
                    <a:ext uri="{9D8B030D-6E8A-4147-A177-3AD203B41FA5}">
                      <a16:colId xmlns="" xmlns:a16="http://schemas.microsoft.com/office/drawing/2014/main" val="3531120521"/>
                    </a:ext>
                  </a:extLst>
                </a:gridCol>
              </a:tblGrid>
              <a:tr h="66705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thẩm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thấu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Màng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bán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thấm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là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gì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?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Màng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có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tính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thấm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với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nước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nhưng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không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thấm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với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số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chất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tan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nhất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định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2400" i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0506498"/>
                  </a:ext>
                </a:extLst>
              </a:tr>
              <a:tr h="508713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Các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phân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tử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nước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và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chất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tan di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chuyển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như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thế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nào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qua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màng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bán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thấm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? </a:t>
                      </a:r>
                      <a:endParaRPr lang="en-US" sz="1800" b="1" kern="12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Nước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đi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từ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nơi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có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thế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nước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cao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nồng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độ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chất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tan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thấp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đến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nơi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có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thế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nước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thấp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nồng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độ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chất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tan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cao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Chất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tan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không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đi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qua</a:t>
                      </a:r>
                      <a:endParaRPr lang="en-US" sz="2400" i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8013313"/>
                  </a:ext>
                </a:extLst>
              </a:tr>
              <a:tr h="450747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Thẩm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thấu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là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gì</a:t>
                      </a:r>
                      <a:r>
                        <a:rPr lang="en-US" sz="1800" b="1" i="1" kern="12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?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Là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sự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chuyển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của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các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phân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tử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nước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qua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màng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bán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thấm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Nước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đi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từ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nơi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có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thế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nước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cao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nồng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độ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chất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tan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thấp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đến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nơi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có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thế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nước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thấp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nồng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độ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chất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tan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cao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).</a:t>
                      </a:r>
                      <a:endParaRPr lang="en-US" sz="2400" i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1579519"/>
                  </a:ext>
                </a:extLst>
              </a:tr>
              <a:tr h="150298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7551502"/>
                  </a:ext>
                </a:extLst>
              </a:tr>
              <a:tr h="8136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Đẳng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trương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Nhược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trương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Ưu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trương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7256304"/>
                  </a:ext>
                </a:extLst>
              </a:tr>
              <a:tr h="629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Nồng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độ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chất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tan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trong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dung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dịch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so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với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nồng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độ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chất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tan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trong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tế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bào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Bằng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nhau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Nhỏ hơn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Lớn hơn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8792581"/>
                  </a:ext>
                </a:extLst>
              </a:tr>
              <a:tr h="5625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Sự thẩm thấu (các phân tử nước di chuyển)</a:t>
                      </a:r>
                      <a:endParaRPr lang="en-US" sz="20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Ở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trạng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thái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cân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bằng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Vào trong TB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Ra ngoài TB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0866565"/>
                  </a:ext>
                </a:extLst>
              </a:tr>
              <a:tr h="10742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itchFamily="34" charset="0"/>
                          <a:cs typeface="Arial" pitchFamily="34" charset="0"/>
                        </a:rPr>
                        <a:t>Sự biến đổi của TB</a:t>
                      </a:r>
                      <a:endParaRPr lang="en-US" sz="20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Tế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bào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thay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đổi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kích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thước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dạng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tích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.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Tế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bào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ĐV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vỡ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ra.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Tế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bào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TV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trương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nước,có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phồng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nhưng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ko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vỡ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Tế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bào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ĐV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co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rúm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Tế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bào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TV co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nguyên</a:t>
                      </a:r>
                      <a:r>
                        <a:rPr lang="en-US" sz="20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sinh</a:t>
                      </a:r>
                      <a:endParaRPr lang="en-US" sz="20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1407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E6A0245D-BA42-7338-5735-37E226A75C7D}"/>
              </a:ext>
            </a:extLst>
          </p:cNvPr>
          <p:cNvSpPr txBox="1">
            <a:spLocks noChangeArrowheads="1"/>
          </p:cNvSpPr>
          <p:nvPr/>
        </p:nvSpPr>
        <p:spPr>
          <a:xfrm>
            <a:off x="3105560" y="40899"/>
            <a:ext cx="5296760" cy="274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PHIẾU HỌC TẬP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5404C8D1-3A34-93C8-DE1A-97824A2A3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23471"/>
              </p:ext>
            </p:extLst>
          </p:nvPr>
        </p:nvGraphicFramePr>
        <p:xfrm>
          <a:off x="213361" y="600849"/>
          <a:ext cx="11551920" cy="5454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796">
                  <a:extLst>
                    <a:ext uri="{9D8B030D-6E8A-4147-A177-3AD203B41FA5}">
                      <a16:colId xmlns="" xmlns:a16="http://schemas.microsoft.com/office/drawing/2014/main" val="4246543300"/>
                    </a:ext>
                  </a:extLst>
                </a:gridCol>
                <a:gridCol w="10818124">
                  <a:extLst>
                    <a:ext uri="{9D8B030D-6E8A-4147-A177-3AD203B41FA5}">
                      <a16:colId xmlns="" xmlns:a16="http://schemas.microsoft.com/office/drawing/2014/main" val="719182135"/>
                    </a:ext>
                  </a:extLst>
                </a:gridCol>
              </a:tblGrid>
              <a:tr h="632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luận chung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38732287"/>
                  </a:ext>
                </a:extLst>
              </a:tr>
              <a:tr h="151983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2800" b="1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 chuyển thụ động là gì?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sự vận chuyển c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 </a:t>
                      </a: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nơi </a:t>
                      </a: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nồng độ cao → nồng độ thấp (theo chiều gradien nồng độ)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8820992"/>
                  </a:ext>
                </a:extLst>
              </a:tr>
              <a:tr h="21138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2800" b="1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8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b="1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8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1" i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226695">
                        <a:lnSpc>
                          <a:spcPct val="115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khuếch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phospholipid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26695">
                        <a:lnSpc>
                          <a:spcPct val="115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khuếch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protein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8824203"/>
                  </a:ext>
                </a:extLst>
              </a:tr>
              <a:tr h="10416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en-US" sz="2800" b="1" i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 chuyển thụ động có tiêu tốn năng lượng không?</a:t>
                      </a: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Không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US" sz="2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2989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1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310484" y="774194"/>
            <a:ext cx="10296324" cy="3805980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903272" y="4786223"/>
            <a:ext cx="7891549" cy="1472910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61" y="1762071"/>
            <a:ext cx="8159037" cy="260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3559" y="3608085"/>
            <a:ext cx="59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3683" y="1116534"/>
            <a:ext cx="1008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BB60CD6C-75F0-56C0-0084-197CF4016B9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"/>
            <a:ext cx="12192000" cy="61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các phiếu phù hợp dán vào các ô (1), (2), (3)!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F0D32F9-871E-233E-6FF0-D805D22D9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12" y="1710979"/>
            <a:ext cx="3254199" cy="611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chất ở tế bào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CDF97BA-8E82-5673-14E3-9BD6C9AED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122" y="912745"/>
            <a:ext cx="6387175" cy="7973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các phản ứng hóa học diễn ra trong tế bào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hoá vật chất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6D6D999-21B3-8E94-B7E3-E556C70B4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123" y="2283153"/>
            <a:ext cx="6387175" cy="7973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sự trao đổi các chất giữa tế bào với môi trường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( Trao đổi chất qua màng)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DAE1E0A-438A-D94E-6E3B-DC91FA421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947" y="4666465"/>
            <a:ext cx="2819663" cy="61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khuếch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E57EBFF-2FBC-142C-FF50-CB17ECB21E0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3348111" y="1311431"/>
            <a:ext cx="666011" cy="705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62733D5A-FF3D-CFFF-7E36-75FBE25EABD2}"/>
              </a:ext>
            </a:extLst>
          </p:cNvPr>
          <p:cNvCxnSpPr>
            <a:cxnSpLocks/>
          </p:cNvCxnSpPr>
          <p:nvPr/>
        </p:nvCxnSpPr>
        <p:spPr>
          <a:xfrm>
            <a:off x="3348111" y="2005347"/>
            <a:ext cx="666012" cy="701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0DADEA6-EA63-56FD-733D-271B44E2C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396" y="3673568"/>
            <a:ext cx="3254199" cy="48191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chuyển thụ động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7630E33-1177-89AD-89E0-03C23E4C2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504" y="3684906"/>
            <a:ext cx="3254199" cy="5972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chuyển chủ động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5">
            <a:extLst>
              <a:ext uri="{FF2B5EF4-FFF2-40B4-BE49-F238E27FC236}">
                <a16:creationId xmlns="" xmlns:a16="http://schemas.microsoft.com/office/drawing/2014/main" id="{BE1C8FF0-E6E6-AA15-7C79-60EF62F3E55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89762" y="520433"/>
            <a:ext cx="550097" cy="5701378"/>
            <a:chOff x="1760112" y="2998060"/>
            <a:chExt cx="597586" cy="2385399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="" xmlns:a16="http://schemas.microsoft.com/office/drawing/2014/main" id="{6E53ADD7-8223-9C9A-07B8-D20B79BB7720}"/>
                </a:ext>
              </a:extLst>
            </p:cNvPr>
            <p:cNvCxnSpPr/>
            <p:nvPr/>
          </p:nvCxnSpPr>
          <p:spPr>
            <a:xfrm>
              <a:off x="1994743" y="5383459"/>
              <a:ext cx="3629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="" xmlns:a16="http://schemas.microsoft.com/office/drawing/2014/main" id="{5130C731-DC79-9986-B3B6-B2B4A8A9D6D9}"/>
                </a:ext>
              </a:extLst>
            </p:cNvPr>
            <p:cNvCxnSpPr/>
            <p:nvPr/>
          </p:nvCxnSpPr>
          <p:spPr>
            <a:xfrm>
              <a:off x="1997780" y="3001642"/>
              <a:ext cx="3432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126EC7CE-E769-8986-5EFB-AAAC78DD2D0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80085" y="4057527"/>
              <a:ext cx="0" cy="2399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B31B3A91-5AB7-6644-97EE-F20A961FDA52}"/>
                </a:ext>
              </a:extLst>
            </p:cNvPr>
            <p:cNvCxnSpPr/>
            <p:nvPr/>
          </p:nvCxnSpPr>
          <p:spPr>
            <a:xfrm flipH="1">
              <a:off x="1994742" y="2998060"/>
              <a:ext cx="5315" cy="23853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0F15DAC0-7CAA-8753-7AE3-20E17FB2820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82781" y="2422131"/>
            <a:ext cx="481910" cy="3990168"/>
            <a:chOff x="1760112" y="2998060"/>
            <a:chExt cx="597586" cy="238539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="" xmlns:a16="http://schemas.microsoft.com/office/drawing/2014/main" id="{1E2FEED4-6E82-D0A7-55E9-EB7E8424446F}"/>
                </a:ext>
              </a:extLst>
            </p:cNvPr>
            <p:cNvCxnSpPr/>
            <p:nvPr/>
          </p:nvCxnSpPr>
          <p:spPr>
            <a:xfrm>
              <a:off x="1994743" y="5383459"/>
              <a:ext cx="3629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971FDE60-6D8C-5320-5852-89E532943102}"/>
                </a:ext>
              </a:extLst>
            </p:cNvPr>
            <p:cNvCxnSpPr/>
            <p:nvPr/>
          </p:nvCxnSpPr>
          <p:spPr>
            <a:xfrm>
              <a:off x="1997780" y="3001642"/>
              <a:ext cx="3432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BCC1BD88-D3B1-B86B-3E37-0E4093F04E5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880085" y="4057527"/>
              <a:ext cx="0" cy="2399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55EB4036-68E8-7CBD-64E9-6912CF19FCED}"/>
                </a:ext>
              </a:extLst>
            </p:cNvPr>
            <p:cNvCxnSpPr/>
            <p:nvPr/>
          </p:nvCxnSpPr>
          <p:spPr>
            <a:xfrm flipH="1">
              <a:off x="1994742" y="2998060"/>
              <a:ext cx="5315" cy="23853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3598D96-F851-7137-F290-461091908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362" y="4668664"/>
            <a:ext cx="2663188" cy="611884"/>
          </a:xfrm>
          <a:prstGeom prst="rect">
            <a:avLst/>
          </a:prstGeom>
          <a:solidFill>
            <a:srgbClr val="FCDAF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49BAE97E-1682-B96C-E55C-05189D058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13" y="5864938"/>
            <a:ext cx="2528484" cy="8419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gradient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0563E4FC-7BB9-9C7A-6874-0628E4D2A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988" y="5871502"/>
            <a:ext cx="2528484" cy="8419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0862762F-7548-BC12-E7A0-ACDF955F6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898" y="5833359"/>
            <a:ext cx="3291602" cy="8419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70A794CF-F8FB-69CE-2DE0-C832FB14924F}"/>
              </a:ext>
            </a:extLst>
          </p:cNvPr>
          <p:cNvCxnSpPr>
            <a:stCxn id="10" idx="2"/>
            <a:endCxn id="34" idx="0"/>
          </p:cNvCxnSpPr>
          <p:nvPr/>
        </p:nvCxnSpPr>
        <p:spPr>
          <a:xfrm flipH="1">
            <a:off x="1358155" y="5278349"/>
            <a:ext cx="1453624" cy="5865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22512739-2883-C0D9-7FE0-69D14C8AEB0B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2811779" y="5278349"/>
            <a:ext cx="1635530" cy="5865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F5D71462-DD26-5D14-0443-D61F52FD1D53}"/>
              </a:ext>
            </a:extLst>
          </p:cNvPr>
          <p:cNvCxnSpPr>
            <a:cxnSpLocks/>
          </p:cNvCxnSpPr>
          <p:nvPr/>
        </p:nvCxnSpPr>
        <p:spPr>
          <a:xfrm flipH="1">
            <a:off x="4946073" y="5302413"/>
            <a:ext cx="1751908" cy="5690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18B49610-76D3-7216-0F06-2F3544A12FCF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6697980" y="5283830"/>
            <a:ext cx="1371719" cy="5495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86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24" grpId="0" animBg="1"/>
      <p:bldP spid="25" grpId="0" animBg="1"/>
      <p:bldP spid="14" grpId="0" animBg="1"/>
      <p:bldP spid="34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575" y="1659657"/>
            <a:ext cx="10496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smtClean="0">
                <a:solidFill>
                  <a:srgbClr val="000000"/>
                </a:solidFill>
                <a:latin typeface="Open Sans" pitchFamily="2" charset="0"/>
              </a:rPr>
              <a:t>Câu 1</a:t>
            </a:r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: </a:t>
            </a:r>
            <a:r>
              <a:rPr lang="vi-VN" sz="2400" smtClean="0">
                <a:solidFill>
                  <a:srgbClr val="000000"/>
                </a:solidFill>
                <a:latin typeface="Open Sans" pitchFamily="2" charset="0"/>
              </a:rPr>
              <a:t>Sự 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khuếch tán của các phân tử nước qua màng sinh chất, gọi </a:t>
            </a:r>
            <a:r>
              <a:rPr lang="vi-VN" sz="2400" smtClean="0">
                <a:solidFill>
                  <a:srgbClr val="000000"/>
                </a:solidFill>
                <a:latin typeface="Open Sans" pitchFamily="2" charset="0"/>
              </a:rPr>
              <a:t>là</a:t>
            </a:r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:</a:t>
            </a:r>
            <a:endParaRPr lang="vi-VN" sz="2400">
              <a:solidFill>
                <a:srgbClr val="000000"/>
              </a:solidFill>
              <a:latin typeface="Open San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1579" y="2748817"/>
            <a:ext cx="2770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A.   </a:t>
            </a:r>
            <a:r>
              <a:rPr lang="vi-VN" sz="2400" smtClean="0">
                <a:solidFill>
                  <a:srgbClr val="000000"/>
                </a:solidFill>
                <a:latin typeface="Open Sans" pitchFamily="2" charset="0"/>
              </a:rPr>
              <a:t>thẩm 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thấu</a:t>
            </a:r>
            <a:r>
              <a:rPr lang="vi-VN" sz="2400" smtClean="0">
                <a:solidFill>
                  <a:srgbClr val="000000"/>
                </a:solidFill>
                <a:latin typeface="Open Sans" pitchFamily="2" charset="0"/>
              </a:rPr>
              <a:t>.</a:t>
            </a:r>
            <a:endParaRPr lang="vi-VN" sz="2400">
              <a:solidFill>
                <a:srgbClr val="000000"/>
              </a:solidFill>
              <a:latin typeface="Open San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1578" y="3414523"/>
            <a:ext cx="2445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C.   </a:t>
            </a:r>
            <a:r>
              <a:rPr lang="vi-VN" sz="2400" smtClean="0">
                <a:solidFill>
                  <a:srgbClr val="000000"/>
                </a:solidFill>
                <a:latin typeface="Open Sans" pitchFamily="2" charset="0"/>
              </a:rPr>
              <a:t>xuất 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bào</a:t>
            </a:r>
            <a:r>
              <a:rPr lang="vi-VN" sz="2400" smtClean="0">
                <a:solidFill>
                  <a:srgbClr val="000000"/>
                </a:solidFill>
                <a:latin typeface="Open Sans" pitchFamily="2" charset="0"/>
              </a:rPr>
              <a:t>.</a:t>
            </a:r>
            <a:endParaRPr lang="vi-VN" sz="2400">
              <a:solidFill>
                <a:srgbClr val="000000"/>
              </a:solidFill>
              <a:latin typeface="Open San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9586" y="2748816"/>
            <a:ext cx="2770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B.   </a:t>
            </a:r>
            <a:r>
              <a:rPr lang="vi-VN" sz="2400" smtClean="0">
                <a:solidFill>
                  <a:srgbClr val="000000"/>
                </a:solidFill>
                <a:latin typeface="Open Sans" pitchFamily="2" charset="0"/>
              </a:rPr>
              <a:t>nhập 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bào</a:t>
            </a:r>
            <a:r>
              <a:rPr lang="vi-VN" sz="2400" smtClean="0">
                <a:solidFill>
                  <a:srgbClr val="000000"/>
                </a:solidFill>
                <a:latin typeface="Open Sans" pitchFamily="2" charset="0"/>
              </a:rPr>
              <a:t>.</a:t>
            </a:r>
            <a:endParaRPr lang="vi-VN" sz="2400">
              <a:solidFill>
                <a:srgbClr val="000000"/>
              </a:solidFill>
              <a:latin typeface="Open San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9586" y="3414523"/>
            <a:ext cx="3928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D.  </a:t>
            </a:r>
            <a:r>
              <a:rPr lang="vi-VN" sz="2400" smtClean="0">
                <a:solidFill>
                  <a:srgbClr val="000000"/>
                </a:solidFill>
                <a:latin typeface="Open Sans" pitchFamily="2" charset="0"/>
              </a:rPr>
              <a:t>vận 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chuyển chủ động.</a:t>
            </a:r>
            <a:endParaRPr lang="vi-VN" sz="2400" b="0" i="0">
              <a:solidFill>
                <a:srgbClr val="000000"/>
              </a:solidFill>
              <a:effectLst/>
              <a:latin typeface="Open Sans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4805"/>
            <a:ext cx="12192000" cy="914400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12334" y="129037"/>
            <a:ext cx="2018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C00000"/>
                </a:solidFill>
              </a:rPr>
              <a:t>Luyện tập: 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76340" y="2748815"/>
            <a:ext cx="504960" cy="46166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1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5" grpId="0" animBg="1"/>
      <p:bldP spid="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575" y="1659657"/>
            <a:ext cx="10496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smtClean="0">
                <a:solidFill>
                  <a:srgbClr val="000000"/>
                </a:solidFill>
                <a:latin typeface="Open Sans" pitchFamily="2" charset="0"/>
              </a:rPr>
              <a:t>Câu 2</a:t>
            </a:r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: 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Các chất không phân cực, có kích thước nhỏ như </a:t>
            </a:r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O</a:t>
            </a:r>
            <a:r>
              <a:rPr lang="vi-VN" sz="2400" baseline="-25000" smtClean="0">
                <a:solidFill>
                  <a:srgbClr val="000000"/>
                </a:solidFill>
                <a:latin typeface="Open Sans" pitchFamily="2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 , </a:t>
            </a:r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CO</a:t>
            </a:r>
            <a:r>
              <a:rPr lang="vi-VN" sz="2400" baseline="-25000" smtClean="0">
                <a:solidFill>
                  <a:srgbClr val="000000"/>
                </a:solidFill>
                <a:latin typeface="Open Sans" pitchFamily="2" charset="0"/>
              </a:rPr>
              <a:t>2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 được vận chuyển qua màng sinh chất bằng cách 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1579" y="2748817"/>
            <a:ext cx="392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A. 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Vận chuyển chủ động.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1579" y="4379267"/>
            <a:ext cx="779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C. 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Khuếch tán trực tiếp qua lớp kép photpholipit.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1579" y="3517486"/>
            <a:ext cx="750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B. 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Khuếch tan qua kênh protein xuyên màng.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1579" y="5164848"/>
            <a:ext cx="5755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D. 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Nhập bào hoặc xuất bào.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4805"/>
            <a:ext cx="12192000" cy="914400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12334" y="129037"/>
            <a:ext cx="2018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C00000"/>
                </a:solidFill>
              </a:rPr>
              <a:t>Luyện tập: 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47765" y="4415690"/>
            <a:ext cx="504960" cy="46166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5" grpId="0" animBg="1"/>
      <p:bldP spid="1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575" y="1659657"/>
            <a:ext cx="10496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smtClean="0">
                <a:solidFill>
                  <a:srgbClr val="000000"/>
                </a:solidFill>
                <a:latin typeface="Open Sans" pitchFamily="2" charset="0"/>
              </a:rPr>
              <a:t>Câu 3</a:t>
            </a:r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: 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Khi ở môi trường ưu trương, tế bào bị co nguyên sinh </a:t>
            </a:r>
            <a:r>
              <a:rPr lang="vi-VN" sz="2400" smtClean="0">
                <a:solidFill>
                  <a:srgbClr val="000000"/>
                </a:solidFill>
                <a:latin typeface="Open Sans" pitchFamily="2" charset="0"/>
              </a:rPr>
              <a:t>vì</a:t>
            </a:r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:</a:t>
            </a:r>
            <a:endParaRPr lang="vi-VN" sz="2400">
              <a:solidFill>
                <a:srgbClr val="000000"/>
              </a:solidFill>
              <a:latin typeface="Open San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1578" y="2748817"/>
            <a:ext cx="6964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A. 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Chất tan khuếch tán từ tế bào ra môi trường.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1579" y="4379267"/>
            <a:ext cx="779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C. 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Nước thẩm thấu từ môi trường vào tế bào.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1579" y="3517486"/>
            <a:ext cx="750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B. 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Chất tan khuếch tán từ môi trường vào tế bào.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1579" y="5164848"/>
            <a:ext cx="6964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D. 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Nước thẩm thấu từ tế bào ra môi trường.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4805"/>
            <a:ext cx="12192000" cy="914400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12334" y="129037"/>
            <a:ext cx="2018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C00000"/>
                </a:solidFill>
              </a:rPr>
              <a:t>Luyện tập: 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57290" y="5128206"/>
            <a:ext cx="504960" cy="46166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0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5" grpId="0" animBg="1"/>
      <p:bldP spid="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575" y="1659657"/>
            <a:ext cx="11001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000000"/>
                </a:solidFill>
                <a:latin typeface="Open Sans" pitchFamily="2" charset="0"/>
              </a:rPr>
              <a:t>Câu</a:t>
            </a:r>
            <a:r>
              <a:rPr lang="en-US" sz="2400" b="1" u="sng" dirty="0" smtClean="0">
                <a:solidFill>
                  <a:srgbClr val="000000"/>
                </a:solidFill>
                <a:latin typeface="Open Sans" pitchFamily="2" charset="0"/>
              </a:rPr>
              <a:t> 4</a:t>
            </a:r>
            <a:r>
              <a:rPr lang="en-US" sz="2400" dirty="0" smtClean="0">
                <a:solidFill>
                  <a:srgbClr val="000000"/>
                </a:solidFill>
                <a:latin typeface="Open Sans" pitchFamily="2" charset="0"/>
              </a:rPr>
              <a:t>: </a:t>
            </a:r>
            <a:r>
              <a:rPr lang="en-US" altLang="en-US" sz="2400" dirty="0" err="1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Phân</a:t>
            </a:r>
            <a:r>
              <a:rPr lang="en-US" altLang="en-US" sz="2400" dirty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tử</a:t>
            </a:r>
            <a:r>
              <a:rPr lang="en-US" altLang="en-US" sz="2400" dirty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Gluc</a:t>
            </a:r>
            <a:r>
              <a:rPr lang="en-US" altLang="en-US" sz="2400" dirty="0" err="1" smtClean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ôzơ</a:t>
            </a:r>
            <a:r>
              <a:rPr lang="en-US" altLang="en-US" sz="2400" dirty="0" smtClean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vận</a:t>
            </a:r>
            <a:r>
              <a:rPr lang="en-US" altLang="en-US" sz="2400" dirty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chuyển</a:t>
            </a:r>
            <a:r>
              <a:rPr lang="en-US" altLang="en-US" sz="2400" dirty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 qua </a:t>
            </a:r>
            <a:r>
              <a:rPr lang="en-US" altLang="en-US" sz="2400" dirty="0" err="1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màng</a:t>
            </a:r>
            <a:r>
              <a:rPr lang="en-US" altLang="en-US" sz="2400" dirty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chất</a:t>
            </a:r>
            <a:r>
              <a:rPr lang="en-US" altLang="en-US" sz="2400" dirty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theo</a:t>
            </a:r>
            <a:r>
              <a:rPr lang="en-US" altLang="en-US" sz="2400" dirty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phương</a:t>
            </a:r>
            <a:r>
              <a:rPr lang="en-US" altLang="en-US" sz="2400" dirty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thức</a:t>
            </a:r>
            <a:r>
              <a:rPr lang="en-US" altLang="en-US" sz="2400" dirty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nào</a:t>
            </a:r>
            <a:r>
              <a:rPr lang="en-US" altLang="en-US" sz="2400" dirty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845678" y="2748817"/>
            <a:ext cx="7345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Open Sans" pitchFamily="2" charset="0"/>
              </a:rPr>
              <a:t>A. </a:t>
            </a:r>
            <a:r>
              <a:rPr lang="en-US" altLang="en-US" sz="2400" dirty="0" err="1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Khuếch</a:t>
            </a:r>
            <a:r>
              <a:rPr lang="en-US" altLang="en-US" sz="2400" dirty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tán</a:t>
            </a:r>
            <a:r>
              <a:rPr lang="en-US" altLang="en-US" sz="2400" dirty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trực</a:t>
            </a:r>
            <a:r>
              <a:rPr lang="en-US" altLang="en-US" sz="2400" dirty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tiếp</a:t>
            </a:r>
            <a:r>
              <a:rPr lang="en-US" altLang="en-US" sz="2400" dirty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 qua </a:t>
            </a:r>
            <a:r>
              <a:rPr lang="en-US" altLang="en-US" sz="2400" dirty="0" err="1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photpholipit</a:t>
            </a:r>
            <a:r>
              <a:rPr lang="en-US" altLang="en-US" sz="2400" dirty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kép</a:t>
            </a:r>
            <a:r>
              <a:rPr lang="en-US" altLang="en-US" sz="2400" dirty="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45679" y="4379267"/>
            <a:ext cx="779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C. </a:t>
            </a:r>
            <a:r>
              <a:rPr lang="en-US" altLang="en-US" sz="240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Vận chuyển chủ động.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679" y="3517486"/>
            <a:ext cx="750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B. </a:t>
            </a:r>
            <a:r>
              <a:rPr lang="en-US" altLang="en-US" sz="240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Khuếch tán qua kênh protein.</a:t>
            </a:r>
          </a:p>
        </p:txBody>
      </p:sp>
      <p:sp>
        <p:nvSpPr>
          <p:cNvPr id="8" name="Rectangle 7"/>
          <p:cNvSpPr/>
          <p:nvPr/>
        </p:nvSpPr>
        <p:spPr>
          <a:xfrm>
            <a:off x="845679" y="5164848"/>
            <a:ext cx="6964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D. </a:t>
            </a:r>
            <a:r>
              <a:rPr lang="en-US" altLang="en-US" sz="2400">
                <a:solidFill>
                  <a:srgbClr val="000000"/>
                </a:solidFill>
                <a:latin typeface="Open Sans" pitchFamily="2" charset="0"/>
                <a:cs typeface="Open Sans" pitchFamily="2" charset="0"/>
              </a:rPr>
              <a:t>Nhờ biến dạng của màng sinh chất.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4805"/>
            <a:ext cx="12192000" cy="914400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12334" y="129037"/>
            <a:ext cx="2018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C00000"/>
                </a:solidFill>
              </a:rPr>
              <a:t>Luyện tập: 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0575" y="3506990"/>
            <a:ext cx="504960" cy="46166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3266963"/>
            <a:ext cx="3302149" cy="212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5" grpId="0" animBg="1"/>
      <p:bldP spid="1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575" y="1659657"/>
            <a:ext cx="1074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smtClean="0">
                <a:solidFill>
                  <a:srgbClr val="000000"/>
                </a:solidFill>
                <a:latin typeface="Open Sans" pitchFamily="2" charset="0"/>
              </a:rPr>
              <a:t>Câu 5</a:t>
            </a:r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: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Môi trường ưu trương là môi trường có nồng độ chất tan bên </a:t>
            </a:r>
            <a:r>
              <a:rPr lang="vi-VN" sz="2400" smtClean="0">
                <a:solidFill>
                  <a:srgbClr val="000000"/>
                </a:solidFill>
                <a:latin typeface="Open Sans" pitchFamily="2" charset="0"/>
              </a:rPr>
              <a:t>ngoài</a:t>
            </a:r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:</a:t>
            </a:r>
            <a:endParaRPr lang="vi-VN" sz="2400">
              <a:solidFill>
                <a:srgbClr val="000000"/>
              </a:solidFill>
              <a:latin typeface="Open Sans" pitchFamily="2" charset="0"/>
            </a:endParaRPr>
          </a:p>
          <a:p>
            <a:endParaRPr lang="vi-VN" sz="2400">
              <a:solidFill>
                <a:srgbClr val="000000"/>
              </a:solidFill>
              <a:latin typeface="Open San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1578" y="2748817"/>
            <a:ext cx="6964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A. 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bằng nồng độ chất tan bên trong tế bào.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1579" y="4379267"/>
            <a:ext cx="7793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C. 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nhỏ hơn nồng độ chất tan bên trong tế bào.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1579" y="3517486"/>
            <a:ext cx="750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B. 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luôn ổn định.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1579" y="5164848"/>
            <a:ext cx="6964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Open Sans" pitchFamily="2" charset="0"/>
              </a:rPr>
              <a:t>D. </a:t>
            </a:r>
            <a:r>
              <a:rPr lang="vi-VN" sz="2400">
                <a:solidFill>
                  <a:srgbClr val="000000"/>
                </a:solidFill>
                <a:latin typeface="Open Sans" pitchFamily="2" charset="0"/>
              </a:rPr>
              <a:t>lớn hơn nồng độ chất tan bên trong tế bào.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4805"/>
            <a:ext cx="12192000" cy="914400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12334" y="129037"/>
            <a:ext cx="2018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C00000"/>
                </a:solidFill>
              </a:rPr>
              <a:t>Luyện tập: 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57290" y="5128206"/>
            <a:ext cx="504960" cy="46166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5" grpId="0" animBg="1"/>
      <p:bldP spid="1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âm rau củ với nước muối để loại bỏ hóa chất, chuyên gia khuyên gì?">
            <a:extLst>
              <a:ext uri="{FF2B5EF4-FFF2-40B4-BE49-F238E27FC236}">
                <a16:creationId xmlns="" xmlns:a16="http://schemas.microsoft.com/office/drawing/2014/main" id="{50853F94-23EC-2964-6F84-637E5193E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3" t="54243" r="1946"/>
          <a:stretch/>
        </p:blipFill>
        <p:spPr bwMode="auto">
          <a:xfrm>
            <a:off x="416560" y="243839"/>
            <a:ext cx="3495040" cy="217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7794EC8-2F52-E079-3C02-82A89C55001F}"/>
              </a:ext>
            </a:extLst>
          </p:cNvPr>
          <p:cNvSpPr txBox="1"/>
          <p:nvPr/>
        </p:nvSpPr>
        <p:spPr>
          <a:xfrm>
            <a:off x="416560" y="2641600"/>
            <a:ext cx="402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Ngâm rau vào nước cho nhiều muối thì rau bị héo quắt</a:t>
            </a:r>
          </a:p>
        </p:txBody>
      </p:sp>
      <p:pic>
        <p:nvPicPr>
          <p:cNvPr id="1028" name="Picture 4" descr="rau sâu">
            <a:extLst>
              <a:ext uri="{FF2B5EF4-FFF2-40B4-BE49-F238E27FC236}">
                <a16:creationId xmlns="" xmlns:a16="http://schemas.microsoft.com/office/drawing/2014/main" id="{998D11AD-F3F8-C6DF-6AD8-D315384E6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947" y="61926"/>
            <a:ext cx="3275576" cy="244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D4C944-C556-2451-FB36-E2ED2BF8C939}"/>
              </a:ext>
            </a:extLst>
          </p:cNvPr>
          <p:cNvSpPr txBox="1"/>
          <p:nvPr/>
        </p:nvSpPr>
        <p:spPr>
          <a:xfrm>
            <a:off x="8229600" y="2644003"/>
            <a:ext cx="363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Ngâm</a:t>
            </a:r>
            <a:r>
              <a:rPr lang="en-US" sz="2400" b="1" dirty="0"/>
              <a:t> </a:t>
            </a:r>
            <a:r>
              <a:rPr lang="en-US" sz="2400" b="1" dirty="0" err="1"/>
              <a:t>rau</a:t>
            </a:r>
            <a:r>
              <a:rPr lang="en-US" sz="2400" b="1" dirty="0"/>
              <a:t> </a:t>
            </a:r>
            <a:r>
              <a:rPr lang="en-US" sz="2400" b="1" dirty="0" err="1"/>
              <a:t>muống</a:t>
            </a:r>
            <a:r>
              <a:rPr lang="en-US" sz="2400" b="1" dirty="0"/>
              <a:t> </a:t>
            </a:r>
            <a:r>
              <a:rPr lang="en-US" sz="2400" b="1" dirty="0" err="1"/>
              <a:t>chẻ</a:t>
            </a:r>
            <a:r>
              <a:rPr lang="en-US" sz="2400" b="1" dirty="0"/>
              <a:t> </a:t>
            </a:r>
            <a:r>
              <a:rPr lang="en-US" sz="2400" b="1" dirty="0" err="1"/>
              <a:t>vào</a:t>
            </a:r>
            <a:r>
              <a:rPr lang="en-US" sz="2400" b="1" dirty="0"/>
              <a:t> </a:t>
            </a:r>
            <a:r>
              <a:rPr lang="en-US" sz="2400" b="1" dirty="0" err="1"/>
              <a:t>nước</a:t>
            </a:r>
            <a:r>
              <a:rPr lang="en-US" sz="2400" b="1" dirty="0"/>
              <a:t> </a:t>
            </a:r>
            <a:r>
              <a:rPr lang="en-US" sz="2400" b="1" dirty="0" err="1"/>
              <a:t>thì</a:t>
            </a:r>
            <a:r>
              <a:rPr lang="en-US" sz="2400" b="1" dirty="0"/>
              <a:t> </a:t>
            </a:r>
            <a:r>
              <a:rPr lang="en-US" sz="2400" b="1" dirty="0" err="1"/>
              <a:t>rau</a:t>
            </a:r>
            <a:r>
              <a:rPr lang="en-US" sz="2400" b="1" dirty="0"/>
              <a:t> </a:t>
            </a:r>
            <a:r>
              <a:rPr lang="en-US" sz="2400" b="1" dirty="0" err="1"/>
              <a:t>cong</a:t>
            </a:r>
            <a:r>
              <a:rPr lang="en-US" sz="2400" b="1" dirty="0"/>
              <a:t>, </a:t>
            </a:r>
            <a:r>
              <a:rPr lang="en-US" sz="2400" b="1" dirty="0" err="1"/>
              <a:t>cuốn</a:t>
            </a:r>
            <a:r>
              <a:rPr lang="en-US" sz="2400" b="1" dirty="0"/>
              <a:t> </a:t>
            </a:r>
            <a:r>
              <a:rPr lang="en-US" sz="2400" b="1" dirty="0" err="1"/>
              <a:t>lại</a:t>
            </a:r>
            <a:endParaRPr lang="en-US" sz="2400" b="1" dirty="0"/>
          </a:p>
        </p:txBody>
      </p:sp>
      <p:pic>
        <p:nvPicPr>
          <p:cNvPr id="1032" name="Picture 8" descr="Media VietJack">
            <a:extLst>
              <a:ext uri="{FF2B5EF4-FFF2-40B4-BE49-F238E27FC236}">
                <a16:creationId xmlns="" xmlns:a16="http://schemas.microsoft.com/office/drawing/2014/main" id="{04BF5CED-57A3-0A16-6967-2043172C5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6" y="3472597"/>
            <a:ext cx="4998720" cy="279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D693BF0-9543-E16B-8ED2-5C6902ACCB73}"/>
              </a:ext>
            </a:extLst>
          </p:cNvPr>
          <p:cNvSpPr txBox="1"/>
          <p:nvPr/>
        </p:nvSpPr>
        <p:spPr>
          <a:xfrm>
            <a:off x="129206" y="6268982"/>
            <a:ext cx="547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Giải thích sự khuếch tán O</a:t>
            </a:r>
            <a:r>
              <a:rPr lang="en-US" sz="2400" b="1" baseline="-25000"/>
              <a:t>2</a:t>
            </a:r>
            <a:r>
              <a:rPr lang="en-US" sz="2400" b="1"/>
              <a:t> và CO</a:t>
            </a:r>
            <a:r>
              <a:rPr lang="en-US" sz="2400" b="1" baseline="-25000"/>
              <a:t>2</a:t>
            </a:r>
            <a:r>
              <a:rPr lang="en-US" sz="2400" b="1"/>
              <a:t> ở phổi</a:t>
            </a:r>
          </a:p>
        </p:txBody>
      </p:sp>
      <p:pic>
        <p:nvPicPr>
          <p:cNvPr id="1034" name="Picture 10" descr="Giá phân bón tăng cao, đâu là giải pháp?">
            <a:extLst>
              <a:ext uri="{FF2B5EF4-FFF2-40B4-BE49-F238E27FC236}">
                <a16:creationId xmlns="" xmlns:a16="http://schemas.microsoft.com/office/drawing/2014/main" id="{39758E7B-70A7-0933-3DD7-F63DB7248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65" y="3969996"/>
            <a:ext cx="3823335" cy="251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2A9295-56F1-3ACE-9C13-4C9F72EB0935}"/>
              </a:ext>
            </a:extLst>
          </p:cNvPr>
          <p:cNvSpPr txBox="1"/>
          <p:nvPr/>
        </p:nvSpPr>
        <p:spPr>
          <a:xfrm>
            <a:off x="9763760" y="4695711"/>
            <a:ext cx="2348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Có nên bón nhiều phân trực tiếp vào gốc cây không?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4890" y="269826"/>
            <a:ext cx="2905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3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095500" y="2623061"/>
            <a:ext cx="8534400" cy="1172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>
          <a:xfrm>
            <a:off x="508001" y="1418006"/>
            <a:ext cx="10875433" cy="16312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spcBef>
                <a:spcPct val="50000"/>
              </a:spcBef>
            </a:pP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XIN CHÂN THÀNH CẢM ƠN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VÀ CÁC EM HỌC SINH!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2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078607" y="823374"/>
            <a:ext cx="10522857" cy="3664492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953906" y="4663440"/>
            <a:ext cx="7799694" cy="159899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phospholipid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56" y="1740435"/>
            <a:ext cx="8159037" cy="260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56595" y="3156314"/>
            <a:ext cx="59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2474" y="1010049"/>
            <a:ext cx="9684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192023" y="1009463"/>
            <a:ext cx="10522857" cy="3382852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Tương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tin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tế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bào.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baseline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baseline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baseline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chất.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Trao đổi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chất giữa tế bào và môi trường.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baseline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baseline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bào.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837113" y="4771505"/>
            <a:ext cx="7916487" cy="1350802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D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386081" y="598867"/>
            <a:ext cx="11089814" cy="296272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4: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trúc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khảm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Glicoprotein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Cholesterol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nằm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kẽ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lipid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kép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UcPeriod"/>
              <a:tabLst/>
              <a:defRPr/>
            </a:pPr>
            <a:r>
              <a:rPr lang="en-US" sz="2800" b="1" noProof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Glicolipid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024754" y="4477842"/>
            <a:ext cx="7728846" cy="1781291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598868"/>
            <a:ext cx="10522857" cy="2987662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5: Phospholipid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A. là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lipid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base).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953492" y="4345189"/>
            <a:ext cx="7719422" cy="1913944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1" y="284481"/>
            <a:ext cx="10522857" cy="3218922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tin?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màng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sz="2800" b="1" noProof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b="1" noProof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endParaRPr lang="en-US" sz="2800" b="1" noProof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Cholesterol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2800" b="1" noProof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Glicoprotein</a:t>
            </a:r>
            <a:r>
              <a:rPr lang="en-US" sz="2800" b="1" noProof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noProof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glycolipid.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803862" y="4249925"/>
            <a:ext cx="7949738" cy="1872381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022ED8-CB50-D2A4-CC0B-E00C08E1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/>
          <a:lstStyle/>
          <a:p>
            <a:r>
              <a:rPr lang="en-US" b="1" i="1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i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i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2" descr="Ngâm rau củ với nước muối để loại bỏ hóa chất, chuyên gia khuyên gì?">
            <a:extLst>
              <a:ext uri="{FF2B5EF4-FFF2-40B4-BE49-F238E27FC236}">
                <a16:creationId xmlns="" xmlns:a16="http://schemas.microsoft.com/office/drawing/2014/main" id="{41A02E25-22F9-2B7B-1FD4-444F320EB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3" t="54243" r="1946"/>
          <a:stretch/>
        </p:blipFill>
        <p:spPr bwMode="auto">
          <a:xfrm>
            <a:off x="416560" y="1837263"/>
            <a:ext cx="3495040" cy="23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A52E35-04F8-0086-658C-EE7297A9F21A}"/>
              </a:ext>
            </a:extLst>
          </p:cNvPr>
          <p:cNvSpPr txBox="1"/>
          <p:nvPr/>
        </p:nvSpPr>
        <p:spPr>
          <a:xfrm>
            <a:off x="416560" y="4328626"/>
            <a:ext cx="3383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Ngâm</a:t>
            </a:r>
            <a:r>
              <a:rPr lang="en-US" sz="2800" b="1" dirty="0"/>
              <a:t> </a:t>
            </a:r>
            <a:r>
              <a:rPr lang="en-US" sz="2800" b="1" dirty="0" err="1"/>
              <a:t>rau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nhiều</a:t>
            </a:r>
            <a:r>
              <a:rPr lang="en-US" sz="2800" b="1" dirty="0"/>
              <a:t> </a:t>
            </a:r>
            <a:r>
              <a:rPr lang="en-US" sz="2800" b="1" dirty="0" err="1"/>
              <a:t>muối</a:t>
            </a:r>
            <a:r>
              <a:rPr lang="en-US" sz="2800" b="1" dirty="0"/>
              <a:t> </a:t>
            </a:r>
            <a:r>
              <a:rPr lang="en-US" sz="2800" b="1" dirty="0" err="1"/>
              <a:t>thì</a:t>
            </a:r>
            <a:r>
              <a:rPr lang="en-US" sz="2800" b="1" dirty="0"/>
              <a:t> </a:t>
            </a:r>
            <a:r>
              <a:rPr lang="en-US" sz="2800" b="1" dirty="0" err="1"/>
              <a:t>rau</a:t>
            </a:r>
            <a:r>
              <a:rPr lang="en-US" sz="2800" b="1" dirty="0"/>
              <a:t> </a:t>
            </a:r>
            <a:r>
              <a:rPr lang="en-US" sz="2800" b="1" dirty="0" err="1"/>
              <a:t>bị</a:t>
            </a:r>
            <a:r>
              <a:rPr lang="en-US" sz="2800" b="1" dirty="0"/>
              <a:t> </a:t>
            </a:r>
            <a:r>
              <a:rPr lang="en-US" sz="2800" b="1" dirty="0" err="1"/>
              <a:t>héo</a:t>
            </a:r>
            <a:r>
              <a:rPr lang="en-US" sz="2800" b="1" dirty="0"/>
              <a:t> </a:t>
            </a:r>
            <a:r>
              <a:rPr lang="en-US" sz="2800" b="1" dirty="0" err="1"/>
              <a:t>quắt</a:t>
            </a:r>
            <a:r>
              <a:rPr lang="en-US" sz="2800" b="1" dirty="0"/>
              <a:t>.</a:t>
            </a:r>
          </a:p>
        </p:txBody>
      </p:sp>
      <p:pic>
        <p:nvPicPr>
          <p:cNvPr id="6" name="Picture 4" descr="rau sâu">
            <a:extLst>
              <a:ext uri="{FF2B5EF4-FFF2-40B4-BE49-F238E27FC236}">
                <a16:creationId xmlns="" xmlns:a16="http://schemas.microsoft.com/office/drawing/2014/main" id="{F0CC2642-D8A7-DB10-6029-D41F2913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20" y="1770375"/>
            <a:ext cx="3275576" cy="244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39B4ED9-E1E0-4B5A-8819-2E28296F31BC}"/>
              </a:ext>
            </a:extLst>
          </p:cNvPr>
          <p:cNvSpPr txBox="1"/>
          <p:nvPr/>
        </p:nvSpPr>
        <p:spPr>
          <a:xfrm>
            <a:off x="4501126" y="4449652"/>
            <a:ext cx="3366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Ngâm</a:t>
            </a:r>
            <a:r>
              <a:rPr lang="en-US" sz="2800" b="1" dirty="0"/>
              <a:t> </a:t>
            </a:r>
            <a:r>
              <a:rPr lang="en-US" sz="2800" b="1" dirty="0" err="1"/>
              <a:t>rau</a:t>
            </a:r>
            <a:r>
              <a:rPr lang="en-US" sz="2800" b="1" dirty="0"/>
              <a:t> </a:t>
            </a:r>
            <a:r>
              <a:rPr lang="en-US" sz="2800" b="1" dirty="0" err="1"/>
              <a:t>muống</a:t>
            </a:r>
            <a:r>
              <a:rPr lang="en-US" sz="2800" b="1" dirty="0"/>
              <a:t> </a:t>
            </a:r>
            <a:r>
              <a:rPr lang="en-US" sz="2800" b="1" dirty="0" err="1"/>
              <a:t>chẻ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 </a:t>
            </a:r>
            <a:r>
              <a:rPr lang="en-US" sz="2800" b="1" dirty="0" err="1"/>
              <a:t>thì</a:t>
            </a:r>
            <a:r>
              <a:rPr lang="en-US" sz="2800" b="1" dirty="0"/>
              <a:t> </a:t>
            </a:r>
            <a:r>
              <a:rPr lang="en-US" sz="2800" b="1" dirty="0" err="1"/>
              <a:t>rau</a:t>
            </a:r>
            <a:r>
              <a:rPr lang="en-US" sz="2800" b="1" dirty="0"/>
              <a:t> </a:t>
            </a:r>
            <a:r>
              <a:rPr lang="en-US" sz="2800" b="1" dirty="0" err="1"/>
              <a:t>cong</a:t>
            </a:r>
            <a:r>
              <a:rPr lang="en-US" sz="2800" b="1" dirty="0"/>
              <a:t>, </a:t>
            </a:r>
            <a:r>
              <a:rPr lang="en-US" sz="2800" b="1" dirty="0" err="1"/>
              <a:t>cuốn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endParaRPr lang="en-US" sz="2800" b="1" dirty="0"/>
          </a:p>
        </p:txBody>
      </p:sp>
      <p:pic>
        <p:nvPicPr>
          <p:cNvPr id="8" name="Picture 6" descr="Phái làm sao để nước hoa không bị bay hơi mất mùi?">
            <a:extLst>
              <a:ext uri="{FF2B5EF4-FFF2-40B4-BE49-F238E27FC236}">
                <a16:creationId xmlns="" xmlns:a16="http://schemas.microsoft.com/office/drawing/2014/main" id="{B198DF3F-F2FE-2F87-37C0-A4099AD0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170" y="1770375"/>
            <a:ext cx="3980848" cy="24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87C3ED-AF60-FFD3-C887-77742D06BB1A}"/>
              </a:ext>
            </a:extLst>
          </p:cNvPr>
          <p:cNvSpPr txBox="1"/>
          <p:nvPr/>
        </p:nvSpPr>
        <p:spPr>
          <a:xfrm>
            <a:off x="8091170" y="4464575"/>
            <a:ext cx="3782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Xịt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 ở 1 </a:t>
            </a:r>
            <a:r>
              <a:rPr lang="en-US" sz="2800" b="1" dirty="0" err="1"/>
              <a:t>góc</a:t>
            </a:r>
            <a:r>
              <a:rPr lang="en-US" sz="2800" b="1" dirty="0"/>
              <a:t> </a:t>
            </a:r>
            <a:r>
              <a:rPr lang="en-US" sz="2800" b="1" dirty="0" err="1"/>
              <a:t>phòng</a:t>
            </a:r>
            <a:r>
              <a:rPr lang="en-US" sz="2800" b="1" dirty="0"/>
              <a:t> </a:t>
            </a:r>
            <a:r>
              <a:rPr lang="en-US" sz="2800" b="1" dirty="0" err="1"/>
              <a:t>thì</a:t>
            </a:r>
            <a:r>
              <a:rPr lang="en-US" sz="2800" b="1" dirty="0"/>
              <a:t> </a:t>
            </a:r>
            <a:r>
              <a:rPr lang="en-US" sz="2800" b="1" dirty="0" err="1"/>
              <a:t>ngửi</a:t>
            </a:r>
            <a:r>
              <a:rPr lang="en-US" sz="2800" b="1" dirty="0"/>
              <a:t> </a:t>
            </a:r>
            <a:r>
              <a:rPr lang="en-US" sz="2800" b="1" dirty="0" err="1"/>
              <a:t>thấy</a:t>
            </a:r>
            <a:r>
              <a:rPr lang="en-US" sz="2800" b="1" dirty="0"/>
              <a:t> </a:t>
            </a:r>
            <a:r>
              <a:rPr lang="en-US" sz="2800" b="1" dirty="0" err="1"/>
              <a:t>mùi</a:t>
            </a:r>
            <a:r>
              <a:rPr lang="en-US" sz="2800" b="1" dirty="0"/>
              <a:t> </a:t>
            </a:r>
            <a:r>
              <a:rPr lang="en-US" sz="2800" b="1" dirty="0" err="1"/>
              <a:t>nước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 ở </a:t>
            </a:r>
            <a:r>
              <a:rPr lang="en-US" sz="2800" b="1" dirty="0" err="1"/>
              <a:t>khắp</a:t>
            </a:r>
            <a:r>
              <a:rPr lang="en-US" sz="2800" b="1" dirty="0"/>
              <a:t> </a:t>
            </a:r>
            <a:r>
              <a:rPr lang="en-US" sz="2800" b="1" dirty="0" err="1"/>
              <a:t>phòng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557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DBBE14-A90B-3A83-D0DD-436FD430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875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de-DE" sz="4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2: SINH HỌC TẾ BÀO </a:t>
            </a:r>
            <a:r>
              <a:rPr lang="en-US" sz="480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dirty="0">
              <a:solidFill>
                <a:srgbClr val="0066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862CD2-8D4A-6305-70C2-16B635EFA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6121"/>
            <a:ext cx="10515600" cy="1374775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 ĐỀ 6. TRAO ĐỔI CHẤT VÀ CHUYỂN HÓA  NĂNG LƯỢNG Ở TẾ </a:t>
            </a:r>
            <a:r>
              <a:rPr lang="en-US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3862CD2-8D4A-6305-70C2-16B635EFA0AD}"/>
              </a:ext>
            </a:extLst>
          </p:cNvPr>
          <p:cNvSpPr txBox="1">
            <a:spLocks/>
          </p:cNvSpPr>
          <p:nvPr/>
        </p:nvSpPr>
        <p:spPr>
          <a:xfrm>
            <a:off x="1073726" y="4495805"/>
            <a:ext cx="10515600" cy="978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9. TRAO ĐỔI CHẤT QUA MÀNG SINH CHẤT</a:t>
            </a:r>
            <a:endParaRPr lang="en-U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3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4463</TotalTime>
  <Words>1857</Words>
  <Application>Microsoft Office PowerPoint</Application>
  <PresentationFormat>Custom</PresentationFormat>
  <Paragraphs>252</Paragraphs>
  <Slides>27</Slides>
  <Notes>0</Notes>
  <HiddenSlides>6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Wingdings</vt:lpstr>
      <vt:lpstr>Calibri Light</vt:lpstr>
      <vt:lpstr>Times New Roman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Vì sao?</vt:lpstr>
      <vt:lpstr>PHẦN 2: SINH HỌC TẾ BÀO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190</cp:revision>
  <dcterms:created xsi:type="dcterms:W3CDTF">2018-10-29T09:59:25Z</dcterms:created>
  <dcterms:modified xsi:type="dcterms:W3CDTF">2023-11-07T06:25:22Z</dcterms:modified>
</cp:coreProperties>
</file>