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7" r:id="rId3"/>
    <p:sldMasterId id="2147483700" r:id="rId4"/>
  </p:sldMasterIdLst>
  <p:notesMasterIdLst>
    <p:notesMasterId r:id="rId46"/>
  </p:notesMasterIdLst>
  <p:sldIdLst>
    <p:sldId id="670" r:id="rId5"/>
    <p:sldId id="822" r:id="rId6"/>
    <p:sldId id="1027" r:id="rId7"/>
    <p:sldId id="1207" r:id="rId8"/>
    <p:sldId id="1374" r:id="rId9"/>
    <p:sldId id="1375" r:id="rId10"/>
    <p:sldId id="1376" r:id="rId11"/>
    <p:sldId id="1377" r:id="rId12"/>
    <p:sldId id="1378" r:id="rId13"/>
    <p:sldId id="1383" r:id="rId14"/>
    <p:sldId id="1379" r:id="rId15"/>
    <p:sldId id="1380" r:id="rId16"/>
    <p:sldId id="1381" r:id="rId17"/>
    <p:sldId id="1382" r:id="rId18"/>
    <p:sldId id="1384" r:id="rId19"/>
    <p:sldId id="1387" r:id="rId20"/>
    <p:sldId id="1388" r:id="rId21"/>
    <p:sldId id="1385" r:id="rId22"/>
    <p:sldId id="1386" r:id="rId23"/>
    <p:sldId id="1393" r:id="rId24"/>
    <p:sldId id="1394" r:id="rId25"/>
    <p:sldId id="1389" r:id="rId26"/>
    <p:sldId id="1390" r:id="rId27"/>
    <p:sldId id="1395" r:id="rId28"/>
    <p:sldId id="1391" r:id="rId29"/>
    <p:sldId id="1392" r:id="rId30"/>
    <p:sldId id="1396" r:id="rId31"/>
    <p:sldId id="1400" r:id="rId32"/>
    <p:sldId id="1401" r:id="rId33"/>
    <p:sldId id="1402" r:id="rId34"/>
    <p:sldId id="1397" r:id="rId35"/>
    <p:sldId id="1398" r:id="rId36"/>
    <p:sldId id="1399" r:id="rId37"/>
    <p:sldId id="1403" r:id="rId38"/>
    <p:sldId id="1404" r:id="rId39"/>
    <p:sldId id="1405" r:id="rId40"/>
    <p:sldId id="1406" r:id="rId41"/>
    <p:sldId id="1407" r:id="rId42"/>
    <p:sldId id="1408" r:id="rId43"/>
    <p:sldId id="1409" r:id="rId44"/>
    <p:sldId id="141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8" autoAdjust="0"/>
    <p:restoredTop sz="94242" autoAdjust="0"/>
  </p:normalViewPr>
  <p:slideViewPr>
    <p:cSldViewPr snapToGrid="0">
      <p:cViewPr varScale="1">
        <p:scale>
          <a:sx n="52" d="100"/>
          <a:sy n="52" d="100"/>
        </p:scale>
        <p:origin x="-970" y="-96"/>
      </p:cViewPr>
      <p:guideLst>
        <p:guide orient="horz" pos="2160"/>
        <p:guide pos="3840"/>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200132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217466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188701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72552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177570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178817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15</a:t>
            </a:fld>
            <a:endParaRPr lang="en-US"/>
          </a:p>
        </p:txBody>
      </p:sp>
    </p:spTree>
    <p:extLst>
      <p:ext uri="{BB962C8B-B14F-4D97-AF65-F5344CB8AC3E}">
        <p14:creationId xmlns:p14="http://schemas.microsoft.com/office/powerpoint/2010/main" val="64995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16</a:t>
            </a:fld>
            <a:endParaRPr lang="en-US"/>
          </a:p>
        </p:txBody>
      </p:sp>
    </p:spTree>
    <p:extLst>
      <p:ext uri="{BB962C8B-B14F-4D97-AF65-F5344CB8AC3E}">
        <p14:creationId xmlns:p14="http://schemas.microsoft.com/office/powerpoint/2010/main" val="275746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17</a:t>
            </a:fld>
            <a:endParaRPr lang="en-US"/>
          </a:p>
        </p:txBody>
      </p:sp>
    </p:spTree>
    <p:extLst>
      <p:ext uri="{BB962C8B-B14F-4D97-AF65-F5344CB8AC3E}">
        <p14:creationId xmlns:p14="http://schemas.microsoft.com/office/powerpoint/2010/main" val="425455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18</a:t>
            </a:fld>
            <a:endParaRPr lang="en-US"/>
          </a:p>
        </p:txBody>
      </p:sp>
    </p:spTree>
    <p:extLst>
      <p:ext uri="{BB962C8B-B14F-4D97-AF65-F5344CB8AC3E}">
        <p14:creationId xmlns:p14="http://schemas.microsoft.com/office/powerpoint/2010/main" val="1343650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19</a:t>
            </a:fld>
            <a:endParaRPr lang="en-US"/>
          </a:p>
        </p:txBody>
      </p:sp>
    </p:spTree>
    <p:extLst>
      <p:ext uri="{BB962C8B-B14F-4D97-AF65-F5344CB8AC3E}">
        <p14:creationId xmlns:p14="http://schemas.microsoft.com/office/powerpoint/2010/main" val="199626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20</a:t>
            </a:fld>
            <a:endParaRPr lang="en-US"/>
          </a:p>
        </p:txBody>
      </p:sp>
    </p:spTree>
    <p:extLst>
      <p:ext uri="{BB962C8B-B14F-4D97-AF65-F5344CB8AC3E}">
        <p14:creationId xmlns:p14="http://schemas.microsoft.com/office/powerpoint/2010/main" val="1831903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21</a:t>
            </a:fld>
            <a:endParaRPr lang="en-US"/>
          </a:p>
        </p:txBody>
      </p:sp>
    </p:spTree>
    <p:extLst>
      <p:ext uri="{BB962C8B-B14F-4D97-AF65-F5344CB8AC3E}">
        <p14:creationId xmlns:p14="http://schemas.microsoft.com/office/powerpoint/2010/main" val="120157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22</a:t>
            </a:fld>
            <a:endParaRPr lang="en-US"/>
          </a:p>
        </p:txBody>
      </p:sp>
    </p:spTree>
    <p:extLst>
      <p:ext uri="{BB962C8B-B14F-4D97-AF65-F5344CB8AC3E}">
        <p14:creationId xmlns:p14="http://schemas.microsoft.com/office/powerpoint/2010/main" val="3586859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23</a:t>
            </a:fld>
            <a:endParaRPr lang="en-US"/>
          </a:p>
        </p:txBody>
      </p:sp>
    </p:spTree>
    <p:extLst>
      <p:ext uri="{BB962C8B-B14F-4D97-AF65-F5344CB8AC3E}">
        <p14:creationId xmlns:p14="http://schemas.microsoft.com/office/powerpoint/2010/main" val="78109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304845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335766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3030823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58808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28</a:t>
            </a:fld>
            <a:endParaRPr lang="en-US"/>
          </a:p>
        </p:txBody>
      </p:sp>
    </p:spTree>
    <p:extLst>
      <p:ext uri="{BB962C8B-B14F-4D97-AF65-F5344CB8AC3E}">
        <p14:creationId xmlns:p14="http://schemas.microsoft.com/office/powerpoint/2010/main" val="751334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29</a:t>
            </a:fld>
            <a:endParaRPr lang="en-US"/>
          </a:p>
        </p:txBody>
      </p:sp>
    </p:spTree>
    <p:extLst>
      <p:ext uri="{BB962C8B-B14F-4D97-AF65-F5344CB8AC3E}">
        <p14:creationId xmlns:p14="http://schemas.microsoft.com/office/powerpoint/2010/main" val="392783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30</a:t>
            </a:fld>
            <a:endParaRPr lang="en-US"/>
          </a:p>
        </p:txBody>
      </p:sp>
    </p:spTree>
    <p:extLst>
      <p:ext uri="{BB962C8B-B14F-4D97-AF65-F5344CB8AC3E}">
        <p14:creationId xmlns:p14="http://schemas.microsoft.com/office/powerpoint/2010/main" val="3094025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31</a:t>
            </a:fld>
            <a:endParaRPr lang="en-US"/>
          </a:p>
        </p:txBody>
      </p:sp>
    </p:spTree>
    <p:extLst>
      <p:ext uri="{BB962C8B-B14F-4D97-AF65-F5344CB8AC3E}">
        <p14:creationId xmlns:p14="http://schemas.microsoft.com/office/powerpoint/2010/main" val="3178096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32</a:t>
            </a:fld>
            <a:endParaRPr lang="en-US"/>
          </a:p>
        </p:txBody>
      </p:sp>
    </p:spTree>
    <p:extLst>
      <p:ext uri="{BB962C8B-B14F-4D97-AF65-F5344CB8AC3E}">
        <p14:creationId xmlns:p14="http://schemas.microsoft.com/office/powerpoint/2010/main" val="299435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33</a:t>
            </a:fld>
            <a:endParaRPr lang="en-US"/>
          </a:p>
        </p:txBody>
      </p:sp>
    </p:spTree>
    <p:extLst>
      <p:ext uri="{BB962C8B-B14F-4D97-AF65-F5344CB8AC3E}">
        <p14:creationId xmlns:p14="http://schemas.microsoft.com/office/powerpoint/2010/main" val="2155298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34</a:t>
            </a:fld>
            <a:endParaRPr lang="en-US"/>
          </a:p>
        </p:txBody>
      </p:sp>
    </p:spTree>
    <p:extLst>
      <p:ext uri="{BB962C8B-B14F-4D97-AF65-F5344CB8AC3E}">
        <p14:creationId xmlns:p14="http://schemas.microsoft.com/office/powerpoint/2010/main" val="572424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35</a:t>
            </a:fld>
            <a:endParaRPr lang="en-US"/>
          </a:p>
        </p:txBody>
      </p:sp>
    </p:spTree>
    <p:extLst>
      <p:ext uri="{BB962C8B-B14F-4D97-AF65-F5344CB8AC3E}">
        <p14:creationId xmlns:p14="http://schemas.microsoft.com/office/powerpoint/2010/main" val="1821620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36</a:t>
            </a:fld>
            <a:endParaRPr lang="en-US"/>
          </a:p>
        </p:txBody>
      </p:sp>
    </p:spTree>
    <p:extLst>
      <p:ext uri="{BB962C8B-B14F-4D97-AF65-F5344CB8AC3E}">
        <p14:creationId xmlns:p14="http://schemas.microsoft.com/office/powerpoint/2010/main" val="145495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2197027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3698200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295140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899640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276752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393588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206523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42809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243040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341904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088F84-8711-4C40-B45B-2382212E8142}"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1D341-B315-402F-B60D-2589BB8C0685}"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CE660-344F-427C-818E-321A742BDDB3}"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anose="020B0604020202020204" pitchFamily="34" charset="0"/>
              </a:defRPr>
            </a:lvl1pPr>
          </a:lstStyle>
          <a:p>
            <a:r>
              <a:rPr lang="en-US" altLang="ko-KR" dirty="0"/>
              <a:t> Free PPT _ Click to add title</a:t>
            </a:r>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anose="020B0604020202020204" pitchFamily="34" charset="0"/>
              </a:defRPr>
            </a:lvl1pPr>
          </a:lstStyle>
          <a:p>
            <a:r>
              <a:rPr lang="en-US" altLang="ko-KR" dirty="0"/>
              <a:t>Free PPT _ Click to add title</a:t>
            </a:r>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anose="020B0604020202020204" pitchFamily="34" charset="0"/>
              </a:defRPr>
            </a:lvl1pPr>
          </a:lstStyle>
          <a:p>
            <a:r>
              <a:rPr lang="en-US" altLang="ko-KR" dirty="0"/>
              <a:t> Free PPT _ Click to add title</a:t>
            </a:r>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8" name="그림 개체 틀 7"/>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anose="020B0604020202020204"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anose="020B0604020202020204"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FB9A4D-048C-4F36-A5C5-F5FF178138B5}"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
        <p:nvSpPr>
          <p:cNvPr id="8" name="그림 개체 틀 7"/>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anose="020B0604020202020204" pitchFamily="34" charset="0"/>
              </a:defRPr>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en-US" altLang="ko-KR" dirty="0"/>
              <a:t>Insert Your Image</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r>
              <a:rPr lang="en-US" altLang="ko-KR" dirty="0"/>
              <a:t>Fully Editable Shapes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5"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sp>
        <p:nvSpPr>
          <p:cNvPr id="3" name="Rectangle 2"/>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Rectangle 3"/>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 name="Isosceles Triangle 4"/>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pic>
        <p:nvPicPr>
          <p:cNvPr id="3" name="Graphic 2"/>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68410" y="4207471"/>
            <a:ext cx="863147" cy="2425033"/>
          </a:xfrm>
          <a:prstGeom prst="rect">
            <a:avLst/>
          </a:prstGeom>
        </p:spPr>
      </p:pic>
      <p:cxnSp>
        <p:nvCxnSpPr>
          <p:cNvPr id="4" name="Straight Connector 3"/>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6" name="Isosceles Triangle 5"/>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DD78E-CA8C-403B-A0BE-9AAD8225A83D}"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pic>
        <p:nvPicPr>
          <p:cNvPr id="3" name="Graphic 2"/>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68410" y="4207471"/>
            <a:ext cx="863147" cy="2425033"/>
          </a:xfrm>
          <a:prstGeom prst="rect">
            <a:avLst/>
          </a:prstGeom>
        </p:spPr>
      </p:pic>
      <p:sp>
        <p:nvSpPr>
          <p:cNvPr id="5" name="Rectangle 4"/>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6" name="Rectangle 5"/>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7" name="Isosceles Triangle 6"/>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1" fmla="*/ 898689 w 1652142"/>
              <a:gd name="connsiteY0-2" fmla="*/ 548008 h 1665940"/>
              <a:gd name="connsiteX1-3" fmla="*/ 529661 w 1652142"/>
              <a:gd name="connsiteY1-4" fmla="*/ 761066 h 1665940"/>
              <a:gd name="connsiteX2-5" fmla="*/ 742719 w 1652142"/>
              <a:gd name="connsiteY2-6" fmla="*/ 1130094 h 1665940"/>
              <a:gd name="connsiteX3-7" fmla="*/ 1111747 w 1652142"/>
              <a:gd name="connsiteY3-8" fmla="*/ 917036 h 1665940"/>
              <a:gd name="connsiteX4-9" fmla="*/ 898689 w 1652142"/>
              <a:gd name="connsiteY4-10" fmla="*/ 548008 h 1665940"/>
              <a:gd name="connsiteX5-11" fmla="*/ 952303 w 1652142"/>
              <a:gd name="connsiteY5-12" fmla="*/ 347916 h 1665940"/>
              <a:gd name="connsiteX6-13" fmla="*/ 1311839 w 1652142"/>
              <a:gd name="connsiteY6-14" fmla="*/ 970650 h 1665940"/>
              <a:gd name="connsiteX7-15" fmla="*/ 689105 w 1652142"/>
              <a:gd name="connsiteY7-16" fmla="*/ 1330186 h 1665940"/>
              <a:gd name="connsiteX8-17" fmla="*/ 329569 w 1652142"/>
              <a:gd name="connsiteY8-18" fmla="*/ 707451 h 1665940"/>
              <a:gd name="connsiteX9-19" fmla="*/ 952303 w 1652142"/>
              <a:gd name="connsiteY9-20" fmla="*/ 347916 h 1665940"/>
              <a:gd name="connsiteX10-21" fmla="*/ 971799 w 1652142"/>
              <a:gd name="connsiteY10-22" fmla="*/ 275155 h 1665940"/>
              <a:gd name="connsiteX11-23" fmla="*/ 256808 w 1652142"/>
              <a:gd name="connsiteY11-24" fmla="*/ 687955 h 1665940"/>
              <a:gd name="connsiteX12-25" fmla="*/ 669609 w 1652142"/>
              <a:gd name="connsiteY12-26" fmla="*/ 1402947 h 1665940"/>
              <a:gd name="connsiteX13-27" fmla="*/ 1384600 w 1652142"/>
              <a:gd name="connsiteY13-28" fmla="*/ 990146 h 1665940"/>
              <a:gd name="connsiteX14-29" fmla="*/ 971799 w 1652142"/>
              <a:gd name="connsiteY14-30" fmla="*/ 275155 h 1665940"/>
              <a:gd name="connsiteX15-31" fmla="*/ 1652142 w 1652142"/>
              <a:gd name="connsiteY15-32" fmla="*/ 394531 h 1665940"/>
              <a:gd name="connsiteX16-33" fmla="*/ 1649662 w 1652142"/>
              <a:gd name="connsiteY16-34" fmla="*/ 403784 h 1665940"/>
              <a:gd name="connsiteX17-35" fmla="*/ 1647140 w 1652142"/>
              <a:gd name="connsiteY17-36" fmla="*/ 399895 h 1665940"/>
              <a:gd name="connsiteX18-37" fmla="*/ 1652142 w 1652142"/>
              <a:gd name="connsiteY18-38" fmla="*/ 394531 h 1665940"/>
              <a:gd name="connsiteX19-39" fmla="*/ 1158157 w 1652142"/>
              <a:gd name="connsiteY19-40" fmla="*/ 65026 h 1665940"/>
              <a:gd name="connsiteX20-41" fmla="*/ 1154679 w 1652142"/>
              <a:gd name="connsiteY20-42" fmla="*/ 271718 h 1665940"/>
              <a:gd name="connsiteX21-43" fmla="*/ 1148331 w 1652142"/>
              <a:gd name="connsiteY21-44" fmla="*/ 270017 h 1665940"/>
              <a:gd name="connsiteX22-45" fmla="*/ 1286346 w 1652142"/>
              <a:gd name="connsiteY22-46" fmla="*/ 377149 h 1665940"/>
              <a:gd name="connsiteX23-47" fmla="*/ 1470353 w 1652142"/>
              <a:gd name="connsiteY23-48" fmla="*/ 331395 h 1665940"/>
              <a:gd name="connsiteX24-49" fmla="*/ 1588305 w 1652142"/>
              <a:gd name="connsiteY24-50" fmla="*/ 553229 h 1665940"/>
              <a:gd name="connsiteX25-51" fmla="*/ 1457194 w 1652142"/>
              <a:gd name="connsiteY25-52" fmla="*/ 671432 h 1665940"/>
              <a:gd name="connsiteX26-53" fmla="*/ 1478595 w 1652142"/>
              <a:gd name="connsiteY26-54" fmla="*/ 857704 h 1665940"/>
              <a:gd name="connsiteX27-55" fmla="*/ 1642362 w 1652142"/>
              <a:gd name="connsiteY27-56" fmla="*/ 948616 h 1665940"/>
              <a:gd name="connsiteX28-57" fmla="*/ 1577335 w 1652142"/>
              <a:gd name="connsiteY28-58" fmla="*/ 1191298 h 1665940"/>
              <a:gd name="connsiteX29-59" fmla="*/ 1378614 w 1652142"/>
              <a:gd name="connsiteY29-60" fmla="*/ 1187955 h 1665940"/>
              <a:gd name="connsiteX30-61" fmla="*/ 1288939 w 1652142"/>
              <a:gd name="connsiteY30-62" fmla="*/ 1301599 h 1665940"/>
              <a:gd name="connsiteX31-63" fmla="*/ 1354201 w 1652142"/>
              <a:gd name="connsiteY31-64" fmla="*/ 1471932 h 1665940"/>
              <a:gd name="connsiteX32-65" fmla="*/ 1148396 w 1652142"/>
              <a:gd name="connsiteY32-66" fmla="*/ 1616039 h 1665940"/>
              <a:gd name="connsiteX33-67" fmla="*/ 992294 w 1652142"/>
              <a:gd name="connsiteY33-68" fmla="*/ 1480516 h 1665940"/>
              <a:gd name="connsiteX34-69" fmla="*/ 823805 w 1652142"/>
              <a:gd name="connsiteY34-70" fmla="*/ 1495510 h 1665940"/>
              <a:gd name="connsiteX35-71" fmla="*/ 729193 w 1652142"/>
              <a:gd name="connsiteY35-72" fmla="*/ 1665940 h 1665940"/>
              <a:gd name="connsiteX36-73" fmla="*/ 486511 w 1652142"/>
              <a:gd name="connsiteY36-74" fmla="*/ 1600914 h 1665940"/>
              <a:gd name="connsiteX37-75" fmla="*/ 489790 w 1652142"/>
              <a:gd name="connsiteY37-76" fmla="*/ 1406012 h 1665940"/>
              <a:gd name="connsiteX38-77" fmla="*/ 352658 w 1652142"/>
              <a:gd name="connsiteY38-78" fmla="*/ 1298452 h 1665940"/>
              <a:gd name="connsiteX39-79" fmla="*/ 152856 w 1652142"/>
              <a:gd name="connsiteY39-80" fmla="*/ 1344512 h 1665940"/>
              <a:gd name="connsiteX40-81" fmla="*/ 46675 w 1652142"/>
              <a:gd name="connsiteY40-82" fmla="*/ 1116809 h 1665940"/>
              <a:gd name="connsiteX41-83" fmla="*/ 183929 w 1652142"/>
              <a:gd name="connsiteY41-84" fmla="*/ 1005520 h 1665940"/>
              <a:gd name="connsiteX42-85" fmla="*/ 161615 w 1652142"/>
              <a:gd name="connsiteY42-86" fmla="*/ 838915 h 1665940"/>
              <a:gd name="connsiteX43-87" fmla="*/ 0 w 1652142"/>
              <a:gd name="connsiteY43-88" fmla="*/ 749197 h 1665940"/>
              <a:gd name="connsiteX44-89" fmla="*/ 65026 w 1652142"/>
              <a:gd name="connsiteY44-90" fmla="*/ 506515 h 1665940"/>
              <a:gd name="connsiteX45-91" fmla="*/ 250227 w 1652142"/>
              <a:gd name="connsiteY45-92" fmla="*/ 509630 h 1665940"/>
              <a:gd name="connsiteX46-93" fmla="*/ 340015 w 1652142"/>
              <a:gd name="connsiteY46-94" fmla="*/ 388679 h 1665940"/>
              <a:gd name="connsiteX47-95" fmla="*/ 277984 w 1652142"/>
              <a:gd name="connsiteY47-96" fmla="*/ 197357 h 1665940"/>
              <a:gd name="connsiteX48-97" fmla="*/ 491050 w 1652142"/>
              <a:gd name="connsiteY48-98" fmla="*/ 64219 h 1665940"/>
              <a:gd name="connsiteX49-99" fmla="*/ 639843 w 1652142"/>
              <a:gd name="connsiteY49-100" fmla="*/ 207726 h 1665940"/>
              <a:gd name="connsiteX50-101" fmla="*/ 638348 w 1652142"/>
              <a:gd name="connsiteY50-102" fmla="*/ 208660 h 1665940"/>
              <a:gd name="connsiteX51-103" fmla="*/ 821488 w 1652142"/>
              <a:gd name="connsiteY51-104" fmla="*/ 182440 h 1665940"/>
              <a:gd name="connsiteX52-105" fmla="*/ 815140 w 1652142"/>
              <a:gd name="connsiteY52-106" fmla="*/ 180739 h 1665940"/>
              <a:gd name="connsiteX53-107" fmla="*/ 915476 w 1652142"/>
              <a:gd name="connsiteY53-108" fmla="*/ 0 h 1665940"/>
              <a:gd name="connsiteX54-109" fmla="*/ 1158157 w 1652142"/>
              <a:gd name="connsiteY54-110" fmla="*/ 65026 h 1665940"/>
              <a:gd name="connsiteX0-111" fmla="*/ 898689 w 1652142"/>
              <a:gd name="connsiteY0-112" fmla="*/ 548008 h 1665940"/>
              <a:gd name="connsiteX1-113" fmla="*/ 529661 w 1652142"/>
              <a:gd name="connsiteY1-114" fmla="*/ 761066 h 1665940"/>
              <a:gd name="connsiteX2-115" fmla="*/ 742719 w 1652142"/>
              <a:gd name="connsiteY2-116" fmla="*/ 1130094 h 1665940"/>
              <a:gd name="connsiteX3-117" fmla="*/ 1111747 w 1652142"/>
              <a:gd name="connsiteY3-118" fmla="*/ 917036 h 1665940"/>
              <a:gd name="connsiteX4-119" fmla="*/ 898689 w 1652142"/>
              <a:gd name="connsiteY4-120" fmla="*/ 548008 h 1665940"/>
              <a:gd name="connsiteX5-121" fmla="*/ 952303 w 1652142"/>
              <a:gd name="connsiteY5-122" fmla="*/ 347916 h 1665940"/>
              <a:gd name="connsiteX6-123" fmla="*/ 1311839 w 1652142"/>
              <a:gd name="connsiteY6-124" fmla="*/ 970650 h 1665940"/>
              <a:gd name="connsiteX7-125" fmla="*/ 689105 w 1652142"/>
              <a:gd name="connsiteY7-126" fmla="*/ 1330186 h 1665940"/>
              <a:gd name="connsiteX8-127" fmla="*/ 329569 w 1652142"/>
              <a:gd name="connsiteY8-128" fmla="*/ 707451 h 1665940"/>
              <a:gd name="connsiteX9-129" fmla="*/ 952303 w 1652142"/>
              <a:gd name="connsiteY9-130" fmla="*/ 347916 h 1665940"/>
              <a:gd name="connsiteX10-131" fmla="*/ 971799 w 1652142"/>
              <a:gd name="connsiteY10-132" fmla="*/ 275155 h 1665940"/>
              <a:gd name="connsiteX11-133" fmla="*/ 256808 w 1652142"/>
              <a:gd name="connsiteY11-134" fmla="*/ 687955 h 1665940"/>
              <a:gd name="connsiteX12-135" fmla="*/ 669609 w 1652142"/>
              <a:gd name="connsiteY12-136" fmla="*/ 1402947 h 1665940"/>
              <a:gd name="connsiteX13-137" fmla="*/ 1384600 w 1652142"/>
              <a:gd name="connsiteY13-138" fmla="*/ 990146 h 1665940"/>
              <a:gd name="connsiteX14-139" fmla="*/ 971799 w 1652142"/>
              <a:gd name="connsiteY14-140" fmla="*/ 275155 h 1665940"/>
              <a:gd name="connsiteX15-141" fmla="*/ 1652142 w 1652142"/>
              <a:gd name="connsiteY15-142" fmla="*/ 394531 h 1665940"/>
              <a:gd name="connsiteX16-143" fmla="*/ 1649662 w 1652142"/>
              <a:gd name="connsiteY16-144" fmla="*/ 403784 h 1665940"/>
              <a:gd name="connsiteX17-145" fmla="*/ 1647140 w 1652142"/>
              <a:gd name="connsiteY17-146" fmla="*/ 399895 h 1665940"/>
              <a:gd name="connsiteX18-147" fmla="*/ 1652142 w 1652142"/>
              <a:gd name="connsiteY18-148" fmla="*/ 394531 h 1665940"/>
              <a:gd name="connsiteX19-149" fmla="*/ 1158157 w 1652142"/>
              <a:gd name="connsiteY19-150" fmla="*/ 65026 h 1665940"/>
              <a:gd name="connsiteX20-151" fmla="*/ 1154679 w 1652142"/>
              <a:gd name="connsiteY20-152" fmla="*/ 271718 h 1665940"/>
              <a:gd name="connsiteX21-153" fmla="*/ 1148331 w 1652142"/>
              <a:gd name="connsiteY21-154" fmla="*/ 270017 h 1665940"/>
              <a:gd name="connsiteX22-155" fmla="*/ 1286346 w 1652142"/>
              <a:gd name="connsiteY22-156" fmla="*/ 377149 h 1665940"/>
              <a:gd name="connsiteX23-157" fmla="*/ 1470353 w 1652142"/>
              <a:gd name="connsiteY23-158" fmla="*/ 331395 h 1665940"/>
              <a:gd name="connsiteX24-159" fmla="*/ 1588305 w 1652142"/>
              <a:gd name="connsiteY24-160" fmla="*/ 553229 h 1665940"/>
              <a:gd name="connsiteX25-161" fmla="*/ 1457194 w 1652142"/>
              <a:gd name="connsiteY25-162" fmla="*/ 671432 h 1665940"/>
              <a:gd name="connsiteX26-163" fmla="*/ 1478595 w 1652142"/>
              <a:gd name="connsiteY26-164" fmla="*/ 857704 h 1665940"/>
              <a:gd name="connsiteX27-165" fmla="*/ 1642362 w 1652142"/>
              <a:gd name="connsiteY27-166" fmla="*/ 948616 h 1665940"/>
              <a:gd name="connsiteX28-167" fmla="*/ 1577335 w 1652142"/>
              <a:gd name="connsiteY28-168" fmla="*/ 1191298 h 1665940"/>
              <a:gd name="connsiteX29-169" fmla="*/ 1378614 w 1652142"/>
              <a:gd name="connsiteY29-170" fmla="*/ 1187955 h 1665940"/>
              <a:gd name="connsiteX30-171" fmla="*/ 1288939 w 1652142"/>
              <a:gd name="connsiteY30-172" fmla="*/ 1301599 h 1665940"/>
              <a:gd name="connsiteX31-173" fmla="*/ 1354201 w 1652142"/>
              <a:gd name="connsiteY31-174" fmla="*/ 1471932 h 1665940"/>
              <a:gd name="connsiteX32-175" fmla="*/ 1148396 w 1652142"/>
              <a:gd name="connsiteY32-176" fmla="*/ 1616039 h 1665940"/>
              <a:gd name="connsiteX33-177" fmla="*/ 992294 w 1652142"/>
              <a:gd name="connsiteY33-178" fmla="*/ 1480516 h 1665940"/>
              <a:gd name="connsiteX34-179" fmla="*/ 823805 w 1652142"/>
              <a:gd name="connsiteY34-180" fmla="*/ 1495510 h 1665940"/>
              <a:gd name="connsiteX35-181" fmla="*/ 729193 w 1652142"/>
              <a:gd name="connsiteY35-182" fmla="*/ 1665940 h 1665940"/>
              <a:gd name="connsiteX36-183" fmla="*/ 486511 w 1652142"/>
              <a:gd name="connsiteY36-184" fmla="*/ 1600914 h 1665940"/>
              <a:gd name="connsiteX37-185" fmla="*/ 489790 w 1652142"/>
              <a:gd name="connsiteY37-186" fmla="*/ 1406012 h 1665940"/>
              <a:gd name="connsiteX38-187" fmla="*/ 352658 w 1652142"/>
              <a:gd name="connsiteY38-188" fmla="*/ 1298452 h 1665940"/>
              <a:gd name="connsiteX39-189" fmla="*/ 152856 w 1652142"/>
              <a:gd name="connsiteY39-190" fmla="*/ 1344512 h 1665940"/>
              <a:gd name="connsiteX40-191" fmla="*/ 46675 w 1652142"/>
              <a:gd name="connsiteY40-192" fmla="*/ 1116809 h 1665940"/>
              <a:gd name="connsiteX41-193" fmla="*/ 183929 w 1652142"/>
              <a:gd name="connsiteY41-194" fmla="*/ 1005520 h 1665940"/>
              <a:gd name="connsiteX42-195" fmla="*/ 161615 w 1652142"/>
              <a:gd name="connsiteY42-196" fmla="*/ 838915 h 1665940"/>
              <a:gd name="connsiteX43-197" fmla="*/ 0 w 1652142"/>
              <a:gd name="connsiteY43-198" fmla="*/ 749197 h 1665940"/>
              <a:gd name="connsiteX44-199" fmla="*/ 65026 w 1652142"/>
              <a:gd name="connsiteY44-200" fmla="*/ 506515 h 1665940"/>
              <a:gd name="connsiteX45-201" fmla="*/ 250227 w 1652142"/>
              <a:gd name="connsiteY45-202" fmla="*/ 509630 h 1665940"/>
              <a:gd name="connsiteX46-203" fmla="*/ 340015 w 1652142"/>
              <a:gd name="connsiteY46-204" fmla="*/ 388679 h 1665940"/>
              <a:gd name="connsiteX47-205" fmla="*/ 277984 w 1652142"/>
              <a:gd name="connsiteY47-206" fmla="*/ 197357 h 1665940"/>
              <a:gd name="connsiteX48-207" fmla="*/ 491050 w 1652142"/>
              <a:gd name="connsiteY48-208" fmla="*/ 64219 h 1665940"/>
              <a:gd name="connsiteX49-209" fmla="*/ 639843 w 1652142"/>
              <a:gd name="connsiteY49-210" fmla="*/ 207726 h 1665940"/>
              <a:gd name="connsiteX50-211" fmla="*/ 638348 w 1652142"/>
              <a:gd name="connsiteY50-212" fmla="*/ 208660 h 1665940"/>
              <a:gd name="connsiteX51-213" fmla="*/ 821488 w 1652142"/>
              <a:gd name="connsiteY51-214" fmla="*/ 182440 h 1665940"/>
              <a:gd name="connsiteX52-215" fmla="*/ 915476 w 1652142"/>
              <a:gd name="connsiteY52-216" fmla="*/ 0 h 1665940"/>
              <a:gd name="connsiteX53-217" fmla="*/ 1158157 w 1652142"/>
              <a:gd name="connsiteY53-218" fmla="*/ 65026 h 1665940"/>
              <a:gd name="connsiteX0-219" fmla="*/ 898689 w 1652142"/>
              <a:gd name="connsiteY0-220" fmla="*/ 548008 h 1665940"/>
              <a:gd name="connsiteX1-221" fmla="*/ 529661 w 1652142"/>
              <a:gd name="connsiteY1-222" fmla="*/ 761066 h 1665940"/>
              <a:gd name="connsiteX2-223" fmla="*/ 742719 w 1652142"/>
              <a:gd name="connsiteY2-224" fmla="*/ 1130094 h 1665940"/>
              <a:gd name="connsiteX3-225" fmla="*/ 1111747 w 1652142"/>
              <a:gd name="connsiteY3-226" fmla="*/ 917036 h 1665940"/>
              <a:gd name="connsiteX4-227" fmla="*/ 898689 w 1652142"/>
              <a:gd name="connsiteY4-228" fmla="*/ 548008 h 1665940"/>
              <a:gd name="connsiteX5-229" fmla="*/ 952303 w 1652142"/>
              <a:gd name="connsiteY5-230" fmla="*/ 347916 h 1665940"/>
              <a:gd name="connsiteX6-231" fmla="*/ 1311839 w 1652142"/>
              <a:gd name="connsiteY6-232" fmla="*/ 970650 h 1665940"/>
              <a:gd name="connsiteX7-233" fmla="*/ 689105 w 1652142"/>
              <a:gd name="connsiteY7-234" fmla="*/ 1330186 h 1665940"/>
              <a:gd name="connsiteX8-235" fmla="*/ 329569 w 1652142"/>
              <a:gd name="connsiteY8-236" fmla="*/ 707451 h 1665940"/>
              <a:gd name="connsiteX9-237" fmla="*/ 952303 w 1652142"/>
              <a:gd name="connsiteY9-238" fmla="*/ 347916 h 1665940"/>
              <a:gd name="connsiteX10-239" fmla="*/ 971799 w 1652142"/>
              <a:gd name="connsiteY10-240" fmla="*/ 275155 h 1665940"/>
              <a:gd name="connsiteX11-241" fmla="*/ 256808 w 1652142"/>
              <a:gd name="connsiteY11-242" fmla="*/ 687955 h 1665940"/>
              <a:gd name="connsiteX12-243" fmla="*/ 669609 w 1652142"/>
              <a:gd name="connsiteY12-244" fmla="*/ 1402947 h 1665940"/>
              <a:gd name="connsiteX13-245" fmla="*/ 1384600 w 1652142"/>
              <a:gd name="connsiteY13-246" fmla="*/ 990146 h 1665940"/>
              <a:gd name="connsiteX14-247" fmla="*/ 971799 w 1652142"/>
              <a:gd name="connsiteY14-248" fmla="*/ 275155 h 1665940"/>
              <a:gd name="connsiteX15-249" fmla="*/ 1652142 w 1652142"/>
              <a:gd name="connsiteY15-250" fmla="*/ 394531 h 1665940"/>
              <a:gd name="connsiteX16-251" fmla="*/ 1649662 w 1652142"/>
              <a:gd name="connsiteY16-252" fmla="*/ 403784 h 1665940"/>
              <a:gd name="connsiteX17-253" fmla="*/ 1647140 w 1652142"/>
              <a:gd name="connsiteY17-254" fmla="*/ 399895 h 1665940"/>
              <a:gd name="connsiteX18-255" fmla="*/ 1652142 w 1652142"/>
              <a:gd name="connsiteY18-256" fmla="*/ 394531 h 1665940"/>
              <a:gd name="connsiteX19-257" fmla="*/ 1158157 w 1652142"/>
              <a:gd name="connsiteY19-258" fmla="*/ 65026 h 1665940"/>
              <a:gd name="connsiteX20-259" fmla="*/ 1154679 w 1652142"/>
              <a:gd name="connsiteY20-260" fmla="*/ 271718 h 1665940"/>
              <a:gd name="connsiteX21-261" fmla="*/ 1148331 w 1652142"/>
              <a:gd name="connsiteY21-262" fmla="*/ 270017 h 1665940"/>
              <a:gd name="connsiteX22-263" fmla="*/ 1286346 w 1652142"/>
              <a:gd name="connsiteY22-264" fmla="*/ 377149 h 1665940"/>
              <a:gd name="connsiteX23-265" fmla="*/ 1470353 w 1652142"/>
              <a:gd name="connsiteY23-266" fmla="*/ 331395 h 1665940"/>
              <a:gd name="connsiteX24-267" fmla="*/ 1588305 w 1652142"/>
              <a:gd name="connsiteY24-268" fmla="*/ 553229 h 1665940"/>
              <a:gd name="connsiteX25-269" fmla="*/ 1457194 w 1652142"/>
              <a:gd name="connsiteY25-270" fmla="*/ 671432 h 1665940"/>
              <a:gd name="connsiteX26-271" fmla="*/ 1478595 w 1652142"/>
              <a:gd name="connsiteY26-272" fmla="*/ 857704 h 1665940"/>
              <a:gd name="connsiteX27-273" fmla="*/ 1642362 w 1652142"/>
              <a:gd name="connsiteY27-274" fmla="*/ 948616 h 1665940"/>
              <a:gd name="connsiteX28-275" fmla="*/ 1577335 w 1652142"/>
              <a:gd name="connsiteY28-276" fmla="*/ 1191298 h 1665940"/>
              <a:gd name="connsiteX29-277" fmla="*/ 1378614 w 1652142"/>
              <a:gd name="connsiteY29-278" fmla="*/ 1187955 h 1665940"/>
              <a:gd name="connsiteX30-279" fmla="*/ 1288939 w 1652142"/>
              <a:gd name="connsiteY30-280" fmla="*/ 1301599 h 1665940"/>
              <a:gd name="connsiteX31-281" fmla="*/ 1354201 w 1652142"/>
              <a:gd name="connsiteY31-282" fmla="*/ 1471932 h 1665940"/>
              <a:gd name="connsiteX32-283" fmla="*/ 1148396 w 1652142"/>
              <a:gd name="connsiteY32-284" fmla="*/ 1616039 h 1665940"/>
              <a:gd name="connsiteX33-285" fmla="*/ 992294 w 1652142"/>
              <a:gd name="connsiteY33-286" fmla="*/ 1480516 h 1665940"/>
              <a:gd name="connsiteX34-287" fmla="*/ 823805 w 1652142"/>
              <a:gd name="connsiteY34-288" fmla="*/ 1495510 h 1665940"/>
              <a:gd name="connsiteX35-289" fmla="*/ 729193 w 1652142"/>
              <a:gd name="connsiteY35-290" fmla="*/ 1665940 h 1665940"/>
              <a:gd name="connsiteX36-291" fmla="*/ 486511 w 1652142"/>
              <a:gd name="connsiteY36-292" fmla="*/ 1600914 h 1665940"/>
              <a:gd name="connsiteX37-293" fmla="*/ 489790 w 1652142"/>
              <a:gd name="connsiteY37-294" fmla="*/ 1406012 h 1665940"/>
              <a:gd name="connsiteX38-295" fmla="*/ 352658 w 1652142"/>
              <a:gd name="connsiteY38-296" fmla="*/ 1298452 h 1665940"/>
              <a:gd name="connsiteX39-297" fmla="*/ 152856 w 1652142"/>
              <a:gd name="connsiteY39-298" fmla="*/ 1344512 h 1665940"/>
              <a:gd name="connsiteX40-299" fmla="*/ 46675 w 1652142"/>
              <a:gd name="connsiteY40-300" fmla="*/ 1116809 h 1665940"/>
              <a:gd name="connsiteX41-301" fmla="*/ 183929 w 1652142"/>
              <a:gd name="connsiteY41-302" fmla="*/ 1005520 h 1665940"/>
              <a:gd name="connsiteX42-303" fmla="*/ 161615 w 1652142"/>
              <a:gd name="connsiteY42-304" fmla="*/ 838915 h 1665940"/>
              <a:gd name="connsiteX43-305" fmla="*/ 0 w 1652142"/>
              <a:gd name="connsiteY43-306" fmla="*/ 749197 h 1665940"/>
              <a:gd name="connsiteX44-307" fmla="*/ 65026 w 1652142"/>
              <a:gd name="connsiteY44-308" fmla="*/ 506515 h 1665940"/>
              <a:gd name="connsiteX45-309" fmla="*/ 250227 w 1652142"/>
              <a:gd name="connsiteY45-310" fmla="*/ 509630 h 1665940"/>
              <a:gd name="connsiteX46-311" fmla="*/ 340015 w 1652142"/>
              <a:gd name="connsiteY46-312" fmla="*/ 388679 h 1665940"/>
              <a:gd name="connsiteX47-313" fmla="*/ 277984 w 1652142"/>
              <a:gd name="connsiteY47-314" fmla="*/ 197357 h 1665940"/>
              <a:gd name="connsiteX48-315" fmla="*/ 491050 w 1652142"/>
              <a:gd name="connsiteY48-316" fmla="*/ 64219 h 1665940"/>
              <a:gd name="connsiteX49-317" fmla="*/ 639843 w 1652142"/>
              <a:gd name="connsiteY49-318" fmla="*/ 207726 h 1665940"/>
              <a:gd name="connsiteX50-319" fmla="*/ 821488 w 1652142"/>
              <a:gd name="connsiteY50-320" fmla="*/ 182440 h 1665940"/>
              <a:gd name="connsiteX51-321" fmla="*/ 915476 w 1652142"/>
              <a:gd name="connsiteY51-322" fmla="*/ 0 h 1665940"/>
              <a:gd name="connsiteX52-323" fmla="*/ 1158157 w 1652142"/>
              <a:gd name="connsiteY52-324" fmla="*/ 65026 h 1665940"/>
              <a:gd name="connsiteX0-325" fmla="*/ 898689 w 1652142"/>
              <a:gd name="connsiteY0-326" fmla="*/ 548008 h 1665940"/>
              <a:gd name="connsiteX1-327" fmla="*/ 529661 w 1652142"/>
              <a:gd name="connsiteY1-328" fmla="*/ 761066 h 1665940"/>
              <a:gd name="connsiteX2-329" fmla="*/ 742719 w 1652142"/>
              <a:gd name="connsiteY2-330" fmla="*/ 1130094 h 1665940"/>
              <a:gd name="connsiteX3-331" fmla="*/ 1111747 w 1652142"/>
              <a:gd name="connsiteY3-332" fmla="*/ 917036 h 1665940"/>
              <a:gd name="connsiteX4-333" fmla="*/ 898689 w 1652142"/>
              <a:gd name="connsiteY4-334" fmla="*/ 548008 h 1665940"/>
              <a:gd name="connsiteX5-335" fmla="*/ 952303 w 1652142"/>
              <a:gd name="connsiteY5-336" fmla="*/ 347916 h 1665940"/>
              <a:gd name="connsiteX6-337" fmla="*/ 1311839 w 1652142"/>
              <a:gd name="connsiteY6-338" fmla="*/ 970650 h 1665940"/>
              <a:gd name="connsiteX7-339" fmla="*/ 689105 w 1652142"/>
              <a:gd name="connsiteY7-340" fmla="*/ 1330186 h 1665940"/>
              <a:gd name="connsiteX8-341" fmla="*/ 329569 w 1652142"/>
              <a:gd name="connsiteY8-342" fmla="*/ 707451 h 1665940"/>
              <a:gd name="connsiteX9-343" fmla="*/ 952303 w 1652142"/>
              <a:gd name="connsiteY9-344" fmla="*/ 347916 h 1665940"/>
              <a:gd name="connsiteX10-345" fmla="*/ 971799 w 1652142"/>
              <a:gd name="connsiteY10-346" fmla="*/ 275155 h 1665940"/>
              <a:gd name="connsiteX11-347" fmla="*/ 256808 w 1652142"/>
              <a:gd name="connsiteY11-348" fmla="*/ 687955 h 1665940"/>
              <a:gd name="connsiteX12-349" fmla="*/ 669609 w 1652142"/>
              <a:gd name="connsiteY12-350" fmla="*/ 1402947 h 1665940"/>
              <a:gd name="connsiteX13-351" fmla="*/ 1384600 w 1652142"/>
              <a:gd name="connsiteY13-352" fmla="*/ 990146 h 1665940"/>
              <a:gd name="connsiteX14-353" fmla="*/ 971799 w 1652142"/>
              <a:gd name="connsiteY14-354" fmla="*/ 275155 h 1665940"/>
              <a:gd name="connsiteX15-355" fmla="*/ 1652142 w 1652142"/>
              <a:gd name="connsiteY15-356" fmla="*/ 394531 h 1665940"/>
              <a:gd name="connsiteX16-357" fmla="*/ 1649662 w 1652142"/>
              <a:gd name="connsiteY16-358" fmla="*/ 403784 h 1665940"/>
              <a:gd name="connsiteX17-359" fmla="*/ 1647140 w 1652142"/>
              <a:gd name="connsiteY17-360" fmla="*/ 399895 h 1665940"/>
              <a:gd name="connsiteX18-361" fmla="*/ 1652142 w 1652142"/>
              <a:gd name="connsiteY18-362" fmla="*/ 394531 h 1665940"/>
              <a:gd name="connsiteX19-363" fmla="*/ 1158157 w 1652142"/>
              <a:gd name="connsiteY19-364" fmla="*/ 65026 h 1665940"/>
              <a:gd name="connsiteX20-365" fmla="*/ 1154679 w 1652142"/>
              <a:gd name="connsiteY20-366" fmla="*/ 271718 h 1665940"/>
              <a:gd name="connsiteX21-367" fmla="*/ 1286346 w 1652142"/>
              <a:gd name="connsiteY21-368" fmla="*/ 377149 h 1665940"/>
              <a:gd name="connsiteX22-369" fmla="*/ 1470353 w 1652142"/>
              <a:gd name="connsiteY22-370" fmla="*/ 331395 h 1665940"/>
              <a:gd name="connsiteX23-371" fmla="*/ 1588305 w 1652142"/>
              <a:gd name="connsiteY23-372" fmla="*/ 553229 h 1665940"/>
              <a:gd name="connsiteX24-373" fmla="*/ 1457194 w 1652142"/>
              <a:gd name="connsiteY24-374" fmla="*/ 671432 h 1665940"/>
              <a:gd name="connsiteX25-375" fmla="*/ 1478595 w 1652142"/>
              <a:gd name="connsiteY25-376" fmla="*/ 857704 h 1665940"/>
              <a:gd name="connsiteX26-377" fmla="*/ 1642362 w 1652142"/>
              <a:gd name="connsiteY26-378" fmla="*/ 948616 h 1665940"/>
              <a:gd name="connsiteX27-379" fmla="*/ 1577335 w 1652142"/>
              <a:gd name="connsiteY27-380" fmla="*/ 1191298 h 1665940"/>
              <a:gd name="connsiteX28-381" fmla="*/ 1378614 w 1652142"/>
              <a:gd name="connsiteY28-382" fmla="*/ 1187955 h 1665940"/>
              <a:gd name="connsiteX29-383" fmla="*/ 1288939 w 1652142"/>
              <a:gd name="connsiteY29-384" fmla="*/ 1301599 h 1665940"/>
              <a:gd name="connsiteX30-385" fmla="*/ 1354201 w 1652142"/>
              <a:gd name="connsiteY30-386" fmla="*/ 1471932 h 1665940"/>
              <a:gd name="connsiteX31-387" fmla="*/ 1148396 w 1652142"/>
              <a:gd name="connsiteY31-388" fmla="*/ 1616039 h 1665940"/>
              <a:gd name="connsiteX32-389" fmla="*/ 992294 w 1652142"/>
              <a:gd name="connsiteY32-390" fmla="*/ 1480516 h 1665940"/>
              <a:gd name="connsiteX33-391" fmla="*/ 823805 w 1652142"/>
              <a:gd name="connsiteY33-392" fmla="*/ 1495510 h 1665940"/>
              <a:gd name="connsiteX34-393" fmla="*/ 729193 w 1652142"/>
              <a:gd name="connsiteY34-394" fmla="*/ 1665940 h 1665940"/>
              <a:gd name="connsiteX35-395" fmla="*/ 486511 w 1652142"/>
              <a:gd name="connsiteY35-396" fmla="*/ 1600914 h 1665940"/>
              <a:gd name="connsiteX36-397" fmla="*/ 489790 w 1652142"/>
              <a:gd name="connsiteY36-398" fmla="*/ 1406012 h 1665940"/>
              <a:gd name="connsiteX37-399" fmla="*/ 352658 w 1652142"/>
              <a:gd name="connsiteY37-400" fmla="*/ 1298452 h 1665940"/>
              <a:gd name="connsiteX38-401" fmla="*/ 152856 w 1652142"/>
              <a:gd name="connsiteY38-402" fmla="*/ 1344512 h 1665940"/>
              <a:gd name="connsiteX39-403" fmla="*/ 46675 w 1652142"/>
              <a:gd name="connsiteY39-404" fmla="*/ 1116809 h 1665940"/>
              <a:gd name="connsiteX40-405" fmla="*/ 183929 w 1652142"/>
              <a:gd name="connsiteY40-406" fmla="*/ 1005520 h 1665940"/>
              <a:gd name="connsiteX41-407" fmla="*/ 161615 w 1652142"/>
              <a:gd name="connsiteY41-408" fmla="*/ 838915 h 1665940"/>
              <a:gd name="connsiteX42-409" fmla="*/ 0 w 1652142"/>
              <a:gd name="connsiteY42-410" fmla="*/ 749197 h 1665940"/>
              <a:gd name="connsiteX43-411" fmla="*/ 65026 w 1652142"/>
              <a:gd name="connsiteY43-412" fmla="*/ 506515 h 1665940"/>
              <a:gd name="connsiteX44-413" fmla="*/ 250227 w 1652142"/>
              <a:gd name="connsiteY44-414" fmla="*/ 509630 h 1665940"/>
              <a:gd name="connsiteX45-415" fmla="*/ 340015 w 1652142"/>
              <a:gd name="connsiteY45-416" fmla="*/ 388679 h 1665940"/>
              <a:gd name="connsiteX46-417" fmla="*/ 277984 w 1652142"/>
              <a:gd name="connsiteY46-418" fmla="*/ 197357 h 1665940"/>
              <a:gd name="connsiteX47-419" fmla="*/ 491050 w 1652142"/>
              <a:gd name="connsiteY47-420" fmla="*/ 64219 h 1665940"/>
              <a:gd name="connsiteX48-421" fmla="*/ 639843 w 1652142"/>
              <a:gd name="connsiteY48-422" fmla="*/ 207726 h 1665940"/>
              <a:gd name="connsiteX49-423" fmla="*/ 821488 w 1652142"/>
              <a:gd name="connsiteY49-424" fmla="*/ 182440 h 1665940"/>
              <a:gd name="connsiteX50-425" fmla="*/ 915476 w 1652142"/>
              <a:gd name="connsiteY50-426" fmla="*/ 0 h 1665940"/>
              <a:gd name="connsiteX51-427" fmla="*/ 1158157 w 1652142"/>
              <a:gd name="connsiteY51-428" fmla="*/ 65026 h 1665940"/>
              <a:gd name="connsiteX0-429" fmla="*/ 898689 w 1649662"/>
              <a:gd name="connsiteY0-430" fmla="*/ 548008 h 1665940"/>
              <a:gd name="connsiteX1-431" fmla="*/ 529661 w 1649662"/>
              <a:gd name="connsiteY1-432" fmla="*/ 761066 h 1665940"/>
              <a:gd name="connsiteX2-433" fmla="*/ 742719 w 1649662"/>
              <a:gd name="connsiteY2-434" fmla="*/ 1130094 h 1665940"/>
              <a:gd name="connsiteX3-435" fmla="*/ 1111747 w 1649662"/>
              <a:gd name="connsiteY3-436" fmla="*/ 917036 h 1665940"/>
              <a:gd name="connsiteX4-437" fmla="*/ 898689 w 1649662"/>
              <a:gd name="connsiteY4-438" fmla="*/ 548008 h 1665940"/>
              <a:gd name="connsiteX5-439" fmla="*/ 952303 w 1649662"/>
              <a:gd name="connsiteY5-440" fmla="*/ 347916 h 1665940"/>
              <a:gd name="connsiteX6-441" fmla="*/ 1311839 w 1649662"/>
              <a:gd name="connsiteY6-442" fmla="*/ 970650 h 1665940"/>
              <a:gd name="connsiteX7-443" fmla="*/ 689105 w 1649662"/>
              <a:gd name="connsiteY7-444" fmla="*/ 1330186 h 1665940"/>
              <a:gd name="connsiteX8-445" fmla="*/ 329569 w 1649662"/>
              <a:gd name="connsiteY8-446" fmla="*/ 707451 h 1665940"/>
              <a:gd name="connsiteX9-447" fmla="*/ 952303 w 1649662"/>
              <a:gd name="connsiteY9-448" fmla="*/ 347916 h 1665940"/>
              <a:gd name="connsiteX10-449" fmla="*/ 971799 w 1649662"/>
              <a:gd name="connsiteY10-450" fmla="*/ 275155 h 1665940"/>
              <a:gd name="connsiteX11-451" fmla="*/ 256808 w 1649662"/>
              <a:gd name="connsiteY11-452" fmla="*/ 687955 h 1665940"/>
              <a:gd name="connsiteX12-453" fmla="*/ 669609 w 1649662"/>
              <a:gd name="connsiteY12-454" fmla="*/ 1402947 h 1665940"/>
              <a:gd name="connsiteX13-455" fmla="*/ 1384600 w 1649662"/>
              <a:gd name="connsiteY13-456" fmla="*/ 990146 h 1665940"/>
              <a:gd name="connsiteX14-457" fmla="*/ 971799 w 1649662"/>
              <a:gd name="connsiteY14-458" fmla="*/ 275155 h 1665940"/>
              <a:gd name="connsiteX15-459" fmla="*/ 1647140 w 1649662"/>
              <a:gd name="connsiteY15-460" fmla="*/ 399895 h 1665940"/>
              <a:gd name="connsiteX16-461" fmla="*/ 1649662 w 1649662"/>
              <a:gd name="connsiteY16-462" fmla="*/ 403784 h 1665940"/>
              <a:gd name="connsiteX17-463" fmla="*/ 1647140 w 1649662"/>
              <a:gd name="connsiteY17-464" fmla="*/ 399895 h 1665940"/>
              <a:gd name="connsiteX18-465" fmla="*/ 1158157 w 1649662"/>
              <a:gd name="connsiteY18-466" fmla="*/ 65026 h 1665940"/>
              <a:gd name="connsiteX19-467" fmla="*/ 1154679 w 1649662"/>
              <a:gd name="connsiteY19-468" fmla="*/ 271718 h 1665940"/>
              <a:gd name="connsiteX20-469" fmla="*/ 1286346 w 1649662"/>
              <a:gd name="connsiteY20-470" fmla="*/ 377149 h 1665940"/>
              <a:gd name="connsiteX21-471" fmla="*/ 1470353 w 1649662"/>
              <a:gd name="connsiteY21-472" fmla="*/ 331395 h 1665940"/>
              <a:gd name="connsiteX22-473" fmla="*/ 1588305 w 1649662"/>
              <a:gd name="connsiteY22-474" fmla="*/ 553229 h 1665940"/>
              <a:gd name="connsiteX23-475" fmla="*/ 1457194 w 1649662"/>
              <a:gd name="connsiteY23-476" fmla="*/ 671432 h 1665940"/>
              <a:gd name="connsiteX24-477" fmla="*/ 1478595 w 1649662"/>
              <a:gd name="connsiteY24-478" fmla="*/ 857704 h 1665940"/>
              <a:gd name="connsiteX25-479" fmla="*/ 1642362 w 1649662"/>
              <a:gd name="connsiteY25-480" fmla="*/ 948616 h 1665940"/>
              <a:gd name="connsiteX26-481" fmla="*/ 1577335 w 1649662"/>
              <a:gd name="connsiteY26-482" fmla="*/ 1191298 h 1665940"/>
              <a:gd name="connsiteX27-483" fmla="*/ 1378614 w 1649662"/>
              <a:gd name="connsiteY27-484" fmla="*/ 1187955 h 1665940"/>
              <a:gd name="connsiteX28-485" fmla="*/ 1288939 w 1649662"/>
              <a:gd name="connsiteY28-486" fmla="*/ 1301599 h 1665940"/>
              <a:gd name="connsiteX29-487" fmla="*/ 1354201 w 1649662"/>
              <a:gd name="connsiteY29-488" fmla="*/ 1471932 h 1665940"/>
              <a:gd name="connsiteX30-489" fmla="*/ 1148396 w 1649662"/>
              <a:gd name="connsiteY30-490" fmla="*/ 1616039 h 1665940"/>
              <a:gd name="connsiteX31-491" fmla="*/ 992294 w 1649662"/>
              <a:gd name="connsiteY31-492" fmla="*/ 1480516 h 1665940"/>
              <a:gd name="connsiteX32-493" fmla="*/ 823805 w 1649662"/>
              <a:gd name="connsiteY32-494" fmla="*/ 1495510 h 1665940"/>
              <a:gd name="connsiteX33-495" fmla="*/ 729193 w 1649662"/>
              <a:gd name="connsiteY33-496" fmla="*/ 1665940 h 1665940"/>
              <a:gd name="connsiteX34-497" fmla="*/ 486511 w 1649662"/>
              <a:gd name="connsiteY34-498" fmla="*/ 1600914 h 1665940"/>
              <a:gd name="connsiteX35-499" fmla="*/ 489790 w 1649662"/>
              <a:gd name="connsiteY35-500" fmla="*/ 1406012 h 1665940"/>
              <a:gd name="connsiteX36-501" fmla="*/ 352658 w 1649662"/>
              <a:gd name="connsiteY36-502" fmla="*/ 1298452 h 1665940"/>
              <a:gd name="connsiteX37-503" fmla="*/ 152856 w 1649662"/>
              <a:gd name="connsiteY37-504" fmla="*/ 1344512 h 1665940"/>
              <a:gd name="connsiteX38-505" fmla="*/ 46675 w 1649662"/>
              <a:gd name="connsiteY38-506" fmla="*/ 1116809 h 1665940"/>
              <a:gd name="connsiteX39-507" fmla="*/ 183929 w 1649662"/>
              <a:gd name="connsiteY39-508" fmla="*/ 1005520 h 1665940"/>
              <a:gd name="connsiteX40-509" fmla="*/ 161615 w 1649662"/>
              <a:gd name="connsiteY40-510" fmla="*/ 838915 h 1665940"/>
              <a:gd name="connsiteX41-511" fmla="*/ 0 w 1649662"/>
              <a:gd name="connsiteY41-512" fmla="*/ 749197 h 1665940"/>
              <a:gd name="connsiteX42-513" fmla="*/ 65026 w 1649662"/>
              <a:gd name="connsiteY42-514" fmla="*/ 506515 h 1665940"/>
              <a:gd name="connsiteX43-515" fmla="*/ 250227 w 1649662"/>
              <a:gd name="connsiteY43-516" fmla="*/ 509630 h 1665940"/>
              <a:gd name="connsiteX44-517" fmla="*/ 340015 w 1649662"/>
              <a:gd name="connsiteY44-518" fmla="*/ 388679 h 1665940"/>
              <a:gd name="connsiteX45-519" fmla="*/ 277984 w 1649662"/>
              <a:gd name="connsiteY45-520" fmla="*/ 197357 h 1665940"/>
              <a:gd name="connsiteX46-521" fmla="*/ 491050 w 1649662"/>
              <a:gd name="connsiteY46-522" fmla="*/ 64219 h 1665940"/>
              <a:gd name="connsiteX47-523" fmla="*/ 639843 w 1649662"/>
              <a:gd name="connsiteY47-524" fmla="*/ 207726 h 1665940"/>
              <a:gd name="connsiteX48-525" fmla="*/ 821488 w 1649662"/>
              <a:gd name="connsiteY48-526" fmla="*/ 182440 h 1665940"/>
              <a:gd name="connsiteX49-527" fmla="*/ 915476 w 1649662"/>
              <a:gd name="connsiteY49-528" fmla="*/ 0 h 1665940"/>
              <a:gd name="connsiteX50-529" fmla="*/ 1158157 w 1649662"/>
              <a:gd name="connsiteY50-530" fmla="*/ 65026 h 1665940"/>
              <a:gd name="connsiteX0-531" fmla="*/ 898689 w 1642362"/>
              <a:gd name="connsiteY0-532" fmla="*/ 548008 h 1665940"/>
              <a:gd name="connsiteX1-533" fmla="*/ 529661 w 1642362"/>
              <a:gd name="connsiteY1-534" fmla="*/ 761066 h 1665940"/>
              <a:gd name="connsiteX2-535" fmla="*/ 742719 w 1642362"/>
              <a:gd name="connsiteY2-536" fmla="*/ 1130094 h 1665940"/>
              <a:gd name="connsiteX3-537" fmla="*/ 1111747 w 1642362"/>
              <a:gd name="connsiteY3-538" fmla="*/ 917036 h 1665940"/>
              <a:gd name="connsiteX4-539" fmla="*/ 898689 w 1642362"/>
              <a:gd name="connsiteY4-540" fmla="*/ 548008 h 1665940"/>
              <a:gd name="connsiteX5-541" fmla="*/ 952303 w 1642362"/>
              <a:gd name="connsiteY5-542" fmla="*/ 347916 h 1665940"/>
              <a:gd name="connsiteX6-543" fmla="*/ 1311839 w 1642362"/>
              <a:gd name="connsiteY6-544" fmla="*/ 970650 h 1665940"/>
              <a:gd name="connsiteX7-545" fmla="*/ 689105 w 1642362"/>
              <a:gd name="connsiteY7-546" fmla="*/ 1330186 h 1665940"/>
              <a:gd name="connsiteX8-547" fmla="*/ 329569 w 1642362"/>
              <a:gd name="connsiteY8-548" fmla="*/ 707451 h 1665940"/>
              <a:gd name="connsiteX9-549" fmla="*/ 952303 w 1642362"/>
              <a:gd name="connsiteY9-550" fmla="*/ 347916 h 1665940"/>
              <a:gd name="connsiteX10-551" fmla="*/ 971799 w 1642362"/>
              <a:gd name="connsiteY10-552" fmla="*/ 275155 h 1665940"/>
              <a:gd name="connsiteX11-553" fmla="*/ 256808 w 1642362"/>
              <a:gd name="connsiteY11-554" fmla="*/ 687955 h 1665940"/>
              <a:gd name="connsiteX12-555" fmla="*/ 669609 w 1642362"/>
              <a:gd name="connsiteY12-556" fmla="*/ 1402947 h 1665940"/>
              <a:gd name="connsiteX13-557" fmla="*/ 1384600 w 1642362"/>
              <a:gd name="connsiteY13-558" fmla="*/ 990146 h 1665940"/>
              <a:gd name="connsiteX14-559" fmla="*/ 971799 w 1642362"/>
              <a:gd name="connsiteY14-560" fmla="*/ 275155 h 1665940"/>
              <a:gd name="connsiteX15-561" fmla="*/ 1158157 w 1642362"/>
              <a:gd name="connsiteY15-562" fmla="*/ 65026 h 1665940"/>
              <a:gd name="connsiteX16-563" fmla="*/ 1154679 w 1642362"/>
              <a:gd name="connsiteY16-564" fmla="*/ 271718 h 1665940"/>
              <a:gd name="connsiteX17-565" fmla="*/ 1286346 w 1642362"/>
              <a:gd name="connsiteY17-566" fmla="*/ 377149 h 1665940"/>
              <a:gd name="connsiteX18-567" fmla="*/ 1470353 w 1642362"/>
              <a:gd name="connsiteY18-568" fmla="*/ 331395 h 1665940"/>
              <a:gd name="connsiteX19-569" fmla="*/ 1588305 w 1642362"/>
              <a:gd name="connsiteY19-570" fmla="*/ 553229 h 1665940"/>
              <a:gd name="connsiteX20-571" fmla="*/ 1457194 w 1642362"/>
              <a:gd name="connsiteY20-572" fmla="*/ 671432 h 1665940"/>
              <a:gd name="connsiteX21-573" fmla="*/ 1478595 w 1642362"/>
              <a:gd name="connsiteY21-574" fmla="*/ 857704 h 1665940"/>
              <a:gd name="connsiteX22-575" fmla="*/ 1642362 w 1642362"/>
              <a:gd name="connsiteY22-576" fmla="*/ 948616 h 1665940"/>
              <a:gd name="connsiteX23-577" fmla="*/ 1577335 w 1642362"/>
              <a:gd name="connsiteY23-578" fmla="*/ 1191298 h 1665940"/>
              <a:gd name="connsiteX24-579" fmla="*/ 1378614 w 1642362"/>
              <a:gd name="connsiteY24-580" fmla="*/ 1187955 h 1665940"/>
              <a:gd name="connsiteX25-581" fmla="*/ 1288939 w 1642362"/>
              <a:gd name="connsiteY25-582" fmla="*/ 1301599 h 1665940"/>
              <a:gd name="connsiteX26-583" fmla="*/ 1354201 w 1642362"/>
              <a:gd name="connsiteY26-584" fmla="*/ 1471932 h 1665940"/>
              <a:gd name="connsiteX27-585" fmla="*/ 1148396 w 1642362"/>
              <a:gd name="connsiteY27-586" fmla="*/ 1616039 h 1665940"/>
              <a:gd name="connsiteX28-587" fmla="*/ 992294 w 1642362"/>
              <a:gd name="connsiteY28-588" fmla="*/ 1480516 h 1665940"/>
              <a:gd name="connsiteX29-589" fmla="*/ 823805 w 1642362"/>
              <a:gd name="connsiteY29-590" fmla="*/ 1495510 h 1665940"/>
              <a:gd name="connsiteX30-591" fmla="*/ 729193 w 1642362"/>
              <a:gd name="connsiteY30-592" fmla="*/ 1665940 h 1665940"/>
              <a:gd name="connsiteX31-593" fmla="*/ 486511 w 1642362"/>
              <a:gd name="connsiteY31-594" fmla="*/ 1600914 h 1665940"/>
              <a:gd name="connsiteX32-595" fmla="*/ 489790 w 1642362"/>
              <a:gd name="connsiteY32-596" fmla="*/ 1406012 h 1665940"/>
              <a:gd name="connsiteX33-597" fmla="*/ 352658 w 1642362"/>
              <a:gd name="connsiteY33-598" fmla="*/ 1298452 h 1665940"/>
              <a:gd name="connsiteX34-599" fmla="*/ 152856 w 1642362"/>
              <a:gd name="connsiteY34-600" fmla="*/ 1344512 h 1665940"/>
              <a:gd name="connsiteX35-601" fmla="*/ 46675 w 1642362"/>
              <a:gd name="connsiteY35-602" fmla="*/ 1116809 h 1665940"/>
              <a:gd name="connsiteX36-603" fmla="*/ 183929 w 1642362"/>
              <a:gd name="connsiteY36-604" fmla="*/ 1005520 h 1665940"/>
              <a:gd name="connsiteX37-605" fmla="*/ 161615 w 1642362"/>
              <a:gd name="connsiteY37-606" fmla="*/ 838915 h 1665940"/>
              <a:gd name="connsiteX38-607" fmla="*/ 0 w 1642362"/>
              <a:gd name="connsiteY38-608" fmla="*/ 749197 h 1665940"/>
              <a:gd name="connsiteX39-609" fmla="*/ 65026 w 1642362"/>
              <a:gd name="connsiteY39-610" fmla="*/ 506515 h 1665940"/>
              <a:gd name="connsiteX40-611" fmla="*/ 250227 w 1642362"/>
              <a:gd name="connsiteY40-612" fmla="*/ 509630 h 1665940"/>
              <a:gd name="connsiteX41-613" fmla="*/ 340015 w 1642362"/>
              <a:gd name="connsiteY41-614" fmla="*/ 388679 h 1665940"/>
              <a:gd name="connsiteX42-615" fmla="*/ 277984 w 1642362"/>
              <a:gd name="connsiteY42-616" fmla="*/ 197357 h 1665940"/>
              <a:gd name="connsiteX43-617" fmla="*/ 491050 w 1642362"/>
              <a:gd name="connsiteY43-618" fmla="*/ 64219 h 1665940"/>
              <a:gd name="connsiteX44-619" fmla="*/ 639843 w 1642362"/>
              <a:gd name="connsiteY44-620" fmla="*/ 207726 h 1665940"/>
              <a:gd name="connsiteX45-621" fmla="*/ 821488 w 1642362"/>
              <a:gd name="connsiteY45-622" fmla="*/ 182440 h 1665940"/>
              <a:gd name="connsiteX46-623" fmla="*/ 915476 w 1642362"/>
              <a:gd name="connsiteY46-624" fmla="*/ 0 h 1665940"/>
              <a:gd name="connsiteX47-625" fmla="*/ 1158157 w 1642362"/>
              <a:gd name="connsiteY47-626" fmla="*/ 65026 h 1665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7" name="Oval 21"/>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1" fmla="*/ 898689 w 1652142"/>
              <a:gd name="connsiteY0-2" fmla="*/ 548008 h 1665940"/>
              <a:gd name="connsiteX1-3" fmla="*/ 529661 w 1652142"/>
              <a:gd name="connsiteY1-4" fmla="*/ 761066 h 1665940"/>
              <a:gd name="connsiteX2-5" fmla="*/ 742719 w 1652142"/>
              <a:gd name="connsiteY2-6" fmla="*/ 1130094 h 1665940"/>
              <a:gd name="connsiteX3-7" fmla="*/ 1111747 w 1652142"/>
              <a:gd name="connsiteY3-8" fmla="*/ 917036 h 1665940"/>
              <a:gd name="connsiteX4-9" fmla="*/ 898689 w 1652142"/>
              <a:gd name="connsiteY4-10" fmla="*/ 548008 h 1665940"/>
              <a:gd name="connsiteX5-11" fmla="*/ 952303 w 1652142"/>
              <a:gd name="connsiteY5-12" fmla="*/ 347916 h 1665940"/>
              <a:gd name="connsiteX6-13" fmla="*/ 1311839 w 1652142"/>
              <a:gd name="connsiteY6-14" fmla="*/ 970650 h 1665940"/>
              <a:gd name="connsiteX7-15" fmla="*/ 689105 w 1652142"/>
              <a:gd name="connsiteY7-16" fmla="*/ 1330186 h 1665940"/>
              <a:gd name="connsiteX8-17" fmla="*/ 329569 w 1652142"/>
              <a:gd name="connsiteY8-18" fmla="*/ 707451 h 1665940"/>
              <a:gd name="connsiteX9-19" fmla="*/ 952303 w 1652142"/>
              <a:gd name="connsiteY9-20" fmla="*/ 347916 h 1665940"/>
              <a:gd name="connsiteX10-21" fmla="*/ 971799 w 1652142"/>
              <a:gd name="connsiteY10-22" fmla="*/ 275155 h 1665940"/>
              <a:gd name="connsiteX11-23" fmla="*/ 256808 w 1652142"/>
              <a:gd name="connsiteY11-24" fmla="*/ 687955 h 1665940"/>
              <a:gd name="connsiteX12-25" fmla="*/ 669609 w 1652142"/>
              <a:gd name="connsiteY12-26" fmla="*/ 1402947 h 1665940"/>
              <a:gd name="connsiteX13-27" fmla="*/ 1384600 w 1652142"/>
              <a:gd name="connsiteY13-28" fmla="*/ 990146 h 1665940"/>
              <a:gd name="connsiteX14-29" fmla="*/ 971799 w 1652142"/>
              <a:gd name="connsiteY14-30" fmla="*/ 275155 h 1665940"/>
              <a:gd name="connsiteX15-31" fmla="*/ 1652142 w 1652142"/>
              <a:gd name="connsiteY15-32" fmla="*/ 394531 h 1665940"/>
              <a:gd name="connsiteX16-33" fmla="*/ 1649662 w 1652142"/>
              <a:gd name="connsiteY16-34" fmla="*/ 403784 h 1665940"/>
              <a:gd name="connsiteX17-35" fmla="*/ 1647140 w 1652142"/>
              <a:gd name="connsiteY17-36" fmla="*/ 399895 h 1665940"/>
              <a:gd name="connsiteX18-37" fmla="*/ 1652142 w 1652142"/>
              <a:gd name="connsiteY18-38" fmla="*/ 394531 h 1665940"/>
              <a:gd name="connsiteX19-39" fmla="*/ 1158157 w 1652142"/>
              <a:gd name="connsiteY19-40" fmla="*/ 65026 h 1665940"/>
              <a:gd name="connsiteX20-41" fmla="*/ 1154679 w 1652142"/>
              <a:gd name="connsiteY20-42" fmla="*/ 271718 h 1665940"/>
              <a:gd name="connsiteX21-43" fmla="*/ 1148331 w 1652142"/>
              <a:gd name="connsiteY21-44" fmla="*/ 270017 h 1665940"/>
              <a:gd name="connsiteX22-45" fmla="*/ 1286346 w 1652142"/>
              <a:gd name="connsiteY22-46" fmla="*/ 377149 h 1665940"/>
              <a:gd name="connsiteX23-47" fmla="*/ 1470353 w 1652142"/>
              <a:gd name="connsiteY23-48" fmla="*/ 331395 h 1665940"/>
              <a:gd name="connsiteX24-49" fmla="*/ 1588305 w 1652142"/>
              <a:gd name="connsiteY24-50" fmla="*/ 553229 h 1665940"/>
              <a:gd name="connsiteX25-51" fmla="*/ 1457194 w 1652142"/>
              <a:gd name="connsiteY25-52" fmla="*/ 671432 h 1665940"/>
              <a:gd name="connsiteX26-53" fmla="*/ 1478595 w 1652142"/>
              <a:gd name="connsiteY26-54" fmla="*/ 857704 h 1665940"/>
              <a:gd name="connsiteX27-55" fmla="*/ 1642362 w 1652142"/>
              <a:gd name="connsiteY27-56" fmla="*/ 948616 h 1665940"/>
              <a:gd name="connsiteX28-57" fmla="*/ 1577335 w 1652142"/>
              <a:gd name="connsiteY28-58" fmla="*/ 1191298 h 1665940"/>
              <a:gd name="connsiteX29-59" fmla="*/ 1378614 w 1652142"/>
              <a:gd name="connsiteY29-60" fmla="*/ 1187955 h 1665940"/>
              <a:gd name="connsiteX30-61" fmla="*/ 1288939 w 1652142"/>
              <a:gd name="connsiteY30-62" fmla="*/ 1301599 h 1665940"/>
              <a:gd name="connsiteX31-63" fmla="*/ 1354201 w 1652142"/>
              <a:gd name="connsiteY31-64" fmla="*/ 1471932 h 1665940"/>
              <a:gd name="connsiteX32-65" fmla="*/ 1148396 w 1652142"/>
              <a:gd name="connsiteY32-66" fmla="*/ 1616039 h 1665940"/>
              <a:gd name="connsiteX33-67" fmla="*/ 992294 w 1652142"/>
              <a:gd name="connsiteY33-68" fmla="*/ 1480516 h 1665940"/>
              <a:gd name="connsiteX34-69" fmla="*/ 823805 w 1652142"/>
              <a:gd name="connsiteY34-70" fmla="*/ 1495510 h 1665940"/>
              <a:gd name="connsiteX35-71" fmla="*/ 729193 w 1652142"/>
              <a:gd name="connsiteY35-72" fmla="*/ 1665940 h 1665940"/>
              <a:gd name="connsiteX36-73" fmla="*/ 486511 w 1652142"/>
              <a:gd name="connsiteY36-74" fmla="*/ 1600914 h 1665940"/>
              <a:gd name="connsiteX37-75" fmla="*/ 489790 w 1652142"/>
              <a:gd name="connsiteY37-76" fmla="*/ 1406012 h 1665940"/>
              <a:gd name="connsiteX38-77" fmla="*/ 352658 w 1652142"/>
              <a:gd name="connsiteY38-78" fmla="*/ 1298452 h 1665940"/>
              <a:gd name="connsiteX39-79" fmla="*/ 152856 w 1652142"/>
              <a:gd name="connsiteY39-80" fmla="*/ 1344512 h 1665940"/>
              <a:gd name="connsiteX40-81" fmla="*/ 46675 w 1652142"/>
              <a:gd name="connsiteY40-82" fmla="*/ 1116809 h 1665940"/>
              <a:gd name="connsiteX41-83" fmla="*/ 183929 w 1652142"/>
              <a:gd name="connsiteY41-84" fmla="*/ 1005520 h 1665940"/>
              <a:gd name="connsiteX42-85" fmla="*/ 161615 w 1652142"/>
              <a:gd name="connsiteY42-86" fmla="*/ 838915 h 1665940"/>
              <a:gd name="connsiteX43-87" fmla="*/ 0 w 1652142"/>
              <a:gd name="connsiteY43-88" fmla="*/ 749197 h 1665940"/>
              <a:gd name="connsiteX44-89" fmla="*/ 65026 w 1652142"/>
              <a:gd name="connsiteY44-90" fmla="*/ 506515 h 1665940"/>
              <a:gd name="connsiteX45-91" fmla="*/ 250227 w 1652142"/>
              <a:gd name="connsiteY45-92" fmla="*/ 509630 h 1665940"/>
              <a:gd name="connsiteX46-93" fmla="*/ 340015 w 1652142"/>
              <a:gd name="connsiteY46-94" fmla="*/ 388679 h 1665940"/>
              <a:gd name="connsiteX47-95" fmla="*/ 277984 w 1652142"/>
              <a:gd name="connsiteY47-96" fmla="*/ 197357 h 1665940"/>
              <a:gd name="connsiteX48-97" fmla="*/ 491050 w 1652142"/>
              <a:gd name="connsiteY48-98" fmla="*/ 64219 h 1665940"/>
              <a:gd name="connsiteX49-99" fmla="*/ 639843 w 1652142"/>
              <a:gd name="connsiteY49-100" fmla="*/ 207726 h 1665940"/>
              <a:gd name="connsiteX50-101" fmla="*/ 638348 w 1652142"/>
              <a:gd name="connsiteY50-102" fmla="*/ 208660 h 1665940"/>
              <a:gd name="connsiteX51-103" fmla="*/ 821488 w 1652142"/>
              <a:gd name="connsiteY51-104" fmla="*/ 182440 h 1665940"/>
              <a:gd name="connsiteX52-105" fmla="*/ 815140 w 1652142"/>
              <a:gd name="connsiteY52-106" fmla="*/ 180739 h 1665940"/>
              <a:gd name="connsiteX53-107" fmla="*/ 915476 w 1652142"/>
              <a:gd name="connsiteY53-108" fmla="*/ 0 h 1665940"/>
              <a:gd name="connsiteX54-109" fmla="*/ 1158157 w 1652142"/>
              <a:gd name="connsiteY54-110" fmla="*/ 65026 h 1665940"/>
              <a:gd name="connsiteX0-111" fmla="*/ 898689 w 1652142"/>
              <a:gd name="connsiteY0-112" fmla="*/ 548008 h 1665940"/>
              <a:gd name="connsiteX1-113" fmla="*/ 529661 w 1652142"/>
              <a:gd name="connsiteY1-114" fmla="*/ 761066 h 1665940"/>
              <a:gd name="connsiteX2-115" fmla="*/ 742719 w 1652142"/>
              <a:gd name="connsiteY2-116" fmla="*/ 1130094 h 1665940"/>
              <a:gd name="connsiteX3-117" fmla="*/ 1111747 w 1652142"/>
              <a:gd name="connsiteY3-118" fmla="*/ 917036 h 1665940"/>
              <a:gd name="connsiteX4-119" fmla="*/ 898689 w 1652142"/>
              <a:gd name="connsiteY4-120" fmla="*/ 548008 h 1665940"/>
              <a:gd name="connsiteX5-121" fmla="*/ 952303 w 1652142"/>
              <a:gd name="connsiteY5-122" fmla="*/ 347916 h 1665940"/>
              <a:gd name="connsiteX6-123" fmla="*/ 1311839 w 1652142"/>
              <a:gd name="connsiteY6-124" fmla="*/ 970650 h 1665940"/>
              <a:gd name="connsiteX7-125" fmla="*/ 689105 w 1652142"/>
              <a:gd name="connsiteY7-126" fmla="*/ 1330186 h 1665940"/>
              <a:gd name="connsiteX8-127" fmla="*/ 329569 w 1652142"/>
              <a:gd name="connsiteY8-128" fmla="*/ 707451 h 1665940"/>
              <a:gd name="connsiteX9-129" fmla="*/ 952303 w 1652142"/>
              <a:gd name="connsiteY9-130" fmla="*/ 347916 h 1665940"/>
              <a:gd name="connsiteX10-131" fmla="*/ 971799 w 1652142"/>
              <a:gd name="connsiteY10-132" fmla="*/ 275155 h 1665940"/>
              <a:gd name="connsiteX11-133" fmla="*/ 256808 w 1652142"/>
              <a:gd name="connsiteY11-134" fmla="*/ 687955 h 1665940"/>
              <a:gd name="connsiteX12-135" fmla="*/ 669609 w 1652142"/>
              <a:gd name="connsiteY12-136" fmla="*/ 1402947 h 1665940"/>
              <a:gd name="connsiteX13-137" fmla="*/ 1384600 w 1652142"/>
              <a:gd name="connsiteY13-138" fmla="*/ 990146 h 1665940"/>
              <a:gd name="connsiteX14-139" fmla="*/ 971799 w 1652142"/>
              <a:gd name="connsiteY14-140" fmla="*/ 275155 h 1665940"/>
              <a:gd name="connsiteX15-141" fmla="*/ 1652142 w 1652142"/>
              <a:gd name="connsiteY15-142" fmla="*/ 394531 h 1665940"/>
              <a:gd name="connsiteX16-143" fmla="*/ 1649662 w 1652142"/>
              <a:gd name="connsiteY16-144" fmla="*/ 403784 h 1665940"/>
              <a:gd name="connsiteX17-145" fmla="*/ 1647140 w 1652142"/>
              <a:gd name="connsiteY17-146" fmla="*/ 399895 h 1665940"/>
              <a:gd name="connsiteX18-147" fmla="*/ 1652142 w 1652142"/>
              <a:gd name="connsiteY18-148" fmla="*/ 394531 h 1665940"/>
              <a:gd name="connsiteX19-149" fmla="*/ 1158157 w 1652142"/>
              <a:gd name="connsiteY19-150" fmla="*/ 65026 h 1665940"/>
              <a:gd name="connsiteX20-151" fmla="*/ 1154679 w 1652142"/>
              <a:gd name="connsiteY20-152" fmla="*/ 271718 h 1665940"/>
              <a:gd name="connsiteX21-153" fmla="*/ 1148331 w 1652142"/>
              <a:gd name="connsiteY21-154" fmla="*/ 270017 h 1665940"/>
              <a:gd name="connsiteX22-155" fmla="*/ 1286346 w 1652142"/>
              <a:gd name="connsiteY22-156" fmla="*/ 377149 h 1665940"/>
              <a:gd name="connsiteX23-157" fmla="*/ 1470353 w 1652142"/>
              <a:gd name="connsiteY23-158" fmla="*/ 331395 h 1665940"/>
              <a:gd name="connsiteX24-159" fmla="*/ 1588305 w 1652142"/>
              <a:gd name="connsiteY24-160" fmla="*/ 553229 h 1665940"/>
              <a:gd name="connsiteX25-161" fmla="*/ 1457194 w 1652142"/>
              <a:gd name="connsiteY25-162" fmla="*/ 671432 h 1665940"/>
              <a:gd name="connsiteX26-163" fmla="*/ 1478595 w 1652142"/>
              <a:gd name="connsiteY26-164" fmla="*/ 857704 h 1665940"/>
              <a:gd name="connsiteX27-165" fmla="*/ 1642362 w 1652142"/>
              <a:gd name="connsiteY27-166" fmla="*/ 948616 h 1665940"/>
              <a:gd name="connsiteX28-167" fmla="*/ 1577335 w 1652142"/>
              <a:gd name="connsiteY28-168" fmla="*/ 1191298 h 1665940"/>
              <a:gd name="connsiteX29-169" fmla="*/ 1378614 w 1652142"/>
              <a:gd name="connsiteY29-170" fmla="*/ 1187955 h 1665940"/>
              <a:gd name="connsiteX30-171" fmla="*/ 1288939 w 1652142"/>
              <a:gd name="connsiteY30-172" fmla="*/ 1301599 h 1665940"/>
              <a:gd name="connsiteX31-173" fmla="*/ 1354201 w 1652142"/>
              <a:gd name="connsiteY31-174" fmla="*/ 1471932 h 1665940"/>
              <a:gd name="connsiteX32-175" fmla="*/ 1148396 w 1652142"/>
              <a:gd name="connsiteY32-176" fmla="*/ 1616039 h 1665940"/>
              <a:gd name="connsiteX33-177" fmla="*/ 992294 w 1652142"/>
              <a:gd name="connsiteY33-178" fmla="*/ 1480516 h 1665940"/>
              <a:gd name="connsiteX34-179" fmla="*/ 823805 w 1652142"/>
              <a:gd name="connsiteY34-180" fmla="*/ 1495510 h 1665940"/>
              <a:gd name="connsiteX35-181" fmla="*/ 729193 w 1652142"/>
              <a:gd name="connsiteY35-182" fmla="*/ 1665940 h 1665940"/>
              <a:gd name="connsiteX36-183" fmla="*/ 486511 w 1652142"/>
              <a:gd name="connsiteY36-184" fmla="*/ 1600914 h 1665940"/>
              <a:gd name="connsiteX37-185" fmla="*/ 489790 w 1652142"/>
              <a:gd name="connsiteY37-186" fmla="*/ 1406012 h 1665940"/>
              <a:gd name="connsiteX38-187" fmla="*/ 352658 w 1652142"/>
              <a:gd name="connsiteY38-188" fmla="*/ 1298452 h 1665940"/>
              <a:gd name="connsiteX39-189" fmla="*/ 152856 w 1652142"/>
              <a:gd name="connsiteY39-190" fmla="*/ 1344512 h 1665940"/>
              <a:gd name="connsiteX40-191" fmla="*/ 46675 w 1652142"/>
              <a:gd name="connsiteY40-192" fmla="*/ 1116809 h 1665940"/>
              <a:gd name="connsiteX41-193" fmla="*/ 183929 w 1652142"/>
              <a:gd name="connsiteY41-194" fmla="*/ 1005520 h 1665940"/>
              <a:gd name="connsiteX42-195" fmla="*/ 161615 w 1652142"/>
              <a:gd name="connsiteY42-196" fmla="*/ 838915 h 1665940"/>
              <a:gd name="connsiteX43-197" fmla="*/ 0 w 1652142"/>
              <a:gd name="connsiteY43-198" fmla="*/ 749197 h 1665940"/>
              <a:gd name="connsiteX44-199" fmla="*/ 65026 w 1652142"/>
              <a:gd name="connsiteY44-200" fmla="*/ 506515 h 1665940"/>
              <a:gd name="connsiteX45-201" fmla="*/ 250227 w 1652142"/>
              <a:gd name="connsiteY45-202" fmla="*/ 509630 h 1665940"/>
              <a:gd name="connsiteX46-203" fmla="*/ 340015 w 1652142"/>
              <a:gd name="connsiteY46-204" fmla="*/ 388679 h 1665940"/>
              <a:gd name="connsiteX47-205" fmla="*/ 277984 w 1652142"/>
              <a:gd name="connsiteY47-206" fmla="*/ 197357 h 1665940"/>
              <a:gd name="connsiteX48-207" fmla="*/ 491050 w 1652142"/>
              <a:gd name="connsiteY48-208" fmla="*/ 64219 h 1665940"/>
              <a:gd name="connsiteX49-209" fmla="*/ 639843 w 1652142"/>
              <a:gd name="connsiteY49-210" fmla="*/ 207726 h 1665940"/>
              <a:gd name="connsiteX50-211" fmla="*/ 638348 w 1652142"/>
              <a:gd name="connsiteY50-212" fmla="*/ 208660 h 1665940"/>
              <a:gd name="connsiteX51-213" fmla="*/ 821488 w 1652142"/>
              <a:gd name="connsiteY51-214" fmla="*/ 182440 h 1665940"/>
              <a:gd name="connsiteX52-215" fmla="*/ 915476 w 1652142"/>
              <a:gd name="connsiteY52-216" fmla="*/ 0 h 1665940"/>
              <a:gd name="connsiteX53-217" fmla="*/ 1158157 w 1652142"/>
              <a:gd name="connsiteY53-218" fmla="*/ 65026 h 1665940"/>
              <a:gd name="connsiteX0-219" fmla="*/ 898689 w 1652142"/>
              <a:gd name="connsiteY0-220" fmla="*/ 548008 h 1665940"/>
              <a:gd name="connsiteX1-221" fmla="*/ 529661 w 1652142"/>
              <a:gd name="connsiteY1-222" fmla="*/ 761066 h 1665940"/>
              <a:gd name="connsiteX2-223" fmla="*/ 742719 w 1652142"/>
              <a:gd name="connsiteY2-224" fmla="*/ 1130094 h 1665940"/>
              <a:gd name="connsiteX3-225" fmla="*/ 1111747 w 1652142"/>
              <a:gd name="connsiteY3-226" fmla="*/ 917036 h 1665940"/>
              <a:gd name="connsiteX4-227" fmla="*/ 898689 w 1652142"/>
              <a:gd name="connsiteY4-228" fmla="*/ 548008 h 1665940"/>
              <a:gd name="connsiteX5-229" fmla="*/ 952303 w 1652142"/>
              <a:gd name="connsiteY5-230" fmla="*/ 347916 h 1665940"/>
              <a:gd name="connsiteX6-231" fmla="*/ 1311839 w 1652142"/>
              <a:gd name="connsiteY6-232" fmla="*/ 970650 h 1665940"/>
              <a:gd name="connsiteX7-233" fmla="*/ 689105 w 1652142"/>
              <a:gd name="connsiteY7-234" fmla="*/ 1330186 h 1665940"/>
              <a:gd name="connsiteX8-235" fmla="*/ 329569 w 1652142"/>
              <a:gd name="connsiteY8-236" fmla="*/ 707451 h 1665940"/>
              <a:gd name="connsiteX9-237" fmla="*/ 952303 w 1652142"/>
              <a:gd name="connsiteY9-238" fmla="*/ 347916 h 1665940"/>
              <a:gd name="connsiteX10-239" fmla="*/ 971799 w 1652142"/>
              <a:gd name="connsiteY10-240" fmla="*/ 275155 h 1665940"/>
              <a:gd name="connsiteX11-241" fmla="*/ 256808 w 1652142"/>
              <a:gd name="connsiteY11-242" fmla="*/ 687955 h 1665940"/>
              <a:gd name="connsiteX12-243" fmla="*/ 669609 w 1652142"/>
              <a:gd name="connsiteY12-244" fmla="*/ 1402947 h 1665940"/>
              <a:gd name="connsiteX13-245" fmla="*/ 1384600 w 1652142"/>
              <a:gd name="connsiteY13-246" fmla="*/ 990146 h 1665940"/>
              <a:gd name="connsiteX14-247" fmla="*/ 971799 w 1652142"/>
              <a:gd name="connsiteY14-248" fmla="*/ 275155 h 1665940"/>
              <a:gd name="connsiteX15-249" fmla="*/ 1652142 w 1652142"/>
              <a:gd name="connsiteY15-250" fmla="*/ 394531 h 1665940"/>
              <a:gd name="connsiteX16-251" fmla="*/ 1649662 w 1652142"/>
              <a:gd name="connsiteY16-252" fmla="*/ 403784 h 1665940"/>
              <a:gd name="connsiteX17-253" fmla="*/ 1647140 w 1652142"/>
              <a:gd name="connsiteY17-254" fmla="*/ 399895 h 1665940"/>
              <a:gd name="connsiteX18-255" fmla="*/ 1652142 w 1652142"/>
              <a:gd name="connsiteY18-256" fmla="*/ 394531 h 1665940"/>
              <a:gd name="connsiteX19-257" fmla="*/ 1158157 w 1652142"/>
              <a:gd name="connsiteY19-258" fmla="*/ 65026 h 1665940"/>
              <a:gd name="connsiteX20-259" fmla="*/ 1154679 w 1652142"/>
              <a:gd name="connsiteY20-260" fmla="*/ 271718 h 1665940"/>
              <a:gd name="connsiteX21-261" fmla="*/ 1148331 w 1652142"/>
              <a:gd name="connsiteY21-262" fmla="*/ 270017 h 1665940"/>
              <a:gd name="connsiteX22-263" fmla="*/ 1286346 w 1652142"/>
              <a:gd name="connsiteY22-264" fmla="*/ 377149 h 1665940"/>
              <a:gd name="connsiteX23-265" fmla="*/ 1470353 w 1652142"/>
              <a:gd name="connsiteY23-266" fmla="*/ 331395 h 1665940"/>
              <a:gd name="connsiteX24-267" fmla="*/ 1588305 w 1652142"/>
              <a:gd name="connsiteY24-268" fmla="*/ 553229 h 1665940"/>
              <a:gd name="connsiteX25-269" fmla="*/ 1457194 w 1652142"/>
              <a:gd name="connsiteY25-270" fmla="*/ 671432 h 1665940"/>
              <a:gd name="connsiteX26-271" fmla="*/ 1478595 w 1652142"/>
              <a:gd name="connsiteY26-272" fmla="*/ 857704 h 1665940"/>
              <a:gd name="connsiteX27-273" fmla="*/ 1642362 w 1652142"/>
              <a:gd name="connsiteY27-274" fmla="*/ 948616 h 1665940"/>
              <a:gd name="connsiteX28-275" fmla="*/ 1577335 w 1652142"/>
              <a:gd name="connsiteY28-276" fmla="*/ 1191298 h 1665940"/>
              <a:gd name="connsiteX29-277" fmla="*/ 1378614 w 1652142"/>
              <a:gd name="connsiteY29-278" fmla="*/ 1187955 h 1665940"/>
              <a:gd name="connsiteX30-279" fmla="*/ 1288939 w 1652142"/>
              <a:gd name="connsiteY30-280" fmla="*/ 1301599 h 1665940"/>
              <a:gd name="connsiteX31-281" fmla="*/ 1354201 w 1652142"/>
              <a:gd name="connsiteY31-282" fmla="*/ 1471932 h 1665940"/>
              <a:gd name="connsiteX32-283" fmla="*/ 1148396 w 1652142"/>
              <a:gd name="connsiteY32-284" fmla="*/ 1616039 h 1665940"/>
              <a:gd name="connsiteX33-285" fmla="*/ 992294 w 1652142"/>
              <a:gd name="connsiteY33-286" fmla="*/ 1480516 h 1665940"/>
              <a:gd name="connsiteX34-287" fmla="*/ 823805 w 1652142"/>
              <a:gd name="connsiteY34-288" fmla="*/ 1495510 h 1665940"/>
              <a:gd name="connsiteX35-289" fmla="*/ 729193 w 1652142"/>
              <a:gd name="connsiteY35-290" fmla="*/ 1665940 h 1665940"/>
              <a:gd name="connsiteX36-291" fmla="*/ 486511 w 1652142"/>
              <a:gd name="connsiteY36-292" fmla="*/ 1600914 h 1665940"/>
              <a:gd name="connsiteX37-293" fmla="*/ 489790 w 1652142"/>
              <a:gd name="connsiteY37-294" fmla="*/ 1406012 h 1665940"/>
              <a:gd name="connsiteX38-295" fmla="*/ 352658 w 1652142"/>
              <a:gd name="connsiteY38-296" fmla="*/ 1298452 h 1665940"/>
              <a:gd name="connsiteX39-297" fmla="*/ 152856 w 1652142"/>
              <a:gd name="connsiteY39-298" fmla="*/ 1344512 h 1665940"/>
              <a:gd name="connsiteX40-299" fmla="*/ 46675 w 1652142"/>
              <a:gd name="connsiteY40-300" fmla="*/ 1116809 h 1665940"/>
              <a:gd name="connsiteX41-301" fmla="*/ 183929 w 1652142"/>
              <a:gd name="connsiteY41-302" fmla="*/ 1005520 h 1665940"/>
              <a:gd name="connsiteX42-303" fmla="*/ 161615 w 1652142"/>
              <a:gd name="connsiteY42-304" fmla="*/ 838915 h 1665940"/>
              <a:gd name="connsiteX43-305" fmla="*/ 0 w 1652142"/>
              <a:gd name="connsiteY43-306" fmla="*/ 749197 h 1665940"/>
              <a:gd name="connsiteX44-307" fmla="*/ 65026 w 1652142"/>
              <a:gd name="connsiteY44-308" fmla="*/ 506515 h 1665940"/>
              <a:gd name="connsiteX45-309" fmla="*/ 250227 w 1652142"/>
              <a:gd name="connsiteY45-310" fmla="*/ 509630 h 1665940"/>
              <a:gd name="connsiteX46-311" fmla="*/ 340015 w 1652142"/>
              <a:gd name="connsiteY46-312" fmla="*/ 388679 h 1665940"/>
              <a:gd name="connsiteX47-313" fmla="*/ 277984 w 1652142"/>
              <a:gd name="connsiteY47-314" fmla="*/ 197357 h 1665940"/>
              <a:gd name="connsiteX48-315" fmla="*/ 491050 w 1652142"/>
              <a:gd name="connsiteY48-316" fmla="*/ 64219 h 1665940"/>
              <a:gd name="connsiteX49-317" fmla="*/ 639843 w 1652142"/>
              <a:gd name="connsiteY49-318" fmla="*/ 207726 h 1665940"/>
              <a:gd name="connsiteX50-319" fmla="*/ 821488 w 1652142"/>
              <a:gd name="connsiteY50-320" fmla="*/ 182440 h 1665940"/>
              <a:gd name="connsiteX51-321" fmla="*/ 915476 w 1652142"/>
              <a:gd name="connsiteY51-322" fmla="*/ 0 h 1665940"/>
              <a:gd name="connsiteX52-323" fmla="*/ 1158157 w 1652142"/>
              <a:gd name="connsiteY52-324" fmla="*/ 65026 h 1665940"/>
              <a:gd name="connsiteX0-325" fmla="*/ 898689 w 1652142"/>
              <a:gd name="connsiteY0-326" fmla="*/ 548008 h 1665940"/>
              <a:gd name="connsiteX1-327" fmla="*/ 529661 w 1652142"/>
              <a:gd name="connsiteY1-328" fmla="*/ 761066 h 1665940"/>
              <a:gd name="connsiteX2-329" fmla="*/ 742719 w 1652142"/>
              <a:gd name="connsiteY2-330" fmla="*/ 1130094 h 1665940"/>
              <a:gd name="connsiteX3-331" fmla="*/ 1111747 w 1652142"/>
              <a:gd name="connsiteY3-332" fmla="*/ 917036 h 1665940"/>
              <a:gd name="connsiteX4-333" fmla="*/ 898689 w 1652142"/>
              <a:gd name="connsiteY4-334" fmla="*/ 548008 h 1665940"/>
              <a:gd name="connsiteX5-335" fmla="*/ 952303 w 1652142"/>
              <a:gd name="connsiteY5-336" fmla="*/ 347916 h 1665940"/>
              <a:gd name="connsiteX6-337" fmla="*/ 1311839 w 1652142"/>
              <a:gd name="connsiteY6-338" fmla="*/ 970650 h 1665940"/>
              <a:gd name="connsiteX7-339" fmla="*/ 689105 w 1652142"/>
              <a:gd name="connsiteY7-340" fmla="*/ 1330186 h 1665940"/>
              <a:gd name="connsiteX8-341" fmla="*/ 329569 w 1652142"/>
              <a:gd name="connsiteY8-342" fmla="*/ 707451 h 1665940"/>
              <a:gd name="connsiteX9-343" fmla="*/ 952303 w 1652142"/>
              <a:gd name="connsiteY9-344" fmla="*/ 347916 h 1665940"/>
              <a:gd name="connsiteX10-345" fmla="*/ 971799 w 1652142"/>
              <a:gd name="connsiteY10-346" fmla="*/ 275155 h 1665940"/>
              <a:gd name="connsiteX11-347" fmla="*/ 256808 w 1652142"/>
              <a:gd name="connsiteY11-348" fmla="*/ 687955 h 1665940"/>
              <a:gd name="connsiteX12-349" fmla="*/ 669609 w 1652142"/>
              <a:gd name="connsiteY12-350" fmla="*/ 1402947 h 1665940"/>
              <a:gd name="connsiteX13-351" fmla="*/ 1384600 w 1652142"/>
              <a:gd name="connsiteY13-352" fmla="*/ 990146 h 1665940"/>
              <a:gd name="connsiteX14-353" fmla="*/ 971799 w 1652142"/>
              <a:gd name="connsiteY14-354" fmla="*/ 275155 h 1665940"/>
              <a:gd name="connsiteX15-355" fmla="*/ 1652142 w 1652142"/>
              <a:gd name="connsiteY15-356" fmla="*/ 394531 h 1665940"/>
              <a:gd name="connsiteX16-357" fmla="*/ 1649662 w 1652142"/>
              <a:gd name="connsiteY16-358" fmla="*/ 403784 h 1665940"/>
              <a:gd name="connsiteX17-359" fmla="*/ 1647140 w 1652142"/>
              <a:gd name="connsiteY17-360" fmla="*/ 399895 h 1665940"/>
              <a:gd name="connsiteX18-361" fmla="*/ 1652142 w 1652142"/>
              <a:gd name="connsiteY18-362" fmla="*/ 394531 h 1665940"/>
              <a:gd name="connsiteX19-363" fmla="*/ 1158157 w 1652142"/>
              <a:gd name="connsiteY19-364" fmla="*/ 65026 h 1665940"/>
              <a:gd name="connsiteX20-365" fmla="*/ 1154679 w 1652142"/>
              <a:gd name="connsiteY20-366" fmla="*/ 271718 h 1665940"/>
              <a:gd name="connsiteX21-367" fmla="*/ 1286346 w 1652142"/>
              <a:gd name="connsiteY21-368" fmla="*/ 377149 h 1665940"/>
              <a:gd name="connsiteX22-369" fmla="*/ 1470353 w 1652142"/>
              <a:gd name="connsiteY22-370" fmla="*/ 331395 h 1665940"/>
              <a:gd name="connsiteX23-371" fmla="*/ 1588305 w 1652142"/>
              <a:gd name="connsiteY23-372" fmla="*/ 553229 h 1665940"/>
              <a:gd name="connsiteX24-373" fmla="*/ 1457194 w 1652142"/>
              <a:gd name="connsiteY24-374" fmla="*/ 671432 h 1665940"/>
              <a:gd name="connsiteX25-375" fmla="*/ 1478595 w 1652142"/>
              <a:gd name="connsiteY25-376" fmla="*/ 857704 h 1665940"/>
              <a:gd name="connsiteX26-377" fmla="*/ 1642362 w 1652142"/>
              <a:gd name="connsiteY26-378" fmla="*/ 948616 h 1665940"/>
              <a:gd name="connsiteX27-379" fmla="*/ 1577335 w 1652142"/>
              <a:gd name="connsiteY27-380" fmla="*/ 1191298 h 1665940"/>
              <a:gd name="connsiteX28-381" fmla="*/ 1378614 w 1652142"/>
              <a:gd name="connsiteY28-382" fmla="*/ 1187955 h 1665940"/>
              <a:gd name="connsiteX29-383" fmla="*/ 1288939 w 1652142"/>
              <a:gd name="connsiteY29-384" fmla="*/ 1301599 h 1665940"/>
              <a:gd name="connsiteX30-385" fmla="*/ 1354201 w 1652142"/>
              <a:gd name="connsiteY30-386" fmla="*/ 1471932 h 1665940"/>
              <a:gd name="connsiteX31-387" fmla="*/ 1148396 w 1652142"/>
              <a:gd name="connsiteY31-388" fmla="*/ 1616039 h 1665940"/>
              <a:gd name="connsiteX32-389" fmla="*/ 992294 w 1652142"/>
              <a:gd name="connsiteY32-390" fmla="*/ 1480516 h 1665940"/>
              <a:gd name="connsiteX33-391" fmla="*/ 823805 w 1652142"/>
              <a:gd name="connsiteY33-392" fmla="*/ 1495510 h 1665940"/>
              <a:gd name="connsiteX34-393" fmla="*/ 729193 w 1652142"/>
              <a:gd name="connsiteY34-394" fmla="*/ 1665940 h 1665940"/>
              <a:gd name="connsiteX35-395" fmla="*/ 486511 w 1652142"/>
              <a:gd name="connsiteY35-396" fmla="*/ 1600914 h 1665940"/>
              <a:gd name="connsiteX36-397" fmla="*/ 489790 w 1652142"/>
              <a:gd name="connsiteY36-398" fmla="*/ 1406012 h 1665940"/>
              <a:gd name="connsiteX37-399" fmla="*/ 352658 w 1652142"/>
              <a:gd name="connsiteY37-400" fmla="*/ 1298452 h 1665940"/>
              <a:gd name="connsiteX38-401" fmla="*/ 152856 w 1652142"/>
              <a:gd name="connsiteY38-402" fmla="*/ 1344512 h 1665940"/>
              <a:gd name="connsiteX39-403" fmla="*/ 46675 w 1652142"/>
              <a:gd name="connsiteY39-404" fmla="*/ 1116809 h 1665940"/>
              <a:gd name="connsiteX40-405" fmla="*/ 183929 w 1652142"/>
              <a:gd name="connsiteY40-406" fmla="*/ 1005520 h 1665940"/>
              <a:gd name="connsiteX41-407" fmla="*/ 161615 w 1652142"/>
              <a:gd name="connsiteY41-408" fmla="*/ 838915 h 1665940"/>
              <a:gd name="connsiteX42-409" fmla="*/ 0 w 1652142"/>
              <a:gd name="connsiteY42-410" fmla="*/ 749197 h 1665940"/>
              <a:gd name="connsiteX43-411" fmla="*/ 65026 w 1652142"/>
              <a:gd name="connsiteY43-412" fmla="*/ 506515 h 1665940"/>
              <a:gd name="connsiteX44-413" fmla="*/ 250227 w 1652142"/>
              <a:gd name="connsiteY44-414" fmla="*/ 509630 h 1665940"/>
              <a:gd name="connsiteX45-415" fmla="*/ 340015 w 1652142"/>
              <a:gd name="connsiteY45-416" fmla="*/ 388679 h 1665940"/>
              <a:gd name="connsiteX46-417" fmla="*/ 277984 w 1652142"/>
              <a:gd name="connsiteY46-418" fmla="*/ 197357 h 1665940"/>
              <a:gd name="connsiteX47-419" fmla="*/ 491050 w 1652142"/>
              <a:gd name="connsiteY47-420" fmla="*/ 64219 h 1665940"/>
              <a:gd name="connsiteX48-421" fmla="*/ 639843 w 1652142"/>
              <a:gd name="connsiteY48-422" fmla="*/ 207726 h 1665940"/>
              <a:gd name="connsiteX49-423" fmla="*/ 821488 w 1652142"/>
              <a:gd name="connsiteY49-424" fmla="*/ 182440 h 1665940"/>
              <a:gd name="connsiteX50-425" fmla="*/ 915476 w 1652142"/>
              <a:gd name="connsiteY50-426" fmla="*/ 0 h 1665940"/>
              <a:gd name="connsiteX51-427" fmla="*/ 1158157 w 1652142"/>
              <a:gd name="connsiteY51-428" fmla="*/ 65026 h 1665940"/>
              <a:gd name="connsiteX0-429" fmla="*/ 898689 w 1649662"/>
              <a:gd name="connsiteY0-430" fmla="*/ 548008 h 1665940"/>
              <a:gd name="connsiteX1-431" fmla="*/ 529661 w 1649662"/>
              <a:gd name="connsiteY1-432" fmla="*/ 761066 h 1665940"/>
              <a:gd name="connsiteX2-433" fmla="*/ 742719 w 1649662"/>
              <a:gd name="connsiteY2-434" fmla="*/ 1130094 h 1665940"/>
              <a:gd name="connsiteX3-435" fmla="*/ 1111747 w 1649662"/>
              <a:gd name="connsiteY3-436" fmla="*/ 917036 h 1665940"/>
              <a:gd name="connsiteX4-437" fmla="*/ 898689 w 1649662"/>
              <a:gd name="connsiteY4-438" fmla="*/ 548008 h 1665940"/>
              <a:gd name="connsiteX5-439" fmla="*/ 952303 w 1649662"/>
              <a:gd name="connsiteY5-440" fmla="*/ 347916 h 1665940"/>
              <a:gd name="connsiteX6-441" fmla="*/ 1311839 w 1649662"/>
              <a:gd name="connsiteY6-442" fmla="*/ 970650 h 1665940"/>
              <a:gd name="connsiteX7-443" fmla="*/ 689105 w 1649662"/>
              <a:gd name="connsiteY7-444" fmla="*/ 1330186 h 1665940"/>
              <a:gd name="connsiteX8-445" fmla="*/ 329569 w 1649662"/>
              <a:gd name="connsiteY8-446" fmla="*/ 707451 h 1665940"/>
              <a:gd name="connsiteX9-447" fmla="*/ 952303 w 1649662"/>
              <a:gd name="connsiteY9-448" fmla="*/ 347916 h 1665940"/>
              <a:gd name="connsiteX10-449" fmla="*/ 971799 w 1649662"/>
              <a:gd name="connsiteY10-450" fmla="*/ 275155 h 1665940"/>
              <a:gd name="connsiteX11-451" fmla="*/ 256808 w 1649662"/>
              <a:gd name="connsiteY11-452" fmla="*/ 687955 h 1665940"/>
              <a:gd name="connsiteX12-453" fmla="*/ 669609 w 1649662"/>
              <a:gd name="connsiteY12-454" fmla="*/ 1402947 h 1665940"/>
              <a:gd name="connsiteX13-455" fmla="*/ 1384600 w 1649662"/>
              <a:gd name="connsiteY13-456" fmla="*/ 990146 h 1665940"/>
              <a:gd name="connsiteX14-457" fmla="*/ 971799 w 1649662"/>
              <a:gd name="connsiteY14-458" fmla="*/ 275155 h 1665940"/>
              <a:gd name="connsiteX15-459" fmla="*/ 1647140 w 1649662"/>
              <a:gd name="connsiteY15-460" fmla="*/ 399895 h 1665940"/>
              <a:gd name="connsiteX16-461" fmla="*/ 1649662 w 1649662"/>
              <a:gd name="connsiteY16-462" fmla="*/ 403784 h 1665940"/>
              <a:gd name="connsiteX17-463" fmla="*/ 1647140 w 1649662"/>
              <a:gd name="connsiteY17-464" fmla="*/ 399895 h 1665940"/>
              <a:gd name="connsiteX18-465" fmla="*/ 1158157 w 1649662"/>
              <a:gd name="connsiteY18-466" fmla="*/ 65026 h 1665940"/>
              <a:gd name="connsiteX19-467" fmla="*/ 1154679 w 1649662"/>
              <a:gd name="connsiteY19-468" fmla="*/ 271718 h 1665940"/>
              <a:gd name="connsiteX20-469" fmla="*/ 1286346 w 1649662"/>
              <a:gd name="connsiteY20-470" fmla="*/ 377149 h 1665940"/>
              <a:gd name="connsiteX21-471" fmla="*/ 1470353 w 1649662"/>
              <a:gd name="connsiteY21-472" fmla="*/ 331395 h 1665940"/>
              <a:gd name="connsiteX22-473" fmla="*/ 1588305 w 1649662"/>
              <a:gd name="connsiteY22-474" fmla="*/ 553229 h 1665940"/>
              <a:gd name="connsiteX23-475" fmla="*/ 1457194 w 1649662"/>
              <a:gd name="connsiteY23-476" fmla="*/ 671432 h 1665940"/>
              <a:gd name="connsiteX24-477" fmla="*/ 1478595 w 1649662"/>
              <a:gd name="connsiteY24-478" fmla="*/ 857704 h 1665940"/>
              <a:gd name="connsiteX25-479" fmla="*/ 1642362 w 1649662"/>
              <a:gd name="connsiteY25-480" fmla="*/ 948616 h 1665940"/>
              <a:gd name="connsiteX26-481" fmla="*/ 1577335 w 1649662"/>
              <a:gd name="connsiteY26-482" fmla="*/ 1191298 h 1665940"/>
              <a:gd name="connsiteX27-483" fmla="*/ 1378614 w 1649662"/>
              <a:gd name="connsiteY27-484" fmla="*/ 1187955 h 1665940"/>
              <a:gd name="connsiteX28-485" fmla="*/ 1288939 w 1649662"/>
              <a:gd name="connsiteY28-486" fmla="*/ 1301599 h 1665940"/>
              <a:gd name="connsiteX29-487" fmla="*/ 1354201 w 1649662"/>
              <a:gd name="connsiteY29-488" fmla="*/ 1471932 h 1665940"/>
              <a:gd name="connsiteX30-489" fmla="*/ 1148396 w 1649662"/>
              <a:gd name="connsiteY30-490" fmla="*/ 1616039 h 1665940"/>
              <a:gd name="connsiteX31-491" fmla="*/ 992294 w 1649662"/>
              <a:gd name="connsiteY31-492" fmla="*/ 1480516 h 1665940"/>
              <a:gd name="connsiteX32-493" fmla="*/ 823805 w 1649662"/>
              <a:gd name="connsiteY32-494" fmla="*/ 1495510 h 1665940"/>
              <a:gd name="connsiteX33-495" fmla="*/ 729193 w 1649662"/>
              <a:gd name="connsiteY33-496" fmla="*/ 1665940 h 1665940"/>
              <a:gd name="connsiteX34-497" fmla="*/ 486511 w 1649662"/>
              <a:gd name="connsiteY34-498" fmla="*/ 1600914 h 1665940"/>
              <a:gd name="connsiteX35-499" fmla="*/ 489790 w 1649662"/>
              <a:gd name="connsiteY35-500" fmla="*/ 1406012 h 1665940"/>
              <a:gd name="connsiteX36-501" fmla="*/ 352658 w 1649662"/>
              <a:gd name="connsiteY36-502" fmla="*/ 1298452 h 1665940"/>
              <a:gd name="connsiteX37-503" fmla="*/ 152856 w 1649662"/>
              <a:gd name="connsiteY37-504" fmla="*/ 1344512 h 1665940"/>
              <a:gd name="connsiteX38-505" fmla="*/ 46675 w 1649662"/>
              <a:gd name="connsiteY38-506" fmla="*/ 1116809 h 1665940"/>
              <a:gd name="connsiteX39-507" fmla="*/ 183929 w 1649662"/>
              <a:gd name="connsiteY39-508" fmla="*/ 1005520 h 1665940"/>
              <a:gd name="connsiteX40-509" fmla="*/ 161615 w 1649662"/>
              <a:gd name="connsiteY40-510" fmla="*/ 838915 h 1665940"/>
              <a:gd name="connsiteX41-511" fmla="*/ 0 w 1649662"/>
              <a:gd name="connsiteY41-512" fmla="*/ 749197 h 1665940"/>
              <a:gd name="connsiteX42-513" fmla="*/ 65026 w 1649662"/>
              <a:gd name="connsiteY42-514" fmla="*/ 506515 h 1665940"/>
              <a:gd name="connsiteX43-515" fmla="*/ 250227 w 1649662"/>
              <a:gd name="connsiteY43-516" fmla="*/ 509630 h 1665940"/>
              <a:gd name="connsiteX44-517" fmla="*/ 340015 w 1649662"/>
              <a:gd name="connsiteY44-518" fmla="*/ 388679 h 1665940"/>
              <a:gd name="connsiteX45-519" fmla="*/ 277984 w 1649662"/>
              <a:gd name="connsiteY45-520" fmla="*/ 197357 h 1665940"/>
              <a:gd name="connsiteX46-521" fmla="*/ 491050 w 1649662"/>
              <a:gd name="connsiteY46-522" fmla="*/ 64219 h 1665940"/>
              <a:gd name="connsiteX47-523" fmla="*/ 639843 w 1649662"/>
              <a:gd name="connsiteY47-524" fmla="*/ 207726 h 1665940"/>
              <a:gd name="connsiteX48-525" fmla="*/ 821488 w 1649662"/>
              <a:gd name="connsiteY48-526" fmla="*/ 182440 h 1665940"/>
              <a:gd name="connsiteX49-527" fmla="*/ 915476 w 1649662"/>
              <a:gd name="connsiteY49-528" fmla="*/ 0 h 1665940"/>
              <a:gd name="connsiteX50-529" fmla="*/ 1158157 w 1649662"/>
              <a:gd name="connsiteY50-530" fmla="*/ 65026 h 1665940"/>
              <a:gd name="connsiteX0-531" fmla="*/ 898689 w 1642362"/>
              <a:gd name="connsiteY0-532" fmla="*/ 548008 h 1665940"/>
              <a:gd name="connsiteX1-533" fmla="*/ 529661 w 1642362"/>
              <a:gd name="connsiteY1-534" fmla="*/ 761066 h 1665940"/>
              <a:gd name="connsiteX2-535" fmla="*/ 742719 w 1642362"/>
              <a:gd name="connsiteY2-536" fmla="*/ 1130094 h 1665940"/>
              <a:gd name="connsiteX3-537" fmla="*/ 1111747 w 1642362"/>
              <a:gd name="connsiteY3-538" fmla="*/ 917036 h 1665940"/>
              <a:gd name="connsiteX4-539" fmla="*/ 898689 w 1642362"/>
              <a:gd name="connsiteY4-540" fmla="*/ 548008 h 1665940"/>
              <a:gd name="connsiteX5-541" fmla="*/ 952303 w 1642362"/>
              <a:gd name="connsiteY5-542" fmla="*/ 347916 h 1665940"/>
              <a:gd name="connsiteX6-543" fmla="*/ 1311839 w 1642362"/>
              <a:gd name="connsiteY6-544" fmla="*/ 970650 h 1665940"/>
              <a:gd name="connsiteX7-545" fmla="*/ 689105 w 1642362"/>
              <a:gd name="connsiteY7-546" fmla="*/ 1330186 h 1665940"/>
              <a:gd name="connsiteX8-547" fmla="*/ 329569 w 1642362"/>
              <a:gd name="connsiteY8-548" fmla="*/ 707451 h 1665940"/>
              <a:gd name="connsiteX9-549" fmla="*/ 952303 w 1642362"/>
              <a:gd name="connsiteY9-550" fmla="*/ 347916 h 1665940"/>
              <a:gd name="connsiteX10-551" fmla="*/ 971799 w 1642362"/>
              <a:gd name="connsiteY10-552" fmla="*/ 275155 h 1665940"/>
              <a:gd name="connsiteX11-553" fmla="*/ 256808 w 1642362"/>
              <a:gd name="connsiteY11-554" fmla="*/ 687955 h 1665940"/>
              <a:gd name="connsiteX12-555" fmla="*/ 669609 w 1642362"/>
              <a:gd name="connsiteY12-556" fmla="*/ 1402947 h 1665940"/>
              <a:gd name="connsiteX13-557" fmla="*/ 1384600 w 1642362"/>
              <a:gd name="connsiteY13-558" fmla="*/ 990146 h 1665940"/>
              <a:gd name="connsiteX14-559" fmla="*/ 971799 w 1642362"/>
              <a:gd name="connsiteY14-560" fmla="*/ 275155 h 1665940"/>
              <a:gd name="connsiteX15-561" fmla="*/ 1158157 w 1642362"/>
              <a:gd name="connsiteY15-562" fmla="*/ 65026 h 1665940"/>
              <a:gd name="connsiteX16-563" fmla="*/ 1154679 w 1642362"/>
              <a:gd name="connsiteY16-564" fmla="*/ 271718 h 1665940"/>
              <a:gd name="connsiteX17-565" fmla="*/ 1286346 w 1642362"/>
              <a:gd name="connsiteY17-566" fmla="*/ 377149 h 1665940"/>
              <a:gd name="connsiteX18-567" fmla="*/ 1470353 w 1642362"/>
              <a:gd name="connsiteY18-568" fmla="*/ 331395 h 1665940"/>
              <a:gd name="connsiteX19-569" fmla="*/ 1588305 w 1642362"/>
              <a:gd name="connsiteY19-570" fmla="*/ 553229 h 1665940"/>
              <a:gd name="connsiteX20-571" fmla="*/ 1457194 w 1642362"/>
              <a:gd name="connsiteY20-572" fmla="*/ 671432 h 1665940"/>
              <a:gd name="connsiteX21-573" fmla="*/ 1478595 w 1642362"/>
              <a:gd name="connsiteY21-574" fmla="*/ 857704 h 1665940"/>
              <a:gd name="connsiteX22-575" fmla="*/ 1642362 w 1642362"/>
              <a:gd name="connsiteY22-576" fmla="*/ 948616 h 1665940"/>
              <a:gd name="connsiteX23-577" fmla="*/ 1577335 w 1642362"/>
              <a:gd name="connsiteY23-578" fmla="*/ 1191298 h 1665940"/>
              <a:gd name="connsiteX24-579" fmla="*/ 1378614 w 1642362"/>
              <a:gd name="connsiteY24-580" fmla="*/ 1187955 h 1665940"/>
              <a:gd name="connsiteX25-581" fmla="*/ 1288939 w 1642362"/>
              <a:gd name="connsiteY25-582" fmla="*/ 1301599 h 1665940"/>
              <a:gd name="connsiteX26-583" fmla="*/ 1354201 w 1642362"/>
              <a:gd name="connsiteY26-584" fmla="*/ 1471932 h 1665940"/>
              <a:gd name="connsiteX27-585" fmla="*/ 1148396 w 1642362"/>
              <a:gd name="connsiteY27-586" fmla="*/ 1616039 h 1665940"/>
              <a:gd name="connsiteX28-587" fmla="*/ 992294 w 1642362"/>
              <a:gd name="connsiteY28-588" fmla="*/ 1480516 h 1665940"/>
              <a:gd name="connsiteX29-589" fmla="*/ 823805 w 1642362"/>
              <a:gd name="connsiteY29-590" fmla="*/ 1495510 h 1665940"/>
              <a:gd name="connsiteX30-591" fmla="*/ 729193 w 1642362"/>
              <a:gd name="connsiteY30-592" fmla="*/ 1665940 h 1665940"/>
              <a:gd name="connsiteX31-593" fmla="*/ 486511 w 1642362"/>
              <a:gd name="connsiteY31-594" fmla="*/ 1600914 h 1665940"/>
              <a:gd name="connsiteX32-595" fmla="*/ 489790 w 1642362"/>
              <a:gd name="connsiteY32-596" fmla="*/ 1406012 h 1665940"/>
              <a:gd name="connsiteX33-597" fmla="*/ 352658 w 1642362"/>
              <a:gd name="connsiteY33-598" fmla="*/ 1298452 h 1665940"/>
              <a:gd name="connsiteX34-599" fmla="*/ 152856 w 1642362"/>
              <a:gd name="connsiteY34-600" fmla="*/ 1344512 h 1665940"/>
              <a:gd name="connsiteX35-601" fmla="*/ 46675 w 1642362"/>
              <a:gd name="connsiteY35-602" fmla="*/ 1116809 h 1665940"/>
              <a:gd name="connsiteX36-603" fmla="*/ 183929 w 1642362"/>
              <a:gd name="connsiteY36-604" fmla="*/ 1005520 h 1665940"/>
              <a:gd name="connsiteX37-605" fmla="*/ 161615 w 1642362"/>
              <a:gd name="connsiteY37-606" fmla="*/ 838915 h 1665940"/>
              <a:gd name="connsiteX38-607" fmla="*/ 0 w 1642362"/>
              <a:gd name="connsiteY38-608" fmla="*/ 749197 h 1665940"/>
              <a:gd name="connsiteX39-609" fmla="*/ 65026 w 1642362"/>
              <a:gd name="connsiteY39-610" fmla="*/ 506515 h 1665940"/>
              <a:gd name="connsiteX40-611" fmla="*/ 250227 w 1642362"/>
              <a:gd name="connsiteY40-612" fmla="*/ 509630 h 1665940"/>
              <a:gd name="connsiteX41-613" fmla="*/ 340015 w 1642362"/>
              <a:gd name="connsiteY41-614" fmla="*/ 388679 h 1665940"/>
              <a:gd name="connsiteX42-615" fmla="*/ 277984 w 1642362"/>
              <a:gd name="connsiteY42-616" fmla="*/ 197357 h 1665940"/>
              <a:gd name="connsiteX43-617" fmla="*/ 491050 w 1642362"/>
              <a:gd name="connsiteY43-618" fmla="*/ 64219 h 1665940"/>
              <a:gd name="connsiteX44-619" fmla="*/ 639843 w 1642362"/>
              <a:gd name="connsiteY44-620" fmla="*/ 207726 h 1665940"/>
              <a:gd name="connsiteX45-621" fmla="*/ 821488 w 1642362"/>
              <a:gd name="connsiteY45-622" fmla="*/ 182440 h 1665940"/>
              <a:gd name="connsiteX46-623" fmla="*/ 915476 w 1642362"/>
              <a:gd name="connsiteY46-624" fmla="*/ 0 h 1665940"/>
              <a:gd name="connsiteX47-625" fmla="*/ 1158157 w 1642362"/>
              <a:gd name="connsiteY47-626" fmla="*/ 65026 h 1665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8" name="Rectangle 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sp>
        <p:nvSpPr>
          <p:cNvPr id="3" name="Rectangle 2"/>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Rectangle 3"/>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5" name="Isosceles Triangle 4"/>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sp>
        <p:nvSpPr>
          <p:cNvPr id="6" name="Graphic 2"/>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cxnSp>
        <p:nvCxnSpPr>
          <p:cNvPr id="4" name="Straight Connector 3"/>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sp>
        <p:nvSpPr>
          <p:cNvPr id="6" name="Graphic 2"/>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cs typeface="+mn-cs"/>
            </a:endParaRPr>
          </a:p>
        </p:txBody>
      </p:sp>
      <p:cxnSp>
        <p:nvCxnSpPr>
          <p:cNvPr id="4" name="Straight Connector 3"/>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
        <p:nvSpPr>
          <p:cNvPr id="5" name="그림 개체 틀 2"/>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p:cNvGrpSpPr/>
          <p:nvPr userDrawn="1"/>
        </p:nvGrpSpPr>
        <p:grpSpPr>
          <a:xfrm flipH="1">
            <a:off x="486250" y="477136"/>
            <a:ext cx="11704320" cy="5935130"/>
            <a:chOff x="-161213" y="477136"/>
            <a:chExt cx="11704320" cy="5935130"/>
          </a:xfrm>
        </p:grpSpPr>
        <p:cxnSp>
          <p:nvCxnSpPr>
            <p:cNvPr id="5" name="Straight Connector 4"/>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CB753B-73E2-49C4-ADA1-2DCDD69536C4}"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3" name="Picture Placeholder 12"/>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그림 개체 틀 2"/>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262626"/>
              </a:solidFill>
              <a:effectLst/>
              <a:uLnTx/>
              <a:uFillTx/>
              <a:latin typeface="Arial" panose="020B0604020202020204"/>
              <a:cs typeface="+mn-cs"/>
            </a:endParaRPr>
          </a:p>
        </p:txBody>
      </p:sp>
      <p:sp>
        <p:nvSpPr>
          <p:cNvPr id="9" name="Rectangle 8"/>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262626"/>
              </a:solidFill>
              <a:effectLst/>
              <a:uLnTx/>
              <a:uFillTx/>
              <a:latin typeface="Arial" panose="020B0604020202020204"/>
              <a:cs typeface="+mn-cs"/>
            </a:endParaRPr>
          </a:p>
        </p:txBody>
      </p:sp>
      <p:sp>
        <p:nvSpPr>
          <p:cNvPr id="10" name="Rectangle 9"/>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262626"/>
              </a:solidFill>
              <a:effectLst/>
              <a:uLnTx/>
              <a:uFillTx/>
              <a:latin typeface="Arial" panose="020B0604020202020204"/>
              <a:cs typeface="+mn-cs"/>
            </a:endParaRPr>
          </a:p>
        </p:txBody>
      </p:sp>
      <p:sp>
        <p:nvSpPr>
          <p:cNvPr id="11" name="Rectangle 10"/>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rgbClr val="262626"/>
              </a:solidFill>
              <a:effectLst/>
              <a:uLnTx/>
              <a:uFillTx/>
              <a:latin typeface="Arial" panose="020B0604020202020204"/>
              <a:cs typeface="+mn-cs"/>
            </a:endParaRPr>
          </a:p>
        </p:txBody>
      </p:sp>
      <p:sp>
        <p:nvSpPr>
          <p:cNvPr id="1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sp>
        <p:nvSpPr>
          <p:cNvPr id="13" name="Rectangle 12"/>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 name="Rectangle 13"/>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5" name="Isosceles Triangle 14"/>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a:fillRect/>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pic>
        <p:nvPicPr>
          <p:cNvPr id="3" name="Graphic 2"/>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868410" y="4207471"/>
            <a:ext cx="863147" cy="2425033"/>
          </a:xfrm>
          <a:prstGeom prst="rect">
            <a:avLst/>
          </a:prstGeom>
        </p:spPr>
      </p:pic>
      <p:sp>
        <p:nvSpPr>
          <p:cNvPr id="5" name="Rectangle 4"/>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6" name="Isosceles Triangle 5"/>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7" name="Picture Placeholder 2"/>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1" fmla="*/ 0 w 1436677"/>
              <a:gd name="connsiteY0-2" fmla="*/ 0 h 2745513"/>
              <a:gd name="connsiteX1-3" fmla="*/ 1436677 w 1436677"/>
              <a:gd name="connsiteY1-4" fmla="*/ 45513 h 2745513"/>
              <a:gd name="connsiteX2-5" fmla="*/ 1436677 w 1436677"/>
              <a:gd name="connsiteY2-6" fmla="*/ 2745513 h 2745513"/>
              <a:gd name="connsiteX3-7" fmla="*/ 140677 w 1436677"/>
              <a:gd name="connsiteY3-8" fmla="*/ 2745513 h 2745513"/>
              <a:gd name="connsiteX4-9" fmla="*/ 0 w 1436677"/>
              <a:gd name="connsiteY4-10" fmla="*/ 0 h 2745513"/>
              <a:gd name="connsiteX0-11" fmla="*/ 0 w 1453227"/>
              <a:gd name="connsiteY0-12" fmla="*/ 0 h 2745513"/>
              <a:gd name="connsiteX1-13" fmla="*/ 1453227 w 1453227"/>
              <a:gd name="connsiteY1-14" fmla="*/ 45513 h 2745513"/>
              <a:gd name="connsiteX2-15" fmla="*/ 1453227 w 1453227"/>
              <a:gd name="connsiteY2-16" fmla="*/ 2745513 h 2745513"/>
              <a:gd name="connsiteX3-17" fmla="*/ 157227 w 1453227"/>
              <a:gd name="connsiteY3-18" fmla="*/ 2745513 h 2745513"/>
              <a:gd name="connsiteX4-19" fmla="*/ 0 w 1453227"/>
              <a:gd name="connsiteY4-20" fmla="*/ 0 h 2745513"/>
              <a:gd name="connsiteX0-21" fmla="*/ 0 w 1523565"/>
              <a:gd name="connsiteY0-22" fmla="*/ 0 h 2745513"/>
              <a:gd name="connsiteX1-23" fmla="*/ 1523565 w 1523565"/>
              <a:gd name="connsiteY1-24" fmla="*/ 16550 h 2745513"/>
              <a:gd name="connsiteX2-25" fmla="*/ 1453227 w 1523565"/>
              <a:gd name="connsiteY2-26" fmla="*/ 2745513 h 2745513"/>
              <a:gd name="connsiteX3-27" fmla="*/ 157227 w 1523565"/>
              <a:gd name="connsiteY3-28" fmla="*/ 2745513 h 2745513"/>
              <a:gd name="connsiteX4-29" fmla="*/ 0 w 1523565"/>
              <a:gd name="connsiteY4-30" fmla="*/ 0 h 2745513"/>
              <a:gd name="connsiteX0-31" fmla="*/ 0 w 1672517"/>
              <a:gd name="connsiteY0-32" fmla="*/ 0 h 2745513"/>
              <a:gd name="connsiteX1-33" fmla="*/ 1523565 w 1672517"/>
              <a:gd name="connsiteY1-34" fmla="*/ 16550 h 2745513"/>
              <a:gd name="connsiteX2-35" fmla="*/ 1672517 w 1672517"/>
              <a:gd name="connsiteY2-36" fmla="*/ 2580011 h 2745513"/>
              <a:gd name="connsiteX3-37" fmla="*/ 157227 w 1672517"/>
              <a:gd name="connsiteY3-38" fmla="*/ 2745513 h 2745513"/>
              <a:gd name="connsiteX4-39" fmla="*/ 0 w 1672517"/>
              <a:gd name="connsiteY4-40" fmla="*/ 0 h 2745513"/>
              <a:gd name="connsiteX0-41" fmla="*/ 0 w 1672517"/>
              <a:gd name="connsiteY0-42" fmla="*/ 0 h 2580011"/>
              <a:gd name="connsiteX1-43" fmla="*/ 1523565 w 1672517"/>
              <a:gd name="connsiteY1-44" fmla="*/ 16550 h 2580011"/>
              <a:gd name="connsiteX2-45" fmla="*/ 1672517 w 1672517"/>
              <a:gd name="connsiteY2-46" fmla="*/ 2580011 h 2580011"/>
              <a:gd name="connsiteX3-47" fmla="*/ 165502 w 1672517"/>
              <a:gd name="connsiteY3-48" fmla="*/ 2563460 h 2580011"/>
              <a:gd name="connsiteX4-49" fmla="*/ 0 w 1672517"/>
              <a:gd name="connsiteY4-50" fmla="*/ 0 h 2580011"/>
              <a:gd name="connsiteX0-51" fmla="*/ 0 w 1672517"/>
              <a:gd name="connsiteY0-52" fmla="*/ 0 h 2604835"/>
              <a:gd name="connsiteX1-53" fmla="*/ 1523565 w 1672517"/>
              <a:gd name="connsiteY1-54" fmla="*/ 16550 h 2604835"/>
              <a:gd name="connsiteX2-55" fmla="*/ 1672517 w 1672517"/>
              <a:gd name="connsiteY2-56" fmla="*/ 2580011 h 2604835"/>
              <a:gd name="connsiteX3-57" fmla="*/ 161364 w 1672517"/>
              <a:gd name="connsiteY3-58" fmla="*/ 2604835 h 2604835"/>
              <a:gd name="connsiteX4-59" fmla="*/ 0 w 1672517"/>
              <a:gd name="connsiteY4-60" fmla="*/ 0 h 2604835"/>
              <a:gd name="connsiteX0-61" fmla="*/ 0 w 1672517"/>
              <a:gd name="connsiteY0-62" fmla="*/ 0 h 2613110"/>
              <a:gd name="connsiteX1-63" fmla="*/ 1523565 w 1672517"/>
              <a:gd name="connsiteY1-64" fmla="*/ 16550 h 2613110"/>
              <a:gd name="connsiteX2-65" fmla="*/ 1672517 w 1672517"/>
              <a:gd name="connsiteY2-66" fmla="*/ 2580011 h 2613110"/>
              <a:gd name="connsiteX3-67" fmla="*/ 161364 w 1672517"/>
              <a:gd name="connsiteY3-68" fmla="*/ 2613110 h 2613110"/>
              <a:gd name="connsiteX4-69" fmla="*/ 0 w 1672517"/>
              <a:gd name="connsiteY4-70" fmla="*/ 0 h 2613110"/>
              <a:gd name="connsiteX0-71" fmla="*/ 0 w 1707351"/>
              <a:gd name="connsiteY0-72" fmla="*/ 867 h 2596560"/>
              <a:gd name="connsiteX1-73" fmla="*/ 1558399 w 1707351"/>
              <a:gd name="connsiteY1-74" fmla="*/ 0 h 2596560"/>
              <a:gd name="connsiteX2-75" fmla="*/ 1707351 w 1707351"/>
              <a:gd name="connsiteY2-76" fmla="*/ 2563461 h 2596560"/>
              <a:gd name="connsiteX3-77" fmla="*/ 196198 w 1707351"/>
              <a:gd name="connsiteY3-78" fmla="*/ 2596560 h 2596560"/>
              <a:gd name="connsiteX4-79" fmla="*/ 0 w 1707351"/>
              <a:gd name="connsiteY4-80" fmla="*/ 867 h 2596560"/>
              <a:gd name="connsiteX0-81" fmla="*/ 186979 w 1894330"/>
              <a:gd name="connsiteY0-82" fmla="*/ 867 h 2596560"/>
              <a:gd name="connsiteX1-83" fmla="*/ 1745378 w 1894330"/>
              <a:gd name="connsiteY1-84" fmla="*/ 0 h 2596560"/>
              <a:gd name="connsiteX2-85" fmla="*/ 1894330 w 1894330"/>
              <a:gd name="connsiteY2-86" fmla="*/ 2563461 h 2596560"/>
              <a:gd name="connsiteX3-87" fmla="*/ 0 w 1894330"/>
              <a:gd name="connsiteY3-88" fmla="*/ 2596560 h 2596560"/>
              <a:gd name="connsiteX4-89" fmla="*/ 186979 w 1894330"/>
              <a:gd name="connsiteY4-90" fmla="*/ 867 h 2596560"/>
              <a:gd name="connsiteX0-91" fmla="*/ 186979 w 1745378"/>
              <a:gd name="connsiteY0-92" fmla="*/ 867 h 2615713"/>
              <a:gd name="connsiteX1-93" fmla="*/ 1745378 w 1745378"/>
              <a:gd name="connsiteY1-94" fmla="*/ 0 h 2615713"/>
              <a:gd name="connsiteX2-95" fmla="*/ 1528570 w 1745378"/>
              <a:gd name="connsiteY2-96" fmla="*/ 2615713 h 2615713"/>
              <a:gd name="connsiteX3-97" fmla="*/ 0 w 1745378"/>
              <a:gd name="connsiteY3-98" fmla="*/ 2596560 h 2615713"/>
              <a:gd name="connsiteX4-99" fmla="*/ 186979 w 1745378"/>
              <a:gd name="connsiteY4-100" fmla="*/ 867 h 2615713"/>
              <a:gd name="connsiteX0-101" fmla="*/ 186979 w 1658293"/>
              <a:gd name="connsiteY0-102" fmla="*/ 0 h 2614846"/>
              <a:gd name="connsiteX1-103" fmla="*/ 1658293 w 1658293"/>
              <a:gd name="connsiteY1-104" fmla="*/ 16551 h 2614846"/>
              <a:gd name="connsiteX2-105" fmla="*/ 1528570 w 1658293"/>
              <a:gd name="connsiteY2-106" fmla="*/ 2614846 h 2614846"/>
              <a:gd name="connsiteX3-107" fmla="*/ 0 w 1658293"/>
              <a:gd name="connsiteY3-108" fmla="*/ 2595693 h 2614846"/>
              <a:gd name="connsiteX4-109" fmla="*/ 186979 w 1658293"/>
              <a:gd name="connsiteY4-110" fmla="*/ 0 h 2614846"/>
              <a:gd name="connsiteX0-111" fmla="*/ 186979 w 1545081"/>
              <a:gd name="connsiteY0-112" fmla="*/ 0 h 2614846"/>
              <a:gd name="connsiteX1-113" fmla="*/ 1545081 w 1545081"/>
              <a:gd name="connsiteY1-114" fmla="*/ 16551 h 2614846"/>
              <a:gd name="connsiteX2-115" fmla="*/ 1528570 w 1545081"/>
              <a:gd name="connsiteY2-116" fmla="*/ 2614846 h 2614846"/>
              <a:gd name="connsiteX3-117" fmla="*/ 0 w 1545081"/>
              <a:gd name="connsiteY3-118" fmla="*/ 2595693 h 2614846"/>
              <a:gd name="connsiteX4-119" fmla="*/ 186979 w 1545081"/>
              <a:gd name="connsiteY4-120" fmla="*/ 0 h 2614846"/>
              <a:gd name="connsiteX0-121" fmla="*/ 186979 w 1675709"/>
              <a:gd name="connsiteY0-122" fmla="*/ 866 h 2615712"/>
              <a:gd name="connsiteX1-123" fmla="*/ 1675709 w 1675709"/>
              <a:gd name="connsiteY1-124" fmla="*/ 0 h 2615712"/>
              <a:gd name="connsiteX2-125" fmla="*/ 1528570 w 1675709"/>
              <a:gd name="connsiteY2-126" fmla="*/ 2615712 h 2615712"/>
              <a:gd name="connsiteX3-127" fmla="*/ 0 w 1675709"/>
              <a:gd name="connsiteY3-128" fmla="*/ 2596559 h 2615712"/>
              <a:gd name="connsiteX4-129" fmla="*/ 186979 w 1675709"/>
              <a:gd name="connsiteY4-130" fmla="*/ 866 h 2615712"/>
              <a:gd name="connsiteX0-131" fmla="*/ 169562 w 1675709"/>
              <a:gd name="connsiteY0-132" fmla="*/ 18283 h 2615712"/>
              <a:gd name="connsiteX1-133" fmla="*/ 1675709 w 1675709"/>
              <a:gd name="connsiteY1-134" fmla="*/ 0 h 2615712"/>
              <a:gd name="connsiteX2-135" fmla="*/ 1528570 w 1675709"/>
              <a:gd name="connsiteY2-136" fmla="*/ 2615712 h 2615712"/>
              <a:gd name="connsiteX3-137" fmla="*/ 0 w 1675709"/>
              <a:gd name="connsiteY3-138" fmla="*/ 2596559 h 2615712"/>
              <a:gd name="connsiteX4-139" fmla="*/ 169562 w 1675709"/>
              <a:gd name="connsiteY4-140" fmla="*/ 18283 h 2615712"/>
              <a:gd name="connsiteX0-141" fmla="*/ 169562 w 1667000"/>
              <a:gd name="connsiteY0-142" fmla="*/ 18283 h 2615712"/>
              <a:gd name="connsiteX1-143" fmla="*/ 1667000 w 1667000"/>
              <a:gd name="connsiteY1-144" fmla="*/ 0 h 2615712"/>
              <a:gd name="connsiteX2-145" fmla="*/ 1528570 w 1667000"/>
              <a:gd name="connsiteY2-146" fmla="*/ 2615712 h 2615712"/>
              <a:gd name="connsiteX3-147" fmla="*/ 0 w 1667000"/>
              <a:gd name="connsiteY3-148" fmla="*/ 2596559 h 2615712"/>
              <a:gd name="connsiteX4-149" fmla="*/ 169562 w 1667000"/>
              <a:gd name="connsiteY4-150" fmla="*/ 18283 h 2615712"/>
              <a:gd name="connsiteX0-151" fmla="*/ 169562 w 1667000"/>
              <a:gd name="connsiteY0-152" fmla="*/ 866 h 2615712"/>
              <a:gd name="connsiteX1-153" fmla="*/ 1667000 w 1667000"/>
              <a:gd name="connsiteY1-154" fmla="*/ 0 h 2615712"/>
              <a:gd name="connsiteX2-155" fmla="*/ 1528570 w 1667000"/>
              <a:gd name="connsiteY2-156" fmla="*/ 2615712 h 2615712"/>
              <a:gd name="connsiteX3-157" fmla="*/ 0 w 1667000"/>
              <a:gd name="connsiteY3-158" fmla="*/ 2596559 h 2615712"/>
              <a:gd name="connsiteX4-159" fmla="*/ 169562 w 1667000"/>
              <a:gd name="connsiteY4-160" fmla="*/ 866 h 2615712"/>
              <a:gd name="connsiteX0-161" fmla="*/ 169562 w 1667000"/>
              <a:gd name="connsiteY0-162" fmla="*/ 26991 h 2641837"/>
              <a:gd name="connsiteX1-163" fmla="*/ 1667000 w 1667000"/>
              <a:gd name="connsiteY1-164" fmla="*/ 0 h 2641837"/>
              <a:gd name="connsiteX2-165" fmla="*/ 1528570 w 1667000"/>
              <a:gd name="connsiteY2-166" fmla="*/ 2641837 h 2641837"/>
              <a:gd name="connsiteX3-167" fmla="*/ 0 w 1667000"/>
              <a:gd name="connsiteY3-168" fmla="*/ 2622684 h 2641837"/>
              <a:gd name="connsiteX4-169" fmla="*/ 169562 w 1667000"/>
              <a:gd name="connsiteY4-170" fmla="*/ 26991 h 2641837"/>
              <a:gd name="connsiteX0-171" fmla="*/ 169562 w 1667000"/>
              <a:gd name="connsiteY0-172" fmla="*/ 26991 h 2641837"/>
              <a:gd name="connsiteX1-173" fmla="*/ 1667000 w 1667000"/>
              <a:gd name="connsiteY1-174" fmla="*/ 0 h 2641837"/>
              <a:gd name="connsiteX2-175" fmla="*/ 1528570 w 1667000"/>
              <a:gd name="connsiteY2-176" fmla="*/ 2641837 h 2641837"/>
              <a:gd name="connsiteX3-177" fmla="*/ 0 w 1667000"/>
              <a:gd name="connsiteY3-178" fmla="*/ 2622684 h 2641837"/>
              <a:gd name="connsiteX4-179" fmla="*/ 169562 w 1667000"/>
              <a:gd name="connsiteY4-180" fmla="*/ 26991 h 2641837"/>
              <a:gd name="connsiteX0-181" fmla="*/ 169562 w 1667000"/>
              <a:gd name="connsiteY0-182" fmla="*/ 26991 h 2641837"/>
              <a:gd name="connsiteX1-183" fmla="*/ 1667000 w 1667000"/>
              <a:gd name="connsiteY1-184" fmla="*/ 0 h 2641837"/>
              <a:gd name="connsiteX2-185" fmla="*/ 1528570 w 1667000"/>
              <a:gd name="connsiteY2-186" fmla="*/ 2641837 h 2641837"/>
              <a:gd name="connsiteX3-187" fmla="*/ 0 w 1667000"/>
              <a:gd name="connsiteY3-188" fmla="*/ 2613976 h 2641837"/>
              <a:gd name="connsiteX4-189" fmla="*/ 169562 w 1667000"/>
              <a:gd name="connsiteY4-190" fmla="*/ 26991 h 2641837"/>
              <a:gd name="connsiteX0-191" fmla="*/ 169562 w 1667000"/>
              <a:gd name="connsiteY0-192" fmla="*/ 26991 h 2650546"/>
              <a:gd name="connsiteX1-193" fmla="*/ 1667000 w 1667000"/>
              <a:gd name="connsiteY1-194" fmla="*/ 0 h 2650546"/>
              <a:gd name="connsiteX2-195" fmla="*/ 1528570 w 1667000"/>
              <a:gd name="connsiteY2-196" fmla="*/ 2650546 h 2650546"/>
              <a:gd name="connsiteX3-197" fmla="*/ 0 w 1667000"/>
              <a:gd name="connsiteY3-198" fmla="*/ 2613976 h 2650546"/>
              <a:gd name="connsiteX4-199" fmla="*/ 169562 w 1667000"/>
              <a:gd name="connsiteY4-200" fmla="*/ 26991 h 2650546"/>
              <a:gd name="connsiteX0-201" fmla="*/ 169562 w 1684418"/>
              <a:gd name="connsiteY0-202" fmla="*/ 26991 h 2650546"/>
              <a:gd name="connsiteX1-203" fmla="*/ 1684418 w 1684418"/>
              <a:gd name="connsiteY1-204" fmla="*/ 0 h 2650546"/>
              <a:gd name="connsiteX2-205" fmla="*/ 1528570 w 1684418"/>
              <a:gd name="connsiteY2-206" fmla="*/ 2650546 h 2650546"/>
              <a:gd name="connsiteX3-207" fmla="*/ 0 w 1684418"/>
              <a:gd name="connsiteY3-208" fmla="*/ 2613976 h 2650546"/>
              <a:gd name="connsiteX4-209" fmla="*/ 169562 w 1684418"/>
              <a:gd name="connsiteY4-210" fmla="*/ 26991 h 26505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21" name="Oval 20"/>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22" name="Oval 21"/>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rial" panose="020B0604020202020204"/>
              <a:cs typeface="+mn-cs"/>
            </a:endParaRPr>
          </a:p>
        </p:txBody>
      </p:sp>
      <p:sp>
        <p:nvSpPr>
          <p:cNvPr id="8"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anose="020B0604020202020204" pitchFamily="34" charset="0"/>
              </a:defRPr>
            </a:lvl1pPr>
          </a:lstStyle>
          <a:p>
            <a:pPr lvl="0"/>
            <a:r>
              <a:rPr lang="en-US" altLang="ko-KR" dirty="0"/>
              <a:t>BASIC LAYOUT</a:t>
            </a:r>
          </a:p>
        </p:txBody>
      </p:sp>
      <p:sp>
        <p:nvSpPr>
          <p:cNvPr id="9" name="Rectangle 8"/>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0" name="Rectangle 9"/>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4" name="Isosceles Triangle 13"/>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0" name="자유형: 도형 19"/>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13" name="자유형: 도형 12"/>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24" name="자유형: 도형 23"/>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26" name="자유형: 도형 25"/>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 name="그림 개체 틀 5"/>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panose="020B0604020202020204"/>
              <a:cs typeface="+mn-cs"/>
            </a:endParaRPr>
          </a:p>
        </p:txBody>
      </p:sp>
      <p:sp>
        <p:nvSpPr>
          <p:cNvPr id="5" name="Rectangle 33"/>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panose="020B0604020202020204"/>
              <a:cs typeface="+mn-cs"/>
            </a:endParaRPr>
          </a:p>
        </p:txBody>
      </p:sp>
      <p:sp>
        <p:nvSpPr>
          <p:cNvPr id="18" name="자유형: 도형 17"/>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17" name="자유형: 도형 16"/>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14" name="자유형: 도형 13"/>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13" name="자유형: 도형 12"/>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PNG &amp; Shapes Layout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white"/>
              </a:solidFill>
              <a:effectLst/>
              <a:uLnTx/>
              <a:uFillTx/>
              <a:latin typeface="Arial" panose="020B0604020202020204"/>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350" b="0" i="0" u="none" strike="noStrike" kern="1200" cap="none" spc="0" normalizeH="0" baseline="0" noProof="0">
              <a:ln>
                <a:noFill/>
              </a:ln>
              <a:solidFill>
                <a:prstClr val="black">
                  <a:lumMod val="85000"/>
                  <a:lumOff val="15000"/>
                </a:prstClr>
              </a:solidFill>
              <a:effectLst/>
              <a:uLnTx/>
              <a:uFillTx/>
              <a:latin typeface="Arial" panose="020B0604020202020204"/>
              <a:cs typeface="+mn-cs"/>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FREE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ko-KR" sz="28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PPT TEMPLATES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76C398-F07A-4540-AAE8-DC87D7821F3B}" type="datetime1">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088F84-8711-4C40-B45B-2382212E8142}"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FB9A4D-048C-4F36-A5C5-F5FF178138B5}"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DD78E-CA8C-403B-A0BE-9AAD8225A83D}"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CB753B-73E2-49C4-ADA1-2DCDD69536C4}"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76C398-F07A-4540-AAE8-DC87D7821F3B}" type="datetime1">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0F52E-8CDE-4E38-BCBC-CE8A4F9646BB}" type="datetime1">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00AC9-CE46-466C-AA52-8F7668400A37}" type="datetime1">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B29C9-82F6-4B4A-9460-5A5EA1F55D30}"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3E11D0-5E6D-4D34-A83B-ACF8962159D5}"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1D341-B315-402F-B60D-2589BB8C0685}"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0F52E-8CDE-4E38-BCBC-CE8A4F9646BB}" type="datetime1">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CE660-344F-427C-818E-321A742BDDB3}"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00AC9-CE46-466C-AA52-8F7668400A37}" type="datetime1">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B29C9-82F6-4B4A-9460-5A5EA1F55D30}"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3E11D0-5E6D-4D34-A83B-ACF8962159D5}"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A8C2-8E73-4BA3-8646-3345C5432D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4/22/2025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1219200"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9200" rtl="0" eaLnBrk="1" latinLnBrk="1" hangingPunct="1">
        <a:defRPr sz="2400" kern="1200">
          <a:solidFill>
            <a:schemeClr val="tx1"/>
          </a:solidFill>
          <a:latin typeface="+mn-lt"/>
          <a:ea typeface="+mn-ea"/>
          <a:cs typeface="+mn-cs"/>
        </a:defRPr>
      </a:lvl1pPr>
      <a:lvl2pPr marL="609600" algn="l" defTabSz="1219200" rtl="0" eaLnBrk="1" latinLnBrk="1" hangingPunct="1">
        <a:defRPr sz="2400" kern="1200">
          <a:solidFill>
            <a:schemeClr val="tx1"/>
          </a:solidFill>
          <a:latin typeface="+mn-lt"/>
          <a:ea typeface="+mn-ea"/>
          <a:cs typeface="+mn-cs"/>
        </a:defRPr>
      </a:lvl2pPr>
      <a:lvl3pPr marL="1219200" algn="l" defTabSz="1219200" rtl="0" eaLnBrk="1" latinLnBrk="1" hangingPunct="1">
        <a:defRPr sz="2400" kern="1200">
          <a:solidFill>
            <a:schemeClr val="tx1"/>
          </a:solidFill>
          <a:latin typeface="+mn-lt"/>
          <a:ea typeface="+mn-ea"/>
          <a:cs typeface="+mn-cs"/>
        </a:defRPr>
      </a:lvl3pPr>
      <a:lvl4pPr marL="1828800" algn="l" defTabSz="1219200" rtl="0" eaLnBrk="1" latinLnBrk="1" hangingPunct="1">
        <a:defRPr sz="2400" kern="1200">
          <a:solidFill>
            <a:schemeClr val="tx1"/>
          </a:solidFill>
          <a:latin typeface="+mn-lt"/>
          <a:ea typeface="+mn-ea"/>
          <a:cs typeface="+mn-cs"/>
        </a:defRPr>
      </a:lvl4pPr>
      <a:lvl5pPr marL="2438400" algn="l" defTabSz="1219200" rtl="0" eaLnBrk="1" latinLnBrk="1" hangingPunct="1">
        <a:defRPr sz="2400" kern="1200">
          <a:solidFill>
            <a:schemeClr val="tx1"/>
          </a:solidFill>
          <a:latin typeface="+mn-lt"/>
          <a:ea typeface="+mn-ea"/>
          <a:cs typeface="+mn-cs"/>
        </a:defRPr>
      </a:lvl5pPr>
      <a:lvl6pPr marL="3048000" algn="l" defTabSz="1219200" rtl="0" eaLnBrk="1" latinLnBrk="1" hangingPunct="1">
        <a:defRPr sz="2400" kern="1200">
          <a:solidFill>
            <a:schemeClr val="tx1"/>
          </a:solidFill>
          <a:latin typeface="+mn-lt"/>
          <a:ea typeface="+mn-ea"/>
          <a:cs typeface="+mn-cs"/>
        </a:defRPr>
      </a:lvl6pPr>
      <a:lvl7pPr marL="3657600" algn="l" defTabSz="1219200" rtl="0" eaLnBrk="1" latinLnBrk="1" hangingPunct="1">
        <a:defRPr sz="2400" kern="1200">
          <a:solidFill>
            <a:schemeClr val="tx1"/>
          </a:solidFill>
          <a:latin typeface="+mn-lt"/>
          <a:ea typeface="+mn-ea"/>
          <a:cs typeface="+mn-cs"/>
        </a:defRPr>
      </a:lvl7pPr>
      <a:lvl8pPr marL="4267200" algn="l" defTabSz="1219200" rtl="0" eaLnBrk="1" latinLnBrk="1" hangingPunct="1">
        <a:defRPr sz="2400" kern="1200">
          <a:solidFill>
            <a:schemeClr val="tx1"/>
          </a:solidFill>
          <a:latin typeface="+mn-lt"/>
          <a:ea typeface="+mn-ea"/>
          <a:cs typeface="+mn-cs"/>
        </a:defRPr>
      </a:lvl8pPr>
      <a:lvl9pPr marL="4876800" algn="l" defTabSz="121920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4/22/2025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51.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68954" y="-32205"/>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 y="8534"/>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grpSp>
        <p:nvGrpSpPr>
          <p:cNvPr id="11" name="Group 11"/>
          <p:cNvGrpSpPr/>
          <p:nvPr/>
        </p:nvGrpSpPr>
        <p:grpSpPr bwMode="auto">
          <a:xfrm>
            <a:off x="886053" y="234243"/>
            <a:ext cx="625171" cy="612210"/>
            <a:chOff x="0" y="0"/>
            <a:chExt cx="666" cy="559"/>
          </a:xfrm>
        </p:grpSpPr>
        <p:sp>
          <p:nvSpPr>
            <p:cNvPr id="12"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3411360" y="997565"/>
            <a:ext cx="8531096" cy="2430145"/>
          </a:xfrm>
          <a:prstGeom prst="rect">
            <a:avLst/>
          </a:prstGeom>
          <a:noFill/>
        </p:spPr>
        <p:txBody>
          <a:bodyPr wrap="square">
            <a:spAutoFit/>
          </a:bodyPr>
          <a:lstStyle/>
          <a:p>
            <a:r>
              <a:rPr lang="vi-VN" sz="2000" b="1" dirty="0">
                <a:solidFill>
                  <a:srgbClr val="00B050"/>
                </a:solidFill>
                <a:latin typeface="Times New Roman" panose="02020603050405020304" pitchFamily="18" charset="0"/>
                <a:cs typeface="Times New Roman" panose="02020603050405020304" pitchFamily="18" charset="0"/>
              </a:rPr>
              <a:t>LỚP 1</a:t>
            </a:r>
            <a:r>
              <a:rPr lang="en-US" sz="2000" b="1" dirty="0">
                <a:solidFill>
                  <a:srgbClr val="00B050"/>
                </a:solidFill>
                <a:latin typeface="Times New Roman" panose="02020603050405020304" pitchFamily="18" charset="0"/>
                <a:cs typeface="Times New Roman" panose="02020603050405020304" pitchFamily="18" charset="0"/>
              </a:rPr>
              <a:t>0</a:t>
            </a:r>
            <a:endParaRPr lang="vi-VN" sz="2000" b="1" dirty="0">
              <a:solidFill>
                <a:srgbClr val="00B050"/>
              </a:solidFill>
              <a:latin typeface="Times New Roman" panose="02020603050405020304" pitchFamily="18" charset="0"/>
              <a:cs typeface="Times New Roman" panose="02020603050405020304" pitchFamily="18" charset="0"/>
            </a:endParaRPr>
          </a:p>
          <a:p>
            <a:pPr algn="ctr"/>
            <a:r>
              <a:rPr lang="vi-VN" sz="3200" b="1" dirty="0">
                <a:solidFill>
                  <a:srgbClr val="FF0000"/>
                </a:solidFill>
                <a:latin typeface="Times New Roman" panose="02020603050405020304" pitchFamily="18" charset="0"/>
                <a:cs typeface="Times New Roman" panose="02020603050405020304" pitchFamily="18" charset="0"/>
              </a:rPr>
              <a:t>Bài </a:t>
            </a:r>
            <a:r>
              <a:rPr lang="en-US" altLang="vi-VN" sz="3200" b="1" dirty="0">
                <a:solidFill>
                  <a:srgbClr val="FF0000"/>
                </a:solidFill>
                <a:latin typeface="Times New Roman" panose="02020603050405020304" pitchFamily="18" charset="0"/>
                <a:cs typeface="Times New Roman" panose="02020603050405020304" pitchFamily="18" charset="0"/>
              </a:rPr>
              <a:t>12</a:t>
            </a:r>
            <a:endParaRPr lang="en-GB" sz="32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KĨ THUẬT CẤP CỨU VÀ CHUYỂN THƯƠNG</a:t>
            </a:r>
          </a:p>
          <a:p>
            <a:pPr algn="ctr"/>
            <a:r>
              <a:rPr lang="vi-VN" sz="3200" b="1" dirty="0">
                <a:solidFill>
                  <a:srgbClr val="FF0000"/>
                </a:solidFill>
                <a:latin typeface="Times New Roman" panose="02020603050405020304" pitchFamily="18" charset="0"/>
                <a:cs typeface="Times New Roman" panose="02020603050405020304" pitchFamily="18" charset="0"/>
              </a:rPr>
              <a:t>(Tiết 1) </a:t>
            </a:r>
          </a:p>
          <a:p>
            <a:pPr algn="ctr"/>
            <a:endParaRPr lang="vi-VN"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68954" y="-32205"/>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 y="8534"/>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grpSp>
        <p:nvGrpSpPr>
          <p:cNvPr id="11" name="Group 11"/>
          <p:cNvGrpSpPr/>
          <p:nvPr/>
        </p:nvGrpSpPr>
        <p:grpSpPr bwMode="auto">
          <a:xfrm>
            <a:off x="886053" y="234243"/>
            <a:ext cx="625171" cy="612210"/>
            <a:chOff x="0" y="0"/>
            <a:chExt cx="666" cy="559"/>
          </a:xfrm>
        </p:grpSpPr>
        <p:sp>
          <p:nvSpPr>
            <p:cNvPr id="12"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3411360" y="997565"/>
            <a:ext cx="8531096" cy="2430145"/>
          </a:xfrm>
          <a:prstGeom prst="rect">
            <a:avLst/>
          </a:prstGeom>
          <a:noFill/>
        </p:spPr>
        <p:txBody>
          <a:bodyPr wrap="square">
            <a:spAutoFit/>
          </a:bodyPr>
          <a:lstStyle/>
          <a:p>
            <a:r>
              <a:rPr lang="vi-VN" sz="2000" b="1" dirty="0">
                <a:solidFill>
                  <a:srgbClr val="00B050"/>
                </a:solidFill>
                <a:latin typeface="Times New Roman" panose="02020603050405020304" pitchFamily="18" charset="0"/>
                <a:cs typeface="Times New Roman" panose="02020603050405020304" pitchFamily="18" charset="0"/>
              </a:rPr>
              <a:t>LỚP 1</a:t>
            </a:r>
            <a:r>
              <a:rPr lang="en-US" sz="2000" b="1" dirty="0">
                <a:solidFill>
                  <a:srgbClr val="00B050"/>
                </a:solidFill>
                <a:latin typeface="Times New Roman" panose="02020603050405020304" pitchFamily="18" charset="0"/>
                <a:cs typeface="Times New Roman" panose="02020603050405020304" pitchFamily="18" charset="0"/>
              </a:rPr>
              <a:t>0</a:t>
            </a:r>
            <a:endParaRPr lang="vi-VN" sz="2000" b="1" dirty="0">
              <a:solidFill>
                <a:srgbClr val="00B050"/>
              </a:solidFill>
              <a:latin typeface="Times New Roman" panose="02020603050405020304" pitchFamily="18" charset="0"/>
              <a:cs typeface="Times New Roman" panose="02020603050405020304" pitchFamily="18" charset="0"/>
            </a:endParaRPr>
          </a:p>
          <a:p>
            <a:pPr algn="ctr"/>
            <a:r>
              <a:rPr lang="vi-VN" sz="3200" b="1" dirty="0">
                <a:solidFill>
                  <a:srgbClr val="FF0000"/>
                </a:solidFill>
                <a:latin typeface="Times New Roman" panose="02020603050405020304" pitchFamily="18" charset="0"/>
                <a:cs typeface="Times New Roman" panose="02020603050405020304" pitchFamily="18" charset="0"/>
              </a:rPr>
              <a:t>Bài </a:t>
            </a:r>
            <a:r>
              <a:rPr lang="en-US" altLang="vi-VN" sz="3200" b="1" dirty="0">
                <a:solidFill>
                  <a:srgbClr val="FF0000"/>
                </a:solidFill>
                <a:latin typeface="Times New Roman" panose="02020603050405020304" pitchFamily="18" charset="0"/>
                <a:cs typeface="Times New Roman" panose="02020603050405020304" pitchFamily="18" charset="0"/>
              </a:rPr>
              <a:t>12</a:t>
            </a:r>
            <a:endParaRPr lang="en-GB" sz="32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KĨ THUẬT CẤP CỨU VÀ CHUYỂN THƯƠNG</a:t>
            </a:r>
          </a:p>
          <a:p>
            <a:pPr algn="ctr"/>
            <a:r>
              <a:rPr lang="vi-VN" sz="3200" b="1" dirty="0">
                <a:solidFill>
                  <a:srgbClr val="FF0000"/>
                </a:solidFill>
                <a:latin typeface="Times New Roman" panose="02020603050405020304" pitchFamily="18" charset="0"/>
                <a:cs typeface="Times New Roman" panose="02020603050405020304" pitchFamily="18" charset="0"/>
              </a:rPr>
              <a:t>(Tiết </a:t>
            </a:r>
            <a:r>
              <a:rPr lang="en-US" sz="3200" b="1" dirty="0">
                <a:solidFill>
                  <a:srgbClr val="FF0000"/>
                </a:solidFill>
                <a:latin typeface="Times New Roman" panose="02020603050405020304" pitchFamily="18" charset="0"/>
                <a:cs typeface="Times New Roman" panose="02020603050405020304" pitchFamily="18" charset="0"/>
              </a:rPr>
              <a:t>2</a:t>
            </a:r>
            <a:r>
              <a:rPr lang="vi-VN" sz="3200" b="1" dirty="0">
                <a:solidFill>
                  <a:srgbClr val="FF0000"/>
                </a:solidFill>
                <a:latin typeface="Times New Roman" panose="02020603050405020304" pitchFamily="18" charset="0"/>
                <a:cs typeface="Times New Roman" panose="02020603050405020304" pitchFamily="18" charset="0"/>
              </a:rPr>
              <a:t>) </a:t>
            </a:r>
          </a:p>
          <a:p>
            <a:pPr algn="ct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74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FCCB4984-0489-FCA9-8203-AF49BA2D824C}"/>
              </a:ext>
            </a:extLst>
          </p:cNvPr>
          <p:cNvSpPr txBox="1"/>
          <p:nvPr/>
        </p:nvSpPr>
        <p:spPr>
          <a:xfrm>
            <a:off x="1755742" y="242099"/>
            <a:ext cx="7491953" cy="1938992"/>
          </a:xfrm>
          <a:prstGeom prst="rect">
            <a:avLst/>
          </a:prstGeom>
          <a:noFill/>
        </p:spPr>
        <p:txBody>
          <a:bodyPr wrap="square">
            <a:spAutoFit/>
          </a:bodyPr>
          <a:lstStyle/>
          <a:p>
            <a:pPr algn="just"/>
            <a:r>
              <a:rPr lang="vi-VN" sz="2400" b="1" dirty="0">
                <a:solidFill>
                  <a:srgbClr val="00B050"/>
                </a:solidFill>
                <a:latin typeface="+mj-lt"/>
              </a:rPr>
              <a:t>III. BĂNG VẾT THƯƠNG </a:t>
            </a:r>
            <a:endParaRPr lang="en-US" sz="2400" b="1" dirty="0">
              <a:solidFill>
                <a:srgbClr val="00B050"/>
              </a:solidFill>
              <a:latin typeface="+mj-lt"/>
            </a:endParaRPr>
          </a:p>
          <a:p>
            <a:pPr algn="just"/>
            <a:r>
              <a:rPr lang="vi-VN" sz="2400" b="1" dirty="0">
                <a:solidFill>
                  <a:srgbClr val="00B050"/>
                </a:solidFill>
                <a:latin typeface="Times New Roman" panose="02020603050405020304" pitchFamily="18" charset="0"/>
                <a:cs typeface="Times New Roman" panose="02020603050405020304" pitchFamily="18" charset="0"/>
              </a:rPr>
              <a:t>1. Mục đích </a:t>
            </a:r>
            <a:endParaRPr lang="en-US" sz="2400" b="1" dirty="0">
              <a:solidFill>
                <a:srgbClr val="00B050"/>
              </a:solidFill>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Băng vết thương nhằm cầm máu, giảm đau, đồng thời che kín, ngăn cản và hạn chế vi khuẩn, vi trùng xâm nhập vết thương, góp phần làm vết thương mau lành.</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26AB4588-B118-B45F-4BE7-7F5EC3926E68}"/>
              </a:ext>
            </a:extLst>
          </p:cNvPr>
          <p:cNvSpPr txBox="1"/>
          <p:nvPr/>
        </p:nvSpPr>
        <p:spPr>
          <a:xfrm>
            <a:off x="9457443" y="776087"/>
            <a:ext cx="2524026" cy="1200329"/>
          </a:xfrm>
          <a:prstGeom prst="rect">
            <a:avLst/>
          </a:prstGeom>
          <a:solidFill>
            <a:schemeClr val="accent4">
              <a:lumMod val="40000"/>
              <a:lumOff val="60000"/>
            </a:schemeClr>
          </a:solidFill>
          <a:ln>
            <a:solidFill>
              <a:srgbClr val="00B050"/>
            </a:solidFill>
          </a:ln>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Băng vết thương để làm gì?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59454DF-94F6-6E4F-C7E3-E8E9DE956102}"/>
              </a:ext>
            </a:extLst>
          </p:cNvPr>
          <p:cNvSpPr txBox="1"/>
          <p:nvPr/>
        </p:nvSpPr>
        <p:spPr>
          <a:xfrm>
            <a:off x="1828799" y="2181091"/>
            <a:ext cx="10152669" cy="1569660"/>
          </a:xfrm>
          <a:prstGeom prst="rect">
            <a:avLst/>
          </a:prstGeom>
          <a:noFill/>
        </p:spPr>
        <p:txBody>
          <a:bodyPr wrap="square">
            <a:spAutoFit/>
          </a:bodyPr>
          <a:lstStyle/>
          <a:p>
            <a:r>
              <a:rPr lang="vi-VN" sz="2400" b="1" dirty="0">
                <a:solidFill>
                  <a:srgbClr val="00B050"/>
                </a:solidFill>
                <a:latin typeface="+mj-lt"/>
              </a:rPr>
              <a:t>2. Kĩ thuật một số kiểu băng bằng băng cuộn </a:t>
            </a:r>
            <a:endParaRPr lang="en-US" sz="2400" b="1" dirty="0">
              <a:solidFill>
                <a:srgbClr val="00B050"/>
              </a:solidFill>
              <a:latin typeface="+mj-lt"/>
            </a:endParaRPr>
          </a:p>
          <a:p>
            <a:r>
              <a:rPr lang="vi-VN" sz="2400" b="1" i="1" dirty="0">
                <a:solidFill>
                  <a:srgbClr val="00B050"/>
                </a:solidFill>
                <a:latin typeface="+mj-lt"/>
              </a:rPr>
              <a:t>a) Băng số 8 </a:t>
            </a:r>
            <a:endParaRPr lang="en-US" sz="2400" b="1" i="1" dirty="0">
              <a:solidFill>
                <a:srgbClr val="00B050"/>
              </a:solidFill>
              <a:latin typeface="+mj-lt"/>
            </a:endParaRPr>
          </a:p>
          <a:p>
            <a:r>
              <a:rPr lang="vi-VN" sz="2400" i="1" dirty="0">
                <a:latin typeface="+mj-lt"/>
              </a:rPr>
              <a:t>Trường hợp áp dụng: </a:t>
            </a:r>
            <a:r>
              <a:rPr lang="vi-VN" sz="2400" dirty="0">
                <a:latin typeface="+mj-lt"/>
              </a:rPr>
              <a:t>Thường băng ở các vùng khớp (bàn tay, khuỷu chân, khớp gối,...), những bộ phận đều nhau và dài trên cơ thể (cánh tay, thân mình,...).</a:t>
            </a:r>
            <a:endParaRPr lang="en-US" sz="2400" dirty="0">
              <a:latin typeface="+mj-lt"/>
            </a:endParaRPr>
          </a:p>
        </p:txBody>
      </p:sp>
      <p:sp>
        <p:nvSpPr>
          <p:cNvPr id="8" name="Text Box 5">
            <a:extLst>
              <a:ext uri="{FF2B5EF4-FFF2-40B4-BE49-F238E27FC236}">
                <a16:creationId xmlns="" xmlns:a16="http://schemas.microsoft.com/office/drawing/2014/main" id="{34CCE6B2-2218-B1AF-5E1B-469C165E2856}"/>
              </a:ext>
            </a:extLst>
          </p:cNvPr>
          <p:cNvSpPr txBox="1"/>
          <p:nvPr/>
        </p:nvSpPr>
        <p:spPr>
          <a:xfrm>
            <a:off x="1917339" y="3955426"/>
            <a:ext cx="9771898" cy="1341073"/>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3.</a:t>
            </a:r>
            <a:r>
              <a:rPr lang="en-US" sz="2400" b="0" dirty="0">
                <a:latin typeface="Times New Roman" panose="02020603050405020304" pitchFamily="18" charset="0"/>
                <a:cs typeface="Calibri" panose="020F0502020204030204" charset="0"/>
              </a:rPr>
              <a:t> </a:t>
            </a:r>
          </a:p>
          <a:p>
            <a:pPr indent="0" algn="just" fontAlgn="auto">
              <a:lnSpc>
                <a:spcPts val="2880"/>
              </a:lnSpc>
              <a:spcBef>
                <a:spcPts val="600"/>
              </a:spcBef>
              <a:spcAft>
                <a:spcPts val="600"/>
              </a:spcAft>
            </a:pPr>
            <a:r>
              <a:rPr lang="en-US" sz="2400" b="0" dirty="0">
                <a:latin typeface="Times New Roman" panose="02020603050405020304" pitchFamily="18" charset="0"/>
                <a:cs typeface="Calibri" panose="020F0502020204030204" charset="0"/>
              </a:rPr>
              <a:t>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băng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số</a:t>
            </a:r>
            <a:r>
              <a:rPr lang="en-US" sz="2400" dirty="0">
                <a:latin typeface="Times New Roman" panose="02020603050405020304" pitchFamily="18" charset="0"/>
                <a:cs typeface="Calibri" panose="020F0502020204030204" charset="0"/>
              </a:rPr>
              <a:t> 8 </a:t>
            </a:r>
            <a:r>
              <a:rPr lang="en-US" sz="2400" dirty="0">
                <a:latin typeface="Times New Roman" panose="02020603050405020304" pitchFamily="18" charset="0"/>
                <a:cs typeface="Times New Roman" panose="02020603050405020304" pitchFamily="18" charset="0"/>
              </a:rPr>
              <a:t>ở mu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spTree>
    <p:extLst>
      <p:ext uri="{BB962C8B-B14F-4D97-AF65-F5344CB8AC3E}">
        <p14:creationId xmlns:p14="http://schemas.microsoft.com/office/powerpoint/2010/main" val="21264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heel(1)">
                                      <p:cBhvr>
                                        <p:cTn id="33" dur="2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p:cTn id="3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 calcmode="lin" valueType="num">
                                      <p:cBhvr>
                                        <p:cTn id="4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1"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DAE42C24-32CE-DE5D-CB5E-BFE9CB6B39AF}"/>
              </a:ext>
            </a:extLst>
          </p:cNvPr>
          <p:cNvSpPr txBox="1"/>
          <p:nvPr/>
        </p:nvSpPr>
        <p:spPr>
          <a:xfrm>
            <a:off x="1623769" y="469982"/>
            <a:ext cx="6191052" cy="6001643"/>
          </a:xfrm>
          <a:prstGeom prst="rect">
            <a:avLst/>
          </a:prstGeom>
          <a:noFill/>
        </p:spPr>
        <p:txBody>
          <a:bodyPr wrap="square">
            <a:spAutoFit/>
          </a:bodyPr>
          <a:lstStyle/>
          <a:p>
            <a:pPr marL="342900" indent="-342900" algn="just">
              <a:buFont typeface="Wingdings" panose="05000000000000000000" pitchFamily="2" charset="2"/>
              <a:buChar char="v"/>
            </a:pPr>
            <a:r>
              <a:rPr lang="vi-VN" sz="2400" dirty="0">
                <a:solidFill>
                  <a:srgbClr val="00B050"/>
                </a:solidFill>
                <a:latin typeface="+mj-lt"/>
              </a:rPr>
              <a:t>Chuẩn bị: </a:t>
            </a:r>
            <a:r>
              <a:rPr lang="vi-VN" sz="2400" dirty="0">
                <a:latin typeface="+mj-lt"/>
              </a:rPr>
              <a:t>Một cuộn băng, gạc, ghim cài băng, kéo,…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1:</a:t>
            </a:r>
            <a:r>
              <a:rPr lang="vi-VN" sz="2400" dirty="0">
                <a:latin typeface="+mj-lt"/>
              </a:rPr>
              <a:t> Đặt gạc lên vết thương; cố định vòng băng đầu tiên tại cổ tay bằng cách để đầu băng hơi lệch, dùng ngón tay cái đè lên và gấp lại rồi băng tiếp 2–3 vòng (hình 12.4a).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2:</a:t>
            </a:r>
            <a:r>
              <a:rPr lang="vi-VN" sz="2400" dirty="0">
                <a:latin typeface="+mj-lt"/>
              </a:rPr>
              <a:t> Hướng đường băng qua mu bàn tay và cuốn 1 vòng quanh 4 ngón tay (hình 12.4b); hướng đường băng tiếp theo về phía cổ tay và đè lên 2/3 chiều rộng vòng băng cố định (hình 12.4c); băng các vòng tiếp theo sao cho vòng sau đè lên 2/3 chiều rộng vòng trước và phủ dần sang hai bên bàn tay đến khi kín vết thương (hình 12.4d).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3:</a:t>
            </a:r>
            <a:r>
              <a:rPr lang="vi-VN" sz="2400" dirty="0">
                <a:latin typeface="+mj-lt"/>
              </a:rPr>
              <a:t> Cố định vòng băng cuối tại cổ tay bằng ghim cài băng (hình 12.4e).</a:t>
            </a:r>
            <a:endParaRPr lang="en-US" sz="2400" dirty="0">
              <a:latin typeface="+mj-lt"/>
            </a:endParaRPr>
          </a:p>
        </p:txBody>
      </p:sp>
      <p:pic>
        <p:nvPicPr>
          <p:cNvPr id="5" name="Picture 4">
            <a:extLst>
              <a:ext uri="{FF2B5EF4-FFF2-40B4-BE49-F238E27FC236}">
                <a16:creationId xmlns="" xmlns:a16="http://schemas.microsoft.com/office/drawing/2014/main" id="{E6A5EA26-2F45-847B-066E-643AB86DAF33}"/>
              </a:ext>
            </a:extLst>
          </p:cNvPr>
          <p:cNvPicPr>
            <a:picLocks noChangeAspect="1"/>
          </p:cNvPicPr>
          <p:nvPr/>
        </p:nvPicPr>
        <p:blipFill>
          <a:blip r:embed="rId4"/>
          <a:stretch>
            <a:fillRect/>
          </a:stretch>
        </p:blipFill>
        <p:spPr>
          <a:xfrm>
            <a:off x="7979254" y="469982"/>
            <a:ext cx="3936226" cy="6365668"/>
          </a:xfrm>
          <a:prstGeom prst="rect">
            <a:avLst/>
          </a:prstGeom>
        </p:spPr>
      </p:pic>
    </p:spTree>
    <p:extLst>
      <p:ext uri="{BB962C8B-B14F-4D97-AF65-F5344CB8AC3E}">
        <p14:creationId xmlns:p14="http://schemas.microsoft.com/office/powerpoint/2010/main" val="4776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53AB4969-8978-F7E9-DD52-60A776C18F78}"/>
              </a:ext>
            </a:extLst>
          </p:cNvPr>
          <p:cNvSpPr txBox="1"/>
          <p:nvPr/>
        </p:nvSpPr>
        <p:spPr>
          <a:xfrm>
            <a:off x="1652049" y="97701"/>
            <a:ext cx="10423687" cy="830997"/>
          </a:xfrm>
          <a:prstGeom prst="rect">
            <a:avLst/>
          </a:prstGeom>
          <a:noFill/>
        </p:spPr>
        <p:txBody>
          <a:bodyPr wrap="square">
            <a:spAutoFit/>
          </a:bodyPr>
          <a:lstStyle/>
          <a:p>
            <a:r>
              <a:rPr lang="vi-VN" sz="2400" b="1" i="1" dirty="0">
                <a:solidFill>
                  <a:srgbClr val="00B050"/>
                </a:solidFill>
                <a:latin typeface="+mj-lt"/>
              </a:rPr>
              <a:t>b) Băng vòng xoắn </a:t>
            </a:r>
            <a:endParaRPr lang="en-US" sz="2400" b="1" i="1" dirty="0">
              <a:solidFill>
                <a:srgbClr val="00B050"/>
              </a:solidFill>
              <a:latin typeface="+mj-lt"/>
            </a:endParaRPr>
          </a:p>
          <a:p>
            <a:r>
              <a:rPr lang="vi-VN" sz="2400" i="1" kern="0" spc="-40" dirty="0">
                <a:latin typeface="+mj-lt"/>
              </a:rPr>
              <a:t>Trường hợp áp dụng: </a:t>
            </a:r>
            <a:r>
              <a:rPr lang="vi-VN" sz="2400" kern="0" spc="-40" dirty="0">
                <a:latin typeface="+mj-lt"/>
              </a:rPr>
              <a:t>Thường băng ở các bộ phận đều nhau như cánh tay, ngón tay,...</a:t>
            </a:r>
            <a:endParaRPr lang="en-US" sz="2400" kern="0" spc="-40" dirty="0">
              <a:latin typeface="+mj-lt"/>
            </a:endParaRPr>
          </a:p>
        </p:txBody>
      </p:sp>
      <p:sp>
        <p:nvSpPr>
          <p:cNvPr id="5" name="TextBox 4">
            <a:extLst>
              <a:ext uri="{FF2B5EF4-FFF2-40B4-BE49-F238E27FC236}">
                <a16:creationId xmlns="" xmlns:a16="http://schemas.microsoft.com/office/drawing/2014/main" id="{DEA0D577-4290-A7AD-3C88-BB33C3D0787D}"/>
              </a:ext>
            </a:extLst>
          </p:cNvPr>
          <p:cNvSpPr txBox="1"/>
          <p:nvPr/>
        </p:nvSpPr>
        <p:spPr>
          <a:xfrm>
            <a:off x="1652049" y="1955053"/>
            <a:ext cx="6094428" cy="4893647"/>
          </a:xfrm>
          <a:prstGeom prst="rect">
            <a:avLst/>
          </a:prstGeom>
          <a:noFill/>
        </p:spPr>
        <p:txBody>
          <a:bodyPr wrap="square">
            <a:spAutoFit/>
          </a:bodyPr>
          <a:lstStyle/>
          <a:p>
            <a:pPr marL="342900" indent="-342900" algn="just">
              <a:buFont typeface="Wingdings" panose="05000000000000000000" pitchFamily="2" charset="2"/>
              <a:buChar char="v"/>
            </a:pPr>
            <a:r>
              <a:rPr lang="vi-VN" sz="2400" dirty="0">
                <a:solidFill>
                  <a:srgbClr val="00B050"/>
                </a:solidFill>
                <a:latin typeface="+mj-lt"/>
              </a:rPr>
              <a:t>Chuẩn bị: </a:t>
            </a:r>
            <a:r>
              <a:rPr lang="vi-VN" sz="2400" dirty="0">
                <a:latin typeface="+mj-lt"/>
              </a:rPr>
              <a:t>Một cuộn băng, gạc, ghim cài băng, kéo,..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1:</a:t>
            </a:r>
            <a:r>
              <a:rPr lang="vi-VN" sz="2400" dirty="0">
                <a:latin typeface="+mj-lt"/>
              </a:rPr>
              <a:t> Đặt gạc lên vết thương; cố định vòng băng đầu tiên tại cánh tay (sát khuỷu) tương tự như băng số 8 (hình 12.5a).</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2:</a:t>
            </a:r>
            <a:r>
              <a:rPr lang="vi-VN" sz="2400" dirty="0">
                <a:latin typeface="+mj-lt"/>
              </a:rPr>
              <a:t> Tay trái quay đầu cuộn băng, tay phải giữ cuộn băng ngửa lên trên, đưa đường băng cuốn theo hình vòng xoắn lần lượt từ dưới lên trên, vòng băng sau đè lên 2/3 vòng băng trước đến khi vết thương được phủ kín (hình 12.5b).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3:</a:t>
            </a:r>
            <a:r>
              <a:rPr lang="vi-VN" sz="2400" dirty="0">
                <a:latin typeface="+mj-lt"/>
              </a:rPr>
              <a:t> Cố định vòng băng cuối tại cánh tay (sát vai) bằng ghim cài băng (hình 12.5c).</a:t>
            </a:r>
            <a:endParaRPr lang="en-US" sz="2400" dirty="0">
              <a:latin typeface="+mj-lt"/>
            </a:endParaRPr>
          </a:p>
        </p:txBody>
      </p:sp>
      <p:sp>
        <p:nvSpPr>
          <p:cNvPr id="6" name="Text Box 5">
            <a:extLst>
              <a:ext uri="{FF2B5EF4-FFF2-40B4-BE49-F238E27FC236}">
                <a16:creationId xmlns="" xmlns:a16="http://schemas.microsoft.com/office/drawing/2014/main" id="{AAE55B04-9A9E-35B0-B225-DA80C9DB7805}"/>
              </a:ext>
            </a:extLst>
          </p:cNvPr>
          <p:cNvSpPr txBox="1"/>
          <p:nvPr/>
        </p:nvSpPr>
        <p:spPr>
          <a:xfrm>
            <a:off x="1785363" y="1009229"/>
            <a:ext cx="10016995"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4.</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băng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vòng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xoắn</a:t>
            </a:r>
            <a:r>
              <a:rPr lang="en-US" sz="2400" dirty="0">
                <a:latin typeface="Times New Roman" panose="02020603050405020304" pitchFamily="18" charset="0"/>
                <a:cs typeface="Calibri" panose="020F0502020204030204" charset="0"/>
              </a:rPr>
              <a:t> </a:t>
            </a:r>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pic>
        <p:nvPicPr>
          <p:cNvPr id="8" name="Picture 7">
            <a:extLst>
              <a:ext uri="{FF2B5EF4-FFF2-40B4-BE49-F238E27FC236}">
                <a16:creationId xmlns="" xmlns:a16="http://schemas.microsoft.com/office/drawing/2014/main" id="{AA1D67E1-87BC-6F52-3C5D-0BD889BB665B}"/>
              </a:ext>
            </a:extLst>
          </p:cNvPr>
          <p:cNvPicPr>
            <a:picLocks noChangeAspect="1"/>
          </p:cNvPicPr>
          <p:nvPr/>
        </p:nvPicPr>
        <p:blipFill>
          <a:blip r:embed="rId4"/>
          <a:stretch>
            <a:fillRect/>
          </a:stretch>
        </p:blipFill>
        <p:spPr>
          <a:xfrm>
            <a:off x="7974963" y="1955053"/>
            <a:ext cx="3827395" cy="4805246"/>
          </a:xfrm>
          <a:prstGeom prst="rect">
            <a:avLst/>
          </a:prstGeom>
        </p:spPr>
      </p:pic>
    </p:spTree>
    <p:extLst>
      <p:ext uri="{BB962C8B-B14F-4D97-AF65-F5344CB8AC3E}">
        <p14:creationId xmlns:p14="http://schemas.microsoft.com/office/powerpoint/2010/main" val="386363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000"/>
                                        <p:tgtEl>
                                          <p:spTgt spid="5">
                                            <p:txEl>
                                              <p:pRg st="2" end="2"/>
                                            </p:txEl>
                                          </p:spTgt>
                                        </p:tgtEl>
                                      </p:cBhvr>
                                    </p:animEffect>
                                    <p:anim calcmode="lin" valueType="num">
                                      <p:cBhvr>
                                        <p:cTn id="4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p:cTn id="4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B1C910F2-6B76-B031-F364-54AF0C823D65}"/>
              </a:ext>
            </a:extLst>
          </p:cNvPr>
          <p:cNvSpPr txBox="1"/>
          <p:nvPr/>
        </p:nvSpPr>
        <p:spPr>
          <a:xfrm>
            <a:off x="1878292" y="97701"/>
            <a:ext cx="10037974" cy="1200329"/>
          </a:xfrm>
          <a:prstGeom prst="rect">
            <a:avLst/>
          </a:prstGeom>
          <a:noFill/>
        </p:spPr>
        <p:txBody>
          <a:bodyPr wrap="square">
            <a:spAutoFit/>
          </a:bodyPr>
          <a:lstStyle/>
          <a:p>
            <a:pPr algn="just"/>
            <a:r>
              <a:rPr lang="vi-VN" sz="2400" b="1" i="1" dirty="0">
                <a:solidFill>
                  <a:srgbClr val="00B050"/>
                </a:solidFill>
                <a:latin typeface="+mj-lt"/>
              </a:rPr>
              <a:t>c) Băng dấu nhân </a:t>
            </a:r>
            <a:endParaRPr lang="en-US" sz="2400" b="1" i="1" dirty="0">
              <a:solidFill>
                <a:srgbClr val="00B050"/>
              </a:solidFill>
              <a:latin typeface="+mj-lt"/>
            </a:endParaRPr>
          </a:p>
          <a:p>
            <a:pPr algn="just"/>
            <a:r>
              <a:rPr lang="vi-VN" sz="2400" i="1" dirty="0">
                <a:latin typeface="+mj-lt"/>
              </a:rPr>
              <a:t>Trường hợp áp dụng: </a:t>
            </a:r>
            <a:r>
              <a:rPr lang="vi-VN" sz="2400" dirty="0">
                <a:latin typeface="+mj-lt"/>
              </a:rPr>
              <a:t>Thường băng các bộ phận đều nhau như cẳng tay, ngón tay, thân mình,...</a:t>
            </a:r>
            <a:endParaRPr lang="en-US" sz="2400" dirty="0">
              <a:latin typeface="+mj-lt"/>
            </a:endParaRPr>
          </a:p>
        </p:txBody>
      </p:sp>
      <p:sp>
        <p:nvSpPr>
          <p:cNvPr id="4" name="Text Box 5">
            <a:extLst>
              <a:ext uri="{FF2B5EF4-FFF2-40B4-BE49-F238E27FC236}">
                <a16:creationId xmlns="" xmlns:a16="http://schemas.microsoft.com/office/drawing/2014/main" id="{36AEFB56-4A02-B1E5-ADB9-F9448AED9948}"/>
              </a:ext>
            </a:extLst>
          </p:cNvPr>
          <p:cNvSpPr txBox="1"/>
          <p:nvPr/>
        </p:nvSpPr>
        <p:spPr>
          <a:xfrm>
            <a:off x="300872" y="1353003"/>
            <a:ext cx="6542988" cy="1187184"/>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5.</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băng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dấu</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nhân</a:t>
            </a:r>
            <a:r>
              <a:rPr lang="en-US" sz="2400" dirty="0">
                <a:latin typeface="Times New Roman" panose="02020603050405020304" pitchFamily="18" charset="0"/>
                <a:cs typeface="Calibri" panose="020F0502020204030204" charset="0"/>
              </a:rPr>
              <a:t> </a:t>
            </a:r>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sp>
        <p:nvSpPr>
          <p:cNvPr id="6" name="TextBox 5">
            <a:extLst>
              <a:ext uri="{FF2B5EF4-FFF2-40B4-BE49-F238E27FC236}">
                <a16:creationId xmlns="" xmlns:a16="http://schemas.microsoft.com/office/drawing/2014/main" id="{22C342B1-3A10-0EEE-6024-993F9255F4F8}"/>
              </a:ext>
            </a:extLst>
          </p:cNvPr>
          <p:cNvSpPr txBox="1"/>
          <p:nvPr/>
        </p:nvSpPr>
        <p:spPr>
          <a:xfrm>
            <a:off x="300872" y="2539139"/>
            <a:ext cx="6542988" cy="4154984"/>
          </a:xfrm>
          <a:prstGeom prst="rect">
            <a:avLst/>
          </a:prstGeom>
          <a:noFill/>
        </p:spPr>
        <p:txBody>
          <a:bodyPr wrap="square">
            <a:spAutoFit/>
          </a:bodyPr>
          <a:lstStyle/>
          <a:p>
            <a:pPr marL="342900" indent="-342900" algn="just">
              <a:buFont typeface="Wingdings" panose="05000000000000000000" pitchFamily="2" charset="2"/>
              <a:buChar char="v"/>
            </a:pPr>
            <a:r>
              <a:rPr lang="vi-VN" sz="2400" dirty="0">
                <a:solidFill>
                  <a:srgbClr val="00B050"/>
                </a:solidFill>
                <a:latin typeface="+mj-lt"/>
              </a:rPr>
              <a:t>Chuẩn bị:</a:t>
            </a:r>
            <a:r>
              <a:rPr lang="vi-VN" sz="2400" dirty="0">
                <a:latin typeface="+mj-lt"/>
              </a:rPr>
              <a:t> Một cuộn băng, gạc, ghim cài băng, kéo,...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1:</a:t>
            </a:r>
            <a:r>
              <a:rPr lang="vi-VN" sz="2400" dirty="0">
                <a:latin typeface="+mj-lt"/>
              </a:rPr>
              <a:t> Đặt gạc lên vết thương; cố định vòng băng đầu tiên tại cổ tay tương tự như băng số 8 (hình 12.6a).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2:</a:t>
            </a:r>
            <a:r>
              <a:rPr lang="vi-VN" sz="2400" dirty="0">
                <a:latin typeface="+mj-lt"/>
              </a:rPr>
              <a:t> Ngón cái của bàn tay trái đè lên chỗ định gấp lại, nới dài cuộn băng khoảng 15 </a:t>
            </a:r>
            <a:r>
              <a:rPr lang="vi-VN" sz="2400" dirty="0" err="1">
                <a:latin typeface="+mj-lt"/>
              </a:rPr>
              <a:t>cm</a:t>
            </a:r>
            <a:r>
              <a:rPr lang="vi-VN" sz="2400" dirty="0">
                <a:latin typeface="+mj-lt"/>
              </a:rPr>
              <a:t>, tay phải lật băng kéo xuống dưới và gấp lại, quấn lấy chỗ băng (hình 12.6b).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3:</a:t>
            </a:r>
            <a:r>
              <a:rPr lang="vi-VN" sz="2400" dirty="0">
                <a:latin typeface="+mj-lt"/>
              </a:rPr>
              <a:t> Cố định vòng băng cuối tại cẳng tay (sát khuỷu tay) bằng ghim cài băng (hình 12.6c).</a:t>
            </a:r>
            <a:endParaRPr lang="en-US" sz="2400" dirty="0">
              <a:latin typeface="+mj-lt"/>
            </a:endParaRPr>
          </a:p>
        </p:txBody>
      </p:sp>
      <p:pic>
        <p:nvPicPr>
          <p:cNvPr id="8" name="Picture 7">
            <a:extLst>
              <a:ext uri="{FF2B5EF4-FFF2-40B4-BE49-F238E27FC236}">
                <a16:creationId xmlns="" xmlns:a16="http://schemas.microsoft.com/office/drawing/2014/main" id="{D54CCDBE-FCB8-C8D0-E11B-06A2B8F34A75}"/>
              </a:ext>
            </a:extLst>
          </p:cNvPr>
          <p:cNvPicPr>
            <a:picLocks noChangeAspect="1"/>
          </p:cNvPicPr>
          <p:nvPr/>
        </p:nvPicPr>
        <p:blipFill>
          <a:blip r:embed="rId4"/>
          <a:stretch>
            <a:fillRect/>
          </a:stretch>
        </p:blipFill>
        <p:spPr>
          <a:xfrm>
            <a:off x="7338902" y="1226533"/>
            <a:ext cx="4552226" cy="5437812"/>
          </a:xfrm>
          <a:prstGeom prst="rect">
            <a:avLst/>
          </a:prstGeom>
        </p:spPr>
      </p:pic>
    </p:spTree>
    <p:extLst>
      <p:ext uri="{BB962C8B-B14F-4D97-AF65-F5344CB8AC3E}">
        <p14:creationId xmlns:p14="http://schemas.microsoft.com/office/powerpoint/2010/main" val="21460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p:cTn id="3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p:cTn id="3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1000"/>
                                        <p:tgtEl>
                                          <p:spTgt spid="6">
                                            <p:txEl>
                                              <p:pRg st="3" end="3"/>
                                            </p:txEl>
                                          </p:spTgt>
                                        </p:tgtEl>
                                      </p:cBhvr>
                                    </p:animEffect>
                                    <p:anim calcmode="lin" valueType="num">
                                      <p:cBhvr>
                                        <p:cTn id="4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B79913B7-393F-8605-CBA5-5E7AE99A8322}"/>
              </a:ext>
            </a:extLst>
          </p:cNvPr>
          <p:cNvSpPr txBox="1"/>
          <p:nvPr/>
        </p:nvSpPr>
        <p:spPr>
          <a:xfrm>
            <a:off x="1765170" y="91896"/>
            <a:ext cx="5116397" cy="1200329"/>
          </a:xfrm>
          <a:prstGeom prst="rect">
            <a:avLst/>
          </a:prstGeom>
          <a:noFill/>
        </p:spPr>
        <p:txBody>
          <a:bodyPr wrap="square">
            <a:spAutoFit/>
          </a:bodyPr>
          <a:lstStyle/>
          <a:p>
            <a:r>
              <a:rPr lang="vi-VN" sz="2400" b="1" i="1" dirty="0">
                <a:solidFill>
                  <a:srgbClr val="00B050"/>
                </a:solidFill>
                <a:latin typeface="+mj-lt"/>
              </a:rPr>
              <a:t>d) Băng hồi quy </a:t>
            </a:r>
            <a:endParaRPr lang="en-US" sz="2400" b="1" i="1" dirty="0">
              <a:solidFill>
                <a:srgbClr val="00B050"/>
              </a:solidFill>
              <a:latin typeface="+mj-lt"/>
            </a:endParaRPr>
          </a:p>
          <a:p>
            <a:r>
              <a:rPr lang="vi-VN" sz="2400" i="1" dirty="0">
                <a:latin typeface="+mj-lt"/>
              </a:rPr>
              <a:t>Trường hợp áp dụng: </a:t>
            </a:r>
            <a:r>
              <a:rPr lang="vi-VN" sz="2400" dirty="0">
                <a:latin typeface="+mj-lt"/>
              </a:rPr>
              <a:t>Thường băng đầu, đầu ngón tay,...</a:t>
            </a:r>
            <a:endParaRPr lang="en-US" sz="2400" dirty="0">
              <a:latin typeface="+mj-lt"/>
            </a:endParaRPr>
          </a:p>
        </p:txBody>
      </p:sp>
      <p:sp>
        <p:nvSpPr>
          <p:cNvPr id="4" name="Text Box 5">
            <a:extLst>
              <a:ext uri="{FF2B5EF4-FFF2-40B4-BE49-F238E27FC236}">
                <a16:creationId xmlns="" xmlns:a16="http://schemas.microsoft.com/office/drawing/2014/main" id="{977F65B4-AE3D-6327-AB37-DFE923FD7794}"/>
              </a:ext>
            </a:extLst>
          </p:cNvPr>
          <p:cNvSpPr txBox="1"/>
          <p:nvPr/>
        </p:nvSpPr>
        <p:spPr>
          <a:xfrm>
            <a:off x="7565793" y="70670"/>
            <a:ext cx="4459666" cy="1187184"/>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6.</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băng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đầu</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sp>
        <p:nvSpPr>
          <p:cNvPr id="6" name="TextBox 5">
            <a:extLst>
              <a:ext uri="{FF2B5EF4-FFF2-40B4-BE49-F238E27FC236}">
                <a16:creationId xmlns="" xmlns:a16="http://schemas.microsoft.com/office/drawing/2014/main" id="{A77E8A71-FECE-D764-F861-EDCE5C6F8093}"/>
              </a:ext>
            </a:extLst>
          </p:cNvPr>
          <p:cNvSpPr txBox="1"/>
          <p:nvPr/>
        </p:nvSpPr>
        <p:spPr>
          <a:xfrm>
            <a:off x="166540" y="4026596"/>
            <a:ext cx="11858919" cy="2800767"/>
          </a:xfrm>
          <a:prstGeom prst="rect">
            <a:avLst/>
          </a:prstGeom>
          <a:noFill/>
        </p:spPr>
        <p:txBody>
          <a:bodyPr wrap="square">
            <a:spAutoFit/>
          </a:bodyPr>
          <a:lstStyle/>
          <a:p>
            <a:pPr marL="342900" indent="-342900" algn="just">
              <a:buFont typeface="Wingdings" panose="05000000000000000000" pitchFamily="2" charset="2"/>
              <a:buChar char="v"/>
            </a:pPr>
            <a:r>
              <a:rPr lang="vi-VN" sz="2200" dirty="0">
                <a:solidFill>
                  <a:srgbClr val="00B050"/>
                </a:solidFill>
                <a:latin typeface="+mj-lt"/>
              </a:rPr>
              <a:t>Chuẩn bị: </a:t>
            </a:r>
            <a:r>
              <a:rPr lang="vi-VN" sz="2200" dirty="0">
                <a:latin typeface="+mj-lt"/>
              </a:rPr>
              <a:t>Một cuộn băng, gạc, ghim cài băng, kéo,... </a:t>
            </a:r>
            <a:endParaRPr lang="en-US" sz="2200" dirty="0">
              <a:latin typeface="+mj-lt"/>
            </a:endParaRPr>
          </a:p>
          <a:p>
            <a:pPr marL="342900" indent="-342900" algn="just">
              <a:buFont typeface="Wingdings" panose="05000000000000000000" pitchFamily="2" charset="2"/>
              <a:buChar char="v"/>
            </a:pPr>
            <a:r>
              <a:rPr lang="vi-VN" sz="2200" dirty="0">
                <a:solidFill>
                  <a:srgbClr val="00B050"/>
                </a:solidFill>
                <a:latin typeface="+mj-lt"/>
              </a:rPr>
              <a:t>Bước 1:</a:t>
            </a:r>
            <a:r>
              <a:rPr lang="vi-VN" sz="2200" dirty="0">
                <a:latin typeface="+mj-lt"/>
              </a:rPr>
              <a:t> Buộc tạm 1 đầu cuộn băng vào vai trái (đầu chờ), sau đó đưa cuộn băng vắt qua đầu và làm một vòng xoắn ở mang tai phải (hình 12.7a). </a:t>
            </a:r>
            <a:endParaRPr lang="en-US" sz="2200" dirty="0">
              <a:latin typeface="+mj-lt"/>
            </a:endParaRPr>
          </a:p>
          <a:p>
            <a:pPr marL="342900" indent="-342900" algn="just">
              <a:buFont typeface="Wingdings" panose="05000000000000000000" pitchFamily="2" charset="2"/>
              <a:buChar char="v"/>
            </a:pPr>
            <a:r>
              <a:rPr lang="vi-VN" sz="2200" spc="-90" dirty="0">
                <a:solidFill>
                  <a:srgbClr val="00B050"/>
                </a:solidFill>
                <a:latin typeface="+mj-lt"/>
              </a:rPr>
              <a:t>Bước 2:</a:t>
            </a:r>
            <a:r>
              <a:rPr lang="vi-VN" sz="2200" spc="-90" dirty="0">
                <a:latin typeface="+mj-lt"/>
              </a:rPr>
              <a:t> Cố định vòng băng đầu tiên quanh đầu bằng 2 – 3 vòng băng trùng khít (hình 12.7b); lần lượt đưa các đường băng qua đầu, đường băng đầu tiên qua đỉnh đầu, các đường băng tiếp theo phủ dần về hai phía (trán, gáy), đến khi kín đầu; đường băng sau phủ lên 2/3 chiều rộng đường băng trước; các đường băng đều gặp nhau và đầu băng được xoắn ở hai bên mang tai (hồi quy) (hình 12.7c, d). </a:t>
            </a:r>
            <a:endParaRPr lang="en-US" sz="2200" spc="-90" dirty="0">
              <a:latin typeface="+mj-lt"/>
            </a:endParaRPr>
          </a:p>
          <a:p>
            <a:pPr marL="342900" indent="-342900" algn="just">
              <a:buFont typeface="Wingdings" panose="05000000000000000000" pitchFamily="2" charset="2"/>
              <a:buChar char="v"/>
            </a:pPr>
            <a:r>
              <a:rPr lang="vi-VN" sz="2200" dirty="0">
                <a:solidFill>
                  <a:srgbClr val="00B050"/>
                </a:solidFill>
                <a:latin typeface="+mj-lt"/>
              </a:rPr>
              <a:t>Bước 3:</a:t>
            </a:r>
            <a:r>
              <a:rPr lang="vi-VN" sz="2200" dirty="0">
                <a:latin typeface="+mj-lt"/>
              </a:rPr>
              <a:t> Buộc đầu cuối của băng với đầu băng chờ ở vai trái tạo thành quai mũ (hình 12.7e).</a:t>
            </a:r>
            <a:endParaRPr lang="en-US" sz="2200" dirty="0">
              <a:latin typeface="+mj-lt"/>
            </a:endParaRPr>
          </a:p>
        </p:txBody>
      </p:sp>
      <p:pic>
        <p:nvPicPr>
          <p:cNvPr id="8" name="Picture 7">
            <a:extLst>
              <a:ext uri="{FF2B5EF4-FFF2-40B4-BE49-F238E27FC236}">
                <a16:creationId xmlns="" xmlns:a16="http://schemas.microsoft.com/office/drawing/2014/main" id="{A07BAE2F-4637-166C-BA51-54ECA0835FE8}"/>
              </a:ext>
            </a:extLst>
          </p:cNvPr>
          <p:cNvPicPr>
            <a:picLocks noChangeAspect="1"/>
          </p:cNvPicPr>
          <p:nvPr/>
        </p:nvPicPr>
        <p:blipFill>
          <a:blip r:embed="rId4"/>
          <a:stretch>
            <a:fillRect/>
          </a:stretch>
        </p:blipFill>
        <p:spPr>
          <a:xfrm>
            <a:off x="433633" y="1376314"/>
            <a:ext cx="11591826" cy="2584106"/>
          </a:xfrm>
          <a:prstGeom prst="rect">
            <a:avLst/>
          </a:prstGeom>
        </p:spPr>
      </p:pic>
    </p:spTree>
    <p:extLst>
      <p:ext uri="{BB962C8B-B14F-4D97-AF65-F5344CB8AC3E}">
        <p14:creationId xmlns:p14="http://schemas.microsoft.com/office/powerpoint/2010/main" val="33742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p:cTn id="4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 xmlns:a16="http://schemas.microsoft.com/office/drawing/2014/main" id="{955E463A-920C-8B8F-8888-B351FEC0A2B1}"/>
              </a:ext>
            </a:extLst>
          </p:cNvPr>
          <p:cNvSpPr txBox="1"/>
          <p:nvPr/>
        </p:nvSpPr>
        <p:spPr>
          <a:xfrm>
            <a:off x="1804401" y="776087"/>
            <a:ext cx="9432349" cy="3616804"/>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sz="2400" b="1" dirty="0">
                <a:solidFill>
                  <a:srgbClr val="0000FF"/>
                </a:solidFill>
                <a:latin typeface="Times New Roman" panose="02020603050405020304" pitchFamily="18" charset="0"/>
                <a:cs typeface="Times New Roman" panose="02020603050405020304" pitchFamily="18" charset="0"/>
              </a:rPr>
              <a:t>3</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mu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cặp: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a:t>
            </a:r>
            <a:r>
              <a:rPr lang="vi-VN" sz="2400" dirty="0">
                <a:latin typeface="Times New Roman" panose="02020603050405020304" pitchFamily="18" charset="0"/>
                <a:cs typeface="Times New Roman" panose="02020603050405020304" pitchFamily="18" charset="0"/>
              </a:rPr>
              <a:t>tổ HS</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cặp</a:t>
            </a:r>
            <a:r>
              <a:rPr lang="en-US" altLang="vi-VN" sz="2400" dirty="0">
                <a:latin typeface="Times New Roman" panose="02020603050405020304" pitchFamily="18" charset="0"/>
                <a:cs typeface="Times New Roman" panose="02020603050405020304" pitchFamily="18" charset="0"/>
                <a:sym typeface="+mn-ea"/>
              </a:rPr>
              <a:t>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1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68954" y="-32205"/>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 y="8534"/>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grpSp>
        <p:nvGrpSpPr>
          <p:cNvPr id="11" name="Group 11"/>
          <p:cNvGrpSpPr/>
          <p:nvPr/>
        </p:nvGrpSpPr>
        <p:grpSpPr bwMode="auto">
          <a:xfrm>
            <a:off x="886053" y="234243"/>
            <a:ext cx="625171" cy="612210"/>
            <a:chOff x="0" y="0"/>
            <a:chExt cx="666" cy="559"/>
          </a:xfrm>
        </p:grpSpPr>
        <p:sp>
          <p:nvSpPr>
            <p:cNvPr id="12"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3411360" y="997565"/>
            <a:ext cx="8531096" cy="2430145"/>
          </a:xfrm>
          <a:prstGeom prst="rect">
            <a:avLst/>
          </a:prstGeom>
          <a:noFill/>
        </p:spPr>
        <p:txBody>
          <a:bodyPr wrap="square">
            <a:spAutoFit/>
          </a:bodyPr>
          <a:lstStyle/>
          <a:p>
            <a:r>
              <a:rPr lang="vi-VN" sz="2000" b="1" dirty="0">
                <a:solidFill>
                  <a:srgbClr val="00B050"/>
                </a:solidFill>
                <a:latin typeface="Times New Roman" panose="02020603050405020304" pitchFamily="18" charset="0"/>
                <a:cs typeface="Times New Roman" panose="02020603050405020304" pitchFamily="18" charset="0"/>
              </a:rPr>
              <a:t>LỚP 1</a:t>
            </a:r>
            <a:r>
              <a:rPr lang="en-US" sz="2000" b="1" dirty="0">
                <a:solidFill>
                  <a:srgbClr val="00B050"/>
                </a:solidFill>
                <a:latin typeface="Times New Roman" panose="02020603050405020304" pitchFamily="18" charset="0"/>
                <a:cs typeface="Times New Roman" panose="02020603050405020304" pitchFamily="18" charset="0"/>
              </a:rPr>
              <a:t>0</a:t>
            </a:r>
            <a:endParaRPr lang="vi-VN" sz="2000" b="1" dirty="0">
              <a:solidFill>
                <a:srgbClr val="00B050"/>
              </a:solidFill>
              <a:latin typeface="Times New Roman" panose="02020603050405020304" pitchFamily="18" charset="0"/>
              <a:cs typeface="Times New Roman" panose="02020603050405020304" pitchFamily="18" charset="0"/>
            </a:endParaRPr>
          </a:p>
          <a:p>
            <a:pPr algn="ctr"/>
            <a:r>
              <a:rPr lang="vi-VN" sz="3200" b="1" dirty="0">
                <a:solidFill>
                  <a:srgbClr val="FF0000"/>
                </a:solidFill>
                <a:latin typeface="Times New Roman" panose="02020603050405020304" pitchFamily="18" charset="0"/>
                <a:cs typeface="Times New Roman" panose="02020603050405020304" pitchFamily="18" charset="0"/>
              </a:rPr>
              <a:t>Bài </a:t>
            </a:r>
            <a:r>
              <a:rPr lang="en-US" altLang="vi-VN" sz="3200" b="1" dirty="0">
                <a:solidFill>
                  <a:srgbClr val="FF0000"/>
                </a:solidFill>
                <a:latin typeface="Times New Roman" panose="02020603050405020304" pitchFamily="18" charset="0"/>
                <a:cs typeface="Times New Roman" panose="02020603050405020304" pitchFamily="18" charset="0"/>
              </a:rPr>
              <a:t>12</a:t>
            </a:r>
            <a:endParaRPr lang="en-GB" sz="32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KĨ THUẬT CẤP CỨU VÀ CHUYỂN THƯƠNG</a:t>
            </a:r>
          </a:p>
          <a:p>
            <a:pPr algn="ctr"/>
            <a:r>
              <a:rPr lang="vi-VN" sz="3200" b="1" dirty="0">
                <a:solidFill>
                  <a:srgbClr val="FF0000"/>
                </a:solidFill>
                <a:latin typeface="Times New Roman" panose="02020603050405020304" pitchFamily="18" charset="0"/>
                <a:cs typeface="Times New Roman" panose="02020603050405020304" pitchFamily="18" charset="0"/>
              </a:rPr>
              <a:t>(Tiết </a:t>
            </a:r>
            <a:r>
              <a:rPr lang="en-US" sz="3200" b="1" dirty="0">
                <a:solidFill>
                  <a:srgbClr val="FF0000"/>
                </a:solidFill>
                <a:latin typeface="Times New Roman" panose="02020603050405020304" pitchFamily="18" charset="0"/>
                <a:cs typeface="Times New Roman" panose="02020603050405020304" pitchFamily="18" charset="0"/>
              </a:rPr>
              <a:t>3</a:t>
            </a:r>
            <a:r>
              <a:rPr lang="vi-VN" sz="3200" b="1" dirty="0">
                <a:solidFill>
                  <a:srgbClr val="FF0000"/>
                </a:solidFill>
                <a:latin typeface="Times New Roman" panose="02020603050405020304" pitchFamily="18" charset="0"/>
                <a:cs typeface="Times New Roman" panose="02020603050405020304" pitchFamily="18" charset="0"/>
              </a:rPr>
              <a:t>) </a:t>
            </a:r>
          </a:p>
          <a:p>
            <a:pPr algn="ct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72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E59DAB44-7098-1548-EA96-BC7415B211C3}"/>
              </a:ext>
            </a:extLst>
          </p:cNvPr>
          <p:cNvSpPr txBox="1"/>
          <p:nvPr/>
        </p:nvSpPr>
        <p:spPr>
          <a:xfrm>
            <a:off x="1620501" y="107190"/>
            <a:ext cx="5813982" cy="430887"/>
          </a:xfrm>
          <a:prstGeom prst="rect">
            <a:avLst/>
          </a:prstGeom>
          <a:noFill/>
        </p:spPr>
        <p:txBody>
          <a:bodyPr wrap="square">
            <a:spAutoFit/>
          </a:bodyPr>
          <a:lstStyle/>
          <a:p>
            <a:r>
              <a:rPr lang="vi-VN" sz="2200" b="1" dirty="0">
                <a:solidFill>
                  <a:srgbClr val="00B050"/>
                </a:solidFill>
                <a:latin typeface="+mj-lt"/>
              </a:rPr>
              <a:t>IV. CỐ ĐỊNH TẠM THỜI XƯƠNG GÃY</a:t>
            </a:r>
            <a:endParaRPr lang="en-US" sz="2200" b="1" dirty="0">
              <a:solidFill>
                <a:srgbClr val="00B050"/>
              </a:solidFill>
              <a:latin typeface="+mj-lt"/>
            </a:endParaRPr>
          </a:p>
        </p:txBody>
      </p:sp>
      <p:sp>
        <p:nvSpPr>
          <p:cNvPr id="5" name="TextBox 4">
            <a:extLst>
              <a:ext uri="{FF2B5EF4-FFF2-40B4-BE49-F238E27FC236}">
                <a16:creationId xmlns="" xmlns:a16="http://schemas.microsoft.com/office/drawing/2014/main" id="{7008AB94-2A58-728A-42F5-D55ABF080D56}"/>
              </a:ext>
            </a:extLst>
          </p:cNvPr>
          <p:cNvSpPr txBox="1"/>
          <p:nvPr/>
        </p:nvSpPr>
        <p:spPr>
          <a:xfrm>
            <a:off x="1550818" y="399578"/>
            <a:ext cx="8337899" cy="1446550"/>
          </a:xfrm>
          <a:prstGeom prst="rect">
            <a:avLst/>
          </a:prstGeom>
          <a:noFill/>
        </p:spPr>
        <p:txBody>
          <a:bodyPr wrap="square">
            <a:spAutoFit/>
          </a:bodyPr>
          <a:lstStyle/>
          <a:p>
            <a:pPr algn="just"/>
            <a:r>
              <a:rPr lang="vi-VN" sz="2200" b="1" dirty="0">
                <a:solidFill>
                  <a:srgbClr val="00B050"/>
                </a:solidFill>
                <a:latin typeface="Times New Roman" panose="02020603050405020304" pitchFamily="18" charset="0"/>
                <a:cs typeface="Times New Roman" panose="02020603050405020304" pitchFamily="18" charset="0"/>
              </a:rPr>
              <a:t>1. Mục đích </a:t>
            </a:r>
            <a:endParaRPr lang="en-US" sz="2200" b="1" dirty="0">
              <a:solidFill>
                <a:srgbClr val="00B050"/>
              </a:solidFill>
              <a:latin typeface="Times New Roman" panose="02020603050405020304" pitchFamily="18" charset="0"/>
              <a:cs typeface="Times New Roman" panose="02020603050405020304" pitchFamily="18" charset="0"/>
            </a:endParaRPr>
          </a:p>
          <a:p>
            <a:pPr algn="just"/>
            <a:r>
              <a:rPr lang="vi-VN" sz="2200" spc="-90" dirty="0">
                <a:latin typeface="Times New Roman" panose="02020603050405020304" pitchFamily="18" charset="0"/>
                <a:cs typeface="Times New Roman" panose="02020603050405020304" pitchFamily="18" charset="0"/>
              </a:rPr>
              <a:t>Cố định tạm thời xương gãy làm giảm đau, ngăn ngừa các tổn thương thứ phát phần mềm, mạch máu, thần kinh, dây chằng,… tạo điều kiện điều trị tiếp theo tốt hơn, góp phần giảm tỉ lệ tử vong và tàn phế cho nạn nhân.</a:t>
            </a:r>
            <a:endParaRPr lang="en-US" sz="2200" spc="-9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53843D1-1AEA-D6D1-A5DB-516DDF5FCCC5}"/>
              </a:ext>
            </a:extLst>
          </p:cNvPr>
          <p:cNvSpPr txBox="1"/>
          <p:nvPr/>
        </p:nvSpPr>
        <p:spPr>
          <a:xfrm>
            <a:off x="9964131" y="90396"/>
            <a:ext cx="2102179" cy="1938992"/>
          </a:xfrm>
          <a:prstGeom prst="rect">
            <a:avLst/>
          </a:prstGeom>
          <a:solidFill>
            <a:schemeClr val="accent4">
              <a:lumMod val="40000"/>
              <a:lumOff val="60000"/>
            </a:schemeClr>
          </a:solidFill>
          <a:ln>
            <a:solidFill>
              <a:srgbClr val="00B050"/>
            </a:solidFill>
          </a:ln>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Việc cố định tạm thời xương gãy có tác dụng như thế nào?</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A50D04D7-4F08-EA41-F103-56582FBE41BA}"/>
              </a:ext>
            </a:extLst>
          </p:cNvPr>
          <p:cNvSpPr txBox="1"/>
          <p:nvPr/>
        </p:nvSpPr>
        <p:spPr>
          <a:xfrm>
            <a:off x="371340" y="1810384"/>
            <a:ext cx="8116479" cy="846386"/>
          </a:xfrm>
          <a:prstGeom prst="rect">
            <a:avLst/>
          </a:prstGeom>
          <a:noFill/>
        </p:spPr>
        <p:txBody>
          <a:bodyPr wrap="square">
            <a:spAutoFit/>
          </a:bodyPr>
          <a:lstStyle/>
          <a:p>
            <a:pPr>
              <a:spcBef>
                <a:spcPts val="300"/>
              </a:spcBef>
              <a:spcAft>
                <a:spcPts val="300"/>
              </a:spcAft>
            </a:pPr>
            <a:r>
              <a:rPr lang="vi-VN" sz="2200" b="1" dirty="0">
                <a:solidFill>
                  <a:srgbClr val="00B050"/>
                </a:solidFill>
                <a:latin typeface="+mj-lt"/>
              </a:rPr>
              <a:t>2. Kĩ thuật một số cách cố định tạm thời xương gãy thông thường </a:t>
            </a:r>
            <a:endParaRPr lang="en-US" sz="2200" b="1" dirty="0">
              <a:solidFill>
                <a:srgbClr val="00B050"/>
              </a:solidFill>
              <a:latin typeface="+mj-lt"/>
            </a:endParaRPr>
          </a:p>
          <a:p>
            <a:pPr>
              <a:spcBef>
                <a:spcPts val="300"/>
              </a:spcBef>
              <a:spcAft>
                <a:spcPts val="300"/>
              </a:spcAft>
            </a:pPr>
            <a:r>
              <a:rPr lang="vi-VN" sz="2200" b="1" i="1" dirty="0">
                <a:latin typeface="+mj-lt"/>
              </a:rPr>
              <a:t>a) Xương cẳng tay gãy</a:t>
            </a:r>
            <a:endParaRPr lang="en-US" sz="2200" b="1" i="1" dirty="0">
              <a:latin typeface="+mj-lt"/>
            </a:endParaRPr>
          </a:p>
        </p:txBody>
      </p:sp>
      <p:pic>
        <p:nvPicPr>
          <p:cNvPr id="11" name="Picture 10">
            <a:extLst>
              <a:ext uri="{FF2B5EF4-FFF2-40B4-BE49-F238E27FC236}">
                <a16:creationId xmlns="" xmlns:a16="http://schemas.microsoft.com/office/drawing/2014/main" id="{ABF92546-EDDD-243B-71A3-6F1618EA0F44}"/>
              </a:ext>
            </a:extLst>
          </p:cNvPr>
          <p:cNvPicPr>
            <a:picLocks noChangeAspect="1"/>
          </p:cNvPicPr>
          <p:nvPr/>
        </p:nvPicPr>
        <p:blipFill>
          <a:blip r:embed="rId4"/>
          <a:stretch>
            <a:fillRect/>
          </a:stretch>
        </p:blipFill>
        <p:spPr>
          <a:xfrm>
            <a:off x="9258248" y="2184682"/>
            <a:ext cx="2808063" cy="4582922"/>
          </a:xfrm>
          <a:prstGeom prst="rect">
            <a:avLst/>
          </a:prstGeom>
        </p:spPr>
      </p:pic>
      <p:sp>
        <p:nvSpPr>
          <p:cNvPr id="13" name="TextBox 12">
            <a:extLst>
              <a:ext uri="{FF2B5EF4-FFF2-40B4-BE49-F238E27FC236}">
                <a16:creationId xmlns="" xmlns:a16="http://schemas.microsoft.com/office/drawing/2014/main" id="{7D003130-C9EE-2A8B-6DD9-829AEDA1E611}"/>
              </a:ext>
            </a:extLst>
          </p:cNvPr>
          <p:cNvSpPr txBox="1"/>
          <p:nvPr/>
        </p:nvSpPr>
        <p:spPr>
          <a:xfrm>
            <a:off x="235669" y="3467413"/>
            <a:ext cx="8719795" cy="3370153"/>
          </a:xfrm>
          <a:prstGeom prst="rect">
            <a:avLst/>
          </a:prstGeom>
          <a:noFill/>
        </p:spPr>
        <p:txBody>
          <a:bodyPr wrap="square">
            <a:spAutoFit/>
          </a:bodyPr>
          <a:lstStyle/>
          <a:p>
            <a:pPr marL="342900" indent="-342900" algn="just">
              <a:spcBef>
                <a:spcPts val="300"/>
              </a:spcBef>
              <a:spcAft>
                <a:spcPts val="300"/>
              </a:spcAft>
              <a:buFont typeface="Wingdings" panose="05000000000000000000" pitchFamily="2" charset="2"/>
              <a:buChar char="v"/>
            </a:pPr>
            <a:r>
              <a:rPr lang="vi-VN" sz="2200" dirty="0">
                <a:solidFill>
                  <a:srgbClr val="00B050"/>
                </a:solidFill>
                <a:latin typeface="+mj-lt"/>
              </a:rPr>
              <a:t>Chuẩn bị: </a:t>
            </a:r>
            <a:r>
              <a:rPr lang="vi-VN" sz="2200" dirty="0">
                <a:latin typeface="+mj-lt"/>
              </a:rPr>
              <a:t>Hai nẹp tre hoặc gỗ (nẹp 1 dài khoảng 35 </a:t>
            </a:r>
            <a:r>
              <a:rPr lang="vi-VN" sz="2200" dirty="0" err="1">
                <a:latin typeface="+mj-lt"/>
              </a:rPr>
              <a:t>cm</a:t>
            </a:r>
            <a:r>
              <a:rPr lang="vi-VN" sz="2200" dirty="0">
                <a:latin typeface="+mj-lt"/>
              </a:rPr>
              <a:t>, nẹp 2 dài khoảng 40 </a:t>
            </a:r>
            <a:r>
              <a:rPr lang="vi-VN" sz="2200" dirty="0" err="1">
                <a:latin typeface="+mj-lt"/>
              </a:rPr>
              <a:t>cm</a:t>
            </a:r>
            <a:r>
              <a:rPr lang="vi-VN" sz="2200" dirty="0">
                <a:latin typeface="+mj-lt"/>
              </a:rPr>
              <a:t>), bông, khăn tam giác, băng cuộn,… </a:t>
            </a:r>
            <a:endParaRPr lang="en-US" sz="2200" dirty="0">
              <a:latin typeface="+mj-lt"/>
            </a:endParaRPr>
          </a:p>
          <a:p>
            <a:pPr marL="342900" indent="-342900" algn="just">
              <a:spcBef>
                <a:spcPts val="300"/>
              </a:spcBef>
              <a:spcAft>
                <a:spcPts val="300"/>
              </a:spcAft>
              <a:buFont typeface="Wingdings" panose="05000000000000000000" pitchFamily="2" charset="2"/>
              <a:buChar char="v"/>
            </a:pPr>
            <a:r>
              <a:rPr lang="vi-VN" sz="2200" dirty="0">
                <a:solidFill>
                  <a:srgbClr val="00B050"/>
                </a:solidFill>
                <a:latin typeface="+mj-lt"/>
              </a:rPr>
              <a:t>Bước 1:</a:t>
            </a:r>
            <a:r>
              <a:rPr lang="vi-VN" sz="2200" dirty="0">
                <a:latin typeface="+mj-lt"/>
              </a:rPr>
              <a:t> Đặt nẹp 1 ở mặt trước của cẳng tay bị gãy, từ nếp gấp khuỷu tay đến khớp bàn tay, đặt nẹp 2 ở mặt sau cẳng tay, từ quá khuỷu đến khớp bàn tay; đặt bông tại 4 đầu nẹp và chỗ xương tiếp xúc với nẹp. </a:t>
            </a:r>
            <a:endParaRPr lang="en-US" sz="2200" dirty="0">
              <a:latin typeface="+mj-lt"/>
            </a:endParaRPr>
          </a:p>
          <a:p>
            <a:pPr marL="342900" indent="-342900" algn="just">
              <a:spcBef>
                <a:spcPts val="300"/>
              </a:spcBef>
              <a:spcAft>
                <a:spcPts val="300"/>
              </a:spcAft>
              <a:buFont typeface="Wingdings" panose="05000000000000000000" pitchFamily="2" charset="2"/>
              <a:buChar char="v"/>
            </a:pPr>
            <a:r>
              <a:rPr lang="vi-VN" sz="2200" dirty="0">
                <a:solidFill>
                  <a:srgbClr val="00B050"/>
                </a:solidFill>
                <a:latin typeface="+mj-lt"/>
              </a:rPr>
              <a:t>Bước 2: </a:t>
            </a:r>
            <a:r>
              <a:rPr lang="vi-VN" sz="2200" dirty="0">
                <a:latin typeface="+mj-lt"/>
              </a:rPr>
              <a:t>Băng cố định nẹp với cẳng tay theo kiểu băng số 8 (có vòng băng cố định ở cổ tay và ở phía trên khuỷu tay). </a:t>
            </a:r>
            <a:endParaRPr lang="en-US" sz="2200" dirty="0">
              <a:latin typeface="+mj-lt"/>
            </a:endParaRPr>
          </a:p>
          <a:p>
            <a:pPr marL="342900" indent="-342900" algn="just">
              <a:spcBef>
                <a:spcPts val="300"/>
              </a:spcBef>
              <a:spcAft>
                <a:spcPts val="300"/>
              </a:spcAft>
              <a:buFont typeface="Wingdings" panose="05000000000000000000" pitchFamily="2" charset="2"/>
              <a:buChar char="v"/>
            </a:pPr>
            <a:r>
              <a:rPr lang="vi-VN" sz="2200" dirty="0">
                <a:solidFill>
                  <a:srgbClr val="00B050"/>
                </a:solidFill>
                <a:latin typeface="+mj-lt"/>
              </a:rPr>
              <a:t>Bước 3:</a:t>
            </a:r>
            <a:r>
              <a:rPr lang="vi-VN" sz="2200" dirty="0">
                <a:latin typeface="+mj-lt"/>
              </a:rPr>
              <a:t> Treo tay trước ngực bằng khăn tam giác (cẳng tay vuông góc với cánh tay, bàn tay quay úp vào người).</a:t>
            </a:r>
            <a:endParaRPr lang="en-US" sz="2200" dirty="0">
              <a:latin typeface="+mj-lt"/>
            </a:endParaRPr>
          </a:p>
        </p:txBody>
      </p:sp>
      <p:sp>
        <p:nvSpPr>
          <p:cNvPr id="14" name="Text Box 5">
            <a:extLst>
              <a:ext uri="{FF2B5EF4-FFF2-40B4-BE49-F238E27FC236}">
                <a16:creationId xmlns="" xmlns:a16="http://schemas.microsoft.com/office/drawing/2014/main" id="{3563FDB8-EFFF-700E-A159-BA7EC444D4F0}"/>
              </a:ext>
            </a:extLst>
          </p:cNvPr>
          <p:cNvSpPr txBox="1"/>
          <p:nvPr/>
        </p:nvSpPr>
        <p:spPr>
          <a:xfrm>
            <a:off x="371340" y="2641117"/>
            <a:ext cx="8584124"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200" b="1" dirty="0" err="1">
                <a:solidFill>
                  <a:srgbClr val="7030A0"/>
                </a:solidFill>
                <a:latin typeface="Times New Roman" panose="02020603050405020304" pitchFamily="18" charset="0"/>
                <a:cs typeface="Calibri" panose="020F0502020204030204" charset="0"/>
              </a:rPr>
              <a:t>Thực</a:t>
            </a:r>
            <a:r>
              <a:rPr lang="en-US" sz="2200" b="1" dirty="0">
                <a:solidFill>
                  <a:srgbClr val="7030A0"/>
                </a:solidFill>
                <a:latin typeface="Times New Roman" panose="02020603050405020304" pitchFamily="18" charset="0"/>
                <a:cs typeface="Calibri" panose="020F0502020204030204" charset="0"/>
              </a:rPr>
              <a:t> </a:t>
            </a:r>
            <a:r>
              <a:rPr lang="en-US" sz="2200" b="1" dirty="0" err="1">
                <a:solidFill>
                  <a:srgbClr val="7030A0"/>
                </a:solidFill>
                <a:latin typeface="Times New Roman" panose="02020603050405020304" pitchFamily="18" charset="0"/>
                <a:cs typeface="Calibri" panose="020F0502020204030204" charset="0"/>
              </a:rPr>
              <a:t>hành</a:t>
            </a:r>
            <a:r>
              <a:rPr lang="en-US" sz="2200" b="1" dirty="0">
                <a:solidFill>
                  <a:srgbClr val="7030A0"/>
                </a:solidFill>
                <a:latin typeface="Times New Roman" panose="02020603050405020304" pitchFamily="18" charset="0"/>
                <a:cs typeface="Calibri" panose="020F0502020204030204" charset="0"/>
              </a:rPr>
              <a:t> 7.</a:t>
            </a:r>
            <a:r>
              <a:rPr lang="en-US" sz="2200" b="0" dirty="0">
                <a:latin typeface="Times New Roman" panose="02020603050405020304" pitchFamily="18" charset="0"/>
                <a:cs typeface="Calibri" panose="020F0502020204030204" charset="0"/>
              </a:rPr>
              <a:t> Quan </a:t>
            </a:r>
            <a:r>
              <a:rPr lang="en-US" sz="2200" b="0" dirty="0" err="1">
                <a:latin typeface="Times New Roman" panose="02020603050405020304" pitchFamily="18" charset="0"/>
                <a:cs typeface="Calibri" panose="020F0502020204030204" charset="0"/>
              </a:rPr>
              <a:t>sát</a:t>
            </a:r>
            <a:r>
              <a:rPr lang="en-US" sz="2200" b="0" dirty="0">
                <a:latin typeface="Times New Roman" panose="02020603050405020304" pitchFamily="18" charset="0"/>
                <a:cs typeface="Calibri" panose="020F0502020204030204" charset="0"/>
              </a:rPr>
              <a:t> GV </a:t>
            </a:r>
            <a:r>
              <a:rPr lang="en-US" sz="2200" b="0" dirty="0" err="1">
                <a:latin typeface="Times New Roman" panose="02020603050405020304" pitchFamily="18" charset="0"/>
                <a:cs typeface="Calibri" panose="020F0502020204030204" charset="0"/>
              </a:rPr>
              <a:t>làm</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mẫu</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kết</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hợp</a:t>
            </a:r>
            <a:r>
              <a:rPr lang="en-US" sz="2200" b="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sym typeface="+mn-ea"/>
              </a:rPr>
              <a:t>phân</a:t>
            </a:r>
            <a:r>
              <a:rPr lang="en-US" sz="2200" dirty="0">
                <a:latin typeface="Times New Roman" panose="02020603050405020304" pitchFamily="18" charset="0"/>
                <a:cs typeface="Calibri" panose="020F0502020204030204" charset="0"/>
                <a:sym typeface="+mn-ea"/>
              </a:rPr>
              <a:t> </a:t>
            </a:r>
            <a:r>
              <a:rPr lang="en-US" sz="2200" dirty="0" err="1">
                <a:latin typeface="Times New Roman" panose="02020603050405020304" pitchFamily="18" charset="0"/>
                <a:cs typeface="Calibri" panose="020F0502020204030204" charset="0"/>
                <a:sym typeface="+mn-ea"/>
              </a:rPr>
              <a:t>tích</a:t>
            </a:r>
            <a:r>
              <a:rPr lang="en-US" sz="2200" dirty="0">
                <a:latin typeface="Times New Roman" panose="02020603050405020304" pitchFamily="18" charset="0"/>
                <a:cs typeface="Calibri" panose="020F0502020204030204" charset="0"/>
                <a:sym typeface="+mn-ea"/>
              </a:rPr>
              <a:t> </a:t>
            </a:r>
            <a:r>
              <a:rPr lang="en-US" sz="2200" dirty="0" err="1">
                <a:latin typeface="Times New Roman" panose="02020603050405020304" pitchFamily="18" charset="0"/>
                <a:cs typeface="Calibri" panose="020F0502020204030204" charset="0"/>
                <a:sym typeface="+mn-ea"/>
              </a:rPr>
              <a:t>động</a:t>
            </a:r>
            <a:r>
              <a:rPr lang="en-US" sz="2200" dirty="0">
                <a:latin typeface="Times New Roman" panose="02020603050405020304" pitchFamily="18" charset="0"/>
                <a:cs typeface="Calibri" panose="020F0502020204030204" charset="0"/>
                <a:sym typeface="+mn-ea"/>
              </a:rPr>
              <a:t> </a:t>
            </a:r>
            <a:r>
              <a:rPr lang="en-US" sz="2200" dirty="0" err="1">
                <a:latin typeface="Times New Roman" panose="02020603050405020304" pitchFamily="18" charset="0"/>
                <a:cs typeface="Calibri" panose="020F0502020204030204" charset="0"/>
                <a:sym typeface="+mn-ea"/>
              </a:rPr>
              <a:t>tác</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sau</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đó</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thực</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hiện</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kĩ</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thuật</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cố</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định</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tạm</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thời</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xương</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cẳng</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tay</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gãy</a:t>
            </a:r>
            <a:r>
              <a:rPr lang="en-US" sz="2200" dirty="0">
                <a:latin typeface="Times New Roman" panose="02020603050405020304" pitchFamily="18" charset="0"/>
                <a:cs typeface="Times New Roman" panose="02020603050405020304" pitchFamily="18" charset="0"/>
              </a:rPr>
              <a:t>.</a:t>
            </a:r>
            <a:endParaRPr lang="en-US" altLang="en-US" sz="2200" b="0" dirty="0">
              <a:latin typeface="Times New Roman" panose="02020603050405020304" pitchFamily="18" charset="0"/>
              <a:cs typeface="Calibri" panose="020F0502020204030204" charset="0"/>
            </a:endParaRPr>
          </a:p>
        </p:txBody>
      </p:sp>
    </p:spTree>
    <p:extLst>
      <p:ext uri="{BB962C8B-B14F-4D97-AF65-F5344CB8AC3E}">
        <p14:creationId xmlns:p14="http://schemas.microsoft.com/office/powerpoint/2010/main" val="130906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 calcmode="lin" valueType="num">
                                      <p:cBhvr>
                                        <p:cTn id="40"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 calcmode="lin" valueType="num">
                                      <p:cBhvr>
                                        <p:cTn id="5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3">
                                            <p:txEl>
                                              <p:pRg st="1" end="1"/>
                                            </p:txEl>
                                          </p:spTgt>
                                        </p:tgtEl>
                                        <p:attrNameLst>
                                          <p:attrName>style.visibility</p:attrName>
                                        </p:attrNameLst>
                                      </p:cBhvr>
                                      <p:to>
                                        <p:strVal val="visible"/>
                                      </p:to>
                                    </p:set>
                                    <p:anim calcmode="lin" valueType="num">
                                      <p:cBhvr>
                                        <p:cTn id="6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66" dur="500"/>
                                        <p:tgtEl>
                                          <p:spTgt spid="13">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 calcmode="lin" valueType="num">
                                      <p:cBhvr>
                                        <p:cTn id="7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73" dur="500"/>
                                        <p:tgtEl>
                                          <p:spTgt spid="13">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3">
                                            <p:txEl>
                                              <p:pRg st="3" end="3"/>
                                            </p:txEl>
                                          </p:spTgt>
                                        </p:tgtEl>
                                        <p:attrNameLst>
                                          <p:attrName>style.visibility</p:attrName>
                                        </p:attrNameLst>
                                      </p:cBhvr>
                                      <p:to>
                                        <p:strVal val="visible"/>
                                      </p:to>
                                    </p:set>
                                    <p:anim calcmode="lin" valueType="num">
                                      <p:cBhvr>
                                        <p:cTn id="78"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79"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80"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81"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939D29D5-8217-7835-2038-BBE5F22F2806}"/>
              </a:ext>
            </a:extLst>
          </p:cNvPr>
          <p:cNvSpPr txBox="1"/>
          <p:nvPr/>
        </p:nvSpPr>
        <p:spPr>
          <a:xfrm>
            <a:off x="1550818" y="239149"/>
            <a:ext cx="2419152" cy="461665"/>
          </a:xfrm>
          <a:prstGeom prst="rect">
            <a:avLst/>
          </a:prstGeom>
          <a:noFill/>
        </p:spPr>
        <p:txBody>
          <a:bodyPr wrap="square">
            <a:spAutoFit/>
          </a:bodyPr>
          <a:lstStyle/>
          <a:p>
            <a:r>
              <a:rPr lang="vi-VN" sz="2400" b="1" i="1" dirty="0">
                <a:solidFill>
                  <a:srgbClr val="00B050"/>
                </a:solidFill>
                <a:latin typeface="+mj-lt"/>
              </a:rPr>
              <a:t>b) Xương đùi gãy</a:t>
            </a:r>
            <a:endParaRPr lang="en-US" sz="2400" b="1" i="1" dirty="0">
              <a:solidFill>
                <a:srgbClr val="00B050"/>
              </a:solidFill>
              <a:latin typeface="+mj-lt"/>
            </a:endParaRPr>
          </a:p>
        </p:txBody>
      </p:sp>
      <p:sp>
        <p:nvSpPr>
          <p:cNvPr id="4" name="Text Box 5">
            <a:extLst>
              <a:ext uri="{FF2B5EF4-FFF2-40B4-BE49-F238E27FC236}">
                <a16:creationId xmlns="" xmlns:a16="http://schemas.microsoft.com/office/drawing/2014/main" id="{5956BCD0-0F9A-F68B-3A33-7CB616792F15}"/>
              </a:ext>
            </a:extLst>
          </p:cNvPr>
          <p:cNvSpPr txBox="1"/>
          <p:nvPr/>
        </p:nvSpPr>
        <p:spPr>
          <a:xfrm>
            <a:off x="1083226" y="931595"/>
            <a:ext cx="2839503" cy="2302875"/>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8.</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cố</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định</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tạm</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thời</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xương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đùi</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gãy</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pic>
        <p:nvPicPr>
          <p:cNvPr id="6" name="Picture 5">
            <a:extLst>
              <a:ext uri="{FF2B5EF4-FFF2-40B4-BE49-F238E27FC236}">
                <a16:creationId xmlns="" xmlns:a16="http://schemas.microsoft.com/office/drawing/2014/main" id="{A2A5F217-04FA-D95A-226F-03D7FA4EFC7C}"/>
              </a:ext>
            </a:extLst>
          </p:cNvPr>
          <p:cNvPicPr>
            <a:picLocks noChangeAspect="1"/>
          </p:cNvPicPr>
          <p:nvPr/>
        </p:nvPicPr>
        <p:blipFill>
          <a:blip r:embed="rId4"/>
          <a:stretch>
            <a:fillRect/>
          </a:stretch>
        </p:blipFill>
        <p:spPr>
          <a:xfrm>
            <a:off x="4257668" y="163877"/>
            <a:ext cx="7928728" cy="3554935"/>
          </a:xfrm>
          <a:prstGeom prst="rect">
            <a:avLst/>
          </a:prstGeom>
        </p:spPr>
      </p:pic>
      <p:sp>
        <p:nvSpPr>
          <p:cNvPr id="8" name="TextBox 7">
            <a:extLst>
              <a:ext uri="{FF2B5EF4-FFF2-40B4-BE49-F238E27FC236}">
                <a16:creationId xmlns="" xmlns:a16="http://schemas.microsoft.com/office/drawing/2014/main" id="{CE1D6CFE-4678-0251-40C8-AF86890EABAA}"/>
              </a:ext>
            </a:extLst>
          </p:cNvPr>
          <p:cNvSpPr txBox="1"/>
          <p:nvPr/>
        </p:nvSpPr>
        <p:spPr>
          <a:xfrm>
            <a:off x="633952" y="3808144"/>
            <a:ext cx="11272102" cy="3046988"/>
          </a:xfrm>
          <a:prstGeom prst="rect">
            <a:avLst/>
          </a:prstGeom>
          <a:noFill/>
        </p:spPr>
        <p:txBody>
          <a:bodyPr wrap="square">
            <a:spAutoFit/>
          </a:bodyPr>
          <a:lstStyle/>
          <a:p>
            <a:pPr marL="342900" indent="-342900" algn="just">
              <a:buFont typeface="Wingdings" panose="05000000000000000000" pitchFamily="2" charset="2"/>
              <a:buChar char="v"/>
            </a:pPr>
            <a:r>
              <a:rPr lang="vi-VN" sz="2400" dirty="0">
                <a:solidFill>
                  <a:srgbClr val="00B050"/>
                </a:solidFill>
                <a:latin typeface="+mj-lt"/>
              </a:rPr>
              <a:t>Chuẩn bị:</a:t>
            </a:r>
            <a:r>
              <a:rPr lang="vi-VN" sz="2400" dirty="0">
                <a:latin typeface="+mj-lt"/>
              </a:rPr>
              <a:t> Ba nẹp tre hoặc gỗ (nẹp 1 dài khoảng 80 </a:t>
            </a:r>
            <a:r>
              <a:rPr lang="vi-VN" sz="2400" dirty="0" err="1">
                <a:latin typeface="+mj-lt"/>
              </a:rPr>
              <a:t>cm</a:t>
            </a:r>
            <a:r>
              <a:rPr lang="vi-VN" sz="2400" dirty="0">
                <a:latin typeface="+mj-lt"/>
              </a:rPr>
              <a:t>, nẹp 2 dài khoảng 100 </a:t>
            </a:r>
            <a:r>
              <a:rPr lang="vi-VN" sz="2400" dirty="0" err="1">
                <a:latin typeface="+mj-lt"/>
              </a:rPr>
              <a:t>cm</a:t>
            </a:r>
            <a:r>
              <a:rPr lang="vi-VN" sz="2400" dirty="0">
                <a:latin typeface="+mj-lt"/>
              </a:rPr>
              <a:t>, nẹp 3 dài khoảng 110 </a:t>
            </a:r>
            <a:r>
              <a:rPr lang="vi-VN" sz="2400" dirty="0" err="1">
                <a:latin typeface="+mj-lt"/>
              </a:rPr>
              <a:t>cm</a:t>
            </a:r>
            <a:r>
              <a:rPr lang="vi-VN" sz="2400" dirty="0">
                <a:latin typeface="+mj-lt"/>
              </a:rPr>
              <a:t>), bông, băng cuộn,…</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1:</a:t>
            </a:r>
            <a:r>
              <a:rPr lang="vi-VN" sz="2400" dirty="0">
                <a:latin typeface="+mj-lt"/>
              </a:rPr>
              <a:t> Đặt nẹp 2 ở mặt sau đùi đến quá gót chân khoảng 1 </a:t>
            </a:r>
            <a:r>
              <a:rPr lang="vi-VN" sz="2400" dirty="0" err="1">
                <a:latin typeface="+mj-lt"/>
              </a:rPr>
              <a:t>cm</a:t>
            </a:r>
            <a:r>
              <a:rPr lang="vi-VN" sz="2400" dirty="0">
                <a:latin typeface="+mj-lt"/>
              </a:rPr>
              <a:t>, đặt nẹp 3 ở mặt ngoài đùi đến quá gan bàn chân khoảng 1 </a:t>
            </a:r>
            <a:r>
              <a:rPr lang="vi-VN" sz="2400" dirty="0" err="1">
                <a:latin typeface="+mj-lt"/>
              </a:rPr>
              <a:t>cm</a:t>
            </a:r>
            <a:r>
              <a:rPr lang="vi-VN" sz="2400" dirty="0">
                <a:latin typeface="+mj-lt"/>
              </a:rPr>
              <a:t>; đặt nẹp 1 ở mặt trong đùi đến quá gan bàn chân khoảng 1 </a:t>
            </a:r>
            <a:r>
              <a:rPr lang="vi-VN" sz="2400" dirty="0" err="1">
                <a:latin typeface="+mj-lt"/>
              </a:rPr>
              <a:t>cm</a:t>
            </a:r>
            <a:r>
              <a:rPr lang="vi-VN" sz="2400" dirty="0">
                <a:latin typeface="+mj-lt"/>
              </a:rPr>
              <a:t>; đặt bông tại các đầu nẹp.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Bước 2:</a:t>
            </a:r>
            <a:r>
              <a:rPr lang="vi-VN" sz="2400" dirty="0">
                <a:latin typeface="+mj-lt"/>
              </a:rPr>
              <a:t> Buộc dây tại các vị trí trên cổ chân, ngang ngực, ngang hông, dưới khớp gối; băng số 8 ở bàn chân sao cho bàn chân vuông góc với cẳng chân.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3: </a:t>
            </a:r>
            <a:r>
              <a:rPr lang="vi-VN" sz="2400" dirty="0">
                <a:latin typeface="+mj-lt"/>
              </a:rPr>
              <a:t>Buộc hai chân vào nhau tại các vị trí gối và cổ chân để cố định.</a:t>
            </a:r>
            <a:endParaRPr lang="en-US" sz="2400" dirty="0">
              <a:latin typeface="+mj-lt"/>
            </a:endParaRPr>
          </a:p>
        </p:txBody>
      </p:sp>
    </p:spTree>
    <p:extLst>
      <p:ext uri="{BB962C8B-B14F-4D97-AF65-F5344CB8AC3E}">
        <p14:creationId xmlns:p14="http://schemas.microsoft.com/office/powerpoint/2010/main" val="535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p:cTn id="46"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661435" y="1115937"/>
            <a:ext cx="4193369" cy="4316246"/>
          </a:xfrm>
          <a:prstGeom prst="rect">
            <a:avLst/>
          </a:prstGeom>
          <a:solidFill>
            <a:schemeClr val="bg1"/>
          </a:solidFill>
          <a:ln>
            <a:solidFill>
              <a:srgbClr val="00B050"/>
            </a:solidFill>
          </a:ln>
          <a:effectLst>
            <a:glow rad="127000">
              <a:schemeClr val="accent6">
                <a:lumMod val="40000"/>
                <a:lumOff val="60000"/>
              </a:schemeClr>
            </a:glow>
          </a:effectLst>
        </p:spPr>
        <p:txBody>
          <a:bodyPr wrap="square">
            <a:spAutoFit/>
          </a:bodyPr>
          <a:lstStyle/>
          <a:p>
            <a:pPr algn="just">
              <a:lnSpc>
                <a:spcPts val="2880"/>
              </a:lnSpc>
              <a:spcBef>
                <a:spcPts val="600"/>
              </a:spcBef>
              <a:spcAft>
                <a:spcPts val="600"/>
              </a:spcAft>
            </a:pPr>
            <a:r>
              <a:rPr lang="en-GB" sz="2400" b="1" dirty="0" err="1">
                <a:solidFill>
                  <a:srgbClr val="00B050"/>
                </a:solidFill>
                <a:latin typeface="Times New Roman" panose="02020603050405020304" pitchFamily="18" charset="0"/>
                <a:cs typeface="Times New Roman" panose="02020603050405020304" pitchFamily="18" charset="0"/>
              </a:rPr>
              <a:t>Mở</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đầu</a:t>
            </a:r>
            <a:r>
              <a:rPr lang="en-GB" sz="2400" b="1" dirty="0">
                <a:solidFill>
                  <a:srgbClr val="00B050"/>
                </a:solidFill>
                <a:latin typeface="Times New Roman" panose="02020603050405020304" pitchFamily="18" charset="0"/>
                <a:cs typeface="Times New Roman" panose="02020603050405020304" pitchFamily="18" charset="0"/>
              </a:rPr>
              <a:t> </a:t>
            </a:r>
            <a:r>
              <a:rPr lang="vi-VN" sz="2400" dirty="0">
                <a:latin typeface="+mj-lt"/>
              </a:rPr>
              <a:t>Hôm nay là ngày Chủ nhật, Minh và một số bạn đến trường để hoàn thành tờ báo tường của lớp chào mừng Ngày hội Quốc phòng toàn dân (22-12). Cả ngày say sưa với công việc quên cả ăn nên Minh bị mệt, mắt tối sầm, khuỵu xuống rồi ngất đi. </a:t>
            </a:r>
            <a:endParaRPr lang="en-US" sz="2400" dirty="0">
              <a:latin typeface="+mj-lt"/>
            </a:endParaRPr>
          </a:p>
          <a:p>
            <a:pPr algn="just">
              <a:lnSpc>
                <a:spcPts val="2880"/>
              </a:lnSpc>
              <a:spcBef>
                <a:spcPts val="600"/>
              </a:spcBef>
              <a:spcAft>
                <a:spcPts val="600"/>
              </a:spcAft>
            </a:pPr>
            <a:r>
              <a:rPr lang="vi-VN" sz="2400" dirty="0">
                <a:latin typeface="+mj-lt"/>
              </a:rPr>
              <a:t>Theo em, cần phải sơ cứu cho bạn Minh như thế nào?</a:t>
            </a:r>
            <a:endParaRPr lang="vi-VN" sz="2400" dirty="0">
              <a:solidFill>
                <a:schemeClr val="tx1"/>
              </a:solidFill>
              <a:uFillTx/>
              <a:latin typeface="+mj-lt"/>
              <a:cs typeface="Times New Roman" panose="02020603050405020304" pitchFamily="18" charset="0"/>
            </a:endParaRPr>
          </a:p>
        </p:txBody>
      </p:sp>
      <p:pic>
        <p:nvPicPr>
          <p:cNvPr id="4" name="Picture 3">
            <a:extLst>
              <a:ext uri="{FF2B5EF4-FFF2-40B4-BE49-F238E27FC236}">
                <a16:creationId xmlns="" xmlns:a16="http://schemas.microsoft.com/office/drawing/2014/main" id="{3DFB81F2-428E-2CCC-000F-69B2A2063FE2}"/>
              </a:ext>
            </a:extLst>
          </p:cNvPr>
          <p:cNvPicPr>
            <a:picLocks noChangeAspect="1"/>
          </p:cNvPicPr>
          <p:nvPr/>
        </p:nvPicPr>
        <p:blipFill>
          <a:blip r:embed="rId4"/>
          <a:stretch>
            <a:fillRect/>
          </a:stretch>
        </p:blipFill>
        <p:spPr>
          <a:xfrm>
            <a:off x="5452460" y="1115937"/>
            <a:ext cx="6208497" cy="4316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 xmlns:a16="http://schemas.microsoft.com/office/drawing/2014/main" id="{955E463A-920C-8B8F-8888-B351FEC0A2B1}"/>
              </a:ext>
            </a:extLst>
          </p:cNvPr>
          <p:cNvSpPr txBox="1"/>
          <p:nvPr/>
        </p:nvSpPr>
        <p:spPr>
          <a:xfrm>
            <a:off x="1804401" y="776087"/>
            <a:ext cx="9432349" cy="2853233"/>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sz="2400" b="1" dirty="0">
                <a:solidFill>
                  <a:srgbClr val="0000FF"/>
                </a:solidFill>
                <a:latin typeface="Times New Roman" panose="02020603050405020304" pitchFamily="18" charset="0"/>
                <a:cs typeface="Times New Roman" panose="02020603050405020304" pitchFamily="18" charset="0"/>
              </a:rPr>
              <a:t>4</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gãy</a:t>
            </a:r>
            <a:r>
              <a:rPr lang="en-US" sz="2400" dirty="0">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cặp: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a:t>
            </a:r>
            <a:r>
              <a:rPr lang="vi-VN" sz="2400" dirty="0">
                <a:latin typeface="Times New Roman" panose="02020603050405020304" pitchFamily="18" charset="0"/>
                <a:cs typeface="Times New Roman" panose="02020603050405020304" pitchFamily="18" charset="0"/>
              </a:rPr>
              <a:t>tổ HS</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cặp</a:t>
            </a:r>
            <a:r>
              <a:rPr lang="en-US" altLang="vi-VN" sz="2400" dirty="0">
                <a:latin typeface="Times New Roman" panose="02020603050405020304" pitchFamily="18" charset="0"/>
                <a:cs typeface="Times New Roman" panose="02020603050405020304" pitchFamily="18" charset="0"/>
                <a:sym typeface="+mn-ea"/>
              </a:rPr>
              <a:t>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8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68954" y="-32205"/>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 y="8534"/>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grpSp>
        <p:nvGrpSpPr>
          <p:cNvPr id="11" name="Group 11"/>
          <p:cNvGrpSpPr/>
          <p:nvPr/>
        </p:nvGrpSpPr>
        <p:grpSpPr bwMode="auto">
          <a:xfrm>
            <a:off x="886053" y="234243"/>
            <a:ext cx="625171" cy="612210"/>
            <a:chOff x="0" y="0"/>
            <a:chExt cx="666" cy="559"/>
          </a:xfrm>
        </p:grpSpPr>
        <p:sp>
          <p:nvSpPr>
            <p:cNvPr id="12"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3411360" y="997565"/>
            <a:ext cx="8531096" cy="2430145"/>
          </a:xfrm>
          <a:prstGeom prst="rect">
            <a:avLst/>
          </a:prstGeom>
          <a:noFill/>
        </p:spPr>
        <p:txBody>
          <a:bodyPr wrap="square">
            <a:spAutoFit/>
          </a:bodyPr>
          <a:lstStyle/>
          <a:p>
            <a:r>
              <a:rPr lang="vi-VN" sz="2000" b="1" dirty="0">
                <a:solidFill>
                  <a:srgbClr val="00B050"/>
                </a:solidFill>
                <a:latin typeface="Times New Roman" panose="02020603050405020304" pitchFamily="18" charset="0"/>
                <a:cs typeface="Times New Roman" panose="02020603050405020304" pitchFamily="18" charset="0"/>
              </a:rPr>
              <a:t>LỚP 1</a:t>
            </a:r>
            <a:r>
              <a:rPr lang="en-US" sz="2000" b="1" dirty="0">
                <a:solidFill>
                  <a:srgbClr val="00B050"/>
                </a:solidFill>
                <a:latin typeface="Times New Roman" panose="02020603050405020304" pitchFamily="18" charset="0"/>
                <a:cs typeface="Times New Roman" panose="02020603050405020304" pitchFamily="18" charset="0"/>
              </a:rPr>
              <a:t>0</a:t>
            </a:r>
            <a:endParaRPr lang="vi-VN" sz="2000" b="1" dirty="0">
              <a:solidFill>
                <a:srgbClr val="00B050"/>
              </a:solidFill>
              <a:latin typeface="Times New Roman" panose="02020603050405020304" pitchFamily="18" charset="0"/>
              <a:cs typeface="Times New Roman" panose="02020603050405020304" pitchFamily="18" charset="0"/>
            </a:endParaRPr>
          </a:p>
          <a:p>
            <a:pPr algn="ctr"/>
            <a:r>
              <a:rPr lang="vi-VN" sz="3200" b="1" dirty="0">
                <a:solidFill>
                  <a:srgbClr val="FF0000"/>
                </a:solidFill>
                <a:latin typeface="Times New Roman" panose="02020603050405020304" pitchFamily="18" charset="0"/>
                <a:cs typeface="Times New Roman" panose="02020603050405020304" pitchFamily="18" charset="0"/>
              </a:rPr>
              <a:t>Bài </a:t>
            </a:r>
            <a:r>
              <a:rPr lang="en-US" altLang="vi-VN" sz="3200" b="1" dirty="0">
                <a:solidFill>
                  <a:srgbClr val="FF0000"/>
                </a:solidFill>
                <a:latin typeface="Times New Roman" panose="02020603050405020304" pitchFamily="18" charset="0"/>
                <a:cs typeface="Times New Roman" panose="02020603050405020304" pitchFamily="18" charset="0"/>
              </a:rPr>
              <a:t>12</a:t>
            </a:r>
            <a:endParaRPr lang="en-GB" sz="32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KĨ THUẬT CẤP CỨU VÀ CHUYỂN THƯƠNG</a:t>
            </a:r>
          </a:p>
          <a:p>
            <a:pPr algn="ctr"/>
            <a:r>
              <a:rPr lang="vi-VN" sz="3200" b="1" dirty="0">
                <a:solidFill>
                  <a:srgbClr val="FF0000"/>
                </a:solidFill>
                <a:latin typeface="Times New Roman" panose="02020603050405020304" pitchFamily="18" charset="0"/>
                <a:cs typeface="Times New Roman" panose="02020603050405020304" pitchFamily="18" charset="0"/>
              </a:rPr>
              <a:t>(Tiết </a:t>
            </a:r>
            <a:r>
              <a:rPr lang="en-US" sz="3200" b="1" dirty="0">
                <a:solidFill>
                  <a:srgbClr val="FF0000"/>
                </a:solidFill>
                <a:latin typeface="Times New Roman" panose="02020603050405020304" pitchFamily="18" charset="0"/>
                <a:cs typeface="Times New Roman" panose="02020603050405020304" pitchFamily="18" charset="0"/>
              </a:rPr>
              <a:t>4</a:t>
            </a:r>
            <a:r>
              <a:rPr lang="vi-VN" sz="3200" b="1" dirty="0">
                <a:solidFill>
                  <a:srgbClr val="FF0000"/>
                </a:solidFill>
                <a:latin typeface="Times New Roman" panose="02020603050405020304" pitchFamily="18" charset="0"/>
                <a:cs typeface="Times New Roman" panose="02020603050405020304" pitchFamily="18" charset="0"/>
              </a:rPr>
              <a:t>) </a:t>
            </a:r>
          </a:p>
          <a:p>
            <a:pPr algn="ct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30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377B15A8-307E-93E2-4E66-633B14B7CD22}"/>
              </a:ext>
            </a:extLst>
          </p:cNvPr>
          <p:cNvSpPr txBox="1"/>
          <p:nvPr/>
        </p:nvSpPr>
        <p:spPr>
          <a:xfrm>
            <a:off x="1550818" y="80008"/>
            <a:ext cx="3664670" cy="430887"/>
          </a:xfrm>
          <a:prstGeom prst="rect">
            <a:avLst/>
          </a:prstGeom>
          <a:noFill/>
        </p:spPr>
        <p:txBody>
          <a:bodyPr wrap="square">
            <a:spAutoFit/>
          </a:bodyPr>
          <a:lstStyle/>
          <a:p>
            <a:r>
              <a:rPr lang="en-US" sz="2200" b="1" dirty="0">
                <a:solidFill>
                  <a:srgbClr val="00B050"/>
                </a:solidFill>
                <a:latin typeface="Times New Roman" panose="02020603050405020304" pitchFamily="18" charset="0"/>
                <a:cs typeface="Times New Roman" panose="02020603050405020304" pitchFamily="18" charset="0"/>
              </a:rPr>
              <a:t>V. HÔ HẤP NHÂN TẠO</a:t>
            </a:r>
          </a:p>
        </p:txBody>
      </p:sp>
      <p:sp>
        <p:nvSpPr>
          <p:cNvPr id="6" name="TextBox 5">
            <a:extLst>
              <a:ext uri="{FF2B5EF4-FFF2-40B4-BE49-F238E27FC236}">
                <a16:creationId xmlns="" xmlns:a16="http://schemas.microsoft.com/office/drawing/2014/main" id="{3EB4BF05-C223-FD7C-0690-FAEDBD1D48A7}"/>
              </a:ext>
            </a:extLst>
          </p:cNvPr>
          <p:cNvSpPr txBox="1"/>
          <p:nvPr/>
        </p:nvSpPr>
        <p:spPr>
          <a:xfrm>
            <a:off x="9094186" y="115134"/>
            <a:ext cx="2948016" cy="1446550"/>
          </a:xfrm>
          <a:prstGeom prst="rect">
            <a:avLst/>
          </a:prstGeom>
          <a:solidFill>
            <a:schemeClr val="accent4">
              <a:lumMod val="40000"/>
              <a:lumOff val="60000"/>
            </a:schemeClr>
          </a:solidFill>
          <a:ln>
            <a:solidFill>
              <a:srgbClr val="00B050"/>
            </a:solidFill>
          </a:ln>
        </p:spPr>
        <p:txBody>
          <a:bodyPr wrap="square">
            <a:spAutoFit/>
          </a:bodyPr>
          <a:lstStyle/>
          <a:p>
            <a:pPr algn="just"/>
            <a:r>
              <a:rPr lang="en-US" sz="2200" dirty="0" err="1">
                <a:solidFill>
                  <a:srgbClr val="FF0000"/>
                </a:solidFill>
                <a:latin typeface="Times New Roman" panose="02020603050405020304" pitchFamily="18" charset="0"/>
                <a:cs typeface="Times New Roman" panose="02020603050405020304" pitchFamily="18" charset="0"/>
              </a:rPr>
              <a:t>Khám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phá</a:t>
            </a:r>
            <a:r>
              <a:rPr lang="en-US" sz="2200" dirty="0">
                <a:solidFill>
                  <a:srgbClr val="FF0000"/>
                </a:solidFill>
                <a:latin typeface="Times New Roman" panose="02020603050405020304" pitchFamily="18" charset="0"/>
                <a:cs typeface="Times New Roman" panose="02020603050405020304" pitchFamily="18" charset="0"/>
              </a:rPr>
              <a:t> 5. </a:t>
            </a:r>
            <a:r>
              <a:rPr lang="vi-VN" sz="2200" dirty="0">
                <a:latin typeface="Times New Roman" panose="02020603050405020304" pitchFamily="18" charset="0"/>
                <a:cs typeface="Times New Roman" panose="02020603050405020304" pitchFamily="18" charset="0"/>
              </a:rPr>
              <a:t>Hô hấp nhân tạo có tác dụng gì? Thường được thực hiện theo những cách nào?</a:t>
            </a:r>
            <a:endParaRPr lang="en-US" sz="2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4075C1EE-49D8-FDAD-9B1B-862C1F70079B}"/>
              </a:ext>
            </a:extLst>
          </p:cNvPr>
          <p:cNvSpPr txBox="1"/>
          <p:nvPr/>
        </p:nvSpPr>
        <p:spPr>
          <a:xfrm>
            <a:off x="1550818" y="501665"/>
            <a:ext cx="7470634" cy="1107996"/>
          </a:xfrm>
          <a:prstGeom prst="rect">
            <a:avLst/>
          </a:prstGeom>
          <a:noFill/>
        </p:spPr>
        <p:txBody>
          <a:bodyPr wrap="square">
            <a:spAutoFit/>
          </a:bodyPr>
          <a:lstStyle/>
          <a:p>
            <a:pPr algn="just"/>
            <a:r>
              <a:rPr lang="en-US" sz="2200" b="1" dirty="0">
                <a:solidFill>
                  <a:srgbClr val="00B050"/>
                </a:solidFill>
                <a:latin typeface="Times New Roman" panose="02020603050405020304" pitchFamily="18" charset="0"/>
                <a:cs typeface="Times New Roman" panose="02020603050405020304" pitchFamily="18" charset="0"/>
              </a:rPr>
              <a:t>1. </a:t>
            </a:r>
            <a:r>
              <a:rPr lang="en-US" sz="2200" b="1" dirty="0" err="1">
                <a:solidFill>
                  <a:srgbClr val="00B050"/>
                </a:solidFill>
                <a:latin typeface="Times New Roman" panose="02020603050405020304" pitchFamily="18" charset="0"/>
                <a:cs typeface="Times New Roman" panose="02020603050405020304" pitchFamily="18" charset="0"/>
              </a:rPr>
              <a:t>Mục</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đích</a:t>
            </a:r>
            <a:r>
              <a:rPr lang="en-US" sz="2200" b="1" dirty="0">
                <a:solidFill>
                  <a:srgbClr val="00B050"/>
                </a:solidFill>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ngoài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phổi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thở</a:t>
            </a:r>
            <a:r>
              <a:rPr lang="en-US" sz="22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 xmlns:a16="http://schemas.microsoft.com/office/drawing/2014/main" id="{F144B850-2584-2175-11AD-2EBF6A73DFED}"/>
              </a:ext>
            </a:extLst>
          </p:cNvPr>
          <p:cNvSpPr txBox="1"/>
          <p:nvPr/>
        </p:nvSpPr>
        <p:spPr>
          <a:xfrm>
            <a:off x="236702" y="1600218"/>
            <a:ext cx="2837468" cy="1631216"/>
          </a:xfrm>
          <a:prstGeom prst="rect">
            <a:avLst/>
          </a:prstGeom>
          <a:noFill/>
        </p:spPr>
        <p:txBody>
          <a:bodyPr wrap="square">
            <a:spAutoFit/>
          </a:bodyPr>
          <a:lstStyle/>
          <a:p>
            <a:pPr algn="just">
              <a:lnSpc>
                <a:spcPts val="2700"/>
              </a:lnSpc>
              <a:spcBef>
                <a:spcPts val="600"/>
              </a:spcBef>
              <a:spcAft>
                <a:spcPts val="600"/>
              </a:spcAft>
            </a:pPr>
            <a:r>
              <a:rPr lang="vi-VN" sz="2200" b="1" dirty="0">
                <a:solidFill>
                  <a:srgbClr val="00B050"/>
                </a:solidFill>
                <a:latin typeface="+mj-lt"/>
              </a:rPr>
              <a:t>2. Kĩ thuật một số cách hô hấp nhân tạo thông thường </a:t>
            </a:r>
            <a:endParaRPr lang="en-US" sz="2200" b="1" dirty="0">
              <a:solidFill>
                <a:srgbClr val="00B050"/>
              </a:solidFill>
              <a:latin typeface="+mj-lt"/>
            </a:endParaRPr>
          </a:p>
          <a:p>
            <a:pPr>
              <a:lnSpc>
                <a:spcPts val="2700"/>
              </a:lnSpc>
              <a:spcBef>
                <a:spcPts val="600"/>
              </a:spcBef>
              <a:spcAft>
                <a:spcPts val="600"/>
              </a:spcAft>
            </a:pPr>
            <a:r>
              <a:rPr lang="vi-VN" sz="2200" b="1" i="1" dirty="0">
                <a:solidFill>
                  <a:srgbClr val="00B050"/>
                </a:solidFill>
                <a:latin typeface="+mj-lt"/>
              </a:rPr>
              <a:t>a) Hà hơi, thổi ngạt</a:t>
            </a:r>
            <a:endParaRPr lang="en-US" sz="2200" b="1" i="1" dirty="0">
              <a:solidFill>
                <a:srgbClr val="00B050"/>
              </a:solidFill>
              <a:latin typeface="+mj-lt"/>
            </a:endParaRPr>
          </a:p>
        </p:txBody>
      </p:sp>
      <p:pic>
        <p:nvPicPr>
          <p:cNvPr id="12" name="Picture 11">
            <a:extLst>
              <a:ext uri="{FF2B5EF4-FFF2-40B4-BE49-F238E27FC236}">
                <a16:creationId xmlns="" xmlns:a16="http://schemas.microsoft.com/office/drawing/2014/main" id="{B7A2A421-255F-203B-4668-F52ED80028B6}"/>
              </a:ext>
            </a:extLst>
          </p:cNvPr>
          <p:cNvPicPr>
            <a:picLocks noChangeAspect="1"/>
          </p:cNvPicPr>
          <p:nvPr/>
        </p:nvPicPr>
        <p:blipFill>
          <a:blip r:embed="rId4"/>
          <a:stretch>
            <a:fillRect/>
          </a:stretch>
        </p:blipFill>
        <p:spPr>
          <a:xfrm>
            <a:off x="3074170" y="1648195"/>
            <a:ext cx="8968032" cy="2965172"/>
          </a:xfrm>
          <a:prstGeom prst="rect">
            <a:avLst/>
          </a:prstGeom>
        </p:spPr>
      </p:pic>
      <p:sp>
        <p:nvSpPr>
          <p:cNvPr id="14" name="TextBox 13">
            <a:extLst>
              <a:ext uri="{FF2B5EF4-FFF2-40B4-BE49-F238E27FC236}">
                <a16:creationId xmlns="" xmlns:a16="http://schemas.microsoft.com/office/drawing/2014/main" id="{151E4A25-4604-ADC1-40D8-A6371D94F94B}"/>
              </a:ext>
            </a:extLst>
          </p:cNvPr>
          <p:cNvSpPr txBox="1"/>
          <p:nvPr/>
        </p:nvSpPr>
        <p:spPr>
          <a:xfrm>
            <a:off x="2894027" y="4661344"/>
            <a:ext cx="9065683" cy="2123658"/>
          </a:xfrm>
          <a:prstGeom prst="rect">
            <a:avLst/>
          </a:prstGeom>
          <a:noFill/>
        </p:spPr>
        <p:txBody>
          <a:bodyPr wrap="square">
            <a:spAutoFit/>
          </a:bodyPr>
          <a:lstStyle/>
          <a:p>
            <a:pPr marL="342900" indent="-342900" algn="just">
              <a:buFont typeface="Wingdings" panose="05000000000000000000" pitchFamily="2" charset="2"/>
              <a:buChar char="v"/>
            </a:pPr>
            <a:r>
              <a:rPr lang="vi-VN" sz="2200" dirty="0">
                <a:solidFill>
                  <a:srgbClr val="00B050"/>
                </a:solidFill>
                <a:latin typeface="+mj-lt"/>
              </a:rPr>
              <a:t>Bước 1:</a:t>
            </a:r>
            <a:r>
              <a:rPr lang="vi-VN" sz="2200" dirty="0">
                <a:latin typeface="+mj-lt"/>
              </a:rPr>
              <a:t> Người cấp cứu quỳ bên cạnh nạn nhân, lau sạch </a:t>
            </a:r>
            <a:r>
              <a:rPr lang="vi-VN" sz="2200" dirty="0" err="1">
                <a:latin typeface="+mj-lt"/>
              </a:rPr>
              <a:t>đờm</a:t>
            </a:r>
            <a:r>
              <a:rPr lang="vi-VN" sz="2200" dirty="0">
                <a:latin typeface="+mj-lt"/>
              </a:rPr>
              <a:t>, dãi trong miệng nạn nhân, khơi thông đường thở (hình 12.10a). </a:t>
            </a:r>
            <a:endParaRPr lang="en-US" sz="2200" dirty="0">
              <a:latin typeface="+mj-lt"/>
            </a:endParaRPr>
          </a:p>
          <a:p>
            <a:pPr marL="342900" indent="-342900" algn="just">
              <a:buFont typeface="Wingdings" panose="05000000000000000000" pitchFamily="2" charset="2"/>
              <a:buChar char="v"/>
            </a:pPr>
            <a:r>
              <a:rPr lang="vi-VN" sz="2200" dirty="0">
                <a:solidFill>
                  <a:srgbClr val="00B050"/>
                </a:solidFill>
                <a:latin typeface="+mj-lt"/>
              </a:rPr>
              <a:t>Bước 2:</a:t>
            </a:r>
            <a:r>
              <a:rPr lang="vi-VN" sz="2200" dirty="0">
                <a:latin typeface="+mj-lt"/>
              </a:rPr>
              <a:t> Dùng một tay bóp kín hai bên mũi nạn nhân, một tay kéo hàm xuống dưới để miệng mở ra (hình 12.10b).</a:t>
            </a:r>
            <a:endParaRPr lang="en-US" sz="2200" dirty="0">
              <a:latin typeface="+mj-lt"/>
            </a:endParaRPr>
          </a:p>
          <a:p>
            <a:pPr marL="342900" indent="-342900" algn="just">
              <a:buFont typeface="Wingdings" panose="05000000000000000000" pitchFamily="2" charset="2"/>
              <a:buChar char="v"/>
            </a:pPr>
            <a:r>
              <a:rPr lang="vi-VN" sz="2200" dirty="0">
                <a:solidFill>
                  <a:srgbClr val="00B050"/>
                </a:solidFill>
                <a:latin typeface="+mj-lt"/>
              </a:rPr>
              <a:t>Bước 3:</a:t>
            </a:r>
            <a:r>
              <a:rPr lang="vi-VN" sz="2200" dirty="0">
                <a:latin typeface="+mj-lt"/>
              </a:rPr>
              <a:t> Hít một hơi thật dài, áp miệng vào miệng nạn nhân rồi thổi, làm liên tục 15 – 20 lần/ phút (hình 12.10c).</a:t>
            </a:r>
            <a:endParaRPr lang="en-US" sz="2200" dirty="0">
              <a:latin typeface="+mj-lt"/>
            </a:endParaRPr>
          </a:p>
        </p:txBody>
      </p:sp>
      <p:sp>
        <p:nvSpPr>
          <p:cNvPr id="15" name="Text Box 5">
            <a:extLst>
              <a:ext uri="{FF2B5EF4-FFF2-40B4-BE49-F238E27FC236}">
                <a16:creationId xmlns="" xmlns:a16="http://schemas.microsoft.com/office/drawing/2014/main" id="{DD0B22F4-C996-05C3-AA4E-3C6C8E8D6A98}"/>
              </a:ext>
            </a:extLst>
          </p:cNvPr>
          <p:cNvSpPr txBox="1"/>
          <p:nvPr/>
        </p:nvSpPr>
        <p:spPr>
          <a:xfrm>
            <a:off x="382762" y="3429000"/>
            <a:ext cx="2185062" cy="2822696"/>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200" b="1" dirty="0" err="1">
                <a:solidFill>
                  <a:srgbClr val="7030A0"/>
                </a:solidFill>
                <a:latin typeface="Times New Roman" panose="02020603050405020304" pitchFamily="18" charset="0"/>
                <a:cs typeface="Calibri" panose="020F0502020204030204" charset="0"/>
              </a:rPr>
              <a:t>Thực</a:t>
            </a:r>
            <a:r>
              <a:rPr lang="en-US" sz="2200" b="1" dirty="0">
                <a:solidFill>
                  <a:srgbClr val="7030A0"/>
                </a:solidFill>
                <a:latin typeface="Times New Roman" panose="02020603050405020304" pitchFamily="18" charset="0"/>
                <a:cs typeface="Calibri" panose="020F0502020204030204" charset="0"/>
              </a:rPr>
              <a:t> </a:t>
            </a:r>
            <a:r>
              <a:rPr lang="en-US" sz="2200" b="1" dirty="0" err="1">
                <a:solidFill>
                  <a:srgbClr val="7030A0"/>
                </a:solidFill>
                <a:latin typeface="Times New Roman" panose="02020603050405020304" pitchFamily="18" charset="0"/>
                <a:cs typeface="Calibri" panose="020F0502020204030204" charset="0"/>
              </a:rPr>
              <a:t>hành</a:t>
            </a:r>
            <a:r>
              <a:rPr lang="en-US" sz="2200" b="1" dirty="0">
                <a:solidFill>
                  <a:srgbClr val="7030A0"/>
                </a:solidFill>
                <a:latin typeface="Times New Roman" panose="02020603050405020304" pitchFamily="18" charset="0"/>
                <a:cs typeface="Calibri" panose="020F0502020204030204" charset="0"/>
              </a:rPr>
              <a:t> </a:t>
            </a:r>
          </a:p>
          <a:p>
            <a:pPr indent="0" algn="just" fontAlgn="auto">
              <a:lnSpc>
                <a:spcPts val="2880"/>
              </a:lnSpc>
              <a:spcBef>
                <a:spcPts val="600"/>
              </a:spcBef>
              <a:spcAft>
                <a:spcPts val="600"/>
              </a:spcAft>
            </a:pPr>
            <a:r>
              <a:rPr lang="en-US" sz="2200" b="1" dirty="0">
                <a:solidFill>
                  <a:srgbClr val="7030A0"/>
                </a:solidFill>
                <a:latin typeface="Times New Roman" panose="02020603050405020304" pitchFamily="18" charset="0"/>
                <a:cs typeface="Calibri" panose="020F0502020204030204" charset="0"/>
              </a:rPr>
              <a:t>9.</a:t>
            </a:r>
            <a:r>
              <a:rPr lang="en-US" sz="2200" b="0" dirty="0">
                <a:latin typeface="Times New Roman" panose="02020603050405020304" pitchFamily="18" charset="0"/>
                <a:cs typeface="Calibri" panose="020F0502020204030204" charset="0"/>
              </a:rPr>
              <a:t> Quan </a:t>
            </a:r>
            <a:r>
              <a:rPr lang="en-US" sz="2200" b="0" dirty="0" err="1">
                <a:latin typeface="Times New Roman" panose="02020603050405020304" pitchFamily="18" charset="0"/>
                <a:cs typeface="Calibri" panose="020F0502020204030204" charset="0"/>
              </a:rPr>
              <a:t>sát</a:t>
            </a:r>
            <a:r>
              <a:rPr lang="en-US" sz="2200" b="0" dirty="0">
                <a:latin typeface="Times New Roman" panose="02020603050405020304" pitchFamily="18" charset="0"/>
                <a:cs typeface="Calibri" panose="020F0502020204030204" charset="0"/>
              </a:rPr>
              <a:t> GV </a:t>
            </a:r>
            <a:r>
              <a:rPr lang="en-US" sz="2200" b="0" dirty="0" err="1">
                <a:latin typeface="Times New Roman" panose="02020603050405020304" pitchFamily="18" charset="0"/>
                <a:cs typeface="Calibri" panose="020F0502020204030204" charset="0"/>
              </a:rPr>
              <a:t>làm</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mẫu</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kết</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hợp</a:t>
            </a:r>
            <a:r>
              <a:rPr lang="en-US" sz="2200" b="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sym typeface="+mn-ea"/>
              </a:rPr>
              <a:t>phân</a:t>
            </a:r>
            <a:r>
              <a:rPr lang="en-US" sz="2200" dirty="0">
                <a:latin typeface="Times New Roman" panose="02020603050405020304" pitchFamily="18" charset="0"/>
                <a:cs typeface="Calibri" panose="020F0502020204030204" charset="0"/>
                <a:sym typeface="+mn-ea"/>
              </a:rPr>
              <a:t> </a:t>
            </a:r>
            <a:r>
              <a:rPr lang="en-US" sz="2200" dirty="0" err="1">
                <a:latin typeface="Times New Roman" panose="02020603050405020304" pitchFamily="18" charset="0"/>
                <a:cs typeface="Calibri" panose="020F0502020204030204" charset="0"/>
                <a:sym typeface="+mn-ea"/>
              </a:rPr>
              <a:t>tích</a:t>
            </a:r>
            <a:r>
              <a:rPr lang="en-US" sz="2200" dirty="0">
                <a:latin typeface="Times New Roman" panose="02020603050405020304" pitchFamily="18" charset="0"/>
                <a:cs typeface="Calibri" panose="020F0502020204030204" charset="0"/>
                <a:sym typeface="+mn-ea"/>
              </a:rPr>
              <a:t> </a:t>
            </a:r>
            <a:r>
              <a:rPr lang="en-US" sz="2200" dirty="0" err="1">
                <a:latin typeface="Times New Roman" panose="02020603050405020304" pitchFamily="18" charset="0"/>
                <a:cs typeface="Calibri" panose="020F0502020204030204" charset="0"/>
                <a:sym typeface="+mn-ea"/>
              </a:rPr>
              <a:t>động</a:t>
            </a:r>
            <a:r>
              <a:rPr lang="en-US" sz="2200" dirty="0">
                <a:latin typeface="Times New Roman" panose="02020603050405020304" pitchFamily="18" charset="0"/>
                <a:cs typeface="Calibri" panose="020F0502020204030204" charset="0"/>
                <a:sym typeface="+mn-ea"/>
              </a:rPr>
              <a:t> </a:t>
            </a:r>
            <a:r>
              <a:rPr lang="en-US" sz="2200" dirty="0" err="1">
                <a:latin typeface="Times New Roman" panose="02020603050405020304" pitchFamily="18" charset="0"/>
                <a:cs typeface="Calibri" panose="020F0502020204030204" charset="0"/>
                <a:sym typeface="+mn-ea"/>
              </a:rPr>
              <a:t>tác</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sau</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đó</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thực</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hiện</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kĩ</a:t>
            </a:r>
            <a:r>
              <a:rPr lang="en-US" sz="2200" b="0" dirty="0">
                <a:latin typeface="Times New Roman" panose="02020603050405020304" pitchFamily="18" charset="0"/>
                <a:cs typeface="Calibri" panose="020F0502020204030204" charset="0"/>
              </a:rPr>
              <a:t> </a:t>
            </a:r>
            <a:r>
              <a:rPr lang="en-US" sz="2200" b="0" dirty="0" err="1">
                <a:latin typeface="Times New Roman" panose="02020603050405020304" pitchFamily="18" charset="0"/>
                <a:cs typeface="Calibri" panose="020F0502020204030204" charset="0"/>
              </a:rPr>
              <a:t>thuật</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hà</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hơi</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thổi</a:t>
            </a:r>
            <a:r>
              <a:rPr lang="en-US" sz="2200" dirty="0">
                <a:latin typeface="Times New Roman" panose="02020603050405020304" pitchFamily="18" charset="0"/>
                <a:cs typeface="Calibri" panose="020F0502020204030204" charset="0"/>
              </a:rPr>
              <a:t> </a:t>
            </a:r>
            <a:r>
              <a:rPr lang="en-US" sz="2200" dirty="0" err="1">
                <a:latin typeface="Times New Roman" panose="02020603050405020304" pitchFamily="18" charset="0"/>
                <a:cs typeface="Calibri" panose="020F0502020204030204" charset="0"/>
              </a:rPr>
              <a:t>ngạt</a:t>
            </a:r>
            <a:r>
              <a:rPr lang="en-US" sz="2200" dirty="0">
                <a:latin typeface="Times New Roman" panose="02020603050405020304" pitchFamily="18" charset="0"/>
                <a:cs typeface="Times New Roman" panose="02020603050405020304" pitchFamily="18" charset="0"/>
              </a:rPr>
              <a:t>.</a:t>
            </a:r>
            <a:endParaRPr lang="en-US" altLang="en-US" sz="2200" b="0" dirty="0">
              <a:latin typeface="Times New Roman" panose="02020603050405020304" pitchFamily="18" charset="0"/>
              <a:cs typeface="Calibri" panose="020F0502020204030204" charset="0"/>
            </a:endParaRPr>
          </a:p>
        </p:txBody>
      </p:sp>
    </p:spTree>
    <p:extLst>
      <p:ext uri="{BB962C8B-B14F-4D97-AF65-F5344CB8AC3E}">
        <p14:creationId xmlns:p14="http://schemas.microsoft.com/office/powerpoint/2010/main" val="6758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heel(1)">
                                      <p:cBhvr>
                                        <p:cTn id="23" dur="2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circle(in)">
                                      <p:cBhvr>
                                        <p:cTn id="32" dur="20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circle(in)">
                                      <p:cBhvr>
                                        <p:cTn id="47" dur="20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4">
                                            <p:txEl>
                                              <p:pRg st="1" end="1"/>
                                            </p:txEl>
                                          </p:spTgt>
                                        </p:tgtEl>
                                        <p:attrNameLst>
                                          <p:attrName>style.visibility</p:attrName>
                                        </p:attrNameLst>
                                      </p:cBhvr>
                                      <p:to>
                                        <p:strVal val="visible"/>
                                      </p:to>
                                    </p:set>
                                    <p:anim calcmode="lin" valueType="num">
                                      <p:cBhvr>
                                        <p:cTn id="5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55" dur="10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 calcmode="lin" valueType="num">
                                      <p:cBhvr>
                                        <p:cTn id="60"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61"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62" dur="1000" fill="hold"/>
                                        <p:tgtEl>
                                          <p:spTgt spid="14">
                                            <p:txEl>
                                              <p:pRg st="2" end="2"/>
                                            </p:txEl>
                                          </p:spTgt>
                                        </p:tgtEl>
                                        <p:attrNameLst>
                                          <p:attrName>style.rotation</p:attrName>
                                        </p:attrNameLst>
                                      </p:cBhvr>
                                      <p:tavLst>
                                        <p:tav tm="0">
                                          <p:val>
                                            <p:fltVal val="90"/>
                                          </p:val>
                                        </p:tav>
                                        <p:tav tm="100000">
                                          <p:val>
                                            <p:fltVal val="0"/>
                                          </p:val>
                                        </p:tav>
                                      </p:tavLst>
                                    </p:anim>
                                    <p:animEffect transition="in" filter="fade">
                                      <p:cBhvr>
                                        <p:cTn id="63"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801F4C9A-0898-F217-AEE3-07C7C3F9F44F}"/>
              </a:ext>
            </a:extLst>
          </p:cNvPr>
          <p:cNvSpPr txBox="1"/>
          <p:nvPr/>
        </p:nvSpPr>
        <p:spPr>
          <a:xfrm>
            <a:off x="1629980" y="989"/>
            <a:ext cx="6094428" cy="461665"/>
          </a:xfrm>
          <a:prstGeom prst="rect">
            <a:avLst/>
          </a:prstGeom>
          <a:noFill/>
        </p:spPr>
        <p:txBody>
          <a:bodyPr wrap="square">
            <a:spAutoFit/>
          </a:bodyPr>
          <a:lstStyle/>
          <a:p>
            <a:r>
              <a:rPr lang="en-US" sz="2400" b="1" i="1" dirty="0">
                <a:solidFill>
                  <a:srgbClr val="00B050"/>
                </a:solidFill>
                <a:latin typeface="Times New Roman" panose="02020603050405020304" pitchFamily="18" charset="0"/>
                <a:cs typeface="Times New Roman" panose="02020603050405020304" pitchFamily="18" charset="0"/>
              </a:rPr>
              <a:t>b) </a:t>
            </a:r>
            <a:r>
              <a:rPr lang="en-US" sz="2400" b="1" i="1" dirty="0" err="1">
                <a:solidFill>
                  <a:srgbClr val="00B050"/>
                </a:solidFill>
                <a:latin typeface="Times New Roman" panose="02020603050405020304" pitchFamily="18" charset="0"/>
                <a:cs typeface="Times New Roman" panose="02020603050405020304" pitchFamily="18" charset="0"/>
              </a:rPr>
              <a:t>Ép</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tim</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ngoài</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lồng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ngực</a:t>
            </a:r>
            <a:endParaRPr lang="en-US" sz="2400" b="1" i="1" dirty="0">
              <a:solidFill>
                <a:srgbClr val="00B050"/>
              </a:solidFill>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 xmlns:a16="http://schemas.microsoft.com/office/drawing/2014/main" id="{7E7E0757-E5BA-2FB0-9EEA-74517BDEB106}"/>
              </a:ext>
            </a:extLst>
          </p:cNvPr>
          <p:cNvSpPr txBox="1"/>
          <p:nvPr/>
        </p:nvSpPr>
        <p:spPr>
          <a:xfrm>
            <a:off x="1629980" y="523145"/>
            <a:ext cx="10276073"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10.</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ép</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tim</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ngoài</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lồng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ngực</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pic>
        <p:nvPicPr>
          <p:cNvPr id="7" name="Picture 6">
            <a:extLst>
              <a:ext uri="{FF2B5EF4-FFF2-40B4-BE49-F238E27FC236}">
                <a16:creationId xmlns="" xmlns:a16="http://schemas.microsoft.com/office/drawing/2014/main" id="{898ECDE4-C6EF-C449-DAA4-34B0CF477693}"/>
              </a:ext>
            </a:extLst>
          </p:cNvPr>
          <p:cNvPicPr>
            <a:picLocks noChangeAspect="1"/>
          </p:cNvPicPr>
          <p:nvPr/>
        </p:nvPicPr>
        <p:blipFill>
          <a:blip r:embed="rId4"/>
          <a:stretch>
            <a:fillRect/>
          </a:stretch>
        </p:blipFill>
        <p:spPr>
          <a:xfrm>
            <a:off x="1538958" y="1398925"/>
            <a:ext cx="10367095" cy="2927978"/>
          </a:xfrm>
          <a:prstGeom prst="rect">
            <a:avLst/>
          </a:prstGeom>
        </p:spPr>
      </p:pic>
      <p:sp>
        <p:nvSpPr>
          <p:cNvPr id="9" name="TextBox 8">
            <a:extLst>
              <a:ext uri="{FF2B5EF4-FFF2-40B4-BE49-F238E27FC236}">
                <a16:creationId xmlns="" xmlns:a16="http://schemas.microsoft.com/office/drawing/2014/main" id="{FF015A5C-BA80-5295-CD86-7F381D60A0AB}"/>
              </a:ext>
            </a:extLst>
          </p:cNvPr>
          <p:cNvSpPr txBox="1"/>
          <p:nvPr/>
        </p:nvSpPr>
        <p:spPr>
          <a:xfrm>
            <a:off x="1584468" y="4326903"/>
            <a:ext cx="10276073" cy="2308324"/>
          </a:xfrm>
          <a:prstGeom prst="rect">
            <a:avLst/>
          </a:prstGeom>
          <a:noFill/>
        </p:spPr>
        <p:txBody>
          <a:bodyPr wrap="square">
            <a:spAutoFit/>
          </a:bodyPr>
          <a:lstStyle/>
          <a:p>
            <a:pPr marL="342900" indent="-342900">
              <a:buFont typeface="Wingdings" panose="05000000000000000000" pitchFamily="2" charset="2"/>
              <a:buChar char="v"/>
            </a:pPr>
            <a:r>
              <a:rPr lang="vi-VN" sz="2400" dirty="0">
                <a:solidFill>
                  <a:srgbClr val="00B050"/>
                </a:solidFill>
                <a:latin typeface="+mj-lt"/>
              </a:rPr>
              <a:t>Bước 1:</a:t>
            </a:r>
            <a:r>
              <a:rPr lang="vi-VN" sz="2400" dirty="0">
                <a:latin typeface="+mj-lt"/>
              </a:rPr>
              <a:t> Người cấp cứu quỳ bên cạnh nạn nhân, lau sạch </a:t>
            </a:r>
            <a:r>
              <a:rPr lang="vi-VN" sz="2400" dirty="0" err="1">
                <a:latin typeface="+mj-lt"/>
              </a:rPr>
              <a:t>đờm</a:t>
            </a:r>
            <a:r>
              <a:rPr lang="vi-VN" sz="2400" dirty="0">
                <a:latin typeface="+mj-lt"/>
              </a:rPr>
              <a:t>, dãi trong miệng nạn nhân, khơi thông đường thở (hình 12.11a). </a:t>
            </a:r>
            <a:endParaRPr lang="en-US" sz="2400" dirty="0">
              <a:latin typeface="+mj-lt"/>
            </a:endParaRPr>
          </a:p>
          <a:p>
            <a:pPr marL="342900" indent="-342900">
              <a:buFont typeface="Wingdings" panose="05000000000000000000" pitchFamily="2" charset="2"/>
              <a:buChar char="v"/>
            </a:pPr>
            <a:r>
              <a:rPr lang="vi-VN" sz="2400" dirty="0">
                <a:solidFill>
                  <a:srgbClr val="00B050"/>
                </a:solidFill>
                <a:latin typeface="+mj-lt"/>
              </a:rPr>
              <a:t>Bước 2:</a:t>
            </a:r>
            <a:r>
              <a:rPr lang="vi-VN" sz="2400" dirty="0">
                <a:latin typeface="+mj-lt"/>
              </a:rPr>
              <a:t> Hai bàn tay đan đè lên nhau và đặt lên trên mũi xương ức của nạn nhân (hình 12.11b). </a:t>
            </a:r>
            <a:endParaRPr lang="en-US" sz="2400" dirty="0">
              <a:latin typeface="+mj-lt"/>
            </a:endParaRPr>
          </a:p>
          <a:p>
            <a:pPr marL="342900" indent="-342900">
              <a:buFont typeface="Wingdings" panose="05000000000000000000" pitchFamily="2" charset="2"/>
              <a:buChar char="v"/>
            </a:pPr>
            <a:r>
              <a:rPr lang="vi-VN" sz="2400" dirty="0">
                <a:solidFill>
                  <a:srgbClr val="00B050"/>
                </a:solidFill>
                <a:latin typeface="+mj-lt"/>
              </a:rPr>
              <a:t>Bước 3:</a:t>
            </a:r>
            <a:r>
              <a:rPr lang="vi-VN" sz="2400" dirty="0">
                <a:latin typeface="+mj-lt"/>
              </a:rPr>
              <a:t> Dùng sức nặng của thân trên ấn mạnh, nhanh, thẳng lồng ngực xuống khoảng 3,5 – 5 </a:t>
            </a:r>
            <a:r>
              <a:rPr lang="vi-VN" sz="2400" dirty="0" err="1">
                <a:latin typeface="+mj-lt"/>
              </a:rPr>
              <a:t>cm</a:t>
            </a:r>
            <a:r>
              <a:rPr lang="vi-VN" sz="2400" dirty="0">
                <a:latin typeface="+mj-lt"/>
              </a:rPr>
              <a:t>, làm liên tục 50 – 60 lần/ phút (hình 12.11c).</a:t>
            </a:r>
            <a:endParaRPr lang="en-US" sz="2400" dirty="0">
              <a:latin typeface="+mj-lt"/>
            </a:endParaRPr>
          </a:p>
        </p:txBody>
      </p:sp>
    </p:spTree>
    <p:extLst>
      <p:ext uri="{BB962C8B-B14F-4D97-AF65-F5344CB8AC3E}">
        <p14:creationId xmlns:p14="http://schemas.microsoft.com/office/powerpoint/2010/main" val="33502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anim calcmode="lin" valueType="num">
                                      <p:cBhvr>
                                        <p:cTn id="3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fade">
                                      <p:cBhvr>
                                        <p:cTn id="41" dur="1000"/>
                                        <p:tgtEl>
                                          <p:spTgt spid="9">
                                            <p:txEl>
                                              <p:pRg st="2" end="2"/>
                                            </p:txEl>
                                          </p:spTgt>
                                        </p:tgtEl>
                                      </p:cBhvr>
                                    </p:animEffect>
                                    <p:anim calcmode="lin" valueType="num">
                                      <p:cBhvr>
                                        <p:cTn id="4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 xmlns:a16="http://schemas.microsoft.com/office/drawing/2014/main" id="{955E463A-920C-8B8F-8888-B351FEC0A2B1}"/>
              </a:ext>
            </a:extLst>
          </p:cNvPr>
          <p:cNvSpPr txBox="1"/>
          <p:nvPr/>
        </p:nvSpPr>
        <p:spPr>
          <a:xfrm>
            <a:off x="1804401" y="776087"/>
            <a:ext cx="9432349" cy="2853233"/>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sz="2400" b="1" dirty="0">
                <a:solidFill>
                  <a:srgbClr val="0000FF"/>
                </a:solidFill>
                <a:latin typeface="Times New Roman" panose="02020603050405020304" pitchFamily="18" charset="0"/>
                <a:cs typeface="Times New Roman" panose="02020603050405020304" pitchFamily="18" charset="0"/>
              </a:rPr>
              <a:t>5</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ngực</a:t>
            </a:r>
            <a:r>
              <a:rPr lang="en-US" sz="2400" dirty="0">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a:t>
            </a:r>
            <a:r>
              <a:rPr lang="en-US" altLang="vi-VN" sz="2400" dirty="0" err="1">
                <a:latin typeface="Times New Roman" panose="02020603050405020304" pitchFamily="18" charset="0"/>
                <a:cs typeface="Times New Roman" panose="02020603050405020304" pitchFamily="18" charset="0"/>
              </a:rPr>
              <a:t>theo</a:t>
            </a:r>
            <a:r>
              <a:rPr lang="en-US" altLang="vi-VN" sz="2400" dirty="0">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cặp</a:t>
            </a:r>
            <a:r>
              <a:rPr lang="en-US" altLang="vi-VN" sz="2400" dirty="0">
                <a:solidFill>
                  <a:srgbClr val="00B050"/>
                </a:solidFill>
                <a:latin typeface="Times New Roman" panose="02020603050405020304" pitchFamily="18" charset="0"/>
                <a:cs typeface="Times New Roman" panose="02020603050405020304" pitchFamily="18" charset="0"/>
              </a:rPr>
              <a:t> HS </a:t>
            </a:r>
            <a:r>
              <a:rPr lang="en-US" altLang="vi-VN" sz="2400" dirty="0" err="1">
                <a:solidFill>
                  <a:srgbClr val="00B050"/>
                </a:solidFill>
                <a:latin typeface="Times New Roman" panose="02020603050405020304" pitchFamily="18" charset="0"/>
                <a:cs typeface="Times New Roman" panose="02020603050405020304" pitchFamily="18" charset="0"/>
              </a:rPr>
              <a:t>nữ</a:t>
            </a:r>
            <a:r>
              <a:rPr lang="en-US" altLang="vi-VN" sz="2400" dirty="0">
                <a:solidFill>
                  <a:srgbClr val="00B050"/>
                </a:solidFill>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và</a:t>
            </a:r>
            <a:r>
              <a:rPr lang="en-US" altLang="vi-VN" sz="2400" dirty="0">
                <a:solidFill>
                  <a:srgbClr val="00B050"/>
                </a:solidFill>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cặp</a:t>
            </a:r>
            <a:r>
              <a:rPr lang="en-US" altLang="vi-VN" sz="2400" dirty="0">
                <a:solidFill>
                  <a:srgbClr val="00B050"/>
                </a:solidFill>
                <a:latin typeface="Times New Roman" panose="02020603050405020304" pitchFamily="18" charset="0"/>
                <a:cs typeface="Times New Roman" panose="02020603050405020304" pitchFamily="18" charset="0"/>
              </a:rPr>
              <a:t> HS </a:t>
            </a:r>
            <a:r>
              <a:rPr lang="en-US" altLang="vi-VN" sz="2400" dirty="0" err="1">
                <a:solidFill>
                  <a:srgbClr val="00B050"/>
                </a:solidFill>
                <a:latin typeface="Times New Roman" panose="02020603050405020304" pitchFamily="18" charset="0"/>
                <a:cs typeface="Times New Roman" panose="02020603050405020304" pitchFamily="18" charset="0"/>
              </a:rPr>
              <a:t>nam</a:t>
            </a:r>
            <a:r>
              <a:rPr lang="en-US" altLang="vi-VN" sz="2400" dirty="0">
                <a:latin typeface="Times New Roman" panose="02020603050405020304" pitchFamily="18" charset="0"/>
                <a:cs typeface="Times New Roman" panose="02020603050405020304" pitchFamily="18" charset="0"/>
              </a:rPr>
              <a:t>: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a:t>
            </a:r>
            <a:r>
              <a:rPr lang="en-US" altLang="vi-VN" sz="2400" dirty="0" err="1">
                <a:latin typeface="Times New Roman" panose="02020603050405020304" pitchFamily="18" charset="0"/>
                <a:cs typeface="Times New Roman" panose="02020603050405020304" pitchFamily="18" charset="0"/>
              </a:rPr>
              <a:t>theo</a:t>
            </a:r>
            <a:r>
              <a:rPr lang="en-US" altLang="vi-VN" sz="2400" dirty="0">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nhóm</a:t>
            </a:r>
            <a:r>
              <a:rPr lang="en-US" altLang="vi-VN"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HS</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nhóm</a:t>
            </a:r>
            <a:r>
              <a:rPr lang="en-US" sz="2400" dirty="0">
                <a:solidFill>
                  <a:srgbClr val="00B050"/>
                </a:solidFill>
                <a:latin typeface="Times New Roman" panose="02020603050405020304" pitchFamily="18" charset="0"/>
                <a:cs typeface="Times New Roman" panose="02020603050405020304" pitchFamily="18" charset="0"/>
              </a:rPr>
              <a:t> HS </a:t>
            </a:r>
            <a:r>
              <a:rPr lang="en-US" sz="2400" dirty="0" err="1">
                <a:solidFill>
                  <a:srgbClr val="00B050"/>
                </a:solidFill>
                <a:latin typeface="Times New Roman" panose="02020603050405020304" pitchFamily="18" charset="0"/>
                <a:cs typeface="Times New Roman" panose="02020603050405020304" pitchFamily="18" charset="0"/>
              </a:rPr>
              <a:t>nam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cặp</a:t>
            </a:r>
            <a:r>
              <a:rPr lang="en-US" altLang="vi-VN" sz="2400" dirty="0">
                <a:latin typeface="Times New Roman" panose="02020603050405020304" pitchFamily="18" charset="0"/>
                <a:cs typeface="Times New Roman" panose="02020603050405020304" pitchFamily="18" charset="0"/>
                <a:sym typeface="+mn-ea"/>
              </a:rPr>
              <a:t>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1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A7C0F0F1-640A-2768-66E9-DF177FB92F54}"/>
              </a:ext>
            </a:extLst>
          </p:cNvPr>
          <p:cNvSpPr txBox="1"/>
          <p:nvPr/>
        </p:nvSpPr>
        <p:spPr>
          <a:xfrm>
            <a:off x="1661476" y="91647"/>
            <a:ext cx="6094428" cy="430887"/>
          </a:xfrm>
          <a:prstGeom prst="rect">
            <a:avLst/>
          </a:prstGeom>
          <a:noFill/>
        </p:spPr>
        <p:txBody>
          <a:bodyPr wrap="square">
            <a:spAutoFit/>
          </a:bodyPr>
          <a:lstStyle/>
          <a:p>
            <a:r>
              <a:rPr lang="vi-VN" sz="2200" b="1" dirty="0">
                <a:solidFill>
                  <a:srgbClr val="00B050"/>
                </a:solidFill>
                <a:latin typeface="Times New Roman" panose="02020603050405020304" pitchFamily="18" charset="0"/>
                <a:cs typeface="Times New Roman" panose="02020603050405020304" pitchFamily="18" charset="0"/>
              </a:rPr>
              <a:t>VI. CHUYỂN THƯƠNG</a:t>
            </a:r>
            <a:endParaRPr lang="en-US" sz="2200" b="1"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DCEF1C8-EE0E-D4FB-0937-C833647694A7}"/>
              </a:ext>
            </a:extLst>
          </p:cNvPr>
          <p:cNvSpPr txBox="1"/>
          <p:nvPr/>
        </p:nvSpPr>
        <p:spPr>
          <a:xfrm>
            <a:off x="1661476" y="469982"/>
            <a:ext cx="6813222" cy="1107996"/>
          </a:xfrm>
          <a:prstGeom prst="rect">
            <a:avLst/>
          </a:prstGeom>
          <a:noFill/>
        </p:spPr>
        <p:txBody>
          <a:bodyPr wrap="square">
            <a:spAutoFit/>
          </a:bodyPr>
          <a:lstStyle/>
          <a:p>
            <a:pPr algn="just"/>
            <a:r>
              <a:rPr lang="vi-VN" sz="2200" b="1" dirty="0">
                <a:solidFill>
                  <a:srgbClr val="00B050"/>
                </a:solidFill>
                <a:latin typeface="+mj-lt"/>
              </a:rPr>
              <a:t>1. Mục đích </a:t>
            </a:r>
            <a:r>
              <a:rPr lang="vi-VN" sz="2200" dirty="0">
                <a:latin typeface="+mj-lt"/>
              </a:rPr>
              <a:t>Chuyển thương là vận chuyển nạn nhân đến cơ sở y tế đúng kĩ thuật, an toàn và sớm nhất nhằm hạn chế thấp nhất biến chứng có thể xảy ra.</a:t>
            </a:r>
            <a:endParaRPr lang="en-US" sz="2200" dirty="0">
              <a:latin typeface="+mj-lt"/>
            </a:endParaRPr>
          </a:p>
        </p:txBody>
      </p:sp>
      <p:sp>
        <p:nvSpPr>
          <p:cNvPr id="8" name="TextBox 7">
            <a:extLst>
              <a:ext uri="{FF2B5EF4-FFF2-40B4-BE49-F238E27FC236}">
                <a16:creationId xmlns="" xmlns:a16="http://schemas.microsoft.com/office/drawing/2014/main" id="{7CCBF4DF-4039-1AD7-6765-4FC46B786376}"/>
              </a:ext>
            </a:extLst>
          </p:cNvPr>
          <p:cNvSpPr txBox="1"/>
          <p:nvPr/>
        </p:nvSpPr>
        <p:spPr>
          <a:xfrm>
            <a:off x="8936610" y="91647"/>
            <a:ext cx="3120274" cy="1446550"/>
          </a:xfrm>
          <a:prstGeom prst="rect">
            <a:avLst/>
          </a:prstGeom>
          <a:solidFill>
            <a:schemeClr val="accent4">
              <a:lumMod val="40000"/>
              <a:lumOff val="60000"/>
            </a:schemeClr>
          </a:solidFill>
          <a:ln>
            <a:solidFill>
              <a:srgbClr val="00B050"/>
            </a:solidFill>
          </a:ln>
        </p:spPr>
        <p:txBody>
          <a:bodyPr wrap="square">
            <a:spAutoFit/>
          </a:bodyPr>
          <a:lstStyle/>
          <a:p>
            <a:pPr algn="just"/>
            <a:r>
              <a:rPr lang="en-US" sz="2200" dirty="0" err="1">
                <a:solidFill>
                  <a:srgbClr val="FF0000"/>
                </a:solidFill>
                <a:latin typeface="Times New Roman" panose="02020603050405020304" pitchFamily="18" charset="0"/>
                <a:cs typeface="Times New Roman" panose="02020603050405020304" pitchFamily="18" charset="0"/>
              </a:rPr>
              <a:t>Khám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phá</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6. </a:t>
            </a:r>
            <a:r>
              <a:rPr lang="vi-VN" sz="2200" dirty="0">
                <a:latin typeface="Times New Roman" panose="02020603050405020304" pitchFamily="18" charset="0"/>
                <a:cs typeface="Times New Roman" panose="02020603050405020304" pitchFamily="18" charset="0"/>
              </a:rPr>
              <a:t>Vì sao cần vận chuyển nạn nhân đến cơ sở y tế bảo đảm an toàn và sớm nhất?</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B3AC6383-622B-A08F-DD84-7ADC2FDF5AC9}"/>
              </a:ext>
            </a:extLst>
          </p:cNvPr>
          <p:cNvSpPr txBox="1"/>
          <p:nvPr/>
        </p:nvSpPr>
        <p:spPr>
          <a:xfrm>
            <a:off x="84842" y="1577978"/>
            <a:ext cx="11972042" cy="1733808"/>
          </a:xfrm>
          <a:prstGeom prst="rect">
            <a:avLst/>
          </a:prstGeom>
          <a:noFill/>
        </p:spPr>
        <p:txBody>
          <a:bodyPr wrap="square">
            <a:spAutoFit/>
          </a:bodyPr>
          <a:lstStyle/>
          <a:p>
            <a:pPr algn="just">
              <a:lnSpc>
                <a:spcPts val="2600"/>
              </a:lnSpc>
              <a:spcBef>
                <a:spcPts val="600"/>
              </a:spcBef>
              <a:spcAft>
                <a:spcPts val="600"/>
              </a:spcAft>
            </a:pPr>
            <a:r>
              <a:rPr lang="vi-VN" sz="2400" b="1" dirty="0">
                <a:solidFill>
                  <a:srgbClr val="00B050"/>
                </a:solidFill>
                <a:latin typeface="+mj-lt"/>
              </a:rPr>
              <a:t>2</a:t>
            </a:r>
            <a:r>
              <a:rPr lang="vi-VN" sz="2200" b="1" dirty="0">
                <a:solidFill>
                  <a:srgbClr val="00B050"/>
                </a:solidFill>
                <a:latin typeface="+mj-lt"/>
              </a:rPr>
              <a:t>. Một số cách chuyển thương thông thường </a:t>
            </a:r>
            <a:endParaRPr lang="en-US" sz="2200" b="1" dirty="0">
              <a:solidFill>
                <a:srgbClr val="00B050"/>
              </a:solidFill>
              <a:latin typeface="+mj-lt"/>
            </a:endParaRPr>
          </a:p>
          <a:p>
            <a:pPr algn="just">
              <a:lnSpc>
                <a:spcPts val="2600"/>
              </a:lnSpc>
              <a:spcBef>
                <a:spcPts val="600"/>
              </a:spcBef>
              <a:spcAft>
                <a:spcPts val="600"/>
              </a:spcAft>
            </a:pPr>
            <a:r>
              <a:rPr lang="vi-VN" sz="2200" b="1" i="1" spc="-60" dirty="0">
                <a:solidFill>
                  <a:srgbClr val="00B050"/>
                </a:solidFill>
                <a:latin typeface="+mj-lt"/>
              </a:rPr>
              <a:t>a) Bế, cõng, vác: </a:t>
            </a:r>
            <a:r>
              <a:rPr lang="en-US" sz="2200" dirty="0">
                <a:latin typeface="Times New Roman" panose="02020603050405020304" pitchFamily="18" charset="0"/>
                <a:cs typeface="Times New Roman" panose="02020603050405020304" pitchFamily="18" charset="0"/>
              </a:rPr>
              <a:t>T</a:t>
            </a:r>
            <a:r>
              <a:rPr lang="vi-VN" sz="2200" dirty="0">
                <a:latin typeface="+mj-lt"/>
              </a:rPr>
              <a:t>rường hợp vết thương nhẹ, không tổn thương cột sống, di chuyển quãng đường ngắn. </a:t>
            </a:r>
            <a:endParaRPr lang="en-US" sz="2200" dirty="0">
              <a:latin typeface="+mj-lt"/>
            </a:endParaRPr>
          </a:p>
          <a:p>
            <a:pPr algn="just">
              <a:lnSpc>
                <a:spcPts val="2600"/>
              </a:lnSpc>
              <a:spcBef>
                <a:spcPts val="600"/>
              </a:spcBef>
              <a:spcAft>
                <a:spcPts val="600"/>
              </a:spcAft>
            </a:pPr>
            <a:r>
              <a:rPr lang="vi-VN" sz="2200" b="1" i="1" dirty="0">
                <a:solidFill>
                  <a:srgbClr val="00B050"/>
                </a:solidFill>
                <a:latin typeface="+mj-lt"/>
              </a:rPr>
              <a:t>b) Chuyển thương bằng cáng: </a:t>
            </a:r>
            <a:r>
              <a:rPr lang="en-US" sz="2200" dirty="0">
                <a:latin typeface="Times New Roman" panose="02020603050405020304" pitchFamily="18" charset="0"/>
                <a:cs typeface="Times New Roman" panose="02020603050405020304" pitchFamily="18" charset="0"/>
              </a:rPr>
              <a:t>T</a:t>
            </a:r>
            <a:r>
              <a:rPr lang="vi-VN" sz="2200" dirty="0">
                <a:latin typeface="+mj-lt"/>
              </a:rPr>
              <a:t>rường hợp vết thương nặng, di chuyển quãng đường dài. Có các loại cáng chuyển thương phổ biến là cáng bạt khiêng tay và cáng ứng dụng (sử dụng vật liệu có sẵn).</a:t>
            </a:r>
            <a:endParaRPr lang="en-US" sz="2200" dirty="0">
              <a:latin typeface="+mj-lt"/>
            </a:endParaRPr>
          </a:p>
        </p:txBody>
      </p:sp>
      <p:pic>
        <p:nvPicPr>
          <p:cNvPr id="12" name="Picture 11">
            <a:extLst>
              <a:ext uri="{FF2B5EF4-FFF2-40B4-BE49-F238E27FC236}">
                <a16:creationId xmlns="" xmlns:a16="http://schemas.microsoft.com/office/drawing/2014/main" id="{B0DE8890-913B-EEB5-9035-00599981120B}"/>
              </a:ext>
            </a:extLst>
          </p:cNvPr>
          <p:cNvPicPr>
            <a:picLocks noChangeAspect="1"/>
          </p:cNvPicPr>
          <p:nvPr/>
        </p:nvPicPr>
        <p:blipFill>
          <a:blip r:embed="rId4"/>
          <a:stretch>
            <a:fillRect/>
          </a:stretch>
        </p:blipFill>
        <p:spPr>
          <a:xfrm>
            <a:off x="603870" y="3871696"/>
            <a:ext cx="4706007" cy="1642002"/>
          </a:xfrm>
          <a:prstGeom prst="rect">
            <a:avLst/>
          </a:prstGeom>
        </p:spPr>
      </p:pic>
      <p:pic>
        <p:nvPicPr>
          <p:cNvPr id="14" name="Picture 13">
            <a:extLst>
              <a:ext uri="{FF2B5EF4-FFF2-40B4-BE49-F238E27FC236}">
                <a16:creationId xmlns="" xmlns:a16="http://schemas.microsoft.com/office/drawing/2014/main" id="{1382B275-9014-4416-34A2-205110E0279A}"/>
              </a:ext>
            </a:extLst>
          </p:cNvPr>
          <p:cNvPicPr>
            <a:picLocks noChangeAspect="1"/>
          </p:cNvPicPr>
          <p:nvPr/>
        </p:nvPicPr>
        <p:blipFill>
          <a:blip r:embed="rId5"/>
          <a:stretch>
            <a:fillRect/>
          </a:stretch>
        </p:blipFill>
        <p:spPr>
          <a:xfrm>
            <a:off x="6096000" y="3546215"/>
            <a:ext cx="5225591" cy="2958280"/>
          </a:xfrm>
          <a:prstGeom prst="rect">
            <a:avLst/>
          </a:prstGeom>
        </p:spPr>
      </p:pic>
      <p:sp>
        <p:nvSpPr>
          <p:cNvPr id="15" name="TextBox 14">
            <a:extLst>
              <a:ext uri="{FF2B5EF4-FFF2-40B4-BE49-F238E27FC236}">
                <a16:creationId xmlns="" xmlns:a16="http://schemas.microsoft.com/office/drawing/2014/main" id="{672B7552-50C2-DC25-8076-24E962003AEE}"/>
              </a:ext>
            </a:extLst>
          </p:cNvPr>
          <p:cNvSpPr txBox="1"/>
          <p:nvPr/>
        </p:nvSpPr>
        <p:spPr>
          <a:xfrm>
            <a:off x="1533249" y="6073608"/>
            <a:ext cx="2426009" cy="430887"/>
          </a:xfrm>
          <a:prstGeom prst="rect">
            <a:avLst/>
          </a:prstGeom>
          <a:noFill/>
        </p:spPr>
        <p:txBody>
          <a:bodyPr wrap="square">
            <a:spAutoFit/>
          </a:bodyPr>
          <a:lstStyle/>
          <a:p>
            <a:r>
              <a:rPr lang="en-US" sz="2200" dirty="0" err="1">
                <a:solidFill>
                  <a:srgbClr val="00B050"/>
                </a:solidFill>
                <a:latin typeface="Times New Roman" panose="02020603050405020304" pitchFamily="18" charset="0"/>
                <a:cs typeface="Times New Roman" panose="02020603050405020304" pitchFamily="18" charset="0"/>
              </a:rPr>
              <a:t>Cáng</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bạt</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khiêng</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tay</a:t>
            </a:r>
            <a:endParaRPr lang="en-US" sz="2200" dirty="0">
              <a:solidFill>
                <a:srgbClr val="00B05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905C2519-64E6-6ECD-83C6-8035E17A027E}"/>
              </a:ext>
            </a:extLst>
          </p:cNvPr>
          <p:cNvSpPr txBox="1"/>
          <p:nvPr/>
        </p:nvSpPr>
        <p:spPr>
          <a:xfrm>
            <a:off x="7755904" y="6425725"/>
            <a:ext cx="2426009" cy="430887"/>
          </a:xfrm>
          <a:prstGeom prst="rect">
            <a:avLst/>
          </a:prstGeom>
          <a:noFill/>
        </p:spPr>
        <p:txBody>
          <a:bodyPr wrap="square">
            <a:spAutoFit/>
          </a:bodyPr>
          <a:lstStyle/>
          <a:p>
            <a:r>
              <a:rPr lang="en-US" sz="2200" dirty="0" err="1">
                <a:solidFill>
                  <a:srgbClr val="00B050"/>
                </a:solidFill>
                <a:latin typeface="Times New Roman" panose="02020603050405020304" pitchFamily="18" charset="0"/>
                <a:cs typeface="Times New Roman" panose="02020603050405020304" pitchFamily="18" charset="0"/>
              </a:rPr>
              <a:t>Cáng</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ứng</a:t>
            </a:r>
            <a:r>
              <a:rPr lang="en-US" sz="2200" dirty="0">
                <a:solidFill>
                  <a:srgbClr val="00B050"/>
                </a:solidFill>
                <a:latin typeface="Times New Roman" panose="02020603050405020304" pitchFamily="18" charset="0"/>
                <a:cs typeface="Times New Roman" panose="02020603050405020304" pitchFamily="18" charset="0"/>
              </a:rPr>
              <a:t> </a:t>
            </a:r>
            <a:r>
              <a:rPr lang="en-US" sz="2200" dirty="0" err="1">
                <a:solidFill>
                  <a:srgbClr val="00B050"/>
                </a:solidFill>
                <a:latin typeface="Times New Roman" panose="02020603050405020304" pitchFamily="18" charset="0"/>
                <a:cs typeface="Times New Roman" panose="02020603050405020304" pitchFamily="18" charset="0"/>
              </a:rPr>
              <a:t>dụng</a:t>
            </a:r>
            <a:endParaRPr lang="en-US" sz="2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3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ircle(in)">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1000"/>
                                        <p:tgtEl>
                                          <p:spTgt spid="10">
                                            <p:txEl>
                                              <p:pRg st="1" end="1"/>
                                            </p:txEl>
                                          </p:spTgt>
                                        </p:tgtEl>
                                      </p:cBhvr>
                                    </p:animEffect>
                                    <p:anim calcmode="lin" valueType="num">
                                      <p:cBhvr>
                                        <p:cTn id="3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1000"/>
                                        <p:tgtEl>
                                          <p:spTgt spid="10">
                                            <p:txEl>
                                              <p:pRg st="2" end="2"/>
                                            </p:txEl>
                                          </p:spTgt>
                                        </p:tgtEl>
                                      </p:cBhvr>
                                    </p:animEffect>
                                    <p:anim calcmode="lin" valueType="num">
                                      <p:cBhvr>
                                        <p:cTn id="4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F8D534EC-766B-42B2-B91E-A2D5AC69BFB7}"/>
              </a:ext>
            </a:extLst>
          </p:cNvPr>
          <p:cNvSpPr txBox="1"/>
          <p:nvPr/>
        </p:nvSpPr>
        <p:spPr>
          <a:xfrm>
            <a:off x="1661474" y="195933"/>
            <a:ext cx="7228001" cy="938719"/>
          </a:xfrm>
          <a:prstGeom prst="rect">
            <a:avLst/>
          </a:prstGeom>
          <a:noFill/>
        </p:spPr>
        <p:txBody>
          <a:bodyPr wrap="square">
            <a:spAutoFit/>
          </a:bodyPr>
          <a:lstStyle/>
          <a:p>
            <a:pPr>
              <a:lnSpc>
                <a:spcPts val="2700"/>
              </a:lnSpc>
              <a:spcBef>
                <a:spcPts val="600"/>
              </a:spcBef>
              <a:spcAft>
                <a:spcPts val="600"/>
              </a:spcAft>
            </a:pPr>
            <a:r>
              <a:rPr lang="vi-VN" sz="2400" b="1" dirty="0">
                <a:solidFill>
                  <a:srgbClr val="00B050"/>
                </a:solidFill>
                <a:latin typeface="+mj-lt"/>
              </a:rPr>
              <a:t>3. Kĩ thuật một số cách chuyển thương thông thường </a:t>
            </a:r>
            <a:endParaRPr lang="en-US" sz="2400" b="1" dirty="0">
              <a:solidFill>
                <a:srgbClr val="00B050"/>
              </a:solidFill>
              <a:latin typeface="+mj-lt"/>
            </a:endParaRPr>
          </a:p>
          <a:p>
            <a:pPr>
              <a:lnSpc>
                <a:spcPts val="2700"/>
              </a:lnSpc>
              <a:spcBef>
                <a:spcPts val="600"/>
              </a:spcBef>
              <a:spcAft>
                <a:spcPts val="600"/>
              </a:spcAft>
            </a:pPr>
            <a:r>
              <a:rPr lang="vi-VN" sz="2400" b="1" i="1" dirty="0">
                <a:solidFill>
                  <a:srgbClr val="00B050"/>
                </a:solidFill>
                <a:latin typeface="+mj-lt"/>
              </a:rPr>
              <a:t>a) Bế</a:t>
            </a:r>
            <a:endParaRPr lang="en-US" sz="2400" b="1" i="1" dirty="0">
              <a:solidFill>
                <a:srgbClr val="00B050"/>
              </a:solidFill>
              <a:latin typeface="+mj-lt"/>
            </a:endParaRPr>
          </a:p>
        </p:txBody>
      </p:sp>
      <p:sp>
        <p:nvSpPr>
          <p:cNvPr id="5" name="Text Box 5">
            <a:extLst>
              <a:ext uri="{FF2B5EF4-FFF2-40B4-BE49-F238E27FC236}">
                <a16:creationId xmlns="" xmlns:a16="http://schemas.microsoft.com/office/drawing/2014/main" id="{E653D9F5-DF3C-1B5B-9816-64E55C57838E}"/>
              </a:ext>
            </a:extLst>
          </p:cNvPr>
          <p:cNvSpPr txBox="1"/>
          <p:nvPr/>
        </p:nvSpPr>
        <p:spPr>
          <a:xfrm>
            <a:off x="1661474" y="1201875"/>
            <a:ext cx="10276073"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11.</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chuyển</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thương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bằng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cách</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bế</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pic>
        <p:nvPicPr>
          <p:cNvPr id="7" name="Picture 6">
            <a:extLst>
              <a:ext uri="{FF2B5EF4-FFF2-40B4-BE49-F238E27FC236}">
                <a16:creationId xmlns="" xmlns:a16="http://schemas.microsoft.com/office/drawing/2014/main" id="{01361D93-78DB-8B82-A111-19D1F226E37A}"/>
              </a:ext>
            </a:extLst>
          </p:cNvPr>
          <p:cNvPicPr>
            <a:picLocks noChangeAspect="1"/>
          </p:cNvPicPr>
          <p:nvPr/>
        </p:nvPicPr>
        <p:blipFill>
          <a:blip r:embed="rId4"/>
          <a:stretch>
            <a:fillRect/>
          </a:stretch>
        </p:blipFill>
        <p:spPr>
          <a:xfrm>
            <a:off x="5903923" y="2326306"/>
            <a:ext cx="6033623" cy="4335761"/>
          </a:xfrm>
          <a:prstGeom prst="rect">
            <a:avLst/>
          </a:prstGeom>
        </p:spPr>
      </p:pic>
      <p:sp>
        <p:nvSpPr>
          <p:cNvPr id="9" name="TextBox 8">
            <a:extLst>
              <a:ext uri="{FF2B5EF4-FFF2-40B4-BE49-F238E27FC236}">
                <a16:creationId xmlns="" xmlns:a16="http://schemas.microsoft.com/office/drawing/2014/main" id="{8B24C0F8-0F37-3818-9031-9E133E0652AB}"/>
              </a:ext>
            </a:extLst>
          </p:cNvPr>
          <p:cNvSpPr txBox="1"/>
          <p:nvPr/>
        </p:nvSpPr>
        <p:spPr>
          <a:xfrm>
            <a:off x="153186" y="2212028"/>
            <a:ext cx="5465189" cy="4524315"/>
          </a:xfrm>
          <a:prstGeom prst="rect">
            <a:avLst/>
          </a:prstGeom>
          <a:noFill/>
        </p:spPr>
        <p:txBody>
          <a:bodyPr wrap="square">
            <a:spAutoFit/>
          </a:bodyPr>
          <a:lstStyle/>
          <a:p>
            <a:pPr marL="342900" indent="-342900" algn="just">
              <a:buFont typeface="Wingdings" panose="05000000000000000000" pitchFamily="2" charset="2"/>
              <a:buChar char="v"/>
            </a:pPr>
            <a:r>
              <a:rPr lang="vi-VN" sz="2400" dirty="0">
                <a:solidFill>
                  <a:srgbClr val="00B050"/>
                </a:solidFill>
                <a:latin typeface="+mj-lt"/>
              </a:rPr>
              <a:t>Bước 1:</a:t>
            </a:r>
            <a:r>
              <a:rPr lang="vi-VN" sz="2400" dirty="0">
                <a:latin typeface="+mj-lt"/>
              </a:rPr>
              <a:t> Người cấp cứu tiếp cận nạn nhân ở tư thế quỳ một chân cao, một chân thấp; đỡ nạn nhân ngồi dậy, cho nạn nhân dựa lưng vào đùi của chân quỳ cao, một tay đặt ở sau gáy đỡ cổ nạn nhân, một tay luồn qua </a:t>
            </a:r>
            <a:r>
              <a:rPr lang="vi-VN" sz="2400" dirty="0" err="1">
                <a:latin typeface="+mj-lt"/>
              </a:rPr>
              <a:t>khoeo</a:t>
            </a:r>
            <a:r>
              <a:rPr lang="vi-VN" sz="2400" dirty="0">
                <a:latin typeface="+mj-lt"/>
              </a:rPr>
              <a:t> chân nạn nhân (hình 12.14a). </a:t>
            </a:r>
            <a:endParaRPr lang="en-US" sz="2400" dirty="0">
              <a:latin typeface="+mj-lt"/>
            </a:endParaRPr>
          </a:p>
          <a:p>
            <a:pPr marL="342900" indent="-342900" algn="just">
              <a:buFont typeface="Wingdings" panose="05000000000000000000" pitchFamily="2" charset="2"/>
              <a:buChar char="v"/>
            </a:pPr>
            <a:r>
              <a:rPr lang="vi-VN" sz="2400" dirty="0">
                <a:solidFill>
                  <a:srgbClr val="00B050"/>
                </a:solidFill>
                <a:latin typeface="+mj-lt"/>
              </a:rPr>
              <a:t>Bước 2:</a:t>
            </a:r>
            <a:r>
              <a:rPr lang="vi-VN" sz="2400" dirty="0">
                <a:latin typeface="+mj-lt"/>
              </a:rPr>
              <a:t> Gấp đùi nạn nhân sát vào bụng, kết hợp nâng nạn nhân lần lượt lên đùi của chân quỳ thấp và chân quỳ cao; dồn sức bế nạn nhân và đứng dậy để di chuyển (hình 12.14b).</a:t>
            </a:r>
            <a:endParaRPr lang="en-US" sz="2400" dirty="0">
              <a:latin typeface="+mj-lt"/>
            </a:endParaRPr>
          </a:p>
        </p:txBody>
      </p:sp>
    </p:spTree>
    <p:extLst>
      <p:ext uri="{BB962C8B-B14F-4D97-AF65-F5344CB8AC3E}">
        <p14:creationId xmlns:p14="http://schemas.microsoft.com/office/powerpoint/2010/main" val="20478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p:cTn id="4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2EE8DC0F-59E1-353C-738F-1FD12F375F18}"/>
              </a:ext>
            </a:extLst>
          </p:cNvPr>
          <p:cNvSpPr txBox="1"/>
          <p:nvPr/>
        </p:nvSpPr>
        <p:spPr>
          <a:xfrm>
            <a:off x="1831157" y="285316"/>
            <a:ext cx="6094428" cy="461665"/>
          </a:xfrm>
          <a:prstGeom prst="rect">
            <a:avLst/>
          </a:prstGeom>
          <a:noFill/>
        </p:spPr>
        <p:txBody>
          <a:bodyPr wrap="square">
            <a:spAutoFit/>
          </a:bodyPr>
          <a:lstStyle/>
          <a:p>
            <a:r>
              <a:rPr lang="en-US" sz="2400" b="1" i="1" dirty="0">
                <a:solidFill>
                  <a:srgbClr val="00B050"/>
                </a:solidFill>
                <a:latin typeface="Times New Roman" panose="02020603050405020304" pitchFamily="18" charset="0"/>
                <a:cs typeface="Times New Roman" panose="02020603050405020304" pitchFamily="18" charset="0"/>
              </a:rPr>
              <a:t>b) </a:t>
            </a:r>
            <a:r>
              <a:rPr lang="en-US" sz="2400" b="1" i="1" dirty="0" err="1">
                <a:solidFill>
                  <a:srgbClr val="00B050"/>
                </a:solidFill>
                <a:latin typeface="Times New Roman" panose="02020603050405020304" pitchFamily="18" charset="0"/>
                <a:cs typeface="Times New Roman" panose="02020603050405020304" pitchFamily="18" charset="0"/>
              </a:rPr>
              <a:t>Cõng</a:t>
            </a:r>
            <a:endParaRPr lang="en-US" sz="2400" b="1" i="1" dirty="0">
              <a:solidFill>
                <a:srgbClr val="00B050"/>
              </a:solidFill>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 xmlns:a16="http://schemas.microsoft.com/office/drawing/2014/main" id="{9307A6E3-05E1-2C81-2ED2-977242017A0D}"/>
              </a:ext>
            </a:extLst>
          </p:cNvPr>
          <p:cNvSpPr txBox="1"/>
          <p:nvPr/>
        </p:nvSpPr>
        <p:spPr>
          <a:xfrm>
            <a:off x="1670901" y="842264"/>
            <a:ext cx="10276073"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12.</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chuyển</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thương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bằng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cách</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cõng</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pic>
        <p:nvPicPr>
          <p:cNvPr id="7" name="Picture 6">
            <a:extLst>
              <a:ext uri="{FF2B5EF4-FFF2-40B4-BE49-F238E27FC236}">
                <a16:creationId xmlns="" xmlns:a16="http://schemas.microsoft.com/office/drawing/2014/main" id="{7CDAEB7B-C43D-3A85-2BE5-ED32119E196C}"/>
              </a:ext>
            </a:extLst>
          </p:cNvPr>
          <p:cNvPicPr>
            <a:picLocks noChangeAspect="1"/>
          </p:cNvPicPr>
          <p:nvPr/>
        </p:nvPicPr>
        <p:blipFill>
          <a:blip r:embed="rId4"/>
          <a:stretch>
            <a:fillRect/>
          </a:stretch>
        </p:blipFill>
        <p:spPr>
          <a:xfrm>
            <a:off x="5618375" y="1844160"/>
            <a:ext cx="6328599" cy="4171576"/>
          </a:xfrm>
          <a:prstGeom prst="rect">
            <a:avLst/>
          </a:prstGeom>
        </p:spPr>
      </p:pic>
      <p:sp>
        <p:nvSpPr>
          <p:cNvPr id="9" name="TextBox 8">
            <a:extLst>
              <a:ext uri="{FF2B5EF4-FFF2-40B4-BE49-F238E27FC236}">
                <a16:creationId xmlns="" xmlns:a16="http://schemas.microsoft.com/office/drawing/2014/main" id="{3BCBA2A2-5C69-3223-E6D5-213B7BC33178}"/>
              </a:ext>
            </a:extLst>
          </p:cNvPr>
          <p:cNvSpPr txBox="1"/>
          <p:nvPr/>
        </p:nvSpPr>
        <p:spPr>
          <a:xfrm>
            <a:off x="115479" y="1844160"/>
            <a:ext cx="5380348" cy="4247317"/>
          </a:xfrm>
          <a:prstGeom prst="rect">
            <a:avLst/>
          </a:prstGeom>
          <a:noFill/>
        </p:spPr>
        <p:txBody>
          <a:bodyPr wrap="square">
            <a:spAutoFit/>
          </a:bodyPr>
          <a:lstStyle/>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mj-lt"/>
              </a:rPr>
              <a:t>Bước 1:</a:t>
            </a:r>
            <a:r>
              <a:rPr lang="vi-VN" sz="2400" dirty="0">
                <a:latin typeface="+mj-lt"/>
              </a:rPr>
              <a:t> Người cấp cứu luồn hai tay qua nách xuống dưới vai nạn nhân, nâng nạn nhân ngồi dậy, kết hợp thu chân trước về phía sau đỡ nạn nhân đứng dậy và ngả người cho nạn nhân dựa vào. Nắm một tay nạn nhân đồng thời xoay người, hạ thấp trọng tâm cho thân nạn nhân dựa vào lưng (hình 12.15a). </a:t>
            </a:r>
            <a:endParaRPr lang="en-US" sz="2400" dirty="0">
              <a:latin typeface="+mj-lt"/>
            </a:endParaRPr>
          </a:p>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mj-lt"/>
              </a:rPr>
              <a:t>Bước 2:</a:t>
            </a:r>
            <a:r>
              <a:rPr lang="vi-VN" sz="2400" dirty="0">
                <a:latin typeface="+mj-lt"/>
              </a:rPr>
              <a:t> Luồn hai tay dưới </a:t>
            </a:r>
            <a:r>
              <a:rPr lang="vi-VN" sz="2400" dirty="0" err="1">
                <a:latin typeface="+mj-lt"/>
              </a:rPr>
              <a:t>khoeo</a:t>
            </a:r>
            <a:r>
              <a:rPr lang="vi-VN" sz="2400" dirty="0">
                <a:latin typeface="+mj-lt"/>
              </a:rPr>
              <a:t> chân nạn nhân, dồn sức cõng nạn nhân và đứng dậy để di chuyển (hình 12.15b).</a:t>
            </a:r>
            <a:endParaRPr lang="en-US" sz="2400" dirty="0">
              <a:latin typeface="+mj-lt"/>
            </a:endParaRPr>
          </a:p>
        </p:txBody>
      </p:sp>
    </p:spTree>
    <p:extLst>
      <p:ext uri="{BB962C8B-B14F-4D97-AF65-F5344CB8AC3E}">
        <p14:creationId xmlns:p14="http://schemas.microsoft.com/office/powerpoint/2010/main" val="31917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anim calcmode="lin" valueType="num">
                                      <p:cBhvr>
                                        <p:cTn id="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2EE8DC0F-59E1-353C-738F-1FD12F375F18}"/>
              </a:ext>
            </a:extLst>
          </p:cNvPr>
          <p:cNvSpPr txBox="1"/>
          <p:nvPr/>
        </p:nvSpPr>
        <p:spPr>
          <a:xfrm>
            <a:off x="1831157" y="285316"/>
            <a:ext cx="6094428" cy="461665"/>
          </a:xfrm>
          <a:prstGeom prst="rect">
            <a:avLst/>
          </a:prstGeom>
          <a:noFill/>
        </p:spPr>
        <p:txBody>
          <a:bodyPr wrap="square">
            <a:spAutoFit/>
          </a:bodyPr>
          <a:lstStyle/>
          <a:p>
            <a:r>
              <a:rPr lang="en-US" sz="2400" b="1" i="1" dirty="0">
                <a:solidFill>
                  <a:srgbClr val="00B050"/>
                </a:solidFill>
                <a:latin typeface="Times New Roman" panose="02020603050405020304" pitchFamily="18" charset="0"/>
                <a:cs typeface="Times New Roman" panose="02020603050405020304" pitchFamily="18" charset="0"/>
              </a:rPr>
              <a:t>b) </a:t>
            </a:r>
            <a:r>
              <a:rPr lang="en-US" sz="2400" b="1" i="1" dirty="0" err="1">
                <a:solidFill>
                  <a:srgbClr val="00B050"/>
                </a:solidFill>
                <a:latin typeface="Times New Roman" panose="02020603050405020304" pitchFamily="18" charset="0"/>
                <a:cs typeface="Times New Roman" panose="02020603050405020304" pitchFamily="18" charset="0"/>
              </a:rPr>
              <a:t>Vác</a:t>
            </a:r>
            <a:endParaRPr lang="en-US" sz="2400" b="1" i="1" dirty="0">
              <a:solidFill>
                <a:srgbClr val="00B050"/>
              </a:solidFill>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 xmlns:a16="http://schemas.microsoft.com/office/drawing/2014/main" id="{9307A6E3-05E1-2C81-2ED2-977242017A0D}"/>
              </a:ext>
            </a:extLst>
          </p:cNvPr>
          <p:cNvSpPr txBox="1"/>
          <p:nvPr/>
        </p:nvSpPr>
        <p:spPr>
          <a:xfrm>
            <a:off x="1670901" y="842264"/>
            <a:ext cx="10276073"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13.</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chuyển</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thương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bằng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cách</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vác</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sp>
        <p:nvSpPr>
          <p:cNvPr id="9" name="TextBox 8">
            <a:extLst>
              <a:ext uri="{FF2B5EF4-FFF2-40B4-BE49-F238E27FC236}">
                <a16:creationId xmlns="" xmlns:a16="http://schemas.microsoft.com/office/drawing/2014/main" id="{3BCBA2A2-5C69-3223-E6D5-213B7BC33178}"/>
              </a:ext>
            </a:extLst>
          </p:cNvPr>
          <p:cNvSpPr txBox="1"/>
          <p:nvPr/>
        </p:nvSpPr>
        <p:spPr>
          <a:xfrm>
            <a:off x="115479" y="1844160"/>
            <a:ext cx="5380348" cy="4247317"/>
          </a:xfrm>
          <a:prstGeom prst="rect">
            <a:avLst/>
          </a:prstGeom>
          <a:noFill/>
        </p:spPr>
        <p:txBody>
          <a:bodyPr wrap="square">
            <a:spAutoFit/>
          </a:bodyPr>
          <a:lstStyle/>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mj-lt"/>
              </a:rPr>
              <a:t>Bước 1:</a:t>
            </a:r>
            <a:r>
              <a:rPr lang="vi-VN" sz="2400" dirty="0">
                <a:latin typeface="+mj-lt"/>
              </a:rPr>
              <a:t> Người cấp cứu luồn hai tay qua nách xuống dưới vai nạn nhân, nâng nạn nhân ngồi dậy, kết hợp thu chân trước về phía sau đỡ nạn nhân đứng dậy và ngả người cho nạn nhân dựa vào. Tay trên nắm một tay của nạn nhân đồng thời xoay người, hạ thấp trọng tâm; tay dưới luồn qua háng, ghé vai và cho thân nạn nhân dựa lên hai vai (hình 12.16a). </a:t>
            </a:r>
            <a:endParaRPr lang="en-US" sz="2400" dirty="0">
              <a:latin typeface="+mj-lt"/>
            </a:endParaRPr>
          </a:p>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mj-lt"/>
              </a:rPr>
              <a:t>Bước 2:</a:t>
            </a:r>
            <a:r>
              <a:rPr lang="vi-VN" sz="2400" dirty="0">
                <a:latin typeface="+mj-lt"/>
              </a:rPr>
              <a:t> Dồn sức vác nạn nhân và đứng dậy để di chuyển (hình 12.16b).</a:t>
            </a:r>
            <a:endParaRPr lang="en-US" sz="2400" dirty="0">
              <a:latin typeface="+mj-lt"/>
            </a:endParaRPr>
          </a:p>
        </p:txBody>
      </p:sp>
      <p:pic>
        <p:nvPicPr>
          <p:cNvPr id="3" name="Picture 2">
            <a:extLst>
              <a:ext uri="{FF2B5EF4-FFF2-40B4-BE49-F238E27FC236}">
                <a16:creationId xmlns="" xmlns:a16="http://schemas.microsoft.com/office/drawing/2014/main" id="{F73F872C-DD53-3EED-9E44-D2213BFFE576}"/>
              </a:ext>
            </a:extLst>
          </p:cNvPr>
          <p:cNvPicPr>
            <a:picLocks noChangeAspect="1"/>
          </p:cNvPicPr>
          <p:nvPr/>
        </p:nvPicPr>
        <p:blipFill>
          <a:blip r:embed="rId4"/>
          <a:stretch>
            <a:fillRect/>
          </a:stretch>
        </p:blipFill>
        <p:spPr>
          <a:xfrm>
            <a:off x="5701186" y="1924934"/>
            <a:ext cx="6245787" cy="4381598"/>
          </a:xfrm>
          <a:prstGeom prst="rect">
            <a:avLst/>
          </a:prstGeom>
        </p:spPr>
      </p:pic>
    </p:spTree>
    <p:extLst>
      <p:ext uri="{BB962C8B-B14F-4D97-AF65-F5344CB8AC3E}">
        <p14:creationId xmlns:p14="http://schemas.microsoft.com/office/powerpoint/2010/main" val="3712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anim calcmode="lin" valueType="num">
                                      <p:cBhvr>
                                        <p:cTn id="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2EE8DC0F-59E1-353C-738F-1FD12F375F18}"/>
              </a:ext>
            </a:extLst>
          </p:cNvPr>
          <p:cNvSpPr txBox="1"/>
          <p:nvPr/>
        </p:nvSpPr>
        <p:spPr>
          <a:xfrm>
            <a:off x="1831157" y="285316"/>
            <a:ext cx="6094428" cy="461665"/>
          </a:xfrm>
          <a:prstGeom prst="rect">
            <a:avLst/>
          </a:prstGeom>
          <a:noFill/>
        </p:spPr>
        <p:txBody>
          <a:bodyPr wrap="square">
            <a:spAutoFit/>
          </a:bodyPr>
          <a:lstStyle/>
          <a:p>
            <a:r>
              <a:rPr lang="en-US" sz="2400" b="1" i="1" dirty="0">
                <a:solidFill>
                  <a:srgbClr val="00B050"/>
                </a:solidFill>
                <a:latin typeface="Times New Roman" panose="02020603050405020304" pitchFamily="18" charset="0"/>
                <a:cs typeface="Times New Roman" panose="02020603050405020304" pitchFamily="18" charset="0"/>
              </a:rPr>
              <a:t>b) </a:t>
            </a:r>
            <a:r>
              <a:rPr lang="en-US" sz="2400" b="1" i="1" dirty="0" err="1">
                <a:solidFill>
                  <a:srgbClr val="00B050"/>
                </a:solidFill>
                <a:latin typeface="Times New Roman" panose="02020603050405020304" pitchFamily="18" charset="0"/>
                <a:cs typeface="Times New Roman" panose="02020603050405020304" pitchFamily="18" charset="0"/>
              </a:rPr>
              <a:t>Chuyển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thương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bằng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cáng</a:t>
            </a:r>
            <a:endParaRPr lang="en-US" sz="2400" b="1" i="1" dirty="0">
              <a:solidFill>
                <a:srgbClr val="00B050"/>
              </a:solidFill>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 xmlns:a16="http://schemas.microsoft.com/office/drawing/2014/main" id="{9307A6E3-05E1-2C81-2ED2-977242017A0D}"/>
              </a:ext>
            </a:extLst>
          </p:cNvPr>
          <p:cNvSpPr txBox="1"/>
          <p:nvPr/>
        </p:nvSpPr>
        <p:spPr>
          <a:xfrm>
            <a:off x="1670901" y="842264"/>
            <a:ext cx="10276073" cy="815288"/>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14.</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chuyển</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thương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bằng</a:t>
            </a:r>
            <a:r>
              <a:rPr lang="en-US" sz="240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rPr>
              <a:t>cáng</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sp>
        <p:nvSpPr>
          <p:cNvPr id="9" name="TextBox 8">
            <a:extLst>
              <a:ext uri="{FF2B5EF4-FFF2-40B4-BE49-F238E27FC236}">
                <a16:creationId xmlns="" xmlns:a16="http://schemas.microsoft.com/office/drawing/2014/main" id="{3BCBA2A2-5C69-3223-E6D5-213B7BC33178}"/>
              </a:ext>
            </a:extLst>
          </p:cNvPr>
          <p:cNvSpPr txBox="1"/>
          <p:nvPr/>
        </p:nvSpPr>
        <p:spPr>
          <a:xfrm>
            <a:off x="1459336" y="1994989"/>
            <a:ext cx="3806071" cy="3913892"/>
          </a:xfrm>
          <a:prstGeom prst="rect">
            <a:avLst/>
          </a:prstGeom>
          <a:noFill/>
        </p:spPr>
        <p:txBody>
          <a:bodyPr wrap="square">
            <a:spAutoFit/>
          </a:bodyPr>
          <a:lstStyle/>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mj-lt"/>
              </a:rPr>
              <a:t>Bước 1:</a:t>
            </a:r>
            <a:r>
              <a:rPr lang="vi-VN" sz="2400" dirty="0">
                <a:latin typeface="+mj-lt"/>
              </a:rPr>
              <a:t> Đặt nạn nhân lên cáng, đầu hướng về phía người đi trước và cao hơn chân. </a:t>
            </a:r>
            <a:endParaRPr lang="en-US" sz="2400" dirty="0">
              <a:latin typeface="+mj-lt"/>
            </a:endParaRPr>
          </a:p>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mj-lt"/>
              </a:rPr>
              <a:t>Bước 2:</a:t>
            </a:r>
            <a:r>
              <a:rPr lang="vi-VN" sz="2400" dirty="0">
                <a:latin typeface="+mj-lt"/>
              </a:rPr>
              <a:t> Người trước bước chân phải thì người sau bước chân trái, cứ như vậy giữ thăng bằng suốt quá trình đi. Khi nghỉ giải lao dùng hai gậy chống cáng và giữ cho chắc.</a:t>
            </a:r>
            <a:endParaRPr lang="en-US" sz="2400" dirty="0">
              <a:latin typeface="+mj-lt"/>
            </a:endParaRPr>
          </a:p>
        </p:txBody>
      </p:sp>
      <p:pic>
        <p:nvPicPr>
          <p:cNvPr id="6" name="Picture 5">
            <a:extLst>
              <a:ext uri="{FF2B5EF4-FFF2-40B4-BE49-F238E27FC236}">
                <a16:creationId xmlns="" xmlns:a16="http://schemas.microsoft.com/office/drawing/2014/main" id="{72841693-D7D7-49C5-D7AB-1EDA40852FA0}"/>
              </a:ext>
            </a:extLst>
          </p:cNvPr>
          <p:cNvPicPr>
            <a:picLocks noChangeAspect="1"/>
          </p:cNvPicPr>
          <p:nvPr/>
        </p:nvPicPr>
        <p:blipFill>
          <a:blip r:embed="rId4"/>
          <a:stretch>
            <a:fillRect/>
          </a:stretch>
        </p:blipFill>
        <p:spPr>
          <a:xfrm>
            <a:off x="5750351" y="2102177"/>
            <a:ext cx="6196623" cy="3806704"/>
          </a:xfrm>
          <a:prstGeom prst="rect">
            <a:avLst/>
          </a:prstGeom>
        </p:spPr>
      </p:pic>
    </p:spTree>
    <p:extLst>
      <p:ext uri="{BB962C8B-B14F-4D97-AF65-F5344CB8AC3E}">
        <p14:creationId xmlns:p14="http://schemas.microsoft.com/office/powerpoint/2010/main" val="33883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anim calcmode="lin" valueType="num">
                                      <p:cBhvr>
                                        <p:cTn id="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 Box 2"/>
          <p:cNvSpPr txBox="1"/>
          <p:nvPr/>
        </p:nvSpPr>
        <p:spPr>
          <a:xfrm>
            <a:off x="1550818" y="97701"/>
            <a:ext cx="7998682" cy="969176"/>
          </a:xfrm>
          <a:prstGeom prst="rect">
            <a:avLst/>
          </a:prstGeom>
          <a:noFill/>
        </p:spPr>
        <p:txBody>
          <a:bodyPr wrap="square" rtlCol="0" anchor="t">
            <a:spAutoFit/>
          </a:bodyPr>
          <a:lstStyle/>
          <a:p>
            <a:pPr indent="0" fontAlgn="auto">
              <a:lnSpc>
                <a:spcPts val="2700"/>
              </a:lnSpc>
              <a:spcBef>
                <a:spcPts val="600"/>
              </a:spcBef>
              <a:spcAft>
                <a:spcPts val="600"/>
              </a:spcAft>
            </a:pPr>
            <a:r>
              <a:rPr lang="en-US" sz="2400" b="1" dirty="0">
                <a:solidFill>
                  <a:srgbClr val="00B050"/>
                </a:solidFill>
                <a:uFillTx/>
                <a:latin typeface="Times New Roman" panose="02020603050405020304" pitchFamily="18" charset="0"/>
                <a:cs typeface="Times New Roman" panose="02020603050405020304" pitchFamily="18" charset="0"/>
              </a:rPr>
              <a:t>I. </a:t>
            </a:r>
            <a:r>
              <a:rPr lang="vi-VN" sz="2400" b="1" dirty="0">
                <a:solidFill>
                  <a:srgbClr val="00B050"/>
                </a:solidFill>
                <a:latin typeface="+mj-lt"/>
              </a:rPr>
              <a:t>SƠ CỨU MỘT SỐ TAI NẠN THÔNG THƯỜNG</a:t>
            </a:r>
            <a:endParaRPr lang="en-US" sz="2400" b="1" dirty="0">
              <a:solidFill>
                <a:srgbClr val="00B050"/>
              </a:solidFill>
              <a:latin typeface="+mj-lt"/>
            </a:endParaRPr>
          </a:p>
          <a:p>
            <a:pPr indent="0" fontAlgn="auto">
              <a:lnSpc>
                <a:spcPts val="2700"/>
              </a:lnSpc>
              <a:spcBef>
                <a:spcPts val="600"/>
              </a:spcBef>
              <a:spcAft>
                <a:spcPts val="600"/>
              </a:spcAft>
            </a:pPr>
            <a:r>
              <a:rPr lang="en-US" sz="2400" b="1" dirty="0">
                <a:solidFill>
                  <a:srgbClr val="00B050"/>
                </a:solidFill>
                <a:uFillTx/>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Một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tai </a:t>
            </a:r>
            <a:r>
              <a:rPr lang="en-US" sz="2400" b="1" dirty="0" err="1">
                <a:solidFill>
                  <a:srgbClr val="00B050"/>
                </a:solidFill>
                <a:latin typeface="Times New Roman" panose="02020603050405020304" pitchFamily="18" charset="0"/>
                <a:cs typeface="Times New Roman" panose="02020603050405020304" pitchFamily="18" charset="0"/>
              </a:rPr>
              <a:t>nạn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thông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thường</a:t>
            </a:r>
            <a:r>
              <a:rPr lang="en-US" sz="2400" b="1" dirty="0">
                <a:solidFill>
                  <a:srgbClr val="00B050"/>
                </a:solidFill>
                <a:uFillTx/>
                <a:latin typeface="Times New Roman" panose="02020603050405020304" pitchFamily="18" charset="0"/>
                <a:cs typeface="Times New Roman" panose="02020603050405020304" pitchFamily="18" charset="0"/>
              </a:rPr>
              <a:t>                      </a:t>
            </a:r>
          </a:p>
        </p:txBody>
      </p:sp>
      <p:sp>
        <p:nvSpPr>
          <p:cNvPr id="4" name="Text Box 3"/>
          <p:cNvSpPr txBox="1"/>
          <p:nvPr/>
        </p:nvSpPr>
        <p:spPr>
          <a:xfrm>
            <a:off x="208921" y="1147646"/>
            <a:ext cx="2694535" cy="1938992"/>
          </a:xfrm>
          <a:prstGeom prst="rect">
            <a:avLst/>
          </a:prstGeom>
          <a:solidFill>
            <a:schemeClr val="accent4">
              <a:lumMod val="40000"/>
              <a:lumOff val="60000"/>
            </a:schemeClr>
          </a:solidFill>
          <a:ln>
            <a:solidFill>
              <a:srgbClr val="00B050"/>
            </a:solidFill>
          </a:ln>
        </p:spPr>
        <p:txBody>
          <a:bodyPr wrap="square" rtlCol="0" anchor="t">
            <a:spAutoFit/>
          </a:bodyPr>
          <a:lstStyle/>
          <a:p>
            <a:r>
              <a:rPr lang="en-US" sz="2400" dirty="0" err="1">
                <a:solidFill>
                  <a:srgbClr val="C00000"/>
                </a:solidFill>
                <a:latin typeface="Times New Roman" panose="02020603050405020304" pitchFamily="18" charset="0"/>
                <a:cs typeface="Times New Roman" panose="02020603050405020304" pitchFamily="18" charset="0"/>
              </a:rPr>
              <a:t>Khám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phá</a:t>
            </a:r>
            <a:endParaRPr lang="en-US" sz="2400" dirty="0">
              <a:latin typeface="Times New Roman" panose="02020603050405020304" pitchFamily="18" charset="0"/>
              <a:cs typeface="Times New Roman" panose="02020603050405020304" pitchFamily="18" charset="0"/>
            </a:endParaRPr>
          </a:p>
          <a:p>
            <a:pPr algn="just"/>
            <a:r>
              <a:rPr lang="en-US" sz="2400" spc="-90" dirty="0">
                <a:solidFill>
                  <a:schemeClr val="tx1"/>
                </a:solidFill>
                <a:uFillTx/>
                <a:latin typeface="Times New Roman" panose="02020603050405020304" pitchFamily="18" charset="0"/>
                <a:cs typeface="Times New Roman" panose="02020603050405020304" pitchFamily="18" charset="0"/>
              </a:rPr>
              <a:t>1. </a:t>
            </a:r>
            <a:r>
              <a:rPr lang="vi-VN" sz="2400" dirty="0">
                <a:latin typeface="+mj-lt"/>
              </a:rPr>
              <a:t>Em hãy nêu tên và cách sơ cứu một số tai nạn thông thường ở hình 12.1.</a:t>
            </a:r>
            <a:endParaRPr lang="en-US" sz="2400" spc="-90" dirty="0">
              <a:solidFill>
                <a:schemeClr val="tx1"/>
              </a:solidFill>
              <a:uFillTx/>
              <a:latin typeface="+mj-lt"/>
              <a:cs typeface="Times New Roman" panose="02020603050405020304" pitchFamily="18" charset="0"/>
            </a:endParaRPr>
          </a:p>
        </p:txBody>
      </p:sp>
      <p:sp>
        <p:nvSpPr>
          <p:cNvPr id="100" name="Text Box 99"/>
          <p:cNvSpPr txBox="1"/>
          <p:nvPr/>
        </p:nvSpPr>
        <p:spPr>
          <a:xfrm>
            <a:off x="208922" y="3289253"/>
            <a:ext cx="2694534" cy="3477875"/>
          </a:xfrm>
          <a:prstGeom prst="rect">
            <a:avLst/>
          </a:prstGeom>
          <a:noFill/>
          <a:ln w="9525">
            <a:solidFill>
              <a:srgbClr val="00B050"/>
            </a:solidFill>
          </a:ln>
        </p:spPr>
        <p:txBody>
          <a:bodyPr wrap="square">
            <a:spAutoFit/>
          </a:bodyPr>
          <a:lstStyle/>
          <a:p>
            <a:pPr marL="342900" indent="-342900" fontAlgn="auto">
              <a:lnSpc>
                <a:spcPts val="27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4</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SGK;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tai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a:t>
            </a:r>
          </a:p>
          <a:p>
            <a:pPr marL="342900" indent="-342900" fontAlgn="auto">
              <a:lnSpc>
                <a:spcPts val="2780"/>
              </a:lnSpc>
              <a:spcBef>
                <a:spcPts val="600"/>
              </a:spcBef>
              <a:spcAft>
                <a:spcPts val="600"/>
              </a:spcAft>
              <a:buFont typeface="Wingdings" panose="05000000000000000000" charset="0"/>
              <a:buChar char="v"/>
            </a:pPr>
            <a:r>
              <a:rPr lang="en-US" sz="2400" dirty="0" err="1">
                <a:latin typeface="Times New Roman" panose="02020603050405020304" pitchFamily="18" charset="0"/>
                <a:cs typeface="Times New Roman" panose="02020603050405020304" pitchFamily="18" charset="0"/>
                <a:sym typeface="+mn-ea"/>
              </a:rPr>
              <a:t>Thời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gian</a:t>
            </a:r>
            <a:r>
              <a:rPr lang="en-US" sz="2400" dirty="0">
                <a:latin typeface="Times New Roman" panose="02020603050405020304" pitchFamily="18" charset="0"/>
                <a:cs typeface="Times New Roman" panose="02020603050405020304" pitchFamily="18" charset="0"/>
                <a:sym typeface="+mn-ea"/>
              </a:rPr>
              <a:t>:                </a:t>
            </a:r>
            <a:r>
              <a:rPr lang="en-US" sz="2400" dirty="0">
                <a:solidFill>
                  <a:srgbClr val="FF0000"/>
                </a:solidFill>
                <a:latin typeface="Times New Roman" panose="02020603050405020304" pitchFamily="18" charset="0"/>
                <a:cs typeface="Times New Roman" panose="02020603050405020304" pitchFamily="18" charset="0"/>
                <a:sym typeface="+mn-ea"/>
              </a:rPr>
              <a:t>05</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phút</a:t>
            </a:r>
            <a:endParaRPr lang="en-US" sz="2400" b="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76E02206-583A-6DC1-F1B3-507579C4041E}"/>
              </a:ext>
            </a:extLst>
          </p:cNvPr>
          <p:cNvPicPr>
            <a:picLocks noChangeAspect="1"/>
          </p:cNvPicPr>
          <p:nvPr/>
        </p:nvPicPr>
        <p:blipFill>
          <a:blip r:embed="rId4"/>
          <a:stretch>
            <a:fillRect/>
          </a:stretch>
        </p:blipFill>
        <p:spPr>
          <a:xfrm>
            <a:off x="3186189" y="1166697"/>
            <a:ext cx="2909811" cy="1834917"/>
          </a:xfrm>
          <a:prstGeom prst="rect">
            <a:avLst/>
          </a:prstGeom>
        </p:spPr>
      </p:pic>
      <p:sp>
        <p:nvSpPr>
          <p:cNvPr id="7" name="Text Box 99">
            <a:extLst>
              <a:ext uri="{FF2B5EF4-FFF2-40B4-BE49-F238E27FC236}">
                <a16:creationId xmlns="" xmlns:a16="http://schemas.microsoft.com/office/drawing/2014/main" id="{156390E9-C3B0-12B8-70BA-3FEC90BFC417}"/>
              </a:ext>
            </a:extLst>
          </p:cNvPr>
          <p:cNvSpPr txBox="1"/>
          <p:nvPr/>
        </p:nvSpPr>
        <p:spPr>
          <a:xfrm>
            <a:off x="3733769" y="3001615"/>
            <a:ext cx="1524040" cy="451406"/>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err="1">
                <a:solidFill>
                  <a:srgbClr val="00B050"/>
                </a:solidFill>
                <a:latin typeface="Times New Roman" panose="02020603050405020304" pitchFamily="18" charset="0"/>
                <a:cs typeface="Times New Roman" panose="02020603050405020304" pitchFamily="18" charset="0"/>
              </a:rPr>
              <a:t>Đuối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nước</a:t>
            </a:r>
            <a:endParaRPr lang="en-US" sz="2400" b="0" dirty="0">
              <a:solidFill>
                <a:srgbClr val="00B05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A73CF65C-BCEA-AFC6-CCF9-7F1EDFC1CBC8}"/>
              </a:ext>
            </a:extLst>
          </p:cNvPr>
          <p:cNvPicPr>
            <a:picLocks noChangeAspect="1"/>
          </p:cNvPicPr>
          <p:nvPr/>
        </p:nvPicPr>
        <p:blipFill>
          <a:blip r:embed="rId5"/>
          <a:stretch>
            <a:fillRect/>
          </a:stretch>
        </p:blipFill>
        <p:spPr>
          <a:xfrm>
            <a:off x="6253043" y="1147645"/>
            <a:ext cx="2909811" cy="1834918"/>
          </a:xfrm>
          <a:prstGeom prst="rect">
            <a:avLst/>
          </a:prstGeom>
        </p:spPr>
      </p:pic>
      <p:pic>
        <p:nvPicPr>
          <p:cNvPr id="11" name="Picture 10">
            <a:extLst>
              <a:ext uri="{FF2B5EF4-FFF2-40B4-BE49-F238E27FC236}">
                <a16:creationId xmlns="" xmlns:a16="http://schemas.microsoft.com/office/drawing/2014/main" id="{49218CA0-5588-EAB8-00A0-3D74114FEDFC}"/>
              </a:ext>
            </a:extLst>
          </p:cNvPr>
          <p:cNvPicPr>
            <a:picLocks noChangeAspect="1"/>
          </p:cNvPicPr>
          <p:nvPr/>
        </p:nvPicPr>
        <p:blipFill>
          <a:blip r:embed="rId6"/>
          <a:stretch>
            <a:fillRect/>
          </a:stretch>
        </p:blipFill>
        <p:spPr>
          <a:xfrm>
            <a:off x="9298697" y="1147644"/>
            <a:ext cx="2767612" cy="1834917"/>
          </a:xfrm>
          <a:prstGeom prst="rect">
            <a:avLst/>
          </a:prstGeom>
        </p:spPr>
      </p:pic>
      <p:sp>
        <p:nvSpPr>
          <p:cNvPr id="12" name="Text Box 99">
            <a:extLst>
              <a:ext uri="{FF2B5EF4-FFF2-40B4-BE49-F238E27FC236}">
                <a16:creationId xmlns="" xmlns:a16="http://schemas.microsoft.com/office/drawing/2014/main" id="{CA51189F-0D30-131F-A303-9013884F8891}"/>
              </a:ext>
            </a:extLst>
          </p:cNvPr>
          <p:cNvSpPr txBox="1"/>
          <p:nvPr/>
        </p:nvSpPr>
        <p:spPr>
          <a:xfrm>
            <a:off x="9974337" y="2982561"/>
            <a:ext cx="1441523" cy="451406"/>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a:solidFill>
                  <a:srgbClr val="00B050"/>
                </a:solidFill>
                <a:latin typeface="Times New Roman" panose="02020603050405020304" pitchFamily="18" charset="0"/>
                <a:cs typeface="Times New Roman" panose="02020603050405020304" pitchFamily="18" charset="0"/>
              </a:rPr>
              <a:t>Bong </a:t>
            </a:r>
            <a:r>
              <a:rPr lang="en-US" sz="2400" dirty="0" err="1">
                <a:solidFill>
                  <a:srgbClr val="00B050"/>
                </a:solidFill>
                <a:latin typeface="Times New Roman" panose="02020603050405020304" pitchFamily="18" charset="0"/>
                <a:cs typeface="Times New Roman" panose="02020603050405020304" pitchFamily="18" charset="0"/>
              </a:rPr>
              <a:t>gân</a:t>
            </a:r>
            <a:endParaRPr lang="en-US" sz="2400" b="0" dirty="0">
              <a:solidFill>
                <a:srgbClr val="00B050"/>
              </a:solidFill>
              <a:latin typeface="Times New Roman" panose="02020603050405020304" pitchFamily="18" charset="0"/>
              <a:cs typeface="Times New Roman" panose="02020603050405020304" pitchFamily="18" charset="0"/>
            </a:endParaRPr>
          </a:p>
        </p:txBody>
      </p:sp>
      <p:sp>
        <p:nvSpPr>
          <p:cNvPr id="13" name="Text Box 99">
            <a:extLst>
              <a:ext uri="{FF2B5EF4-FFF2-40B4-BE49-F238E27FC236}">
                <a16:creationId xmlns="" xmlns:a16="http://schemas.microsoft.com/office/drawing/2014/main" id="{CCA89A8D-135E-FE90-E591-365F35026177}"/>
              </a:ext>
            </a:extLst>
          </p:cNvPr>
          <p:cNvSpPr txBox="1"/>
          <p:nvPr/>
        </p:nvSpPr>
        <p:spPr>
          <a:xfrm>
            <a:off x="7331225" y="2971858"/>
            <a:ext cx="879136" cy="451406"/>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err="1">
                <a:solidFill>
                  <a:srgbClr val="00B050"/>
                </a:solidFill>
                <a:latin typeface="Times New Roman" panose="02020603050405020304" pitchFamily="18" charset="0"/>
                <a:cs typeface="Times New Roman" panose="02020603050405020304" pitchFamily="18" charset="0"/>
              </a:rPr>
              <a:t>Ngất</a:t>
            </a:r>
            <a:endParaRPr lang="en-US" sz="2400" b="0" dirty="0">
              <a:solidFill>
                <a:srgbClr val="00B05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262E616F-8599-5BAD-25D1-CA1614FA7F10}"/>
              </a:ext>
            </a:extLst>
          </p:cNvPr>
          <p:cNvPicPr>
            <a:picLocks noChangeAspect="1"/>
          </p:cNvPicPr>
          <p:nvPr/>
        </p:nvPicPr>
        <p:blipFill>
          <a:blip r:embed="rId7"/>
          <a:stretch>
            <a:fillRect/>
          </a:stretch>
        </p:blipFill>
        <p:spPr>
          <a:xfrm>
            <a:off x="3186188" y="3613839"/>
            <a:ext cx="2909811" cy="2004536"/>
          </a:xfrm>
          <a:prstGeom prst="rect">
            <a:avLst/>
          </a:prstGeom>
        </p:spPr>
      </p:pic>
      <p:sp>
        <p:nvSpPr>
          <p:cNvPr id="16" name="Text Box 99">
            <a:extLst>
              <a:ext uri="{FF2B5EF4-FFF2-40B4-BE49-F238E27FC236}">
                <a16:creationId xmlns="" xmlns:a16="http://schemas.microsoft.com/office/drawing/2014/main" id="{48159F2C-A0A2-A2E9-9191-6D7BEC3AE887}"/>
              </a:ext>
            </a:extLst>
          </p:cNvPr>
          <p:cNvSpPr txBox="1"/>
          <p:nvPr/>
        </p:nvSpPr>
        <p:spPr>
          <a:xfrm>
            <a:off x="3355942" y="5774280"/>
            <a:ext cx="2831113" cy="451406"/>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a:solidFill>
                  <a:srgbClr val="00B050"/>
                </a:solidFill>
                <a:latin typeface="Times New Roman" panose="02020603050405020304" pitchFamily="18" charset="0"/>
                <a:cs typeface="Times New Roman" panose="02020603050405020304" pitchFamily="18" charset="0"/>
              </a:rPr>
              <a:t>Say </a:t>
            </a:r>
            <a:r>
              <a:rPr lang="en-US" sz="2400" dirty="0" err="1">
                <a:solidFill>
                  <a:srgbClr val="00B050"/>
                </a:solidFill>
                <a:latin typeface="Times New Roman" panose="02020603050405020304" pitchFamily="18" charset="0"/>
                <a:cs typeface="Times New Roman" panose="02020603050405020304" pitchFamily="18" charset="0"/>
              </a:rPr>
              <a:t>nóng</a:t>
            </a:r>
            <a:r>
              <a:rPr lang="en-US" sz="2400" dirty="0">
                <a:solidFill>
                  <a:srgbClr val="00B050"/>
                </a:solidFill>
                <a:latin typeface="Times New Roman" panose="02020603050405020304" pitchFamily="18" charset="0"/>
                <a:cs typeface="Times New Roman" panose="02020603050405020304" pitchFamily="18" charset="0"/>
              </a:rPr>
              <a:t>, say </a:t>
            </a:r>
            <a:r>
              <a:rPr lang="en-US" sz="2400" dirty="0" err="1">
                <a:solidFill>
                  <a:srgbClr val="00B050"/>
                </a:solidFill>
                <a:latin typeface="Times New Roman" panose="02020603050405020304" pitchFamily="18" charset="0"/>
                <a:cs typeface="Times New Roman" panose="02020603050405020304" pitchFamily="18" charset="0"/>
              </a:rPr>
              <a:t>nắng</a:t>
            </a:r>
            <a:endParaRPr lang="en-US" sz="2400" b="0" dirty="0">
              <a:solidFill>
                <a:srgbClr val="00B05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6212500C-EA57-29B4-4292-D81D2178FFE6}"/>
              </a:ext>
            </a:extLst>
          </p:cNvPr>
          <p:cNvPicPr>
            <a:picLocks noChangeAspect="1"/>
          </p:cNvPicPr>
          <p:nvPr/>
        </p:nvPicPr>
        <p:blipFill>
          <a:blip r:embed="rId8"/>
          <a:stretch>
            <a:fillRect/>
          </a:stretch>
        </p:blipFill>
        <p:spPr>
          <a:xfrm>
            <a:off x="6253043" y="3613839"/>
            <a:ext cx="2909811" cy="2004536"/>
          </a:xfrm>
          <a:prstGeom prst="rect">
            <a:avLst/>
          </a:prstGeom>
        </p:spPr>
      </p:pic>
      <p:pic>
        <p:nvPicPr>
          <p:cNvPr id="20" name="Picture 19">
            <a:extLst>
              <a:ext uri="{FF2B5EF4-FFF2-40B4-BE49-F238E27FC236}">
                <a16:creationId xmlns="" xmlns:a16="http://schemas.microsoft.com/office/drawing/2014/main" id="{BF8B43C3-ACD0-53E3-21DC-60B471884C4A}"/>
              </a:ext>
            </a:extLst>
          </p:cNvPr>
          <p:cNvPicPr>
            <a:picLocks noChangeAspect="1"/>
          </p:cNvPicPr>
          <p:nvPr/>
        </p:nvPicPr>
        <p:blipFill>
          <a:blip r:embed="rId9"/>
          <a:stretch>
            <a:fillRect/>
          </a:stretch>
        </p:blipFill>
        <p:spPr>
          <a:xfrm>
            <a:off x="9319897" y="3613839"/>
            <a:ext cx="2746411" cy="2004536"/>
          </a:xfrm>
          <a:prstGeom prst="rect">
            <a:avLst/>
          </a:prstGeom>
        </p:spPr>
      </p:pic>
      <p:sp>
        <p:nvSpPr>
          <p:cNvPr id="21" name="Text Box 99">
            <a:extLst>
              <a:ext uri="{FF2B5EF4-FFF2-40B4-BE49-F238E27FC236}">
                <a16:creationId xmlns="" xmlns:a16="http://schemas.microsoft.com/office/drawing/2014/main" id="{E4F6C26F-8841-257E-32AB-7EBE8E9EA760}"/>
              </a:ext>
            </a:extLst>
          </p:cNvPr>
          <p:cNvSpPr txBox="1"/>
          <p:nvPr/>
        </p:nvSpPr>
        <p:spPr>
          <a:xfrm>
            <a:off x="10261797" y="5774280"/>
            <a:ext cx="862609" cy="451406"/>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err="1">
                <a:solidFill>
                  <a:srgbClr val="00B050"/>
                </a:solidFill>
                <a:latin typeface="Times New Roman" panose="02020603050405020304" pitchFamily="18" charset="0"/>
                <a:cs typeface="Times New Roman" panose="02020603050405020304" pitchFamily="18" charset="0"/>
              </a:rPr>
              <a:t>Bỏng</a:t>
            </a:r>
            <a:endParaRPr lang="en-US" sz="2400" b="0" dirty="0">
              <a:solidFill>
                <a:srgbClr val="00B050"/>
              </a:solidFill>
              <a:latin typeface="Times New Roman" panose="02020603050405020304" pitchFamily="18" charset="0"/>
              <a:cs typeface="Times New Roman" panose="02020603050405020304" pitchFamily="18" charset="0"/>
            </a:endParaRPr>
          </a:p>
        </p:txBody>
      </p:sp>
      <p:sp>
        <p:nvSpPr>
          <p:cNvPr id="22" name="Text Box 99">
            <a:extLst>
              <a:ext uri="{FF2B5EF4-FFF2-40B4-BE49-F238E27FC236}">
                <a16:creationId xmlns="" xmlns:a16="http://schemas.microsoft.com/office/drawing/2014/main" id="{ACB561AC-5200-9AB5-6C75-2C2ABD87A0F2}"/>
              </a:ext>
            </a:extLst>
          </p:cNvPr>
          <p:cNvSpPr txBox="1"/>
          <p:nvPr/>
        </p:nvSpPr>
        <p:spPr>
          <a:xfrm>
            <a:off x="7138576" y="5790795"/>
            <a:ext cx="1264433" cy="451406"/>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err="1">
                <a:solidFill>
                  <a:srgbClr val="00B050"/>
                </a:solidFill>
                <a:latin typeface="Times New Roman" panose="02020603050405020304" pitchFamily="18" charset="0"/>
                <a:cs typeface="Times New Roman" panose="02020603050405020304" pitchFamily="18" charset="0"/>
              </a:rPr>
              <a:t>Rắn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cắn</a:t>
            </a:r>
            <a:endParaRPr lang="en-US" sz="2400" b="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2"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2"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circle(in)">
                                      <p:cBhvr>
                                        <p:cTn id="19" dur="2000"/>
                                        <p:tgtEl>
                                          <p:spTgt spid="10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par>
                                <p:cTn id="40" presetID="3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par>
                                <p:cTn id="46" presetID="31"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par>
                                <p:cTn id="52" presetID="31"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2"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2"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2"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2"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2"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2"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4" grpId="1" animBg="1"/>
      <p:bldP spid="4" grpId="2" animBg="1"/>
      <p:bldP spid="100" grpId="1" animBg="1"/>
      <p:bldP spid="100" grpId="2" animBg="1"/>
      <p:bldP spid="7" grpId="1"/>
      <p:bldP spid="7" grpId="2"/>
      <p:bldP spid="12" grpId="1"/>
      <p:bldP spid="12" grpId="2"/>
      <p:bldP spid="13" grpId="1"/>
      <p:bldP spid="13" grpId="2"/>
      <p:bldP spid="16" grpId="1"/>
      <p:bldP spid="16" grpId="2"/>
      <p:bldP spid="21" grpId="1"/>
      <p:bldP spid="21" grpId="2"/>
      <p:bldP spid="22" grpId="1"/>
      <p:bldP spid="2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 xmlns:a16="http://schemas.microsoft.com/office/drawing/2014/main" id="{955E463A-920C-8B8F-8888-B351FEC0A2B1}"/>
              </a:ext>
            </a:extLst>
          </p:cNvPr>
          <p:cNvSpPr txBox="1"/>
          <p:nvPr/>
        </p:nvSpPr>
        <p:spPr>
          <a:xfrm>
            <a:off x="1804401" y="662965"/>
            <a:ext cx="9432349" cy="2853233"/>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sz="2400" b="1" dirty="0">
                <a:solidFill>
                  <a:srgbClr val="0000FF"/>
                </a:solidFill>
                <a:latin typeface="Times New Roman" panose="02020603050405020304" pitchFamily="18" charset="0"/>
                <a:cs typeface="Times New Roman" panose="02020603050405020304" pitchFamily="18" charset="0"/>
              </a:rPr>
              <a:t>6</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cõng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a:t>
            </a:r>
            <a:r>
              <a:rPr lang="en-US" altLang="vi-VN" sz="2400" dirty="0" err="1">
                <a:latin typeface="Times New Roman" panose="02020603050405020304" pitchFamily="18" charset="0"/>
                <a:cs typeface="Times New Roman" panose="02020603050405020304" pitchFamily="18" charset="0"/>
              </a:rPr>
              <a:t>theo</a:t>
            </a:r>
            <a:r>
              <a:rPr lang="en-US" altLang="vi-VN" sz="2400" dirty="0">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cặp</a:t>
            </a:r>
            <a:r>
              <a:rPr lang="en-US" altLang="vi-VN" sz="2400" dirty="0">
                <a:solidFill>
                  <a:srgbClr val="00B050"/>
                </a:solidFill>
                <a:latin typeface="Times New Roman" panose="02020603050405020304" pitchFamily="18" charset="0"/>
                <a:cs typeface="Times New Roman" panose="02020603050405020304" pitchFamily="18" charset="0"/>
              </a:rPr>
              <a:t> HS </a:t>
            </a:r>
            <a:r>
              <a:rPr lang="en-US" altLang="vi-VN" sz="2400" dirty="0" err="1">
                <a:solidFill>
                  <a:srgbClr val="00B050"/>
                </a:solidFill>
                <a:latin typeface="Times New Roman" panose="02020603050405020304" pitchFamily="18" charset="0"/>
                <a:cs typeface="Times New Roman" panose="02020603050405020304" pitchFamily="18" charset="0"/>
              </a:rPr>
              <a:t>nữ</a:t>
            </a:r>
            <a:r>
              <a:rPr lang="en-US" altLang="vi-VN" sz="2400" dirty="0">
                <a:solidFill>
                  <a:srgbClr val="00B050"/>
                </a:solidFill>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và</a:t>
            </a:r>
            <a:r>
              <a:rPr lang="en-US" altLang="vi-VN" sz="2400" dirty="0">
                <a:solidFill>
                  <a:srgbClr val="00B050"/>
                </a:solidFill>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cặp</a:t>
            </a:r>
            <a:r>
              <a:rPr lang="en-US" altLang="vi-VN" sz="2400" dirty="0">
                <a:solidFill>
                  <a:srgbClr val="00B050"/>
                </a:solidFill>
                <a:latin typeface="Times New Roman" panose="02020603050405020304" pitchFamily="18" charset="0"/>
                <a:cs typeface="Times New Roman" panose="02020603050405020304" pitchFamily="18" charset="0"/>
              </a:rPr>
              <a:t> HS </a:t>
            </a:r>
            <a:r>
              <a:rPr lang="en-US" altLang="vi-VN" sz="2400" dirty="0" err="1">
                <a:solidFill>
                  <a:srgbClr val="00B050"/>
                </a:solidFill>
                <a:latin typeface="Times New Roman" panose="02020603050405020304" pitchFamily="18" charset="0"/>
                <a:cs typeface="Times New Roman" panose="02020603050405020304" pitchFamily="18" charset="0"/>
              </a:rPr>
              <a:t>nam</a:t>
            </a:r>
            <a:r>
              <a:rPr lang="en-US" altLang="vi-VN" sz="2400" dirty="0">
                <a:latin typeface="Times New Roman" panose="02020603050405020304" pitchFamily="18" charset="0"/>
                <a:cs typeface="Times New Roman" panose="02020603050405020304" pitchFamily="18" charset="0"/>
              </a:rPr>
              <a:t>: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a:t>
            </a:r>
            <a:r>
              <a:rPr lang="en-US" altLang="vi-VN" sz="2400" dirty="0" err="1">
                <a:latin typeface="Times New Roman" panose="02020603050405020304" pitchFamily="18" charset="0"/>
                <a:cs typeface="Times New Roman" panose="02020603050405020304" pitchFamily="18" charset="0"/>
              </a:rPr>
              <a:t>theo</a:t>
            </a:r>
            <a:r>
              <a:rPr lang="en-US" altLang="vi-VN" sz="2400" dirty="0">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nhóm</a:t>
            </a:r>
            <a:r>
              <a:rPr lang="en-US" altLang="vi-VN"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HS</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nhóm</a:t>
            </a:r>
            <a:r>
              <a:rPr lang="en-US" sz="2400" dirty="0">
                <a:solidFill>
                  <a:srgbClr val="00B050"/>
                </a:solidFill>
                <a:latin typeface="Times New Roman" panose="02020603050405020304" pitchFamily="18" charset="0"/>
                <a:cs typeface="Times New Roman" panose="02020603050405020304" pitchFamily="18" charset="0"/>
              </a:rPr>
              <a:t> HS </a:t>
            </a:r>
            <a:r>
              <a:rPr lang="en-US" sz="2400" dirty="0" err="1">
                <a:solidFill>
                  <a:srgbClr val="00B050"/>
                </a:solidFill>
                <a:latin typeface="Times New Roman" panose="02020603050405020304" pitchFamily="18" charset="0"/>
                <a:cs typeface="Times New Roman" panose="02020603050405020304" pitchFamily="18" charset="0"/>
              </a:rPr>
              <a:t>nam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cặp</a:t>
            </a:r>
            <a:r>
              <a:rPr lang="en-US" altLang="vi-VN" sz="2400" dirty="0">
                <a:latin typeface="Times New Roman" panose="02020603050405020304" pitchFamily="18" charset="0"/>
                <a:cs typeface="Times New Roman" panose="02020603050405020304" pitchFamily="18" charset="0"/>
                <a:sym typeface="+mn-ea"/>
              </a:rPr>
              <a:t>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84AD8352-FED3-0E05-AC4E-7C7309C9B837}"/>
              </a:ext>
            </a:extLst>
          </p:cNvPr>
          <p:cNvSpPr txBox="1"/>
          <p:nvPr/>
        </p:nvSpPr>
        <p:spPr>
          <a:xfrm>
            <a:off x="1804401" y="3652833"/>
            <a:ext cx="9432349" cy="2853233"/>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sz="2400" b="1" dirty="0">
                <a:solidFill>
                  <a:srgbClr val="0000FF"/>
                </a:solidFill>
                <a:latin typeface="Times New Roman" panose="02020603050405020304" pitchFamily="18" charset="0"/>
                <a:cs typeface="Times New Roman" panose="02020603050405020304" pitchFamily="18" charset="0"/>
              </a:rPr>
              <a:t>7</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cáng</a:t>
            </a:r>
            <a:r>
              <a:rPr lang="en-US" sz="2400" dirty="0">
                <a:latin typeface="Times New Roman" panose="02020603050405020304" pitchFamily="18" charset="0"/>
                <a:cs typeface="Times New Roman" panose="02020603050405020304" pitchFamily="18" charset="0"/>
              </a:rPr>
              <a:t>.</a:t>
            </a:r>
            <a:endParaRPr lang="vi-VN" sz="240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a:t>
            </a:r>
            <a:r>
              <a:rPr lang="en-US" altLang="vi-VN" sz="2400" dirty="0" err="1">
                <a:latin typeface="Times New Roman" panose="02020603050405020304" pitchFamily="18" charset="0"/>
                <a:cs typeface="Times New Roman" panose="02020603050405020304" pitchFamily="18" charset="0"/>
              </a:rPr>
              <a:t>theo</a:t>
            </a:r>
            <a:r>
              <a:rPr lang="en-US" altLang="vi-VN" sz="2400" dirty="0">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nhóm</a:t>
            </a:r>
            <a:r>
              <a:rPr lang="en-US" altLang="vi-VN" sz="2400" dirty="0">
                <a:solidFill>
                  <a:srgbClr val="00B050"/>
                </a:solidFill>
                <a:latin typeface="Times New Roman" panose="02020603050405020304" pitchFamily="18" charset="0"/>
                <a:cs typeface="Times New Roman" panose="02020603050405020304" pitchFamily="18" charset="0"/>
              </a:rPr>
              <a:t> 3 HS </a:t>
            </a:r>
            <a:r>
              <a:rPr lang="en-US" altLang="vi-VN" sz="2400" dirty="0" err="1">
                <a:solidFill>
                  <a:srgbClr val="00B050"/>
                </a:solidFill>
                <a:latin typeface="Times New Roman" panose="02020603050405020304" pitchFamily="18" charset="0"/>
                <a:cs typeface="Times New Roman" panose="02020603050405020304" pitchFamily="18" charset="0"/>
              </a:rPr>
              <a:t>nữ</a:t>
            </a:r>
            <a:r>
              <a:rPr lang="en-US" altLang="vi-VN" sz="2400" dirty="0">
                <a:solidFill>
                  <a:srgbClr val="00B050"/>
                </a:solidFill>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và</a:t>
            </a:r>
            <a:r>
              <a:rPr lang="en-US" altLang="vi-VN" sz="2400" dirty="0">
                <a:solidFill>
                  <a:srgbClr val="00B050"/>
                </a:solidFill>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nhóm</a:t>
            </a:r>
            <a:r>
              <a:rPr lang="en-US" altLang="vi-VN" sz="2400" dirty="0">
                <a:solidFill>
                  <a:srgbClr val="00B050"/>
                </a:solidFill>
                <a:latin typeface="Times New Roman" panose="02020603050405020304" pitchFamily="18" charset="0"/>
                <a:cs typeface="Times New Roman" panose="02020603050405020304" pitchFamily="18" charset="0"/>
              </a:rPr>
              <a:t> 3 HS </a:t>
            </a:r>
            <a:r>
              <a:rPr lang="en-US" altLang="vi-VN" sz="2400" dirty="0" err="1">
                <a:solidFill>
                  <a:srgbClr val="00B050"/>
                </a:solidFill>
                <a:latin typeface="Times New Roman" panose="02020603050405020304" pitchFamily="18" charset="0"/>
                <a:cs typeface="Times New Roman" panose="02020603050405020304" pitchFamily="18" charset="0"/>
              </a:rPr>
              <a:t>nam</a:t>
            </a:r>
            <a:r>
              <a:rPr lang="en-US" altLang="vi-VN" sz="2400" dirty="0">
                <a:latin typeface="Times New Roman" panose="02020603050405020304" pitchFamily="18" charset="0"/>
                <a:cs typeface="Times New Roman" panose="02020603050405020304" pitchFamily="18" charset="0"/>
              </a:rPr>
              <a:t>: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2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a:t>
            </a:r>
            <a:r>
              <a:rPr lang="en-US" altLang="vi-VN" sz="2400" dirty="0" err="1">
                <a:latin typeface="Times New Roman" panose="02020603050405020304" pitchFamily="18" charset="0"/>
                <a:cs typeface="Times New Roman" panose="02020603050405020304" pitchFamily="18" charset="0"/>
              </a:rPr>
              <a:t>theo</a:t>
            </a:r>
            <a:r>
              <a:rPr lang="en-US" altLang="vi-VN" sz="2400" dirty="0">
                <a:latin typeface="Times New Roman" panose="02020603050405020304" pitchFamily="18" charset="0"/>
                <a:cs typeface="Times New Roman" panose="02020603050405020304" pitchFamily="18" charset="0"/>
              </a:rPr>
              <a:t> </a:t>
            </a:r>
            <a:r>
              <a:rPr lang="en-US" altLang="vi-VN" sz="2400" dirty="0" err="1">
                <a:solidFill>
                  <a:srgbClr val="00B050"/>
                </a:solidFill>
                <a:latin typeface="Times New Roman" panose="02020603050405020304" pitchFamily="18" charset="0"/>
                <a:cs typeface="Times New Roman" panose="02020603050405020304" pitchFamily="18" charset="0"/>
              </a:rPr>
              <a:t>nhóm</a:t>
            </a:r>
            <a:r>
              <a:rPr lang="en-US" altLang="vi-VN"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HS</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nhóm</a:t>
            </a:r>
            <a:r>
              <a:rPr lang="en-US" sz="2400" dirty="0">
                <a:solidFill>
                  <a:srgbClr val="00B050"/>
                </a:solidFill>
                <a:latin typeface="Times New Roman" panose="02020603050405020304" pitchFamily="18" charset="0"/>
                <a:cs typeface="Times New Roman" panose="02020603050405020304" pitchFamily="18" charset="0"/>
              </a:rPr>
              <a:t> HS </a:t>
            </a:r>
            <a:r>
              <a:rPr lang="en-US" sz="2400" dirty="0" err="1">
                <a:solidFill>
                  <a:srgbClr val="00B050"/>
                </a:solidFill>
                <a:latin typeface="Times New Roman" panose="02020603050405020304" pitchFamily="18" charset="0"/>
                <a:cs typeface="Times New Roman" panose="02020603050405020304" pitchFamily="18" charset="0"/>
              </a:rPr>
              <a:t>nam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nhóm</a:t>
            </a:r>
            <a:r>
              <a:rPr lang="en-US" altLang="vi-VN" sz="2400" dirty="0">
                <a:latin typeface="Times New Roman" panose="02020603050405020304" pitchFamily="18" charset="0"/>
                <a:cs typeface="Times New Roman" panose="02020603050405020304" pitchFamily="18" charset="0"/>
                <a:sym typeface="+mn-ea"/>
              </a:rPr>
              <a:t> 3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2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7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E89A682F-B343-4549-D973-6684B4EC48DD}"/>
              </a:ext>
            </a:extLst>
          </p:cNvPr>
          <p:cNvSpPr txBox="1"/>
          <p:nvPr/>
        </p:nvSpPr>
        <p:spPr>
          <a:xfrm>
            <a:off x="1850010" y="251150"/>
            <a:ext cx="9914641" cy="830997"/>
          </a:xfrm>
          <a:prstGeom prst="rect">
            <a:avLst/>
          </a:prstGeom>
          <a:solidFill>
            <a:schemeClr val="accent6">
              <a:lumMod val="40000"/>
              <a:lumOff val="60000"/>
            </a:schemeClr>
          </a:solidFill>
          <a:ln>
            <a:solidFill>
              <a:srgbClr val="00B050"/>
            </a:solidFill>
          </a:ln>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Em hãy trình bày trước lớp bảng quy tắc đơn giản sơ cứu một số tai nạn thông thường áp dụng cho các thành viên gia đình em.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9969176-CFCE-F61D-9F43-E26D2681EFE9}"/>
              </a:ext>
            </a:extLst>
          </p:cNvPr>
          <p:cNvSpPr txBox="1"/>
          <p:nvPr/>
        </p:nvSpPr>
        <p:spPr>
          <a:xfrm>
            <a:off x="834165" y="1225689"/>
            <a:ext cx="11132145" cy="5016758"/>
          </a:xfrm>
          <a:prstGeom prst="rect">
            <a:avLst/>
          </a:prstGeom>
          <a:noFill/>
        </p:spPr>
        <p:txBody>
          <a:bodyPr wrap="square">
            <a:spAutoFit/>
          </a:bodyPr>
          <a:lstStyle/>
          <a:p>
            <a:pPr marL="342900" indent="-342900">
              <a:lnSpc>
                <a:spcPts val="2600"/>
              </a:lnSpc>
              <a:spcBef>
                <a:spcPts val="400"/>
              </a:spcBef>
              <a:spcAft>
                <a:spcPts val="400"/>
              </a:spcAft>
              <a:buFont typeface="Wingdings" panose="05000000000000000000" pitchFamily="2" charset="2"/>
              <a:buChar char="v"/>
            </a:pPr>
            <a:r>
              <a:rPr lang="en-US" sz="2400" dirty="0">
                <a:solidFill>
                  <a:srgbClr val="00B050"/>
                </a:solidFill>
                <a:latin typeface="Times New Roman" panose="02020603050405020304" pitchFamily="18" charset="0"/>
                <a:cs typeface="Times New Roman" panose="02020603050405020304" pitchFamily="18" charset="0"/>
              </a:rPr>
              <a:t>G</a:t>
            </a:r>
            <a:r>
              <a:rPr lang="vi-VN" sz="2400" dirty="0" err="1">
                <a:solidFill>
                  <a:srgbClr val="00B050"/>
                </a:solidFill>
                <a:latin typeface="Times New Roman" panose="02020603050405020304" pitchFamily="18" charset="0"/>
                <a:cs typeface="Times New Roman" panose="02020603050405020304" pitchFamily="18" charset="0"/>
              </a:rPr>
              <a:t>ợi</a:t>
            </a:r>
            <a:r>
              <a:rPr lang="vi-VN" sz="2400" dirty="0">
                <a:solidFill>
                  <a:srgbClr val="00B050"/>
                </a:solidFill>
                <a:latin typeface="Times New Roman" panose="02020603050405020304" pitchFamily="18" charset="0"/>
                <a:cs typeface="Times New Roman" panose="02020603050405020304" pitchFamily="18" charset="0"/>
              </a:rPr>
              <a:t> ý</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nội</a:t>
            </a:r>
            <a:r>
              <a:rPr lang="en-US" sz="2400" dirty="0">
                <a:solidFill>
                  <a:srgbClr val="00B050"/>
                </a:solidFill>
                <a:latin typeface="Times New Roman" panose="02020603050405020304" pitchFamily="18" charset="0"/>
                <a:cs typeface="Times New Roman" panose="02020603050405020304" pitchFamily="18" charset="0"/>
              </a:rPr>
              <a:t> dung</a:t>
            </a:r>
            <a:r>
              <a:rPr lang="vi-VN" sz="2400" dirty="0">
                <a:solidFill>
                  <a:srgbClr val="00B050"/>
                </a:solidFill>
                <a:latin typeface="Times New Roman" panose="02020603050405020304" pitchFamily="18" charset="0"/>
                <a:cs typeface="Times New Roman" panose="02020603050405020304" pitchFamily="18" charset="0"/>
              </a:rPr>
              <a:t> bảng quy tắc</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êu rõ nơi ở của gia đình và đặc điểm của địa phương</a:t>
            </a:r>
            <a:r>
              <a:rPr lang="en-US" sz="2400" dirty="0">
                <a:latin typeface="Times New Roman" panose="02020603050405020304" pitchFamily="18" charset="0"/>
                <a:cs typeface="Times New Roman" panose="02020603050405020304" pitchFamily="18" charset="0"/>
              </a:rPr>
              <a:t>.</a:t>
            </a:r>
          </a:p>
          <a:p>
            <a:pPr marL="342900" indent="-342900">
              <a:lnSpc>
                <a:spcPts val="2600"/>
              </a:lnSpc>
              <a:spcBef>
                <a:spcPts val="400"/>
              </a:spcBef>
              <a:spcAft>
                <a:spcPts val="4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ông việc của từng thành viên gia đình</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ự kiến tai nạn thông thường và địa điểm có thể xảy ra đối với từng thành viên</a:t>
            </a:r>
            <a:r>
              <a:rPr lang="en-US" sz="2400" dirty="0">
                <a:latin typeface="Times New Roman" panose="02020603050405020304" pitchFamily="18" charset="0"/>
                <a:cs typeface="Times New Roman" panose="02020603050405020304" pitchFamily="18" charset="0"/>
              </a:rPr>
              <a:t>.</a:t>
            </a:r>
          </a:p>
          <a:p>
            <a:pPr marL="342900" indent="-342900">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ự kiến phương án sơ cứu cụ thể phù hợp với mỗi thành viên, nơi ở của gia đình và đặc điểm của địa phương nơi gia đình cư trú</a:t>
            </a:r>
            <a:r>
              <a:rPr lang="en-US" sz="2400" dirty="0">
                <a:latin typeface="Times New Roman" panose="02020603050405020304" pitchFamily="18" charset="0"/>
                <a:cs typeface="Times New Roman" panose="02020603050405020304" pitchFamily="18" charset="0"/>
              </a:rPr>
              <a:t>.</a:t>
            </a:r>
          </a:p>
          <a:p>
            <a:pPr marL="342900" indent="-342900">
              <a:lnSpc>
                <a:spcPts val="2600"/>
              </a:lnSpc>
              <a:spcBef>
                <a:spcPts val="400"/>
              </a:spcBef>
              <a:spcAft>
                <a:spcPts val="400"/>
              </a:spcAft>
              <a:buFont typeface="Wingdings" panose="05000000000000000000" pitchFamily="2" charset="2"/>
              <a:buChar char="v"/>
            </a:pPr>
            <a:r>
              <a:rPr lang="en-US" sz="2400" dirty="0">
                <a:solidFill>
                  <a:srgbClr val="00B050"/>
                </a:solidFill>
                <a:latin typeface="Times New Roman" panose="02020603050405020304" pitchFamily="18" charset="0"/>
                <a:cs typeface="Times New Roman" panose="02020603050405020304" pitchFamily="18" charset="0"/>
              </a:rPr>
              <a:t>H</a:t>
            </a:r>
            <a:r>
              <a:rPr lang="vi-VN" sz="2400" dirty="0">
                <a:solidFill>
                  <a:srgbClr val="00B050"/>
                </a:solidFill>
                <a:latin typeface="Times New Roman" panose="02020603050405020304" pitchFamily="18" charset="0"/>
                <a:cs typeface="Times New Roman" panose="02020603050405020304" pitchFamily="18" charset="0"/>
              </a:rPr>
              <a:t>ình thức trình bày</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a:t>
            </a:r>
            <a:r>
              <a:rPr lang="vi-VN" sz="2400" dirty="0">
                <a:latin typeface="Times New Roman" panose="02020603050405020304" pitchFamily="18" charset="0"/>
                <a:cs typeface="Times New Roman" panose="02020603050405020304" pitchFamily="18" charset="0"/>
              </a:rPr>
              <a:t>oàn toàn do HS sáng tạo </a:t>
            </a:r>
            <a:endParaRPr lang="en-US" sz="2400" dirty="0">
              <a:latin typeface="Times New Roman" panose="02020603050405020304" pitchFamily="18" charset="0"/>
              <a:cs typeface="Times New Roman" panose="02020603050405020304" pitchFamily="18" charset="0"/>
            </a:endParaRPr>
          </a:p>
          <a:p>
            <a:pPr marL="342900" indent="-342900">
              <a:lnSpc>
                <a:spcPts val="2600"/>
              </a:lnSpc>
              <a:spcBef>
                <a:spcPts val="400"/>
              </a:spcBef>
              <a:spcAft>
                <a:spcPts val="400"/>
              </a:spcAft>
              <a:buFont typeface="Wingdings" panose="05000000000000000000" pitchFamily="2" charset="2"/>
              <a:buChar char="v"/>
            </a:pP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tiến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hành</a:t>
            </a:r>
            <a:r>
              <a:rPr lang="en-US" sz="2400" dirty="0">
                <a:solidFill>
                  <a:srgbClr val="00B050"/>
                </a:solidFill>
                <a:latin typeface="Times New Roman" panose="02020603050405020304" pitchFamily="18" charset="0"/>
                <a:cs typeface="Times New Roman" panose="02020603050405020304" pitchFamily="18" charset="0"/>
              </a:rPr>
              <a:t>: </a:t>
            </a:r>
          </a:p>
          <a:p>
            <a:pPr marL="342900" indent="-342900" algn="just">
              <a:lnSpc>
                <a:spcPts val="2600"/>
              </a:lnSpc>
              <a:spcBef>
                <a:spcPts val="400"/>
              </a:spcBef>
              <a:spcAft>
                <a:spcPts val="4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p>
          <a:p>
            <a:pPr marL="342900" indent="-342900" algn="just">
              <a:lnSpc>
                <a:spcPts val="2600"/>
              </a:lnSpc>
              <a:spcBef>
                <a:spcPts val="400"/>
              </a:spcBef>
              <a:spcAft>
                <a:spcPts val="400"/>
              </a:spcAf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Mỗi HS xây dựng</a:t>
            </a:r>
            <a:r>
              <a:rPr lang="en-US" sz="2400" dirty="0">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bảng quy tắc (thực hiện ngoài thời gian trên lớp) và gửi cho GV. </a:t>
            </a:r>
            <a:endParaRPr lang="en-US" sz="2400" dirty="0">
              <a:latin typeface="Times New Roman" panose="02020603050405020304" pitchFamily="18" charset="0"/>
              <a:cs typeface="Times New Roman" panose="02020603050405020304" pitchFamily="18" charset="0"/>
            </a:endParaRPr>
          </a:p>
          <a:p>
            <a:pPr marL="342900" indent="-342900" algn="just">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HS </a:t>
            </a:r>
            <a:r>
              <a:rPr lang="vi-VN" sz="2400" dirty="0">
                <a:latin typeface="Times New Roman" panose="02020603050405020304" pitchFamily="18" charset="0"/>
                <a:cs typeface="Times New Roman" panose="02020603050405020304" pitchFamily="18" charset="0"/>
              </a:rPr>
              <a:t>trình bày trước lớp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nhận xét, đánh giá lẫn nhau về bảng quy tắc và kết quả trình bày trước lớp của HS.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5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anim calcmode="lin" valueType="num">
                                      <p:cBhvr>
                                        <p:cTn id="3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1000"/>
                                        <p:tgtEl>
                                          <p:spTgt spid="7">
                                            <p:txEl>
                                              <p:pRg st="4" end="4"/>
                                            </p:txEl>
                                          </p:spTgt>
                                        </p:tgtEl>
                                      </p:cBhvr>
                                    </p:animEffect>
                                    <p:anim calcmode="lin" valueType="num">
                                      <p:cBhvr>
                                        <p:cTn id="4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heel(1)">
                                      <p:cBhvr>
                                        <p:cTn id="48" dur="20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wheel(1)">
                                      <p:cBhvr>
                                        <p:cTn id="53" dur="20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fade">
                                      <p:cBhvr>
                                        <p:cTn id="58" dur="1000"/>
                                        <p:tgtEl>
                                          <p:spTgt spid="7">
                                            <p:txEl>
                                              <p:pRg st="7" end="7"/>
                                            </p:txEl>
                                          </p:spTgt>
                                        </p:tgtEl>
                                      </p:cBhvr>
                                    </p:animEffect>
                                    <p:anim calcmode="lin" valueType="num">
                                      <p:cBhvr>
                                        <p:cTn id="5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xEl>
                                              <p:pRg st="8" end="8"/>
                                            </p:txEl>
                                          </p:spTgt>
                                        </p:tgtEl>
                                        <p:attrNameLst>
                                          <p:attrName>style.visibility</p:attrName>
                                        </p:attrNameLst>
                                      </p:cBhvr>
                                      <p:to>
                                        <p:strVal val="visible"/>
                                      </p:to>
                                    </p:set>
                                    <p:animEffect transition="in" filter="fade">
                                      <p:cBhvr>
                                        <p:cTn id="65" dur="1000"/>
                                        <p:tgtEl>
                                          <p:spTgt spid="7">
                                            <p:txEl>
                                              <p:pRg st="8" end="8"/>
                                            </p:txEl>
                                          </p:spTgt>
                                        </p:tgtEl>
                                      </p:cBhvr>
                                    </p:animEffect>
                                    <p:anim calcmode="lin" valueType="num">
                                      <p:cBhvr>
                                        <p:cTn id="6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1000"/>
                                        <p:tgtEl>
                                          <p:spTgt spid="7">
                                            <p:txEl>
                                              <p:pRg st="9" end="9"/>
                                            </p:txEl>
                                          </p:spTgt>
                                        </p:tgtEl>
                                      </p:cBhvr>
                                    </p:animEffect>
                                    <p:anim calcmode="lin" valueType="num">
                                      <p:cBhvr>
                                        <p:cTn id="7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a:extLst>
              <a:ext uri="{FF2B5EF4-FFF2-40B4-BE49-F238E27FC236}">
                <a16:creationId xmlns="" xmlns:a16="http://schemas.microsoft.com/office/drawing/2014/main" id="{F0E1F737-8F56-1393-8B69-BC7D6E4FBE23}"/>
              </a:ext>
            </a:extLst>
          </p:cNvPr>
          <p:cNvSpPr txBox="1"/>
          <p:nvPr/>
        </p:nvSpPr>
        <p:spPr>
          <a:xfrm>
            <a:off x="1719606" y="463644"/>
            <a:ext cx="9914641" cy="830997"/>
          </a:xfrm>
          <a:prstGeom prst="rect">
            <a:avLst/>
          </a:prstGeom>
          <a:solidFill>
            <a:schemeClr val="accent6">
              <a:lumMod val="40000"/>
              <a:lumOff val="60000"/>
            </a:schemeClr>
          </a:solidFill>
          <a:ln>
            <a:solidFill>
              <a:srgbClr val="00B050"/>
            </a:solidFill>
          </a:ln>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Em hãy xây dựng và trình bày trước lớp sơ đồ hướng dẫn sơ cứu một số tai nạn thông thường áp dụng cho học sinh ở trường em đang học.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D5F56435-9D66-CB3E-DA51-67079987B3A6}"/>
              </a:ext>
            </a:extLst>
          </p:cNvPr>
          <p:cNvSpPr txBox="1"/>
          <p:nvPr/>
        </p:nvSpPr>
        <p:spPr>
          <a:xfrm>
            <a:off x="834165" y="1377598"/>
            <a:ext cx="11132145" cy="5119350"/>
          </a:xfrm>
          <a:prstGeom prst="rect">
            <a:avLst/>
          </a:prstGeom>
          <a:noFill/>
        </p:spPr>
        <p:txBody>
          <a:bodyPr wrap="square">
            <a:spAutoFit/>
          </a:bodyPr>
          <a:lstStyle/>
          <a:p>
            <a:pPr marL="342900" indent="-342900">
              <a:lnSpc>
                <a:spcPts val="2600"/>
              </a:lnSpc>
              <a:spcBef>
                <a:spcPts val="400"/>
              </a:spcBef>
              <a:spcAft>
                <a:spcPts val="400"/>
              </a:spcAft>
              <a:buFont typeface="Wingdings" panose="05000000000000000000" pitchFamily="2" charset="2"/>
              <a:buChar char="v"/>
            </a:pPr>
            <a:r>
              <a:rPr lang="en-US" sz="2400" dirty="0">
                <a:solidFill>
                  <a:srgbClr val="00B050"/>
                </a:solidFill>
                <a:latin typeface="Times New Roman" panose="02020603050405020304" pitchFamily="18" charset="0"/>
                <a:cs typeface="Times New Roman" panose="02020603050405020304" pitchFamily="18" charset="0"/>
              </a:rPr>
              <a:t>G</a:t>
            </a:r>
            <a:r>
              <a:rPr lang="vi-VN" sz="2400" dirty="0" err="1">
                <a:solidFill>
                  <a:srgbClr val="00B050"/>
                </a:solidFill>
                <a:latin typeface="Times New Roman" panose="02020603050405020304" pitchFamily="18" charset="0"/>
                <a:cs typeface="Times New Roman" panose="02020603050405020304" pitchFamily="18" charset="0"/>
              </a:rPr>
              <a:t>ợi</a:t>
            </a:r>
            <a:r>
              <a:rPr lang="vi-VN" sz="2400" dirty="0">
                <a:solidFill>
                  <a:srgbClr val="00B050"/>
                </a:solidFill>
                <a:latin typeface="Times New Roman" panose="02020603050405020304" pitchFamily="18" charset="0"/>
                <a:cs typeface="Times New Roman" panose="02020603050405020304" pitchFamily="18" charset="0"/>
              </a:rPr>
              <a:t> ý</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về</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thông</a:t>
            </a:r>
            <a:r>
              <a:rPr lang="en-US" sz="2400" dirty="0">
                <a:solidFill>
                  <a:srgbClr val="00B050"/>
                </a:solidFill>
                <a:latin typeface="Times New Roman" panose="02020603050405020304" pitchFamily="18" charset="0"/>
                <a:cs typeface="Times New Roman" panose="02020603050405020304" pitchFamily="18" charset="0"/>
              </a:rPr>
              <a:t> tin </a:t>
            </a:r>
            <a:r>
              <a:rPr lang="en-US" sz="2400" dirty="0" err="1">
                <a:solidFill>
                  <a:srgbClr val="00B050"/>
                </a:solidFill>
                <a:latin typeface="Times New Roman" panose="02020603050405020304" pitchFamily="18" charset="0"/>
                <a:cs typeface="Times New Roman" panose="02020603050405020304" pitchFamily="18" charset="0"/>
              </a:rPr>
              <a:t>trong</a:t>
            </a:r>
            <a:r>
              <a:rPr lang="vi-VN"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sơ</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đồ</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nSpc>
                <a:spcPts val="2600"/>
              </a:lnSpc>
              <a:spcBef>
                <a:spcPts val="400"/>
              </a:spcBef>
              <a:spcAft>
                <a:spcPts val="4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p>
          <a:p>
            <a:pPr marL="342900" indent="-342900">
              <a:lnSpc>
                <a:spcPts val="2600"/>
              </a:lnSpc>
              <a:spcBef>
                <a:spcPts val="400"/>
              </a:spcBef>
              <a:spcAft>
                <a:spcPts val="4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GV,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marL="342900" indent="-342900">
              <a:lnSpc>
                <a:spcPts val="2600"/>
              </a:lnSpc>
              <a:spcBef>
                <a:spcPts val="400"/>
              </a:spcBef>
              <a:spcAft>
                <a:spcPts val="4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ự 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tai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a:t>
            </a:r>
          </a:p>
          <a:p>
            <a:pPr marL="342900" indent="-342900">
              <a:lnSpc>
                <a:spcPts val="2600"/>
              </a:lnSpc>
              <a:spcBef>
                <a:spcPts val="400"/>
              </a:spcBef>
              <a:spcAft>
                <a:spcPts val="400"/>
              </a:spcAft>
              <a:buFont typeface="Wingdings" panose="05000000000000000000" pitchFamily="2" charset="2"/>
              <a:buChar char="v"/>
            </a:pPr>
            <a:r>
              <a:rPr lang="en-US" sz="2400" dirty="0">
                <a:solidFill>
                  <a:srgbClr val="00B050"/>
                </a:solidFill>
                <a:latin typeface="Times New Roman" panose="02020603050405020304" pitchFamily="18" charset="0"/>
                <a:cs typeface="Times New Roman" panose="02020603050405020304" pitchFamily="18" charset="0"/>
              </a:rPr>
              <a:t>H</a:t>
            </a:r>
            <a:r>
              <a:rPr lang="vi-VN" sz="2400" dirty="0">
                <a:solidFill>
                  <a:srgbClr val="00B050"/>
                </a:solidFill>
                <a:latin typeface="Times New Roman" panose="02020603050405020304" pitchFamily="18" charset="0"/>
                <a:cs typeface="Times New Roman" panose="02020603050405020304" pitchFamily="18" charset="0"/>
              </a:rPr>
              <a:t>ình thức trình bày</a:t>
            </a: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o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sáng tạo </a:t>
            </a:r>
            <a:endParaRPr lang="en-US" sz="2400" dirty="0">
              <a:latin typeface="Times New Roman" panose="02020603050405020304" pitchFamily="18" charset="0"/>
              <a:cs typeface="Times New Roman" panose="02020603050405020304" pitchFamily="18" charset="0"/>
            </a:endParaRPr>
          </a:p>
          <a:p>
            <a:pPr marL="342900" indent="-342900">
              <a:lnSpc>
                <a:spcPts val="2600"/>
              </a:lnSpc>
              <a:spcBef>
                <a:spcPts val="400"/>
              </a:spcBef>
              <a:spcAft>
                <a:spcPts val="400"/>
              </a:spcAft>
              <a:buFont typeface="Wingdings" panose="05000000000000000000" pitchFamily="2" charset="2"/>
              <a:buChar char="v"/>
            </a:pP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tiến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hành</a:t>
            </a:r>
            <a:r>
              <a:rPr lang="en-US" sz="2400" dirty="0">
                <a:solidFill>
                  <a:srgbClr val="00B050"/>
                </a:solidFill>
                <a:latin typeface="Times New Roman" panose="02020603050405020304" pitchFamily="18" charset="0"/>
                <a:cs typeface="Times New Roman" panose="02020603050405020304" pitchFamily="18" charset="0"/>
              </a:rPr>
              <a:t>: </a:t>
            </a:r>
          </a:p>
          <a:p>
            <a:pPr marL="342900" indent="-342900" algn="just">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Chia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a:p>
            <a:pPr marL="342900" indent="-342900" algn="just">
              <a:lnSpc>
                <a:spcPts val="2600"/>
              </a:lnSpc>
              <a:spcBef>
                <a:spcPts val="400"/>
              </a:spcBef>
              <a:spcAft>
                <a:spcPts val="4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GV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p>
          <a:p>
            <a:pPr marL="342900" indent="-342900" algn="just">
              <a:lnSpc>
                <a:spcPts val="2600"/>
              </a:lnSpc>
              <a:spcBef>
                <a:spcPts val="400"/>
              </a:spcBef>
              <a:spcAft>
                <a:spcPts val="400"/>
              </a:spcAf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Mỗi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xây dựng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vi-VN" sz="2400" dirty="0">
                <a:latin typeface="Times New Roman" panose="02020603050405020304" pitchFamily="18" charset="0"/>
                <a:cs typeface="Times New Roman" panose="02020603050405020304" pitchFamily="18" charset="0"/>
              </a:rPr>
              <a:t> (thực hiện ngoài thời gian trên lớp) và gửi cho GV. </a:t>
            </a:r>
            <a:endParaRPr lang="en-US" sz="2400" dirty="0">
              <a:latin typeface="Times New Roman" panose="02020603050405020304" pitchFamily="18" charset="0"/>
              <a:cs typeface="Times New Roman" panose="02020603050405020304" pitchFamily="18" charset="0"/>
            </a:endParaRPr>
          </a:p>
          <a:p>
            <a:pPr marL="342900" indent="-342900" algn="just">
              <a:lnSpc>
                <a:spcPts val="2600"/>
              </a:lnSpc>
              <a:spcBef>
                <a:spcPts val="400"/>
              </a:spcBef>
              <a:spcAft>
                <a:spcPts val="4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HS </a:t>
            </a:r>
            <a:r>
              <a:rPr lang="vi-VN" sz="2400" dirty="0">
                <a:latin typeface="Times New Roman" panose="02020603050405020304" pitchFamily="18" charset="0"/>
                <a:cs typeface="Times New Roman" panose="02020603050405020304" pitchFamily="18" charset="0"/>
              </a:rPr>
              <a:t>trình bày trước lớp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nhận xét, đánh giá lẫn nhau 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và kết quả trình bày trước lớp của HS.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6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wheel(1)">
                                      <p:cBhvr>
                                        <p:cTn id="48" dur="2000"/>
                                        <p:tgtEl>
                                          <p:spTgt spid="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wheel(1)">
                                      <p:cBhvr>
                                        <p:cTn id="53" dur="2000"/>
                                        <p:tgtEl>
                                          <p:spTgt spid="2">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fade">
                                      <p:cBhvr>
                                        <p:cTn id="58" dur="1000"/>
                                        <p:tgtEl>
                                          <p:spTgt spid="2">
                                            <p:txEl>
                                              <p:pRg st="7" end="7"/>
                                            </p:txEl>
                                          </p:spTgt>
                                        </p:tgtEl>
                                      </p:cBhvr>
                                    </p:animEffect>
                                    <p:anim calcmode="lin" valueType="num">
                                      <p:cBhvr>
                                        <p:cTn id="5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
                                            <p:txEl>
                                              <p:pRg st="9" end="9"/>
                                            </p:txEl>
                                          </p:spTgt>
                                        </p:tgtEl>
                                        <p:attrNameLst>
                                          <p:attrName>style.visibility</p:attrName>
                                        </p:attrNameLst>
                                      </p:cBhvr>
                                      <p:to>
                                        <p:strVal val="visible"/>
                                      </p:to>
                                    </p:set>
                                    <p:animEffect transition="in" filter="fade">
                                      <p:cBhvr>
                                        <p:cTn id="72" dur="1000"/>
                                        <p:tgtEl>
                                          <p:spTgt spid="2">
                                            <p:txEl>
                                              <p:pRg st="9" end="9"/>
                                            </p:txEl>
                                          </p:spTgt>
                                        </p:tgtEl>
                                      </p:cBhvr>
                                    </p:animEffect>
                                    <p:anim calcmode="lin" valueType="num">
                                      <p:cBhvr>
                                        <p:cTn id="7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
                                            <p:txEl>
                                              <p:pRg st="10" end="10"/>
                                            </p:txEl>
                                          </p:spTgt>
                                        </p:tgtEl>
                                        <p:attrNameLst>
                                          <p:attrName>style.visibility</p:attrName>
                                        </p:attrNameLst>
                                      </p:cBhvr>
                                      <p:to>
                                        <p:strVal val="visible"/>
                                      </p:to>
                                    </p:set>
                                    <p:animEffect transition="in" filter="fade">
                                      <p:cBhvr>
                                        <p:cTn id="79" dur="1000"/>
                                        <p:tgtEl>
                                          <p:spTgt spid="2">
                                            <p:txEl>
                                              <p:pRg st="10" end="10"/>
                                            </p:txEl>
                                          </p:spTgt>
                                        </p:tgtEl>
                                      </p:cBhvr>
                                    </p:animEffect>
                                    <p:anim calcmode="lin" valueType="num">
                                      <p:cBhvr>
                                        <p:cTn id="8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330325" y="917550"/>
            <a:ext cx="10641716" cy="193899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mj-lt"/>
              </a:rPr>
              <a:t>Câu 12.1</a:t>
            </a:r>
            <a:r>
              <a:rPr lang="en-US" sz="2400" dirty="0">
                <a:solidFill>
                  <a:srgbClr val="00B050"/>
                </a:solidFill>
                <a:latin typeface="+mj-lt"/>
              </a:rPr>
              <a:t> </a:t>
            </a:r>
            <a:r>
              <a:rPr lang="en-US" sz="2400" dirty="0">
                <a:solidFill>
                  <a:srgbClr val="00B050"/>
                </a:solidFill>
                <a:latin typeface="Times New Roman" panose="02020603050405020304" pitchFamily="18" charset="0"/>
                <a:cs typeface="Times New Roman" panose="02020603050405020304" pitchFamily="18" charset="0"/>
              </a:rPr>
              <a:t>(SBT).</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mj-lt"/>
              </a:rPr>
              <a:t>Những trường hợp nào sau đây </a:t>
            </a:r>
            <a:r>
              <a:rPr lang="vi-VN" sz="2400" b="1" dirty="0">
                <a:latin typeface="+mj-lt"/>
              </a:rPr>
              <a:t>không</a:t>
            </a:r>
            <a:r>
              <a:rPr lang="vi-VN" sz="2400" dirty="0">
                <a:latin typeface="+mj-lt"/>
              </a:rPr>
              <a:t> phải là tai nạn thông thường? </a:t>
            </a:r>
            <a:endParaRPr lang="en-US" sz="2400" dirty="0">
              <a:latin typeface="+mj-lt"/>
            </a:endParaRPr>
          </a:p>
          <a:p>
            <a:pPr marL="457200" indent="-457200">
              <a:lnSpc>
                <a:spcPts val="2700"/>
              </a:lnSpc>
              <a:spcBef>
                <a:spcPts val="600"/>
              </a:spcBef>
              <a:spcAft>
                <a:spcPts val="600"/>
              </a:spcAft>
              <a:buAutoNum type="alphaUcPeriod"/>
            </a:pPr>
            <a:r>
              <a:rPr lang="vi-VN" sz="2400" dirty="0">
                <a:latin typeface="+mj-lt"/>
              </a:rPr>
              <a:t>Đuối nước </a:t>
            </a:r>
            <a:r>
              <a:rPr lang="en-US" sz="2400" dirty="0">
                <a:latin typeface="+mj-lt"/>
              </a:rPr>
              <a:t>                   </a:t>
            </a:r>
            <a:r>
              <a:rPr lang="vi-VN" sz="2400" dirty="0">
                <a:latin typeface="+mj-lt"/>
              </a:rPr>
              <a:t>B. Ngất </a:t>
            </a:r>
            <a:r>
              <a:rPr lang="en-US" sz="2400" dirty="0">
                <a:latin typeface="+mj-lt"/>
              </a:rPr>
              <a:t>                                    </a:t>
            </a:r>
            <a:r>
              <a:rPr lang="vi-VN" sz="2400" dirty="0">
                <a:latin typeface="+mj-lt"/>
              </a:rPr>
              <a:t>C. Bong gân </a:t>
            </a:r>
            <a:r>
              <a:rPr lang="en-US" sz="2400" dirty="0">
                <a:latin typeface="+mj-lt"/>
              </a:rPr>
              <a:t>        </a:t>
            </a:r>
          </a:p>
          <a:p>
            <a:pPr>
              <a:lnSpc>
                <a:spcPts val="2700"/>
              </a:lnSpc>
              <a:spcBef>
                <a:spcPts val="600"/>
              </a:spcBef>
              <a:spcAft>
                <a:spcPts val="600"/>
              </a:spcAft>
            </a:pPr>
            <a:r>
              <a:rPr lang="vi-VN" sz="2400" dirty="0">
                <a:latin typeface="+mj-lt"/>
              </a:rPr>
              <a:t>D. Bong võng mạc </a:t>
            </a:r>
            <a:r>
              <a:rPr lang="en-US" sz="2400" dirty="0">
                <a:latin typeface="+mj-lt"/>
              </a:rPr>
              <a:t>           </a:t>
            </a:r>
            <a:r>
              <a:rPr lang="vi-VN" sz="2400" dirty="0">
                <a:latin typeface="+mj-lt"/>
              </a:rPr>
              <a:t>E. Say nóng, say nắng </a:t>
            </a:r>
            <a:r>
              <a:rPr lang="en-US" sz="2400" dirty="0">
                <a:latin typeface="+mj-lt"/>
              </a:rPr>
              <a:t>          </a:t>
            </a:r>
            <a:r>
              <a:rPr lang="vi-VN" sz="2400" dirty="0">
                <a:latin typeface="+mj-lt"/>
              </a:rPr>
              <a:t>G. Ngộ độc rượu</a:t>
            </a:r>
            <a:endParaRPr lang="en-US" sz="2400" dirty="0">
              <a:latin typeface="+mj-lt"/>
            </a:endParaRPr>
          </a:p>
          <a:p>
            <a:pPr>
              <a:lnSpc>
                <a:spcPts val="2700"/>
              </a:lnSpc>
              <a:spcBef>
                <a:spcPts val="600"/>
              </a:spcBef>
              <a:spcAft>
                <a:spcPts val="600"/>
              </a:spcAft>
            </a:pPr>
            <a:r>
              <a:rPr lang="vi-VN" sz="2400" dirty="0">
                <a:latin typeface="+mj-lt"/>
              </a:rPr>
              <a:t>H. Rắn độc cắn </a:t>
            </a:r>
            <a:r>
              <a:rPr lang="en-US" sz="2400" dirty="0">
                <a:latin typeface="+mj-lt"/>
              </a:rPr>
              <a:t>                 </a:t>
            </a:r>
            <a:r>
              <a:rPr lang="vi-VN" sz="2400" dirty="0">
                <a:latin typeface="+mj-lt"/>
              </a:rPr>
              <a:t>I. Bỏng </a:t>
            </a:r>
            <a:r>
              <a:rPr lang="en-US" sz="2400" dirty="0">
                <a:latin typeface="+mj-lt"/>
              </a:rPr>
              <a:t>                                     </a:t>
            </a:r>
            <a:r>
              <a:rPr lang="vi-VN" sz="2400" dirty="0">
                <a:latin typeface="+mj-lt"/>
              </a:rPr>
              <a:t>K. Đau ruột thừa</a:t>
            </a:r>
            <a:endParaRPr lang="en-US" sz="2400" dirty="0">
              <a:latin typeface="+mj-lt"/>
            </a:endParaRPr>
          </a:p>
        </p:txBody>
      </p:sp>
      <p:sp>
        <p:nvSpPr>
          <p:cNvPr id="6" name="TextBox 5">
            <a:extLst>
              <a:ext uri="{FF2B5EF4-FFF2-40B4-BE49-F238E27FC236}">
                <a16:creationId xmlns="" xmlns:a16="http://schemas.microsoft.com/office/drawing/2014/main" id="{2D24A388-747B-E8E7-C5DD-27115C01BA1E}"/>
              </a:ext>
            </a:extLst>
          </p:cNvPr>
          <p:cNvSpPr txBox="1"/>
          <p:nvPr/>
        </p:nvSpPr>
        <p:spPr>
          <a:xfrm>
            <a:off x="4055883" y="239149"/>
            <a:ext cx="5125824"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MỘT SỐ CÂU HỎI LÍ THUYẾT</a:t>
            </a: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0" y="2297348"/>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D,G,K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330325" y="3226258"/>
            <a:ext cx="10641716" cy="3131627"/>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12.2</a:t>
            </a:r>
            <a:r>
              <a:rPr lang="en-US" sz="2400" dirty="0">
                <a:solidFill>
                  <a:srgbClr val="00B050"/>
                </a:solidFill>
                <a:latin typeface="Times New Roman" panose="02020603050405020304" pitchFamily="18" charset="0"/>
                <a:cs typeface="Times New Roman" panose="02020603050405020304" pitchFamily="18" charset="0"/>
              </a:rPr>
              <a:t> (SBT)</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sơ cứu nào sau đây </a:t>
            </a:r>
            <a:r>
              <a:rPr lang="vi-VN" sz="2400" b="1" dirty="0">
                <a:latin typeface="Times New Roman" panose="02020603050405020304" pitchFamily="18" charset="0"/>
                <a:cs typeface="Times New Roman" panose="02020603050405020304" pitchFamily="18" charset="0"/>
              </a:rPr>
              <a:t>không</a:t>
            </a:r>
            <a:r>
              <a:rPr lang="vi-VN" sz="2400" dirty="0">
                <a:latin typeface="Times New Roman" panose="02020603050405020304" pitchFamily="18" charset="0"/>
                <a:cs typeface="Times New Roman" panose="02020603050405020304" pitchFamily="18" charset="0"/>
              </a:rPr>
              <a:t> áp dụng với nạn nhân bị đuối nước?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A. Tìm kiếm sự trợ giúp của người khác, đồng thời đưa nạn nhân ra khỏi nước một cách an toàn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B. Đặt nạn nhân nằm nghiêng ở chỗ khô ráo; móc </a:t>
            </a:r>
            <a:r>
              <a:rPr lang="vi-VN" sz="2400" dirty="0" err="1">
                <a:latin typeface="Times New Roman" panose="02020603050405020304" pitchFamily="18" charset="0"/>
                <a:cs typeface="Times New Roman" panose="02020603050405020304" pitchFamily="18" charset="0"/>
              </a:rPr>
              <a:t>đờm</a:t>
            </a:r>
            <a:r>
              <a:rPr lang="vi-VN" sz="2400" dirty="0">
                <a:latin typeface="Times New Roman" panose="02020603050405020304" pitchFamily="18" charset="0"/>
                <a:cs typeface="Times New Roman" panose="02020603050405020304" pitchFamily="18" charset="0"/>
              </a:rPr>
              <a:t>, dãi,... ở miệng nạn nhân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C. Hà hơi, thổi ngạt và ép tim ngoài lồng ngực đến khi nạn nhân tự thở được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D. Cho nạn nhân uống nước mát</a:t>
            </a:r>
            <a:endParaRPr lang="en-US" sz="2400" dirty="0">
              <a:latin typeface="Times New Roman" panose="02020603050405020304" pitchFamily="18" charset="0"/>
              <a:cs typeface="Times New Roman" panose="02020603050405020304" pitchFamily="18" charset="0"/>
            </a:endParaRP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1" y="5551166"/>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D </a:t>
            </a:r>
          </a:p>
        </p:txBody>
      </p:sp>
    </p:spTree>
    <p:extLst>
      <p:ext uri="{BB962C8B-B14F-4D97-AF65-F5344CB8AC3E}">
        <p14:creationId xmlns:p14="http://schemas.microsoft.com/office/powerpoint/2010/main" val="17656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2"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2"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1"/>
      <p:bldP spid="7" grpId="2"/>
      <p:bldP spid="9" grpId="0" animBg="1"/>
      <p:bldP spid="10" grpId="1"/>
      <p:bldP spid="10"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644552" y="274145"/>
            <a:ext cx="10327489" cy="293926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mj-lt"/>
              </a:rPr>
              <a:t>Câu 12.</a:t>
            </a:r>
            <a:r>
              <a:rPr lang="en-US" sz="2400" dirty="0">
                <a:solidFill>
                  <a:srgbClr val="00B050"/>
                </a:solidFill>
                <a:latin typeface="Times New Roman" panose="02020603050405020304" pitchFamily="18" charset="0"/>
                <a:cs typeface="Times New Roman" panose="02020603050405020304" pitchFamily="18" charset="0"/>
              </a:rPr>
              <a:t>3</a:t>
            </a:r>
            <a:r>
              <a:rPr lang="en-US" sz="2400" dirty="0">
                <a:solidFill>
                  <a:srgbClr val="00B050"/>
                </a:solidFill>
                <a:latin typeface="+mj-lt"/>
              </a:rPr>
              <a:t> </a:t>
            </a:r>
            <a:r>
              <a:rPr lang="en-US" sz="2400" dirty="0">
                <a:solidFill>
                  <a:srgbClr val="00B050"/>
                </a:solidFill>
                <a:latin typeface="Times New Roman" panose="02020603050405020304" pitchFamily="18" charset="0"/>
                <a:cs typeface="Times New Roman" panose="02020603050405020304" pitchFamily="18" charset="0"/>
              </a:rPr>
              <a:t>(SBT).</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sơ cứu nào sau đây </a:t>
            </a:r>
            <a:r>
              <a:rPr lang="vi-VN" sz="2400" b="1" dirty="0">
                <a:latin typeface="Times New Roman" panose="02020603050405020304" pitchFamily="18" charset="0"/>
                <a:cs typeface="Times New Roman" panose="02020603050405020304" pitchFamily="18" charset="0"/>
              </a:rPr>
              <a:t>không</a:t>
            </a:r>
            <a:r>
              <a:rPr lang="vi-VN" sz="2400" dirty="0">
                <a:latin typeface="Times New Roman" panose="02020603050405020304" pitchFamily="18" charset="0"/>
                <a:cs typeface="Times New Roman" panose="02020603050405020304" pitchFamily="18" charset="0"/>
              </a:rPr>
              <a:t> áp dụng với nạn nhân bị bỏng?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A. Loại trừ nguyên nhân gây bỏng cho nạn nhân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B. Ngâm vết bỏng vào nước lạnh để giảm đau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C. Rửa vết bỏng bằng nước sạch với xà phòng rồi sát trùng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D. Băng ép vùng bị tổn thương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E. Chuyển ngay nạn nhân đến cơ sở y tế gần nhất (nếu bị bỏng nặng)</a:t>
            </a:r>
            <a:endParaRPr lang="en-US" sz="2400" dirty="0">
              <a:latin typeface="Times New Roman" panose="02020603050405020304" pitchFamily="18" charset="0"/>
              <a:cs typeface="Times New Roman" panose="02020603050405020304" pitchFamily="18" charset="0"/>
            </a:endParaRP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0" y="2297348"/>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D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225486" y="3418597"/>
            <a:ext cx="10746555" cy="343940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spc="-90" dirty="0">
                <a:solidFill>
                  <a:srgbClr val="00B050"/>
                </a:solidFill>
                <a:latin typeface="Times New Roman" panose="02020603050405020304" pitchFamily="18" charset="0"/>
                <a:cs typeface="Times New Roman" panose="02020603050405020304" pitchFamily="18" charset="0"/>
              </a:rPr>
              <a:t>Câu 12.</a:t>
            </a:r>
            <a:r>
              <a:rPr lang="en-US" sz="2400" spc="-90" dirty="0">
                <a:solidFill>
                  <a:srgbClr val="00B050"/>
                </a:solidFill>
                <a:latin typeface="Times New Roman" panose="02020603050405020304" pitchFamily="18" charset="0"/>
                <a:cs typeface="Times New Roman" panose="02020603050405020304" pitchFamily="18" charset="0"/>
              </a:rPr>
              <a:t>4 (SBT)</a:t>
            </a:r>
            <a:r>
              <a:rPr lang="vi-VN" sz="2400" spc="-90" dirty="0">
                <a:solidFill>
                  <a:srgbClr val="00B050"/>
                </a:solidFill>
                <a:latin typeface="Times New Roman" panose="02020603050405020304" pitchFamily="18" charset="0"/>
                <a:cs typeface="Times New Roman" panose="02020603050405020304" pitchFamily="18" charset="0"/>
              </a:rPr>
              <a:t>.</a:t>
            </a:r>
            <a:r>
              <a:rPr lang="vi-VN" sz="2400" spc="-90" dirty="0"/>
              <a:t> </a:t>
            </a:r>
            <a:r>
              <a:rPr lang="vi-VN" sz="2400" spc="-90" dirty="0">
                <a:latin typeface="Times New Roman" panose="02020603050405020304" pitchFamily="18" charset="0"/>
                <a:cs typeface="Times New Roman" panose="02020603050405020304" pitchFamily="18" charset="0"/>
              </a:rPr>
              <a:t>Cách sơ cứu nào sau đây </a:t>
            </a:r>
            <a:r>
              <a:rPr lang="vi-VN" sz="2400" b="1" spc="-90" dirty="0">
                <a:latin typeface="Times New Roman" panose="02020603050405020304" pitchFamily="18" charset="0"/>
                <a:cs typeface="Times New Roman" panose="02020603050405020304" pitchFamily="18" charset="0"/>
              </a:rPr>
              <a:t>không</a:t>
            </a:r>
            <a:r>
              <a:rPr lang="vi-VN" sz="2400" spc="-90" dirty="0">
                <a:latin typeface="Times New Roman" panose="02020603050405020304" pitchFamily="18" charset="0"/>
                <a:cs typeface="Times New Roman" panose="02020603050405020304" pitchFamily="18" charset="0"/>
              </a:rPr>
              <a:t> áp dụng với nạn nhân bị rắn lục cắn? </a:t>
            </a:r>
            <a:endParaRPr lang="en-US" sz="2400" spc="-9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A. Băng ép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B. Bất động chân, tay bị cắn bằng nẹp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C. Cởi bỏ đồ trang sức ở chân, tay bị cắn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D. Có thể rửa vết cắn bằng nước sạch với xà phòng rồi sát trùng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E. Trấn an nạn nhân, không để nạn nhân tự đi lại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G. Sau khi sơ cứu, chuyển ngay nạn nhân đến cơ sở y tế gần nhất </a:t>
            </a:r>
            <a:endParaRPr lang="en-US" sz="2400" dirty="0">
              <a:latin typeface="Times New Roman" panose="02020603050405020304" pitchFamily="18" charset="0"/>
              <a:cs typeface="Times New Roman" panose="02020603050405020304" pitchFamily="18" charset="0"/>
            </a:endParaRP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1" y="6124466"/>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 </a:t>
            </a:r>
          </a:p>
        </p:txBody>
      </p:sp>
    </p:spTree>
    <p:extLst>
      <p:ext uri="{BB962C8B-B14F-4D97-AF65-F5344CB8AC3E}">
        <p14:creationId xmlns:p14="http://schemas.microsoft.com/office/powerpoint/2010/main" val="31003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1"/>
      <p:bldP spid="7" grpId="2"/>
      <p:bldP spid="9" grpId="0" animBg="1"/>
      <p:bldP spid="10" grpId="1"/>
      <p:bldP spid="10"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644550" y="163877"/>
            <a:ext cx="10327489" cy="3285515"/>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mj-lt"/>
              </a:rPr>
              <a:t>Câu 12.</a:t>
            </a:r>
            <a:r>
              <a:rPr lang="en-US" sz="2400" dirty="0">
                <a:solidFill>
                  <a:srgbClr val="00B050"/>
                </a:solidFill>
                <a:latin typeface="Times New Roman" panose="02020603050405020304" pitchFamily="18" charset="0"/>
                <a:cs typeface="Times New Roman" panose="02020603050405020304" pitchFamily="18" charset="0"/>
              </a:rPr>
              <a:t>5</a:t>
            </a:r>
            <a:r>
              <a:rPr lang="en-US" sz="2400" dirty="0">
                <a:solidFill>
                  <a:srgbClr val="00B050"/>
                </a:solidFill>
                <a:latin typeface="+mj-lt"/>
              </a:rPr>
              <a:t> </a:t>
            </a:r>
            <a:r>
              <a:rPr lang="en-US" sz="2400" dirty="0">
                <a:solidFill>
                  <a:srgbClr val="00B050"/>
                </a:solidFill>
                <a:latin typeface="Times New Roman" panose="02020603050405020304" pitchFamily="18" charset="0"/>
                <a:cs typeface="Times New Roman" panose="02020603050405020304" pitchFamily="18" charset="0"/>
              </a:rPr>
              <a:t>(SBT).</a:t>
            </a:r>
            <a:r>
              <a:rPr lang="vi-VN" sz="2400" dirty="0"/>
              <a:t> </a:t>
            </a:r>
            <a:r>
              <a:rPr lang="vi-VN" sz="2400" dirty="0">
                <a:latin typeface="Times New Roman" panose="02020603050405020304" pitchFamily="18" charset="0"/>
                <a:cs typeface="Times New Roman" panose="02020603050405020304" pitchFamily="18" charset="0"/>
              </a:rPr>
              <a:t>Cách sơ cứu nào sau đây </a:t>
            </a:r>
            <a:r>
              <a:rPr lang="vi-VN" sz="2400" b="1" dirty="0">
                <a:latin typeface="Times New Roman" panose="02020603050405020304" pitchFamily="18" charset="0"/>
                <a:cs typeface="Times New Roman" panose="02020603050405020304" pitchFamily="18" charset="0"/>
              </a:rPr>
              <a:t>không</a:t>
            </a:r>
            <a:r>
              <a:rPr lang="vi-VN" sz="2400" dirty="0">
                <a:latin typeface="Times New Roman" panose="02020603050405020304" pitchFamily="18" charset="0"/>
                <a:cs typeface="Times New Roman" panose="02020603050405020304" pitchFamily="18" charset="0"/>
              </a:rPr>
              <a:t> áp dụng với nạn nhân bị say nóng, say nắng?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A. Chuyển nạn nhân đến nơi thoáng mát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B. Bất động chân, tay bằng nẹp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C. Cởi bớt trang phục, nới lỏng quần áo, tháo tất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D. Cho nạn nhân uống nước mát và chườm nước mát vào trán, gáy, nách, bẹn,...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E. Trường hợp nặng, sau khi sơ cứu chuyển ngay nạn nhân đến cơ sở y tế gần nhất </a:t>
            </a:r>
            <a:endParaRPr lang="en-US" sz="2400" dirty="0">
              <a:latin typeface="Times New Roman" panose="02020603050405020304" pitchFamily="18" charset="0"/>
              <a:cs typeface="Times New Roman" panose="02020603050405020304" pitchFamily="18" charset="0"/>
            </a:endParaRP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169002" y="2749831"/>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B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644549" y="3705855"/>
            <a:ext cx="10327489" cy="278537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6 (SBT)</a:t>
            </a:r>
            <a:r>
              <a:rPr lang="vi-VN" sz="2400" dirty="0">
                <a:solidFill>
                  <a:srgbClr val="00B050"/>
                </a:solidFill>
                <a:latin typeface="Times New Roman" panose="02020603050405020304" pitchFamily="18" charset="0"/>
                <a:cs typeface="Times New Roman" panose="02020603050405020304" pitchFamily="18" charset="0"/>
              </a:rPr>
              <a:t>.</a:t>
            </a:r>
            <a:r>
              <a:rPr lang="vi-VN" sz="2400" dirty="0"/>
              <a:t> </a:t>
            </a:r>
            <a:r>
              <a:rPr lang="vi-VN" sz="2400" dirty="0">
                <a:latin typeface="Times New Roman" panose="02020603050405020304" pitchFamily="18" charset="0"/>
                <a:cs typeface="Times New Roman" panose="02020603050405020304" pitchFamily="18" charset="0"/>
              </a:rPr>
              <a:t>Cách sơ cứu nào sau đây </a:t>
            </a:r>
            <a:r>
              <a:rPr lang="vi-VN" sz="2400" b="1" dirty="0">
                <a:latin typeface="Times New Roman" panose="02020603050405020304" pitchFamily="18" charset="0"/>
                <a:cs typeface="Times New Roman" panose="02020603050405020304" pitchFamily="18" charset="0"/>
              </a:rPr>
              <a:t>không</a:t>
            </a:r>
            <a:r>
              <a:rPr lang="vi-VN" sz="2400" dirty="0">
                <a:latin typeface="Times New Roman" panose="02020603050405020304" pitchFamily="18" charset="0"/>
                <a:cs typeface="Times New Roman" panose="02020603050405020304" pitchFamily="18" charset="0"/>
              </a:rPr>
              <a:t> áp dụng với nạn nhân bị ngất?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A. Đưa nạn nhân vào chỗ thoáng, mát; cởi cúc áo, quần,... để máu dễ lưu thông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B. Kích thích vào các đầu ngón tay, ngón chân và giật tóc mai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C. Hô hấp nhân tạo, xoa bóp tim ngoài lồng ngực đến khi nạn nhân tự thở được thì chuyển ngay nạn nhân đến cở sở y tế gần nhất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dirty="0">
                <a:latin typeface="Times New Roman" panose="02020603050405020304" pitchFamily="18" charset="0"/>
                <a:cs typeface="Times New Roman" panose="02020603050405020304" pitchFamily="18" charset="0"/>
              </a:rPr>
              <a:t>D. Bất động chân, tay bằng nẹp </a:t>
            </a:r>
            <a:endParaRPr lang="en-US" sz="2400" dirty="0">
              <a:latin typeface="Times New Roman" panose="02020603050405020304" pitchFamily="18" charset="0"/>
              <a:cs typeface="Times New Roman" panose="02020603050405020304" pitchFamily="18" charset="0"/>
            </a:endParaRP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43814" y="5757699"/>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D </a:t>
            </a:r>
          </a:p>
        </p:txBody>
      </p:sp>
    </p:spTree>
    <p:extLst>
      <p:ext uri="{BB962C8B-B14F-4D97-AF65-F5344CB8AC3E}">
        <p14:creationId xmlns:p14="http://schemas.microsoft.com/office/powerpoint/2010/main" val="32758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2"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1"/>
      <p:bldP spid="7" grpId="2"/>
      <p:bldP spid="9" grpId="0" animBg="1"/>
      <p:bldP spid="10" grpId="1"/>
      <p:bldP spid="10"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644548" y="677469"/>
            <a:ext cx="10327489" cy="243912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spc="-90" dirty="0">
                <a:solidFill>
                  <a:srgbClr val="00B050"/>
                </a:solidFill>
                <a:latin typeface="+mj-lt"/>
              </a:rPr>
              <a:t>Câu 12.</a:t>
            </a:r>
            <a:r>
              <a:rPr lang="en-US" sz="2400" spc="-90" dirty="0">
                <a:solidFill>
                  <a:srgbClr val="00B050"/>
                </a:solidFill>
                <a:latin typeface="Times New Roman" panose="02020603050405020304" pitchFamily="18" charset="0"/>
                <a:cs typeface="Times New Roman" panose="02020603050405020304" pitchFamily="18" charset="0"/>
              </a:rPr>
              <a:t>7 (SBT).</a:t>
            </a:r>
            <a:r>
              <a:rPr lang="vi-VN" sz="2400" spc="-90" dirty="0"/>
              <a:t> </a:t>
            </a:r>
            <a:r>
              <a:rPr lang="vi-VN" sz="2400" spc="-90" dirty="0">
                <a:latin typeface="+mj-lt"/>
              </a:rPr>
              <a:t>Cách sơ cứu nào sau đây </a:t>
            </a:r>
            <a:r>
              <a:rPr lang="vi-VN" sz="2400" b="1" spc="-90" dirty="0">
                <a:latin typeface="+mj-lt"/>
              </a:rPr>
              <a:t>không</a:t>
            </a:r>
            <a:r>
              <a:rPr lang="vi-VN" sz="2400" spc="-90" dirty="0">
                <a:latin typeface="+mj-lt"/>
              </a:rPr>
              <a:t> áp dụng với nạn nhân bị bong gân?</a:t>
            </a:r>
            <a:r>
              <a:rPr lang="vi-VN" sz="2400" dirty="0">
                <a:latin typeface="+mj-lt"/>
              </a:rPr>
              <a:t> </a:t>
            </a:r>
            <a:endParaRPr lang="en-US" sz="2400" dirty="0">
              <a:latin typeface="+mj-lt"/>
            </a:endParaRPr>
          </a:p>
          <a:p>
            <a:pPr algn="just">
              <a:lnSpc>
                <a:spcPts val="2700"/>
              </a:lnSpc>
              <a:spcBef>
                <a:spcPts val="600"/>
              </a:spcBef>
              <a:spcAft>
                <a:spcPts val="600"/>
              </a:spcAft>
            </a:pPr>
            <a:r>
              <a:rPr lang="vi-VN" sz="2400" dirty="0">
                <a:latin typeface="+mj-lt"/>
              </a:rPr>
              <a:t>A. Chườm đá lạnh vào khu vực sưng đau 20 – 30 phút </a:t>
            </a:r>
            <a:endParaRPr lang="en-US" sz="2400" dirty="0">
              <a:latin typeface="+mj-lt"/>
            </a:endParaRPr>
          </a:p>
          <a:p>
            <a:pPr algn="just">
              <a:lnSpc>
                <a:spcPts val="2700"/>
              </a:lnSpc>
              <a:spcBef>
                <a:spcPts val="600"/>
              </a:spcBef>
              <a:spcAft>
                <a:spcPts val="600"/>
              </a:spcAft>
            </a:pPr>
            <a:r>
              <a:rPr lang="vi-VN" sz="2400" dirty="0">
                <a:latin typeface="+mj-lt"/>
              </a:rPr>
              <a:t>B. Băng ép và cố định tạm thời nơi bị tổn thương </a:t>
            </a:r>
            <a:endParaRPr lang="en-US" sz="2400" dirty="0">
              <a:latin typeface="+mj-lt"/>
            </a:endParaRPr>
          </a:p>
          <a:p>
            <a:pPr algn="just">
              <a:lnSpc>
                <a:spcPts val="2700"/>
              </a:lnSpc>
              <a:spcBef>
                <a:spcPts val="600"/>
              </a:spcBef>
              <a:spcAft>
                <a:spcPts val="600"/>
              </a:spcAft>
            </a:pPr>
            <a:r>
              <a:rPr lang="vi-VN" sz="2400" dirty="0">
                <a:latin typeface="+mj-lt"/>
              </a:rPr>
              <a:t>C. Chuyển ngay nạn nhân đến cơ sở y tế gần nhất (nếu bị bong gân nặng) </a:t>
            </a:r>
            <a:endParaRPr lang="en-US" sz="2400" dirty="0">
              <a:latin typeface="+mj-lt"/>
            </a:endParaRPr>
          </a:p>
          <a:p>
            <a:pPr algn="just">
              <a:lnSpc>
                <a:spcPts val="2700"/>
              </a:lnSpc>
              <a:spcBef>
                <a:spcPts val="600"/>
              </a:spcBef>
              <a:spcAft>
                <a:spcPts val="600"/>
              </a:spcAft>
            </a:pPr>
            <a:r>
              <a:rPr lang="vi-VN" sz="2400" dirty="0">
                <a:latin typeface="+mj-lt"/>
              </a:rPr>
              <a:t>D. Kích thích vào các đầu ngón tay, ngón chân và giật tóc mai </a:t>
            </a:r>
            <a:endParaRPr lang="en-US" sz="2400" dirty="0">
              <a:latin typeface="+mj-lt"/>
            </a:endParaRP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129011" y="2467027"/>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D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644549" y="3705855"/>
            <a:ext cx="10327489" cy="278537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8 (SBT)</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mj-lt"/>
              </a:rPr>
              <a:t>Cầm máu tạm thời để </a:t>
            </a:r>
            <a:endParaRPr lang="en-US" sz="2400" dirty="0">
              <a:latin typeface="+mj-lt"/>
            </a:endParaRPr>
          </a:p>
          <a:p>
            <a:pPr algn="just">
              <a:lnSpc>
                <a:spcPts val="2700"/>
              </a:lnSpc>
              <a:spcBef>
                <a:spcPts val="600"/>
              </a:spcBef>
              <a:spcAft>
                <a:spcPts val="600"/>
              </a:spcAft>
            </a:pPr>
            <a:r>
              <a:rPr lang="vi-VN" sz="2400" dirty="0">
                <a:latin typeface="+mj-lt"/>
              </a:rPr>
              <a:t>A. nhanh chóng làm ngừng chảy máu bằng những biện pháp đơn giản, góp phần cứu sống nạn nhân và tránh các tai biến nguy hiểm. </a:t>
            </a:r>
            <a:endParaRPr lang="en-US" sz="2400" dirty="0">
              <a:latin typeface="+mj-lt"/>
            </a:endParaRPr>
          </a:p>
          <a:p>
            <a:pPr algn="just">
              <a:lnSpc>
                <a:spcPts val="2700"/>
              </a:lnSpc>
              <a:spcBef>
                <a:spcPts val="600"/>
              </a:spcBef>
              <a:spcAft>
                <a:spcPts val="600"/>
              </a:spcAft>
            </a:pPr>
            <a:r>
              <a:rPr lang="vi-VN" sz="2400" dirty="0">
                <a:latin typeface="+mj-lt"/>
              </a:rPr>
              <a:t>B. che kín, ngăn cản và hạn chế vi khuẩn, vi trùng xâm nhập vết thương. </a:t>
            </a:r>
            <a:endParaRPr lang="en-US" sz="2400" dirty="0">
              <a:latin typeface="+mj-lt"/>
            </a:endParaRPr>
          </a:p>
          <a:p>
            <a:pPr algn="just">
              <a:lnSpc>
                <a:spcPts val="2700"/>
              </a:lnSpc>
              <a:spcBef>
                <a:spcPts val="600"/>
              </a:spcBef>
              <a:spcAft>
                <a:spcPts val="600"/>
              </a:spcAft>
            </a:pPr>
            <a:r>
              <a:rPr lang="vi-VN" sz="2400" dirty="0">
                <a:latin typeface="+mj-lt"/>
              </a:rPr>
              <a:t>C. các mô không bị dập nát hoặc hoại tử thêm. </a:t>
            </a:r>
            <a:endParaRPr lang="en-US" sz="2400" dirty="0">
              <a:latin typeface="+mj-lt"/>
            </a:endParaRPr>
          </a:p>
          <a:p>
            <a:pPr algn="just">
              <a:lnSpc>
                <a:spcPts val="2700"/>
              </a:lnSpc>
              <a:spcBef>
                <a:spcPts val="600"/>
              </a:spcBef>
              <a:spcAft>
                <a:spcPts val="600"/>
              </a:spcAft>
            </a:pPr>
            <a:r>
              <a:rPr lang="vi-VN" sz="2400" dirty="0">
                <a:latin typeface="+mj-lt"/>
              </a:rPr>
              <a:t>D. thay thế hô hấp nhân tạo, ép tim ngoài lồng ngực. </a:t>
            </a:r>
            <a:endParaRPr lang="en-US" sz="2400" dirty="0">
              <a:latin typeface="+mj-lt"/>
            </a:endParaRP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43814" y="5757699"/>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 </a:t>
            </a:r>
          </a:p>
        </p:txBody>
      </p:sp>
    </p:spTree>
    <p:extLst>
      <p:ext uri="{BB962C8B-B14F-4D97-AF65-F5344CB8AC3E}">
        <p14:creationId xmlns:p14="http://schemas.microsoft.com/office/powerpoint/2010/main" val="39844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2"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1"/>
      <p:bldP spid="7" grpId="2"/>
      <p:bldP spid="9" grpId="0" animBg="1"/>
      <p:bldP spid="10" grpId="1"/>
      <p:bldP spid="10"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644548" y="677469"/>
            <a:ext cx="10327489" cy="243912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spc="-90" dirty="0">
                <a:solidFill>
                  <a:srgbClr val="00B050"/>
                </a:solidFill>
                <a:latin typeface="+mj-lt"/>
              </a:rPr>
              <a:t>Câu 12.</a:t>
            </a:r>
            <a:r>
              <a:rPr lang="en-US" sz="2400" spc="-90" dirty="0">
                <a:solidFill>
                  <a:srgbClr val="00B050"/>
                </a:solidFill>
                <a:latin typeface="Times New Roman" panose="02020603050405020304" pitchFamily="18" charset="0"/>
                <a:cs typeface="Times New Roman" panose="02020603050405020304" pitchFamily="18" charset="0"/>
              </a:rPr>
              <a:t>9 (SBT). </a:t>
            </a:r>
            <a:r>
              <a:rPr lang="vi-VN" sz="2400" spc="-90" dirty="0">
                <a:latin typeface="+mj-lt"/>
              </a:rPr>
              <a:t>Trường hợp nào sau đây </a:t>
            </a:r>
            <a:r>
              <a:rPr lang="vi-VN" sz="2400" b="1" spc="-90" dirty="0">
                <a:latin typeface="+mj-lt"/>
              </a:rPr>
              <a:t>không </a:t>
            </a:r>
            <a:r>
              <a:rPr lang="vi-VN" sz="2400" spc="-90" dirty="0">
                <a:latin typeface="+mj-lt"/>
              </a:rPr>
              <a:t>áp dụng kĩ thuật gấp chi tối đa? </a:t>
            </a:r>
            <a:endParaRPr lang="en-US" sz="2400" spc="-90" dirty="0">
              <a:latin typeface="+mj-lt"/>
            </a:endParaRPr>
          </a:p>
          <a:p>
            <a:pPr algn="just">
              <a:lnSpc>
                <a:spcPts val="2700"/>
              </a:lnSpc>
              <a:spcBef>
                <a:spcPts val="600"/>
              </a:spcBef>
              <a:spcAft>
                <a:spcPts val="600"/>
              </a:spcAft>
            </a:pPr>
            <a:r>
              <a:rPr lang="vi-VN" sz="2400" spc="-90" dirty="0">
                <a:latin typeface="+mj-lt"/>
              </a:rPr>
              <a:t>A. Bị chảy máu ở cẳng tay, vết thương không bị gãy xương </a:t>
            </a:r>
            <a:endParaRPr lang="en-US" sz="2400" spc="-90" dirty="0">
              <a:latin typeface="+mj-lt"/>
            </a:endParaRPr>
          </a:p>
          <a:p>
            <a:pPr algn="just">
              <a:lnSpc>
                <a:spcPts val="2700"/>
              </a:lnSpc>
              <a:spcBef>
                <a:spcPts val="600"/>
              </a:spcBef>
              <a:spcAft>
                <a:spcPts val="600"/>
              </a:spcAft>
            </a:pPr>
            <a:r>
              <a:rPr lang="vi-VN" sz="2400" spc="-90" dirty="0">
                <a:latin typeface="+mj-lt"/>
              </a:rPr>
              <a:t>B. Bị chảy máu ở cánh tay, vết thương bị gãy xương </a:t>
            </a:r>
            <a:endParaRPr lang="en-US" sz="2400" spc="-90" dirty="0">
              <a:latin typeface="+mj-lt"/>
            </a:endParaRPr>
          </a:p>
          <a:p>
            <a:pPr algn="just">
              <a:lnSpc>
                <a:spcPts val="2700"/>
              </a:lnSpc>
              <a:spcBef>
                <a:spcPts val="600"/>
              </a:spcBef>
              <a:spcAft>
                <a:spcPts val="600"/>
              </a:spcAft>
            </a:pPr>
            <a:r>
              <a:rPr lang="vi-VN" sz="2400" spc="-90" dirty="0">
                <a:latin typeface="+mj-lt"/>
              </a:rPr>
              <a:t>C. Bị chảy máu ở cẳng chân, vết thương không bị gãy xương </a:t>
            </a:r>
            <a:endParaRPr lang="en-US" sz="2400" spc="-90" dirty="0">
              <a:latin typeface="+mj-lt"/>
            </a:endParaRPr>
          </a:p>
          <a:p>
            <a:pPr algn="just">
              <a:lnSpc>
                <a:spcPts val="2700"/>
              </a:lnSpc>
              <a:spcBef>
                <a:spcPts val="600"/>
              </a:spcBef>
              <a:spcAft>
                <a:spcPts val="600"/>
              </a:spcAft>
            </a:pPr>
            <a:r>
              <a:rPr lang="vi-VN" sz="2400" spc="-90" dirty="0">
                <a:latin typeface="+mj-lt"/>
              </a:rPr>
              <a:t>D. Bị chảy máu ở đùi, vết thương không bị gãy xương  </a:t>
            </a:r>
            <a:endParaRPr lang="en-US" sz="2400" spc="-90" dirty="0">
              <a:latin typeface="+mj-lt"/>
            </a:endParaRP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129011" y="2467027"/>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B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644547" y="3429000"/>
            <a:ext cx="10327489" cy="278537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10 (SBT)</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t> </a:t>
            </a:r>
            <a:r>
              <a:rPr lang="en-US" sz="2400" spc="-90" dirty="0" err="1">
                <a:latin typeface="Times New Roman" panose="02020603050405020304" pitchFamily="18" charset="0"/>
                <a:cs typeface="Times New Roman" panose="02020603050405020304" pitchFamily="18" charset="0"/>
              </a:rPr>
              <a:t>Sắp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xếp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các</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hoạt</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động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sau</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theo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thứ</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tự</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thực</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hiện</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kĩ</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thuật</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gấp</a:t>
            </a:r>
            <a:r>
              <a:rPr lang="en-US" sz="2400" spc="-90" dirty="0">
                <a:latin typeface="Times New Roman" panose="02020603050405020304" pitchFamily="18" charset="0"/>
                <a:cs typeface="Times New Roman" panose="02020603050405020304" pitchFamily="18" charset="0"/>
              </a:rPr>
              <a:t> chi </a:t>
            </a:r>
            <a:r>
              <a:rPr lang="en-US" sz="2400" spc="-90" dirty="0" err="1">
                <a:latin typeface="Times New Roman" panose="02020603050405020304" pitchFamily="18" charset="0"/>
                <a:cs typeface="Times New Roman" panose="02020603050405020304" pitchFamily="18" charset="0"/>
              </a:rPr>
              <a:t>tối</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đa</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khi</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máu</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chảy</a:t>
            </a:r>
            <a:r>
              <a:rPr lang="en-US" sz="2400" spc="-90" dirty="0">
                <a:latin typeface="Times New Roman" panose="02020603050405020304" pitchFamily="18" charset="0"/>
                <a:cs typeface="Times New Roman" panose="02020603050405020304" pitchFamily="18" charset="0"/>
              </a:rPr>
              <a:t> ở </a:t>
            </a:r>
            <a:r>
              <a:rPr lang="en-US" sz="2400" spc="-90" dirty="0" err="1">
                <a:latin typeface="Times New Roman" panose="02020603050405020304" pitchFamily="18" charset="0"/>
                <a:cs typeface="Times New Roman" panose="02020603050405020304" pitchFamily="18" charset="0"/>
              </a:rPr>
              <a:t>cẳng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US" sz="2400" spc="-90" dirty="0">
                <a:latin typeface="Times New Roman" panose="02020603050405020304" pitchFamily="18" charset="0"/>
                <a:cs typeface="Times New Roman" panose="02020603050405020304" pitchFamily="18" charset="0"/>
              </a:rPr>
              <a:t>A. </a:t>
            </a:r>
            <a:r>
              <a:rPr lang="en-US" sz="2400" spc="-90" dirty="0" err="1">
                <a:latin typeface="Times New Roman" panose="02020603050405020304" pitchFamily="18" charset="0"/>
                <a:cs typeface="Times New Roman" panose="02020603050405020304" pitchFamily="18" charset="0"/>
              </a:rPr>
              <a:t>Chuẩn</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bị</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cuộn</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băng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làm</a:t>
            </a:r>
            <a:r>
              <a:rPr lang="en-US" sz="2400" spc="-90" dirty="0">
                <a:latin typeface="Times New Roman" panose="02020603050405020304" pitchFamily="18" charset="0"/>
                <a:cs typeface="Times New Roman" panose="02020603050405020304" pitchFamily="18" charset="0"/>
              </a:rPr>
              <a:t> con </a:t>
            </a:r>
            <a:r>
              <a:rPr lang="en-US" sz="2400" spc="-90" dirty="0" err="1">
                <a:latin typeface="Times New Roman" panose="02020603050405020304" pitchFamily="18" charset="0"/>
                <a:cs typeface="Times New Roman" panose="02020603050405020304" pitchFamily="18" charset="0"/>
              </a:rPr>
              <a:t>chèn</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dây</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mềm</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hoặc</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băng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vải</a:t>
            </a:r>
            <a:r>
              <a:rPr lang="en-US" sz="2400" spc="-9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US" sz="2400" spc="-90" dirty="0">
                <a:latin typeface="Times New Roman" panose="02020603050405020304" pitchFamily="18" charset="0"/>
                <a:cs typeface="Times New Roman" panose="02020603050405020304" pitchFamily="18" charset="0"/>
              </a:rPr>
              <a:t>B. </a:t>
            </a:r>
            <a:r>
              <a:rPr lang="en-US" sz="2400" spc="-90" dirty="0" err="1">
                <a:latin typeface="Times New Roman" panose="02020603050405020304" pitchFamily="18" charset="0"/>
                <a:cs typeface="Times New Roman" panose="02020603050405020304" pitchFamily="18" charset="0"/>
              </a:rPr>
              <a:t>Kéo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mạnh</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cẳng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ép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cánh</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US" sz="2400" spc="-90" dirty="0">
                <a:latin typeface="Times New Roman" panose="02020603050405020304" pitchFamily="18" charset="0"/>
                <a:cs typeface="Times New Roman" panose="02020603050405020304" pitchFamily="18" charset="0"/>
              </a:rPr>
              <a:t>C. </a:t>
            </a:r>
            <a:r>
              <a:rPr lang="en-US" sz="2400" spc="-90" dirty="0" err="1">
                <a:latin typeface="Times New Roman" panose="02020603050405020304" pitchFamily="18" charset="0"/>
                <a:cs typeface="Times New Roman" panose="02020603050405020304" pitchFamily="18" charset="0"/>
              </a:rPr>
              <a:t>Đặt</a:t>
            </a:r>
            <a:r>
              <a:rPr lang="en-US" sz="2400" spc="-90" dirty="0">
                <a:latin typeface="Times New Roman" panose="02020603050405020304" pitchFamily="18" charset="0"/>
                <a:cs typeface="Times New Roman" panose="02020603050405020304" pitchFamily="18" charset="0"/>
              </a:rPr>
              <a:t> con </a:t>
            </a:r>
            <a:r>
              <a:rPr lang="en-US" sz="2400" spc="-90" dirty="0" err="1">
                <a:latin typeface="Times New Roman" panose="02020603050405020304" pitchFamily="18" charset="0"/>
                <a:cs typeface="Times New Roman" panose="02020603050405020304" pitchFamily="18" charset="0"/>
              </a:rPr>
              <a:t>chèn</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nếp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gấp</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giữa</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cẳng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cánh</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US" sz="2400" spc="-90" dirty="0">
                <a:latin typeface="Times New Roman" panose="02020603050405020304" pitchFamily="18" charset="0"/>
                <a:cs typeface="Times New Roman" panose="02020603050405020304" pitchFamily="18" charset="0"/>
              </a:rPr>
              <a:t>D. </a:t>
            </a:r>
            <a:r>
              <a:rPr lang="en-US" sz="2400" spc="-90" dirty="0" err="1">
                <a:latin typeface="Times New Roman" panose="02020603050405020304" pitchFamily="18" charset="0"/>
                <a:cs typeface="Times New Roman" panose="02020603050405020304" pitchFamily="18" charset="0"/>
              </a:rPr>
              <a:t>Buộc</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chặt</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cẳng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vào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cánh</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tay</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bằng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dây</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mềm</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hoặc</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băng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vải</a:t>
            </a:r>
            <a:r>
              <a:rPr lang="en-US" sz="2400" spc="-90" dirty="0">
                <a:latin typeface="Times New Roman" panose="02020603050405020304" pitchFamily="18" charset="0"/>
                <a:cs typeface="Times New Roman" panose="02020603050405020304" pitchFamily="18" charset="0"/>
              </a:rPr>
              <a:t> </a:t>
            </a: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129010" y="5480844"/>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ACBD </a:t>
            </a:r>
          </a:p>
        </p:txBody>
      </p:sp>
    </p:spTree>
    <p:extLst>
      <p:ext uri="{BB962C8B-B14F-4D97-AF65-F5344CB8AC3E}">
        <p14:creationId xmlns:p14="http://schemas.microsoft.com/office/powerpoint/2010/main" val="9440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1"/>
      <p:bldP spid="7" grpId="2"/>
      <p:bldP spid="9" grpId="0" animBg="1"/>
      <p:bldP spid="10" grpId="1"/>
      <p:bldP spid="10" grpId="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550288" y="659755"/>
            <a:ext cx="10327489" cy="3285515"/>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spc="-90" dirty="0">
                <a:solidFill>
                  <a:srgbClr val="00B050"/>
                </a:solidFill>
                <a:latin typeface="+mj-lt"/>
              </a:rPr>
              <a:t>Câu 12.</a:t>
            </a:r>
            <a:r>
              <a:rPr lang="en-US" sz="2400" spc="-90" dirty="0">
                <a:solidFill>
                  <a:srgbClr val="00B050"/>
                </a:solidFill>
                <a:latin typeface="Times New Roman" panose="02020603050405020304" pitchFamily="18" charset="0"/>
                <a:cs typeface="Times New Roman" panose="02020603050405020304" pitchFamily="18" charset="0"/>
              </a:rPr>
              <a:t>11 (SBT).</a:t>
            </a:r>
            <a:r>
              <a:rPr lang="vi-VN" sz="2400" dirty="0"/>
              <a:t> </a:t>
            </a:r>
            <a:r>
              <a:rPr lang="vi-VN" sz="2400" spc="-90" dirty="0">
                <a:latin typeface="+mj-lt"/>
              </a:rPr>
              <a:t>Sắp xếp các hoạt động sau theo thứ tự thực hiện kĩ thuật </a:t>
            </a:r>
            <a:r>
              <a:rPr lang="vi-VN" sz="2400" spc="-90" dirty="0" err="1">
                <a:latin typeface="+mj-lt"/>
              </a:rPr>
              <a:t>garo</a:t>
            </a:r>
            <a:r>
              <a:rPr lang="vi-VN" sz="2400" spc="-90" dirty="0">
                <a:latin typeface="+mj-lt"/>
              </a:rPr>
              <a:t> ở cánh tay:</a:t>
            </a:r>
            <a:endParaRPr lang="en-US" sz="2400" spc="-90" dirty="0">
              <a:latin typeface="+mj-lt"/>
            </a:endParaRPr>
          </a:p>
          <a:p>
            <a:pPr algn="just">
              <a:lnSpc>
                <a:spcPts val="2700"/>
              </a:lnSpc>
              <a:spcBef>
                <a:spcPts val="600"/>
              </a:spcBef>
              <a:spcAft>
                <a:spcPts val="600"/>
              </a:spcAft>
            </a:pPr>
            <a:r>
              <a:rPr lang="vi-VN" sz="2400" spc="-90" dirty="0">
                <a:latin typeface="+mj-lt"/>
              </a:rPr>
              <a:t> A. Chuẩn bị gạc y tế, dây vải xoắn hoặc dây cao su </a:t>
            </a:r>
            <a:endParaRPr lang="en-US" sz="2400" spc="-90" dirty="0">
              <a:latin typeface="+mj-lt"/>
            </a:endParaRPr>
          </a:p>
          <a:p>
            <a:pPr algn="just">
              <a:lnSpc>
                <a:spcPts val="2700"/>
              </a:lnSpc>
              <a:spcBef>
                <a:spcPts val="600"/>
              </a:spcBef>
              <a:spcAft>
                <a:spcPts val="600"/>
              </a:spcAft>
            </a:pPr>
            <a:r>
              <a:rPr lang="vi-VN" sz="2400" spc="-90" dirty="0">
                <a:latin typeface="+mj-lt"/>
              </a:rPr>
              <a:t>B. Đặt </a:t>
            </a:r>
            <a:r>
              <a:rPr lang="vi-VN" sz="2400" spc="-90" dirty="0" err="1">
                <a:latin typeface="+mj-lt"/>
              </a:rPr>
              <a:t>garo</a:t>
            </a:r>
            <a:r>
              <a:rPr lang="vi-VN" sz="2400" spc="-90" dirty="0">
                <a:latin typeface="+mj-lt"/>
              </a:rPr>
              <a:t> sát phía trên vết thương 3 – 5 </a:t>
            </a:r>
            <a:r>
              <a:rPr lang="vi-VN" sz="2400" spc="-90" dirty="0" err="1">
                <a:latin typeface="+mj-lt"/>
              </a:rPr>
              <a:t>cm</a:t>
            </a:r>
            <a:r>
              <a:rPr lang="vi-VN" sz="2400" spc="-90" dirty="0">
                <a:latin typeface="+mj-lt"/>
              </a:rPr>
              <a:t>, cuốn nhiều vòng tương đối chặt, phối hợp bỏ tay ấn động mạch </a:t>
            </a:r>
            <a:endParaRPr lang="en-US" sz="2400" spc="-90" dirty="0">
              <a:latin typeface="+mj-lt"/>
            </a:endParaRPr>
          </a:p>
          <a:p>
            <a:pPr algn="just">
              <a:lnSpc>
                <a:spcPts val="2700"/>
              </a:lnSpc>
              <a:spcBef>
                <a:spcPts val="600"/>
              </a:spcBef>
              <a:spcAft>
                <a:spcPts val="600"/>
              </a:spcAft>
            </a:pPr>
            <a:r>
              <a:rPr lang="vi-VN" sz="2400" spc="-90" dirty="0">
                <a:latin typeface="+mj-lt"/>
              </a:rPr>
              <a:t>C. Lót gạc ở chỗ định đặt </a:t>
            </a:r>
            <a:r>
              <a:rPr lang="vi-VN" sz="2400" spc="-90" dirty="0" err="1">
                <a:latin typeface="+mj-lt"/>
              </a:rPr>
              <a:t>garo</a:t>
            </a:r>
            <a:r>
              <a:rPr lang="vi-VN" sz="2400" spc="-90" dirty="0">
                <a:latin typeface="+mj-lt"/>
              </a:rPr>
              <a:t> </a:t>
            </a:r>
            <a:endParaRPr lang="en-US" sz="2400" spc="-90" dirty="0">
              <a:latin typeface="+mj-lt"/>
            </a:endParaRPr>
          </a:p>
          <a:p>
            <a:pPr algn="just">
              <a:lnSpc>
                <a:spcPts val="2700"/>
              </a:lnSpc>
              <a:spcBef>
                <a:spcPts val="600"/>
              </a:spcBef>
              <a:spcAft>
                <a:spcPts val="600"/>
              </a:spcAft>
            </a:pPr>
            <a:r>
              <a:rPr lang="vi-VN" sz="2400" spc="-90" dirty="0">
                <a:latin typeface="+mj-lt"/>
              </a:rPr>
              <a:t>D. Ấn động mạch để tạm thời cầm máu </a:t>
            </a:r>
            <a:endParaRPr lang="en-US" sz="2400" spc="-90" dirty="0">
              <a:latin typeface="+mj-lt"/>
            </a:endParaRPr>
          </a:p>
          <a:p>
            <a:pPr algn="just">
              <a:lnSpc>
                <a:spcPts val="2700"/>
              </a:lnSpc>
              <a:spcBef>
                <a:spcPts val="600"/>
              </a:spcBef>
              <a:spcAft>
                <a:spcPts val="600"/>
              </a:spcAft>
            </a:pPr>
            <a:r>
              <a:rPr lang="vi-VN" sz="2400" spc="-90" dirty="0">
                <a:latin typeface="+mj-lt"/>
              </a:rPr>
              <a:t>E. Buộc cố định </a:t>
            </a:r>
            <a:r>
              <a:rPr lang="vi-VN" sz="2400" spc="-90" dirty="0" err="1">
                <a:latin typeface="+mj-lt"/>
              </a:rPr>
              <a:t>garo</a:t>
            </a:r>
            <a:r>
              <a:rPr lang="en-US" sz="2400" spc="-90" dirty="0">
                <a:latin typeface="+mj-lt"/>
              </a:rPr>
              <a:t> </a:t>
            </a: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129011" y="3205954"/>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ADCBE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550288" y="4203662"/>
            <a:ext cx="10327489" cy="93871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12 (SBT)</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t> </a:t>
            </a:r>
            <a:r>
              <a:rPr lang="en-US" sz="2400" spc="-90" dirty="0">
                <a:latin typeface="Times New Roman" panose="02020603050405020304" pitchFamily="18" charset="0"/>
                <a:cs typeface="Times New Roman" panose="02020603050405020304" pitchFamily="18" charset="0"/>
              </a:rPr>
              <a:t>Sau </a:t>
            </a:r>
            <a:r>
              <a:rPr lang="en-US" sz="2400" spc="-90" dirty="0" err="1">
                <a:latin typeface="Times New Roman" panose="02020603050405020304" pitchFamily="18" charset="0"/>
                <a:cs typeface="Times New Roman" panose="02020603050405020304" pitchFamily="18" charset="0"/>
              </a:rPr>
              <a:t>khi</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garo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cần</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nới</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garo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với</a:t>
            </a:r>
            <a:r>
              <a:rPr lang="en-US" sz="2400" spc="-90" dirty="0">
                <a:latin typeface="Times New Roman" panose="02020603050405020304" pitchFamily="18" charset="0"/>
                <a:cs typeface="Times New Roman" panose="02020603050405020304" pitchFamily="18" charset="0"/>
              </a:rPr>
              <a:t> chu </a:t>
            </a:r>
            <a:r>
              <a:rPr lang="en-US" sz="2400" spc="-90" dirty="0" err="1">
                <a:latin typeface="Times New Roman" panose="02020603050405020304" pitchFamily="18" charset="0"/>
                <a:cs typeface="Times New Roman" panose="02020603050405020304" pitchFamily="18" charset="0"/>
              </a:rPr>
              <a:t>kì</a:t>
            </a:r>
            <a:r>
              <a:rPr lang="en-US" sz="2400" spc="-9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US" sz="2400" spc="-90" dirty="0">
                <a:latin typeface="Times New Roman" panose="02020603050405020304" pitchFamily="18" charset="0"/>
                <a:cs typeface="Times New Roman" panose="02020603050405020304" pitchFamily="18" charset="0"/>
              </a:rPr>
              <a:t>A. 15 </a:t>
            </a:r>
            <a:r>
              <a:rPr lang="en-US" sz="2400" spc="-90" dirty="0" err="1">
                <a:latin typeface="Times New Roman" panose="02020603050405020304" pitchFamily="18" charset="0"/>
                <a:cs typeface="Times New Roman" panose="02020603050405020304" pitchFamily="18" charset="0"/>
              </a:rPr>
              <a:t>phút</a:t>
            </a:r>
            <a:r>
              <a:rPr lang="en-US" sz="2400" spc="-90" dirty="0">
                <a:latin typeface="Times New Roman" panose="02020603050405020304" pitchFamily="18" charset="0"/>
                <a:cs typeface="Times New Roman" panose="02020603050405020304" pitchFamily="18" charset="0"/>
              </a:rPr>
              <a:t>.                B. 30 </a:t>
            </a:r>
            <a:r>
              <a:rPr lang="en-US" sz="2400" spc="-90" dirty="0" err="1">
                <a:latin typeface="Times New Roman" panose="02020603050405020304" pitchFamily="18" charset="0"/>
                <a:cs typeface="Times New Roman" panose="02020603050405020304" pitchFamily="18" charset="0"/>
              </a:rPr>
              <a:t>phút</a:t>
            </a:r>
            <a:r>
              <a:rPr lang="en-US" sz="2400" spc="-90" dirty="0">
                <a:latin typeface="Times New Roman" panose="02020603050405020304" pitchFamily="18" charset="0"/>
                <a:cs typeface="Times New Roman" panose="02020603050405020304" pitchFamily="18" charset="0"/>
              </a:rPr>
              <a:t>.                 C. 45 </a:t>
            </a:r>
            <a:r>
              <a:rPr lang="en-US" sz="2400" spc="-90" dirty="0" err="1">
                <a:latin typeface="Times New Roman" panose="02020603050405020304" pitchFamily="18" charset="0"/>
                <a:cs typeface="Times New Roman" panose="02020603050405020304" pitchFamily="18" charset="0"/>
              </a:rPr>
              <a:t>phút</a:t>
            </a:r>
            <a:r>
              <a:rPr lang="en-US" sz="2400" spc="-90" dirty="0">
                <a:latin typeface="Times New Roman" panose="02020603050405020304" pitchFamily="18" charset="0"/>
                <a:cs typeface="Times New Roman" panose="02020603050405020304" pitchFamily="18" charset="0"/>
              </a:rPr>
              <a:t>.                 D. 60 </a:t>
            </a:r>
            <a:r>
              <a:rPr lang="en-US" sz="2400" spc="-90" dirty="0" err="1">
                <a:latin typeface="Times New Roman" panose="02020603050405020304" pitchFamily="18" charset="0"/>
                <a:cs typeface="Times New Roman" panose="02020603050405020304" pitchFamily="18" charset="0"/>
              </a:rPr>
              <a:t>phút</a:t>
            </a:r>
            <a:r>
              <a:rPr lang="en-US" sz="2400" spc="-90" dirty="0">
                <a:latin typeface="Times New Roman" panose="02020603050405020304" pitchFamily="18" charset="0"/>
                <a:cs typeface="Times New Roman" panose="02020603050405020304" pitchFamily="18" charset="0"/>
              </a:rPr>
              <a:t>. </a:t>
            </a: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219963" y="4408847"/>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B </a:t>
            </a:r>
          </a:p>
        </p:txBody>
      </p:sp>
      <p:sp>
        <p:nvSpPr>
          <p:cNvPr id="2" name="TextBox 1">
            <a:extLst>
              <a:ext uri="{FF2B5EF4-FFF2-40B4-BE49-F238E27FC236}">
                <a16:creationId xmlns="" xmlns:a16="http://schemas.microsoft.com/office/drawing/2014/main" id="{D31A6E3D-1983-D4C9-6C4F-7AAA8DB60345}"/>
              </a:ext>
            </a:extLst>
          </p:cNvPr>
          <p:cNvSpPr txBox="1"/>
          <p:nvPr/>
        </p:nvSpPr>
        <p:spPr>
          <a:xfrm>
            <a:off x="1550289" y="5400773"/>
            <a:ext cx="10327489" cy="93871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13 (SBT)</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en-US" sz="2400" spc="-90" dirty="0">
                <a:latin typeface="Times New Roman" panose="02020603050405020304" pitchFamily="18" charset="0"/>
                <a:cs typeface="Times New Roman" panose="02020603050405020304" pitchFamily="18" charset="0"/>
              </a:rPr>
              <a:t>Sau </a:t>
            </a:r>
            <a:r>
              <a:rPr lang="en-US" sz="2400" spc="-90" dirty="0" err="1">
                <a:latin typeface="Times New Roman" panose="02020603050405020304" pitchFamily="18" charset="0"/>
                <a:cs typeface="Times New Roman" panose="02020603050405020304" pitchFamily="18" charset="0"/>
              </a:rPr>
              <a:t>khi</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garo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không</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để</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garo</a:t>
            </a:r>
            <a:r>
              <a:rPr lang="en-US" sz="2400" spc="-90" dirty="0">
                <a:latin typeface="Times New Roman" panose="02020603050405020304" pitchFamily="18" charset="0"/>
                <a:cs typeface="Times New Roman" panose="02020603050405020304" pitchFamily="18" charset="0"/>
              </a:rPr>
              <a:t> </a:t>
            </a:r>
            <a:r>
              <a:rPr lang="en-US" sz="2400" spc="-90" dirty="0" err="1">
                <a:latin typeface="Times New Roman" panose="02020603050405020304" pitchFamily="18" charset="0"/>
                <a:cs typeface="Times New Roman" panose="02020603050405020304" pitchFamily="18" charset="0"/>
              </a:rPr>
              <a:t>quá</a:t>
            </a:r>
            <a:r>
              <a:rPr lang="en-US" sz="2400" spc="-90" dirty="0">
                <a:latin typeface="Times New Roman" panose="02020603050405020304" pitchFamily="18" charset="0"/>
                <a:cs typeface="Times New Roman" panose="02020603050405020304" pitchFamily="18" charset="0"/>
              </a:rPr>
              <a:t> </a:t>
            </a:r>
          </a:p>
          <a:p>
            <a:pPr algn="just">
              <a:lnSpc>
                <a:spcPts val="2700"/>
              </a:lnSpc>
              <a:spcBef>
                <a:spcPts val="600"/>
              </a:spcBef>
              <a:spcAft>
                <a:spcPts val="600"/>
              </a:spcAft>
            </a:pPr>
            <a:r>
              <a:rPr lang="en-US" sz="2400" spc="-90" dirty="0">
                <a:latin typeface="Times New Roman" panose="02020603050405020304" pitchFamily="18" charset="0"/>
                <a:cs typeface="Times New Roman" panose="02020603050405020304" pitchFamily="18" charset="0"/>
              </a:rPr>
              <a:t>A. 3 – 4 </a:t>
            </a:r>
            <a:r>
              <a:rPr lang="en-US" sz="2400" spc="-90" dirty="0" err="1">
                <a:latin typeface="Times New Roman" panose="02020603050405020304" pitchFamily="18" charset="0"/>
                <a:cs typeface="Times New Roman" panose="02020603050405020304" pitchFamily="18" charset="0"/>
              </a:rPr>
              <a:t>giờ</a:t>
            </a:r>
            <a:r>
              <a:rPr lang="en-US" sz="2400" spc="-90" dirty="0">
                <a:latin typeface="Times New Roman" panose="02020603050405020304" pitchFamily="18" charset="0"/>
                <a:cs typeface="Times New Roman" panose="02020603050405020304" pitchFamily="18" charset="0"/>
              </a:rPr>
              <a:t>.             B. 4 – 5 </a:t>
            </a:r>
            <a:r>
              <a:rPr lang="en-US" sz="2400" spc="-90" dirty="0" err="1">
                <a:latin typeface="Times New Roman" panose="02020603050405020304" pitchFamily="18" charset="0"/>
                <a:cs typeface="Times New Roman" panose="02020603050405020304" pitchFamily="18" charset="0"/>
              </a:rPr>
              <a:t>giờ</a:t>
            </a:r>
            <a:r>
              <a:rPr lang="en-US" sz="2400" spc="-90" dirty="0">
                <a:latin typeface="Times New Roman" panose="02020603050405020304" pitchFamily="18" charset="0"/>
                <a:cs typeface="Times New Roman" panose="02020603050405020304" pitchFamily="18" charset="0"/>
              </a:rPr>
              <a:t>.               C. 5 – 6 </a:t>
            </a:r>
            <a:r>
              <a:rPr lang="en-US" sz="2400" spc="-90" dirty="0" err="1">
                <a:latin typeface="Times New Roman" panose="02020603050405020304" pitchFamily="18" charset="0"/>
                <a:cs typeface="Times New Roman" panose="02020603050405020304" pitchFamily="18" charset="0"/>
              </a:rPr>
              <a:t>giờ</a:t>
            </a:r>
            <a:r>
              <a:rPr lang="en-US" sz="2400" spc="-90" dirty="0">
                <a:latin typeface="Times New Roman" panose="02020603050405020304" pitchFamily="18" charset="0"/>
                <a:cs typeface="Times New Roman" panose="02020603050405020304" pitchFamily="18" charset="0"/>
              </a:rPr>
              <a:t>.               D. 6 – 7 </a:t>
            </a:r>
            <a:r>
              <a:rPr lang="en-US" sz="2400" spc="-90" dirty="0" err="1">
                <a:latin typeface="Times New Roman" panose="02020603050405020304" pitchFamily="18" charset="0"/>
                <a:cs typeface="Times New Roman" panose="02020603050405020304" pitchFamily="18" charset="0"/>
              </a:rPr>
              <a:t>giờ</a:t>
            </a:r>
            <a:r>
              <a:rPr lang="en-US" sz="2400" spc="-90" dirty="0">
                <a:latin typeface="Times New Roman" panose="02020603050405020304" pitchFamily="18" charset="0"/>
                <a:cs typeface="Times New Roman" panose="02020603050405020304" pitchFamily="18" charset="0"/>
              </a:rPr>
              <a:t>. </a:t>
            </a:r>
          </a:p>
        </p:txBody>
      </p:sp>
      <p:sp>
        <p:nvSpPr>
          <p:cNvPr id="3" name="Hộp Văn bản 7">
            <a:extLst>
              <a:ext uri="{FF2B5EF4-FFF2-40B4-BE49-F238E27FC236}">
                <a16:creationId xmlns="" xmlns:a16="http://schemas.microsoft.com/office/drawing/2014/main" id="{8FE3120A-7168-8CBD-0CFE-411649D08F83}"/>
              </a:ext>
            </a:extLst>
          </p:cNvPr>
          <p:cNvSpPr txBox="1"/>
          <p:nvPr/>
        </p:nvSpPr>
        <p:spPr>
          <a:xfrm>
            <a:off x="182252" y="5605958"/>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 </a:t>
            </a:r>
          </a:p>
        </p:txBody>
      </p:sp>
    </p:spTree>
    <p:extLst>
      <p:ext uri="{BB962C8B-B14F-4D97-AF65-F5344CB8AC3E}">
        <p14:creationId xmlns:p14="http://schemas.microsoft.com/office/powerpoint/2010/main" val="280065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2"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2000"/>
                                        <p:tgtEl>
                                          <p:spTgt spid="3"/>
                                        </p:tgtEl>
                                      </p:cBhvr>
                                    </p:animEffect>
                                    <p:anim calcmode="lin" valueType="num">
                                      <p:cBhvr>
                                        <p:cTn id="43" dur="2000" fill="hold"/>
                                        <p:tgtEl>
                                          <p:spTgt spid="3"/>
                                        </p:tgtEl>
                                        <p:attrNameLst>
                                          <p:attrName>ppt_w</p:attrName>
                                        </p:attrNameLst>
                                      </p:cBhvr>
                                      <p:tavLst>
                                        <p:tav tm="0" fmla="#ppt_w*sin(2.5*pi*$)">
                                          <p:val>
                                            <p:fltVal val="0"/>
                                          </p:val>
                                        </p:tav>
                                        <p:tav tm="100000">
                                          <p:val>
                                            <p:fltVal val="1"/>
                                          </p:val>
                                        </p:tav>
                                      </p:tavLst>
                                    </p:anim>
                                    <p:anim calcmode="lin" valueType="num">
                                      <p:cBhvr>
                                        <p:cTn id="4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1"/>
      <p:bldP spid="7" grpId="2"/>
      <p:bldP spid="9" grpId="0" animBg="1"/>
      <p:bldP spid="10" grpId="1"/>
      <p:bldP spid="10" grpId="2"/>
      <p:bldP spid="2" grpId="0" animBg="1"/>
      <p:bldP spid="3" grpId="1"/>
      <p:bldP spid="3"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550286" y="163877"/>
            <a:ext cx="10327489" cy="1785104"/>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spc="-90" dirty="0">
                <a:solidFill>
                  <a:srgbClr val="00B050"/>
                </a:solidFill>
                <a:latin typeface="+mj-lt"/>
              </a:rPr>
              <a:t>Câu 12.</a:t>
            </a:r>
            <a:r>
              <a:rPr lang="en-US" sz="2400" spc="-90" dirty="0">
                <a:solidFill>
                  <a:srgbClr val="00B050"/>
                </a:solidFill>
                <a:latin typeface="Times New Roman" panose="02020603050405020304" pitchFamily="18" charset="0"/>
                <a:cs typeface="Times New Roman" panose="02020603050405020304" pitchFamily="18" charset="0"/>
              </a:rPr>
              <a:t>14 (SBT).</a:t>
            </a:r>
            <a:r>
              <a:rPr lang="vi-VN" sz="2400" dirty="0"/>
              <a:t> </a:t>
            </a:r>
            <a:r>
              <a:rPr lang="vi-VN" sz="2400" spc="-90" dirty="0">
                <a:latin typeface="+mj-lt"/>
              </a:rPr>
              <a:t>Băng vết thương để </a:t>
            </a:r>
            <a:endParaRPr lang="en-US" sz="2400" spc="-90" dirty="0">
              <a:latin typeface="+mj-lt"/>
            </a:endParaRPr>
          </a:p>
          <a:p>
            <a:pPr algn="just">
              <a:lnSpc>
                <a:spcPts val="2700"/>
              </a:lnSpc>
              <a:spcBef>
                <a:spcPts val="600"/>
              </a:spcBef>
              <a:spcAft>
                <a:spcPts val="600"/>
              </a:spcAft>
            </a:pPr>
            <a:r>
              <a:rPr lang="vi-VN" sz="2400" spc="-90" dirty="0">
                <a:latin typeface="+mj-lt"/>
              </a:rPr>
              <a:t>A. cầm máu, giảm đau, đồng thời che kín, ngăn cản và hạn chế vi khuẩn, vi trùng xâm nhập vết thương, góp phần làm vết thương mau lành. </a:t>
            </a:r>
            <a:endParaRPr lang="en-US" sz="2400" spc="-90" dirty="0">
              <a:latin typeface="+mj-lt"/>
            </a:endParaRPr>
          </a:p>
          <a:p>
            <a:pPr algn="just">
              <a:lnSpc>
                <a:spcPts val="2700"/>
              </a:lnSpc>
              <a:spcBef>
                <a:spcPts val="600"/>
              </a:spcBef>
              <a:spcAft>
                <a:spcPts val="600"/>
              </a:spcAft>
            </a:pPr>
            <a:r>
              <a:rPr lang="vi-VN" sz="2400" spc="-90" dirty="0">
                <a:latin typeface="+mj-lt"/>
              </a:rPr>
              <a:t>B. ngăn ngừa các tổn thương thứ phát phần mềm, mạch máu, thần kinh, dây chằng,… </a:t>
            </a:r>
            <a:endParaRPr lang="en-US" sz="2400" spc="-90" dirty="0">
              <a:latin typeface="+mj-lt"/>
            </a:endParaRP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219961" y="1305637"/>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253766" y="2245551"/>
            <a:ext cx="10624009" cy="2285241"/>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15 (SBT)</a:t>
            </a:r>
            <a:r>
              <a:rPr lang="vi-VN" sz="2400" dirty="0">
                <a:solidFill>
                  <a:srgbClr val="00B050"/>
                </a:solidFill>
                <a:latin typeface="Times New Roman" panose="02020603050405020304" pitchFamily="18" charset="0"/>
                <a:cs typeface="Times New Roman" panose="02020603050405020304" pitchFamily="18" charset="0"/>
              </a:rPr>
              <a:t>.</a:t>
            </a:r>
            <a:r>
              <a:rPr lang="vi-VN" sz="2400" dirty="0"/>
              <a:t> </a:t>
            </a:r>
            <a:r>
              <a:rPr lang="vi-VN" sz="2400" spc="-90" dirty="0">
                <a:latin typeface="+mj-lt"/>
              </a:rPr>
              <a:t>Sắp xếp các hoạt động sau theo thứ tự thực hiện kĩ thuật hà hơi, thổi ngạt: </a:t>
            </a:r>
            <a:endParaRPr lang="en-US" sz="2400" spc="-90" dirty="0">
              <a:latin typeface="+mj-lt"/>
            </a:endParaRPr>
          </a:p>
          <a:p>
            <a:pPr algn="just">
              <a:lnSpc>
                <a:spcPts val="2700"/>
              </a:lnSpc>
              <a:spcBef>
                <a:spcPts val="600"/>
              </a:spcBef>
              <a:spcAft>
                <a:spcPts val="600"/>
              </a:spcAft>
            </a:pPr>
            <a:r>
              <a:rPr lang="vi-VN" sz="2400" spc="-90" dirty="0">
                <a:latin typeface="+mj-lt"/>
              </a:rPr>
              <a:t>A. Người cấp cứu quỳ bên cạnh nạn nhân, lau sạch </a:t>
            </a:r>
            <a:r>
              <a:rPr lang="vi-VN" sz="2400" spc="-90" dirty="0" err="1">
                <a:latin typeface="+mj-lt"/>
              </a:rPr>
              <a:t>đờm</a:t>
            </a:r>
            <a:r>
              <a:rPr lang="vi-VN" sz="2400" spc="-90" dirty="0">
                <a:latin typeface="+mj-lt"/>
              </a:rPr>
              <a:t>, dãi trong miệng nạn nhân, khơi thông đường thở </a:t>
            </a:r>
            <a:endParaRPr lang="en-US" sz="2400" spc="-90" dirty="0">
              <a:latin typeface="+mj-lt"/>
            </a:endParaRPr>
          </a:p>
          <a:p>
            <a:pPr algn="just">
              <a:lnSpc>
                <a:spcPts val="2700"/>
              </a:lnSpc>
              <a:spcBef>
                <a:spcPts val="600"/>
              </a:spcBef>
              <a:spcAft>
                <a:spcPts val="600"/>
              </a:spcAft>
            </a:pPr>
            <a:r>
              <a:rPr lang="vi-VN" sz="2400" spc="-90" dirty="0">
                <a:latin typeface="+mj-lt"/>
              </a:rPr>
              <a:t>B. Hít một hơi thật dài, áp miệng vào miệng nạn nhân rồi thổi </a:t>
            </a:r>
            <a:endParaRPr lang="en-US" sz="2400" spc="-90" dirty="0">
              <a:latin typeface="+mj-lt"/>
            </a:endParaRPr>
          </a:p>
          <a:p>
            <a:pPr algn="just">
              <a:lnSpc>
                <a:spcPts val="2700"/>
              </a:lnSpc>
              <a:spcBef>
                <a:spcPts val="600"/>
              </a:spcBef>
              <a:spcAft>
                <a:spcPts val="600"/>
              </a:spcAft>
            </a:pPr>
            <a:r>
              <a:rPr lang="vi-VN" sz="2400" spc="-90" dirty="0">
                <a:latin typeface="+mj-lt"/>
              </a:rPr>
              <a:t>C. Dùng một tay bóp kín hai bên mũi nạn nhân, một tay kéo hàm xuống dưới để miệng mở ra</a:t>
            </a:r>
            <a:r>
              <a:rPr lang="en-US" sz="2400" spc="-90" dirty="0">
                <a:latin typeface="+mj-lt"/>
              </a:rPr>
              <a:t> </a:t>
            </a: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69131" y="2857344"/>
            <a:ext cx="1184636"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ACB </a:t>
            </a:r>
          </a:p>
        </p:txBody>
      </p:sp>
      <p:sp>
        <p:nvSpPr>
          <p:cNvPr id="2" name="TextBox 1">
            <a:extLst>
              <a:ext uri="{FF2B5EF4-FFF2-40B4-BE49-F238E27FC236}">
                <a16:creationId xmlns="" xmlns:a16="http://schemas.microsoft.com/office/drawing/2014/main" id="{D31A6E3D-1983-D4C9-6C4F-7AAA8DB60345}"/>
              </a:ext>
            </a:extLst>
          </p:cNvPr>
          <p:cNvSpPr txBox="1"/>
          <p:nvPr/>
        </p:nvSpPr>
        <p:spPr>
          <a:xfrm>
            <a:off x="1253766" y="4791471"/>
            <a:ext cx="10624009" cy="1785104"/>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16 (SBT)</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vi-VN" sz="2400" spc="-90" dirty="0">
                <a:latin typeface="+mj-lt"/>
              </a:rPr>
              <a:t>Khi hà hơi, thổi ngạt, cần hít một hơi thật dài, áp miệng vào miệng nạn nhân rồi thổi, làm liên tục với nhịp độ </a:t>
            </a:r>
            <a:endParaRPr lang="en-US" sz="2400" spc="-90" dirty="0">
              <a:latin typeface="+mj-lt"/>
            </a:endParaRPr>
          </a:p>
          <a:p>
            <a:pPr algn="just">
              <a:lnSpc>
                <a:spcPts val="2700"/>
              </a:lnSpc>
              <a:spcBef>
                <a:spcPts val="600"/>
              </a:spcBef>
              <a:spcAft>
                <a:spcPts val="600"/>
              </a:spcAft>
            </a:pPr>
            <a:r>
              <a:rPr lang="vi-VN" sz="2400" spc="-90" dirty="0">
                <a:latin typeface="+mj-lt"/>
              </a:rPr>
              <a:t>A. 15 – 20 lần/ phút. </a:t>
            </a:r>
            <a:r>
              <a:rPr lang="en-US" sz="2400" spc="-90" dirty="0">
                <a:latin typeface="+mj-lt"/>
              </a:rPr>
              <a:t>                        </a:t>
            </a:r>
            <a:r>
              <a:rPr lang="vi-VN" sz="2400" spc="-90" dirty="0">
                <a:latin typeface="+mj-lt"/>
              </a:rPr>
              <a:t>B. 20 – 25 lần/ phút. </a:t>
            </a:r>
            <a:endParaRPr lang="en-US" sz="2400" spc="-90" dirty="0">
              <a:latin typeface="+mj-lt"/>
            </a:endParaRPr>
          </a:p>
          <a:p>
            <a:pPr algn="just">
              <a:lnSpc>
                <a:spcPts val="2700"/>
              </a:lnSpc>
              <a:spcBef>
                <a:spcPts val="600"/>
              </a:spcBef>
              <a:spcAft>
                <a:spcPts val="600"/>
              </a:spcAft>
            </a:pPr>
            <a:r>
              <a:rPr lang="vi-VN" sz="2400" spc="-90" dirty="0">
                <a:latin typeface="+mj-lt"/>
              </a:rPr>
              <a:t>C. 25 – 30 lần/ phút. </a:t>
            </a:r>
            <a:r>
              <a:rPr lang="en-US" sz="2400" spc="-90" dirty="0">
                <a:latin typeface="+mj-lt"/>
              </a:rPr>
              <a:t>                        </a:t>
            </a:r>
            <a:r>
              <a:rPr lang="vi-VN" sz="2400" spc="-90" dirty="0">
                <a:latin typeface="+mj-lt"/>
              </a:rPr>
              <a:t>D. 30 – 35 lần/ phút.</a:t>
            </a:r>
            <a:r>
              <a:rPr lang="en-US" sz="2400" spc="-90" dirty="0">
                <a:latin typeface="+mj-lt"/>
              </a:rPr>
              <a:t> </a:t>
            </a:r>
          </a:p>
        </p:txBody>
      </p:sp>
      <p:sp>
        <p:nvSpPr>
          <p:cNvPr id="3" name="Hộp Văn bản 7">
            <a:extLst>
              <a:ext uri="{FF2B5EF4-FFF2-40B4-BE49-F238E27FC236}">
                <a16:creationId xmlns="" xmlns:a16="http://schemas.microsoft.com/office/drawing/2014/main" id="{8FE3120A-7168-8CBD-0CFE-411649D08F83}"/>
              </a:ext>
            </a:extLst>
          </p:cNvPr>
          <p:cNvSpPr txBox="1"/>
          <p:nvPr/>
        </p:nvSpPr>
        <p:spPr>
          <a:xfrm>
            <a:off x="-3714" y="5843041"/>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 </a:t>
            </a:r>
          </a:p>
        </p:txBody>
      </p:sp>
    </p:spTree>
    <p:extLst>
      <p:ext uri="{BB962C8B-B14F-4D97-AF65-F5344CB8AC3E}">
        <p14:creationId xmlns:p14="http://schemas.microsoft.com/office/powerpoint/2010/main" val="48301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90"/>
                                          </p:val>
                                        </p:tav>
                                        <p:tav tm="100000">
                                          <p:val>
                                            <p:fltVal val="0"/>
                                          </p:val>
                                        </p:tav>
                                      </p:tavLst>
                                    </p:anim>
                                    <p:animEffect transition="in" filter="fade">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1"/>
      <p:bldP spid="7" grpId="2"/>
      <p:bldP spid="9" grpId="0" animBg="1"/>
      <p:bldP spid="10" grpId="0"/>
      <p:bldP spid="10" grpId="1"/>
      <p:bldP spid="2" grpId="0" animBg="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2" name="Picture 21">
            <a:extLst>
              <a:ext uri="{FF2B5EF4-FFF2-40B4-BE49-F238E27FC236}">
                <a16:creationId xmlns="" xmlns:a16="http://schemas.microsoft.com/office/drawing/2014/main" id="{5FAEB990-9FF6-A91F-13D6-A160B63B6EC6}"/>
              </a:ext>
            </a:extLst>
          </p:cNvPr>
          <p:cNvPicPr>
            <a:picLocks noChangeAspect="1"/>
          </p:cNvPicPr>
          <p:nvPr/>
        </p:nvPicPr>
        <p:blipFill>
          <a:blip r:embed="rId4"/>
          <a:stretch>
            <a:fillRect/>
          </a:stretch>
        </p:blipFill>
        <p:spPr>
          <a:xfrm>
            <a:off x="1074656" y="6286420"/>
            <a:ext cx="10848756" cy="571580"/>
          </a:xfrm>
          <a:prstGeom prst="rect">
            <a:avLst/>
          </a:prstGeom>
        </p:spPr>
      </p:pic>
      <p:pic>
        <p:nvPicPr>
          <p:cNvPr id="24" name="Picture 23">
            <a:extLst>
              <a:ext uri="{FF2B5EF4-FFF2-40B4-BE49-F238E27FC236}">
                <a16:creationId xmlns="" xmlns:a16="http://schemas.microsoft.com/office/drawing/2014/main" id="{27CEA30F-0E22-C8B3-EB9E-F0F7965D698A}"/>
              </a:ext>
            </a:extLst>
          </p:cNvPr>
          <p:cNvPicPr>
            <a:picLocks noChangeAspect="1"/>
          </p:cNvPicPr>
          <p:nvPr/>
        </p:nvPicPr>
        <p:blipFill>
          <a:blip r:embed="rId5"/>
          <a:stretch>
            <a:fillRect/>
          </a:stretch>
        </p:blipFill>
        <p:spPr>
          <a:xfrm>
            <a:off x="1390206" y="917996"/>
            <a:ext cx="295316" cy="5368424"/>
          </a:xfrm>
          <a:prstGeom prst="rect">
            <a:avLst/>
          </a:prstGeom>
        </p:spPr>
      </p:pic>
      <p:pic>
        <p:nvPicPr>
          <p:cNvPr id="26" name="Picture 25">
            <a:extLst>
              <a:ext uri="{FF2B5EF4-FFF2-40B4-BE49-F238E27FC236}">
                <a16:creationId xmlns="" xmlns:a16="http://schemas.microsoft.com/office/drawing/2014/main" id="{3CBC1C92-5918-4462-3EEC-D81FAD0059DF}"/>
              </a:ext>
            </a:extLst>
          </p:cNvPr>
          <p:cNvPicPr>
            <a:picLocks noChangeAspect="1"/>
          </p:cNvPicPr>
          <p:nvPr/>
        </p:nvPicPr>
        <p:blipFill>
          <a:blip r:embed="rId6"/>
          <a:stretch>
            <a:fillRect/>
          </a:stretch>
        </p:blipFill>
        <p:spPr>
          <a:xfrm>
            <a:off x="1685522" y="488836"/>
            <a:ext cx="8326012" cy="926652"/>
          </a:xfrm>
          <a:prstGeom prst="rect">
            <a:avLst/>
          </a:prstGeom>
        </p:spPr>
      </p:pic>
      <p:pic>
        <p:nvPicPr>
          <p:cNvPr id="28" name="Picture 27">
            <a:extLst>
              <a:ext uri="{FF2B5EF4-FFF2-40B4-BE49-F238E27FC236}">
                <a16:creationId xmlns="" xmlns:a16="http://schemas.microsoft.com/office/drawing/2014/main" id="{1C700ECA-6BE9-93C7-C6B0-3C02DE533AE8}"/>
              </a:ext>
            </a:extLst>
          </p:cNvPr>
          <p:cNvPicPr>
            <a:picLocks noChangeAspect="1"/>
          </p:cNvPicPr>
          <p:nvPr/>
        </p:nvPicPr>
        <p:blipFill>
          <a:blip r:embed="rId7"/>
          <a:stretch>
            <a:fillRect/>
          </a:stretch>
        </p:blipFill>
        <p:spPr>
          <a:xfrm>
            <a:off x="1685522" y="1547970"/>
            <a:ext cx="8326012" cy="733527"/>
          </a:xfrm>
          <a:prstGeom prst="rect">
            <a:avLst/>
          </a:prstGeom>
        </p:spPr>
      </p:pic>
      <p:pic>
        <p:nvPicPr>
          <p:cNvPr id="30" name="Picture 29">
            <a:extLst>
              <a:ext uri="{FF2B5EF4-FFF2-40B4-BE49-F238E27FC236}">
                <a16:creationId xmlns="" xmlns:a16="http://schemas.microsoft.com/office/drawing/2014/main" id="{5514D820-14F1-AC13-6938-48DC416D26EF}"/>
              </a:ext>
            </a:extLst>
          </p:cNvPr>
          <p:cNvPicPr>
            <a:picLocks noChangeAspect="1"/>
          </p:cNvPicPr>
          <p:nvPr/>
        </p:nvPicPr>
        <p:blipFill>
          <a:blip r:embed="rId8"/>
          <a:stretch>
            <a:fillRect/>
          </a:stretch>
        </p:blipFill>
        <p:spPr>
          <a:xfrm>
            <a:off x="1685522" y="2367411"/>
            <a:ext cx="8287907" cy="743054"/>
          </a:xfrm>
          <a:prstGeom prst="rect">
            <a:avLst/>
          </a:prstGeom>
        </p:spPr>
      </p:pic>
      <p:pic>
        <p:nvPicPr>
          <p:cNvPr id="34" name="Picture 33">
            <a:extLst>
              <a:ext uri="{FF2B5EF4-FFF2-40B4-BE49-F238E27FC236}">
                <a16:creationId xmlns="" xmlns:a16="http://schemas.microsoft.com/office/drawing/2014/main" id="{7E8F51C2-38D8-BC64-4917-95F8810C89B7}"/>
              </a:ext>
            </a:extLst>
          </p:cNvPr>
          <p:cNvPicPr>
            <a:picLocks noChangeAspect="1"/>
          </p:cNvPicPr>
          <p:nvPr/>
        </p:nvPicPr>
        <p:blipFill>
          <a:blip r:embed="rId9"/>
          <a:stretch>
            <a:fillRect/>
          </a:stretch>
        </p:blipFill>
        <p:spPr>
          <a:xfrm>
            <a:off x="1685522" y="3223712"/>
            <a:ext cx="8278380" cy="733527"/>
          </a:xfrm>
          <a:prstGeom prst="rect">
            <a:avLst/>
          </a:prstGeom>
        </p:spPr>
      </p:pic>
      <p:pic>
        <p:nvPicPr>
          <p:cNvPr id="36" name="Picture 35">
            <a:extLst>
              <a:ext uri="{FF2B5EF4-FFF2-40B4-BE49-F238E27FC236}">
                <a16:creationId xmlns="" xmlns:a16="http://schemas.microsoft.com/office/drawing/2014/main" id="{89F86F6C-AC30-44B6-3D8D-38745BE079B9}"/>
              </a:ext>
            </a:extLst>
          </p:cNvPr>
          <p:cNvPicPr>
            <a:picLocks noChangeAspect="1"/>
          </p:cNvPicPr>
          <p:nvPr/>
        </p:nvPicPr>
        <p:blipFill>
          <a:blip r:embed="rId10"/>
          <a:stretch>
            <a:fillRect/>
          </a:stretch>
        </p:blipFill>
        <p:spPr>
          <a:xfrm>
            <a:off x="1685522" y="4036279"/>
            <a:ext cx="8249801" cy="1286054"/>
          </a:xfrm>
          <a:prstGeom prst="rect">
            <a:avLst/>
          </a:prstGeom>
        </p:spPr>
      </p:pic>
      <p:pic>
        <p:nvPicPr>
          <p:cNvPr id="38" name="Picture 37">
            <a:extLst>
              <a:ext uri="{FF2B5EF4-FFF2-40B4-BE49-F238E27FC236}">
                <a16:creationId xmlns="" xmlns:a16="http://schemas.microsoft.com/office/drawing/2014/main" id="{925F0F97-D410-6FE3-7D35-1C138B17642B}"/>
              </a:ext>
            </a:extLst>
          </p:cNvPr>
          <p:cNvPicPr>
            <a:picLocks noChangeAspect="1"/>
          </p:cNvPicPr>
          <p:nvPr/>
        </p:nvPicPr>
        <p:blipFill>
          <a:blip r:embed="rId11"/>
          <a:stretch>
            <a:fillRect/>
          </a:stretch>
        </p:blipFill>
        <p:spPr>
          <a:xfrm>
            <a:off x="1685522" y="5401372"/>
            <a:ext cx="8221222" cy="743056"/>
          </a:xfrm>
          <a:prstGeom prst="rect">
            <a:avLst/>
          </a:prstGeom>
        </p:spPr>
      </p:pic>
      <p:pic>
        <p:nvPicPr>
          <p:cNvPr id="40" name="Picture 39">
            <a:extLst>
              <a:ext uri="{FF2B5EF4-FFF2-40B4-BE49-F238E27FC236}">
                <a16:creationId xmlns="" xmlns:a16="http://schemas.microsoft.com/office/drawing/2014/main" id="{FB139021-25C6-71AB-46DC-D3AF8D4D39F7}"/>
              </a:ext>
            </a:extLst>
          </p:cNvPr>
          <p:cNvPicPr>
            <a:picLocks noChangeAspect="1"/>
          </p:cNvPicPr>
          <p:nvPr/>
        </p:nvPicPr>
        <p:blipFill>
          <a:blip r:embed="rId12"/>
          <a:stretch>
            <a:fillRect/>
          </a:stretch>
        </p:blipFill>
        <p:spPr>
          <a:xfrm>
            <a:off x="10202060" y="488836"/>
            <a:ext cx="1572018" cy="5655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 calcmode="lin" valueType="num">
                                      <p:cBhvr>
                                        <p:cTn id="24" dur="1000" fill="hold"/>
                                        <p:tgtEl>
                                          <p:spTgt spid="26"/>
                                        </p:tgtEl>
                                        <p:attrNameLst>
                                          <p:attrName>style.rotation</p:attrName>
                                        </p:attrNameLst>
                                      </p:cBhvr>
                                      <p:tavLst>
                                        <p:tav tm="0">
                                          <p:val>
                                            <p:fltVal val="90"/>
                                          </p:val>
                                        </p:tav>
                                        <p:tav tm="100000">
                                          <p:val>
                                            <p:fltVal val="0"/>
                                          </p:val>
                                        </p:tav>
                                      </p:tavLst>
                                    </p:anim>
                                    <p:animEffect transition="in" filter="fade">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fltVal val="0"/>
                                          </p:val>
                                        </p:tav>
                                        <p:tav tm="100000">
                                          <p:val>
                                            <p:strVal val="#ppt_w"/>
                                          </p:val>
                                        </p:tav>
                                      </p:tavLst>
                                    </p:anim>
                                    <p:anim calcmode="lin" valueType="num">
                                      <p:cBhvr>
                                        <p:cTn id="53" dur="1000" fill="hold"/>
                                        <p:tgtEl>
                                          <p:spTgt spid="36"/>
                                        </p:tgtEl>
                                        <p:attrNameLst>
                                          <p:attrName>ppt_h</p:attrName>
                                        </p:attrNameLst>
                                      </p:cBhvr>
                                      <p:tavLst>
                                        <p:tav tm="0">
                                          <p:val>
                                            <p:fltVal val="0"/>
                                          </p:val>
                                        </p:tav>
                                        <p:tav tm="100000">
                                          <p:val>
                                            <p:strVal val="#ppt_h"/>
                                          </p:val>
                                        </p:tav>
                                      </p:tavLst>
                                    </p:anim>
                                    <p:anim calcmode="lin" valueType="num">
                                      <p:cBhvr>
                                        <p:cTn id="54" dur="1000" fill="hold"/>
                                        <p:tgtEl>
                                          <p:spTgt spid="36"/>
                                        </p:tgtEl>
                                        <p:attrNameLst>
                                          <p:attrName>style.rotation</p:attrName>
                                        </p:attrNameLst>
                                      </p:cBhvr>
                                      <p:tavLst>
                                        <p:tav tm="0">
                                          <p:val>
                                            <p:fltVal val="90"/>
                                          </p:val>
                                        </p:tav>
                                        <p:tav tm="100000">
                                          <p:val>
                                            <p:fltVal val="0"/>
                                          </p:val>
                                        </p:tav>
                                      </p:tavLst>
                                    </p:anim>
                                    <p:animEffect transition="in" filter="fade">
                                      <p:cBhvr>
                                        <p:cTn id="55" dur="10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2000"/>
                                        <p:tgtEl>
                                          <p:spTgt spid="40"/>
                                        </p:tgtEl>
                                      </p:cBhvr>
                                    </p:animEffect>
                                    <p:anim calcmode="lin" valueType="num">
                                      <p:cBhvr>
                                        <p:cTn id="68" dur="2000" fill="hold"/>
                                        <p:tgtEl>
                                          <p:spTgt spid="40"/>
                                        </p:tgtEl>
                                        <p:attrNameLst>
                                          <p:attrName>ppt_w</p:attrName>
                                        </p:attrNameLst>
                                      </p:cBhvr>
                                      <p:tavLst>
                                        <p:tav tm="0" fmla="#ppt_w*sin(2.5*pi*$)">
                                          <p:val>
                                            <p:fltVal val="0"/>
                                          </p:val>
                                        </p:tav>
                                        <p:tav tm="100000">
                                          <p:val>
                                            <p:fltVal val="1"/>
                                          </p:val>
                                        </p:tav>
                                      </p:tavLst>
                                    </p:anim>
                                    <p:anim calcmode="lin" valueType="num">
                                      <p:cBhvr>
                                        <p:cTn id="6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550818" y="776087"/>
            <a:ext cx="10472712" cy="263149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mj-lt"/>
              </a:rPr>
              <a:t>Câu 12.</a:t>
            </a:r>
            <a:r>
              <a:rPr lang="en-US" sz="2400" dirty="0">
                <a:solidFill>
                  <a:srgbClr val="00B050"/>
                </a:solidFill>
                <a:latin typeface="Times New Roman" panose="02020603050405020304" pitchFamily="18" charset="0"/>
                <a:cs typeface="Times New Roman" panose="02020603050405020304" pitchFamily="18" charset="0"/>
              </a:rPr>
              <a:t>17 (SBT). </a:t>
            </a:r>
            <a:r>
              <a:rPr lang="vi-VN" sz="2400" dirty="0">
                <a:latin typeface="+mj-lt"/>
              </a:rPr>
              <a:t>Sắp xếp các hoạt động sau theo thứ tự thực hiện kĩ thuật ép tim ngoài lồng ngực: </a:t>
            </a:r>
            <a:endParaRPr lang="en-US" sz="2400" dirty="0">
              <a:latin typeface="+mj-lt"/>
            </a:endParaRPr>
          </a:p>
          <a:p>
            <a:pPr algn="just">
              <a:lnSpc>
                <a:spcPts val="2700"/>
              </a:lnSpc>
              <a:spcBef>
                <a:spcPts val="600"/>
              </a:spcBef>
              <a:spcAft>
                <a:spcPts val="600"/>
              </a:spcAft>
            </a:pPr>
            <a:r>
              <a:rPr lang="vi-VN" sz="2400" dirty="0">
                <a:latin typeface="+mj-lt"/>
              </a:rPr>
              <a:t>A. Người cấp cứu quỳ bên cạnh nạn nhân, lau sạch </a:t>
            </a:r>
            <a:r>
              <a:rPr lang="vi-VN" sz="2400" dirty="0" err="1">
                <a:latin typeface="+mj-lt"/>
              </a:rPr>
              <a:t>đờm</a:t>
            </a:r>
            <a:r>
              <a:rPr lang="vi-VN" sz="2400" dirty="0">
                <a:latin typeface="+mj-lt"/>
              </a:rPr>
              <a:t>, dãi trong miệng nạn nhân, khơi thông đường thở </a:t>
            </a:r>
            <a:endParaRPr lang="en-US" sz="2400" dirty="0">
              <a:latin typeface="+mj-lt"/>
            </a:endParaRPr>
          </a:p>
          <a:p>
            <a:pPr algn="just">
              <a:lnSpc>
                <a:spcPts val="2700"/>
              </a:lnSpc>
              <a:spcBef>
                <a:spcPts val="600"/>
              </a:spcBef>
              <a:spcAft>
                <a:spcPts val="600"/>
              </a:spcAft>
            </a:pPr>
            <a:r>
              <a:rPr lang="vi-VN" sz="2400" spc="-90" dirty="0">
                <a:latin typeface="+mj-lt"/>
              </a:rPr>
              <a:t>B. Dùng sức nặng của thân trên ấn mạnh, nhanh thẳng lồng ngực xuống khoảng 3,5 – 5 </a:t>
            </a:r>
            <a:r>
              <a:rPr lang="vi-VN" sz="2400" spc="-90" dirty="0" err="1">
                <a:latin typeface="+mj-lt"/>
              </a:rPr>
              <a:t>cm</a:t>
            </a:r>
            <a:endParaRPr lang="en-US" sz="2400" spc="-90" dirty="0">
              <a:latin typeface="+mj-lt"/>
            </a:endParaRPr>
          </a:p>
          <a:p>
            <a:pPr algn="just">
              <a:lnSpc>
                <a:spcPts val="2700"/>
              </a:lnSpc>
              <a:spcBef>
                <a:spcPts val="600"/>
              </a:spcBef>
              <a:spcAft>
                <a:spcPts val="600"/>
              </a:spcAft>
            </a:pPr>
            <a:r>
              <a:rPr lang="vi-VN" sz="2400" dirty="0">
                <a:latin typeface="+mj-lt"/>
              </a:rPr>
              <a:t>C. Hai bàn tay đan đè lên nhau và đặt lên trên mũi xương ức của nạn nhân </a:t>
            </a:r>
            <a:endParaRPr lang="en-US" sz="2400" dirty="0">
              <a:latin typeface="+mj-lt"/>
            </a:endParaRP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169002" y="2066529"/>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ACB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499327" y="3886258"/>
            <a:ext cx="10475748" cy="213135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18 (SBT)</a:t>
            </a:r>
            <a:r>
              <a:rPr lang="vi-VN" sz="24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latin typeface="+mj-lt"/>
              </a:rPr>
              <a:t>Khi thực hiện kĩ thuật ép tim ngoài lồng ngực, người cấp cứu dùng sức nặng của thân trên ấn mạnh, nhanh thẳng lồng ngực xuống khoảng 3,5 – 5 </a:t>
            </a:r>
            <a:r>
              <a:rPr lang="vi-VN" sz="2400" dirty="0" err="1">
                <a:latin typeface="+mj-lt"/>
              </a:rPr>
              <a:t>cm</a:t>
            </a:r>
            <a:r>
              <a:rPr lang="vi-VN" sz="2400" dirty="0">
                <a:latin typeface="+mj-lt"/>
              </a:rPr>
              <a:t>, làm liên tục với nhịp độ </a:t>
            </a:r>
            <a:endParaRPr lang="en-US" sz="2400" dirty="0">
              <a:latin typeface="+mj-lt"/>
            </a:endParaRPr>
          </a:p>
          <a:p>
            <a:pPr marL="457200" indent="-457200" algn="just">
              <a:lnSpc>
                <a:spcPts val="2700"/>
              </a:lnSpc>
              <a:spcBef>
                <a:spcPts val="600"/>
              </a:spcBef>
              <a:spcAft>
                <a:spcPts val="600"/>
              </a:spcAft>
              <a:buAutoNum type="alphaUcPeriod"/>
            </a:pPr>
            <a:r>
              <a:rPr lang="vi-VN" sz="2400" dirty="0">
                <a:latin typeface="+mj-lt"/>
              </a:rPr>
              <a:t>40 – 50 lần/ phút. </a:t>
            </a:r>
            <a:r>
              <a:rPr lang="en-US" sz="2400" dirty="0">
                <a:latin typeface="+mj-lt"/>
              </a:rPr>
              <a:t>                            </a:t>
            </a:r>
            <a:r>
              <a:rPr lang="vi-VN" sz="2400" dirty="0">
                <a:latin typeface="+mj-lt"/>
              </a:rPr>
              <a:t>B. 50 – 60 lần/ phút. </a:t>
            </a:r>
            <a:endParaRPr lang="en-US" sz="2400" dirty="0">
              <a:latin typeface="+mj-lt"/>
            </a:endParaRPr>
          </a:p>
          <a:p>
            <a:pPr algn="just">
              <a:lnSpc>
                <a:spcPts val="2700"/>
              </a:lnSpc>
              <a:spcBef>
                <a:spcPts val="600"/>
              </a:spcBef>
              <a:spcAft>
                <a:spcPts val="600"/>
              </a:spcAft>
            </a:pPr>
            <a:r>
              <a:rPr lang="vi-VN" sz="2400" dirty="0">
                <a:latin typeface="+mj-lt"/>
              </a:rPr>
              <a:t>C. 60 – 70 lần/ phút. </a:t>
            </a:r>
            <a:r>
              <a:rPr lang="en-US" sz="2400" dirty="0">
                <a:latin typeface="+mj-lt"/>
              </a:rPr>
              <a:t>                              </a:t>
            </a:r>
            <a:r>
              <a:rPr lang="vi-VN" sz="2400" dirty="0">
                <a:latin typeface="+mj-lt"/>
              </a:rPr>
              <a:t>D. 70 – 80 lần/ phút. </a:t>
            </a:r>
            <a:endParaRPr lang="en-US" sz="2400" dirty="0">
              <a:latin typeface="+mj-lt"/>
            </a:endParaRP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150365" y="5355447"/>
            <a:ext cx="1184636"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B </a:t>
            </a:r>
          </a:p>
        </p:txBody>
      </p:sp>
    </p:spTree>
    <p:extLst>
      <p:ext uri="{BB962C8B-B14F-4D97-AF65-F5344CB8AC3E}">
        <p14:creationId xmlns:p14="http://schemas.microsoft.com/office/powerpoint/2010/main" val="418749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9" grpId="0" animBg="1"/>
      <p:bldP spid="10" grpId="0"/>
      <p:bldP spid="10"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a:extLst>
              <a:ext uri="{FF2B5EF4-FFF2-40B4-BE49-F238E27FC236}">
                <a16:creationId xmlns="" xmlns:a16="http://schemas.microsoft.com/office/drawing/2014/main" id="{9A215638-128A-75DC-6800-783FDC30F095}"/>
              </a:ext>
            </a:extLst>
          </p:cNvPr>
          <p:cNvSpPr txBox="1"/>
          <p:nvPr/>
        </p:nvSpPr>
        <p:spPr>
          <a:xfrm>
            <a:off x="1590809" y="327591"/>
            <a:ext cx="10472712" cy="3477875"/>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mj-lt"/>
              </a:rPr>
              <a:t>Câu 12.</a:t>
            </a:r>
            <a:r>
              <a:rPr lang="en-US" sz="2400" dirty="0">
                <a:solidFill>
                  <a:srgbClr val="00B050"/>
                </a:solidFill>
                <a:latin typeface="Times New Roman" panose="02020603050405020304" pitchFamily="18" charset="0"/>
                <a:cs typeface="Times New Roman" panose="02020603050405020304" pitchFamily="18" charset="0"/>
              </a:rPr>
              <a:t>19 (SBT).</a:t>
            </a:r>
            <a:r>
              <a:rPr lang="vi-VN" sz="2400" dirty="0"/>
              <a:t> </a:t>
            </a:r>
            <a:r>
              <a:rPr lang="vi-VN" sz="2400" dirty="0">
                <a:latin typeface="+mj-lt"/>
              </a:rPr>
              <a:t>Kĩ thuật chuyển thương bế, cõng, vác </a:t>
            </a:r>
            <a:r>
              <a:rPr lang="vi-VN" sz="2400" b="1" dirty="0">
                <a:latin typeface="+mj-lt"/>
              </a:rPr>
              <a:t>không</a:t>
            </a:r>
            <a:r>
              <a:rPr lang="vi-VN" sz="2400" dirty="0">
                <a:latin typeface="+mj-lt"/>
              </a:rPr>
              <a:t> áp dụng cho trường hợp nào sau đây? </a:t>
            </a:r>
            <a:endParaRPr lang="en-US" sz="2400" dirty="0">
              <a:latin typeface="+mj-lt"/>
            </a:endParaRPr>
          </a:p>
          <a:p>
            <a:pPr algn="just">
              <a:lnSpc>
                <a:spcPts val="2700"/>
              </a:lnSpc>
              <a:spcBef>
                <a:spcPts val="600"/>
              </a:spcBef>
              <a:spcAft>
                <a:spcPts val="600"/>
              </a:spcAft>
            </a:pPr>
            <a:r>
              <a:rPr lang="vi-VN" sz="2400" dirty="0">
                <a:latin typeface="+mj-lt"/>
              </a:rPr>
              <a:t>A. Vết thương nhẹ, không tổn thương cột sống, di chuyển quãng đường ngắn. </a:t>
            </a:r>
            <a:endParaRPr lang="en-US" sz="2400" dirty="0">
              <a:latin typeface="+mj-lt"/>
            </a:endParaRPr>
          </a:p>
          <a:p>
            <a:pPr algn="just">
              <a:lnSpc>
                <a:spcPts val="2700"/>
              </a:lnSpc>
              <a:spcBef>
                <a:spcPts val="600"/>
              </a:spcBef>
              <a:spcAft>
                <a:spcPts val="600"/>
              </a:spcAft>
            </a:pPr>
            <a:r>
              <a:rPr lang="vi-VN" sz="2400" dirty="0">
                <a:latin typeface="+mj-lt"/>
              </a:rPr>
              <a:t>B. Vết thương nhẹ, tổn thương cột sống, di chuyển quãng đường ngắn. </a:t>
            </a:r>
            <a:endParaRPr lang="en-US" sz="2400" dirty="0">
              <a:latin typeface="+mj-lt"/>
            </a:endParaRPr>
          </a:p>
          <a:p>
            <a:pPr algn="just">
              <a:lnSpc>
                <a:spcPts val="2700"/>
              </a:lnSpc>
              <a:spcBef>
                <a:spcPts val="600"/>
              </a:spcBef>
              <a:spcAft>
                <a:spcPts val="600"/>
              </a:spcAft>
            </a:pPr>
            <a:r>
              <a:rPr lang="vi-VN" sz="2400" dirty="0">
                <a:latin typeface="+mj-lt"/>
              </a:rPr>
              <a:t>C. Vết thương nhẹ, tổn thương cột sống nhưng bệnh nhân vẫn tỉnh táo, di chuyển quãng đường ngắn. </a:t>
            </a:r>
            <a:endParaRPr lang="en-US" sz="2400" dirty="0">
              <a:latin typeface="+mj-lt"/>
            </a:endParaRPr>
          </a:p>
          <a:p>
            <a:pPr algn="just">
              <a:lnSpc>
                <a:spcPts val="2700"/>
              </a:lnSpc>
              <a:spcBef>
                <a:spcPts val="600"/>
              </a:spcBef>
              <a:spcAft>
                <a:spcPts val="600"/>
              </a:spcAft>
            </a:pPr>
            <a:r>
              <a:rPr lang="vi-VN" sz="2400" dirty="0">
                <a:latin typeface="+mj-lt"/>
              </a:rPr>
              <a:t>D. Vết thương nhẹ, tổn thương cột sống, di chuyển quãng đường ngắn nhưng chỉ có một người cấp cứu.</a:t>
            </a:r>
            <a:r>
              <a:rPr lang="en-US" sz="2400" dirty="0">
                <a:latin typeface="+mj-lt"/>
              </a:rPr>
              <a:t> </a:t>
            </a:r>
          </a:p>
        </p:txBody>
      </p:sp>
      <p:sp>
        <p:nvSpPr>
          <p:cNvPr id="7" name="Hộp Văn bản 7">
            <a:extLst>
              <a:ext uri="{FF2B5EF4-FFF2-40B4-BE49-F238E27FC236}">
                <a16:creationId xmlns="" xmlns:a16="http://schemas.microsoft.com/office/drawing/2014/main" id="{6E36A3AE-FE29-484F-E12D-346ACDA999DB}"/>
              </a:ext>
            </a:extLst>
          </p:cNvPr>
          <p:cNvSpPr txBox="1"/>
          <p:nvPr/>
        </p:nvSpPr>
        <p:spPr>
          <a:xfrm>
            <a:off x="169002" y="2066529"/>
            <a:ext cx="1330325"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a:t>
            </a:r>
            <a:r>
              <a:rPr lang="en-US" altLang="vi-VN" sz="2400" dirty="0" err="1">
                <a:solidFill>
                  <a:srgbClr val="0000FF"/>
                </a:solidFill>
                <a:latin typeface="Times New Roman" panose="02020603050405020304" pitchFamily="18" charset="0"/>
                <a:cs typeface="Times New Roman" panose="02020603050405020304" pitchFamily="18" charset="0"/>
              </a:rPr>
              <a:t>án</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a:solidFill>
                  <a:srgbClr val="00B050"/>
                </a:solidFill>
                <a:latin typeface="Times New Roman" panose="02020603050405020304" pitchFamily="18" charset="0"/>
                <a:cs typeface="Times New Roman" panose="02020603050405020304" pitchFamily="18" charset="0"/>
              </a:rPr>
              <a:t>BCD</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a:solidFill>
                  <a:srgbClr val="00B050"/>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 xmlns:a16="http://schemas.microsoft.com/office/drawing/2014/main" id="{4E4AA812-4FC6-BAF0-4B42-3B84F67245B6}"/>
              </a:ext>
            </a:extLst>
          </p:cNvPr>
          <p:cNvSpPr txBox="1"/>
          <p:nvPr/>
        </p:nvSpPr>
        <p:spPr>
          <a:xfrm>
            <a:off x="1587773" y="4008807"/>
            <a:ext cx="10475748" cy="243912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vi-VN" sz="2400" dirty="0">
                <a:solidFill>
                  <a:srgbClr val="00B050"/>
                </a:solidFill>
                <a:latin typeface="Times New Roman" panose="02020603050405020304" pitchFamily="18" charset="0"/>
                <a:cs typeface="Times New Roman" panose="02020603050405020304" pitchFamily="18" charset="0"/>
              </a:rPr>
              <a:t>Câu 12.</a:t>
            </a:r>
            <a:r>
              <a:rPr lang="en-US" sz="2400" dirty="0">
                <a:solidFill>
                  <a:srgbClr val="00B050"/>
                </a:solidFill>
                <a:latin typeface="Times New Roman" panose="02020603050405020304" pitchFamily="18" charset="0"/>
                <a:cs typeface="Times New Roman" panose="02020603050405020304" pitchFamily="18" charset="0"/>
              </a:rPr>
              <a:t>20 (SBT)</a:t>
            </a:r>
            <a:r>
              <a:rPr lang="vi-VN" sz="2400" dirty="0">
                <a:solidFill>
                  <a:srgbClr val="00B050"/>
                </a:solidFill>
                <a:latin typeface="Times New Roman" panose="02020603050405020304" pitchFamily="18" charset="0"/>
                <a:cs typeface="Times New Roman" panose="02020603050405020304" pitchFamily="18" charset="0"/>
              </a:rPr>
              <a:t>.</a:t>
            </a:r>
            <a:r>
              <a:rPr lang="vi-VN" sz="2400" dirty="0"/>
              <a:t> </a:t>
            </a:r>
            <a:r>
              <a:rPr lang="vi-VN" sz="2400" dirty="0">
                <a:latin typeface="+mj-lt"/>
              </a:rPr>
              <a:t>Khi chuyển nạn nhân bằng cáng, cần đặt đầu nạn nhân hướng về</a:t>
            </a:r>
            <a:endParaRPr lang="en-US" sz="2400" dirty="0">
              <a:latin typeface="+mj-lt"/>
            </a:endParaRPr>
          </a:p>
          <a:p>
            <a:pPr algn="just">
              <a:lnSpc>
                <a:spcPts val="2700"/>
              </a:lnSpc>
              <a:spcBef>
                <a:spcPts val="600"/>
              </a:spcBef>
              <a:spcAft>
                <a:spcPts val="600"/>
              </a:spcAft>
            </a:pPr>
            <a:r>
              <a:rPr lang="vi-VN" sz="2400" dirty="0">
                <a:latin typeface="+mj-lt"/>
              </a:rPr>
              <a:t> A. phía người đi trước và cao hơn chân nạn nhân. </a:t>
            </a:r>
            <a:endParaRPr lang="en-US" sz="2400" dirty="0">
              <a:latin typeface="+mj-lt"/>
            </a:endParaRPr>
          </a:p>
          <a:p>
            <a:pPr algn="just">
              <a:lnSpc>
                <a:spcPts val="2700"/>
              </a:lnSpc>
              <a:spcBef>
                <a:spcPts val="600"/>
              </a:spcBef>
              <a:spcAft>
                <a:spcPts val="600"/>
              </a:spcAft>
            </a:pPr>
            <a:r>
              <a:rPr lang="vi-VN" sz="2400" dirty="0">
                <a:latin typeface="+mj-lt"/>
              </a:rPr>
              <a:t>B. phía người đi sau và cao hơn chân nạn nhân. </a:t>
            </a:r>
            <a:endParaRPr lang="en-US" sz="2400" dirty="0">
              <a:latin typeface="+mj-lt"/>
            </a:endParaRPr>
          </a:p>
          <a:p>
            <a:pPr algn="just">
              <a:lnSpc>
                <a:spcPts val="2700"/>
              </a:lnSpc>
              <a:spcBef>
                <a:spcPts val="600"/>
              </a:spcBef>
              <a:spcAft>
                <a:spcPts val="600"/>
              </a:spcAft>
            </a:pPr>
            <a:r>
              <a:rPr lang="vi-VN" sz="2400" dirty="0">
                <a:latin typeface="+mj-lt"/>
              </a:rPr>
              <a:t>C. phía người đi trước và cao bằng chân nạn nhân. </a:t>
            </a:r>
            <a:endParaRPr lang="en-US" sz="2400" dirty="0">
              <a:latin typeface="+mj-lt"/>
            </a:endParaRPr>
          </a:p>
          <a:p>
            <a:pPr algn="just">
              <a:lnSpc>
                <a:spcPts val="2700"/>
              </a:lnSpc>
              <a:spcBef>
                <a:spcPts val="600"/>
              </a:spcBef>
              <a:spcAft>
                <a:spcPts val="600"/>
              </a:spcAft>
            </a:pPr>
            <a:r>
              <a:rPr lang="vi-VN" sz="2400" dirty="0">
                <a:latin typeface="+mj-lt"/>
              </a:rPr>
              <a:t>D. phía người đi sau và cao bằng chân nạn nhân. </a:t>
            </a:r>
            <a:r>
              <a:rPr lang="en-US" sz="2400" dirty="0">
                <a:latin typeface="+mj-lt"/>
              </a:rPr>
              <a:t> </a:t>
            </a:r>
          </a:p>
        </p:txBody>
      </p:sp>
      <p:sp>
        <p:nvSpPr>
          <p:cNvPr id="10" name="Hộp Văn bản 7">
            <a:extLst>
              <a:ext uri="{FF2B5EF4-FFF2-40B4-BE49-F238E27FC236}">
                <a16:creationId xmlns="" xmlns:a16="http://schemas.microsoft.com/office/drawing/2014/main" id="{109C9D31-D414-1853-14AA-B5A0AE054FE3}"/>
              </a:ext>
            </a:extLst>
          </p:cNvPr>
          <p:cNvSpPr txBox="1"/>
          <p:nvPr/>
        </p:nvSpPr>
        <p:spPr>
          <a:xfrm>
            <a:off x="169002" y="5714402"/>
            <a:ext cx="1184636" cy="733534"/>
          </a:xfrm>
          <a:prstGeom prst="rect">
            <a:avLst/>
          </a:prstGeom>
          <a:noFill/>
        </p:spPr>
        <p:txBody>
          <a:bodyPr wrap="square">
            <a:spAutoFit/>
          </a:bodyPr>
          <a:lstStyle/>
          <a:p>
            <a:pPr algn="ctr">
              <a:lnSpc>
                <a:spcPts val="2500"/>
              </a:lnSpc>
              <a:spcBef>
                <a:spcPts val="600"/>
              </a:spcBef>
              <a:spcAft>
                <a:spcPts val="600"/>
              </a:spcAft>
            </a:pPr>
            <a:r>
              <a:rPr lang="en-US" altLang="vi-VN" sz="2400" dirty="0">
                <a:solidFill>
                  <a:srgbClr val="0000FF"/>
                </a:solidFill>
                <a:latin typeface="Times New Roman" panose="02020603050405020304" pitchFamily="18" charset="0"/>
                <a:cs typeface="Times New Roman" panose="02020603050405020304" pitchFamily="18" charset="0"/>
              </a:rPr>
              <a:t>Đáp án: </a:t>
            </a:r>
            <a:r>
              <a:rPr lang="en-US" altLang="vi-VN" sz="2400" dirty="0">
                <a:solidFill>
                  <a:srgbClr val="00B050"/>
                </a:solidFill>
                <a:latin typeface="Times New Roman" panose="02020603050405020304" pitchFamily="18" charset="0"/>
                <a:cs typeface="Times New Roman" panose="02020603050405020304" pitchFamily="18" charset="0"/>
              </a:rPr>
              <a:t>A </a:t>
            </a:r>
          </a:p>
        </p:txBody>
      </p:sp>
    </p:spTree>
    <p:extLst>
      <p:ext uri="{BB962C8B-B14F-4D97-AF65-F5344CB8AC3E}">
        <p14:creationId xmlns:p14="http://schemas.microsoft.com/office/powerpoint/2010/main" val="15748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9" grpId="0" animBg="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CB02E1C2-0E34-7E4A-5019-7FA8FCFAEEE8}"/>
              </a:ext>
            </a:extLst>
          </p:cNvPr>
          <p:cNvSpPr txBox="1"/>
          <p:nvPr/>
        </p:nvSpPr>
        <p:spPr>
          <a:xfrm>
            <a:off x="2507530" y="256237"/>
            <a:ext cx="9455084" cy="3785652"/>
          </a:xfrm>
          <a:prstGeom prst="rect">
            <a:avLst/>
          </a:prstGeom>
          <a:solidFill>
            <a:schemeClr val="accent2">
              <a:lumMod val="40000"/>
              <a:lumOff val="60000"/>
            </a:schemeClr>
          </a:solidFill>
          <a:ln>
            <a:solidFill>
              <a:srgbClr val="00B050"/>
            </a:solidFill>
          </a:ln>
        </p:spPr>
        <p:txBody>
          <a:bodyPr wrap="square">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Luyện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00B050"/>
                </a:solidFill>
                <a:latin typeface="Times New Roman" panose="02020603050405020304" pitchFamily="18" charset="0"/>
                <a:cs typeface="Times New Roman" panose="02020603050405020304" pitchFamily="18" charset="0"/>
              </a:rPr>
              <a:t>1 (</a:t>
            </a:r>
            <a:r>
              <a:rPr lang="en-US" sz="2400" dirty="0" err="1">
                <a:solidFill>
                  <a:srgbClr val="00B050"/>
                </a:solidFill>
                <a:latin typeface="Times New Roman" panose="02020603050405020304" pitchFamily="18" charset="0"/>
                <a:cs typeface="Times New Roman" panose="02020603050405020304" pitchFamily="18" charset="0"/>
              </a:rPr>
              <a:t>trang</a:t>
            </a:r>
            <a:r>
              <a:rPr lang="en-US" sz="2400" dirty="0">
                <a:solidFill>
                  <a:srgbClr val="00B050"/>
                </a:solidFill>
                <a:latin typeface="Times New Roman" panose="02020603050405020304" pitchFamily="18" charset="0"/>
                <a:cs typeface="Times New Roman" panose="02020603050405020304" pitchFamily="18" charset="0"/>
              </a:rPr>
              <a:t> 78 SGK): </a:t>
            </a:r>
            <a:r>
              <a:rPr lang="vi-VN" sz="2400" dirty="0">
                <a:latin typeface="Times New Roman" panose="02020603050405020304" pitchFamily="18" charset="0"/>
                <a:cs typeface="Times New Roman" panose="02020603050405020304" pitchFamily="18" charset="0"/>
              </a:rPr>
              <a:t>An rủ Toàn tắm ở hồ cạnh nhà hai bạn. Toàn nói: “Vừa đá bóng xong xuống nước dễ bị chuột rút lắm”. An không nghe, cứ tắm. Toàn ngồi chờ, một lúc lâu không thấy An, vội nhảy xuống hồ, lặn mấy hơi thì túm được tóc An lôi vào bờ. Toàn vác An dốc ngược trên vai chạy mấy vòng rồi đặt An nằm nghiêng, dùng tay móc </a:t>
            </a:r>
            <a:r>
              <a:rPr lang="vi-VN" sz="2400" dirty="0" err="1">
                <a:latin typeface="Times New Roman" panose="02020603050405020304" pitchFamily="18" charset="0"/>
                <a:cs typeface="Times New Roman" panose="02020603050405020304" pitchFamily="18" charset="0"/>
              </a:rPr>
              <a:t>đờm</a:t>
            </a:r>
            <a:r>
              <a:rPr lang="vi-VN" sz="2400" dirty="0">
                <a:latin typeface="Times New Roman" panose="02020603050405020304" pitchFamily="18" charset="0"/>
                <a:cs typeface="Times New Roman" panose="02020603050405020304" pitchFamily="18" charset="0"/>
              </a:rPr>
              <a:t>, dãi, sau đó hà hơi, thổi ngạt và ép tim ngoài lồng ngực. May sao, An đã thở được. Toàn mừng quá gọi bố mẹ An đến.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Em hãy nhận xét, góp ý về những việc làm của An và Toàn trong câu chuyện trên. </a:t>
            </a:r>
            <a:endParaRPr lang="en-US" sz="2400" dirty="0">
              <a:latin typeface="Times New Roman" panose="02020603050405020304" pitchFamily="18" charset="0"/>
              <a:cs typeface="Times New Roman" panose="02020603050405020304" pitchFamily="18" charset="0"/>
            </a:endParaRPr>
          </a:p>
        </p:txBody>
      </p:sp>
      <p:sp>
        <p:nvSpPr>
          <p:cNvPr id="4" name="Text Box 99">
            <a:extLst>
              <a:ext uri="{FF2B5EF4-FFF2-40B4-BE49-F238E27FC236}">
                <a16:creationId xmlns="" xmlns:a16="http://schemas.microsoft.com/office/drawing/2014/main" id="{43567593-2AF4-6CEB-E753-BF8EBC9C74C2}"/>
              </a:ext>
            </a:extLst>
          </p:cNvPr>
          <p:cNvSpPr txBox="1"/>
          <p:nvPr/>
        </p:nvSpPr>
        <p:spPr>
          <a:xfrm>
            <a:off x="87807" y="4109570"/>
            <a:ext cx="11874807" cy="2708434"/>
          </a:xfrm>
          <a:prstGeom prst="rect">
            <a:avLst/>
          </a:prstGeom>
          <a:noFill/>
          <a:ln w="9525">
            <a:noFill/>
          </a:ln>
        </p:spPr>
        <p:txBody>
          <a:bodyPr wrap="square">
            <a:spAutoFit/>
          </a:bodyPr>
          <a:lstStyle/>
          <a:p>
            <a:pPr algn="just" fontAlgn="auto">
              <a:lnSpc>
                <a:spcPts val="2780"/>
              </a:lnSpc>
              <a:spcBef>
                <a:spcPts val="600"/>
              </a:spcBef>
              <a:spcAft>
                <a:spcPts val="600"/>
              </a:spcAft>
            </a:pPr>
            <a:r>
              <a:rPr lang="en-US" sz="2400" dirty="0" err="1">
                <a:solidFill>
                  <a:srgbClr val="00B050"/>
                </a:solidFill>
                <a:latin typeface="Times New Roman" panose="02020603050405020304" pitchFamily="18" charset="0"/>
                <a:cs typeface="Times New Roman" panose="02020603050405020304" pitchFamily="18" charset="0"/>
              </a:rPr>
              <a:t>Trả</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lời</a:t>
            </a:r>
            <a:r>
              <a:rPr lang="en-US" sz="2400" dirty="0">
                <a:solidFill>
                  <a:srgbClr val="00B050"/>
                </a:solidFill>
                <a:latin typeface="Times New Roman" panose="02020603050405020304" pitchFamily="18" charset="0"/>
                <a:cs typeface="Times New Roman" panose="02020603050405020304" pitchFamily="18" charset="0"/>
              </a:rPr>
              <a:t>: </a:t>
            </a:r>
          </a:p>
          <a:p>
            <a:pPr marL="342900" indent="-342900" algn="just" fontAlgn="auto">
              <a:lnSpc>
                <a:spcPts val="27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Khi vừa đá bóng xong </a:t>
            </a:r>
            <a:r>
              <a:rPr lang="vi-VN" sz="2400" dirty="0">
                <a:solidFill>
                  <a:srgbClr val="FF0000"/>
                </a:solidFill>
                <a:latin typeface="Times New Roman" panose="02020603050405020304" pitchFamily="18" charset="0"/>
                <a:cs typeface="Times New Roman" panose="02020603050405020304" pitchFamily="18" charset="0"/>
              </a:rPr>
              <a:t>không nên tắm </a:t>
            </a:r>
            <a:r>
              <a:rPr lang="vi-VN" sz="2400" dirty="0">
                <a:latin typeface="Times New Roman" panose="02020603050405020304" pitchFamily="18" charset="0"/>
                <a:cs typeface="Times New Roman" panose="02020603050405020304" pitchFamily="18" charset="0"/>
              </a:rPr>
              <a:t>vì dễ bị chuột rút. </a:t>
            </a:r>
            <a:endParaRPr lang="en-US" sz="2400" dirty="0">
              <a:latin typeface="Times New Roman" panose="02020603050405020304" pitchFamily="18" charset="0"/>
              <a:cs typeface="Times New Roman" panose="02020603050405020304" pitchFamily="18" charset="0"/>
            </a:endParaRPr>
          </a:p>
          <a:p>
            <a:pPr marL="342900" indent="-342900" algn="just" fontAlgn="auto">
              <a:lnSpc>
                <a:spcPts val="27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Khi sơ cứu nạn nhân đuối nước </a:t>
            </a:r>
            <a:r>
              <a:rPr lang="vi-VN" sz="2400" dirty="0">
                <a:solidFill>
                  <a:srgbClr val="FF0000"/>
                </a:solidFill>
                <a:latin typeface="Times New Roman" panose="02020603050405020304" pitchFamily="18" charset="0"/>
                <a:cs typeface="Times New Roman" panose="02020603050405020304" pitchFamily="18" charset="0"/>
              </a:rPr>
              <a:t>cần</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ưu tiên việc tìm kiếm sự trợ giúp </a:t>
            </a:r>
            <a:r>
              <a:rPr lang="vi-VN" sz="2400" dirty="0">
                <a:latin typeface="Times New Roman" panose="02020603050405020304" pitchFamily="18" charset="0"/>
                <a:cs typeface="Times New Roman" panose="02020603050405020304" pitchFamily="18" charset="0"/>
              </a:rPr>
              <a:t>của người khác (An và Toàn tắm ở hồ cạnh nhà 2 bạn nhưng khi An bị đuối nước, Toàn không ưu tiên việc gọi bố mẹ bạn An mà chỉ gọi khi An đã được sơ cứu). </a:t>
            </a:r>
            <a:endParaRPr lang="en-US" sz="2400" dirty="0">
              <a:latin typeface="Times New Roman" panose="02020603050405020304" pitchFamily="18" charset="0"/>
              <a:cs typeface="Times New Roman" panose="02020603050405020304" pitchFamily="18" charset="0"/>
            </a:endParaRPr>
          </a:p>
          <a:p>
            <a:pPr marL="342900" indent="-342900" algn="just" fontAlgn="auto">
              <a:lnSpc>
                <a:spcPts val="27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Khi sơ cứu nạn nhân đuối nước </a:t>
            </a:r>
            <a:r>
              <a:rPr lang="vi-VN" sz="2400" dirty="0">
                <a:solidFill>
                  <a:srgbClr val="FF0000"/>
                </a:solidFill>
                <a:latin typeface="Times New Roman" panose="02020603050405020304" pitchFamily="18" charset="0"/>
                <a:cs typeface="Times New Roman" panose="02020603050405020304" pitchFamily="18" charset="0"/>
              </a:rPr>
              <a:t>không vác ngược trên vai rồi chạy</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Text Box 99">
            <a:extLst>
              <a:ext uri="{FF2B5EF4-FFF2-40B4-BE49-F238E27FC236}">
                <a16:creationId xmlns="" xmlns:a16="http://schemas.microsoft.com/office/drawing/2014/main" id="{E37CF93E-BDEF-FE6B-F7D2-CBD48ED9CF55}"/>
              </a:ext>
            </a:extLst>
          </p:cNvPr>
          <p:cNvSpPr txBox="1"/>
          <p:nvPr/>
        </p:nvSpPr>
        <p:spPr>
          <a:xfrm>
            <a:off x="87807" y="2343199"/>
            <a:ext cx="2117885" cy="1682512"/>
          </a:xfrm>
          <a:prstGeom prst="rect">
            <a:avLst/>
          </a:prstGeom>
          <a:noFill/>
          <a:ln w="9525">
            <a:solidFill>
              <a:srgbClr val="00B050"/>
            </a:solidFill>
          </a:ln>
        </p:spPr>
        <p:txBody>
          <a:bodyPr wrap="square">
            <a:spAutoFit/>
          </a:bodyPr>
          <a:lstStyle/>
          <a:p>
            <a:pPr marL="342900" indent="-342900" fontAlgn="auto">
              <a:lnSpc>
                <a:spcPts val="278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endParaRPr lang="en-US" sz="2400" dirty="0">
              <a:latin typeface="Times New Roman" panose="02020603050405020304" pitchFamily="18" charset="0"/>
              <a:cs typeface="Times New Roman" panose="02020603050405020304" pitchFamily="18" charset="0"/>
            </a:endParaRPr>
          </a:p>
          <a:p>
            <a:pPr marL="342900" indent="-342900" fontAlgn="auto">
              <a:lnSpc>
                <a:spcPts val="2780"/>
              </a:lnSpc>
              <a:spcBef>
                <a:spcPts val="600"/>
              </a:spcBef>
              <a:spcAft>
                <a:spcPts val="600"/>
              </a:spcAft>
              <a:buFont typeface="Wingdings" panose="05000000000000000000" charset="0"/>
              <a:buChar char="v"/>
            </a:pPr>
            <a:r>
              <a:rPr lang="en-US" sz="2400" dirty="0" err="1">
                <a:latin typeface="Times New Roman" panose="02020603050405020304" pitchFamily="18" charset="0"/>
                <a:cs typeface="Times New Roman" panose="02020603050405020304" pitchFamily="18" charset="0"/>
                <a:sym typeface="+mn-ea"/>
              </a:rPr>
              <a:t>Thời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gian</a:t>
            </a:r>
            <a:r>
              <a:rPr lang="en-US" sz="2400" dirty="0">
                <a:latin typeface="Times New Roman" panose="02020603050405020304" pitchFamily="18" charset="0"/>
                <a:cs typeface="Times New Roman" panose="02020603050405020304" pitchFamily="18" charset="0"/>
                <a:sym typeface="+mn-ea"/>
              </a:rPr>
              <a:t>: </a:t>
            </a:r>
            <a:r>
              <a:rPr lang="en-US" sz="2400" dirty="0">
                <a:solidFill>
                  <a:srgbClr val="FF0000"/>
                </a:solidFill>
                <a:latin typeface="Times New Roman" panose="02020603050405020304" pitchFamily="18" charset="0"/>
                <a:cs typeface="Times New Roman" panose="02020603050405020304" pitchFamily="18" charset="0"/>
                <a:sym typeface="+mn-ea"/>
              </a:rPr>
              <a:t>03</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phút</a:t>
            </a:r>
            <a:endParaRPr 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1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1C11ED20-DAEE-8BCF-004E-8644F3846CC2}"/>
              </a:ext>
            </a:extLst>
          </p:cNvPr>
          <p:cNvSpPr txBox="1"/>
          <p:nvPr/>
        </p:nvSpPr>
        <p:spPr>
          <a:xfrm>
            <a:off x="1616805" y="254551"/>
            <a:ext cx="10364661"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II. CẦM MÁU TẠM THỜI</a:t>
            </a:r>
          </a:p>
        </p:txBody>
      </p:sp>
      <p:sp>
        <p:nvSpPr>
          <p:cNvPr id="5" name="TextBox 4">
            <a:extLst>
              <a:ext uri="{FF2B5EF4-FFF2-40B4-BE49-F238E27FC236}">
                <a16:creationId xmlns="" xmlns:a16="http://schemas.microsoft.com/office/drawing/2014/main" id="{6A8E67A0-82BD-EDAB-FA40-67DC2ECF75FB}"/>
              </a:ext>
            </a:extLst>
          </p:cNvPr>
          <p:cNvSpPr txBox="1"/>
          <p:nvPr/>
        </p:nvSpPr>
        <p:spPr>
          <a:xfrm>
            <a:off x="1792416" y="706243"/>
            <a:ext cx="9999191" cy="1631216"/>
          </a:xfrm>
          <a:prstGeom prst="rect">
            <a:avLst/>
          </a:prstGeom>
          <a:solidFill>
            <a:schemeClr val="accent4">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endParaRPr lang="en-US" sz="2400" dirty="0">
              <a:solidFill>
                <a:srgbClr val="FF000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en-US" sz="2400"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Phương không may bị ngã, vết thương ở lòng bàn tay rớm máu. Bạn Hoa nêu ý kiến lấy khăn tay băng vết thương và buộc thật chặt cánh tay bằng dây cao su. Em có đồng ý với bạn Hoa không? Vì sao?</a:t>
            </a:r>
            <a:endParaRPr lang="en-US" sz="2400" dirty="0">
              <a:latin typeface="Times New Roman" panose="02020603050405020304" pitchFamily="18" charset="0"/>
              <a:cs typeface="Times New Roman" panose="02020603050405020304" pitchFamily="18" charset="0"/>
            </a:endParaRPr>
          </a:p>
        </p:txBody>
      </p:sp>
      <p:sp>
        <p:nvSpPr>
          <p:cNvPr id="13" name="Text Box 99">
            <a:extLst>
              <a:ext uri="{FF2B5EF4-FFF2-40B4-BE49-F238E27FC236}">
                <a16:creationId xmlns="" xmlns:a16="http://schemas.microsoft.com/office/drawing/2014/main" id="{ED126C16-6C30-E346-3D4E-76A0AB9B1D1D}"/>
              </a:ext>
            </a:extLst>
          </p:cNvPr>
          <p:cNvSpPr txBox="1"/>
          <p:nvPr/>
        </p:nvSpPr>
        <p:spPr>
          <a:xfrm>
            <a:off x="1792416" y="2433602"/>
            <a:ext cx="9999190" cy="2131353"/>
          </a:xfrm>
          <a:prstGeom prst="rect">
            <a:avLst/>
          </a:prstGeom>
          <a:noFill/>
          <a:ln w="9525">
            <a:noFill/>
          </a:ln>
        </p:spPr>
        <p:txBody>
          <a:bodyPr wrap="square">
            <a:spAutoFit/>
          </a:bodyPr>
          <a:lstStyle/>
          <a:p>
            <a:pPr fontAlgn="auto">
              <a:lnSpc>
                <a:spcPts val="2700"/>
              </a:lnSpc>
              <a:spcBef>
                <a:spcPts val="600"/>
              </a:spcBef>
              <a:spcAft>
                <a:spcPts val="600"/>
              </a:spcAft>
            </a:pPr>
            <a:r>
              <a:rPr lang="en-US" sz="2400" dirty="0" err="1">
                <a:solidFill>
                  <a:srgbClr val="00B050"/>
                </a:solidFill>
                <a:latin typeface="Times New Roman" panose="02020603050405020304" pitchFamily="18" charset="0"/>
                <a:cs typeface="Times New Roman" panose="02020603050405020304" pitchFamily="18" charset="0"/>
              </a:rPr>
              <a:t>Trả</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lời</a:t>
            </a:r>
            <a:r>
              <a:rPr lang="en-US" sz="2400" dirty="0">
                <a:solidFill>
                  <a:srgbClr val="00B050"/>
                </a:solidFill>
                <a:latin typeface="Times New Roman" panose="02020603050405020304" pitchFamily="18" charset="0"/>
                <a:cs typeface="Times New Roman" panose="02020603050405020304" pitchFamily="18" charset="0"/>
              </a:rPr>
              <a:t>:</a:t>
            </a:r>
          </a:p>
          <a:p>
            <a:pPr marL="342900" indent="-342900" algn="just" fontAlgn="auto">
              <a:lnSpc>
                <a:spcPts val="2700"/>
              </a:lnSpc>
              <a:spcBef>
                <a:spcPts val="600"/>
              </a:spcBef>
              <a:spcAft>
                <a:spcPts val="600"/>
              </a:spcAft>
              <a:buFont typeface="Wingdings" panose="05000000000000000000" pitchFamily="2" charset="2"/>
              <a:buChar char="v"/>
            </a:pPr>
            <a:r>
              <a:rPr lang="en-US" sz="2400" b="0" dirty="0" err="1">
                <a:latin typeface="Times New Roman" panose="02020603050405020304" pitchFamily="18" charset="0"/>
                <a:cs typeface="Times New Roman" panose="02020603050405020304" pitchFamily="18" charset="0"/>
              </a:rPr>
              <a:t>Vết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thương</a:t>
            </a:r>
            <a:r>
              <a:rPr lang="en-US" sz="2400" b="0" dirty="0">
                <a:latin typeface="Times New Roman" panose="02020603050405020304" pitchFamily="18" charset="0"/>
                <a:cs typeface="Times New Roman" panose="02020603050405020304" pitchFamily="18" charset="0"/>
              </a:rPr>
              <a:t> ở </a:t>
            </a:r>
            <a:r>
              <a:rPr lang="en-US" sz="2400" b="0" dirty="0" err="1">
                <a:latin typeface="Times New Roman" panose="02020603050405020304" pitchFamily="18" charset="0"/>
                <a:cs typeface="Times New Roman" panose="02020603050405020304" pitchFamily="18" charset="0"/>
              </a:rPr>
              <a:t>lòng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bàn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tay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chỉ</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rớm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lấy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tay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băng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a:t>
            </a:r>
          </a:p>
          <a:p>
            <a:pPr marL="342900" indent="-342900" algn="just" fontAlgn="auto">
              <a:lnSpc>
                <a:spcPts val="2700"/>
              </a:lnSpc>
              <a:spcBef>
                <a:spcPts val="600"/>
              </a:spcBef>
              <a:spcAft>
                <a:spcPts val="600"/>
              </a:spcAft>
              <a:buFont typeface="Wingdings" panose="05000000000000000000" pitchFamily="2" charset="2"/>
              <a:buChar char="v"/>
            </a:pPr>
            <a:r>
              <a:rPr lang="en-US" sz="2400" b="0" dirty="0" err="1">
                <a:latin typeface="Times New Roman" panose="02020603050405020304" pitchFamily="18" charset="0"/>
                <a:cs typeface="Times New Roman" panose="02020603050405020304" pitchFamily="18" charset="0"/>
              </a:rPr>
              <a:t>Trường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chảy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chảy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thì</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áp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kĩ</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gấp</a:t>
            </a:r>
            <a:r>
              <a:rPr lang="en-US" sz="2400" b="0" dirty="0">
                <a:latin typeface="Times New Roman" panose="02020603050405020304" pitchFamily="18" charset="0"/>
                <a:cs typeface="Times New Roman" panose="02020603050405020304" pitchFamily="18" charset="0"/>
              </a:rPr>
              <a:t> ch</a:t>
            </a:r>
            <a:r>
              <a:rPr lang="en-US" sz="2400" dirty="0">
                <a:latin typeface="Times New Roman" panose="02020603050405020304" pitchFamily="18" charset="0"/>
                <a:cs typeface="Times New Roman" panose="02020603050405020304" pitchFamily="18" charset="0"/>
              </a:rPr>
              <a:t>i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garo</a:t>
            </a:r>
            <a:r>
              <a:rPr lang="en-US" sz="2400" dirty="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96CC5538-5EF0-4111-57FA-ABFAEF2FD27C}"/>
              </a:ext>
            </a:extLst>
          </p:cNvPr>
          <p:cNvSpPr txBox="1"/>
          <p:nvPr/>
        </p:nvSpPr>
        <p:spPr>
          <a:xfrm>
            <a:off x="1711073" y="4661098"/>
            <a:ext cx="9999190" cy="1200329"/>
          </a:xfrm>
          <a:prstGeom prst="rect">
            <a:avLst/>
          </a:prstGeom>
          <a:noFill/>
          <a:ln>
            <a:solidFill>
              <a:srgbClr val="00B050"/>
            </a:solidFill>
          </a:ln>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Mục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đích</a:t>
            </a:r>
            <a:endParaRPr lang="en-US" sz="2400" b="1" dirty="0">
              <a:solidFill>
                <a:srgbClr val="00B050"/>
              </a:solidFill>
              <a:latin typeface="Times New Roman" panose="02020603050405020304" pitchFamily="18" charset="0"/>
              <a:cs typeface="Times New Roman" panose="02020603050405020304" pitchFamily="18" charset="0"/>
            </a:endParaRPr>
          </a:p>
          <a:p>
            <a:pPr algn="just"/>
            <a:r>
              <a:rPr lang="vi-VN" sz="2400" dirty="0">
                <a:latin typeface="+mj-lt"/>
              </a:rPr>
              <a:t>Cầm máu tạm thời để nhanh chóng làm ngừng chảy máu bằng những biện pháp đơn giản, góp phần cứu sống nạn nhân và tránh các tai biến nguy hiểm.</a:t>
            </a:r>
            <a:endParaRPr lang="en-US" sz="2400" dirty="0">
              <a:latin typeface="+mj-lt"/>
            </a:endParaRPr>
          </a:p>
        </p:txBody>
      </p:sp>
    </p:spTree>
    <p:extLst>
      <p:ext uri="{BB962C8B-B14F-4D97-AF65-F5344CB8AC3E}">
        <p14:creationId xmlns:p14="http://schemas.microsoft.com/office/powerpoint/2010/main" val="99208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1000"/>
                                        <p:tgtEl>
                                          <p:spTgt spid="13">
                                            <p:txEl>
                                              <p:pRg st="2" end="2"/>
                                            </p:txEl>
                                          </p:spTgt>
                                        </p:tgtEl>
                                      </p:cBhvr>
                                    </p:animEffect>
                                    <p:anim calcmode="lin" valueType="num">
                                      <p:cBhvr>
                                        <p:cTn id="3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TextBox 8">
            <a:extLst>
              <a:ext uri="{FF2B5EF4-FFF2-40B4-BE49-F238E27FC236}">
                <a16:creationId xmlns="" xmlns:a16="http://schemas.microsoft.com/office/drawing/2014/main" id="{C951BC23-D973-B226-56D1-09E323EC9FD2}"/>
              </a:ext>
            </a:extLst>
          </p:cNvPr>
          <p:cNvSpPr txBox="1"/>
          <p:nvPr/>
        </p:nvSpPr>
        <p:spPr>
          <a:xfrm>
            <a:off x="1630837" y="448104"/>
            <a:ext cx="10218656" cy="1977464"/>
          </a:xfrm>
          <a:prstGeom prst="rect">
            <a:avLst/>
          </a:prstGeom>
          <a:noFill/>
        </p:spPr>
        <p:txBody>
          <a:bodyPr wrap="square">
            <a:spAutoFit/>
          </a:bodyPr>
          <a:lstStyle/>
          <a:p>
            <a:pPr>
              <a:lnSpc>
                <a:spcPts val="2700"/>
              </a:lnSpc>
              <a:spcBef>
                <a:spcPts val="600"/>
              </a:spcBef>
              <a:spcAft>
                <a:spcPts val="600"/>
              </a:spcAft>
            </a:pPr>
            <a:r>
              <a:rPr lang="vi-VN" sz="2400" b="1" i="1" dirty="0">
                <a:solidFill>
                  <a:srgbClr val="00B050"/>
                </a:solidFill>
                <a:latin typeface="Times New Roman" panose="02020603050405020304" pitchFamily="18" charset="0"/>
                <a:cs typeface="Times New Roman" panose="02020603050405020304" pitchFamily="18" charset="0"/>
              </a:rPr>
              <a:t>a) Gấp chi tối đa</a:t>
            </a:r>
            <a:endParaRPr lang="en-US" sz="2400" b="1" i="1"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400" i="1" dirty="0">
                <a:latin typeface="Times New Roman" panose="02020603050405020304" pitchFamily="18" charset="0"/>
                <a:cs typeface="Times New Roman" panose="02020603050405020304" pitchFamily="18" charset="0"/>
              </a:rPr>
              <a:t>Trường hợp áp dụng: </a:t>
            </a:r>
            <a:r>
              <a:rPr lang="vi-VN" sz="2400" dirty="0">
                <a:latin typeface="Times New Roman" panose="02020603050405020304" pitchFamily="18" charset="0"/>
                <a:cs typeface="Times New Roman" panose="02020603050405020304" pitchFamily="18" charset="0"/>
              </a:rPr>
              <a:t>Thường sử dụng khi bị chảy máu ở chi, vết thương không bị gãy xương. Khi gấp chi tối đa, các động mạch bị gấp và bị đè ép bởi các khối cơ bao quanh làm máu ngưng chảy. Đây là biện pháp đơn giản, mọi người có thể tự làm ngay sau khi bị thương.</a:t>
            </a:r>
            <a:endParaRPr lang="en-US" sz="2400" dirty="0">
              <a:latin typeface="Times New Roman" panose="02020603050405020304" pitchFamily="18" charset="0"/>
              <a:cs typeface="Times New Roman" panose="02020603050405020304" pitchFamily="18" charset="0"/>
            </a:endParaRPr>
          </a:p>
        </p:txBody>
      </p:sp>
      <p:sp>
        <p:nvSpPr>
          <p:cNvPr id="4" name="Text Box 5">
            <a:extLst>
              <a:ext uri="{FF2B5EF4-FFF2-40B4-BE49-F238E27FC236}">
                <a16:creationId xmlns="" xmlns:a16="http://schemas.microsoft.com/office/drawing/2014/main" id="{8F97305E-C7B5-3A71-7EE6-D7091252DDA2}"/>
              </a:ext>
            </a:extLst>
          </p:cNvPr>
          <p:cNvSpPr txBox="1"/>
          <p:nvPr/>
        </p:nvSpPr>
        <p:spPr>
          <a:xfrm>
            <a:off x="277075" y="2477384"/>
            <a:ext cx="6246274" cy="1187184"/>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dirty="0" err="1">
                <a:solidFill>
                  <a:srgbClr val="7030A0"/>
                </a:solidFill>
                <a:latin typeface="Times New Roman" panose="02020603050405020304" pitchFamily="18" charset="0"/>
                <a:cs typeface="Calibri" panose="020F0502020204030204" charset="0"/>
              </a:rPr>
              <a:t>Thực</a:t>
            </a:r>
            <a:r>
              <a:rPr lang="en-US" sz="2400" b="1" dirty="0">
                <a:solidFill>
                  <a:srgbClr val="7030A0"/>
                </a:solidFill>
                <a:latin typeface="Times New Roman" panose="02020603050405020304" pitchFamily="18" charset="0"/>
                <a:cs typeface="Calibri" panose="020F0502020204030204" charset="0"/>
              </a:rPr>
              <a:t> </a:t>
            </a:r>
            <a:r>
              <a:rPr lang="en-US" sz="2400" b="1" dirty="0" err="1">
                <a:solidFill>
                  <a:srgbClr val="7030A0"/>
                </a:solidFill>
                <a:latin typeface="Times New Roman" panose="02020603050405020304" pitchFamily="18" charset="0"/>
                <a:cs typeface="Calibri" panose="020F0502020204030204" charset="0"/>
              </a:rPr>
              <a:t>hành</a:t>
            </a:r>
            <a:r>
              <a:rPr lang="en-US" sz="2400" b="1" dirty="0">
                <a:solidFill>
                  <a:srgbClr val="7030A0"/>
                </a:solidFill>
                <a:latin typeface="Times New Roman" panose="02020603050405020304" pitchFamily="18" charset="0"/>
                <a:cs typeface="Calibri" panose="020F0502020204030204" charset="0"/>
              </a:rPr>
              <a:t> 1.</a:t>
            </a:r>
            <a:r>
              <a:rPr lang="en-US" sz="2400" b="0" dirty="0">
                <a:latin typeface="Times New Roman" panose="02020603050405020304" pitchFamily="18" charset="0"/>
                <a:cs typeface="Calibri" panose="020F0502020204030204" charset="0"/>
              </a:rPr>
              <a:t> Quan </a:t>
            </a:r>
            <a:r>
              <a:rPr lang="en-US" sz="2400" b="0" dirty="0" err="1">
                <a:latin typeface="Times New Roman" panose="02020603050405020304" pitchFamily="18" charset="0"/>
                <a:cs typeface="Calibri" panose="020F0502020204030204" charset="0"/>
              </a:rPr>
              <a:t>sát</a:t>
            </a:r>
            <a:r>
              <a:rPr lang="en-US" sz="2400" b="0" dirty="0">
                <a:latin typeface="Times New Roman" panose="02020603050405020304" pitchFamily="18" charset="0"/>
                <a:cs typeface="Calibri" panose="020F0502020204030204" charset="0"/>
              </a:rPr>
              <a:t> GV </a:t>
            </a:r>
            <a:r>
              <a:rPr lang="en-US" sz="2400" b="0" dirty="0" err="1">
                <a:latin typeface="Times New Roman" panose="02020603050405020304" pitchFamily="18" charset="0"/>
                <a:cs typeface="Calibri" panose="020F0502020204030204" charset="0"/>
              </a:rPr>
              <a:t>làm</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mẫu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kết</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hợp</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Calibri" panose="020F0502020204030204" charset="0"/>
                <a:sym typeface="+mn-ea"/>
              </a:rPr>
              <a:t>phân</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tích</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động</a:t>
            </a:r>
            <a:r>
              <a:rPr lang="en-US" sz="2400" dirty="0">
                <a:latin typeface="Times New Roman" panose="02020603050405020304" pitchFamily="18" charset="0"/>
                <a:cs typeface="Calibri" panose="020F0502020204030204" charset="0"/>
                <a:sym typeface="+mn-ea"/>
              </a:rPr>
              <a:t> </a:t>
            </a:r>
            <a:r>
              <a:rPr lang="en-US" sz="2400" dirty="0" err="1">
                <a:latin typeface="Times New Roman" panose="02020603050405020304" pitchFamily="18" charset="0"/>
                <a:cs typeface="Calibri" panose="020F0502020204030204" charset="0"/>
                <a:sym typeface="+mn-ea"/>
              </a:rPr>
              <a:t>tác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sau</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đó</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thực</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hiện</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kĩ</a:t>
            </a:r>
            <a:r>
              <a:rPr lang="en-US" sz="2400" b="0" dirty="0">
                <a:latin typeface="Times New Roman" panose="02020603050405020304" pitchFamily="18" charset="0"/>
                <a:cs typeface="Calibri" panose="020F0502020204030204" charset="0"/>
              </a:rPr>
              <a:t> </a:t>
            </a:r>
            <a:r>
              <a:rPr lang="en-US" sz="2400" b="0" dirty="0" err="1">
                <a:latin typeface="Times New Roman" panose="02020603050405020304" pitchFamily="18" charset="0"/>
                <a:cs typeface="Calibri" panose="020F0502020204030204" charset="0"/>
              </a:rPr>
              <a:t>thuật</a:t>
            </a:r>
            <a:r>
              <a:rPr lang="en-US" sz="2400" b="0" dirty="0">
                <a:latin typeface="Times New Roman" panose="02020603050405020304" pitchFamily="18" charset="0"/>
                <a:cs typeface="Calibri" panose="020F0502020204030204"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cs typeface="Calibri" panose="020F0502020204030204" charset="0"/>
            </a:endParaRPr>
          </a:p>
        </p:txBody>
      </p:sp>
      <p:sp>
        <p:nvSpPr>
          <p:cNvPr id="6" name="TextBox 5">
            <a:extLst>
              <a:ext uri="{FF2B5EF4-FFF2-40B4-BE49-F238E27FC236}">
                <a16:creationId xmlns="" xmlns:a16="http://schemas.microsoft.com/office/drawing/2014/main" id="{479226AE-4BC2-8F5D-5DF9-EA15A2C52BFA}"/>
              </a:ext>
            </a:extLst>
          </p:cNvPr>
          <p:cNvSpPr txBox="1"/>
          <p:nvPr/>
        </p:nvSpPr>
        <p:spPr>
          <a:xfrm>
            <a:off x="182807" y="3716385"/>
            <a:ext cx="6246274" cy="2977738"/>
          </a:xfrm>
          <a:prstGeom prst="rect">
            <a:avLst/>
          </a:prstGeom>
          <a:noFill/>
        </p:spPr>
        <p:txBody>
          <a:bodyPr wrap="square">
            <a:spAutoFit/>
          </a:bodyPr>
          <a:lstStyle/>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Chuẩn bị: </a:t>
            </a:r>
            <a:r>
              <a:rPr lang="vi-VN" sz="2400" dirty="0">
                <a:latin typeface="+mj-lt"/>
              </a:rPr>
              <a:t>Cuộn băng làm con chèn, dây mềm hoặc băng vải. </a:t>
            </a:r>
            <a:endParaRPr lang="en-US" sz="2400" dirty="0">
              <a:latin typeface="+mj-lt"/>
            </a:endParaRPr>
          </a:p>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Bước 1:</a:t>
            </a:r>
            <a:r>
              <a:rPr lang="vi-VN" sz="2400" dirty="0">
                <a:latin typeface="+mj-lt"/>
              </a:rPr>
              <a:t> Đặt con chèn vào nếp gấp giữa cẳng tay và cánh tay. </a:t>
            </a:r>
            <a:endParaRPr lang="en-US" sz="2400" dirty="0">
              <a:latin typeface="+mj-lt"/>
            </a:endParaRPr>
          </a:p>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Bước 2:</a:t>
            </a:r>
            <a:r>
              <a:rPr lang="vi-VN" sz="2400" dirty="0">
                <a:latin typeface="+mj-lt"/>
              </a:rPr>
              <a:t> Kéo mạnh cẳng tay ép vào cánh tay. </a:t>
            </a:r>
            <a:endParaRPr lang="en-US" sz="2400" dirty="0">
              <a:latin typeface="+mj-lt"/>
            </a:endParaRPr>
          </a:p>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Bước 3:</a:t>
            </a:r>
            <a:r>
              <a:rPr lang="vi-VN" sz="2400" dirty="0">
                <a:latin typeface="+mj-lt"/>
              </a:rPr>
              <a:t> Buộc chặt cẳng tay vào cánh tay bằng dây mềm hoặc băng vải.</a:t>
            </a:r>
            <a:endParaRPr lang="en-US" sz="2400" dirty="0">
              <a:latin typeface="+mj-lt"/>
            </a:endParaRPr>
          </a:p>
        </p:txBody>
      </p:sp>
      <p:pic>
        <p:nvPicPr>
          <p:cNvPr id="8" name="Picture 7">
            <a:extLst>
              <a:ext uri="{FF2B5EF4-FFF2-40B4-BE49-F238E27FC236}">
                <a16:creationId xmlns="" xmlns:a16="http://schemas.microsoft.com/office/drawing/2014/main" id="{B70C6F7E-7E02-CFDF-E155-656A837D4B05}"/>
              </a:ext>
            </a:extLst>
          </p:cNvPr>
          <p:cNvPicPr>
            <a:picLocks noChangeAspect="1"/>
          </p:cNvPicPr>
          <p:nvPr/>
        </p:nvPicPr>
        <p:blipFill>
          <a:blip r:embed="rId4"/>
          <a:stretch>
            <a:fillRect/>
          </a:stretch>
        </p:blipFill>
        <p:spPr>
          <a:xfrm>
            <a:off x="7054605" y="2351131"/>
            <a:ext cx="4710047" cy="4342992"/>
          </a:xfrm>
          <a:prstGeom prst="rect">
            <a:avLst/>
          </a:prstGeom>
        </p:spPr>
      </p:pic>
      <p:sp>
        <p:nvSpPr>
          <p:cNvPr id="12" name="TextBox 11">
            <a:extLst>
              <a:ext uri="{FF2B5EF4-FFF2-40B4-BE49-F238E27FC236}">
                <a16:creationId xmlns="" xmlns:a16="http://schemas.microsoft.com/office/drawing/2014/main" id="{0C8103F0-FC38-5768-70B0-3F0FC64301D1}"/>
              </a:ext>
            </a:extLst>
          </p:cNvPr>
          <p:cNvSpPr txBox="1"/>
          <p:nvPr/>
        </p:nvSpPr>
        <p:spPr>
          <a:xfrm>
            <a:off x="1630837" y="42359"/>
            <a:ext cx="10364661"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a:t>
            </a:r>
            <a:r>
              <a:rPr lang="vi-VN" sz="2400" dirty="0"/>
              <a:t> </a:t>
            </a:r>
            <a:r>
              <a:rPr lang="vi-VN" sz="2400" b="1" dirty="0">
                <a:solidFill>
                  <a:srgbClr val="00B050"/>
                </a:solidFill>
                <a:latin typeface="+mj-lt"/>
              </a:rPr>
              <a:t>Kĩ thuật một số cách cầm máu tạm thời thông thường</a:t>
            </a:r>
            <a:endParaRPr lang="en-US" sz="2400" b="1" dirty="0">
              <a:solidFill>
                <a:srgbClr val="00B050"/>
              </a:solidFill>
              <a:latin typeface="+mj-lt"/>
              <a:cs typeface="Times New Roman" panose="02020603050405020304" pitchFamily="18" charset="0"/>
            </a:endParaRPr>
          </a:p>
        </p:txBody>
      </p:sp>
    </p:spTree>
    <p:extLst>
      <p:ext uri="{BB962C8B-B14F-4D97-AF65-F5344CB8AC3E}">
        <p14:creationId xmlns:p14="http://schemas.microsoft.com/office/powerpoint/2010/main" val="35789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heel(1)">
                                      <p:cBhvr>
                                        <p:cTn id="19" dur="20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anim calcmode="lin" valueType="num">
                                      <p:cBhvr>
                                        <p:cTn id="5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1000"/>
                                        <p:tgtEl>
                                          <p:spTgt spid="6">
                                            <p:txEl>
                                              <p:pRg st="3" end="3"/>
                                            </p:txEl>
                                          </p:spTgt>
                                        </p:tgtEl>
                                      </p:cBhvr>
                                    </p:animEffect>
                                    <p:anim calcmode="lin" valueType="num">
                                      <p:cBhvr>
                                        <p:cTn id="5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a:extLst>
              <a:ext uri="{FF2B5EF4-FFF2-40B4-BE49-F238E27FC236}">
                <a16:creationId xmlns="" xmlns:a16="http://schemas.microsoft.com/office/drawing/2014/main" id="{4CB3E666-35BA-DFAD-2E48-6F8EE03B6A24}"/>
              </a:ext>
            </a:extLst>
          </p:cNvPr>
          <p:cNvSpPr txBox="1"/>
          <p:nvPr/>
        </p:nvSpPr>
        <p:spPr>
          <a:xfrm>
            <a:off x="1840583" y="212570"/>
            <a:ext cx="9848653" cy="830997"/>
          </a:xfrm>
          <a:prstGeom prst="rect">
            <a:avLst/>
          </a:prstGeom>
          <a:noFill/>
        </p:spPr>
        <p:txBody>
          <a:bodyPr wrap="square">
            <a:spAutoFit/>
          </a:bodyPr>
          <a:lstStyle/>
          <a:p>
            <a:r>
              <a:rPr lang="vi-VN" sz="2400" b="1" i="1" dirty="0">
                <a:solidFill>
                  <a:srgbClr val="00B050"/>
                </a:solidFill>
                <a:latin typeface="+mj-lt"/>
              </a:rPr>
              <a:t>b) </a:t>
            </a:r>
            <a:r>
              <a:rPr lang="vi-VN" sz="2400" b="1" i="1" dirty="0" err="1">
                <a:solidFill>
                  <a:srgbClr val="00B050"/>
                </a:solidFill>
                <a:latin typeface="+mj-lt"/>
              </a:rPr>
              <a:t>Garo</a:t>
            </a:r>
            <a:r>
              <a:rPr lang="vi-VN" sz="2400" b="1" i="1" dirty="0">
                <a:solidFill>
                  <a:srgbClr val="00B050"/>
                </a:solidFill>
                <a:latin typeface="+mj-lt"/>
              </a:rPr>
              <a:t> </a:t>
            </a:r>
            <a:endParaRPr lang="en-US" sz="2400" b="1" i="1" dirty="0">
              <a:solidFill>
                <a:srgbClr val="00B050"/>
              </a:solidFill>
              <a:latin typeface="+mj-lt"/>
            </a:endParaRPr>
          </a:p>
          <a:p>
            <a:r>
              <a:rPr lang="vi-VN" sz="2400" i="1" dirty="0">
                <a:latin typeface="+mj-lt"/>
              </a:rPr>
              <a:t>Trường hợp áp dụng: </a:t>
            </a:r>
            <a:r>
              <a:rPr lang="vi-VN" sz="2400" dirty="0">
                <a:latin typeface="+mj-lt"/>
              </a:rPr>
              <a:t>Thường sử dụng khi bị chảy máu nhiều, phụt thành tia.</a:t>
            </a:r>
            <a:endParaRPr lang="en-US" sz="2400" dirty="0">
              <a:latin typeface="+mj-lt"/>
            </a:endParaRPr>
          </a:p>
        </p:txBody>
      </p:sp>
      <p:sp>
        <p:nvSpPr>
          <p:cNvPr id="4" name="Text Box 5">
            <a:extLst>
              <a:ext uri="{FF2B5EF4-FFF2-40B4-BE49-F238E27FC236}">
                <a16:creationId xmlns="" xmlns:a16="http://schemas.microsoft.com/office/drawing/2014/main" id="{C9E0C894-652D-BECC-0298-EF3114583A88}"/>
              </a:ext>
            </a:extLst>
          </p:cNvPr>
          <p:cNvSpPr txBox="1"/>
          <p:nvPr/>
        </p:nvSpPr>
        <p:spPr>
          <a:xfrm>
            <a:off x="258222" y="1186015"/>
            <a:ext cx="6359394" cy="1187184"/>
          </a:xfrm>
          <a:prstGeom prst="rect">
            <a:avLst/>
          </a:prstGeom>
          <a:solidFill>
            <a:schemeClr val="accent4">
              <a:lumMod val="40000"/>
              <a:lumOff val="60000"/>
            </a:schemeClr>
          </a:solidFill>
          <a:ln w="9525">
            <a:solidFill>
              <a:srgbClr val="00B050"/>
            </a:solidFill>
          </a:ln>
        </p:spPr>
        <p:txBody>
          <a:bodyPr wrap="square">
            <a:spAutoFit/>
          </a:bodyPr>
          <a:lstStyle/>
          <a:p>
            <a:pPr indent="0" algn="just" fontAlgn="auto">
              <a:lnSpc>
                <a:spcPts val="2880"/>
              </a:lnSpc>
              <a:spcBef>
                <a:spcPts val="600"/>
              </a:spcBef>
              <a:spcAft>
                <a:spcPts val="600"/>
              </a:spcAft>
            </a:pPr>
            <a:r>
              <a:rPr lang="en-US" sz="2400" b="1" kern="0" dirty="0" err="1">
                <a:solidFill>
                  <a:srgbClr val="7030A0"/>
                </a:solidFill>
                <a:latin typeface="Times New Roman" panose="02020603050405020304" pitchFamily="18" charset="0"/>
                <a:cs typeface="Calibri" panose="020F0502020204030204" charset="0"/>
              </a:rPr>
              <a:t>Thực</a:t>
            </a:r>
            <a:r>
              <a:rPr lang="en-US" sz="2400" b="1" kern="0" dirty="0">
                <a:solidFill>
                  <a:srgbClr val="7030A0"/>
                </a:solidFill>
                <a:latin typeface="Times New Roman" panose="02020603050405020304" pitchFamily="18" charset="0"/>
                <a:cs typeface="Calibri" panose="020F0502020204030204" charset="0"/>
              </a:rPr>
              <a:t> </a:t>
            </a:r>
            <a:r>
              <a:rPr lang="en-US" sz="2400" b="1" kern="0" dirty="0" err="1">
                <a:solidFill>
                  <a:srgbClr val="7030A0"/>
                </a:solidFill>
                <a:latin typeface="Times New Roman" panose="02020603050405020304" pitchFamily="18" charset="0"/>
                <a:cs typeface="Calibri" panose="020F0502020204030204" charset="0"/>
              </a:rPr>
              <a:t>hành</a:t>
            </a:r>
            <a:r>
              <a:rPr lang="en-US" sz="2400" b="1" kern="0" dirty="0">
                <a:solidFill>
                  <a:srgbClr val="7030A0"/>
                </a:solidFill>
                <a:latin typeface="Times New Roman" panose="02020603050405020304" pitchFamily="18" charset="0"/>
                <a:cs typeface="Calibri" panose="020F0502020204030204" charset="0"/>
              </a:rPr>
              <a:t> 2.</a:t>
            </a:r>
            <a:r>
              <a:rPr lang="en-US" sz="2400" b="0" kern="0" dirty="0">
                <a:latin typeface="Times New Roman" panose="02020603050405020304" pitchFamily="18" charset="0"/>
                <a:cs typeface="Calibri" panose="020F0502020204030204" charset="0"/>
              </a:rPr>
              <a:t> Quan </a:t>
            </a:r>
            <a:r>
              <a:rPr lang="en-US" sz="2400" b="0" kern="0" dirty="0" err="1">
                <a:latin typeface="Times New Roman" panose="02020603050405020304" pitchFamily="18" charset="0"/>
                <a:cs typeface="Calibri" panose="020F0502020204030204" charset="0"/>
              </a:rPr>
              <a:t>sát</a:t>
            </a:r>
            <a:r>
              <a:rPr lang="en-US" sz="2400" b="0" kern="0" dirty="0">
                <a:latin typeface="Times New Roman" panose="02020603050405020304" pitchFamily="18" charset="0"/>
                <a:cs typeface="Calibri" panose="020F0502020204030204" charset="0"/>
              </a:rPr>
              <a:t> GV </a:t>
            </a:r>
            <a:r>
              <a:rPr lang="en-US" sz="2400" b="0" kern="0" dirty="0" err="1">
                <a:latin typeface="Times New Roman" panose="02020603050405020304" pitchFamily="18" charset="0"/>
                <a:cs typeface="Calibri" panose="020F0502020204030204" charset="0"/>
              </a:rPr>
              <a:t>làm</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mẫu</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kết</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hợp</a:t>
            </a:r>
            <a:r>
              <a:rPr lang="en-US" sz="2400" b="0" kern="0" dirty="0">
                <a:latin typeface="Times New Roman" panose="02020603050405020304" pitchFamily="18" charset="0"/>
                <a:cs typeface="Calibri" panose="020F0502020204030204" charset="0"/>
              </a:rPr>
              <a:t> </a:t>
            </a:r>
            <a:r>
              <a:rPr lang="en-US" sz="2400" kern="0" dirty="0" err="1">
                <a:latin typeface="Times New Roman" panose="02020603050405020304" pitchFamily="18" charset="0"/>
                <a:cs typeface="Calibri" panose="020F0502020204030204" charset="0"/>
                <a:sym typeface="+mn-ea"/>
              </a:rPr>
              <a:t>phân</a:t>
            </a:r>
            <a:r>
              <a:rPr lang="en-US" sz="2400" kern="0" dirty="0">
                <a:latin typeface="Times New Roman" panose="02020603050405020304" pitchFamily="18" charset="0"/>
                <a:cs typeface="Calibri" panose="020F0502020204030204" charset="0"/>
                <a:sym typeface="+mn-ea"/>
              </a:rPr>
              <a:t> </a:t>
            </a:r>
            <a:r>
              <a:rPr lang="en-US" sz="2400" kern="0" dirty="0" err="1">
                <a:latin typeface="Times New Roman" panose="02020603050405020304" pitchFamily="18" charset="0"/>
                <a:cs typeface="Calibri" panose="020F0502020204030204" charset="0"/>
                <a:sym typeface="+mn-ea"/>
              </a:rPr>
              <a:t>tích</a:t>
            </a:r>
            <a:r>
              <a:rPr lang="en-US" sz="2400" kern="0" dirty="0">
                <a:latin typeface="Times New Roman" panose="02020603050405020304" pitchFamily="18" charset="0"/>
                <a:cs typeface="Calibri" panose="020F0502020204030204" charset="0"/>
                <a:sym typeface="+mn-ea"/>
              </a:rPr>
              <a:t> </a:t>
            </a:r>
            <a:r>
              <a:rPr lang="en-US" sz="2400" kern="0" dirty="0" err="1">
                <a:latin typeface="Times New Roman" panose="02020603050405020304" pitchFamily="18" charset="0"/>
                <a:cs typeface="Calibri" panose="020F0502020204030204" charset="0"/>
                <a:sym typeface="+mn-ea"/>
              </a:rPr>
              <a:t>động</a:t>
            </a:r>
            <a:r>
              <a:rPr lang="en-US" sz="2400" kern="0" dirty="0">
                <a:latin typeface="Times New Roman" panose="02020603050405020304" pitchFamily="18" charset="0"/>
                <a:cs typeface="Calibri" panose="020F0502020204030204" charset="0"/>
                <a:sym typeface="+mn-ea"/>
              </a:rPr>
              <a:t> </a:t>
            </a:r>
            <a:r>
              <a:rPr lang="en-US" sz="2400" kern="0" dirty="0" err="1">
                <a:latin typeface="Times New Roman" panose="02020603050405020304" pitchFamily="18" charset="0"/>
                <a:cs typeface="Calibri" panose="020F0502020204030204" charset="0"/>
                <a:sym typeface="+mn-ea"/>
              </a:rPr>
              <a:t>tác</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sau</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đó</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thực</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hiện</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kĩ</a:t>
            </a:r>
            <a:r>
              <a:rPr lang="en-US" sz="2400" b="0" kern="0" dirty="0">
                <a:latin typeface="Times New Roman" panose="02020603050405020304" pitchFamily="18" charset="0"/>
                <a:cs typeface="Calibri" panose="020F0502020204030204" charset="0"/>
              </a:rPr>
              <a:t> </a:t>
            </a:r>
            <a:r>
              <a:rPr lang="en-US" sz="2400" b="0" kern="0" dirty="0" err="1">
                <a:latin typeface="Times New Roman" panose="02020603050405020304" pitchFamily="18" charset="0"/>
                <a:cs typeface="Calibri" panose="020F0502020204030204" charset="0"/>
              </a:rPr>
              <a:t>thuật</a:t>
            </a:r>
            <a:r>
              <a:rPr lang="en-US" sz="2400" kern="0" dirty="0">
                <a:latin typeface="Times New Roman" panose="02020603050405020304" pitchFamily="18" charset="0"/>
                <a:cs typeface="Calibri" panose="020F0502020204030204" charset="0"/>
              </a:rPr>
              <a:t> </a:t>
            </a:r>
            <a:r>
              <a:rPr lang="en-US" sz="2400" kern="0" dirty="0" err="1">
                <a:latin typeface="Times New Roman" panose="02020603050405020304" pitchFamily="18" charset="0"/>
                <a:cs typeface="Calibri" panose="020F0502020204030204" charset="0"/>
              </a:rPr>
              <a:t>garo</a:t>
            </a:r>
            <a:r>
              <a:rPr lang="en-US" sz="2400" kern="0" dirty="0">
                <a:latin typeface="Times New Roman" panose="02020603050405020304" pitchFamily="18" charset="0"/>
                <a:cs typeface="Times New Roman" panose="02020603050405020304" pitchFamily="18" charset="0"/>
              </a:rPr>
              <a:t> ở </a:t>
            </a:r>
            <a:r>
              <a:rPr lang="en-US" sz="2400" kern="0" dirty="0" err="1">
                <a:latin typeface="Times New Roman" panose="02020603050405020304" pitchFamily="18" charset="0"/>
                <a:cs typeface="Times New Roman" panose="02020603050405020304" pitchFamily="18" charset="0"/>
              </a:rPr>
              <a:t>cánh</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tay</a:t>
            </a:r>
            <a:r>
              <a:rPr lang="en-US" sz="2400" kern="0" dirty="0">
                <a:latin typeface="Times New Roman" panose="02020603050405020304" pitchFamily="18" charset="0"/>
                <a:cs typeface="Times New Roman" panose="02020603050405020304" pitchFamily="18" charset="0"/>
              </a:rPr>
              <a:t>.</a:t>
            </a:r>
            <a:endParaRPr lang="en-US" altLang="en-US" sz="2400" b="0" kern="0" dirty="0">
              <a:latin typeface="Times New Roman" panose="02020603050405020304" pitchFamily="18" charset="0"/>
              <a:cs typeface="Calibri" panose="020F0502020204030204" charset="0"/>
            </a:endParaRPr>
          </a:p>
        </p:txBody>
      </p:sp>
      <p:sp>
        <p:nvSpPr>
          <p:cNvPr id="6" name="TextBox 5">
            <a:extLst>
              <a:ext uri="{FF2B5EF4-FFF2-40B4-BE49-F238E27FC236}">
                <a16:creationId xmlns="" xmlns:a16="http://schemas.microsoft.com/office/drawing/2014/main" id="{59D78C5A-F5A5-475F-8C40-A978E8AFF500}"/>
              </a:ext>
            </a:extLst>
          </p:cNvPr>
          <p:cNvSpPr txBox="1"/>
          <p:nvPr/>
        </p:nvSpPr>
        <p:spPr>
          <a:xfrm>
            <a:off x="163282" y="2572740"/>
            <a:ext cx="6549273" cy="3824124"/>
          </a:xfrm>
          <a:prstGeom prst="rect">
            <a:avLst/>
          </a:prstGeom>
          <a:noFill/>
        </p:spPr>
        <p:txBody>
          <a:bodyPr wrap="square">
            <a:spAutoFit/>
          </a:bodyPr>
          <a:lstStyle/>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Chuẩn bị: </a:t>
            </a:r>
            <a:r>
              <a:rPr lang="vi-VN" sz="2400" dirty="0">
                <a:latin typeface="+mj-lt"/>
              </a:rPr>
              <a:t>Gạc y tế, dây vải xoắn hoặc dây cao su. </a:t>
            </a:r>
            <a:endParaRPr lang="en-US" sz="2400" dirty="0">
              <a:latin typeface="+mj-lt"/>
            </a:endParaRPr>
          </a:p>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Bước 1: </a:t>
            </a:r>
            <a:r>
              <a:rPr lang="vi-VN" sz="2400" dirty="0">
                <a:latin typeface="+mj-lt"/>
              </a:rPr>
              <a:t>Ấn động mạch để tạm thời cầm máu. </a:t>
            </a:r>
            <a:endParaRPr lang="en-US" sz="2400" dirty="0">
              <a:latin typeface="+mj-lt"/>
            </a:endParaRPr>
          </a:p>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Bước 2: </a:t>
            </a:r>
            <a:r>
              <a:rPr lang="vi-VN" sz="2400" dirty="0">
                <a:latin typeface="+mj-lt"/>
              </a:rPr>
              <a:t>Lót gạc ở chỗ định đặt </a:t>
            </a:r>
            <a:r>
              <a:rPr lang="vi-VN" sz="2400" dirty="0" err="1">
                <a:latin typeface="+mj-lt"/>
              </a:rPr>
              <a:t>garo</a:t>
            </a:r>
            <a:r>
              <a:rPr lang="vi-VN" sz="2400" dirty="0">
                <a:latin typeface="+mj-lt"/>
              </a:rPr>
              <a:t>; đặt </a:t>
            </a:r>
            <a:r>
              <a:rPr lang="vi-VN" sz="2400" dirty="0" err="1">
                <a:latin typeface="+mj-lt"/>
              </a:rPr>
              <a:t>garo</a:t>
            </a:r>
            <a:r>
              <a:rPr lang="vi-VN" sz="2400" dirty="0">
                <a:latin typeface="+mj-lt"/>
              </a:rPr>
              <a:t> sát phía trên vết thương 3 – 5 </a:t>
            </a:r>
            <a:r>
              <a:rPr lang="vi-VN" sz="2400" dirty="0" err="1">
                <a:latin typeface="+mj-lt"/>
              </a:rPr>
              <a:t>cm</a:t>
            </a:r>
            <a:r>
              <a:rPr lang="vi-VN" sz="2400" dirty="0">
                <a:latin typeface="+mj-lt"/>
              </a:rPr>
              <a:t>, cuốn nhiều vòng tương đối chặt, phối hợp bỏ tay ấn động mạch. </a:t>
            </a:r>
            <a:endParaRPr lang="en-US" sz="2400" dirty="0">
              <a:latin typeface="+mj-lt"/>
            </a:endParaRPr>
          </a:p>
          <a:p>
            <a:pPr marL="342900" indent="-342900" algn="just">
              <a:lnSpc>
                <a:spcPts val="2700"/>
              </a:lnSpc>
              <a:spcBef>
                <a:spcPts val="600"/>
              </a:spcBef>
              <a:spcAft>
                <a:spcPts val="600"/>
              </a:spcAft>
              <a:buFont typeface="Wingdings" panose="05000000000000000000" pitchFamily="2" charset="2"/>
              <a:buChar char="v"/>
            </a:pPr>
            <a:r>
              <a:rPr lang="vi-VN" sz="2400" dirty="0">
                <a:solidFill>
                  <a:srgbClr val="00B050"/>
                </a:solidFill>
                <a:latin typeface="+mj-lt"/>
              </a:rPr>
              <a:t>Bước 3:</a:t>
            </a:r>
            <a:r>
              <a:rPr lang="vi-VN" sz="2400" dirty="0">
                <a:latin typeface="+mj-lt"/>
              </a:rPr>
              <a:t> Buộc cố định </a:t>
            </a:r>
            <a:r>
              <a:rPr lang="vi-VN" sz="2400" dirty="0" err="1">
                <a:latin typeface="+mj-lt"/>
              </a:rPr>
              <a:t>garo</a:t>
            </a:r>
            <a:r>
              <a:rPr lang="vi-VN" sz="2400" dirty="0">
                <a:latin typeface="+mj-lt"/>
              </a:rPr>
              <a:t>. </a:t>
            </a:r>
            <a:endParaRPr lang="en-US" sz="2400" dirty="0">
              <a:latin typeface="+mj-lt"/>
            </a:endParaRPr>
          </a:p>
          <a:p>
            <a:pPr algn="just">
              <a:lnSpc>
                <a:spcPts val="2700"/>
              </a:lnSpc>
              <a:spcBef>
                <a:spcPts val="600"/>
              </a:spcBef>
              <a:spcAft>
                <a:spcPts val="600"/>
              </a:spcAft>
            </a:pPr>
            <a:r>
              <a:rPr lang="vi-VN" sz="2400" i="1" dirty="0">
                <a:solidFill>
                  <a:srgbClr val="00B050"/>
                </a:solidFill>
                <a:latin typeface="+mj-lt"/>
              </a:rPr>
              <a:t>Chú ý:</a:t>
            </a:r>
            <a:r>
              <a:rPr lang="vi-VN" sz="2400" dirty="0">
                <a:latin typeface="+mj-lt"/>
              </a:rPr>
              <a:t> Sau khi </a:t>
            </a:r>
            <a:r>
              <a:rPr lang="vi-VN" sz="2400" dirty="0" err="1">
                <a:latin typeface="+mj-lt"/>
              </a:rPr>
              <a:t>garo</a:t>
            </a:r>
            <a:r>
              <a:rPr lang="vi-VN" sz="2400" dirty="0">
                <a:latin typeface="+mj-lt"/>
              </a:rPr>
              <a:t>, cứ 30 phút cần nới </a:t>
            </a:r>
            <a:r>
              <a:rPr lang="vi-VN" sz="2400" dirty="0" err="1">
                <a:latin typeface="+mj-lt"/>
              </a:rPr>
              <a:t>garo</a:t>
            </a:r>
            <a:r>
              <a:rPr lang="vi-VN" sz="2400" dirty="0">
                <a:latin typeface="+mj-lt"/>
              </a:rPr>
              <a:t> một lần và không để </a:t>
            </a:r>
            <a:r>
              <a:rPr lang="vi-VN" sz="2400" dirty="0" err="1">
                <a:latin typeface="+mj-lt"/>
              </a:rPr>
              <a:t>garo</a:t>
            </a:r>
            <a:r>
              <a:rPr lang="vi-VN" sz="2400" dirty="0">
                <a:latin typeface="+mj-lt"/>
              </a:rPr>
              <a:t> quá 3 – 4 giờ.</a:t>
            </a:r>
            <a:endParaRPr lang="en-US" sz="2400" dirty="0">
              <a:latin typeface="+mj-lt"/>
            </a:endParaRPr>
          </a:p>
        </p:txBody>
      </p:sp>
      <p:pic>
        <p:nvPicPr>
          <p:cNvPr id="8" name="Picture 7">
            <a:extLst>
              <a:ext uri="{FF2B5EF4-FFF2-40B4-BE49-F238E27FC236}">
                <a16:creationId xmlns="" xmlns:a16="http://schemas.microsoft.com/office/drawing/2014/main" id="{41777B71-5EFC-CAD9-571C-9A2CE8D46AC6}"/>
              </a:ext>
            </a:extLst>
          </p:cNvPr>
          <p:cNvPicPr>
            <a:picLocks noChangeAspect="1"/>
          </p:cNvPicPr>
          <p:nvPr/>
        </p:nvPicPr>
        <p:blipFill>
          <a:blip r:embed="rId4"/>
          <a:stretch>
            <a:fillRect/>
          </a:stretch>
        </p:blipFill>
        <p:spPr>
          <a:xfrm>
            <a:off x="6908739" y="1186014"/>
            <a:ext cx="4780497" cy="4997969"/>
          </a:xfrm>
          <a:prstGeom prst="rect">
            <a:avLst/>
          </a:prstGeom>
        </p:spPr>
      </p:pic>
    </p:spTree>
    <p:extLst>
      <p:ext uri="{BB962C8B-B14F-4D97-AF65-F5344CB8AC3E}">
        <p14:creationId xmlns:p14="http://schemas.microsoft.com/office/powerpoint/2010/main" val="35425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anim calcmode="lin" valueType="num">
                                      <p:cBhvr>
                                        <p:cTn id="5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1000"/>
                                        <p:tgtEl>
                                          <p:spTgt spid="6">
                                            <p:txEl>
                                              <p:pRg st="3" end="3"/>
                                            </p:txEl>
                                          </p:spTgt>
                                        </p:tgtEl>
                                      </p:cBhvr>
                                    </p:animEffect>
                                    <p:anim calcmode="lin" valueType="num">
                                      <p:cBhvr>
                                        <p:cTn id="5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fade">
                                      <p:cBhvr>
                                        <p:cTn id="64" dur="1000"/>
                                        <p:tgtEl>
                                          <p:spTgt spid="6">
                                            <p:txEl>
                                              <p:pRg st="4" end="4"/>
                                            </p:txEl>
                                          </p:spTgt>
                                        </p:tgtEl>
                                      </p:cBhvr>
                                    </p:animEffect>
                                    <p:anim calcmode="lin" valueType="num">
                                      <p:cBhvr>
                                        <p:cTn id="6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p:cNvGrpSpPr/>
          <p:nvPr/>
        </p:nvGrpSpPr>
        <p:grpSpPr bwMode="auto">
          <a:xfrm>
            <a:off x="834165" y="163877"/>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 xmlns:a16="http://schemas.microsoft.com/office/drawing/2014/main" id="{955E463A-920C-8B8F-8888-B351FEC0A2B1}"/>
              </a:ext>
            </a:extLst>
          </p:cNvPr>
          <p:cNvSpPr txBox="1"/>
          <p:nvPr/>
        </p:nvSpPr>
        <p:spPr>
          <a:xfrm>
            <a:off x="1804401" y="776087"/>
            <a:ext cx="9432349" cy="2796672"/>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altLang="vi-VN" sz="2400" b="1" dirty="0">
                <a:solidFill>
                  <a:srgbClr val="0000FF"/>
                </a:solidFill>
                <a:latin typeface="Times New Roman" panose="02020603050405020304" pitchFamily="18" charset="0"/>
                <a:cs typeface="Times New Roman" panose="02020603050405020304" pitchFamily="18" charset="0"/>
              </a:rPr>
              <a:t>2.1</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gấp</a:t>
            </a:r>
            <a:r>
              <a:rPr lang="en-US" sz="2400" dirty="0">
                <a:solidFill>
                  <a:srgbClr val="00B050"/>
                </a:solidFill>
                <a:latin typeface="Times New Roman" panose="02020603050405020304" pitchFamily="18" charset="0"/>
                <a:cs typeface="Times New Roman" panose="02020603050405020304" pitchFamily="18" charset="0"/>
              </a:rPr>
              <a:t> chi </a:t>
            </a:r>
            <a:r>
              <a:rPr lang="en-US" sz="2400" dirty="0" err="1">
                <a:solidFill>
                  <a:srgbClr val="00B050"/>
                </a:solidFill>
                <a:latin typeface="Times New Roman" panose="02020603050405020304" pitchFamily="18" charset="0"/>
                <a:cs typeface="Times New Roman" panose="02020603050405020304" pitchFamily="18" charset="0"/>
              </a:rPr>
              <a:t>tối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ga </a:t>
            </a:r>
            <a:r>
              <a:rPr lang="en-US" sz="2400" dirty="0" err="1">
                <a:solidFill>
                  <a:srgbClr val="00B050"/>
                </a:solidFill>
                <a:latin typeface="Times New Roman" panose="02020603050405020304" pitchFamily="18" charset="0"/>
                <a:cs typeface="Times New Roman" panose="02020603050405020304" pitchFamily="18" charset="0"/>
              </a:rPr>
              <a:t>rô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ở </a:t>
            </a:r>
            <a:r>
              <a:rPr lang="en-US" sz="2400" dirty="0" err="1">
                <a:solidFill>
                  <a:srgbClr val="00B050"/>
                </a:solidFill>
                <a:latin typeface="Times New Roman" panose="02020603050405020304" pitchFamily="18" charset="0"/>
                <a:cs typeface="Times New Roman" panose="02020603050405020304" pitchFamily="18" charset="0"/>
              </a:rPr>
              <a:t>cánh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tay</a:t>
            </a:r>
            <a:r>
              <a:rPr lang="vi-VN" sz="2400" dirty="0">
                <a:solidFill>
                  <a:srgbClr val="00B050"/>
                </a:solidFill>
                <a:latin typeface="Times New Roman" panose="02020603050405020304" pitchFamily="18" charset="0"/>
                <a:cs typeface="Times New Roman" panose="02020603050405020304" pitchFamily="18" charset="0"/>
              </a:rPr>
              <a:t> </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cặp: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a:t>
            </a:r>
            <a:r>
              <a:rPr lang="vi-VN" sz="2400" dirty="0">
                <a:latin typeface="Times New Roman" panose="02020603050405020304" pitchFamily="18" charset="0"/>
                <a:cs typeface="Times New Roman" panose="02020603050405020304" pitchFamily="18" charset="0"/>
              </a:rPr>
              <a:t>tổ HS</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cặp</a:t>
            </a:r>
            <a:r>
              <a:rPr lang="en-US" altLang="vi-VN" sz="2400" dirty="0">
                <a:latin typeface="Times New Roman" panose="02020603050405020304" pitchFamily="18" charset="0"/>
                <a:cs typeface="Times New Roman" panose="02020603050405020304" pitchFamily="18" charset="0"/>
                <a:sym typeface="+mn-ea"/>
              </a:rPr>
              <a:t>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D623369-52BF-1D60-89CA-ECBAC03F53EE}"/>
              </a:ext>
            </a:extLst>
          </p:cNvPr>
          <p:cNvSpPr txBox="1"/>
          <p:nvPr/>
        </p:nvSpPr>
        <p:spPr>
          <a:xfrm>
            <a:off x="1804401" y="3709394"/>
            <a:ext cx="9432349" cy="2796672"/>
          </a:xfrm>
          <a:prstGeom prst="rect">
            <a:avLst/>
          </a:prstGeom>
          <a:solidFill>
            <a:schemeClr val="accent2">
              <a:lumMod val="40000"/>
              <a:lumOff val="60000"/>
            </a:schemeClr>
          </a:solidFill>
          <a:ln>
            <a:solidFill>
              <a:srgbClr val="00B050"/>
            </a:solidFill>
          </a:ln>
        </p:spPr>
        <p:txBody>
          <a:bodyPr wrap="square">
            <a:noAutofit/>
          </a:bodyPr>
          <a:lstStyle/>
          <a:p>
            <a:pPr algn="just">
              <a:lnSpc>
                <a:spcPts val="2600"/>
              </a:lnSpc>
              <a:spcBef>
                <a:spcPts val="600"/>
              </a:spcBef>
              <a:spcAft>
                <a:spcPts val="600"/>
              </a:spcAft>
            </a:pPr>
            <a:r>
              <a:rPr lang="vi-VN" sz="2400" b="1" dirty="0">
                <a:solidFill>
                  <a:srgbClr val="0000FF"/>
                </a:solidFill>
                <a:latin typeface="Times New Roman" panose="02020603050405020304" pitchFamily="18" charset="0"/>
                <a:cs typeface="Times New Roman" panose="02020603050405020304" pitchFamily="18" charset="0"/>
              </a:rPr>
              <a:t>Luyện tập </a:t>
            </a:r>
            <a:r>
              <a:rPr lang="en-US" altLang="vi-VN" sz="2400" b="1" dirty="0">
                <a:solidFill>
                  <a:srgbClr val="0000FF"/>
                </a:solidFill>
                <a:latin typeface="Times New Roman" panose="02020603050405020304" pitchFamily="18" charset="0"/>
                <a:cs typeface="Times New Roman" panose="02020603050405020304" pitchFamily="18" charset="0"/>
              </a:rPr>
              <a:t>2.2</a:t>
            </a:r>
            <a:r>
              <a:rPr lang="vi-VN" sz="2400" b="1" dirty="0">
                <a:solidFill>
                  <a:srgbClr val="0000FF"/>
                </a:solidFill>
                <a:latin typeface="Times New Roman" panose="02020603050405020304" pitchFamily="18" charset="0"/>
                <a:cs typeface="Times New Roman" panose="02020603050405020304" pitchFamily="18" charset="0"/>
              </a:rPr>
              <a:t> </a:t>
            </a: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gấp</a:t>
            </a:r>
            <a:r>
              <a:rPr lang="en-US" sz="2400" dirty="0">
                <a:solidFill>
                  <a:srgbClr val="00B050"/>
                </a:solidFill>
                <a:latin typeface="Times New Roman" panose="02020603050405020304" pitchFamily="18" charset="0"/>
                <a:cs typeface="Times New Roman" panose="02020603050405020304" pitchFamily="18" charset="0"/>
              </a:rPr>
              <a:t> chi </a:t>
            </a:r>
            <a:r>
              <a:rPr lang="en-US" sz="2400" dirty="0" err="1">
                <a:solidFill>
                  <a:srgbClr val="00B050"/>
                </a:solidFill>
                <a:latin typeface="Times New Roman" panose="02020603050405020304" pitchFamily="18" charset="0"/>
                <a:cs typeface="Times New Roman" panose="02020603050405020304" pitchFamily="18" charset="0"/>
              </a:rPr>
              <a:t>tối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ga </a:t>
            </a:r>
            <a:r>
              <a:rPr lang="en-US" sz="2400" dirty="0" err="1">
                <a:solidFill>
                  <a:srgbClr val="00B050"/>
                </a:solidFill>
                <a:latin typeface="Times New Roman" panose="02020603050405020304" pitchFamily="18" charset="0"/>
                <a:cs typeface="Times New Roman" panose="02020603050405020304" pitchFamily="18" charset="0"/>
              </a:rPr>
              <a:t>rô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ở </a:t>
            </a:r>
            <a:r>
              <a:rPr lang="en-US" sz="2400" dirty="0" err="1">
                <a:solidFill>
                  <a:srgbClr val="00B050"/>
                </a:solidFill>
                <a:latin typeface="Times New Roman" panose="02020603050405020304" pitchFamily="18" charset="0"/>
                <a:cs typeface="Times New Roman" panose="02020603050405020304" pitchFamily="18" charset="0"/>
              </a:rPr>
              <a:t>cẳng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chân</a:t>
            </a:r>
            <a:r>
              <a:rPr lang="vi-VN" sz="2400" dirty="0">
                <a:solidFill>
                  <a:srgbClr val="00B050"/>
                </a:solidFill>
                <a:latin typeface="Times New Roman" panose="02020603050405020304" pitchFamily="18" charset="0"/>
                <a:cs typeface="Times New Roman" panose="02020603050405020304" pitchFamily="18" charset="0"/>
              </a:rPr>
              <a:t> </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cặp: Một HS </a:t>
            </a:r>
            <a:r>
              <a:rPr lang="en-US" altLang="vi-VN" sz="2400" dirty="0" err="1">
                <a:latin typeface="Times New Roman" panose="02020603050405020304" pitchFamily="18" charset="0"/>
                <a:cs typeface="Times New Roman" panose="02020603050405020304" pitchFamily="18" charset="0"/>
              </a:rPr>
              <a:t>làm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nạn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nhân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một</a:t>
            </a:r>
            <a:r>
              <a:rPr lang="en-US" altLang="vi-VN" sz="2400" dirty="0">
                <a:latin typeface="Times New Roman" panose="02020603050405020304" pitchFamily="18" charset="0"/>
                <a:cs typeface="Times New Roman" panose="02020603050405020304" pitchFamily="18" charset="0"/>
              </a:rPr>
              <a:t> HS </a:t>
            </a:r>
            <a:r>
              <a:rPr lang="en-US" altLang="vi-VN" sz="2400" dirty="0" err="1">
                <a:latin typeface="Times New Roman" panose="02020603050405020304" pitchFamily="18" charset="0"/>
                <a:cs typeface="Times New Roman" panose="02020603050405020304" pitchFamily="18" charset="0"/>
              </a:rPr>
              <a:t>thực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hành</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sau</a:t>
            </a:r>
            <a:r>
              <a:rPr lang="en-US" altLang="vi-VN" sz="2400" dirty="0">
                <a:latin typeface="Times New Roman" panose="02020603050405020304" pitchFamily="18" charset="0"/>
                <a:cs typeface="Times New Roman" panose="02020603050405020304" pitchFamily="18" charset="0"/>
              </a:rPr>
              <a:t> đó đổi vai cho nhau.</a:t>
            </a:r>
          </a:p>
          <a:p>
            <a:pPr marL="342900" indent="-342900" algn="just">
              <a:lnSpc>
                <a:spcPts val="2600"/>
              </a:lnSpc>
              <a:spcBef>
                <a:spcPts val="600"/>
              </a:spcBef>
              <a:spcAft>
                <a:spcPts val="600"/>
              </a:spcAft>
              <a:buFont typeface="Wingdings" panose="05000000000000000000" pitchFamily="2" charset="2"/>
              <a:buChar char="v"/>
            </a:pPr>
            <a:r>
              <a:rPr lang="en-US" altLang="vi-VN" sz="2400" dirty="0">
                <a:latin typeface="Times New Roman" panose="02020603050405020304" pitchFamily="18" charset="0"/>
                <a:cs typeface="Times New Roman" panose="02020603050405020304" pitchFamily="18" charset="0"/>
              </a:rPr>
              <a:t>Luyện tập theo </a:t>
            </a:r>
            <a:r>
              <a:rPr lang="vi-VN" sz="2400" dirty="0">
                <a:latin typeface="Times New Roman" panose="02020603050405020304" pitchFamily="18" charset="0"/>
                <a:cs typeface="Times New Roman" panose="02020603050405020304" pitchFamily="18" charset="0"/>
              </a:rPr>
              <a:t>tổ HS</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sym typeface="+mn-ea"/>
              </a:rPr>
              <a:t>Một</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cặp</a:t>
            </a:r>
            <a:r>
              <a:rPr lang="en-US" altLang="vi-VN" sz="2400" dirty="0">
                <a:latin typeface="Times New Roman" panose="02020603050405020304" pitchFamily="18" charset="0"/>
                <a:cs typeface="Times New Roman" panose="02020603050405020304" pitchFamily="18" charset="0"/>
                <a:sym typeface="+mn-ea"/>
              </a:rPr>
              <a:t>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hiện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là</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nạn</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nhân</a:t>
            </a:r>
            <a:r>
              <a:rPr lang="en-US" altLang="vi-VN" sz="2400" dirty="0">
                <a:latin typeface="Times New Roman" panose="02020603050405020304" pitchFamily="18" charset="0"/>
                <a:cs typeface="Times New Roman" panose="02020603050405020304" pitchFamily="18" charset="0"/>
                <a:sym typeface="+mn-ea"/>
              </a:rPr>
              <a:t>, 1 HS </a:t>
            </a:r>
            <a:r>
              <a:rPr lang="en-US" altLang="vi-VN" sz="2400" dirty="0" err="1">
                <a:latin typeface="Times New Roman" panose="02020603050405020304" pitchFamily="18" charset="0"/>
                <a:cs typeface="Times New Roman" panose="02020603050405020304" pitchFamily="18" charset="0"/>
                <a:sym typeface="+mn-ea"/>
              </a:rPr>
              <a:t>thực</a:t>
            </a:r>
            <a:r>
              <a:rPr lang="en-US" altLang="vi-VN" sz="2400" dirty="0">
                <a:latin typeface="Times New Roman" panose="02020603050405020304" pitchFamily="18" charset="0"/>
                <a:cs typeface="Times New Roman" panose="02020603050405020304" pitchFamily="18" charset="0"/>
                <a:sym typeface="+mn-ea"/>
              </a:rPr>
              <a:t> </a:t>
            </a:r>
            <a:r>
              <a:rPr lang="en-US" altLang="vi-VN" sz="2400" dirty="0" err="1">
                <a:latin typeface="Times New Roman" panose="02020603050405020304" pitchFamily="18" charset="0"/>
                <a:cs typeface="Times New Roman" panose="02020603050405020304" pitchFamily="18" charset="0"/>
                <a:sym typeface="+mn-ea"/>
              </a:rPr>
              <a:t>hành</a:t>
            </a:r>
            <a:r>
              <a:rPr lang="en-US" altLang="vi-VN" sz="2400" dirty="0">
                <a:latin typeface="Times New Roman" panose="02020603050405020304" pitchFamily="18" charset="0"/>
                <a:cs typeface="Times New Roman" panose="02020603050405020304" pitchFamily="18" charset="0"/>
                <a:sym typeface="+mn-ea"/>
              </a:rPr>
              <a:t>), những HS còn lại nhận xét, góp ý, giúp đỡ bạn, sau đó đổi vai cho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5" grpId="0" bldLvl="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1733</TotalTime>
  <Words>6091</Words>
  <Application>Microsoft Office PowerPoint</Application>
  <PresentationFormat>Custom</PresentationFormat>
  <Paragraphs>359</Paragraphs>
  <Slides>41</Slides>
  <Notes>41</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Contents Slide Master</vt:lpstr>
      <vt:lpstr>1_Contents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Administrator</cp:lastModifiedBy>
  <cp:revision>657</cp:revision>
  <dcterms:created xsi:type="dcterms:W3CDTF">2022-06-02T07:44:00Z</dcterms:created>
  <dcterms:modified xsi:type="dcterms:W3CDTF">2025-04-21T21:36:35Z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FC34A409E6834CEFAA610781B551780F_12</vt:lpwstr>
  </property>
  <property fmtid="{D5CDD505-2E9C-101B-9397-08002B2CF9AE}" pid="3" name="KSOProductBuildVer">
    <vt:lpwstr>1033-12.2.0.13489</vt:lpwstr>
  </property>
</Properties>
</file>