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5" r:id="rId4"/>
    <p:sldMasterId id="2147483717" r:id="rId5"/>
    <p:sldMasterId id="2147483729" r:id="rId6"/>
  </p:sldMasterIdLst>
  <p:notesMasterIdLst>
    <p:notesMasterId r:id="rId28"/>
  </p:notesMasterIdLst>
  <p:sldIdLst>
    <p:sldId id="256" r:id="rId7"/>
    <p:sldId id="261" r:id="rId8"/>
    <p:sldId id="264" r:id="rId9"/>
    <p:sldId id="291" r:id="rId10"/>
    <p:sldId id="257" r:id="rId11"/>
    <p:sldId id="260" r:id="rId12"/>
    <p:sldId id="292" r:id="rId13"/>
    <p:sldId id="262" r:id="rId14"/>
    <p:sldId id="263" r:id="rId15"/>
    <p:sldId id="270" r:id="rId16"/>
    <p:sldId id="269" r:id="rId17"/>
    <p:sldId id="273" r:id="rId18"/>
    <p:sldId id="274" r:id="rId19"/>
    <p:sldId id="278" r:id="rId20"/>
    <p:sldId id="275" r:id="rId21"/>
    <p:sldId id="277" r:id="rId22"/>
    <p:sldId id="276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60CCE-B3EF-44AC-BAC8-A81733B67C19}" type="datetimeFigureOut">
              <a:rPr lang="vi-VN" smtClean="0"/>
              <a:t>18/04/2025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AE33-02BF-4798-8EAE-3090B377A0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67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16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86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14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54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82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0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4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80F45-25EF-453F-BD98-184A26625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9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13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61224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852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14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1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5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09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970276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14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79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32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56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2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83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32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9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39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1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5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29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804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816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859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1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227465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45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0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7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3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97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2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80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2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4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54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03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5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11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34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37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4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3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89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96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64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92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301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80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98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62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44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27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9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86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989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68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36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81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44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99A8-390B-4900-B9B7-C1EFD401C56A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3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2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55.xml"/><Relationship Id="rId7" Type="http://schemas.openxmlformats.org/officeDocument/2006/relationships/slide" Target="slide13.xml"/><Relationship Id="rId12" Type="http://schemas.openxmlformats.org/officeDocument/2006/relationships/image" Target="../media/image1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slide" Target="slide16.xml"/><Relationship Id="rId4" Type="http://schemas.openxmlformats.org/officeDocument/2006/relationships/image" Target="../media/image15.png"/><Relationship Id="rId9" Type="http://schemas.openxmlformats.org/officeDocument/2006/relationships/slide" Target="slide15.xml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NUL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0200" y="1065075"/>
            <a:ext cx="9067800" cy="18774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THẦY CÔ GIÁO VỀ DỰ HỘI GIẢNG </a:t>
            </a:r>
          </a:p>
          <a:p>
            <a:pPr algn="ctr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20/11 NĂM HỌC 2022 - 2023</a:t>
            </a:r>
          </a:p>
        </p:txBody>
      </p:sp>
    </p:spTree>
    <p:extLst>
      <p:ext uri="{BB962C8B-B14F-4D97-AF65-F5344CB8AC3E}">
        <p14:creationId xmlns:p14="http://schemas.microsoft.com/office/powerpoint/2010/main" val="192385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tạo thành do sự góp chung electron thuộc loại liên kết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Liên kết 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ộng hóa trị.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Liên kết ion.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Liên kết hidro.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Liên kết kim loại.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cộng hóa trị phân cực thường là liên kết giữa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837830"/>
            <a:ext cx="4906798" cy="882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Hai phi kim giống nhau.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37830"/>
            <a:ext cx="4906798" cy="8865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Hai phi kim khác nhau.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Hai kim loại.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Kim loại và phi kim.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cộng hóa trị không phân cực thường là liên kết giữa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Hai phi kim giống nhau.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Hai phi kim khác nhau.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Kim loại mạnh và phi kim mạnh.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Kim loại yếu và phi kim yếu.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N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NaCl, HCl,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3.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4.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5.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các chất sau: Cl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HCl, O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NaCl, CaO, Na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NH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Cl. Số chất mà trong phân tử chứa liên kết ion, liên kết cộng hóa trị phân cực, liên kết cộng hóa trị không phân cực lần lượt là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3, 4, 2.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4, 3, 2.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2, 3,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4, 2, 3.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5558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Cl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I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4.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5.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3.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5" b="1" i="0" u="none" strike="noStrike" kern="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3076832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2" y="1191060"/>
            <a:ext cx="183375" cy="291954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59"/>
            <a:ext cx="8879840" cy="30156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Nitrogen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78%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khí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thường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10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041136" cy="64839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721553-9DC1-D9B8-A95C-52DBA916CAA2}"/>
              </a:ext>
            </a:extLst>
          </p:cNvPr>
          <p:cNvSpPr/>
          <p:nvPr/>
        </p:nvSpPr>
        <p:spPr>
          <a:xfrm>
            <a:off x="7041136" y="100668"/>
            <a:ext cx="5150864" cy="638331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video,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nắm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vững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sự hình thành liên kết CHT của 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   các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chất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497330"/>
            <a:ext cx="498538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trước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mục: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Liên kết cho - nhận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3. Phân biệt các loại liên kết dựa theo độ âm điện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Làm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1, 2, 3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– 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52195" y="1240155"/>
            <a:ext cx="104806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1: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Neon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neon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8e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1 electron,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electron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charset="0"/>
                <a:ea typeface="+mn-ea"/>
                <a:cs typeface="Calibri" panose="020F0502020204030204" charset="0"/>
              </a:rPr>
              <a:t>Þ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phân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loại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“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mới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”,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hóa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DE9B464-E7D5-4CAB-9097-723995DB4958}"/>
              </a:ext>
            </a:extLst>
          </p:cNvPr>
          <p:cNvSpPr/>
          <p:nvPr/>
        </p:nvSpPr>
        <p:spPr>
          <a:xfrm>
            <a:off x="1086706" y="-2095352"/>
            <a:ext cx="10018590" cy="4545411"/>
          </a:xfrm>
          <a:prstGeom prst="ellipse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62D7C775-38E2-4C80-AA58-67981A55E3F9}"/>
              </a:ext>
            </a:extLst>
          </p:cNvPr>
          <p:cNvSpPr/>
          <p:nvPr/>
        </p:nvSpPr>
        <p:spPr>
          <a:xfrm>
            <a:off x="521709" y="4500872"/>
            <a:ext cx="10583587" cy="0"/>
          </a:xfrm>
          <a:prstGeom prst="line">
            <a:avLst/>
          </a:prstGeom>
          <a:ln w="38100" cap="flat">
            <a:solidFill>
              <a:srgbClr val="7267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00EE78D4-B12B-40B2-83C1-82EDFAFDE6FF}"/>
              </a:ext>
            </a:extLst>
          </p:cNvPr>
          <p:cNvSpPr/>
          <p:nvPr/>
        </p:nvSpPr>
        <p:spPr>
          <a:xfrm>
            <a:off x="521709" y="6072259"/>
            <a:ext cx="10583587" cy="0"/>
          </a:xfrm>
          <a:prstGeom prst="line">
            <a:avLst/>
          </a:prstGeom>
          <a:ln w="38100" cap="flat">
            <a:solidFill>
              <a:srgbClr val="7267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Google Shape;265;p38">
            <a:extLst>
              <a:ext uri="{FF2B5EF4-FFF2-40B4-BE49-F238E27FC236}">
                <a16:creationId xmlns:a16="http://schemas.microsoft.com/office/drawing/2014/main" id="{F2AA123C-765E-4E70-9387-C177667C5B98}"/>
              </a:ext>
            </a:extLst>
          </p:cNvPr>
          <p:cNvSpPr txBox="1">
            <a:spLocks/>
          </p:cNvSpPr>
          <p:nvPr/>
        </p:nvSpPr>
        <p:spPr>
          <a:xfrm>
            <a:off x="3492500" y="2441198"/>
            <a:ext cx="4572000" cy="56120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#9Slide04 Taviraj ExtraBold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5C538-011D-490D-BE5B-40B94FD33176}"/>
              </a:ext>
            </a:extLst>
          </p:cNvPr>
          <p:cNvSpPr txBox="1"/>
          <p:nvPr/>
        </p:nvSpPr>
        <p:spPr>
          <a:xfrm>
            <a:off x="2286000" y="4644768"/>
            <a:ext cx="762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cap="all" spc="200">
                <a:solidFill>
                  <a:srgbClr val="726753"/>
                </a:solidFill>
                <a:latin typeface="#9Slide04 Faustina Medium" panose="00000600000000000000" pitchFamily="2" charset="0"/>
                <a:cs typeface="#9Slide04 Taviraj ExtraBold" pitchFamily="2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12</a:t>
            </a:r>
            <a:r>
              <a:rPr kumimoji="0" lang="x-none" sz="4000" b="1" i="0" u="none" strike="noStrike" kern="1200" cap="all" spc="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:</a:t>
            </a:r>
            <a:r>
              <a:rPr kumimoji="0" lang="en-US" sz="4000" b="1" i="0" u="none" strike="noStrike" kern="1200" cap="all" spc="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LIÊN KẾT CỘNG HÓA TRỊ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B10A64-C2C3-4446-8711-9AA6DE9B5769}"/>
              </a:ext>
            </a:extLst>
          </p:cNvPr>
          <p:cNvSpPr/>
          <p:nvPr/>
        </p:nvSpPr>
        <p:spPr>
          <a:xfrm>
            <a:off x="2895600" y="4161849"/>
            <a:ext cx="6400800" cy="165822"/>
          </a:xfrm>
          <a:prstGeom prst="rect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37510C-7B25-4BE1-A5A8-9D729F45A525}"/>
              </a:ext>
            </a:extLst>
          </p:cNvPr>
          <p:cNvSpPr/>
          <p:nvPr/>
        </p:nvSpPr>
        <p:spPr>
          <a:xfrm>
            <a:off x="2895600" y="6244673"/>
            <a:ext cx="6400800" cy="165822"/>
          </a:xfrm>
          <a:prstGeom prst="rect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E3957-CB45-49EA-8374-8C6BC209D135}"/>
              </a:ext>
            </a:extLst>
          </p:cNvPr>
          <p:cNvSpPr txBox="1"/>
          <p:nvPr/>
        </p:nvSpPr>
        <p:spPr>
          <a:xfrm>
            <a:off x="2057400" y="331456"/>
            <a:ext cx="8077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cap="all" spc="200">
                <a:solidFill>
                  <a:srgbClr val="726753"/>
                </a:solidFill>
                <a:latin typeface="#9Slide04 Faustina Medium" panose="00000600000000000000" pitchFamily="2" charset="0"/>
                <a:cs typeface="#9Slide04 Taviraj ExtraBold" pitchFamily="2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CHÀO MỪNG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Đến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với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buổi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học</a:t>
            </a:r>
            <a:endParaRPr kumimoji="0" lang="en-GB" sz="5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#9Slide04 Taviraj ExtraBold" pitchFamily="2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AA700E-DC6F-458C-845F-FDDB1E8652A9}"/>
              </a:ext>
            </a:extLst>
          </p:cNvPr>
          <p:cNvSpPr/>
          <p:nvPr/>
        </p:nvSpPr>
        <p:spPr>
          <a:xfrm>
            <a:off x="5276170" y="2576172"/>
            <a:ext cx="1639660" cy="1639660"/>
          </a:xfrm>
          <a:prstGeom prst="ellipse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" name="Picture 2" descr="Download and share Aesthetic Leaves Transparent Background, Cartoon. Seach  more similar FREE transparent … | Watercolor leaves, Watercolor art,  Watercolor paintings">
            <a:extLst>
              <a:ext uri="{FF2B5EF4-FFF2-40B4-BE49-F238E27FC236}">
                <a16:creationId xmlns:a16="http://schemas.microsoft.com/office/drawing/2014/main" id="{C5E104ED-E5B4-4C71-A554-FC67CC82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664"/>
            <a:ext cx="2963114" cy="53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and share Aesthetic Leaves Transparent Background, Cartoon. Seach  more similar FREE transparent … | Watercolor leaves, Watercolor art,  Watercolor paintings">
            <a:extLst>
              <a:ext uri="{FF2B5EF4-FFF2-40B4-BE49-F238E27FC236}">
                <a16:creationId xmlns:a16="http://schemas.microsoft.com/office/drawing/2014/main" id="{88D46774-EF6C-40FA-87B4-C1055C02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888" y="2038664"/>
            <a:ext cx="2963112" cy="53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0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954" y="150810"/>
            <a:ext cx="1111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62067" y="1252223"/>
            <a:ext cx="4490113" cy="2074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CHUYÊN GIA</a:t>
            </a:r>
          </a:p>
        </p:txBody>
      </p:sp>
      <p:sp>
        <p:nvSpPr>
          <p:cNvPr id="4" name="Oval 3"/>
          <p:cNvSpPr/>
          <p:nvPr/>
        </p:nvSpPr>
        <p:spPr>
          <a:xfrm rot="18831514">
            <a:off x="48273" y="3679073"/>
            <a:ext cx="4181239" cy="171961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HCl. Sự tạo thành liên kết hóa học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HCl.</a:t>
            </a:r>
          </a:p>
        </p:txBody>
      </p:sp>
      <p:sp>
        <p:nvSpPr>
          <p:cNvPr id="53" name="Oval 52"/>
          <p:cNvSpPr/>
          <p:nvPr/>
        </p:nvSpPr>
        <p:spPr>
          <a:xfrm rot="16200000">
            <a:off x="4124834" y="4207849"/>
            <a:ext cx="3364576" cy="17196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3,4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O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4" name="Oval 53"/>
          <p:cNvSpPr/>
          <p:nvPr/>
        </p:nvSpPr>
        <p:spPr>
          <a:xfrm rot="3138937">
            <a:off x="6982192" y="3946976"/>
            <a:ext cx="4021155" cy="17196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N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NH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0038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954" y="150810"/>
            <a:ext cx="10889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5AD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5AD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5AD9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24951"/>
            <a:ext cx="4312693" cy="560153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1: Sự tạo thành liên kết hóa học trong phân tử Cl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HCl.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Viết cấu hình electron của nguyên tử H( Z=1); Cl( Z = 17)?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Số electron ở  lớp ngoài của nguyên tử H, Cl? Biểu diễn số electron ngoài cùng của nguyên tử H, Cl( mỗi một electron là một dấu chấm)?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Để đạt cấu hình electron bão hòa theo quy tắc octet thì H, Cl còn thiếu bao nhiêu electron? Trình bày sự hình thành liên kết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HCl? Viết CT e,CT Lewis, CTCT của phân tửCl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,HCl?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11" y="1224951"/>
            <a:ext cx="3573438" cy="56323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2: Sự tạo thành liên kết hóa học trong phân tử O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,CO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Viết cấu hình electron của nguyên tử O( Z=8); C( Z = 6)?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Số electron ở  lớp ngoài của nguyên tử O, C? Biểu diễn số electron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 cùng của nguyên tử O, C( mỗi một electron là một dấu chấm)?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Để đạt cấu hình electron bão hòa theo quy tắc octet thì H, Cl còn thiếu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 nhiêu electron? Trình bày sự hình thành liên kết trong phân tử 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CT e, CT Lewis, CTCT của phân tử 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929349" y="1224951"/>
          <a:ext cx="4262652" cy="5632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3231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PHT 3: Sự tạo thành liên kết hóa học trong phân tử N</a:t>
                      </a:r>
                      <a:r>
                        <a:rPr lang="en-US" sz="20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</a:t>
                      </a:r>
                      <a:r>
                        <a:rPr lang="en-US" sz="20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Sự tạo thành liên kết hóa học trong phân tử 1. Viết cấu hình electron của nguyên tử N( Z=7); H( Z = 1).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Số electron ở  lớp ngoài của nguyên tử N, H? Biểu diễn số electron ngoài cùng của nguyên tử H, N( mỗi một electron là một dấu chấm)?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Để đạt cấu hình electron bão hòa theo quy tắc octet thì H, N còn thiếu bao nhiêu electron? Trình bày sự hình thành liên kết trong phân tử N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Viết CT e, CT Lewis,CTCT của phân tử N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,NH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588153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62067" y="1252223"/>
            <a:ext cx="4962955" cy="2074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MẢNH GHÉP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5218" y="3794078"/>
            <a:ext cx="96489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1,2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3,4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5,6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− Nhiệm vụ của các nhóm: Hoàn thành PHT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692" y="258532"/>
            <a:ext cx="1111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847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  SỐ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0505" y="750626"/>
          <a:ext cx="11705752" cy="6156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7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1914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cộng hóa trị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Khái niệm: là liên kết hóa học được hình thành giữa 2 nguyên tử bằng……………………………………………………………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Kiểu liên kết: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đơn(-)…………………………………………………….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đôi(=)……………………………………………………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ba( )…………………………………………………….</a:t>
                      </a: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phân cực…………………………………………………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dụ:(2VD)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phân cực ………………………………………………………..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dụ(2VD)………………………………………………………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808535" y="1429840"/>
          <a:ext cx="123825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26780" imgH="114102" progId="Equation.DSMT4">
                  <p:embed/>
                </p:oleObj>
              </mc:Choice>
              <mc:Fallback>
                <p:oleObj name="Equation" r:id="rId4" imgW="126780" imgH="114102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535" y="1429840"/>
                        <a:ext cx="123825" cy="114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4209858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94178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tạo thành giữa 2 nguyên tử bằng 1 hay nhiều cặp electron dùng chung.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đơn (-)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: thay 1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đôi (=)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: thay 2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ba (≡)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thay 1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không phân cực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cặp electron dùng chung không bị hút lệch về phía nguyên tử nào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phân cực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cặp electron dùng chung lệch về phía nguyên tử có độ âm điện lớn hơn.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8549" y="3848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7862" y="192944"/>
            <a:ext cx="10889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805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1287</Words>
  <Application>Microsoft Office PowerPoint</Application>
  <PresentationFormat>Widescreen</PresentationFormat>
  <Paragraphs>138</Paragraphs>
  <Slides>21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맑은 고딕</vt:lpstr>
      <vt:lpstr>#9Slide04 Taviraj ExtraBold</vt:lpstr>
      <vt:lpstr>Arial</vt:lpstr>
      <vt:lpstr>Calibri</vt:lpstr>
      <vt:lpstr>Calibri Light</vt:lpstr>
      <vt:lpstr>Lucida Sans Unicode</vt:lpstr>
      <vt:lpstr>Symbol</vt:lpstr>
      <vt:lpstr>Tahoma</vt:lpstr>
      <vt:lpstr>Times New Roman</vt:lpstr>
      <vt:lpstr>Verdana</vt:lpstr>
      <vt:lpstr>Wingdings 2</vt:lpstr>
      <vt:lpstr>Wingdings 3</vt:lpstr>
      <vt:lpstr>1_Office Theme</vt:lpstr>
      <vt:lpstr>Concourse</vt:lpstr>
      <vt:lpstr>Office Theme</vt:lpstr>
      <vt:lpstr>2_Office Theme</vt:lpstr>
      <vt:lpstr>3_Office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</cp:lastModifiedBy>
  <cp:revision>5</cp:revision>
  <dcterms:created xsi:type="dcterms:W3CDTF">2022-11-04T01:45:00Z</dcterms:created>
  <dcterms:modified xsi:type="dcterms:W3CDTF">2025-04-18T03:32:03Z</dcterms:modified>
</cp:coreProperties>
</file>