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57" r:id="rId3"/>
    <p:sldId id="259" r:id="rId4"/>
    <p:sldId id="274" r:id="rId5"/>
    <p:sldId id="273" r:id="rId6"/>
    <p:sldId id="260" r:id="rId7"/>
    <p:sldId id="275" r:id="rId8"/>
    <p:sldId id="278" r:id="rId9"/>
    <p:sldId id="276" r:id="rId10"/>
    <p:sldId id="277"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9E0024B-B637-4610-BF03-8C4DC8CA6AFF}">
          <p14:sldIdLst>
            <p14:sldId id="256"/>
            <p14:sldId id="257"/>
          </p14:sldIdLst>
        </p14:section>
        <p14:section name="Untitled Section" id="{0C6F8B83-3177-47F3-ACC9-609446BA9B19}">
          <p14:sldIdLst>
            <p14:sldId id="259"/>
            <p14:sldId id="274"/>
            <p14:sldId id="273"/>
            <p14:sldId id="260"/>
            <p14:sldId id="275"/>
            <p14:sldId id="278"/>
            <p14:sldId id="276"/>
            <p14:sldId id="277"/>
            <p14:sldId id="279"/>
            <p14:sldId id="280"/>
            <p14:sldId id="281"/>
            <p14:sldId id="282"/>
            <p14:sldId id="283"/>
            <p14:sldId id="284"/>
            <p14:sldId id="285"/>
            <p14:sldId id="286"/>
            <p14:sldId id="287"/>
            <p14:sldId id="288"/>
            <p14:sldId id="289"/>
            <p14:sldId id="290"/>
            <p14:sldId id="291"/>
            <p14:sldId id="292"/>
            <p14:sldId id="293"/>
            <p14:sldId id="29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B8"/>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4" autoAdjust="0"/>
    <p:restoredTop sz="94628" autoAdjust="0"/>
  </p:normalViewPr>
  <p:slideViewPr>
    <p:cSldViewPr snapToGrid="0">
      <p:cViewPr varScale="1">
        <p:scale>
          <a:sx n="99" d="100"/>
          <a:sy n="99" d="100"/>
        </p:scale>
        <p:origin x="79" y="93"/>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64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5DF4E8-1E5C-40FC-B8C7-EABBAA201B26}" type="datetimeFigureOut">
              <a:rPr lang="en-US" smtClean="0"/>
              <a:t>2/8/2024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3605F7-6B94-416F-8A6A-D20E98950AD1}" type="slidenum">
              <a:rPr lang="en-US" smtClean="0"/>
              <a:t>‹#›</a:t>
            </a:fld>
            <a:endParaRPr lang="en-US" dirty="0"/>
          </a:p>
        </p:txBody>
      </p:sp>
    </p:spTree>
    <p:extLst>
      <p:ext uri="{BB962C8B-B14F-4D97-AF65-F5344CB8AC3E}">
        <p14:creationId xmlns:p14="http://schemas.microsoft.com/office/powerpoint/2010/main" val="1821597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56AFADC-6041-412A-8414-F17354C81319}" type="datetimeFigureOut">
              <a:rPr lang="en-US" smtClean="0"/>
              <a:t>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0728CC-656E-407B-8F5E-637F448BECE5}" type="slidenum">
              <a:rPr lang="en-US" smtClean="0"/>
              <a:t>‹#›</a:t>
            </a:fld>
            <a:endParaRPr lang="en-US" dirty="0"/>
          </a:p>
        </p:txBody>
      </p:sp>
    </p:spTree>
    <p:extLst>
      <p:ext uri="{BB962C8B-B14F-4D97-AF65-F5344CB8AC3E}">
        <p14:creationId xmlns:p14="http://schemas.microsoft.com/office/powerpoint/2010/main" val="2028123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6AFADC-6041-412A-8414-F17354C81319}" type="datetimeFigureOut">
              <a:rPr lang="en-US" smtClean="0"/>
              <a:t>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0728CC-656E-407B-8F5E-637F448BECE5}" type="slidenum">
              <a:rPr lang="en-US" smtClean="0"/>
              <a:t>‹#›</a:t>
            </a:fld>
            <a:endParaRPr lang="en-US" dirty="0"/>
          </a:p>
        </p:txBody>
      </p:sp>
    </p:spTree>
    <p:extLst>
      <p:ext uri="{BB962C8B-B14F-4D97-AF65-F5344CB8AC3E}">
        <p14:creationId xmlns:p14="http://schemas.microsoft.com/office/powerpoint/2010/main" val="1979941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6AFADC-6041-412A-8414-F17354C81319}" type="datetimeFigureOut">
              <a:rPr lang="en-US" smtClean="0"/>
              <a:t>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0728CC-656E-407B-8F5E-637F448BECE5}"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768542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6AFADC-6041-412A-8414-F17354C81319}" type="datetimeFigureOut">
              <a:rPr lang="en-US" smtClean="0"/>
              <a:t>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0728CC-656E-407B-8F5E-637F448BECE5}" type="slidenum">
              <a:rPr lang="en-US" smtClean="0"/>
              <a:t>‹#›</a:t>
            </a:fld>
            <a:endParaRPr lang="en-US" dirty="0"/>
          </a:p>
        </p:txBody>
      </p:sp>
    </p:spTree>
    <p:extLst>
      <p:ext uri="{BB962C8B-B14F-4D97-AF65-F5344CB8AC3E}">
        <p14:creationId xmlns:p14="http://schemas.microsoft.com/office/powerpoint/2010/main" val="2074935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6AFADC-6041-412A-8414-F17354C81319}" type="datetimeFigureOut">
              <a:rPr lang="en-US" smtClean="0"/>
              <a:t>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0728CC-656E-407B-8F5E-637F448BECE5}"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843795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6AFADC-6041-412A-8414-F17354C81319}" type="datetimeFigureOut">
              <a:rPr lang="en-US" smtClean="0"/>
              <a:t>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0728CC-656E-407B-8F5E-637F448BECE5}" type="slidenum">
              <a:rPr lang="en-US" smtClean="0"/>
              <a:t>‹#›</a:t>
            </a:fld>
            <a:endParaRPr lang="en-US" dirty="0"/>
          </a:p>
        </p:txBody>
      </p:sp>
    </p:spTree>
    <p:extLst>
      <p:ext uri="{BB962C8B-B14F-4D97-AF65-F5344CB8AC3E}">
        <p14:creationId xmlns:p14="http://schemas.microsoft.com/office/powerpoint/2010/main" val="3766270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6AFADC-6041-412A-8414-F17354C81319}" type="datetimeFigureOut">
              <a:rPr lang="en-US" smtClean="0"/>
              <a:t>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0728CC-656E-407B-8F5E-637F448BECE5}" type="slidenum">
              <a:rPr lang="en-US" smtClean="0"/>
              <a:t>‹#›</a:t>
            </a:fld>
            <a:endParaRPr lang="en-US" dirty="0"/>
          </a:p>
        </p:txBody>
      </p:sp>
    </p:spTree>
    <p:extLst>
      <p:ext uri="{BB962C8B-B14F-4D97-AF65-F5344CB8AC3E}">
        <p14:creationId xmlns:p14="http://schemas.microsoft.com/office/powerpoint/2010/main" val="327955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6AFADC-6041-412A-8414-F17354C81319}" type="datetimeFigureOut">
              <a:rPr lang="en-US" smtClean="0"/>
              <a:t>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0728CC-656E-407B-8F5E-637F448BECE5}" type="slidenum">
              <a:rPr lang="en-US" smtClean="0"/>
              <a:t>‹#›</a:t>
            </a:fld>
            <a:endParaRPr lang="en-US" dirty="0"/>
          </a:p>
        </p:txBody>
      </p:sp>
    </p:spTree>
    <p:extLst>
      <p:ext uri="{BB962C8B-B14F-4D97-AF65-F5344CB8AC3E}">
        <p14:creationId xmlns:p14="http://schemas.microsoft.com/office/powerpoint/2010/main" val="570838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6AFADC-6041-412A-8414-F17354C81319}" type="datetimeFigureOut">
              <a:rPr lang="en-US" smtClean="0"/>
              <a:t>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0728CC-656E-407B-8F5E-637F448BECE5}" type="slidenum">
              <a:rPr lang="en-US" smtClean="0"/>
              <a:t>‹#›</a:t>
            </a:fld>
            <a:endParaRPr lang="en-US" dirty="0"/>
          </a:p>
        </p:txBody>
      </p:sp>
    </p:spTree>
    <p:extLst>
      <p:ext uri="{BB962C8B-B14F-4D97-AF65-F5344CB8AC3E}">
        <p14:creationId xmlns:p14="http://schemas.microsoft.com/office/powerpoint/2010/main" val="3743895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6AFADC-6041-412A-8414-F17354C81319}" type="datetimeFigureOut">
              <a:rPr lang="en-US" smtClean="0"/>
              <a:t>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0728CC-656E-407B-8F5E-637F448BECE5}" type="slidenum">
              <a:rPr lang="en-US" smtClean="0"/>
              <a:t>‹#›</a:t>
            </a:fld>
            <a:endParaRPr lang="en-US" dirty="0"/>
          </a:p>
        </p:txBody>
      </p:sp>
    </p:spTree>
    <p:extLst>
      <p:ext uri="{BB962C8B-B14F-4D97-AF65-F5344CB8AC3E}">
        <p14:creationId xmlns:p14="http://schemas.microsoft.com/office/powerpoint/2010/main" val="2867578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56AFADC-6041-412A-8414-F17354C81319}" type="datetimeFigureOut">
              <a:rPr lang="en-US" smtClean="0"/>
              <a:t>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0728CC-656E-407B-8F5E-637F448BECE5}" type="slidenum">
              <a:rPr lang="en-US" smtClean="0"/>
              <a:t>‹#›</a:t>
            </a:fld>
            <a:endParaRPr lang="en-US" dirty="0"/>
          </a:p>
        </p:txBody>
      </p:sp>
    </p:spTree>
    <p:extLst>
      <p:ext uri="{BB962C8B-B14F-4D97-AF65-F5344CB8AC3E}">
        <p14:creationId xmlns:p14="http://schemas.microsoft.com/office/powerpoint/2010/main" val="2661611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56AFADC-6041-412A-8414-F17354C81319}" type="datetimeFigureOut">
              <a:rPr lang="en-US" smtClean="0"/>
              <a:t>2/8/2024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00728CC-656E-407B-8F5E-637F448BECE5}" type="slidenum">
              <a:rPr lang="en-US" smtClean="0"/>
              <a:t>‹#›</a:t>
            </a:fld>
            <a:endParaRPr lang="en-US" dirty="0"/>
          </a:p>
        </p:txBody>
      </p:sp>
    </p:spTree>
    <p:extLst>
      <p:ext uri="{BB962C8B-B14F-4D97-AF65-F5344CB8AC3E}">
        <p14:creationId xmlns:p14="http://schemas.microsoft.com/office/powerpoint/2010/main" val="1417751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56AFADC-6041-412A-8414-F17354C81319}" type="datetimeFigureOut">
              <a:rPr lang="en-US" smtClean="0"/>
              <a:t>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0728CC-656E-407B-8F5E-637F448BECE5}" type="slidenum">
              <a:rPr lang="en-US" smtClean="0"/>
              <a:t>‹#›</a:t>
            </a:fld>
            <a:endParaRPr lang="en-US" dirty="0"/>
          </a:p>
        </p:txBody>
      </p:sp>
    </p:spTree>
    <p:extLst>
      <p:ext uri="{BB962C8B-B14F-4D97-AF65-F5344CB8AC3E}">
        <p14:creationId xmlns:p14="http://schemas.microsoft.com/office/powerpoint/2010/main" val="2978640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6AFADC-6041-412A-8414-F17354C81319}" type="datetimeFigureOut">
              <a:rPr lang="en-US" smtClean="0"/>
              <a:t>2/8/2024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00728CC-656E-407B-8F5E-637F448BECE5}" type="slidenum">
              <a:rPr lang="en-US" smtClean="0"/>
              <a:t>‹#›</a:t>
            </a:fld>
            <a:endParaRPr lang="en-US" dirty="0"/>
          </a:p>
        </p:txBody>
      </p:sp>
    </p:spTree>
    <p:extLst>
      <p:ext uri="{BB962C8B-B14F-4D97-AF65-F5344CB8AC3E}">
        <p14:creationId xmlns:p14="http://schemas.microsoft.com/office/powerpoint/2010/main" val="2290424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6AFADC-6041-412A-8414-F17354C81319}" type="datetimeFigureOut">
              <a:rPr lang="en-US" smtClean="0"/>
              <a:t>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0728CC-656E-407B-8F5E-637F448BECE5}" type="slidenum">
              <a:rPr lang="en-US" smtClean="0"/>
              <a:t>‹#›</a:t>
            </a:fld>
            <a:endParaRPr lang="en-US" dirty="0"/>
          </a:p>
        </p:txBody>
      </p:sp>
    </p:spTree>
    <p:extLst>
      <p:ext uri="{BB962C8B-B14F-4D97-AF65-F5344CB8AC3E}">
        <p14:creationId xmlns:p14="http://schemas.microsoft.com/office/powerpoint/2010/main" val="1997103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6AFADC-6041-412A-8414-F17354C81319}" type="datetimeFigureOut">
              <a:rPr lang="en-US" smtClean="0"/>
              <a:t>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0728CC-656E-407B-8F5E-637F448BECE5}" type="slidenum">
              <a:rPr lang="en-US" smtClean="0"/>
              <a:t>‹#›</a:t>
            </a:fld>
            <a:endParaRPr lang="en-US" dirty="0"/>
          </a:p>
        </p:txBody>
      </p:sp>
    </p:spTree>
    <p:extLst>
      <p:ext uri="{BB962C8B-B14F-4D97-AF65-F5344CB8AC3E}">
        <p14:creationId xmlns:p14="http://schemas.microsoft.com/office/powerpoint/2010/main" val="3720502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56AFADC-6041-412A-8414-F17354C81319}" type="datetimeFigureOut">
              <a:rPr lang="en-US" smtClean="0"/>
              <a:t>2/8/2024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00728CC-656E-407B-8F5E-637F448BECE5}" type="slidenum">
              <a:rPr lang="en-US" smtClean="0"/>
              <a:t>‹#›</a:t>
            </a:fld>
            <a:endParaRPr lang="en-US" dirty="0"/>
          </a:p>
        </p:txBody>
      </p:sp>
    </p:spTree>
    <p:extLst>
      <p:ext uri="{BB962C8B-B14F-4D97-AF65-F5344CB8AC3E}">
        <p14:creationId xmlns:p14="http://schemas.microsoft.com/office/powerpoint/2010/main" val="10511239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D7041D3-E2EB-3876-549E-C4953A5299FD}"/>
              </a:ext>
            </a:extLst>
          </p:cNvPr>
          <p:cNvSpPr>
            <a:spLocks noGrp="1"/>
          </p:cNvSpPr>
          <p:nvPr>
            <p:ph type="subTitle" idx="1"/>
          </p:nvPr>
        </p:nvSpPr>
        <p:spPr>
          <a:xfrm>
            <a:off x="0" y="315913"/>
            <a:ext cx="12191999" cy="1766887"/>
          </a:xfrm>
        </p:spPr>
        <p:txBody>
          <a:bodyPr>
            <a:noAutofit/>
          </a:bodyPr>
          <a:lstStyle/>
          <a:p>
            <a:pPr algn="ctr"/>
            <a:r>
              <a:rPr lang="en-US" sz="3000" b="1" dirty="0">
                <a:solidFill>
                  <a:srgbClr val="0070C0"/>
                </a:solidFill>
                <a:latin typeface="Segoe UI Black" panose="020B0A02040204020203" pitchFamily="34" charset="0"/>
                <a:ea typeface="Segoe UI Black" panose="020B0A02040204020203" pitchFamily="34" charset="0"/>
                <a:cs typeface="Times New Roman" panose="02020603050405020304" pitchFamily="18" charset="0"/>
              </a:rPr>
              <a:t>CHỦ ĐỀ 6</a:t>
            </a:r>
          </a:p>
          <a:p>
            <a:pPr algn="ctr"/>
            <a:r>
              <a:rPr lang="en-US" sz="3000" b="1" dirty="0">
                <a:solidFill>
                  <a:srgbClr val="FF0000"/>
                </a:solidFill>
                <a:latin typeface="Segoe UI Black" panose="020B0A02040204020203" pitchFamily="34" charset="0"/>
                <a:ea typeface="Segoe UI Black" panose="020B0A02040204020203" pitchFamily="34" charset="0"/>
                <a:cs typeface="Times New Roman" panose="02020603050405020304" pitchFamily="18" charset="0"/>
              </a:rPr>
              <a:t>HỒ CHÍ MINH</a:t>
            </a:r>
          </a:p>
          <a:p>
            <a:pPr algn="ctr"/>
            <a:r>
              <a:rPr lang="en-US" sz="3000" b="1" dirty="0">
                <a:solidFill>
                  <a:srgbClr val="FF0000"/>
                </a:solidFill>
                <a:latin typeface="Segoe UI Black" panose="020B0A02040204020203" pitchFamily="34" charset="0"/>
                <a:ea typeface="Segoe UI Black" panose="020B0A02040204020203" pitchFamily="34" charset="0"/>
                <a:cs typeface="Times New Roman" panose="02020603050405020304" pitchFamily="18" charset="0"/>
              </a:rPr>
              <a:t>TRONG LỊCH SỬ VIỆT NAM</a:t>
            </a:r>
          </a:p>
        </p:txBody>
      </p:sp>
      <p:sp>
        <p:nvSpPr>
          <p:cNvPr id="4" name="Subtitle 2">
            <a:extLst>
              <a:ext uri="{FF2B5EF4-FFF2-40B4-BE49-F238E27FC236}">
                <a16:creationId xmlns:a16="http://schemas.microsoft.com/office/drawing/2014/main" id="{24704EA4-B3C9-2D0D-18EC-5FBC5CE5B29F}"/>
              </a:ext>
            </a:extLst>
          </p:cNvPr>
          <p:cNvSpPr txBox="1">
            <a:spLocks/>
          </p:cNvSpPr>
          <p:nvPr/>
        </p:nvSpPr>
        <p:spPr>
          <a:xfrm>
            <a:off x="0" y="2743200"/>
            <a:ext cx="12191999" cy="2032001"/>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r>
              <a:rPr lang="en-US" sz="4000" b="1" dirty="0">
                <a:solidFill>
                  <a:srgbClr val="FF0000"/>
                </a:solidFill>
                <a:latin typeface="Times New Roman" panose="02020603050405020304" pitchFamily="18" charset="0"/>
                <a:cs typeface="Times New Roman" panose="02020603050405020304" pitchFamily="18" charset="0"/>
              </a:rPr>
              <a:t>BÀI 16</a:t>
            </a:r>
          </a:p>
          <a:p>
            <a:pPr algn="ctr"/>
            <a:r>
              <a:rPr lang="en-US" sz="3800" b="1" dirty="0">
                <a:solidFill>
                  <a:srgbClr val="7030A0"/>
                </a:solidFill>
                <a:latin typeface="Times New Roman" panose="02020603050405020304" pitchFamily="18" charset="0"/>
                <a:cs typeface="Times New Roman" panose="02020603050405020304" pitchFamily="18" charset="0"/>
              </a:rPr>
              <a:t>HỒ CHÍ MINH – ANH HÙNG GIẢI PHÓNG DÂN TỘC</a:t>
            </a:r>
          </a:p>
        </p:txBody>
      </p:sp>
    </p:spTree>
    <p:extLst>
      <p:ext uri="{BB962C8B-B14F-4D97-AF65-F5344CB8AC3E}">
        <p14:creationId xmlns:p14="http://schemas.microsoft.com/office/powerpoint/2010/main" val="33762595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par>
                          <p:cTn id="12" fill="hold">
                            <p:stCondLst>
                              <p:cond delay="7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1" end="1"/>
                                            </p:txEl>
                                          </p:spTgt>
                                        </p:tgtEl>
                                      </p:cBhvr>
                                    </p:animEffect>
                                  </p:childTnLst>
                                </p:cTn>
                              </p:par>
                            </p:childTnLst>
                          </p:cTn>
                        </p:par>
                        <p:par>
                          <p:cTn id="20" fill="hold">
                            <p:stCondLst>
                              <p:cond delay="165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25"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circle(in)">
                                      <p:cBhvr>
                                        <p:cTn id="32" dur="2000"/>
                                        <p:tgtEl>
                                          <p:spTgt spid="4">
                                            <p:txEl>
                                              <p:pRg st="0" end="0"/>
                                            </p:txEl>
                                          </p:spTgt>
                                        </p:tgtEl>
                                      </p:cBhvr>
                                    </p:animEffect>
                                  </p:childTnLst>
                                </p:cTn>
                              </p:par>
                            </p:childTnLst>
                          </p:cTn>
                        </p:par>
                        <p:par>
                          <p:cTn id="33" fill="hold">
                            <p:stCondLst>
                              <p:cond delay="2000"/>
                            </p:stCondLst>
                            <p:childTnLst>
                              <p:par>
                                <p:cTn id="34" presetID="41" presetClass="entr" presetSubtype="0" fill="hold" nodeType="afterEffect">
                                  <p:stCondLst>
                                    <p:cond delay="0"/>
                                  </p:stCondLst>
                                  <p:iterate type="lt">
                                    <p:tmPct val="10000"/>
                                  </p:iterate>
                                  <p:childTnLst>
                                    <p:set>
                                      <p:cBhvr>
                                        <p:cTn id="35" dur="1" fill="hold">
                                          <p:stCondLst>
                                            <p:cond delay="0"/>
                                          </p:stCondLst>
                                        </p:cTn>
                                        <p:tgtEl>
                                          <p:spTgt spid="4">
                                            <p:txEl>
                                              <p:pRg st="1" end="1"/>
                                            </p:txEl>
                                          </p:spTgt>
                                        </p:tgtEl>
                                        <p:attrNameLst>
                                          <p:attrName>style.visibility</p:attrName>
                                        </p:attrNameLst>
                                      </p:cBhvr>
                                      <p:to>
                                        <p:strVal val="visible"/>
                                      </p:to>
                                    </p:set>
                                    <p:anim calcmode="lin" valueType="num">
                                      <p:cBhvr>
                                        <p:cTn id="36" dur="500" fill="hold"/>
                                        <p:tgtEl>
                                          <p:spTgt spid="4">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4">
                                            <p:txEl>
                                              <p:pRg st="1" end="1"/>
                                            </p:txEl>
                                          </p:spTgt>
                                        </p:tgtEl>
                                        <p:attrNameLst>
                                          <p:attrName>ppt_y</p:attrName>
                                        </p:attrNameLst>
                                      </p:cBhvr>
                                      <p:tavLst>
                                        <p:tav tm="0">
                                          <p:val>
                                            <p:strVal val="#ppt_y"/>
                                          </p:val>
                                        </p:tav>
                                        <p:tav tm="100000">
                                          <p:val>
                                            <p:strVal val="#ppt_y"/>
                                          </p:val>
                                        </p:tav>
                                      </p:tavLst>
                                    </p:anim>
                                    <p:anim calcmode="lin" valueType="num">
                                      <p:cBhvr>
                                        <p:cTn id="38" dur="500" fill="hold"/>
                                        <p:tgtEl>
                                          <p:spTgt spid="4">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4">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F81DE566-B661-6AB9-E45A-F0641A0524DB}"/>
              </a:ext>
            </a:extLst>
          </p:cNvPr>
          <p:cNvSpPr txBox="1">
            <a:spLocks/>
          </p:cNvSpPr>
          <p:nvPr/>
        </p:nvSpPr>
        <p:spPr>
          <a:xfrm>
            <a:off x="142877" y="135468"/>
            <a:ext cx="11906248" cy="64633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n-US" sz="3200" b="1" dirty="0">
                <a:solidFill>
                  <a:srgbClr val="C00000"/>
                </a:solidFill>
                <a:latin typeface="Times New Roman" panose="02020603050405020304" pitchFamily="18" charset="0"/>
                <a:cs typeface="Times New Roman" panose="02020603050405020304" pitchFamily="18" charset="0"/>
              </a:rPr>
              <a:t> 2. </a:t>
            </a:r>
            <a:r>
              <a:rPr lang="en-US" sz="3200" b="1" dirty="0" err="1">
                <a:solidFill>
                  <a:srgbClr val="C00000"/>
                </a:solidFill>
                <a:latin typeface="Times New Roman" panose="02020603050405020304" pitchFamily="18" charset="0"/>
                <a:cs typeface="Times New Roman" panose="02020603050405020304" pitchFamily="18" charset="0"/>
              </a:rPr>
              <a:t>Sáng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lập</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Đảng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Cộng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sản</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Việt</a:t>
            </a:r>
            <a:r>
              <a:rPr lang="en-US" sz="3200" b="1" dirty="0">
                <a:solidFill>
                  <a:srgbClr val="C00000"/>
                </a:solidFill>
                <a:latin typeface="Times New Roman" panose="02020603050405020304" pitchFamily="18" charset="0"/>
                <a:cs typeface="Times New Roman" panose="02020603050405020304" pitchFamily="18" charset="0"/>
              </a:rPr>
              <a:t> Nam</a:t>
            </a:r>
          </a:p>
        </p:txBody>
      </p:sp>
      <p:sp>
        <p:nvSpPr>
          <p:cNvPr id="2" name="Subtitle 2">
            <a:extLst>
              <a:ext uri="{FF2B5EF4-FFF2-40B4-BE49-F238E27FC236}">
                <a16:creationId xmlns:a16="http://schemas.microsoft.com/office/drawing/2014/main" id="{D14108CD-BC9A-D3A8-93C5-A60174D644BC}"/>
              </a:ext>
            </a:extLst>
          </p:cNvPr>
          <p:cNvSpPr txBox="1">
            <a:spLocks/>
          </p:cNvSpPr>
          <p:nvPr/>
        </p:nvSpPr>
        <p:spPr>
          <a:xfrm>
            <a:off x="142876" y="781799"/>
            <a:ext cx="11906248" cy="104700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n-US" sz="3200" b="1" dirty="0">
                <a:solidFill>
                  <a:srgbClr val="0808B8"/>
                </a:solidFill>
                <a:latin typeface="Times New Roman" panose="02020603050405020304" pitchFamily="18" charset="0"/>
                <a:cs typeface="Times New Roman" panose="02020603050405020304" pitchFamily="18" charset="0"/>
              </a:rPr>
              <a:t> a. </a:t>
            </a:r>
            <a:r>
              <a:rPr lang="en-US" sz="3200" b="1" dirty="0" err="1">
                <a:solidFill>
                  <a:srgbClr val="0808B8"/>
                </a:solidFill>
                <a:latin typeface="Times New Roman" panose="02020603050405020304" pitchFamily="18" charset="0"/>
                <a:cs typeface="Times New Roman" panose="02020603050405020304" pitchFamily="18" charset="0"/>
              </a:rPr>
              <a:t>Chuẩn</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bị</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về</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chính</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trị</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tư</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tưởng</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và</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tổ</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chức</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cho</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sự</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ra</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đời</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của</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Đảng</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Cộng</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sản</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Việt</a:t>
            </a:r>
            <a:r>
              <a:rPr lang="en-US" sz="3200" b="1" dirty="0">
                <a:solidFill>
                  <a:srgbClr val="0808B8"/>
                </a:solidFill>
                <a:latin typeface="Times New Roman" panose="02020603050405020304" pitchFamily="18" charset="0"/>
                <a:cs typeface="Times New Roman" panose="02020603050405020304" pitchFamily="18" charset="0"/>
              </a:rPr>
              <a:t> Nam</a:t>
            </a:r>
          </a:p>
        </p:txBody>
      </p:sp>
      <p:sp>
        <p:nvSpPr>
          <p:cNvPr id="6" name="TextBox 5">
            <a:extLst>
              <a:ext uri="{FF2B5EF4-FFF2-40B4-BE49-F238E27FC236}">
                <a16:creationId xmlns:a16="http://schemas.microsoft.com/office/drawing/2014/main" id="{9404BED1-7C2B-81B9-A605-D31DA99D9BA3}"/>
              </a:ext>
            </a:extLst>
          </p:cNvPr>
          <p:cNvSpPr txBox="1"/>
          <p:nvPr/>
        </p:nvSpPr>
        <p:spPr>
          <a:xfrm>
            <a:off x="142876" y="1997839"/>
            <a:ext cx="11906249" cy="4708981"/>
          </a:xfrm>
          <a:prstGeom prst="rect">
            <a:avLst/>
          </a:prstGeom>
          <a:noFill/>
        </p:spPr>
        <p:txBody>
          <a:bodyPr wrap="square">
            <a:spAutoFit/>
          </a:bodyPr>
          <a:lstStyle/>
          <a:p>
            <a:pPr algn="just"/>
            <a:r>
              <a:rPr lang="en-US" sz="3000" b="1" dirty="0">
                <a:latin typeface="Times New Roman" panose="02020603050405020304" pitchFamily="18" charset="0"/>
                <a:cs typeface="Times New Roman" panose="02020603050405020304" pitchFamily="18" charset="0"/>
              </a:rPr>
              <a:t>*</a:t>
            </a:r>
            <a:r>
              <a:rPr lang="vi-VN" sz="3000" b="1" dirty="0">
                <a:latin typeface="Times New Roman" panose="02020603050405020304" pitchFamily="18" charset="0"/>
                <a:cs typeface="Times New Roman" panose="02020603050405020304" pitchFamily="18" charset="0"/>
              </a:rPr>
              <a:t> Về chính trị, tư tưởng: </a:t>
            </a:r>
            <a:endParaRPr lang="en-US" sz="3000" b="1" dirty="0">
              <a:latin typeface="Times New Roman" panose="02020603050405020304" pitchFamily="18" charset="0"/>
              <a:cs typeface="Times New Roman" panose="02020603050405020304" pitchFamily="18" charset="0"/>
            </a:endParaRPr>
          </a:p>
          <a:p>
            <a:pPr algn="just"/>
            <a:r>
              <a:rPr lang="en-US" sz="3000" dirty="0">
                <a:latin typeface="Times New Roman" panose="02020603050405020304" pitchFamily="18" charset="0"/>
                <a:cs typeface="Times New Roman" panose="02020603050405020304" pitchFamily="18" charset="0"/>
              </a:rPr>
              <a:t>-</a:t>
            </a:r>
            <a:r>
              <a:rPr lang="vi-VN" sz="3000" dirty="0">
                <a:latin typeface="Times New Roman" panose="02020603050405020304" pitchFamily="18" charset="0"/>
                <a:cs typeface="Times New Roman" panose="02020603050405020304" pitchFamily="18" charset="0"/>
              </a:rPr>
              <a:t> Nguyễn Ái Quốc đưa ra những luận điểm quan trọng về cách mạng giải phóng dân tộc: </a:t>
            </a:r>
            <a:endParaRPr lang="en-US" sz="3000" dirty="0">
              <a:latin typeface="Times New Roman" panose="02020603050405020304" pitchFamily="18" charset="0"/>
              <a:cs typeface="Times New Roman" panose="02020603050405020304" pitchFamily="18" charset="0"/>
            </a:endParaRPr>
          </a:p>
          <a:p>
            <a:pPr algn="just"/>
            <a:r>
              <a:rPr lang="en-US" sz="3000" dirty="0">
                <a:latin typeface="Times New Roman" panose="02020603050405020304" pitchFamily="18" charset="0"/>
                <a:cs typeface="Times New Roman" panose="02020603050405020304" pitchFamily="18" charset="0"/>
              </a:rPr>
              <a:t>+ </a:t>
            </a:r>
            <a:r>
              <a:rPr lang="vi-VN" sz="3000" dirty="0">
                <a:latin typeface="Times New Roman" panose="02020603050405020304" pitchFamily="18" charset="0"/>
                <a:cs typeface="Times New Roman" panose="02020603050405020304" pitchFamily="18" charset="0"/>
              </a:rPr>
              <a:t>Giải phóng dân tộc phải gắn với giải phóng giai cấp</a:t>
            </a:r>
            <a:r>
              <a:rPr lang="en-US" sz="3000" dirty="0">
                <a:latin typeface="Times New Roman" panose="02020603050405020304" pitchFamily="18" charset="0"/>
                <a:cs typeface="Times New Roman" panose="02020603050405020304" pitchFamily="18" charset="0"/>
              </a:rPr>
              <a:t>;</a:t>
            </a:r>
            <a:r>
              <a:rPr lang="vi-VN" sz="3000" dirty="0">
                <a:latin typeface="Times New Roman" panose="02020603050405020304" pitchFamily="18" charset="0"/>
                <a:cs typeface="Times New Roman" panose="02020603050405020304" pitchFamily="18" charset="0"/>
              </a:rPr>
              <a:t> cả hai cuộc giải phóng này chỉ có thể là sự nghiệp của chủ nghĩa cộng sản</a:t>
            </a:r>
            <a:r>
              <a:rPr lang="en-US" sz="3000" dirty="0">
                <a:latin typeface="Times New Roman" panose="02020603050405020304" pitchFamily="18" charset="0"/>
                <a:cs typeface="Times New Roman" panose="02020603050405020304" pitchFamily="18" charset="0"/>
              </a:rPr>
              <a:t>.</a:t>
            </a:r>
          </a:p>
          <a:p>
            <a:pPr algn="just"/>
            <a:r>
              <a:rPr lang="en-US" sz="3000" dirty="0">
                <a:latin typeface="Times New Roman" panose="02020603050405020304" pitchFamily="18" charset="0"/>
                <a:cs typeface="Times New Roman" panose="02020603050405020304" pitchFamily="18" charset="0"/>
              </a:rPr>
              <a:t>+ </a:t>
            </a:r>
            <a:r>
              <a:rPr lang="vi-VN" sz="3000" dirty="0">
                <a:latin typeface="Times New Roman" panose="02020603050405020304" pitchFamily="18" charset="0"/>
                <a:cs typeface="Times New Roman" panose="02020603050405020304" pitchFamily="18" charset="0"/>
              </a:rPr>
              <a:t>Cách mạng giải phóng dân tộc ở các nước thuộc địa với cách mạng vô sản ở chính quốc có mối quan hệ chặt chẽ với nhau, cách mạng giải phóng dân tộc ở nước thuộc địa có thể thành công trước cách mạng vô sản ở chính quốc</a:t>
            </a:r>
            <a:r>
              <a:rPr lang="en-US" sz="3000" dirty="0">
                <a:latin typeface="Times New Roman" panose="02020603050405020304" pitchFamily="18" charset="0"/>
                <a:cs typeface="Times New Roman" panose="02020603050405020304" pitchFamily="18" charset="0"/>
              </a:rPr>
              <a:t>.</a:t>
            </a:r>
          </a:p>
          <a:p>
            <a:pPr algn="just"/>
            <a:r>
              <a:rPr lang="en-US" sz="3000" dirty="0">
                <a:latin typeface="Times New Roman" panose="02020603050405020304" pitchFamily="18" charset="0"/>
                <a:cs typeface="Times New Roman" panose="02020603050405020304" pitchFamily="18" charset="0"/>
              </a:rPr>
              <a:t>+ </a:t>
            </a:r>
            <a:r>
              <a:rPr lang="vi-VN" sz="3000" dirty="0">
                <a:latin typeface="Times New Roman" panose="02020603050405020304" pitchFamily="18" charset="0"/>
                <a:cs typeface="Times New Roman" panose="02020603050405020304" pitchFamily="18" charset="0"/>
              </a:rPr>
              <a:t>Khẳng định vai trò của chính đảng vô sản trong thắng lợi của cách mạng.</a:t>
            </a: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412415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p:cTn id="7" dur="500" fill="hold"/>
                                        <p:tgtEl>
                                          <p:spTgt spid="6">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xEl>
                                              <p:pRg st="1" end="1"/>
                                            </p:txEl>
                                          </p:spTgt>
                                        </p:tgtEl>
                                        <p:attrNameLst>
                                          <p:attrName>ppt_y</p:attrName>
                                        </p:attrNameLst>
                                      </p:cBhvr>
                                      <p:tavLst>
                                        <p:tav tm="0">
                                          <p:val>
                                            <p:strVal val="#ppt_y"/>
                                          </p:val>
                                        </p:tav>
                                        <p:tav tm="100000">
                                          <p:val>
                                            <p:strVal val="#ppt_y"/>
                                          </p:val>
                                        </p:tav>
                                      </p:tavLst>
                                    </p:anim>
                                    <p:anim calcmode="lin" valueType="num">
                                      <p:cBhvr>
                                        <p:cTn id="9" dur="500" fill="hold"/>
                                        <p:tgtEl>
                                          <p:spTgt spid="6">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6">
                                            <p:txEl>
                                              <p:pRg st="2" end="2"/>
                                            </p:txEl>
                                          </p:spTgt>
                                        </p:tgtEl>
                                        <p:attrNameLst>
                                          <p:attrName>style.visibility</p:attrName>
                                        </p:attrNameLst>
                                      </p:cBhvr>
                                      <p:to>
                                        <p:strVal val="visible"/>
                                      </p:to>
                                    </p:set>
                                    <p:anim calcmode="lin" valueType="num">
                                      <p:cBhvr>
                                        <p:cTn id="16" dur="500" fill="hold"/>
                                        <p:tgtEl>
                                          <p:spTgt spid="6">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6">
                                            <p:txEl>
                                              <p:pRg st="2" end="2"/>
                                            </p:txEl>
                                          </p:spTgt>
                                        </p:tgtEl>
                                        <p:attrNameLst>
                                          <p:attrName>ppt_y</p:attrName>
                                        </p:attrNameLst>
                                      </p:cBhvr>
                                      <p:tavLst>
                                        <p:tav tm="0">
                                          <p:val>
                                            <p:strVal val="#ppt_y"/>
                                          </p:val>
                                        </p:tav>
                                        <p:tav tm="100000">
                                          <p:val>
                                            <p:strVal val="#ppt_y"/>
                                          </p:val>
                                        </p:tav>
                                      </p:tavLst>
                                    </p:anim>
                                    <p:anim calcmode="lin" valueType="num">
                                      <p:cBhvr>
                                        <p:cTn id="18" dur="500" fill="hold"/>
                                        <p:tgtEl>
                                          <p:spTgt spid="6">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6">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p:cTn id="25" dur="500" fill="hold"/>
                                        <p:tgtEl>
                                          <p:spTgt spid="6">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6">
                                            <p:txEl>
                                              <p:pRg st="3" end="3"/>
                                            </p:txEl>
                                          </p:spTgt>
                                        </p:tgtEl>
                                        <p:attrNameLst>
                                          <p:attrName>ppt_y</p:attrName>
                                        </p:attrNameLst>
                                      </p:cBhvr>
                                      <p:tavLst>
                                        <p:tav tm="0">
                                          <p:val>
                                            <p:strVal val="#ppt_y"/>
                                          </p:val>
                                        </p:tav>
                                        <p:tav tm="100000">
                                          <p:val>
                                            <p:strVal val="#ppt_y"/>
                                          </p:val>
                                        </p:tav>
                                      </p:tavLst>
                                    </p:anim>
                                    <p:anim calcmode="lin" valueType="num">
                                      <p:cBhvr>
                                        <p:cTn id="27" dur="500" fill="hold"/>
                                        <p:tgtEl>
                                          <p:spTgt spid="6">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6">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6">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nodeType="clickEffect">
                                  <p:stCondLst>
                                    <p:cond delay="0"/>
                                  </p:stCondLst>
                                  <p:iterate type="lt">
                                    <p:tmPct val="10000"/>
                                  </p:iterate>
                                  <p:childTnLst>
                                    <p:set>
                                      <p:cBhvr>
                                        <p:cTn id="33" dur="1" fill="hold">
                                          <p:stCondLst>
                                            <p:cond delay="0"/>
                                          </p:stCondLst>
                                        </p:cTn>
                                        <p:tgtEl>
                                          <p:spTgt spid="6">
                                            <p:txEl>
                                              <p:pRg st="4" end="4"/>
                                            </p:txEl>
                                          </p:spTgt>
                                        </p:tgtEl>
                                        <p:attrNameLst>
                                          <p:attrName>style.visibility</p:attrName>
                                        </p:attrNameLst>
                                      </p:cBhvr>
                                      <p:to>
                                        <p:strVal val="visible"/>
                                      </p:to>
                                    </p:set>
                                    <p:anim calcmode="lin" valueType="num">
                                      <p:cBhvr>
                                        <p:cTn id="34" dur="500" fill="hold"/>
                                        <p:tgtEl>
                                          <p:spTgt spid="6">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6">
                                            <p:txEl>
                                              <p:pRg st="4" end="4"/>
                                            </p:txEl>
                                          </p:spTgt>
                                        </p:tgtEl>
                                        <p:attrNameLst>
                                          <p:attrName>ppt_y</p:attrName>
                                        </p:attrNameLst>
                                      </p:cBhvr>
                                      <p:tavLst>
                                        <p:tav tm="0">
                                          <p:val>
                                            <p:strVal val="#ppt_y"/>
                                          </p:val>
                                        </p:tav>
                                        <p:tav tm="100000">
                                          <p:val>
                                            <p:strVal val="#ppt_y"/>
                                          </p:val>
                                        </p:tav>
                                      </p:tavLst>
                                    </p:anim>
                                    <p:anim calcmode="lin" valueType="num">
                                      <p:cBhvr>
                                        <p:cTn id="36" dur="500" fill="hold"/>
                                        <p:tgtEl>
                                          <p:spTgt spid="6">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6">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F81DE566-B661-6AB9-E45A-F0641A0524DB}"/>
              </a:ext>
            </a:extLst>
          </p:cNvPr>
          <p:cNvSpPr txBox="1">
            <a:spLocks/>
          </p:cNvSpPr>
          <p:nvPr/>
        </p:nvSpPr>
        <p:spPr>
          <a:xfrm>
            <a:off x="142877" y="135468"/>
            <a:ext cx="11906248" cy="64633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n-US" sz="3200" b="1" dirty="0">
                <a:solidFill>
                  <a:srgbClr val="C00000"/>
                </a:solidFill>
                <a:latin typeface="Times New Roman" panose="02020603050405020304" pitchFamily="18" charset="0"/>
                <a:cs typeface="Times New Roman" panose="02020603050405020304" pitchFamily="18" charset="0"/>
              </a:rPr>
              <a:t> 2. </a:t>
            </a:r>
            <a:r>
              <a:rPr lang="en-US" sz="3200" b="1" dirty="0" err="1">
                <a:solidFill>
                  <a:srgbClr val="C00000"/>
                </a:solidFill>
                <a:latin typeface="Times New Roman" panose="02020603050405020304" pitchFamily="18" charset="0"/>
                <a:cs typeface="Times New Roman" panose="02020603050405020304" pitchFamily="18" charset="0"/>
              </a:rPr>
              <a:t>Sáng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lập</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Đảng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Cộng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sản</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Việt</a:t>
            </a:r>
            <a:r>
              <a:rPr lang="en-US" sz="3200" b="1" dirty="0">
                <a:solidFill>
                  <a:srgbClr val="C00000"/>
                </a:solidFill>
                <a:latin typeface="Times New Roman" panose="02020603050405020304" pitchFamily="18" charset="0"/>
                <a:cs typeface="Times New Roman" panose="02020603050405020304" pitchFamily="18" charset="0"/>
              </a:rPr>
              <a:t> Nam</a:t>
            </a:r>
          </a:p>
        </p:txBody>
      </p:sp>
      <p:sp>
        <p:nvSpPr>
          <p:cNvPr id="2" name="Subtitle 2">
            <a:extLst>
              <a:ext uri="{FF2B5EF4-FFF2-40B4-BE49-F238E27FC236}">
                <a16:creationId xmlns:a16="http://schemas.microsoft.com/office/drawing/2014/main" id="{D14108CD-BC9A-D3A8-93C5-A60174D644BC}"/>
              </a:ext>
            </a:extLst>
          </p:cNvPr>
          <p:cNvSpPr txBox="1">
            <a:spLocks/>
          </p:cNvSpPr>
          <p:nvPr/>
        </p:nvSpPr>
        <p:spPr>
          <a:xfrm>
            <a:off x="142876" y="781799"/>
            <a:ext cx="11906248" cy="104700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n-US" sz="3200" b="1" dirty="0">
                <a:solidFill>
                  <a:srgbClr val="0808B8"/>
                </a:solidFill>
                <a:latin typeface="Times New Roman" panose="02020603050405020304" pitchFamily="18" charset="0"/>
                <a:cs typeface="Times New Roman" panose="02020603050405020304" pitchFamily="18" charset="0"/>
              </a:rPr>
              <a:t> a. </a:t>
            </a:r>
            <a:r>
              <a:rPr lang="en-US" sz="3200" b="1" dirty="0" err="1">
                <a:solidFill>
                  <a:srgbClr val="0808B8"/>
                </a:solidFill>
                <a:latin typeface="Times New Roman" panose="02020603050405020304" pitchFamily="18" charset="0"/>
                <a:cs typeface="Times New Roman" panose="02020603050405020304" pitchFamily="18" charset="0"/>
              </a:rPr>
              <a:t>Chuẩn</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bị</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về</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chính</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trị</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tư</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tưởng</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và</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tổ</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chức</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cho</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sự</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ra</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đời</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của</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Đảng</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Cộng</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sản</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Việt</a:t>
            </a:r>
            <a:r>
              <a:rPr lang="en-US" sz="3200" b="1" dirty="0">
                <a:solidFill>
                  <a:srgbClr val="0808B8"/>
                </a:solidFill>
                <a:latin typeface="Times New Roman" panose="02020603050405020304" pitchFamily="18" charset="0"/>
                <a:cs typeface="Times New Roman" panose="02020603050405020304" pitchFamily="18" charset="0"/>
              </a:rPr>
              <a:t> Nam</a:t>
            </a:r>
          </a:p>
        </p:txBody>
      </p:sp>
      <p:sp>
        <p:nvSpPr>
          <p:cNvPr id="6" name="TextBox 5">
            <a:extLst>
              <a:ext uri="{FF2B5EF4-FFF2-40B4-BE49-F238E27FC236}">
                <a16:creationId xmlns:a16="http://schemas.microsoft.com/office/drawing/2014/main" id="{9404BED1-7C2B-81B9-A605-D31DA99D9BA3}"/>
              </a:ext>
            </a:extLst>
          </p:cNvPr>
          <p:cNvSpPr txBox="1"/>
          <p:nvPr/>
        </p:nvSpPr>
        <p:spPr>
          <a:xfrm>
            <a:off x="142876" y="1997839"/>
            <a:ext cx="11906249" cy="4401205"/>
          </a:xfrm>
          <a:prstGeom prst="rect">
            <a:avLst/>
          </a:prstGeom>
          <a:noFill/>
        </p:spPr>
        <p:txBody>
          <a:bodyPr wrap="square">
            <a:spAutoFit/>
          </a:bodyPr>
          <a:lstStyle/>
          <a:p>
            <a:pPr algn="just"/>
            <a:r>
              <a:rPr lang="en-US" sz="2800" b="1" dirty="0">
                <a:latin typeface="Times New Roman" panose="02020603050405020304" pitchFamily="18" charset="0"/>
                <a:cs typeface="Times New Roman" panose="02020603050405020304" pitchFamily="18" charset="0"/>
              </a:rPr>
              <a:t>*</a:t>
            </a:r>
            <a:r>
              <a:rPr lang="vi-VN" sz="2800" b="1" dirty="0">
                <a:latin typeface="Times New Roman" panose="02020603050405020304" pitchFamily="18" charset="0"/>
                <a:cs typeface="Times New Roman" panose="02020603050405020304" pitchFamily="18" charset="0"/>
              </a:rPr>
              <a:t> Về tổ chức: </a:t>
            </a:r>
            <a:endParaRPr lang="en-US" sz="2800" b="1"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Tháng 6 – 1925, Nguyễn Ái Quốc thành lập </a:t>
            </a:r>
            <a:r>
              <a:rPr lang="vi-VN" sz="2800" b="1" dirty="0">
                <a:latin typeface="Times New Roman" panose="02020603050405020304" pitchFamily="18" charset="0"/>
                <a:cs typeface="Times New Roman" panose="02020603050405020304" pitchFamily="18" charset="0"/>
              </a:rPr>
              <a:t>Hội Việt Nam Cách mạng Thanh niên</a:t>
            </a:r>
            <a:r>
              <a:rPr lang="vi-VN" sz="2800" dirty="0">
                <a:latin typeface="Times New Roman" panose="02020603050405020304" pitchFamily="18" charset="0"/>
                <a:cs typeface="Times New Roman" panose="02020603050405020304" pitchFamily="18" charset="0"/>
              </a:rPr>
              <a:t> tại Quảng Châu (Trung Quốc) nhằm đào tạo những người yêu nước thành cán bộ truyền bá chủ nghĩa Mác – Lê-nin, lí luận cách mạng giải phóng dân tộc của Nguyễn Ái Quốc vào phong trào yêu nước, phong trào công nhân. </a:t>
            </a:r>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 Sau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Hội tổ chức các lớp huấn luyện chính trị do Nguyễn Ái Quốc trực tiếp phụ trách. Hoạt động của Hội có ảnh hưởng và thúc đẩy mạnh mẽ sự chuyển biến của phong trào công nhân, phong trào yêu nước Việt Nam, dẫn đến sự ra đời của ba tổ chức cộng sản trong năm 1929.</a:t>
            </a:r>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Nam.</a:t>
            </a:r>
          </a:p>
        </p:txBody>
      </p:sp>
    </p:spTree>
    <p:extLst>
      <p:ext uri="{BB962C8B-B14F-4D97-AF65-F5344CB8AC3E}">
        <p14:creationId xmlns:p14="http://schemas.microsoft.com/office/powerpoint/2010/main" val="397229089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trips(down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strips(down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strips(down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strips(downLeft)">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F81DE566-B661-6AB9-E45A-F0641A0524DB}"/>
              </a:ext>
            </a:extLst>
          </p:cNvPr>
          <p:cNvSpPr txBox="1">
            <a:spLocks/>
          </p:cNvSpPr>
          <p:nvPr/>
        </p:nvSpPr>
        <p:spPr>
          <a:xfrm>
            <a:off x="142877" y="135468"/>
            <a:ext cx="11906248" cy="64633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n-US" sz="3200" b="1" dirty="0">
                <a:solidFill>
                  <a:srgbClr val="C00000"/>
                </a:solidFill>
                <a:latin typeface="Times New Roman" panose="02020603050405020304" pitchFamily="18" charset="0"/>
                <a:cs typeface="Times New Roman" panose="02020603050405020304" pitchFamily="18" charset="0"/>
              </a:rPr>
              <a:t> 2. </a:t>
            </a:r>
            <a:r>
              <a:rPr lang="en-US" sz="3200" b="1" dirty="0" err="1">
                <a:solidFill>
                  <a:srgbClr val="C00000"/>
                </a:solidFill>
                <a:latin typeface="Times New Roman" panose="02020603050405020304" pitchFamily="18" charset="0"/>
                <a:cs typeface="Times New Roman" panose="02020603050405020304" pitchFamily="18" charset="0"/>
              </a:rPr>
              <a:t>Sáng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lập</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Đảng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Cộng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sản</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Việt</a:t>
            </a:r>
            <a:r>
              <a:rPr lang="en-US" sz="3200" b="1" dirty="0">
                <a:solidFill>
                  <a:srgbClr val="C00000"/>
                </a:solidFill>
                <a:latin typeface="Times New Roman" panose="02020603050405020304" pitchFamily="18" charset="0"/>
                <a:cs typeface="Times New Roman" panose="02020603050405020304" pitchFamily="18" charset="0"/>
              </a:rPr>
              <a:t> Nam</a:t>
            </a:r>
          </a:p>
        </p:txBody>
      </p:sp>
      <p:sp>
        <p:nvSpPr>
          <p:cNvPr id="2" name="Subtitle 2">
            <a:extLst>
              <a:ext uri="{FF2B5EF4-FFF2-40B4-BE49-F238E27FC236}">
                <a16:creationId xmlns:a16="http://schemas.microsoft.com/office/drawing/2014/main" id="{D14108CD-BC9A-D3A8-93C5-A60174D644BC}"/>
              </a:ext>
            </a:extLst>
          </p:cNvPr>
          <p:cNvSpPr txBox="1">
            <a:spLocks/>
          </p:cNvSpPr>
          <p:nvPr/>
        </p:nvSpPr>
        <p:spPr>
          <a:xfrm>
            <a:off x="142876" y="781800"/>
            <a:ext cx="11906248" cy="64633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n-US" sz="3200" b="1" dirty="0">
                <a:solidFill>
                  <a:srgbClr val="0808B8"/>
                </a:solidFill>
                <a:latin typeface="Times New Roman" panose="02020603050405020304" pitchFamily="18" charset="0"/>
                <a:cs typeface="Times New Roman" panose="02020603050405020304" pitchFamily="18" charset="0"/>
              </a:rPr>
              <a:t> b. </a:t>
            </a:r>
            <a:r>
              <a:rPr lang="en-US" sz="3200" b="1" dirty="0" err="1">
                <a:solidFill>
                  <a:srgbClr val="0808B8"/>
                </a:solidFill>
                <a:latin typeface="Times New Roman" panose="02020603050405020304" pitchFamily="18" charset="0"/>
                <a:cs typeface="Times New Roman" panose="02020603050405020304" pitchFamily="18" charset="0"/>
              </a:rPr>
              <a:t>Triệu</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tập</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chủ</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trì</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Hội</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nghị</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thành</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lập</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Đảng</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Cộng</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sản</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Việt</a:t>
            </a:r>
            <a:r>
              <a:rPr lang="en-US" sz="3200" b="1" dirty="0">
                <a:solidFill>
                  <a:srgbClr val="0808B8"/>
                </a:solidFill>
                <a:latin typeface="Times New Roman" panose="02020603050405020304" pitchFamily="18" charset="0"/>
                <a:cs typeface="Times New Roman" panose="02020603050405020304" pitchFamily="18" charset="0"/>
              </a:rPr>
              <a:t> Nam</a:t>
            </a:r>
          </a:p>
        </p:txBody>
      </p:sp>
      <p:sp>
        <p:nvSpPr>
          <p:cNvPr id="6" name="TextBox 5">
            <a:extLst>
              <a:ext uri="{FF2B5EF4-FFF2-40B4-BE49-F238E27FC236}">
                <a16:creationId xmlns:a16="http://schemas.microsoft.com/office/drawing/2014/main" id="{12A162D4-78C6-B695-F34B-6D9886AB4E6C}"/>
              </a:ext>
            </a:extLst>
          </p:cNvPr>
          <p:cNvSpPr txBox="1"/>
          <p:nvPr/>
        </p:nvSpPr>
        <p:spPr>
          <a:xfrm>
            <a:off x="285752" y="1551885"/>
            <a:ext cx="11763372" cy="5016758"/>
          </a:xfrm>
          <a:prstGeom prst="rect">
            <a:avLst/>
          </a:prstGeom>
          <a:noFill/>
        </p:spPr>
        <p:txBody>
          <a:bodyPr wrap="square">
            <a:spAutoFit/>
          </a:bodyPr>
          <a:lstStyle/>
          <a:p>
            <a:pPr algn="just"/>
            <a:r>
              <a:rPr lang="en-US" sz="3200" dirty="0" err="1"/>
              <a:t>Các</a:t>
            </a:r>
            <a:r>
              <a:rPr lang="en-US" sz="3200" dirty="0"/>
              <a:t> </a:t>
            </a:r>
            <a:r>
              <a:rPr lang="en-US" sz="3200" dirty="0" err="1"/>
              <a:t>em</a:t>
            </a:r>
            <a:r>
              <a:rPr lang="vi-VN" sz="3200" dirty="0"/>
              <a:t> lần lượt trả lời </a:t>
            </a:r>
            <a:r>
              <a:rPr lang="en-US" sz="3200" dirty="0"/>
              <a:t>6</a:t>
            </a:r>
            <a:r>
              <a:rPr lang="vi-VN" sz="3200" dirty="0"/>
              <a:t> câu hỏi: </a:t>
            </a:r>
            <a:endParaRPr lang="en-US" sz="3200" dirty="0"/>
          </a:p>
          <a:p>
            <a:pPr algn="just"/>
            <a:r>
              <a:rPr lang="vi-VN" sz="3200" dirty="0"/>
              <a:t>+ </a:t>
            </a:r>
            <a:r>
              <a:rPr lang="vi-VN" sz="3200" b="1" dirty="0"/>
              <a:t>Who</a:t>
            </a:r>
            <a:r>
              <a:rPr lang="vi-VN" sz="3200" dirty="0"/>
              <a:t> (Ai): Ai tham dự Hội nghị thành lập Đảng Cộng sản Việt Nam? </a:t>
            </a:r>
            <a:endParaRPr lang="en-US" sz="3200" dirty="0"/>
          </a:p>
          <a:p>
            <a:pPr algn="just"/>
            <a:r>
              <a:rPr lang="vi-VN" sz="3200" dirty="0"/>
              <a:t>+ </a:t>
            </a:r>
            <a:r>
              <a:rPr lang="vi-VN" sz="3200" b="1" dirty="0"/>
              <a:t>When </a:t>
            </a:r>
            <a:r>
              <a:rPr lang="vi-VN" sz="3200" dirty="0"/>
              <a:t>(Khi nào): Hội nghị thành lập Đảng diễn ra khi nào? </a:t>
            </a:r>
            <a:endParaRPr lang="en-US" sz="3200" dirty="0"/>
          </a:p>
          <a:p>
            <a:pPr algn="just"/>
            <a:r>
              <a:rPr lang="vi-VN" sz="3200" dirty="0"/>
              <a:t>+ </a:t>
            </a:r>
            <a:r>
              <a:rPr lang="vi-VN" sz="3200" b="1" dirty="0"/>
              <a:t>Why </a:t>
            </a:r>
            <a:r>
              <a:rPr lang="vi-VN" sz="3200" dirty="0"/>
              <a:t>(Tại sao): Tại sao Nguyễn Ái Quốc lại triệu tập Hội nghị hợp nhất các tổ chức Cộng sản? </a:t>
            </a:r>
            <a:endParaRPr lang="en-US" sz="3200" dirty="0"/>
          </a:p>
          <a:p>
            <a:pPr algn="just"/>
            <a:r>
              <a:rPr lang="vi-VN" sz="3200" dirty="0"/>
              <a:t>+ </a:t>
            </a:r>
            <a:r>
              <a:rPr lang="vi-VN" sz="3200" b="1" dirty="0"/>
              <a:t>Where:</a:t>
            </a:r>
            <a:r>
              <a:rPr lang="vi-VN" sz="3200" dirty="0"/>
              <a:t> Hội nghị thành lập Đảng diễn ra ở đâu? </a:t>
            </a:r>
            <a:endParaRPr lang="en-US" sz="3200" dirty="0"/>
          </a:p>
          <a:p>
            <a:pPr algn="just"/>
            <a:r>
              <a:rPr lang="vi-VN" sz="3200" dirty="0"/>
              <a:t>+ </a:t>
            </a:r>
            <a:r>
              <a:rPr lang="vi-VN" sz="3200" b="1" dirty="0"/>
              <a:t>What:</a:t>
            </a:r>
            <a:r>
              <a:rPr lang="vi-VN" sz="3200" dirty="0"/>
              <a:t> Hội nghị thành lập Đảng có những nội dung gì? </a:t>
            </a:r>
            <a:endParaRPr lang="en-US" sz="3200" dirty="0"/>
          </a:p>
          <a:p>
            <a:pPr algn="just"/>
            <a:r>
              <a:rPr lang="vi-VN" sz="3200" dirty="0"/>
              <a:t>+ </a:t>
            </a:r>
            <a:r>
              <a:rPr lang="vi-VN" sz="3200" b="1" dirty="0"/>
              <a:t>How:</a:t>
            </a:r>
            <a:r>
              <a:rPr lang="vi-VN" sz="3200" dirty="0"/>
              <a:t> Đảng Cộng sản Việt Nam ra đời có ý nghĩa như thế nào? </a:t>
            </a:r>
            <a:endParaRPr lang="en-US" sz="3200" dirty="0"/>
          </a:p>
        </p:txBody>
      </p:sp>
    </p:spTree>
    <p:extLst>
      <p:ext uri="{BB962C8B-B14F-4D97-AF65-F5344CB8AC3E}">
        <p14:creationId xmlns:p14="http://schemas.microsoft.com/office/powerpoint/2010/main" val="260794776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80">
                                          <p:stCondLst>
                                            <p:cond delay="0"/>
                                          </p:stCondLst>
                                        </p:cTn>
                                        <p:tgtEl>
                                          <p:spTgt spid="2"/>
                                        </p:tgtEl>
                                      </p:cBhvr>
                                    </p:animEffect>
                                    <p:anim calcmode="lin" valueType="num">
                                      <p:cBhvr>
                                        <p:cTn id="2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0" dur="26">
                                          <p:stCondLst>
                                            <p:cond delay="650"/>
                                          </p:stCondLst>
                                        </p:cTn>
                                        <p:tgtEl>
                                          <p:spTgt spid="2"/>
                                        </p:tgtEl>
                                      </p:cBhvr>
                                      <p:to x="100000" y="60000"/>
                                    </p:animScale>
                                    <p:animScale>
                                      <p:cBhvr>
                                        <p:cTn id="31" dur="166" decel="50000">
                                          <p:stCondLst>
                                            <p:cond delay="676"/>
                                          </p:stCondLst>
                                        </p:cTn>
                                        <p:tgtEl>
                                          <p:spTgt spid="2"/>
                                        </p:tgtEl>
                                      </p:cBhvr>
                                      <p:to x="100000" y="100000"/>
                                    </p:animScale>
                                    <p:animScale>
                                      <p:cBhvr>
                                        <p:cTn id="32" dur="26">
                                          <p:stCondLst>
                                            <p:cond delay="1312"/>
                                          </p:stCondLst>
                                        </p:cTn>
                                        <p:tgtEl>
                                          <p:spTgt spid="2"/>
                                        </p:tgtEl>
                                      </p:cBhvr>
                                      <p:to x="100000" y="80000"/>
                                    </p:animScale>
                                    <p:animScale>
                                      <p:cBhvr>
                                        <p:cTn id="33" dur="166" decel="50000">
                                          <p:stCondLst>
                                            <p:cond delay="1338"/>
                                          </p:stCondLst>
                                        </p:cTn>
                                        <p:tgtEl>
                                          <p:spTgt spid="2"/>
                                        </p:tgtEl>
                                      </p:cBhvr>
                                      <p:to x="100000" y="100000"/>
                                    </p:animScale>
                                    <p:animScale>
                                      <p:cBhvr>
                                        <p:cTn id="34" dur="26">
                                          <p:stCondLst>
                                            <p:cond delay="1642"/>
                                          </p:stCondLst>
                                        </p:cTn>
                                        <p:tgtEl>
                                          <p:spTgt spid="2"/>
                                        </p:tgtEl>
                                      </p:cBhvr>
                                      <p:to x="100000" y="90000"/>
                                    </p:animScale>
                                    <p:animScale>
                                      <p:cBhvr>
                                        <p:cTn id="35" dur="166" decel="50000">
                                          <p:stCondLst>
                                            <p:cond delay="1668"/>
                                          </p:stCondLst>
                                        </p:cTn>
                                        <p:tgtEl>
                                          <p:spTgt spid="2"/>
                                        </p:tgtEl>
                                      </p:cBhvr>
                                      <p:to x="100000" y="100000"/>
                                    </p:animScale>
                                    <p:animScale>
                                      <p:cBhvr>
                                        <p:cTn id="36" dur="26">
                                          <p:stCondLst>
                                            <p:cond delay="1808"/>
                                          </p:stCondLst>
                                        </p:cTn>
                                        <p:tgtEl>
                                          <p:spTgt spid="2"/>
                                        </p:tgtEl>
                                      </p:cBhvr>
                                      <p:to x="100000" y="95000"/>
                                    </p:animScale>
                                    <p:animScale>
                                      <p:cBhvr>
                                        <p:cTn id="37" dur="166" decel="50000">
                                          <p:stCondLst>
                                            <p:cond delay="1834"/>
                                          </p:stCondLst>
                                        </p:cTn>
                                        <p:tgtEl>
                                          <p:spTgt spid="2"/>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Effect transition="in" filter="circle(in)">
                                      <p:cBhvr>
                                        <p:cTn id="42" dur="2000"/>
                                        <p:tgtEl>
                                          <p:spTgt spid="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animEffect transition="in" filter="circle(in)">
                                      <p:cBhvr>
                                        <p:cTn id="47" dur="2000"/>
                                        <p:tgtEl>
                                          <p:spTgt spid="6">
                                            <p:txEl>
                                              <p:pRg st="1" end="1"/>
                                            </p:txEl>
                                          </p:spTgt>
                                        </p:tgtEl>
                                      </p:cBhvr>
                                    </p:animEffect>
                                  </p:childTnLst>
                                </p:cTn>
                              </p:par>
                            </p:childTnLst>
                          </p:cTn>
                        </p:par>
                        <p:par>
                          <p:cTn id="48" fill="hold">
                            <p:stCondLst>
                              <p:cond delay="2000"/>
                            </p:stCondLst>
                            <p:childTnLst>
                              <p:par>
                                <p:cTn id="49" presetID="6" presetClass="entr" presetSubtype="16" fill="hold" nodeType="afterEffect">
                                  <p:stCondLst>
                                    <p:cond delay="0"/>
                                  </p:stCondLst>
                                  <p:childTnLst>
                                    <p:set>
                                      <p:cBhvr>
                                        <p:cTn id="50" dur="1" fill="hold">
                                          <p:stCondLst>
                                            <p:cond delay="0"/>
                                          </p:stCondLst>
                                        </p:cTn>
                                        <p:tgtEl>
                                          <p:spTgt spid="6">
                                            <p:txEl>
                                              <p:pRg st="2" end="2"/>
                                            </p:txEl>
                                          </p:spTgt>
                                        </p:tgtEl>
                                        <p:attrNameLst>
                                          <p:attrName>style.visibility</p:attrName>
                                        </p:attrNameLst>
                                      </p:cBhvr>
                                      <p:to>
                                        <p:strVal val="visible"/>
                                      </p:to>
                                    </p:set>
                                    <p:animEffect transition="in" filter="circle(in)">
                                      <p:cBhvr>
                                        <p:cTn id="51" dur="2000"/>
                                        <p:tgtEl>
                                          <p:spTgt spid="6">
                                            <p:txEl>
                                              <p:pRg st="2" end="2"/>
                                            </p:txEl>
                                          </p:spTgt>
                                        </p:tgtEl>
                                      </p:cBhvr>
                                    </p:animEffect>
                                  </p:childTnLst>
                                </p:cTn>
                              </p:par>
                            </p:childTnLst>
                          </p:cTn>
                        </p:par>
                        <p:par>
                          <p:cTn id="52" fill="hold">
                            <p:stCondLst>
                              <p:cond delay="4000"/>
                            </p:stCondLst>
                            <p:childTnLst>
                              <p:par>
                                <p:cTn id="53" presetID="6" presetClass="entr" presetSubtype="16" fill="hold" nodeType="afterEffect">
                                  <p:stCondLst>
                                    <p:cond delay="0"/>
                                  </p:stCondLst>
                                  <p:childTnLst>
                                    <p:set>
                                      <p:cBhvr>
                                        <p:cTn id="54" dur="1" fill="hold">
                                          <p:stCondLst>
                                            <p:cond delay="0"/>
                                          </p:stCondLst>
                                        </p:cTn>
                                        <p:tgtEl>
                                          <p:spTgt spid="6">
                                            <p:txEl>
                                              <p:pRg st="3" end="3"/>
                                            </p:txEl>
                                          </p:spTgt>
                                        </p:tgtEl>
                                        <p:attrNameLst>
                                          <p:attrName>style.visibility</p:attrName>
                                        </p:attrNameLst>
                                      </p:cBhvr>
                                      <p:to>
                                        <p:strVal val="visible"/>
                                      </p:to>
                                    </p:set>
                                    <p:animEffect transition="in" filter="circle(in)">
                                      <p:cBhvr>
                                        <p:cTn id="55" dur="2000"/>
                                        <p:tgtEl>
                                          <p:spTgt spid="6">
                                            <p:txEl>
                                              <p:pRg st="3" end="3"/>
                                            </p:txEl>
                                          </p:spTgt>
                                        </p:tgtEl>
                                      </p:cBhvr>
                                    </p:animEffect>
                                  </p:childTnLst>
                                </p:cTn>
                              </p:par>
                            </p:childTnLst>
                          </p:cTn>
                        </p:par>
                        <p:par>
                          <p:cTn id="56" fill="hold">
                            <p:stCondLst>
                              <p:cond delay="6000"/>
                            </p:stCondLst>
                            <p:childTnLst>
                              <p:par>
                                <p:cTn id="57" presetID="6" presetClass="entr" presetSubtype="16" fill="hold" nodeType="afterEffect">
                                  <p:stCondLst>
                                    <p:cond delay="0"/>
                                  </p:stCondLst>
                                  <p:childTnLst>
                                    <p:set>
                                      <p:cBhvr>
                                        <p:cTn id="58" dur="1" fill="hold">
                                          <p:stCondLst>
                                            <p:cond delay="0"/>
                                          </p:stCondLst>
                                        </p:cTn>
                                        <p:tgtEl>
                                          <p:spTgt spid="6">
                                            <p:txEl>
                                              <p:pRg st="4" end="4"/>
                                            </p:txEl>
                                          </p:spTgt>
                                        </p:tgtEl>
                                        <p:attrNameLst>
                                          <p:attrName>style.visibility</p:attrName>
                                        </p:attrNameLst>
                                      </p:cBhvr>
                                      <p:to>
                                        <p:strVal val="visible"/>
                                      </p:to>
                                    </p:set>
                                    <p:animEffect transition="in" filter="circle(in)">
                                      <p:cBhvr>
                                        <p:cTn id="59" dur="2000"/>
                                        <p:tgtEl>
                                          <p:spTgt spid="6">
                                            <p:txEl>
                                              <p:pRg st="4" end="4"/>
                                            </p:txEl>
                                          </p:spTgt>
                                        </p:tgtEl>
                                      </p:cBhvr>
                                    </p:animEffect>
                                  </p:childTnLst>
                                </p:cTn>
                              </p:par>
                            </p:childTnLst>
                          </p:cTn>
                        </p:par>
                        <p:par>
                          <p:cTn id="60" fill="hold">
                            <p:stCondLst>
                              <p:cond delay="8000"/>
                            </p:stCondLst>
                            <p:childTnLst>
                              <p:par>
                                <p:cTn id="61" presetID="6" presetClass="entr" presetSubtype="16" fill="hold" nodeType="afterEffect">
                                  <p:stCondLst>
                                    <p:cond delay="0"/>
                                  </p:stCondLst>
                                  <p:childTnLst>
                                    <p:set>
                                      <p:cBhvr>
                                        <p:cTn id="62" dur="1" fill="hold">
                                          <p:stCondLst>
                                            <p:cond delay="0"/>
                                          </p:stCondLst>
                                        </p:cTn>
                                        <p:tgtEl>
                                          <p:spTgt spid="6">
                                            <p:txEl>
                                              <p:pRg st="5" end="5"/>
                                            </p:txEl>
                                          </p:spTgt>
                                        </p:tgtEl>
                                        <p:attrNameLst>
                                          <p:attrName>style.visibility</p:attrName>
                                        </p:attrNameLst>
                                      </p:cBhvr>
                                      <p:to>
                                        <p:strVal val="visible"/>
                                      </p:to>
                                    </p:set>
                                    <p:animEffect transition="in" filter="circle(in)">
                                      <p:cBhvr>
                                        <p:cTn id="63" dur="2000"/>
                                        <p:tgtEl>
                                          <p:spTgt spid="6">
                                            <p:txEl>
                                              <p:pRg st="5" end="5"/>
                                            </p:txEl>
                                          </p:spTgt>
                                        </p:tgtEl>
                                      </p:cBhvr>
                                    </p:animEffect>
                                  </p:childTnLst>
                                </p:cTn>
                              </p:par>
                            </p:childTnLst>
                          </p:cTn>
                        </p:par>
                        <p:par>
                          <p:cTn id="64" fill="hold">
                            <p:stCondLst>
                              <p:cond delay="10000"/>
                            </p:stCondLst>
                            <p:childTnLst>
                              <p:par>
                                <p:cTn id="65" presetID="6" presetClass="entr" presetSubtype="16" fill="hold" nodeType="afterEffect">
                                  <p:stCondLst>
                                    <p:cond delay="0"/>
                                  </p:stCondLst>
                                  <p:childTnLst>
                                    <p:set>
                                      <p:cBhvr>
                                        <p:cTn id="66" dur="1" fill="hold">
                                          <p:stCondLst>
                                            <p:cond delay="0"/>
                                          </p:stCondLst>
                                        </p:cTn>
                                        <p:tgtEl>
                                          <p:spTgt spid="6">
                                            <p:txEl>
                                              <p:pRg st="6" end="6"/>
                                            </p:txEl>
                                          </p:spTgt>
                                        </p:tgtEl>
                                        <p:attrNameLst>
                                          <p:attrName>style.visibility</p:attrName>
                                        </p:attrNameLst>
                                      </p:cBhvr>
                                      <p:to>
                                        <p:strVal val="visible"/>
                                      </p:to>
                                    </p:set>
                                    <p:animEffect transition="in" filter="circle(in)">
                                      <p:cBhvr>
                                        <p:cTn id="67" dur="2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F81DE566-B661-6AB9-E45A-F0641A0524DB}"/>
              </a:ext>
            </a:extLst>
          </p:cNvPr>
          <p:cNvSpPr txBox="1">
            <a:spLocks/>
          </p:cNvSpPr>
          <p:nvPr/>
        </p:nvSpPr>
        <p:spPr>
          <a:xfrm>
            <a:off x="142877" y="135468"/>
            <a:ext cx="11906248" cy="64633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n-US" sz="3200" b="1" dirty="0">
                <a:solidFill>
                  <a:srgbClr val="C00000"/>
                </a:solidFill>
                <a:latin typeface="Times New Roman" panose="02020603050405020304" pitchFamily="18" charset="0"/>
                <a:cs typeface="Times New Roman" panose="02020603050405020304" pitchFamily="18" charset="0"/>
              </a:rPr>
              <a:t> 2. </a:t>
            </a:r>
            <a:r>
              <a:rPr lang="en-US" sz="3200" b="1" dirty="0" err="1">
                <a:solidFill>
                  <a:srgbClr val="C00000"/>
                </a:solidFill>
                <a:latin typeface="Times New Roman" panose="02020603050405020304" pitchFamily="18" charset="0"/>
                <a:cs typeface="Times New Roman" panose="02020603050405020304" pitchFamily="18" charset="0"/>
              </a:rPr>
              <a:t>Sáng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lập</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Đảng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Cộng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sản</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Việt</a:t>
            </a:r>
            <a:r>
              <a:rPr lang="en-US" sz="3200" b="1" dirty="0">
                <a:solidFill>
                  <a:srgbClr val="C00000"/>
                </a:solidFill>
                <a:latin typeface="Times New Roman" panose="02020603050405020304" pitchFamily="18" charset="0"/>
                <a:cs typeface="Times New Roman" panose="02020603050405020304" pitchFamily="18" charset="0"/>
              </a:rPr>
              <a:t> Nam</a:t>
            </a:r>
          </a:p>
        </p:txBody>
      </p:sp>
      <p:sp>
        <p:nvSpPr>
          <p:cNvPr id="2" name="Subtitle 2">
            <a:extLst>
              <a:ext uri="{FF2B5EF4-FFF2-40B4-BE49-F238E27FC236}">
                <a16:creationId xmlns:a16="http://schemas.microsoft.com/office/drawing/2014/main" id="{D14108CD-BC9A-D3A8-93C5-A60174D644BC}"/>
              </a:ext>
            </a:extLst>
          </p:cNvPr>
          <p:cNvSpPr txBox="1">
            <a:spLocks/>
          </p:cNvSpPr>
          <p:nvPr/>
        </p:nvSpPr>
        <p:spPr>
          <a:xfrm>
            <a:off x="142876" y="781800"/>
            <a:ext cx="11906248" cy="64633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n-US" sz="3200" b="1" dirty="0">
                <a:solidFill>
                  <a:srgbClr val="0808B8"/>
                </a:solidFill>
                <a:latin typeface="Times New Roman" panose="02020603050405020304" pitchFamily="18" charset="0"/>
                <a:cs typeface="Times New Roman" panose="02020603050405020304" pitchFamily="18" charset="0"/>
              </a:rPr>
              <a:t> b. </a:t>
            </a:r>
            <a:r>
              <a:rPr lang="en-US" sz="3200" b="1" dirty="0" err="1">
                <a:solidFill>
                  <a:srgbClr val="0808B8"/>
                </a:solidFill>
                <a:latin typeface="Times New Roman" panose="02020603050405020304" pitchFamily="18" charset="0"/>
                <a:cs typeface="Times New Roman" panose="02020603050405020304" pitchFamily="18" charset="0"/>
              </a:rPr>
              <a:t>Triệu</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tập</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chủ</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trì</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Hội</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nghị</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thành</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lập</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Đảng</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Cộng</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sản</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Việt</a:t>
            </a:r>
            <a:r>
              <a:rPr lang="en-US" sz="3200" b="1" dirty="0">
                <a:solidFill>
                  <a:srgbClr val="0808B8"/>
                </a:solidFill>
                <a:latin typeface="Times New Roman" panose="02020603050405020304" pitchFamily="18" charset="0"/>
                <a:cs typeface="Times New Roman" panose="02020603050405020304" pitchFamily="18" charset="0"/>
              </a:rPr>
              <a:t> Nam</a:t>
            </a:r>
          </a:p>
        </p:txBody>
      </p:sp>
      <p:sp>
        <p:nvSpPr>
          <p:cNvPr id="6" name="TextBox 5">
            <a:extLst>
              <a:ext uri="{FF2B5EF4-FFF2-40B4-BE49-F238E27FC236}">
                <a16:creationId xmlns:a16="http://schemas.microsoft.com/office/drawing/2014/main" id="{12A162D4-78C6-B695-F34B-6D9886AB4E6C}"/>
              </a:ext>
            </a:extLst>
          </p:cNvPr>
          <p:cNvSpPr txBox="1"/>
          <p:nvPr/>
        </p:nvSpPr>
        <p:spPr>
          <a:xfrm>
            <a:off x="285752" y="1551885"/>
            <a:ext cx="11763372" cy="1077218"/>
          </a:xfrm>
          <a:prstGeom prst="rect">
            <a:avLst/>
          </a:prstGeom>
          <a:noFill/>
        </p:spPr>
        <p:txBody>
          <a:bodyPr wrap="square">
            <a:spAutoFit/>
          </a:bodyPr>
          <a:lstStyle/>
          <a:p>
            <a:r>
              <a:rPr lang="vi-VN" sz="3200" dirty="0"/>
              <a:t>+ </a:t>
            </a:r>
            <a:r>
              <a:rPr lang="vi-VN" sz="3200" b="1" dirty="0"/>
              <a:t>Who: </a:t>
            </a:r>
            <a:r>
              <a:rPr lang="vi-VN" sz="3200" dirty="0"/>
              <a:t>Nguyễn Ái Quốc và đại biểu của hai tổ chức Cộng sản là Đông Dương Cộng sản đảng và An Nam Cộng sản đảng.</a:t>
            </a:r>
            <a:endParaRPr lang="en-US" sz="3200" dirty="0"/>
          </a:p>
        </p:txBody>
      </p:sp>
      <p:pic>
        <p:nvPicPr>
          <p:cNvPr id="7" name="Picture 6">
            <a:extLst>
              <a:ext uri="{FF2B5EF4-FFF2-40B4-BE49-F238E27FC236}">
                <a16:creationId xmlns:a16="http://schemas.microsoft.com/office/drawing/2014/main" id="{76BD761A-D8F8-6B65-5CA3-A90E23FFEC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673" y="2752855"/>
            <a:ext cx="2628433" cy="4033047"/>
          </a:xfrm>
          <a:prstGeom prst="rect">
            <a:avLst/>
          </a:prstGeom>
        </p:spPr>
      </p:pic>
      <p:pic>
        <p:nvPicPr>
          <p:cNvPr id="1026" name="Picture 2" descr="Không có mô tả ảnh.">
            <a:extLst>
              <a:ext uri="{FF2B5EF4-FFF2-40B4-BE49-F238E27FC236}">
                <a16:creationId xmlns:a16="http://schemas.microsoft.com/office/drawing/2014/main" id="{6949F36F-BBB8-1731-EF9C-F1EEDF397D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9351" y="2836489"/>
            <a:ext cx="2796981" cy="305820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2C5AB28-F09F-F17C-AE42-6A72A02B4B6E}"/>
              </a:ext>
            </a:extLst>
          </p:cNvPr>
          <p:cNvSpPr txBox="1"/>
          <p:nvPr/>
        </p:nvSpPr>
        <p:spPr>
          <a:xfrm>
            <a:off x="2734894" y="5967893"/>
            <a:ext cx="3285894" cy="646331"/>
          </a:xfrm>
          <a:prstGeom prst="rect">
            <a:avLst/>
          </a:prstGeom>
          <a:noFill/>
        </p:spPr>
        <p:txBody>
          <a:bodyPr wrap="square">
            <a:spAutoFit/>
          </a:bodyPr>
          <a:lstStyle/>
          <a:p>
            <a:pPr algn="ctr"/>
            <a:r>
              <a:rPr lang="en-US" b="0" i="0" dirty="0" err="1">
                <a:solidFill>
                  <a:srgbClr val="050505"/>
                </a:solidFill>
                <a:effectLst/>
                <a:highlight>
                  <a:srgbClr val="FFFFFF"/>
                </a:highlight>
                <a:latin typeface="Segoe UI Historic" panose="020B0502040204020203" pitchFamily="34" charset="0"/>
              </a:rPr>
              <a:t>Đồng</a:t>
            </a:r>
            <a:r>
              <a:rPr lang="en-US" b="0" i="0" dirty="0">
                <a:solidFill>
                  <a:srgbClr val="050505"/>
                </a:solidFill>
                <a:effectLst/>
                <a:highlight>
                  <a:srgbClr val="FFFFFF"/>
                </a:highlight>
                <a:latin typeface="Segoe UI Historic" panose="020B0502040204020203" pitchFamily="34" charset="0"/>
              </a:rPr>
              <a:t> </a:t>
            </a:r>
            <a:r>
              <a:rPr lang="en-US" b="0" i="0" dirty="0" err="1">
                <a:solidFill>
                  <a:srgbClr val="050505"/>
                </a:solidFill>
                <a:effectLst/>
                <a:highlight>
                  <a:srgbClr val="FFFFFF"/>
                </a:highlight>
                <a:latin typeface="Segoe UI Historic" panose="020B0502040204020203" pitchFamily="34" charset="0"/>
              </a:rPr>
              <a:t>chí</a:t>
            </a:r>
            <a:r>
              <a:rPr lang="en-US" b="0" i="0" dirty="0">
                <a:solidFill>
                  <a:srgbClr val="050505"/>
                </a:solidFill>
                <a:effectLst/>
                <a:highlight>
                  <a:srgbClr val="FFFFFF"/>
                </a:highlight>
                <a:latin typeface="Segoe UI Historic" panose="020B0502040204020203" pitchFamily="34" charset="0"/>
              </a:rPr>
              <a:t> </a:t>
            </a:r>
            <a:r>
              <a:rPr lang="en-US" b="0" i="0" dirty="0" err="1">
                <a:solidFill>
                  <a:srgbClr val="050505"/>
                </a:solidFill>
                <a:effectLst/>
                <a:highlight>
                  <a:srgbClr val="FFFFFF"/>
                </a:highlight>
                <a:latin typeface="Segoe UI Historic" panose="020B0502040204020203" pitchFamily="34" charset="0"/>
              </a:rPr>
              <a:t>Trịnh</a:t>
            </a:r>
            <a:r>
              <a:rPr lang="en-US" b="0" i="0" dirty="0">
                <a:solidFill>
                  <a:srgbClr val="050505"/>
                </a:solidFill>
                <a:effectLst/>
                <a:highlight>
                  <a:srgbClr val="FFFFFF"/>
                </a:highlight>
                <a:latin typeface="Segoe UI Historic" panose="020B0502040204020203" pitchFamily="34" charset="0"/>
              </a:rPr>
              <a:t> </a:t>
            </a:r>
            <a:r>
              <a:rPr lang="en-US" b="0" i="0" dirty="0" err="1">
                <a:solidFill>
                  <a:srgbClr val="050505"/>
                </a:solidFill>
                <a:effectLst/>
                <a:highlight>
                  <a:srgbClr val="FFFFFF"/>
                </a:highlight>
                <a:latin typeface="Segoe UI Historic" panose="020B0502040204020203" pitchFamily="34" charset="0"/>
              </a:rPr>
              <a:t>Đình</a:t>
            </a:r>
            <a:r>
              <a:rPr lang="en-US" b="0" i="0" dirty="0">
                <a:solidFill>
                  <a:srgbClr val="050505"/>
                </a:solidFill>
                <a:effectLst/>
                <a:highlight>
                  <a:srgbClr val="FFFFFF"/>
                </a:highlight>
                <a:latin typeface="Segoe UI Historic" panose="020B0502040204020203" pitchFamily="34" charset="0"/>
              </a:rPr>
              <a:t> </a:t>
            </a:r>
            <a:r>
              <a:rPr lang="en-US" b="0" i="0" dirty="0" err="1">
                <a:solidFill>
                  <a:srgbClr val="050505"/>
                </a:solidFill>
                <a:effectLst/>
                <a:highlight>
                  <a:srgbClr val="FFFFFF"/>
                </a:highlight>
                <a:latin typeface="Segoe UI Historic" panose="020B0502040204020203" pitchFamily="34" charset="0"/>
              </a:rPr>
              <a:t>Cửu</a:t>
            </a:r>
            <a:endParaRPr lang="en-US" b="0" i="0" dirty="0">
              <a:solidFill>
                <a:srgbClr val="050505"/>
              </a:solidFill>
              <a:effectLst/>
              <a:highlight>
                <a:srgbClr val="FFFFFF"/>
              </a:highlight>
              <a:latin typeface="Segoe UI Historic" panose="020B0502040204020203" pitchFamily="34" charset="0"/>
            </a:endParaRPr>
          </a:p>
          <a:p>
            <a:pPr algn="ctr"/>
            <a:r>
              <a:rPr lang="en-US" b="0" i="0" dirty="0">
                <a:solidFill>
                  <a:srgbClr val="050505"/>
                </a:solidFill>
                <a:effectLst/>
                <a:highlight>
                  <a:srgbClr val="FFFFFF"/>
                </a:highlight>
                <a:latin typeface="Segoe UI Historic" panose="020B0502040204020203" pitchFamily="34" charset="0"/>
              </a:rPr>
              <a:t> (1906 - 1990)</a:t>
            </a:r>
            <a:endParaRPr lang="en-US" dirty="0"/>
          </a:p>
        </p:txBody>
      </p:sp>
      <p:pic>
        <p:nvPicPr>
          <p:cNvPr id="11" name="Picture 10">
            <a:extLst>
              <a:ext uri="{FF2B5EF4-FFF2-40B4-BE49-F238E27FC236}">
                <a16:creationId xmlns:a16="http://schemas.microsoft.com/office/drawing/2014/main" id="{0B21F1C5-84CC-F820-5A79-A4AC756F87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0033" y="2836489"/>
            <a:ext cx="2796981" cy="3987024"/>
          </a:xfrm>
          <a:prstGeom prst="rect">
            <a:avLst/>
          </a:prstGeom>
        </p:spPr>
      </p:pic>
      <p:pic>
        <p:nvPicPr>
          <p:cNvPr id="13" name="Picture 12">
            <a:extLst>
              <a:ext uri="{FF2B5EF4-FFF2-40B4-BE49-F238E27FC236}">
                <a16:creationId xmlns:a16="http://schemas.microsoft.com/office/drawing/2014/main" id="{6D879409-7815-99C6-66A5-5CAE351AA4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38036" y="2830770"/>
            <a:ext cx="2543530" cy="3877216"/>
          </a:xfrm>
          <a:prstGeom prst="rect">
            <a:avLst/>
          </a:prstGeom>
        </p:spPr>
      </p:pic>
      <p:pic>
        <p:nvPicPr>
          <p:cNvPr id="15" name="Picture 14">
            <a:extLst>
              <a:ext uri="{FF2B5EF4-FFF2-40B4-BE49-F238E27FC236}">
                <a16:creationId xmlns:a16="http://schemas.microsoft.com/office/drawing/2014/main" id="{64B322E3-1ECC-BFBD-5537-AB6132B464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85950" y="20864"/>
            <a:ext cx="8372475" cy="6777717"/>
          </a:xfrm>
          <a:prstGeom prst="rect">
            <a:avLst/>
          </a:prstGeom>
        </p:spPr>
      </p:pic>
    </p:spTree>
    <p:extLst>
      <p:ext uri="{BB962C8B-B14F-4D97-AF65-F5344CB8AC3E}">
        <p14:creationId xmlns:p14="http://schemas.microsoft.com/office/powerpoint/2010/main" val="145479952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80">
                                          <p:stCondLst>
                                            <p:cond delay="0"/>
                                          </p:stCondLst>
                                        </p:cTn>
                                        <p:tgtEl>
                                          <p:spTgt spid="2"/>
                                        </p:tgtEl>
                                      </p:cBhvr>
                                    </p:animEffect>
                                    <p:anim calcmode="lin" valueType="num">
                                      <p:cBhvr>
                                        <p:cTn id="2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0" dur="26">
                                          <p:stCondLst>
                                            <p:cond delay="650"/>
                                          </p:stCondLst>
                                        </p:cTn>
                                        <p:tgtEl>
                                          <p:spTgt spid="2"/>
                                        </p:tgtEl>
                                      </p:cBhvr>
                                      <p:to x="100000" y="60000"/>
                                    </p:animScale>
                                    <p:animScale>
                                      <p:cBhvr>
                                        <p:cTn id="31" dur="166" decel="50000">
                                          <p:stCondLst>
                                            <p:cond delay="676"/>
                                          </p:stCondLst>
                                        </p:cTn>
                                        <p:tgtEl>
                                          <p:spTgt spid="2"/>
                                        </p:tgtEl>
                                      </p:cBhvr>
                                      <p:to x="100000" y="100000"/>
                                    </p:animScale>
                                    <p:animScale>
                                      <p:cBhvr>
                                        <p:cTn id="32" dur="26">
                                          <p:stCondLst>
                                            <p:cond delay="1312"/>
                                          </p:stCondLst>
                                        </p:cTn>
                                        <p:tgtEl>
                                          <p:spTgt spid="2"/>
                                        </p:tgtEl>
                                      </p:cBhvr>
                                      <p:to x="100000" y="80000"/>
                                    </p:animScale>
                                    <p:animScale>
                                      <p:cBhvr>
                                        <p:cTn id="33" dur="166" decel="50000">
                                          <p:stCondLst>
                                            <p:cond delay="1338"/>
                                          </p:stCondLst>
                                        </p:cTn>
                                        <p:tgtEl>
                                          <p:spTgt spid="2"/>
                                        </p:tgtEl>
                                      </p:cBhvr>
                                      <p:to x="100000" y="100000"/>
                                    </p:animScale>
                                    <p:animScale>
                                      <p:cBhvr>
                                        <p:cTn id="34" dur="26">
                                          <p:stCondLst>
                                            <p:cond delay="1642"/>
                                          </p:stCondLst>
                                        </p:cTn>
                                        <p:tgtEl>
                                          <p:spTgt spid="2"/>
                                        </p:tgtEl>
                                      </p:cBhvr>
                                      <p:to x="100000" y="90000"/>
                                    </p:animScale>
                                    <p:animScale>
                                      <p:cBhvr>
                                        <p:cTn id="35" dur="166" decel="50000">
                                          <p:stCondLst>
                                            <p:cond delay="1668"/>
                                          </p:stCondLst>
                                        </p:cTn>
                                        <p:tgtEl>
                                          <p:spTgt spid="2"/>
                                        </p:tgtEl>
                                      </p:cBhvr>
                                      <p:to x="100000" y="100000"/>
                                    </p:animScale>
                                    <p:animScale>
                                      <p:cBhvr>
                                        <p:cTn id="36" dur="26">
                                          <p:stCondLst>
                                            <p:cond delay="1808"/>
                                          </p:stCondLst>
                                        </p:cTn>
                                        <p:tgtEl>
                                          <p:spTgt spid="2"/>
                                        </p:tgtEl>
                                      </p:cBhvr>
                                      <p:to x="100000" y="95000"/>
                                    </p:animScale>
                                    <p:animScale>
                                      <p:cBhvr>
                                        <p:cTn id="37" dur="166" decel="50000">
                                          <p:stCondLst>
                                            <p:cond delay="1834"/>
                                          </p:stCondLst>
                                        </p:cTn>
                                        <p:tgtEl>
                                          <p:spTgt spid="2"/>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Effect transition="in" filter="circle(in)">
                                      <p:cBhvr>
                                        <p:cTn id="42" dur="2000"/>
                                        <p:tgtEl>
                                          <p:spTgt spid="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circle(in)">
                                      <p:cBhvr>
                                        <p:cTn id="47" dur="2000"/>
                                        <p:tgtEl>
                                          <p:spTgt spid="7"/>
                                        </p:tgtEl>
                                      </p:cBhvr>
                                    </p:animEffect>
                                  </p:childTnLst>
                                </p:cTn>
                              </p:par>
                              <p:par>
                                <p:cTn id="48" presetID="6" presetClass="entr" presetSubtype="16" fill="hold" nodeType="withEffect">
                                  <p:stCondLst>
                                    <p:cond delay="0"/>
                                  </p:stCondLst>
                                  <p:childTnLst>
                                    <p:set>
                                      <p:cBhvr>
                                        <p:cTn id="49" dur="1" fill="hold">
                                          <p:stCondLst>
                                            <p:cond delay="0"/>
                                          </p:stCondLst>
                                        </p:cTn>
                                        <p:tgtEl>
                                          <p:spTgt spid="1026"/>
                                        </p:tgtEl>
                                        <p:attrNameLst>
                                          <p:attrName>style.visibility</p:attrName>
                                        </p:attrNameLst>
                                      </p:cBhvr>
                                      <p:to>
                                        <p:strVal val="visible"/>
                                      </p:to>
                                    </p:set>
                                    <p:animEffect transition="in" filter="circle(in)">
                                      <p:cBhvr>
                                        <p:cTn id="50" dur="2000"/>
                                        <p:tgtEl>
                                          <p:spTgt spid="1026"/>
                                        </p:tgtEl>
                                      </p:cBhvr>
                                    </p:animEffect>
                                  </p:childTnLst>
                                </p:cTn>
                              </p:par>
                              <p:par>
                                <p:cTn id="51" presetID="6" presetClass="entr" presetSubtype="16" fill="hold" grpId="0" nodeType="with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circle(in)">
                                      <p:cBhvr>
                                        <p:cTn id="53" dur="2000"/>
                                        <p:tgtEl>
                                          <p:spTgt spid="9"/>
                                        </p:tgtEl>
                                      </p:cBhvr>
                                    </p:animEffect>
                                  </p:childTnLst>
                                </p:cTn>
                              </p:par>
                              <p:par>
                                <p:cTn id="54" presetID="6" presetClass="entr" presetSubtype="16" fill="hold" nodeType="with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circle(in)">
                                      <p:cBhvr>
                                        <p:cTn id="56" dur="2000"/>
                                        <p:tgtEl>
                                          <p:spTgt spid="11"/>
                                        </p:tgtEl>
                                      </p:cBhvr>
                                    </p:animEffect>
                                  </p:childTnLst>
                                </p:cTn>
                              </p:par>
                              <p:par>
                                <p:cTn id="57" presetID="6" presetClass="entr" presetSubtype="16" fill="hold" nodeType="with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circle(in)">
                                      <p:cBhvr>
                                        <p:cTn id="59" dur="2000"/>
                                        <p:tgtEl>
                                          <p:spTgt spid="13"/>
                                        </p:tgtEl>
                                      </p:cBhvr>
                                    </p:animEffect>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nodeType="click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1000" fill="hold"/>
                                        <p:tgtEl>
                                          <p:spTgt spid="15"/>
                                        </p:tgtEl>
                                        <p:attrNameLst>
                                          <p:attrName>ppt_w</p:attrName>
                                        </p:attrNameLst>
                                      </p:cBhvr>
                                      <p:tavLst>
                                        <p:tav tm="0">
                                          <p:val>
                                            <p:fltVal val="0"/>
                                          </p:val>
                                        </p:tav>
                                        <p:tav tm="100000">
                                          <p:val>
                                            <p:strVal val="#ppt_w"/>
                                          </p:val>
                                        </p:tav>
                                      </p:tavLst>
                                    </p:anim>
                                    <p:anim calcmode="lin" valueType="num">
                                      <p:cBhvr>
                                        <p:cTn id="65" dur="1000" fill="hold"/>
                                        <p:tgtEl>
                                          <p:spTgt spid="15"/>
                                        </p:tgtEl>
                                        <p:attrNameLst>
                                          <p:attrName>ppt_h</p:attrName>
                                        </p:attrNameLst>
                                      </p:cBhvr>
                                      <p:tavLst>
                                        <p:tav tm="0">
                                          <p:val>
                                            <p:fltVal val="0"/>
                                          </p:val>
                                        </p:tav>
                                        <p:tav tm="100000">
                                          <p:val>
                                            <p:strVal val="#ppt_h"/>
                                          </p:val>
                                        </p:tav>
                                      </p:tavLst>
                                    </p:anim>
                                    <p:anim calcmode="lin" valueType="num">
                                      <p:cBhvr>
                                        <p:cTn id="66" dur="1000" fill="hold"/>
                                        <p:tgtEl>
                                          <p:spTgt spid="15"/>
                                        </p:tgtEl>
                                        <p:attrNameLst>
                                          <p:attrName>style.rotation</p:attrName>
                                        </p:attrNameLst>
                                      </p:cBhvr>
                                      <p:tavLst>
                                        <p:tav tm="0">
                                          <p:val>
                                            <p:fltVal val="90"/>
                                          </p:val>
                                        </p:tav>
                                        <p:tav tm="100000">
                                          <p:val>
                                            <p:fltVal val="0"/>
                                          </p:val>
                                        </p:tav>
                                      </p:tavLst>
                                    </p:anim>
                                    <p:animEffect transition="in" filter="fade">
                                      <p:cBhvr>
                                        <p:cTn id="6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F81DE566-B661-6AB9-E45A-F0641A0524DB}"/>
              </a:ext>
            </a:extLst>
          </p:cNvPr>
          <p:cNvSpPr txBox="1">
            <a:spLocks/>
          </p:cNvSpPr>
          <p:nvPr/>
        </p:nvSpPr>
        <p:spPr>
          <a:xfrm>
            <a:off x="142877" y="135468"/>
            <a:ext cx="11906248" cy="64633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n-US" sz="3200" b="1" dirty="0">
                <a:solidFill>
                  <a:srgbClr val="C00000"/>
                </a:solidFill>
                <a:latin typeface="Times New Roman" panose="02020603050405020304" pitchFamily="18" charset="0"/>
                <a:cs typeface="Times New Roman" panose="02020603050405020304" pitchFamily="18" charset="0"/>
              </a:rPr>
              <a:t> 2. </a:t>
            </a:r>
            <a:r>
              <a:rPr lang="en-US" sz="3200" b="1" dirty="0" err="1">
                <a:solidFill>
                  <a:srgbClr val="C00000"/>
                </a:solidFill>
                <a:latin typeface="Times New Roman" panose="02020603050405020304" pitchFamily="18" charset="0"/>
                <a:cs typeface="Times New Roman" panose="02020603050405020304" pitchFamily="18" charset="0"/>
              </a:rPr>
              <a:t>Sáng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lập</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Đảng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Cộng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sản</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Việt</a:t>
            </a:r>
            <a:r>
              <a:rPr lang="en-US" sz="3200" b="1" dirty="0">
                <a:solidFill>
                  <a:srgbClr val="C00000"/>
                </a:solidFill>
                <a:latin typeface="Times New Roman" panose="02020603050405020304" pitchFamily="18" charset="0"/>
                <a:cs typeface="Times New Roman" panose="02020603050405020304" pitchFamily="18" charset="0"/>
              </a:rPr>
              <a:t> Nam</a:t>
            </a:r>
          </a:p>
        </p:txBody>
      </p:sp>
      <p:sp>
        <p:nvSpPr>
          <p:cNvPr id="2" name="Subtitle 2">
            <a:extLst>
              <a:ext uri="{FF2B5EF4-FFF2-40B4-BE49-F238E27FC236}">
                <a16:creationId xmlns:a16="http://schemas.microsoft.com/office/drawing/2014/main" id="{D14108CD-BC9A-D3A8-93C5-A60174D644BC}"/>
              </a:ext>
            </a:extLst>
          </p:cNvPr>
          <p:cNvSpPr txBox="1">
            <a:spLocks/>
          </p:cNvSpPr>
          <p:nvPr/>
        </p:nvSpPr>
        <p:spPr>
          <a:xfrm>
            <a:off x="142876" y="781800"/>
            <a:ext cx="11906248" cy="64633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n-US" sz="3200" b="1" dirty="0">
                <a:solidFill>
                  <a:srgbClr val="0808B8"/>
                </a:solidFill>
                <a:latin typeface="Times New Roman" panose="02020603050405020304" pitchFamily="18" charset="0"/>
                <a:cs typeface="Times New Roman" panose="02020603050405020304" pitchFamily="18" charset="0"/>
              </a:rPr>
              <a:t> b. </a:t>
            </a:r>
            <a:r>
              <a:rPr lang="en-US" sz="3200" b="1" dirty="0" err="1">
                <a:solidFill>
                  <a:srgbClr val="0808B8"/>
                </a:solidFill>
                <a:latin typeface="Times New Roman" panose="02020603050405020304" pitchFamily="18" charset="0"/>
                <a:cs typeface="Times New Roman" panose="02020603050405020304" pitchFamily="18" charset="0"/>
              </a:rPr>
              <a:t>Triệu</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tập</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chủ</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trì</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Hội</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nghị</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thành</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lập</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Đảng</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Cộng</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sản</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Việt</a:t>
            </a:r>
            <a:r>
              <a:rPr lang="en-US" sz="3200" b="1" dirty="0">
                <a:solidFill>
                  <a:srgbClr val="0808B8"/>
                </a:solidFill>
                <a:latin typeface="Times New Roman" panose="02020603050405020304" pitchFamily="18" charset="0"/>
                <a:cs typeface="Times New Roman" panose="02020603050405020304" pitchFamily="18" charset="0"/>
              </a:rPr>
              <a:t> Nam</a:t>
            </a:r>
          </a:p>
        </p:txBody>
      </p:sp>
      <p:sp>
        <p:nvSpPr>
          <p:cNvPr id="6" name="TextBox 5">
            <a:extLst>
              <a:ext uri="{FF2B5EF4-FFF2-40B4-BE49-F238E27FC236}">
                <a16:creationId xmlns:a16="http://schemas.microsoft.com/office/drawing/2014/main" id="{12A162D4-78C6-B695-F34B-6D9886AB4E6C}"/>
              </a:ext>
            </a:extLst>
          </p:cNvPr>
          <p:cNvSpPr txBox="1"/>
          <p:nvPr/>
        </p:nvSpPr>
        <p:spPr>
          <a:xfrm>
            <a:off x="285752" y="1551885"/>
            <a:ext cx="11763372" cy="1569660"/>
          </a:xfrm>
          <a:prstGeom prst="rect">
            <a:avLst/>
          </a:prstGeom>
          <a:noFill/>
        </p:spPr>
        <p:txBody>
          <a:bodyPr wrap="square">
            <a:spAutoFit/>
          </a:bodyPr>
          <a:lstStyle/>
          <a:p>
            <a:pPr algn="just"/>
            <a:r>
              <a:rPr lang="vi-VN" sz="3200" b="1" dirty="0"/>
              <a:t>+ When: </a:t>
            </a:r>
            <a:r>
              <a:rPr lang="vi-VN" sz="3200" dirty="0"/>
              <a:t>Hội nghị bắt đầu ngày 6 – 1 – 1930. Đại hội đại biểu toàn quốc lần thứ III của Đảng quyết định lấy ngày 3 tháng 2 dương lịch làm ngày kỉ niệm thành lập Đảng.</a:t>
            </a:r>
            <a:endParaRPr lang="en-US" sz="3200" dirty="0"/>
          </a:p>
        </p:txBody>
      </p:sp>
    </p:spTree>
    <p:extLst>
      <p:ext uri="{BB962C8B-B14F-4D97-AF65-F5344CB8AC3E}">
        <p14:creationId xmlns:p14="http://schemas.microsoft.com/office/powerpoint/2010/main" val="420737621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80">
                                          <p:stCondLst>
                                            <p:cond delay="0"/>
                                          </p:stCondLst>
                                        </p:cTn>
                                        <p:tgtEl>
                                          <p:spTgt spid="2"/>
                                        </p:tgtEl>
                                      </p:cBhvr>
                                    </p:animEffect>
                                    <p:anim calcmode="lin" valueType="num">
                                      <p:cBhvr>
                                        <p:cTn id="2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0" dur="26">
                                          <p:stCondLst>
                                            <p:cond delay="650"/>
                                          </p:stCondLst>
                                        </p:cTn>
                                        <p:tgtEl>
                                          <p:spTgt spid="2"/>
                                        </p:tgtEl>
                                      </p:cBhvr>
                                      <p:to x="100000" y="60000"/>
                                    </p:animScale>
                                    <p:animScale>
                                      <p:cBhvr>
                                        <p:cTn id="31" dur="166" decel="50000">
                                          <p:stCondLst>
                                            <p:cond delay="676"/>
                                          </p:stCondLst>
                                        </p:cTn>
                                        <p:tgtEl>
                                          <p:spTgt spid="2"/>
                                        </p:tgtEl>
                                      </p:cBhvr>
                                      <p:to x="100000" y="100000"/>
                                    </p:animScale>
                                    <p:animScale>
                                      <p:cBhvr>
                                        <p:cTn id="32" dur="26">
                                          <p:stCondLst>
                                            <p:cond delay="1312"/>
                                          </p:stCondLst>
                                        </p:cTn>
                                        <p:tgtEl>
                                          <p:spTgt spid="2"/>
                                        </p:tgtEl>
                                      </p:cBhvr>
                                      <p:to x="100000" y="80000"/>
                                    </p:animScale>
                                    <p:animScale>
                                      <p:cBhvr>
                                        <p:cTn id="33" dur="166" decel="50000">
                                          <p:stCondLst>
                                            <p:cond delay="1338"/>
                                          </p:stCondLst>
                                        </p:cTn>
                                        <p:tgtEl>
                                          <p:spTgt spid="2"/>
                                        </p:tgtEl>
                                      </p:cBhvr>
                                      <p:to x="100000" y="100000"/>
                                    </p:animScale>
                                    <p:animScale>
                                      <p:cBhvr>
                                        <p:cTn id="34" dur="26">
                                          <p:stCondLst>
                                            <p:cond delay="1642"/>
                                          </p:stCondLst>
                                        </p:cTn>
                                        <p:tgtEl>
                                          <p:spTgt spid="2"/>
                                        </p:tgtEl>
                                      </p:cBhvr>
                                      <p:to x="100000" y="90000"/>
                                    </p:animScale>
                                    <p:animScale>
                                      <p:cBhvr>
                                        <p:cTn id="35" dur="166" decel="50000">
                                          <p:stCondLst>
                                            <p:cond delay="1668"/>
                                          </p:stCondLst>
                                        </p:cTn>
                                        <p:tgtEl>
                                          <p:spTgt spid="2"/>
                                        </p:tgtEl>
                                      </p:cBhvr>
                                      <p:to x="100000" y="100000"/>
                                    </p:animScale>
                                    <p:animScale>
                                      <p:cBhvr>
                                        <p:cTn id="36" dur="26">
                                          <p:stCondLst>
                                            <p:cond delay="1808"/>
                                          </p:stCondLst>
                                        </p:cTn>
                                        <p:tgtEl>
                                          <p:spTgt spid="2"/>
                                        </p:tgtEl>
                                      </p:cBhvr>
                                      <p:to x="100000" y="95000"/>
                                    </p:animScale>
                                    <p:animScale>
                                      <p:cBhvr>
                                        <p:cTn id="37" dur="166" decel="50000">
                                          <p:stCondLst>
                                            <p:cond delay="1834"/>
                                          </p:stCondLst>
                                        </p:cTn>
                                        <p:tgtEl>
                                          <p:spTgt spid="2"/>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Effect transition="in" filter="circle(in)">
                                      <p:cBhvr>
                                        <p:cTn id="4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F81DE566-B661-6AB9-E45A-F0641A0524DB}"/>
              </a:ext>
            </a:extLst>
          </p:cNvPr>
          <p:cNvSpPr txBox="1">
            <a:spLocks/>
          </p:cNvSpPr>
          <p:nvPr/>
        </p:nvSpPr>
        <p:spPr>
          <a:xfrm>
            <a:off x="142877" y="135468"/>
            <a:ext cx="11906248" cy="64633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n-US" sz="3200" b="1" dirty="0">
                <a:solidFill>
                  <a:srgbClr val="C00000"/>
                </a:solidFill>
                <a:latin typeface="Times New Roman" panose="02020603050405020304" pitchFamily="18" charset="0"/>
                <a:cs typeface="Times New Roman" panose="02020603050405020304" pitchFamily="18" charset="0"/>
              </a:rPr>
              <a:t> 2. </a:t>
            </a:r>
            <a:r>
              <a:rPr lang="en-US" sz="3200" b="1" dirty="0" err="1">
                <a:solidFill>
                  <a:srgbClr val="C00000"/>
                </a:solidFill>
                <a:latin typeface="Times New Roman" panose="02020603050405020304" pitchFamily="18" charset="0"/>
                <a:cs typeface="Times New Roman" panose="02020603050405020304" pitchFamily="18" charset="0"/>
              </a:rPr>
              <a:t>Sáng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lập</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Đảng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Cộng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sản</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Việt</a:t>
            </a:r>
            <a:r>
              <a:rPr lang="en-US" sz="3200" b="1" dirty="0">
                <a:solidFill>
                  <a:srgbClr val="C00000"/>
                </a:solidFill>
                <a:latin typeface="Times New Roman" panose="02020603050405020304" pitchFamily="18" charset="0"/>
                <a:cs typeface="Times New Roman" panose="02020603050405020304" pitchFamily="18" charset="0"/>
              </a:rPr>
              <a:t> Nam</a:t>
            </a:r>
          </a:p>
        </p:txBody>
      </p:sp>
      <p:sp>
        <p:nvSpPr>
          <p:cNvPr id="2" name="Subtitle 2">
            <a:extLst>
              <a:ext uri="{FF2B5EF4-FFF2-40B4-BE49-F238E27FC236}">
                <a16:creationId xmlns:a16="http://schemas.microsoft.com/office/drawing/2014/main" id="{D14108CD-BC9A-D3A8-93C5-A60174D644BC}"/>
              </a:ext>
            </a:extLst>
          </p:cNvPr>
          <p:cNvSpPr txBox="1">
            <a:spLocks/>
          </p:cNvSpPr>
          <p:nvPr/>
        </p:nvSpPr>
        <p:spPr>
          <a:xfrm>
            <a:off x="142876" y="781800"/>
            <a:ext cx="11906248" cy="64633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n-US" sz="3200" b="1" dirty="0">
                <a:solidFill>
                  <a:srgbClr val="0808B8"/>
                </a:solidFill>
                <a:latin typeface="Times New Roman" panose="02020603050405020304" pitchFamily="18" charset="0"/>
                <a:cs typeface="Times New Roman" panose="02020603050405020304" pitchFamily="18" charset="0"/>
              </a:rPr>
              <a:t> b. </a:t>
            </a:r>
            <a:r>
              <a:rPr lang="en-US" sz="3200" b="1" dirty="0" err="1">
                <a:solidFill>
                  <a:srgbClr val="0808B8"/>
                </a:solidFill>
                <a:latin typeface="Times New Roman" panose="02020603050405020304" pitchFamily="18" charset="0"/>
                <a:cs typeface="Times New Roman" panose="02020603050405020304" pitchFamily="18" charset="0"/>
              </a:rPr>
              <a:t>Triệu</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tập</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chủ</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trì</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Hội</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nghị</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thành</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lập</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Đảng</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Cộng</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sản</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Việt</a:t>
            </a:r>
            <a:r>
              <a:rPr lang="en-US" sz="3200" b="1" dirty="0">
                <a:solidFill>
                  <a:srgbClr val="0808B8"/>
                </a:solidFill>
                <a:latin typeface="Times New Roman" panose="02020603050405020304" pitchFamily="18" charset="0"/>
                <a:cs typeface="Times New Roman" panose="02020603050405020304" pitchFamily="18" charset="0"/>
              </a:rPr>
              <a:t> Nam</a:t>
            </a:r>
          </a:p>
        </p:txBody>
      </p:sp>
      <p:sp>
        <p:nvSpPr>
          <p:cNvPr id="6" name="TextBox 5">
            <a:extLst>
              <a:ext uri="{FF2B5EF4-FFF2-40B4-BE49-F238E27FC236}">
                <a16:creationId xmlns:a16="http://schemas.microsoft.com/office/drawing/2014/main" id="{12A162D4-78C6-B695-F34B-6D9886AB4E6C}"/>
              </a:ext>
            </a:extLst>
          </p:cNvPr>
          <p:cNvSpPr txBox="1"/>
          <p:nvPr/>
        </p:nvSpPr>
        <p:spPr>
          <a:xfrm>
            <a:off x="285752" y="1551885"/>
            <a:ext cx="11763372" cy="4708981"/>
          </a:xfrm>
          <a:prstGeom prst="rect">
            <a:avLst/>
          </a:prstGeom>
          <a:noFill/>
        </p:spPr>
        <p:txBody>
          <a:bodyPr wrap="square">
            <a:spAutoFit/>
          </a:bodyPr>
          <a:lstStyle/>
          <a:p>
            <a:pPr algn="just"/>
            <a:r>
              <a:rPr lang="vi-VN" sz="3000" b="1" dirty="0">
                <a:latin typeface="Times New Roman" panose="02020603050405020304" pitchFamily="18" charset="0"/>
                <a:cs typeface="Times New Roman" panose="02020603050405020304" pitchFamily="18" charset="0"/>
              </a:rPr>
              <a:t>+ Why: </a:t>
            </a:r>
            <a:r>
              <a:rPr lang="en-US" sz="3000" dirty="0" err="1">
                <a:latin typeface="Times New Roman" panose="02020603050405020304" pitchFamily="18" charset="0"/>
                <a:cs typeface="Times New Roman" panose="02020603050405020304" pitchFamily="18" charset="0"/>
              </a:rPr>
              <a:t>Cuối</a:t>
            </a:r>
            <a:r>
              <a:rPr lang="vi-VN" sz="3000" dirty="0">
                <a:latin typeface="Times New Roman" panose="02020603050405020304" pitchFamily="18" charset="0"/>
                <a:cs typeface="Times New Roman" panose="02020603050405020304" pitchFamily="18" charset="0"/>
              </a:rPr>
              <a:t> 1929, ba tổ chức cộng sản lần lượt ra đời ở Việt Nam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chứng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tỏ</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khuynh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hướng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vô</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sản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giành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được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ưu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thế</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trong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phong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trào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dân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tộc</a:t>
            </a:r>
            <a:r>
              <a:rPr lang="en-US" sz="3000" dirty="0">
                <a:latin typeface="Times New Roman" panose="02020603050405020304" pitchFamily="18" charset="0"/>
                <a:cs typeface="Times New Roman" panose="02020603050405020304" pitchFamily="18" charset="0"/>
              </a:rPr>
              <a:t>.</a:t>
            </a:r>
          </a:p>
          <a:p>
            <a:pPr algn="just"/>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Tuy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nhiên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tổ</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chức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hoạt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động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riêng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rẽ</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tranh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giành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quần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chúng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phê</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phán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lẫn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nhau</a:t>
            </a:r>
            <a:r>
              <a:rPr lang="en-US" sz="3000" dirty="0">
                <a:latin typeface="Times New Roman" panose="02020603050405020304" pitchFamily="18" charset="0"/>
                <a:cs typeface="Times New Roman" panose="02020603050405020304" pitchFamily="18" charset="0"/>
              </a:rPr>
              <a:t>,</a:t>
            </a:r>
            <a:r>
              <a:rPr lang="vi-VN" sz="3000" dirty="0">
                <a:latin typeface="Times New Roman" panose="02020603050405020304" pitchFamily="18" charset="0"/>
                <a:cs typeface="Times New Roman" panose="02020603050405020304" pitchFamily="18" charset="0"/>
              </a:rPr>
              <a:t> không tránh khỏi phân tán về lực lượng và thiếu thống nhất về tổ chức trên cả nước. </a:t>
            </a:r>
            <a:endParaRPr lang="en-US" sz="3000" dirty="0">
              <a:latin typeface="Times New Roman" panose="02020603050405020304" pitchFamily="18" charset="0"/>
              <a:cs typeface="Times New Roman" panose="02020603050405020304" pitchFamily="18" charset="0"/>
            </a:endParaRPr>
          </a:p>
          <a:p>
            <a:pPr algn="just"/>
            <a:r>
              <a:rPr lang="en-US" sz="3000" dirty="0">
                <a:latin typeface="Times New Roman" panose="02020603050405020304" pitchFamily="18" charset="0"/>
                <a:cs typeface="Times New Roman" panose="02020603050405020304" pitchFamily="18" charset="0"/>
              </a:rPr>
              <a:t>	</a:t>
            </a:r>
            <a:r>
              <a:rPr lang="vi-VN" sz="3000" dirty="0">
                <a:latin typeface="Times New Roman" panose="02020603050405020304" pitchFamily="18" charset="0"/>
                <a:cs typeface="Times New Roman" panose="02020603050405020304" pitchFamily="18" charset="0"/>
              </a:rPr>
              <a:t>Trước nhu cầu cấp bách của phong trào cách mạng trong nước, với tư cách là phái viên của Quốc tế Cộng sản, ngày 23 – 12 – 1929, Nguyễn Ái Quốc đến Hồng Công (Trung Quốc) triệu tập đại biểu của Đông Dương Cộng sản Đảng và An Nam Cộng sản Đảng đến họp tiến hành Hội nghị hợp nhất các tổ chức cộng sản thành một chính đảng duy nhất của Việt Nam.</a:t>
            </a: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80955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80">
                                          <p:stCondLst>
                                            <p:cond delay="0"/>
                                          </p:stCondLst>
                                        </p:cTn>
                                        <p:tgtEl>
                                          <p:spTgt spid="2"/>
                                        </p:tgtEl>
                                      </p:cBhvr>
                                    </p:animEffect>
                                    <p:anim calcmode="lin" valueType="num">
                                      <p:cBhvr>
                                        <p:cTn id="2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0" dur="26">
                                          <p:stCondLst>
                                            <p:cond delay="650"/>
                                          </p:stCondLst>
                                        </p:cTn>
                                        <p:tgtEl>
                                          <p:spTgt spid="2"/>
                                        </p:tgtEl>
                                      </p:cBhvr>
                                      <p:to x="100000" y="60000"/>
                                    </p:animScale>
                                    <p:animScale>
                                      <p:cBhvr>
                                        <p:cTn id="31" dur="166" decel="50000">
                                          <p:stCondLst>
                                            <p:cond delay="676"/>
                                          </p:stCondLst>
                                        </p:cTn>
                                        <p:tgtEl>
                                          <p:spTgt spid="2"/>
                                        </p:tgtEl>
                                      </p:cBhvr>
                                      <p:to x="100000" y="100000"/>
                                    </p:animScale>
                                    <p:animScale>
                                      <p:cBhvr>
                                        <p:cTn id="32" dur="26">
                                          <p:stCondLst>
                                            <p:cond delay="1312"/>
                                          </p:stCondLst>
                                        </p:cTn>
                                        <p:tgtEl>
                                          <p:spTgt spid="2"/>
                                        </p:tgtEl>
                                      </p:cBhvr>
                                      <p:to x="100000" y="80000"/>
                                    </p:animScale>
                                    <p:animScale>
                                      <p:cBhvr>
                                        <p:cTn id="33" dur="166" decel="50000">
                                          <p:stCondLst>
                                            <p:cond delay="1338"/>
                                          </p:stCondLst>
                                        </p:cTn>
                                        <p:tgtEl>
                                          <p:spTgt spid="2"/>
                                        </p:tgtEl>
                                      </p:cBhvr>
                                      <p:to x="100000" y="100000"/>
                                    </p:animScale>
                                    <p:animScale>
                                      <p:cBhvr>
                                        <p:cTn id="34" dur="26">
                                          <p:stCondLst>
                                            <p:cond delay="1642"/>
                                          </p:stCondLst>
                                        </p:cTn>
                                        <p:tgtEl>
                                          <p:spTgt spid="2"/>
                                        </p:tgtEl>
                                      </p:cBhvr>
                                      <p:to x="100000" y="90000"/>
                                    </p:animScale>
                                    <p:animScale>
                                      <p:cBhvr>
                                        <p:cTn id="35" dur="166" decel="50000">
                                          <p:stCondLst>
                                            <p:cond delay="1668"/>
                                          </p:stCondLst>
                                        </p:cTn>
                                        <p:tgtEl>
                                          <p:spTgt spid="2"/>
                                        </p:tgtEl>
                                      </p:cBhvr>
                                      <p:to x="100000" y="100000"/>
                                    </p:animScale>
                                    <p:animScale>
                                      <p:cBhvr>
                                        <p:cTn id="36" dur="26">
                                          <p:stCondLst>
                                            <p:cond delay="1808"/>
                                          </p:stCondLst>
                                        </p:cTn>
                                        <p:tgtEl>
                                          <p:spTgt spid="2"/>
                                        </p:tgtEl>
                                      </p:cBhvr>
                                      <p:to x="100000" y="95000"/>
                                    </p:animScale>
                                    <p:animScale>
                                      <p:cBhvr>
                                        <p:cTn id="37" dur="166" decel="50000">
                                          <p:stCondLst>
                                            <p:cond delay="1834"/>
                                          </p:stCondLst>
                                        </p:cTn>
                                        <p:tgtEl>
                                          <p:spTgt spid="2"/>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Effect transition="in" filter="circle(in)">
                                      <p:cBhvr>
                                        <p:cTn id="42" dur="2000"/>
                                        <p:tgtEl>
                                          <p:spTgt spid="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animEffect transition="in" filter="circle(in)">
                                      <p:cBhvr>
                                        <p:cTn id="47" dur="2000"/>
                                        <p:tgtEl>
                                          <p:spTgt spid="6">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6">
                                            <p:txEl>
                                              <p:pRg st="2" end="2"/>
                                            </p:txEl>
                                          </p:spTgt>
                                        </p:tgtEl>
                                        <p:attrNameLst>
                                          <p:attrName>style.visibility</p:attrName>
                                        </p:attrNameLst>
                                      </p:cBhvr>
                                      <p:to>
                                        <p:strVal val="visible"/>
                                      </p:to>
                                    </p:set>
                                    <p:animEffect transition="in" filter="circle(in)">
                                      <p:cBhvr>
                                        <p:cTn id="52"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F81DE566-B661-6AB9-E45A-F0641A0524DB}"/>
              </a:ext>
            </a:extLst>
          </p:cNvPr>
          <p:cNvSpPr txBox="1">
            <a:spLocks/>
          </p:cNvSpPr>
          <p:nvPr/>
        </p:nvSpPr>
        <p:spPr>
          <a:xfrm>
            <a:off x="142877" y="135468"/>
            <a:ext cx="11906248" cy="64633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n-US" sz="3200" b="1" dirty="0">
                <a:solidFill>
                  <a:srgbClr val="C00000"/>
                </a:solidFill>
                <a:latin typeface="Times New Roman" panose="02020603050405020304" pitchFamily="18" charset="0"/>
                <a:cs typeface="Times New Roman" panose="02020603050405020304" pitchFamily="18" charset="0"/>
              </a:rPr>
              <a:t> 2. </a:t>
            </a:r>
            <a:r>
              <a:rPr lang="en-US" sz="3200" b="1" dirty="0" err="1">
                <a:solidFill>
                  <a:srgbClr val="C00000"/>
                </a:solidFill>
                <a:latin typeface="Times New Roman" panose="02020603050405020304" pitchFamily="18" charset="0"/>
                <a:cs typeface="Times New Roman" panose="02020603050405020304" pitchFamily="18" charset="0"/>
              </a:rPr>
              <a:t>Sáng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lập</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Đảng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Cộng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sản</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Việt</a:t>
            </a:r>
            <a:r>
              <a:rPr lang="en-US" sz="3200" b="1" dirty="0">
                <a:solidFill>
                  <a:srgbClr val="C00000"/>
                </a:solidFill>
                <a:latin typeface="Times New Roman" panose="02020603050405020304" pitchFamily="18" charset="0"/>
                <a:cs typeface="Times New Roman" panose="02020603050405020304" pitchFamily="18" charset="0"/>
              </a:rPr>
              <a:t> Nam</a:t>
            </a:r>
          </a:p>
        </p:txBody>
      </p:sp>
      <p:sp>
        <p:nvSpPr>
          <p:cNvPr id="2" name="Subtitle 2">
            <a:extLst>
              <a:ext uri="{FF2B5EF4-FFF2-40B4-BE49-F238E27FC236}">
                <a16:creationId xmlns:a16="http://schemas.microsoft.com/office/drawing/2014/main" id="{D14108CD-BC9A-D3A8-93C5-A60174D644BC}"/>
              </a:ext>
            </a:extLst>
          </p:cNvPr>
          <p:cNvSpPr txBox="1">
            <a:spLocks/>
          </p:cNvSpPr>
          <p:nvPr/>
        </p:nvSpPr>
        <p:spPr>
          <a:xfrm>
            <a:off x="142876" y="781800"/>
            <a:ext cx="11906248" cy="64633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n-US" sz="3200" b="1" dirty="0">
                <a:solidFill>
                  <a:srgbClr val="0808B8"/>
                </a:solidFill>
                <a:latin typeface="Times New Roman" panose="02020603050405020304" pitchFamily="18" charset="0"/>
                <a:cs typeface="Times New Roman" panose="02020603050405020304" pitchFamily="18" charset="0"/>
              </a:rPr>
              <a:t> b. </a:t>
            </a:r>
            <a:r>
              <a:rPr lang="en-US" sz="3200" b="1" dirty="0" err="1">
                <a:solidFill>
                  <a:srgbClr val="0808B8"/>
                </a:solidFill>
                <a:latin typeface="Times New Roman" panose="02020603050405020304" pitchFamily="18" charset="0"/>
                <a:cs typeface="Times New Roman" panose="02020603050405020304" pitchFamily="18" charset="0"/>
              </a:rPr>
              <a:t>Triệu</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tập</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chủ</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trì</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Hội</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nghị</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thành</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lập</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Đảng</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Cộng</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sản</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Việt</a:t>
            </a:r>
            <a:r>
              <a:rPr lang="en-US" sz="3200" b="1" dirty="0">
                <a:solidFill>
                  <a:srgbClr val="0808B8"/>
                </a:solidFill>
                <a:latin typeface="Times New Roman" panose="02020603050405020304" pitchFamily="18" charset="0"/>
                <a:cs typeface="Times New Roman" panose="02020603050405020304" pitchFamily="18" charset="0"/>
              </a:rPr>
              <a:t> Nam</a:t>
            </a:r>
          </a:p>
        </p:txBody>
      </p:sp>
      <p:sp>
        <p:nvSpPr>
          <p:cNvPr id="6" name="TextBox 5">
            <a:extLst>
              <a:ext uri="{FF2B5EF4-FFF2-40B4-BE49-F238E27FC236}">
                <a16:creationId xmlns:a16="http://schemas.microsoft.com/office/drawing/2014/main" id="{12A162D4-78C6-B695-F34B-6D9886AB4E6C}"/>
              </a:ext>
            </a:extLst>
          </p:cNvPr>
          <p:cNvSpPr txBox="1"/>
          <p:nvPr/>
        </p:nvSpPr>
        <p:spPr>
          <a:xfrm>
            <a:off x="285752" y="1551885"/>
            <a:ext cx="11763372" cy="1200329"/>
          </a:xfrm>
          <a:prstGeom prst="rect">
            <a:avLst/>
          </a:prstGeom>
          <a:noFill/>
        </p:spPr>
        <p:txBody>
          <a:bodyPr wrap="square">
            <a:spAutoFit/>
          </a:bodyPr>
          <a:lstStyle/>
          <a:p>
            <a:pPr algn="just"/>
            <a:r>
              <a:rPr lang="en-US" sz="3600" dirty="0"/>
              <a:t>+ Where: </a:t>
            </a:r>
            <a:r>
              <a:rPr lang="en-US" sz="3600" dirty="0" err="1"/>
              <a:t>Hội</a:t>
            </a:r>
            <a:r>
              <a:rPr lang="en-US" sz="3600" dirty="0"/>
              <a:t> </a:t>
            </a:r>
            <a:r>
              <a:rPr lang="en-US" sz="3600" dirty="0" err="1"/>
              <a:t>nghị</a:t>
            </a:r>
            <a:r>
              <a:rPr lang="en-US" sz="3600" dirty="0"/>
              <a:t> </a:t>
            </a:r>
            <a:r>
              <a:rPr lang="en-US" sz="3600" dirty="0" err="1"/>
              <a:t>diễn</a:t>
            </a:r>
            <a:r>
              <a:rPr lang="en-US" sz="3600" dirty="0"/>
              <a:t> </a:t>
            </a:r>
            <a:r>
              <a:rPr lang="en-US" sz="3600" dirty="0" err="1"/>
              <a:t>ra</a:t>
            </a:r>
            <a:r>
              <a:rPr lang="en-US" sz="3600" dirty="0"/>
              <a:t> ở </a:t>
            </a:r>
            <a:r>
              <a:rPr lang="en-US" sz="3600" dirty="0" err="1"/>
              <a:t>Cửu</a:t>
            </a:r>
            <a:r>
              <a:rPr lang="en-US" sz="3600" dirty="0"/>
              <a:t> Long (</a:t>
            </a:r>
            <a:r>
              <a:rPr lang="en-US" sz="3600" dirty="0" err="1"/>
              <a:t>Hồng</a:t>
            </a:r>
            <a:r>
              <a:rPr lang="en-US" sz="3600" dirty="0"/>
              <a:t> </a:t>
            </a:r>
            <a:r>
              <a:rPr lang="en-US" sz="3600" dirty="0" err="1"/>
              <a:t>Công</a:t>
            </a:r>
            <a:r>
              <a:rPr lang="en-US" sz="3600" dirty="0"/>
              <a:t> – Trung </a:t>
            </a:r>
            <a:r>
              <a:rPr lang="en-US" sz="3600" dirty="0" err="1"/>
              <a:t>Quốc</a:t>
            </a:r>
            <a:r>
              <a:rPr lang="en-US" sz="3600" dirty="0"/>
              <a:t>).</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642692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80">
                                          <p:stCondLst>
                                            <p:cond delay="0"/>
                                          </p:stCondLst>
                                        </p:cTn>
                                        <p:tgtEl>
                                          <p:spTgt spid="2"/>
                                        </p:tgtEl>
                                      </p:cBhvr>
                                    </p:animEffect>
                                    <p:anim calcmode="lin" valueType="num">
                                      <p:cBhvr>
                                        <p:cTn id="2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0" dur="26">
                                          <p:stCondLst>
                                            <p:cond delay="650"/>
                                          </p:stCondLst>
                                        </p:cTn>
                                        <p:tgtEl>
                                          <p:spTgt spid="2"/>
                                        </p:tgtEl>
                                      </p:cBhvr>
                                      <p:to x="100000" y="60000"/>
                                    </p:animScale>
                                    <p:animScale>
                                      <p:cBhvr>
                                        <p:cTn id="31" dur="166" decel="50000">
                                          <p:stCondLst>
                                            <p:cond delay="676"/>
                                          </p:stCondLst>
                                        </p:cTn>
                                        <p:tgtEl>
                                          <p:spTgt spid="2"/>
                                        </p:tgtEl>
                                      </p:cBhvr>
                                      <p:to x="100000" y="100000"/>
                                    </p:animScale>
                                    <p:animScale>
                                      <p:cBhvr>
                                        <p:cTn id="32" dur="26">
                                          <p:stCondLst>
                                            <p:cond delay="1312"/>
                                          </p:stCondLst>
                                        </p:cTn>
                                        <p:tgtEl>
                                          <p:spTgt spid="2"/>
                                        </p:tgtEl>
                                      </p:cBhvr>
                                      <p:to x="100000" y="80000"/>
                                    </p:animScale>
                                    <p:animScale>
                                      <p:cBhvr>
                                        <p:cTn id="33" dur="166" decel="50000">
                                          <p:stCondLst>
                                            <p:cond delay="1338"/>
                                          </p:stCondLst>
                                        </p:cTn>
                                        <p:tgtEl>
                                          <p:spTgt spid="2"/>
                                        </p:tgtEl>
                                      </p:cBhvr>
                                      <p:to x="100000" y="100000"/>
                                    </p:animScale>
                                    <p:animScale>
                                      <p:cBhvr>
                                        <p:cTn id="34" dur="26">
                                          <p:stCondLst>
                                            <p:cond delay="1642"/>
                                          </p:stCondLst>
                                        </p:cTn>
                                        <p:tgtEl>
                                          <p:spTgt spid="2"/>
                                        </p:tgtEl>
                                      </p:cBhvr>
                                      <p:to x="100000" y="90000"/>
                                    </p:animScale>
                                    <p:animScale>
                                      <p:cBhvr>
                                        <p:cTn id="35" dur="166" decel="50000">
                                          <p:stCondLst>
                                            <p:cond delay="1668"/>
                                          </p:stCondLst>
                                        </p:cTn>
                                        <p:tgtEl>
                                          <p:spTgt spid="2"/>
                                        </p:tgtEl>
                                      </p:cBhvr>
                                      <p:to x="100000" y="100000"/>
                                    </p:animScale>
                                    <p:animScale>
                                      <p:cBhvr>
                                        <p:cTn id="36" dur="26">
                                          <p:stCondLst>
                                            <p:cond delay="1808"/>
                                          </p:stCondLst>
                                        </p:cTn>
                                        <p:tgtEl>
                                          <p:spTgt spid="2"/>
                                        </p:tgtEl>
                                      </p:cBhvr>
                                      <p:to x="100000" y="95000"/>
                                    </p:animScale>
                                    <p:animScale>
                                      <p:cBhvr>
                                        <p:cTn id="37" dur="166" decel="50000">
                                          <p:stCondLst>
                                            <p:cond delay="1834"/>
                                          </p:stCondLst>
                                        </p:cTn>
                                        <p:tgtEl>
                                          <p:spTgt spid="2"/>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Effect transition="in" filter="circle(in)">
                                      <p:cBhvr>
                                        <p:cTn id="4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F81DE566-B661-6AB9-E45A-F0641A0524DB}"/>
              </a:ext>
            </a:extLst>
          </p:cNvPr>
          <p:cNvSpPr txBox="1">
            <a:spLocks/>
          </p:cNvSpPr>
          <p:nvPr/>
        </p:nvSpPr>
        <p:spPr>
          <a:xfrm>
            <a:off x="142877" y="135468"/>
            <a:ext cx="11906248" cy="64633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n-US" sz="3200" b="1" dirty="0">
                <a:solidFill>
                  <a:srgbClr val="C00000"/>
                </a:solidFill>
                <a:latin typeface="Times New Roman" panose="02020603050405020304" pitchFamily="18" charset="0"/>
                <a:cs typeface="Times New Roman" panose="02020603050405020304" pitchFamily="18" charset="0"/>
              </a:rPr>
              <a:t> 2. </a:t>
            </a:r>
            <a:r>
              <a:rPr lang="en-US" sz="3200" b="1" dirty="0" err="1">
                <a:solidFill>
                  <a:srgbClr val="C00000"/>
                </a:solidFill>
                <a:latin typeface="Times New Roman" panose="02020603050405020304" pitchFamily="18" charset="0"/>
                <a:cs typeface="Times New Roman" panose="02020603050405020304" pitchFamily="18" charset="0"/>
              </a:rPr>
              <a:t>Sáng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lập</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Đảng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Cộng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sản</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Việt</a:t>
            </a:r>
            <a:r>
              <a:rPr lang="en-US" sz="3200" b="1" dirty="0">
                <a:solidFill>
                  <a:srgbClr val="C00000"/>
                </a:solidFill>
                <a:latin typeface="Times New Roman" panose="02020603050405020304" pitchFamily="18" charset="0"/>
                <a:cs typeface="Times New Roman" panose="02020603050405020304" pitchFamily="18" charset="0"/>
              </a:rPr>
              <a:t> Nam</a:t>
            </a:r>
          </a:p>
        </p:txBody>
      </p:sp>
      <p:sp>
        <p:nvSpPr>
          <p:cNvPr id="2" name="Subtitle 2">
            <a:extLst>
              <a:ext uri="{FF2B5EF4-FFF2-40B4-BE49-F238E27FC236}">
                <a16:creationId xmlns:a16="http://schemas.microsoft.com/office/drawing/2014/main" id="{D14108CD-BC9A-D3A8-93C5-A60174D644BC}"/>
              </a:ext>
            </a:extLst>
          </p:cNvPr>
          <p:cNvSpPr txBox="1">
            <a:spLocks/>
          </p:cNvSpPr>
          <p:nvPr/>
        </p:nvSpPr>
        <p:spPr>
          <a:xfrm>
            <a:off x="142876" y="781800"/>
            <a:ext cx="11906248" cy="64633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n-US" sz="3200" b="1" dirty="0">
                <a:solidFill>
                  <a:srgbClr val="0808B8"/>
                </a:solidFill>
                <a:latin typeface="Times New Roman" panose="02020603050405020304" pitchFamily="18" charset="0"/>
                <a:cs typeface="Times New Roman" panose="02020603050405020304" pitchFamily="18" charset="0"/>
              </a:rPr>
              <a:t> b. </a:t>
            </a:r>
            <a:r>
              <a:rPr lang="en-US" sz="3200" b="1" dirty="0" err="1">
                <a:solidFill>
                  <a:srgbClr val="0808B8"/>
                </a:solidFill>
                <a:latin typeface="Times New Roman" panose="02020603050405020304" pitchFamily="18" charset="0"/>
                <a:cs typeface="Times New Roman" panose="02020603050405020304" pitchFamily="18" charset="0"/>
              </a:rPr>
              <a:t>Triệu</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tập</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chủ</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trì</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Hội</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nghị</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thành</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lập</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Đảng</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Cộng</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sản</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Việt</a:t>
            </a:r>
            <a:r>
              <a:rPr lang="en-US" sz="3200" b="1" dirty="0">
                <a:solidFill>
                  <a:srgbClr val="0808B8"/>
                </a:solidFill>
                <a:latin typeface="Times New Roman" panose="02020603050405020304" pitchFamily="18" charset="0"/>
                <a:cs typeface="Times New Roman" panose="02020603050405020304" pitchFamily="18" charset="0"/>
              </a:rPr>
              <a:t> Nam</a:t>
            </a:r>
          </a:p>
        </p:txBody>
      </p:sp>
      <p:sp>
        <p:nvSpPr>
          <p:cNvPr id="6" name="TextBox 5">
            <a:extLst>
              <a:ext uri="{FF2B5EF4-FFF2-40B4-BE49-F238E27FC236}">
                <a16:creationId xmlns:a16="http://schemas.microsoft.com/office/drawing/2014/main" id="{12A162D4-78C6-B695-F34B-6D9886AB4E6C}"/>
              </a:ext>
            </a:extLst>
          </p:cNvPr>
          <p:cNvSpPr txBox="1"/>
          <p:nvPr/>
        </p:nvSpPr>
        <p:spPr>
          <a:xfrm>
            <a:off x="285752" y="1551885"/>
            <a:ext cx="11763372" cy="3970318"/>
          </a:xfrm>
          <a:prstGeom prst="rect">
            <a:avLst/>
          </a:prstGeom>
          <a:noFill/>
        </p:spPr>
        <p:txBody>
          <a:bodyPr wrap="square">
            <a:spAutoFit/>
          </a:bodyPr>
          <a:lstStyle/>
          <a:p>
            <a:pPr algn="just"/>
            <a:r>
              <a:rPr lang="vi-VN" sz="3600" dirty="0"/>
              <a:t>+ What: Hội nghị thảo luận n</a:t>
            </a:r>
            <a:r>
              <a:rPr lang="en-US" sz="3600" dirty="0" err="1"/>
              <a:t>hững</a:t>
            </a:r>
            <a:r>
              <a:rPr lang="vi-VN" sz="3600" dirty="0"/>
              <a:t> vấn đề lớn: </a:t>
            </a:r>
            <a:endParaRPr lang="en-US" sz="3600" dirty="0"/>
          </a:p>
          <a:p>
            <a:pPr algn="just"/>
            <a:r>
              <a:rPr lang="en-US" sz="3600" dirty="0"/>
              <a:t>- b</a:t>
            </a:r>
            <a:r>
              <a:rPr lang="vi-VN" sz="3600" dirty="0"/>
              <a:t>ỏ mọi xung đột cũ,</a:t>
            </a:r>
            <a:r>
              <a:rPr lang="en-US" sz="3600" dirty="0"/>
              <a:t> </a:t>
            </a:r>
            <a:r>
              <a:rPr lang="vi-VN" sz="3600" dirty="0"/>
              <a:t>thống nhất các nhóm cộng sản</a:t>
            </a:r>
            <a:r>
              <a:rPr lang="en-US" sz="3600" dirty="0"/>
              <a:t> ở</a:t>
            </a:r>
            <a:r>
              <a:rPr lang="vi-VN" sz="3600" dirty="0"/>
              <a:t> Đông Dương; </a:t>
            </a:r>
            <a:endParaRPr lang="en-US" sz="3600" dirty="0"/>
          </a:p>
          <a:p>
            <a:pPr algn="just"/>
            <a:r>
              <a:rPr lang="en-US" sz="3600" dirty="0"/>
              <a:t>- đ</a:t>
            </a:r>
            <a:r>
              <a:rPr lang="vi-VN" sz="3600" dirty="0"/>
              <a:t>ịnh tên Đảng là Đảng Cộng sản Việt Nam; </a:t>
            </a:r>
            <a:endParaRPr lang="en-US" sz="3600" dirty="0"/>
          </a:p>
          <a:p>
            <a:pPr algn="just"/>
            <a:r>
              <a:rPr lang="en-US" sz="3600" dirty="0"/>
              <a:t>- t</a:t>
            </a:r>
            <a:r>
              <a:rPr lang="vi-VN" sz="3600" dirty="0"/>
              <a:t>hảo </a:t>
            </a:r>
            <a:r>
              <a:rPr lang="en-US" sz="3600" dirty="0" err="1"/>
              <a:t>luận</a:t>
            </a:r>
            <a:r>
              <a:rPr lang="en-US" sz="3600" dirty="0"/>
              <a:t> </a:t>
            </a:r>
            <a:r>
              <a:rPr lang="vi-VN" sz="3600" dirty="0"/>
              <a:t>Chính cương và Điều lệ sơ lược của Đảng; </a:t>
            </a:r>
            <a:endParaRPr lang="en-US" sz="3600" dirty="0"/>
          </a:p>
          <a:p>
            <a:pPr algn="just"/>
            <a:r>
              <a:rPr lang="en-US" sz="3600" dirty="0"/>
              <a:t>- đ</a:t>
            </a:r>
            <a:r>
              <a:rPr lang="vi-VN" sz="3600" dirty="0"/>
              <a:t>ịnh kế hoạch thực hiện việc thống nhất trong nước; </a:t>
            </a:r>
            <a:endParaRPr lang="en-US" sz="3600" dirty="0"/>
          </a:p>
          <a:p>
            <a:pPr algn="just"/>
            <a:r>
              <a:rPr lang="en-US" sz="3600" dirty="0"/>
              <a:t>- c</a:t>
            </a:r>
            <a:r>
              <a:rPr lang="vi-VN" sz="3600" dirty="0"/>
              <a:t>ử một Ban Chấp hành Trung ương lâm thời.</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13598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80">
                                          <p:stCondLst>
                                            <p:cond delay="0"/>
                                          </p:stCondLst>
                                        </p:cTn>
                                        <p:tgtEl>
                                          <p:spTgt spid="2"/>
                                        </p:tgtEl>
                                      </p:cBhvr>
                                    </p:animEffect>
                                    <p:anim calcmode="lin" valueType="num">
                                      <p:cBhvr>
                                        <p:cTn id="2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0" dur="26">
                                          <p:stCondLst>
                                            <p:cond delay="650"/>
                                          </p:stCondLst>
                                        </p:cTn>
                                        <p:tgtEl>
                                          <p:spTgt spid="2"/>
                                        </p:tgtEl>
                                      </p:cBhvr>
                                      <p:to x="100000" y="60000"/>
                                    </p:animScale>
                                    <p:animScale>
                                      <p:cBhvr>
                                        <p:cTn id="31" dur="166" decel="50000">
                                          <p:stCondLst>
                                            <p:cond delay="676"/>
                                          </p:stCondLst>
                                        </p:cTn>
                                        <p:tgtEl>
                                          <p:spTgt spid="2"/>
                                        </p:tgtEl>
                                      </p:cBhvr>
                                      <p:to x="100000" y="100000"/>
                                    </p:animScale>
                                    <p:animScale>
                                      <p:cBhvr>
                                        <p:cTn id="32" dur="26">
                                          <p:stCondLst>
                                            <p:cond delay="1312"/>
                                          </p:stCondLst>
                                        </p:cTn>
                                        <p:tgtEl>
                                          <p:spTgt spid="2"/>
                                        </p:tgtEl>
                                      </p:cBhvr>
                                      <p:to x="100000" y="80000"/>
                                    </p:animScale>
                                    <p:animScale>
                                      <p:cBhvr>
                                        <p:cTn id="33" dur="166" decel="50000">
                                          <p:stCondLst>
                                            <p:cond delay="1338"/>
                                          </p:stCondLst>
                                        </p:cTn>
                                        <p:tgtEl>
                                          <p:spTgt spid="2"/>
                                        </p:tgtEl>
                                      </p:cBhvr>
                                      <p:to x="100000" y="100000"/>
                                    </p:animScale>
                                    <p:animScale>
                                      <p:cBhvr>
                                        <p:cTn id="34" dur="26">
                                          <p:stCondLst>
                                            <p:cond delay="1642"/>
                                          </p:stCondLst>
                                        </p:cTn>
                                        <p:tgtEl>
                                          <p:spTgt spid="2"/>
                                        </p:tgtEl>
                                      </p:cBhvr>
                                      <p:to x="100000" y="90000"/>
                                    </p:animScale>
                                    <p:animScale>
                                      <p:cBhvr>
                                        <p:cTn id="35" dur="166" decel="50000">
                                          <p:stCondLst>
                                            <p:cond delay="1668"/>
                                          </p:stCondLst>
                                        </p:cTn>
                                        <p:tgtEl>
                                          <p:spTgt spid="2"/>
                                        </p:tgtEl>
                                      </p:cBhvr>
                                      <p:to x="100000" y="100000"/>
                                    </p:animScale>
                                    <p:animScale>
                                      <p:cBhvr>
                                        <p:cTn id="36" dur="26">
                                          <p:stCondLst>
                                            <p:cond delay="1808"/>
                                          </p:stCondLst>
                                        </p:cTn>
                                        <p:tgtEl>
                                          <p:spTgt spid="2"/>
                                        </p:tgtEl>
                                      </p:cBhvr>
                                      <p:to x="100000" y="95000"/>
                                    </p:animScale>
                                    <p:animScale>
                                      <p:cBhvr>
                                        <p:cTn id="37" dur="166" decel="50000">
                                          <p:stCondLst>
                                            <p:cond delay="1834"/>
                                          </p:stCondLst>
                                        </p:cTn>
                                        <p:tgtEl>
                                          <p:spTgt spid="2"/>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Effect transition="in" filter="circle(in)">
                                      <p:cBhvr>
                                        <p:cTn id="42" dur="2000"/>
                                        <p:tgtEl>
                                          <p:spTgt spid="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animEffect transition="in" filter="circle(in)">
                                      <p:cBhvr>
                                        <p:cTn id="47" dur="2000"/>
                                        <p:tgtEl>
                                          <p:spTgt spid="6">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6">
                                            <p:txEl>
                                              <p:pRg st="2" end="2"/>
                                            </p:txEl>
                                          </p:spTgt>
                                        </p:tgtEl>
                                        <p:attrNameLst>
                                          <p:attrName>style.visibility</p:attrName>
                                        </p:attrNameLst>
                                      </p:cBhvr>
                                      <p:to>
                                        <p:strVal val="visible"/>
                                      </p:to>
                                    </p:set>
                                    <p:animEffect transition="in" filter="circle(in)">
                                      <p:cBhvr>
                                        <p:cTn id="52" dur="2000"/>
                                        <p:tgtEl>
                                          <p:spTgt spid="6">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6">
                                            <p:txEl>
                                              <p:pRg st="3" end="3"/>
                                            </p:txEl>
                                          </p:spTgt>
                                        </p:tgtEl>
                                        <p:attrNameLst>
                                          <p:attrName>style.visibility</p:attrName>
                                        </p:attrNameLst>
                                      </p:cBhvr>
                                      <p:to>
                                        <p:strVal val="visible"/>
                                      </p:to>
                                    </p:set>
                                    <p:animEffect transition="in" filter="circle(in)">
                                      <p:cBhvr>
                                        <p:cTn id="57" dur="2000"/>
                                        <p:tgtEl>
                                          <p:spTgt spid="6">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6">
                                            <p:txEl>
                                              <p:pRg st="4" end="4"/>
                                            </p:txEl>
                                          </p:spTgt>
                                        </p:tgtEl>
                                        <p:attrNameLst>
                                          <p:attrName>style.visibility</p:attrName>
                                        </p:attrNameLst>
                                      </p:cBhvr>
                                      <p:to>
                                        <p:strVal val="visible"/>
                                      </p:to>
                                    </p:set>
                                    <p:animEffect transition="in" filter="circle(in)">
                                      <p:cBhvr>
                                        <p:cTn id="62" dur="2000"/>
                                        <p:tgtEl>
                                          <p:spTgt spid="6">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nodeType="clickEffect">
                                  <p:stCondLst>
                                    <p:cond delay="0"/>
                                  </p:stCondLst>
                                  <p:childTnLst>
                                    <p:set>
                                      <p:cBhvr>
                                        <p:cTn id="66" dur="1" fill="hold">
                                          <p:stCondLst>
                                            <p:cond delay="0"/>
                                          </p:stCondLst>
                                        </p:cTn>
                                        <p:tgtEl>
                                          <p:spTgt spid="6">
                                            <p:txEl>
                                              <p:pRg st="5" end="5"/>
                                            </p:txEl>
                                          </p:spTgt>
                                        </p:tgtEl>
                                        <p:attrNameLst>
                                          <p:attrName>style.visibility</p:attrName>
                                        </p:attrNameLst>
                                      </p:cBhvr>
                                      <p:to>
                                        <p:strVal val="visible"/>
                                      </p:to>
                                    </p:set>
                                    <p:animEffect transition="in" filter="circle(in)">
                                      <p:cBhvr>
                                        <p:cTn id="67" dur="2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F81DE566-B661-6AB9-E45A-F0641A0524DB}"/>
              </a:ext>
            </a:extLst>
          </p:cNvPr>
          <p:cNvSpPr txBox="1">
            <a:spLocks/>
          </p:cNvSpPr>
          <p:nvPr/>
        </p:nvSpPr>
        <p:spPr>
          <a:xfrm>
            <a:off x="142877" y="135468"/>
            <a:ext cx="11906248" cy="64633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n-US" sz="3200" b="1" dirty="0">
                <a:solidFill>
                  <a:srgbClr val="C00000"/>
                </a:solidFill>
                <a:latin typeface="Times New Roman" panose="02020603050405020304" pitchFamily="18" charset="0"/>
                <a:cs typeface="Times New Roman" panose="02020603050405020304" pitchFamily="18" charset="0"/>
              </a:rPr>
              <a:t> 2. </a:t>
            </a:r>
            <a:r>
              <a:rPr lang="en-US" sz="3200" b="1" dirty="0" err="1">
                <a:solidFill>
                  <a:srgbClr val="C00000"/>
                </a:solidFill>
                <a:latin typeface="Times New Roman" panose="02020603050405020304" pitchFamily="18" charset="0"/>
                <a:cs typeface="Times New Roman" panose="02020603050405020304" pitchFamily="18" charset="0"/>
              </a:rPr>
              <a:t>Sáng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lập</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Đảng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Cộng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sản</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Việt</a:t>
            </a:r>
            <a:r>
              <a:rPr lang="en-US" sz="3200" b="1" dirty="0">
                <a:solidFill>
                  <a:srgbClr val="C00000"/>
                </a:solidFill>
                <a:latin typeface="Times New Roman" panose="02020603050405020304" pitchFamily="18" charset="0"/>
                <a:cs typeface="Times New Roman" panose="02020603050405020304" pitchFamily="18" charset="0"/>
              </a:rPr>
              <a:t> Nam</a:t>
            </a:r>
          </a:p>
        </p:txBody>
      </p:sp>
      <p:sp>
        <p:nvSpPr>
          <p:cNvPr id="2" name="Subtitle 2">
            <a:extLst>
              <a:ext uri="{FF2B5EF4-FFF2-40B4-BE49-F238E27FC236}">
                <a16:creationId xmlns:a16="http://schemas.microsoft.com/office/drawing/2014/main" id="{D14108CD-BC9A-D3A8-93C5-A60174D644BC}"/>
              </a:ext>
            </a:extLst>
          </p:cNvPr>
          <p:cNvSpPr txBox="1">
            <a:spLocks/>
          </p:cNvSpPr>
          <p:nvPr/>
        </p:nvSpPr>
        <p:spPr>
          <a:xfrm>
            <a:off x="142876" y="781800"/>
            <a:ext cx="11906248" cy="64633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n-US" sz="3200" b="1" dirty="0">
                <a:solidFill>
                  <a:srgbClr val="0808B8"/>
                </a:solidFill>
                <a:latin typeface="Times New Roman" panose="02020603050405020304" pitchFamily="18" charset="0"/>
                <a:cs typeface="Times New Roman" panose="02020603050405020304" pitchFamily="18" charset="0"/>
              </a:rPr>
              <a:t> c. Ý </a:t>
            </a:r>
            <a:r>
              <a:rPr lang="en-US" sz="3200" b="1" dirty="0" err="1">
                <a:solidFill>
                  <a:srgbClr val="0808B8"/>
                </a:solidFill>
                <a:latin typeface="Times New Roman" panose="02020603050405020304" pitchFamily="18" charset="0"/>
                <a:cs typeface="Times New Roman" panose="02020603050405020304" pitchFamily="18" charset="0"/>
              </a:rPr>
              <a:t>nghĩa</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của</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việc</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thành</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lập</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Đảng</a:t>
            </a:r>
            <a:endParaRPr lang="en-US" sz="3200" b="1" dirty="0">
              <a:solidFill>
                <a:srgbClr val="0808B8"/>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2A162D4-78C6-B695-F34B-6D9886AB4E6C}"/>
              </a:ext>
            </a:extLst>
          </p:cNvPr>
          <p:cNvSpPr txBox="1"/>
          <p:nvPr/>
        </p:nvSpPr>
        <p:spPr>
          <a:xfrm>
            <a:off x="285752" y="1551885"/>
            <a:ext cx="11763372" cy="5262979"/>
          </a:xfrm>
          <a:prstGeom prst="rect">
            <a:avLst/>
          </a:prstGeom>
          <a:noFill/>
        </p:spPr>
        <p:txBody>
          <a:bodyPr wrap="square">
            <a:spAutoFit/>
          </a:bodyPr>
          <a:lstStyle/>
          <a:p>
            <a:pPr algn="just"/>
            <a:r>
              <a:rPr lang="vi-VN" sz="2800" dirty="0"/>
              <a:t>+ How: Ý nghĩa </a:t>
            </a:r>
            <a:r>
              <a:rPr lang="en-US" sz="2800" dirty="0" err="1"/>
              <a:t>của</a:t>
            </a:r>
            <a:r>
              <a:rPr lang="en-US" sz="2800" dirty="0"/>
              <a:t> </a:t>
            </a:r>
            <a:r>
              <a:rPr lang="en-US" sz="2800" dirty="0" err="1"/>
              <a:t>việc</a:t>
            </a:r>
            <a:r>
              <a:rPr lang="en-US" sz="2800" dirty="0"/>
              <a:t> </a:t>
            </a:r>
            <a:r>
              <a:rPr lang="vi-VN" sz="2800" dirty="0"/>
              <a:t>thành lập Đảng: </a:t>
            </a:r>
            <a:endParaRPr lang="en-US" sz="2800" dirty="0"/>
          </a:p>
          <a:p>
            <a:pPr algn="just"/>
            <a:r>
              <a:rPr lang="en-US" sz="2800" dirty="0"/>
              <a:t>- </a:t>
            </a:r>
            <a:r>
              <a:rPr lang="vi-VN" sz="2800" dirty="0"/>
              <a:t>Đảng Cộng sản Việt Nam ra đời là kết quả của quá trình phát triển của cách mạng Việt Nam; là sản phẩm của sự kết hợp chủ nghĩa Mác – Lê-nin, tư tưởng Hồ Chí Minh với phong trào công nhân và phong trào yêu nước Việt Nam. </a:t>
            </a:r>
            <a:endParaRPr lang="en-US" sz="2800" dirty="0"/>
          </a:p>
          <a:p>
            <a:pPr algn="just"/>
            <a:r>
              <a:rPr lang="en-US" sz="2800" dirty="0"/>
              <a:t>- </a:t>
            </a:r>
            <a:r>
              <a:rPr lang="vi-VN" sz="2800" dirty="0"/>
              <a:t>Đảng Cộng sản Việt Nam ra đời đã chấm dứt sự khủng hoảng bế tắc về đường lối cứu nước, đưa cách mạng Việt Nam sang một bước ngoặt lịch sử vĩ đại: cách mạng Việt Nam được đặt dưới sự lãnh đạo thống nhất của Đảng, cách mạng Việt Nam trở thành một bộ phận khăng khít của cách mạng vô sản thế giới. Đảng Cộng sản Việt Nam là nhân tố hàng đầu quyết định đưa cách mạng Việt Nam đi từ thắng lợi này đến thắng lợi khác.</a:t>
            </a:r>
            <a:endParaRPr lang="en-US" sz="28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86A31B9C-DEC0-7691-D570-64D1E1ACCF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8633"/>
            <a:ext cx="11900402" cy="2143201"/>
          </a:xfrm>
          <a:prstGeom prst="rect">
            <a:avLst/>
          </a:prstGeom>
        </p:spPr>
      </p:pic>
    </p:spTree>
    <p:extLst>
      <p:ext uri="{BB962C8B-B14F-4D97-AF65-F5344CB8AC3E}">
        <p14:creationId xmlns:p14="http://schemas.microsoft.com/office/powerpoint/2010/main" val="367278233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80">
                                          <p:stCondLst>
                                            <p:cond delay="0"/>
                                          </p:stCondLst>
                                        </p:cTn>
                                        <p:tgtEl>
                                          <p:spTgt spid="2"/>
                                        </p:tgtEl>
                                      </p:cBhvr>
                                    </p:animEffect>
                                    <p:anim calcmode="lin" valueType="num">
                                      <p:cBhvr>
                                        <p:cTn id="2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0" dur="26">
                                          <p:stCondLst>
                                            <p:cond delay="650"/>
                                          </p:stCondLst>
                                        </p:cTn>
                                        <p:tgtEl>
                                          <p:spTgt spid="2"/>
                                        </p:tgtEl>
                                      </p:cBhvr>
                                      <p:to x="100000" y="60000"/>
                                    </p:animScale>
                                    <p:animScale>
                                      <p:cBhvr>
                                        <p:cTn id="31" dur="166" decel="50000">
                                          <p:stCondLst>
                                            <p:cond delay="676"/>
                                          </p:stCondLst>
                                        </p:cTn>
                                        <p:tgtEl>
                                          <p:spTgt spid="2"/>
                                        </p:tgtEl>
                                      </p:cBhvr>
                                      <p:to x="100000" y="100000"/>
                                    </p:animScale>
                                    <p:animScale>
                                      <p:cBhvr>
                                        <p:cTn id="32" dur="26">
                                          <p:stCondLst>
                                            <p:cond delay="1312"/>
                                          </p:stCondLst>
                                        </p:cTn>
                                        <p:tgtEl>
                                          <p:spTgt spid="2"/>
                                        </p:tgtEl>
                                      </p:cBhvr>
                                      <p:to x="100000" y="80000"/>
                                    </p:animScale>
                                    <p:animScale>
                                      <p:cBhvr>
                                        <p:cTn id="33" dur="166" decel="50000">
                                          <p:stCondLst>
                                            <p:cond delay="1338"/>
                                          </p:stCondLst>
                                        </p:cTn>
                                        <p:tgtEl>
                                          <p:spTgt spid="2"/>
                                        </p:tgtEl>
                                      </p:cBhvr>
                                      <p:to x="100000" y="100000"/>
                                    </p:animScale>
                                    <p:animScale>
                                      <p:cBhvr>
                                        <p:cTn id="34" dur="26">
                                          <p:stCondLst>
                                            <p:cond delay="1642"/>
                                          </p:stCondLst>
                                        </p:cTn>
                                        <p:tgtEl>
                                          <p:spTgt spid="2"/>
                                        </p:tgtEl>
                                      </p:cBhvr>
                                      <p:to x="100000" y="90000"/>
                                    </p:animScale>
                                    <p:animScale>
                                      <p:cBhvr>
                                        <p:cTn id="35" dur="166" decel="50000">
                                          <p:stCondLst>
                                            <p:cond delay="1668"/>
                                          </p:stCondLst>
                                        </p:cTn>
                                        <p:tgtEl>
                                          <p:spTgt spid="2"/>
                                        </p:tgtEl>
                                      </p:cBhvr>
                                      <p:to x="100000" y="100000"/>
                                    </p:animScale>
                                    <p:animScale>
                                      <p:cBhvr>
                                        <p:cTn id="36" dur="26">
                                          <p:stCondLst>
                                            <p:cond delay="1808"/>
                                          </p:stCondLst>
                                        </p:cTn>
                                        <p:tgtEl>
                                          <p:spTgt spid="2"/>
                                        </p:tgtEl>
                                      </p:cBhvr>
                                      <p:to x="100000" y="95000"/>
                                    </p:animScale>
                                    <p:animScale>
                                      <p:cBhvr>
                                        <p:cTn id="37" dur="166" decel="50000">
                                          <p:stCondLst>
                                            <p:cond delay="1834"/>
                                          </p:stCondLst>
                                        </p:cTn>
                                        <p:tgtEl>
                                          <p:spTgt spid="2"/>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Effect transition="in" filter="circle(in)">
                                      <p:cBhvr>
                                        <p:cTn id="42" dur="2000"/>
                                        <p:tgtEl>
                                          <p:spTgt spid="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circle(in)">
                                      <p:cBhvr>
                                        <p:cTn id="47" dur="20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xit" presetSubtype="0" fill="hold" nodeType="clickEffect">
                                  <p:stCondLst>
                                    <p:cond delay="0"/>
                                  </p:stCondLst>
                                  <p:childTnLst>
                                    <p:anim calcmode="lin" valueType="num">
                                      <p:cBhvr>
                                        <p:cTn id="51" dur="1000"/>
                                        <p:tgtEl>
                                          <p:spTgt spid="5"/>
                                        </p:tgtEl>
                                        <p:attrNameLst>
                                          <p:attrName>ppt_w</p:attrName>
                                        </p:attrNameLst>
                                      </p:cBhvr>
                                      <p:tavLst>
                                        <p:tav tm="0">
                                          <p:val>
                                            <p:strVal val="ppt_w"/>
                                          </p:val>
                                        </p:tav>
                                        <p:tav tm="100000">
                                          <p:val>
                                            <p:fltVal val="0"/>
                                          </p:val>
                                        </p:tav>
                                      </p:tavLst>
                                    </p:anim>
                                    <p:anim calcmode="lin" valueType="num">
                                      <p:cBhvr>
                                        <p:cTn id="52" dur="1000"/>
                                        <p:tgtEl>
                                          <p:spTgt spid="5"/>
                                        </p:tgtEl>
                                        <p:attrNameLst>
                                          <p:attrName>ppt_h</p:attrName>
                                        </p:attrNameLst>
                                      </p:cBhvr>
                                      <p:tavLst>
                                        <p:tav tm="0">
                                          <p:val>
                                            <p:strVal val="ppt_h"/>
                                          </p:val>
                                        </p:tav>
                                        <p:tav tm="100000">
                                          <p:val>
                                            <p:fltVal val="0"/>
                                          </p:val>
                                        </p:tav>
                                      </p:tavLst>
                                    </p:anim>
                                    <p:anim calcmode="lin" valueType="num">
                                      <p:cBhvr>
                                        <p:cTn id="53" dur="1000"/>
                                        <p:tgtEl>
                                          <p:spTgt spid="5"/>
                                        </p:tgtEl>
                                        <p:attrNameLst>
                                          <p:attrName>style.rotation</p:attrName>
                                        </p:attrNameLst>
                                      </p:cBhvr>
                                      <p:tavLst>
                                        <p:tav tm="0">
                                          <p:val>
                                            <p:fltVal val="0"/>
                                          </p:val>
                                        </p:tav>
                                        <p:tav tm="100000">
                                          <p:val>
                                            <p:fltVal val="90"/>
                                          </p:val>
                                        </p:tav>
                                      </p:tavLst>
                                    </p:anim>
                                    <p:animEffect transition="out" filter="fade">
                                      <p:cBhvr>
                                        <p:cTn id="54" dur="1000"/>
                                        <p:tgtEl>
                                          <p:spTgt spid="5"/>
                                        </p:tgtEl>
                                      </p:cBhvr>
                                    </p:animEffect>
                                    <p:set>
                                      <p:cBhvr>
                                        <p:cTn id="55" dur="1" fill="hold">
                                          <p:stCondLst>
                                            <p:cond delay="999"/>
                                          </p:stCondLst>
                                        </p:cTn>
                                        <p:tgtEl>
                                          <p:spTgt spid="5"/>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nodeType="clickEffect">
                                  <p:stCondLst>
                                    <p:cond delay="0"/>
                                  </p:stCondLst>
                                  <p:childTnLst>
                                    <p:set>
                                      <p:cBhvr>
                                        <p:cTn id="59" dur="1" fill="hold">
                                          <p:stCondLst>
                                            <p:cond delay="0"/>
                                          </p:stCondLst>
                                        </p:cTn>
                                        <p:tgtEl>
                                          <p:spTgt spid="6">
                                            <p:txEl>
                                              <p:pRg st="1" end="1"/>
                                            </p:txEl>
                                          </p:spTgt>
                                        </p:tgtEl>
                                        <p:attrNameLst>
                                          <p:attrName>style.visibility</p:attrName>
                                        </p:attrNameLst>
                                      </p:cBhvr>
                                      <p:to>
                                        <p:strVal val="visible"/>
                                      </p:to>
                                    </p:set>
                                    <p:animEffect transition="in" filter="circle(in)">
                                      <p:cBhvr>
                                        <p:cTn id="60" dur="2000"/>
                                        <p:tgtEl>
                                          <p:spTgt spid="6">
                                            <p:txEl>
                                              <p:pRg st="1" end="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6" presetClass="entr" presetSubtype="16" fill="hold" nodeType="clickEffect">
                                  <p:stCondLst>
                                    <p:cond delay="0"/>
                                  </p:stCondLst>
                                  <p:childTnLst>
                                    <p:set>
                                      <p:cBhvr>
                                        <p:cTn id="64" dur="1" fill="hold">
                                          <p:stCondLst>
                                            <p:cond delay="0"/>
                                          </p:stCondLst>
                                        </p:cTn>
                                        <p:tgtEl>
                                          <p:spTgt spid="6">
                                            <p:txEl>
                                              <p:pRg st="2" end="2"/>
                                            </p:txEl>
                                          </p:spTgt>
                                        </p:tgtEl>
                                        <p:attrNameLst>
                                          <p:attrName>style.visibility</p:attrName>
                                        </p:attrNameLst>
                                      </p:cBhvr>
                                      <p:to>
                                        <p:strVal val="visible"/>
                                      </p:to>
                                    </p:set>
                                    <p:animEffect transition="in" filter="circle(in)">
                                      <p:cBhvr>
                                        <p:cTn id="65"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F81DE566-B661-6AB9-E45A-F0641A0524DB}"/>
              </a:ext>
            </a:extLst>
          </p:cNvPr>
          <p:cNvSpPr txBox="1">
            <a:spLocks/>
          </p:cNvSpPr>
          <p:nvPr/>
        </p:nvSpPr>
        <p:spPr>
          <a:xfrm>
            <a:off x="142877" y="135468"/>
            <a:ext cx="11906248" cy="64633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n-US" sz="3200" b="1" dirty="0">
                <a:solidFill>
                  <a:srgbClr val="C00000"/>
                </a:solidFill>
                <a:latin typeface="Times New Roman" panose="02020603050405020304" pitchFamily="18" charset="0"/>
                <a:cs typeface="Times New Roman" panose="02020603050405020304" pitchFamily="18" charset="0"/>
              </a:rPr>
              <a:t> 3. </a:t>
            </a:r>
            <a:r>
              <a:rPr lang="en-US" sz="3200" b="1" dirty="0" err="1">
                <a:solidFill>
                  <a:srgbClr val="C00000"/>
                </a:solidFill>
                <a:latin typeface="Times New Roman" panose="02020603050405020304" pitchFamily="18" charset="0"/>
                <a:cs typeface="Times New Roman" panose="02020603050405020304" pitchFamily="18" charset="0"/>
              </a:rPr>
              <a:t>Chuẩn</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bị</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và</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lãnh</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đạo</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Cách</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mạng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tháng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Tám</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năm</a:t>
            </a:r>
            <a:r>
              <a:rPr lang="en-US" sz="3200" b="1" dirty="0">
                <a:solidFill>
                  <a:srgbClr val="C00000"/>
                </a:solidFill>
                <a:latin typeface="Times New Roman" panose="02020603050405020304" pitchFamily="18" charset="0"/>
                <a:cs typeface="Times New Roman" panose="02020603050405020304" pitchFamily="18" charset="0"/>
              </a:rPr>
              <a:t> 1945</a:t>
            </a:r>
          </a:p>
        </p:txBody>
      </p:sp>
      <p:sp>
        <p:nvSpPr>
          <p:cNvPr id="2" name="Subtitle 2">
            <a:extLst>
              <a:ext uri="{FF2B5EF4-FFF2-40B4-BE49-F238E27FC236}">
                <a16:creationId xmlns:a16="http://schemas.microsoft.com/office/drawing/2014/main" id="{D14108CD-BC9A-D3A8-93C5-A60174D644BC}"/>
              </a:ext>
            </a:extLst>
          </p:cNvPr>
          <p:cNvSpPr txBox="1">
            <a:spLocks/>
          </p:cNvSpPr>
          <p:nvPr/>
        </p:nvSpPr>
        <p:spPr>
          <a:xfrm>
            <a:off x="142876" y="781800"/>
            <a:ext cx="11906248" cy="115851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a:solidFill>
                  <a:srgbClr val="0808B8"/>
                </a:solidFill>
                <a:latin typeface="Times New Roman" panose="02020603050405020304" pitchFamily="18" charset="0"/>
                <a:cs typeface="Times New Roman" panose="02020603050405020304" pitchFamily="18" charset="0"/>
                <a:sym typeface="Wingdings 2" panose="05020102010507070707" pitchFamily="18" charset="2"/>
              </a:rPr>
              <a:t></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Triệu</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tập</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Hội</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nghị</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lần</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thứ</a:t>
            </a:r>
            <a:r>
              <a:rPr lang="en-US" sz="3200" b="1" dirty="0">
                <a:solidFill>
                  <a:srgbClr val="0808B8"/>
                </a:solidFill>
                <a:latin typeface="Times New Roman" panose="02020603050405020304" pitchFamily="18" charset="0"/>
                <a:cs typeface="Times New Roman" panose="02020603050405020304" pitchFamily="18" charset="0"/>
              </a:rPr>
              <a:t> 8 Ban </a:t>
            </a:r>
            <a:r>
              <a:rPr lang="en-US" sz="3200" b="1" dirty="0" err="1">
                <a:solidFill>
                  <a:srgbClr val="0808B8"/>
                </a:solidFill>
                <a:latin typeface="Times New Roman" panose="02020603050405020304" pitchFamily="18" charset="0"/>
                <a:cs typeface="Times New Roman" panose="02020603050405020304" pitchFamily="18" charset="0"/>
              </a:rPr>
              <a:t>Chấp</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hành</a:t>
            </a:r>
            <a:r>
              <a:rPr lang="en-US" sz="3200" b="1" dirty="0">
                <a:solidFill>
                  <a:srgbClr val="0808B8"/>
                </a:solidFill>
                <a:latin typeface="Times New Roman" panose="02020603050405020304" pitchFamily="18" charset="0"/>
                <a:cs typeface="Times New Roman" panose="02020603050405020304" pitchFamily="18" charset="0"/>
              </a:rPr>
              <a:t> Trung </a:t>
            </a:r>
            <a:r>
              <a:rPr lang="en-US" sz="3200" b="1" dirty="0" err="1">
                <a:solidFill>
                  <a:srgbClr val="0808B8"/>
                </a:solidFill>
                <a:latin typeface="Times New Roman" panose="02020603050405020304" pitchFamily="18" charset="0"/>
                <a:cs typeface="Times New Roman" panose="02020603050405020304" pitchFamily="18" charset="0"/>
              </a:rPr>
              <a:t>ương</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Đảng</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Cộng</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sản</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Đông</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Dương</a:t>
            </a:r>
            <a:r>
              <a:rPr lang="en-US" sz="3200" b="1" dirty="0">
                <a:solidFill>
                  <a:srgbClr val="0808B8"/>
                </a:solidFill>
                <a:latin typeface="Times New Roman" panose="02020603050405020304" pitchFamily="18" charset="0"/>
                <a:cs typeface="Times New Roman" panose="02020603050405020304" pitchFamily="18" charset="0"/>
              </a:rPr>
              <a:t> (5-1941)</a:t>
            </a:r>
          </a:p>
        </p:txBody>
      </p:sp>
      <p:sp>
        <p:nvSpPr>
          <p:cNvPr id="6" name="TextBox 5">
            <a:extLst>
              <a:ext uri="{FF2B5EF4-FFF2-40B4-BE49-F238E27FC236}">
                <a16:creationId xmlns:a16="http://schemas.microsoft.com/office/drawing/2014/main" id="{12A162D4-78C6-B695-F34B-6D9886AB4E6C}"/>
              </a:ext>
            </a:extLst>
          </p:cNvPr>
          <p:cNvSpPr txBox="1"/>
          <p:nvPr/>
        </p:nvSpPr>
        <p:spPr>
          <a:xfrm>
            <a:off x="214314" y="1940312"/>
            <a:ext cx="11763372" cy="4832092"/>
          </a:xfrm>
          <a:prstGeom prst="rect">
            <a:avLst/>
          </a:prstGeom>
          <a:noFill/>
        </p:spPr>
        <p:txBody>
          <a:bodyPr wrap="square">
            <a:spAutoFit/>
          </a:bodyPr>
          <a:lstStyle/>
          <a:p>
            <a:pPr algn="just"/>
            <a:r>
              <a:rPr lang="en-US" sz="2800" dirty="0"/>
              <a:t>-</a:t>
            </a:r>
            <a:r>
              <a:rPr lang="vi-VN" sz="2800" dirty="0"/>
              <a:t> Ngày 28 – 1 – 1941, Nguyễn Ái Quốc về nước, trực tiếp lãnh đạo cách mạng Việt Nam. Từ ngày 10 đến ngày 19 – 5 – 1941, Nguyễn Ái Quốc triệu tập Hội nghị lần thứ 8 Ban Chấp hành Trung ương Đảng Cộng sản Đông Dương. </a:t>
            </a:r>
            <a:endParaRPr lang="en-US" sz="2800" dirty="0"/>
          </a:p>
          <a:p>
            <a:pPr algn="just"/>
            <a:r>
              <a:rPr lang="en-US" sz="2800" dirty="0"/>
              <a:t>	</a:t>
            </a:r>
            <a:r>
              <a:rPr lang="vi-VN" sz="2800" dirty="0"/>
              <a:t>Dưới sự chủ trì của Nguyễn Ái Quốc, Hội nghị xác định cách mạng Việt Nam hiện tại là cuộc cách mạng giải phóng dân tộc. Hội nghị chủ trương thành lập Mặt trận Việt Nam Độc lập Đồng minh (gọi tắt là Mặt trận Việt Minh) và giúp đỡ nhân dân Lào, Campu-chia thành lập mặt trận riêng. Hội nghị nhấn mạnh chuẩn bị khởi nghĩa là nhiệm vụ trung tâm của toàn Đảng, toàn dân và xác định tiến trình cách mạng Việt Nam là đi từ khởi nghĩa từng phần tiến lên tổng khởi nghĩa. </a:t>
            </a:r>
            <a:endParaRPr lang="en-US" sz="2800" dirty="0"/>
          </a:p>
        </p:txBody>
      </p:sp>
    </p:spTree>
    <p:extLst>
      <p:ext uri="{BB962C8B-B14F-4D97-AF65-F5344CB8AC3E}">
        <p14:creationId xmlns:p14="http://schemas.microsoft.com/office/powerpoint/2010/main" val="345801932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80">
                                          <p:stCondLst>
                                            <p:cond delay="0"/>
                                          </p:stCondLst>
                                        </p:cTn>
                                        <p:tgtEl>
                                          <p:spTgt spid="2"/>
                                        </p:tgtEl>
                                      </p:cBhvr>
                                    </p:animEffect>
                                    <p:anim calcmode="lin" valueType="num">
                                      <p:cBhvr>
                                        <p:cTn id="2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0" dur="26">
                                          <p:stCondLst>
                                            <p:cond delay="650"/>
                                          </p:stCondLst>
                                        </p:cTn>
                                        <p:tgtEl>
                                          <p:spTgt spid="2"/>
                                        </p:tgtEl>
                                      </p:cBhvr>
                                      <p:to x="100000" y="60000"/>
                                    </p:animScale>
                                    <p:animScale>
                                      <p:cBhvr>
                                        <p:cTn id="31" dur="166" decel="50000">
                                          <p:stCondLst>
                                            <p:cond delay="676"/>
                                          </p:stCondLst>
                                        </p:cTn>
                                        <p:tgtEl>
                                          <p:spTgt spid="2"/>
                                        </p:tgtEl>
                                      </p:cBhvr>
                                      <p:to x="100000" y="100000"/>
                                    </p:animScale>
                                    <p:animScale>
                                      <p:cBhvr>
                                        <p:cTn id="32" dur="26">
                                          <p:stCondLst>
                                            <p:cond delay="1312"/>
                                          </p:stCondLst>
                                        </p:cTn>
                                        <p:tgtEl>
                                          <p:spTgt spid="2"/>
                                        </p:tgtEl>
                                      </p:cBhvr>
                                      <p:to x="100000" y="80000"/>
                                    </p:animScale>
                                    <p:animScale>
                                      <p:cBhvr>
                                        <p:cTn id="33" dur="166" decel="50000">
                                          <p:stCondLst>
                                            <p:cond delay="1338"/>
                                          </p:stCondLst>
                                        </p:cTn>
                                        <p:tgtEl>
                                          <p:spTgt spid="2"/>
                                        </p:tgtEl>
                                      </p:cBhvr>
                                      <p:to x="100000" y="100000"/>
                                    </p:animScale>
                                    <p:animScale>
                                      <p:cBhvr>
                                        <p:cTn id="34" dur="26">
                                          <p:stCondLst>
                                            <p:cond delay="1642"/>
                                          </p:stCondLst>
                                        </p:cTn>
                                        <p:tgtEl>
                                          <p:spTgt spid="2"/>
                                        </p:tgtEl>
                                      </p:cBhvr>
                                      <p:to x="100000" y="90000"/>
                                    </p:animScale>
                                    <p:animScale>
                                      <p:cBhvr>
                                        <p:cTn id="35" dur="166" decel="50000">
                                          <p:stCondLst>
                                            <p:cond delay="1668"/>
                                          </p:stCondLst>
                                        </p:cTn>
                                        <p:tgtEl>
                                          <p:spTgt spid="2"/>
                                        </p:tgtEl>
                                      </p:cBhvr>
                                      <p:to x="100000" y="100000"/>
                                    </p:animScale>
                                    <p:animScale>
                                      <p:cBhvr>
                                        <p:cTn id="36" dur="26">
                                          <p:stCondLst>
                                            <p:cond delay="1808"/>
                                          </p:stCondLst>
                                        </p:cTn>
                                        <p:tgtEl>
                                          <p:spTgt spid="2"/>
                                        </p:tgtEl>
                                      </p:cBhvr>
                                      <p:to x="100000" y="95000"/>
                                    </p:animScale>
                                    <p:animScale>
                                      <p:cBhvr>
                                        <p:cTn id="37" dur="166" decel="50000">
                                          <p:stCondLst>
                                            <p:cond delay="1834"/>
                                          </p:stCondLst>
                                        </p:cTn>
                                        <p:tgtEl>
                                          <p:spTgt spid="2"/>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Effect transition="in" filter="circle(in)">
                                      <p:cBhvr>
                                        <p:cTn id="42" dur="2000"/>
                                        <p:tgtEl>
                                          <p:spTgt spid="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animEffect transition="in" filter="circle(in)">
                                      <p:cBhvr>
                                        <p:cTn id="47"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97196A7-8DF5-099E-4642-798B0D5A5A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068" y="270933"/>
            <a:ext cx="11751732" cy="6316134"/>
          </a:xfrm>
          <a:prstGeom prst="rect">
            <a:avLst/>
          </a:prstGeom>
          <a:ln w="76200">
            <a:solidFill>
              <a:srgbClr val="FF0000"/>
            </a:solidFill>
          </a:ln>
        </p:spPr>
      </p:pic>
    </p:spTree>
    <p:extLst>
      <p:ext uri="{BB962C8B-B14F-4D97-AF65-F5344CB8AC3E}">
        <p14:creationId xmlns:p14="http://schemas.microsoft.com/office/powerpoint/2010/main" val="33088369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F81DE566-B661-6AB9-E45A-F0641A0524DB}"/>
              </a:ext>
            </a:extLst>
          </p:cNvPr>
          <p:cNvSpPr txBox="1">
            <a:spLocks/>
          </p:cNvSpPr>
          <p:nvPr/>
        </p:nvSpPr>
        <p:spPr>
          <a:xfrm>
            <a:off x="142877" y="135468"/>
            <a:ext cx="11906248" cy="64633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n-US" sz="3200" b="1" dirty="0">
                <a:solidFill>
                  <a:srgbClr val="C00000"/>
                </a:solidFill>
                <a:latin typeface="Times New Roman" panose="02020603050405020304" pitchFamily="18" charset="0"/>
                <a:cs typeface="Times New Roman" panose="02020603050405020304" pitchFamily="18" charset="0"/>
              </a:rPr>
              <a:t> 3. </a:t>
            </a:r>
            <a:r>
              <a:rPr lang="en-US" sz="3200" b="1" dirty="0" err="1">
                <a:solidFill>
                  <a:srgbClr val="C00000"/>
                </a:solidFill>
                <a:latin typeface="Times New Roman" panose="02020603050405020304" pitchFamily="18" charset="0"/>
                <a:cs typeface="Times New Roman" panose="02020603050405020304" pitchFamily="18" charset="0"/>
              </a:rPr>
              <a:t>Chuẩn</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bị</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và</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lãnh</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đạo</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Cách</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mạng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tháng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Tám</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năm</a:t>
            </a:r>
            <a:r>
              <a:rPr lang="en-US" sz="3200" b="1" dirty="0">
                <a:solidFill>
                  <a:srgbClr val="C00000"/>
                </a:solidFill>
                <a:latin typeface="Times New Roman" panose="02020603050405020304" pitchFamily="18" charset="0"/>
                <a:cs typeface="Times New Roman" panose="02020603050405020304" pitchFamily="18" charset="0"/>
              </a:rPr>
              <a:t> 1945</a:t>
            </a:r>
          </a:p>
        </p:txBody>
      </p:sp>
      <p:sp>
        <p:nvSpPr>
          <p:cNvPr id="2" name="Subtitle 2">
            <a:extLst>
              <a:ext uri="{FF2B5EF4-FFF2-40B4-BE49-F238E27FC236}">
                <a16:creationId xmlns:a16="http://schemas.microsoft.com/office/drawing/2014/main" id="{D14108CD-BC9A-D3A8-93C5-A60174D644BC}"/>
              </a:ext>
            </a:extLst>
          </p:cNvPr>
          <p:cNvSpPr txBox="1">
            <a:spLocks/>
          </p:cNvSpPr>
          <p:nvPr/>
        </p:nvSpPr>
        <p:spPr>
          <a:xfrm>
            <a:off x="142876" y="781800"/>
            <a:ext cx="11906248" cy="264720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a:solidFill>
                  <a:srgbClr val="0808B8"/>
                </a:solidFill>
                <a:latin typeface="Times New Roman" panose="02020603050405020304" pitchFamily="18" charset="0"/>
                <a:cs typeface="Times New Roman" panose="02020603050405020304" pitchFamily="18" charset="0"/>
                <a:sym typeface="Wingdings 2" panose="05020102010507070707" pitchFamily="18" charset="2"/>
              </a:rPr>
              <a:t></a:t>
            </a:r>
            <a:r>
              <a:rPr lang="en-US" sz="3200" b="1" dirty="0">
                <a:solidFill>
                  <a:srgbClr val="0808B8"/>
                </a:solidFill>
                <a:latin typeface="Times New Roman" panose="02020603050405020304" pitchFamily="18" charset="0"/>
                <a:cs typeface="Times New Roman" panose="02020603050405020304" pitchFamily="18" charset="0"/>
              </a:rPr>
              <a:t> </a:t>
            </a:r>
            <a:r>
              <a:rPr lang="vi-VN" sz="3200" b="1" dirty="0">
                <a:solidFill>
                  <a:srgbClr val="0808B8"/>
                </a:solidFill>
              </a:rPr>
              <a:t>Chuẩn bị về lực lượng chính trị, lực lượng vũ trang và căn cứ địa cho Cách mạng tháng Tám năm 1945: thành lập Mặt trận Việt Minh, ra Chỉ thị thành lập Việt Nam Tuyên truyền Giải phóng quân, thành lập Khu Giải phóng Việt Bắc,… </a:t>
            </a:r>
            <a:endParaRPr lang="en-US" sz="3200" b="1" dirty="0">
              <a:solidFill>
                <a:srgbClr val="0808B8"/>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DAB789D7-90C3-986A-CFD3-CCF6C510A6A3}"/>
              </a:ext>
            </a:extLst>
          </p:cNvPr>
          <p:cNvSpPr txBox="1">
            <a:spLocks/>
          </p:cNvSpPr>
          <p:nvPr/>
        </p:nvSpPr>
        <p:spPr>
          <a:xfrm>
            <a:off x="142876" y="3699702"/>
            <a:ext cx="11906248" cy="116223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a:solidFill>
                  <a:srgbClr val="0808B8"/>
                </a:solidFill>
                <a:latin typeface="Times New Roman" panose="02020603050405020304" pitchFamily="18" charset="0"/>
                <a:cs typeface="Times New Roman" panose="02020603050405020304" pitchFamily="18" charset="0"/>
                <a:sym typeface="Wingdings 2" panose="05020102010507070707" pitchFamily="18" charset="2"/>
              </a:rPr>
              <a:t></a:t>
            </a:r>
            <a:r>
              <a:rPr lang="en-US" sz="3200" b="1" dirty="0">
                <a:solidFill>
                  <a:srgbClr val="0808B8"/>
                </a:solidFill>
                <a:latin typeface="Times New Roman" panose="02020603050405020304" pitchFamily="18" charset="0"/>
                <a:cs typeface="Times New Roman" panose="02020603050405020304" pitchFamily="18" charset="0"/>
              </a:rPr>
              <a:t> </a:t>
            </a:r>
            <a:r>
              <a:rPr lang="vi-VN" sz="3200" b="1" dirty="0">
                <a:solidFill>
                  <a:srgbClr val="0808B8"/>
                </a:solidFill>
              </a:rPr>
              <a:t>Trực tiếp lãnh đạo Cách mạng tháng Tám và thành lập nước Việt Nam Dân chủ Cộng hoà.</a:t>
            </a:r>
            <a:endParaRPr lang="en-US" sz="3200" b="1" dirty="0">
              <a:solidFill>
                <a:srgbClr val="0808B8"/>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390313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80">
                                          <p:stCondLst>
                                            <p:cond delay="0"/>
                                          </p:stCondLst>
                                        </p:cTn>
                                        <p:tgtEl>
                                          <p:spTgt spid="2"/>
                                        </p:tgtEl>
                                      </p:cBhvr>
                                    </p:animEffect>
                                    <p:anim calcmode="lin" valueType="num">
                                      <p:cBhvr>
                                        <p:cTn id="2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0" dur="26">
                                          <p:stCondLst>
                                            <p:cond delay="650"/>
                                          </p:stCondLst>
                                        </p:cTn>
                                        <p:tgtEl>
                                          <p:spTgt spid="2"/>
                                        </p:tgtEl>
                                      </p:cBhvr>
                                      <p:to x="100000" y="60000"/>
                                    </p:animScale>
                                    <p:animScale>
                                      <p:cBhvr>
                                        <p:cTn id="31" dur="166" decel="50000">
                                          <p:stCondLst>
                                            <p:cond delay="676"/>
                                          </p:stCondLst>
                                        </p:cTn>
                                        <p:tgtEl>
                                          <p:spTgt spid="2"/>
                                        </p:tgtEl>
                                      </p:cBhvr>
                                      <p:to x="100000" y="100000"/>
                                    </p:animScale>
                                    <p:animScale>
                                      <p:cBhvr>
                                        <p:cTn id="32" dur="26">
                                          <p:stCondLst>
                                            <p:cond delay="1312"/>
                                          </p:stCondLst>
                                        </p:cTn>
                                        <p:tgtEl>
                                          <p:spTgt spid="2"/>
                                        </p:tgtEl>
                                      </p:cBhvr>
                                      <p:to x="100000" y="80000"/>
                                    </p:animScale>
                                    <p:animScale>
                                      <p:cBhvr>
                                        <p:cTn id="33" dur="166" decel="50000">
                                          <p:stCondLst>
                                            <p:cond delay="1338"/>
                                          </p:stCondLst>
                                        </p:cTn>
                                        <p:tgtEl>
                                          <p:spTgt spid="2"/>
                                        </p:tgtEl>
                                      </p:cBhvr>
                                      <p:to x="100000" y="100000"/>
                                    </p:animScale>
                                    <p:animScale>
                                      <p:cBhvr>
                                        <p:cTn id="34" dur="26">
                                          <p:stCondLst>
                                            <p:cond delay="1642"/>
                                          </p:stCondLst>
                                        </p:cTn>
                                        <p:tgtEl>
                                          <p:spTgt spid="2"/>
                                        </p:tgtEl>
                                      </p:cBhvr>
                                      <p:to x="100000" y="90000"/>
                                    </p:animScale>
                                    <p:animScale>
                                      <p:cBhvr>
                                        <p:cTn id="35" dur="166" decel="50000">
                                          <p:stCondLst>
                                            <p:cond delay="1668"/>
                                          </p:stCondLst>
                                        </p:cTn>
                                        <p:tgtEl>
                                          <p:spTgt spid="2"/>
                                        </p:tgtEl>
                                      </p:cBhvr>
                                      <p:to x="100000" y="100000"/>
                                    </p:animScale>
                                    <p:animScale>
                                      <p:cBhvr>
                                        <p:cTn id="36" dur="26">
                                          <p:stCondLst>
                                            <p:cond delay="1808"/>
                                          </p:stCondLst>
                                        </p:cTn>
                                        <p:tgtEl>
                                          <p:spTgt spid="2"/>
                                        </p:tgtEl>
                                      </p:cBhvr>
                                      <p:to x="100000" y="95000"/>
                                    </p:animScale>
                                    <p:animScale>
                                      <p:cBhvr>
                                        <p:cTn id="37" dur="166" decel="50000">
                                          <p:stCondLst>
                                            <p:cond delay="1834"/>
                                          </p:stCondLst>
                                        </p:cTn>
                                        <p:tgtEl>
                                          <p:spTgt spid="2"/>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down)">
                                      <p:cBhvr>
                                        <p:cTn id="41" dur="580">
                                          <p:stCondLst>
                                            <p:cond delay="0"/>
                                          </p:stCondLst>
                                        </p:cTn>
                                        <p:tgtEl>
                                          <p:spTgt spid="3"/>
                                        </p:tgtEl>
                                      </p:cBhvr>
                                    </p:animEffect>
                                    <p:anim calcmode="lin" valueType="num">
                                      <p:cBhvr>
                                        <p:cTn id="42"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gtEl>
                                      </p:cBhvr>
                                      <p:to x="100000" y="60000"/>
                                    </p:animScale>
                                    <p:animScale>
                                      <p:cBhvr>
                                        <p:cTn id="48" dur="166" decel="50000">
                                          <p:stCondLst>
                                            <p:cond delay="676"/>
                                          </p:stCondLst>
                                        </p:cTn>
                                        <p:tgtEl>
                                          <p:spTgt spid="3"/>
                                        </p:tgtEl>
                                      </p:cBhvr>
                                      <p:to x="100000" y="100000"/>
                                    </p:animScale>
                                    <p:animScale>
                                      <p:cBhvr>
                                        <p:cTn id="49" dur="26">
                                          <p:stCondLst>
                                            <p:cond delay="1312"/>
                                          </p:stCondLst>
                                        </p:cTn>
                                        <p:tgtEl>
                                          <p:spTgt spid="3"/>
                                        </p:tgtEl>
                                      </p:cBhvr>
                                      <p:to x="100000" y="80000"/>
                                    </p:animScale>
                                    <p:animScale>
                                      <p:cBhvr>
                                        <p:cTn id="50" dur="166" decel="50000">
                                          <p:stCondLst>
                                            <p:cond delay="1338"/>
                                          </p:stCondLst>
                                        </p:cTn>
                                        <p:tgtEl>
                                          <p:spTgt spid="3"/>
                                        </p:tgtEl>
                                      </p:cBhvr>
                                      <p:to x="100000" y="100000"/>
                                    </p:animScale>
                                    <p:animScale>
                                      <p:cBhvr>
                                        <p:cTn id="51" dur="26">
                                          <p:stCondLst>
                                            <p:cond delay="1642"/>
                                          </p:stCondLst>
                                        </p:cTn>
                                        <p:tgtEl>
                                          <p:spTgt spid="3"/>
                                        </p:tgtEl>
                                      </p:cBhvr>
                                      <p:to x="100000" y="90000"/>
                                    </p:animScale>
                                    <p:animScale>
                                      <p:cBhvr>
                                        <p:cTn id="52" dur="166" decel="50000">
                                          <p:stCondLst>
                                            <p:cond delay="1668"/>
                                          </p:stCondLst>
                                        </p:cTn>
                                        <p:tgtEl>
                                          <p:spTgt spid="3"/>
                                        </p:tgtEl>
                                      </p:cBhvr>
                                      <p:to x="100000" y="100000"/>
                                    </p:animScale>
                                    <p:animScale>
                                      <p:cBhvr>
                                        <p:cTn id="53" dur="26">
                                          <p:stCondLst>
                                            <p:cond delay="1808"/>
                                          </p:stCondLst>
                                        </p:cTn>
                                        <p:tgtEl>
                                          <p:spTgt spid="3"/>
                                        </p:tgtEl>
                                      </p:cBhvr>
                                      <p:to x="100000" y="95000"/>
                                    </p:animScale>
                                    <p:animScale>
                                      <p:cBhvr>
                                        <p:cTn id="54"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F81DE566-B661-6AB9-E45A-F0641A0524DB}"/>
              </a:ext>
            </a:extLst>
          </p:cNvPr>
          <p:cNvSpPr txBox="1">
            <a:spLocks/>
          </p:cNvSpPr>
          <p:nvPr/>
        </p:nvSpPr>
        <p:spPr>
          <a:xfrm>
            <a:off x="142877" y="135468"/>
            <a:ext cx="11906248" cy="116223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n-US" sz="3200" b="1" dirty="0">
                <a:solidFill>
                  <a:srgbClr val="C00000"/>
                </a:solidFill>
                <a:latin typeface="Times New Roman" panose="02020603050405020304" pitchFamily="18" charset="0"/>
                <a:cs typeface="Times New Roman" panose="02020603050405020304" pitchFamily="18" charset="0"/>
              </a:rPr>
              <a:t> 4. </a:t>
            </a:r>
            <a:r>
              <a:rPr lang="en-US" sz="3200" b="1" dirty="0" err="1">
                <a:solidFill>
                  <a:srgbClr val="C00000"/>
                </a:solidFill>
                <a:latin typeface="Times New Roman" panose="02020603050405020304" pitchFamily="18" charset="0"/>
                <a:cs typeface="Times New Roman" panose="02020603050405020304" pitchFamily="18" charset="0"/>
              </a:rPr>
              <a:t>Lãnh</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đạo</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cuộc</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kháng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chiến</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chống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Pháp</a:t>
            </a:r>
            <a:r>
              <a:rPr lang="en-US" sz="3200" b="1" dirty="0">
                <a:solidFill>
                  <a:srgbClr val="C00000"/>
                </a:solidFill>
                <a:latin typeface="Times New Roman" panose="02020603050405020304" pitchFamily="18" charset="0"/>
                <a:cs typeface="Times New Roman" panose="02020603050405020304" pitchFamily="18" charset="0"/>
              </a:rPr>
              <a:t> (1945 – 1954) </a:t>
            </a:r>
            <a:r>
              <a:rPr lang="en-US" sz="3200" b="1" dirty="0" err="1">
                <a:solidFill>
                  <a:srgbClr val="C00000"/>
                </a:solidFill>
                <a:latin typeface="Times New Roman" panose="02020603050405020304" pitchFamily="18" charset="0"/>
                <a:cs typeface="Times New Roman" panose="02020603050405020304" pitchFamily="18" charset="0"/>
              </a:rPr>
              <a:t>và</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kháng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chiến</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chống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Mỹ</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từ</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năm</a:t>
            </a:r>
            <a:r>
              <a:rPr lang="en-US" sz="3200" b="1" dirty="0">
                <a:solidFill>
                  <a:srgbClr val="C00000"/>
                </a:solidFill>
                <a:latin typeface="Times New Roman" panose="02020603050405020304" pitchFamily="18" charset="0"/>
                <a:cs typeface="Times New Roman" panose="02020603050405020304" pitchFamily="18" charset="0"/>
              </a:rPr>
              <a:t> 1954 </a:t>
            </a:r>
            <a:r>
              <a:rPr lang="en-US" sz="3200" b="1" dirty="0" err="1">
                <a:solidFill>
                  <a:srgbClr val="C00000"/>
                </a:solidFill>
                <a:latin typeface="Times New Roman" panose="02020603050405020304" pitchFamily="18" charset="0"/>
                <a:cs typeface="Times New Roman" panose="02020603050405020304" pitchFamily="18" charset="0"/>
              </a:rPr>
              <a:t>đến</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năm</a:t>
            </a:r>
            <a:r>
              <a:rPr lang="en-US" sz="3200" b="1" dirty="0">
                <a:solidFill>
                  <a:srgbClr val="C00000"/>
                </a:solidFill>
                <a:latin typeface="Times New Roman" panose="02020603050405020304" pitchFamily="18" charset="0"/>
                <a:cs typeface="Times New Roman" panose="02020603050405020304" pitchFamily="18" charset="0"/>
              </a:rPr>
              <a:t> 1969</a:t>
            </a:r>
          </a:p>
        </p:txBody>
      </p:sp>
      <p:sp>
        <p:nvSpPr>
          <p:cNvPr id="3" name="Subtitle 2">
            <a:extLst>
              <a:ext uri="{FF2B5EF4-FFF2-40B4-BE49-F238E27FC236}">
                <a16:creationId xmlns:a16="http://schemas.microsoft.com/office/drawing/2014/main" id="{DAB789D7-90C3-986A-CFD3-CCF6C510A6A3}"/>
              </a:ext>
            </a:extLst>
          </p:cNvPr>
          <p:cNvSpPr txBox="1">
            <a:spLocks/>
          </p:cNvSpPr>
          <p:nvPr/>
        </p:nvSpPr>
        <p:spPr>
          <a:xfrm>
            <a:off x="142876" y="1297698"/>
            <a:ext cx="11906248" cy="75412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a:solidFill>
                  <a:srgbClr val="0808B8"/>
                </a:solidFill>
                <a:latin typeface="Times New Roman" panose="02020603050405020304" pitchFamily="18" charset="0"/>
                <a:cs typeface="Times New Roman" panose="02020603050405020304" pitchFamily="18" charset="0"/>
                <a:sym typeface="Wingdings 2" panose="05020102010507070707" pitchFamily="18" charset="2"/>
              </a:rPr>
              <a:t>a)</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rPr>
              <a:t>Hồ</a:t>
            </a:r>
            <a:r>
              <a:rPr lang="en-US" sz="3200" b="1" dirty="0">
                <a:solidFill>
                  <a:srgbClr val="0808B8"/>
                </a:solidFill>
              </a:rPr>
              <a:t> Chí Minh </a:t>
            </a:r>
            <a:r>
              <a:rPr lang="en-US" sz="3200" b="1" dirty="0" err="1">
                <a:solidFill>
                  <a:srgbClr val="0808B8"/>
                </a:solidFill>
              </a:rPr>
              <a:t>lãnh</a:t>
            </a:r>
            <a:r>
              <a:rPr lang="en-US" sz="3200" b="1" dirty="0">
                <a:solidFill>
                  <a:srgbClr val="0808B8"/>
                </a:solidFill>
              </a:rPr>
              <a:t> </a:t>
            </a:r>
            <a:r>
              <a:rPr lang="en-US" sz="3200" b="1" dirty="0" err="1">
                <a:solidFill>
                  <a:srgbClr val="0808B8"/>
                </a:solidFill>
              </a:rPr>
              <a:t>đạo</a:t>
            </a:r>
            <a:r>
              <a:rPr lang="en-US" sz="3200" b="1" dirty="0">
                <a:solidFill>
                  <a:srgbClr val="0808B8"/>
                </a:solidFill>
              </a:rPr>
              <a:t> </a:t>
            </a:r>
            <a:r>
              <a:rPr lang="en-US" sz="3200" b="1" dirty="0" err="1">
                <a:solidFill>
                  <a:srgbClr val="0808B8"/>
                </a:solidFill>
              </a:rPr>
              <a:t>kháng</a:t>
            </a:r>
            <a:r>
              <a:rPr lang="en-US" sz="3200" b="1" dirty="0">
                <a:solidFill>
                  <a:srgbClr val="0808B8"/>
                </a:solidFill>
              </a:rPr>
              <a:t> </a:t>
            </a:r>
            <a:r>
              <a:rPr lang="en-US" sz="3200" b="1" dirty="0" err="1">
                <a:solidFill>
                  <a:srgbClr val="0808B8"/>
                </a:solidFill>
              </a:rPr>
              <a:t>chiến</a:t>
            </a:r>
            <a:r>
              <a:rPr lang="en-US" sz="3200" b="1" dirty="0">
                <a:solidFill>
                  <a:srgbClr val="0808B8"/>
                </a:solidFill>
              </a:rPr>
              <a:t> </a:t>
            </a:r>
            <a:r>
              <a:rPr lang="en-US" sz="3200" b="1" dirty="0" err="1">
                <a:solidFill>
                  <a:srgbClr val="0808B8"/>
                </a:solidFill>
              </a:rPr>
              <a:t>chống</a:t>
            </a:r>
            <a:r>
              <a:rPr lang="en-US" sz="3200" b="1" dirty="0">
                <a:solidFill>
                  <a:srgbClr val="0808B8"/>
                </a:solidFill>
              </a:rPr>
              <a:t> </a:t>
            </a:r>
            <a:r>
              <a:rPr lang="en-US" sz="3200" b="1" dirty="0" err="1">
                <a:solidFill>
                  <a:srgbClr val="0808B8"/>
                </a:solidFill>
              </a:rPr>
              <a:t>Pháp</a:t>
            </a:r>
            <a:r>
              <a:rPr lang="en-US" sz="3200" b="1" dirty="0">
                <a:solidFill>
                  <a:srgbClr val="0808B8"/>
                </a:solidFill>
              </a:rPr>
              <a:t> (1945–1954)</a:t>
            </a:r>
            <a:endParaRPr lang="en-US" sz="3200" b="1" dirty="0">
              <a:solidFill>
                <a:srgbClr val="0808B8"/>
              </a:solidFill>
              <a:latin typeface="Times New Roman" panose="02020603050405020304" pitchFamily="18" charset="0"/>
              <a:cs typeface="Times New Roman" panose="02020603050405020304" pitchFamily="18" charset="0"/>
            </a:endParaRPr>
          </a:p>
        </p:txBody>
      </p:sp>
      <p:sp>
        <p:nvSpPr>
          <p:cNvPr id="5" name="Subtitle 2">
            <a:extLst>
              <a:ext uri="{FF2B5EF4-FFF2-40B4-BE49-F238E27FC236}">
                <a16:creationId xmlns:a16="http://schemas.microsoft.com/office/drawing/2014/main" id="{37B495F8-CD27-80A6-0485-F480F10F655A}"/>
              </a:ext>
            </a:extLst>
          </p:cNvPr>
          <p:cNvSpPr txBox="1">
            <a:spLocks/>
          </p:cNvSpPr>
          <p:nvPr/>
        </p:nvSpPr>
        <p:spPr>
          <a:xfrm>
            <a:off x="142876" y="1981199"/>
            <a:ext cx="11906248" cy="75412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a:solidFill>
                  <a:srgbClr val="0808B8"/>
                </a:solidFill>
                <a:latin typeface="Times New Roman" panose="02020603050405020304" pitchFamily="18" charset="0"/>
                <a:cs typeface="Times New Roman" panose="02020603050405020304" pitchFamily="18" charset="0"/>
                <a:sym typeface="Wingdings 2" panose="05020102010507070707" pitchFamily="18" charset="2"/>
              </a:rPr>
              <a:t></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rPr>
              <a:t>Lãnh</a:t>
            </a:r>
            <a:r>
              <a:rPr lang="en-US" sz="3200" b="1" dirty="0">
                <a:solidFill>
                  <a:srgbClr val="0808B8"/>
                </a:solidFill>
              </a:rPr>
              <a:t> </a:t>
            </a:r>
            <a:r>
              <a:rPr lang="en-US" sz="3200" b="1" dirty="0" err="1">
                <a:solidFill>
                  <a:srgbClr val="0808B8"/>
                </a:solidFill>
              </a:rPr>
              <a:t>đạo</a:t>
            </a:r>
            <a:r>
              <a:rPr lang="en-US" sz="3200" b="1" dirty="0">
                <a:solidFill>
                  <a:srgbClr val="0808B8"/>
                </a:solidFill>
              </a:rPr>
              <a:t> </a:t>
            </a:r>
            <a:r>
              <a:rPr lang="en-US" sz="3200" b="1" dirty="0" err="1">
                <a:solidFill>
                  <a:srgbClr val="0808B8"/>
                </a:solidFill>
              </a:rPr>
              <a:t>kháng</a:t>
            </a:r>
            <a:r>
              <a:rPr lang="en-US" sz="3200" b="1" dirty="0">
                <a:solidFill>
                  <a:srgbClr val="0808B8"/>
                </a:solidFill>
              </a:rPr>
              <a:t> </a:t>
            </a:r>
            <a:r>
              <a:rPr lang="en-US" sz="3200" b="1" dirty="0" err="1">
                <a:solidFill>
                  <a:srgbClr val="0808B8"/>
                </a:solidFill>
              </a:rPr>
              <a:t>chiến</a:t>
            </a:r>
            <a:r>
              <a:rPr lang="en-US" sz="3200" b="1" dirty="0">
                <a:solidFill>
                  <a:srgbClr val="0808B8"/>
                </a:solidFill>
              </a:rPr>
              <a:t> </a:t>
            </a:r>
            <a:r>
              <a:rPr lang="en-US" sz="3200" b="1" dirty="0" err="1">
                <a:solidFill>
                  <a:srgbClr val="0808B8"/>
                </a:solidFill>
              </a:rPr>
              <a:t>những</a:t>
            </a:r>
            <a:r>
              <a:rPr lang="en-US" sz="3200" b="1" dirty="0">
                <a:solidFill>
                  <a:srgbClr val="0808B8"/>
                </a:solidFill>
              </a:rPr>
              <a:t> </a:t>
            </a:r>
            <a:r>
              <a:rPr lang="en-US" sz="3200" b="1" dirty="0" err="1">
                <a:solidFill>
                  <a:srgbClr val="0808B8"/>
                </a:solidFill>
              </a:rPr>
              <a:t>năm</a:t>
            </a:r>
            <a:r>
              <a:rPr lang="en-US" sz="3200" b="1" dirty="0">
                <a:solidFill>
                  <a:srgbClr val="0808B8"/>
                </a:solidFill>
              </a:rPr>
              <a:t> 1945–1946</a:t>
            </a:r>
            <a:endParaRPr lang="en-US" sz="3200" b="1" dirty="0">
              <a:solidFill>
                <a:srgbClr val="0808B8"/>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B748BBE-ECCB-44FB-3239-D70EC6BCEBEE}"/>
              </a:ext>
            </a:extLst>
          </p:cNvPr>
          <p:cNvSpPr txBox="1"/>
          <p:nvPr/>
        </p:nvSpPr>
        <p:spPr>
          <a:xfrm>
            <a:off x="142876" y="2735325"/>
            <a:ext cx="11906249" cy="3816429"/>
          </a:xfrm>
          <a:prstGeom prst="rect">
            <a:avLst/>
          </a:prstGeom>
          <a:noFill/>
        </p:spPr>
        <p:txBody>
          <a:bodyPr wrap="square">
            <a:spAutoFit/>
          </a:bodyPr>
          <a:lstStyle/>
          <a:p>
            <a:pPr algn="just"/>
            <a:r>
              <a:rPr lang="vi-VN" sz="2200" dirty="0"/>
              <a:t>+ Chủ tịch Hồ Chí Minh cùng Chính phủ đã đề ra và trực tiếp thực hiện nhiều chính sách, biện pháp trên các lĩnh vực để giải quyết nạn đói, nạn dốt và khó khăn về tài chính. </a:t>
            </a:r>
            <a:endParaRPr lang="en-US" sz="2200" dirty="0"/>
          </a:p>
          <a:p>
            <a:pPr algn="just"/>
            <a:r>
              <a:rPr lang="vi-VN" sz="2200" dirty="0"/>
              <a:t>+ Mặc dù Hiệp định Sơ bộ được kí kết nhưng thực dân Pháp bội ước, vẫn ra sức phá hoại hiệp định. Để cứu vãn tình hình, Chủ tịch Hồ Chí Minh đã chủ động gặp đại diện Chính phủ Pháp và kí bản Tạm ước (14 – 9 – 1946) nhằm tiếp tục kéo dài thời gian hoà bình, tạo điều kiện chuẩn bị cho cuộc kháng chiến lâu dài. </a:t>
            </a:r>
            <a:endParaRPr lang="en-US" sz="2200" dirty="0"/>
          </a:p>
          <a:p>
            <a:pPr algn="just"/>
            <a:r>
              <a:rPr lang="vi-VN" sz="2200" dirty="0"/>
              <a:t>+ Đối với cuộc kháng chiến chống thực dân Pháp ở Nam Bộ, Chủ tịch Hồ Chí Minh kêu gọi nhân dân cả nước ủng hộ, đồng thời chỉ đạo công cuộc chuẩn bị lực lượng kháng chiến. </a:t>
            </a:r>
            <a:endParaRPr lang="en-US" sz="2200" dirty="0"/>
          </a:p>
          <a:p>
            <a:pPr algn="just"/>
            <a:r>
              <a:rPr lang="vi-VN" sz="2200" dirty="0"/>
              <a:t>+ Khi mọi nhân nhượng của Việt Nam đã đến giới hạn cuối cùng, tối ngày 19 – 12 – 1946, Chủ tịch Hồ Chí Minh thay mặt Trung ương Đảng và Chính phủ ra </a:t>
            </a:r>
            <a:r>
              <a:rPr lang="vi-VN" sz="2200" b="1" dirty="0"/>
              <a:t>Lời kêu gọi toàn quốc kháng chiến.</a:t>
            </a:r>
            <a:endParaRPr lang="en-US" sz="2200" b="1" dirty="0"/>
          </a:p>
        </p:txBody>
      </p:sp>
    </p:spTree>
    <p:extLst>
      <p:ext uri="{BB962C8B-B14F-4D97-AF65-F5344CB8AC3E}">
        <p14:creationId xmlns:p14="http://schemas.microsoft.com/office/powerpoint/2010/main" val="93353789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80">
                                          <p:stCondLst>
                                            <p:cond delay="0"/>
                                          </p:stCondLst>
                                        </p:cTn>
                                        <p:tgtEl>
                                          <p:spTgt spid="3"/>
                                        </p:tgtEl>
                                      </p:cBhvr>
                                    </p:animEffect>
                                    <p:anim calcmode="lin" valueType="num">
                                      <p:cBhvr>
                                        <p:cTn id="2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gtEl>
                                      </p:cBhvr>
                                      <p:to x="100000" y="60000"/>
                                    </p:animScale>
                                    <p:animScale>
                                      <p:cBhvr>
                                        <p:cTn id="31" dur="166" decel="50000">
                                          <p:stCondLst>
                                            <p:cond delay="676"/>
                                          </p:stCondLst>
                                        </p:cTn>
                                        <p:tgtEl>
                                          <p:spTgt spid="3"/>
                                        </p:tgtEl>
                                      </p:cBhvr>
                                      <p:to x="100000" y="100000"/>
                                    </p:animScale>
                                    <p:animScale>
                                      <p:cBhvr>
                                        <p:cTn id="32" dur="26">
                                          <p:stCondLst>
                                            <p:cond delay="1312"/>
                                          </p:stCondLst>
                                        </p:cTn>
                                        <p:tgtEl>
                                          <p:spTgt spid="3"/>
                                        </p:tgtEl>
                                      </p:cBhvr>
                                      <p:to x="100000" y="80000"/>
                                    </p:animScale>
                                    <p:animScale>
                                      <p:cBhvr>
                                        <p:cTn id="33" dur="166" decel="50000">
                                          <p:stCondLst>
                                            <p:cond delay="1338"/>
                                          </p:stCondLst>
                                        </p:cTn>
                                        <p:tgtEl>
                                          <p:spTgt spid="3"/>
                                        </p:tgtEl>
                                      </p:cBhvr>
                                      <p:to x="100000" y="100000"/>
                                    </p:animScale>
                                    <p:animScale>
                                      <p:cBhvr>
                                        <p:cTn id="34" dur="26">
                                          <p:stCondLst>
                                            <p:cond delay="1642"/>
                                          </p:stCondLst>
                                        </p:cTn>
                                        <p:tgtEl>
                                          <p:spTgt spid="3"/>
                                        </p:tgtEl>
                                      </p:cBhvr>
                                      <p:to x="100000" y="90000"/>
                                    </p:animScale>
                                    <p:animScale>
                                      <p:cBhvr>
                                        <p:cTn id="35" dur="166" decel="50000">
                                          <p:stCondLst>
                                            <p:cond delay="1668"/>
                                          </p:stCondLst>
                                        </p:cTn>
                                        <p:tgtEl>
                                          <p:spTgt spid="3"/>
                                        </p:tgtEl>
                                      </p:cBhvr>
                                      <p:to x="100000" y="100000"/>
                                    </p:animScale>
                                    <p:animScale>
                                      <p:cBhvr>
                                        <p:cTn id="36" dur="26">
                                          <p:stCondLst>
                                            <p:cond delay="1808"/>
                                          </p:stCondLst>
                                        </p:cTn>
                                        <p:tgtEl>
                                          <p:spTgt spid="3"/>
                                        </p:tgtEl>
                                      </p:cBhvr>
                                      <p:to x="100000" y="95000"/>
                                    </p:animScale>
                                    <p:animScale>
                                      <p:cBhvr>
                                        <p:cTn id="37" dur="166" decel="50000">
                                          <p:stCondLst>
                                            <p:cond delay="1834"/>
                                          </p:stCondLst>
                                        </p:cTn>
                                        <p:tgtEl>
                                          <p:spTgt spid="3"/>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580">
                                          <p:stCondLst>
                                            <p:cond delay="0"/>
                                          </p:stCondLst>
                                        </p:cTn>
                                        <p:tgtEl>
                                          <p:spTgt spid="5"/>
                                        </p:tgtEl>
                                      </p:cBhvr>
                                    </p:animEffect>
                                    <p:anim calcmode="lin" valueType="num">
                                      <p:cBhvr>
                                        <p:cTn id="4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7" dur="26">
                                          <p:stCondLst>
                                            <p:cond delay="650"/>
                                          </p:stCondLst>
                                        </p:cTn>
                                        <p:tgtEl>
                                          <p:spTgt spid="5"/>
                                        </p:tgtEl>
                                      </p:cBhvr>
                                      <p:to x="100000" y="60000"/>
                                    </p:animScale>
                                    <p:animScale>
                                      <p:cBhvr>
                                        <p:cTn id="48" dur="166" decel="50000">
                                          <p:stCondLst>
                                            <p:cond delay="676"/>
                                          </p:stCondLst>
                                        </p:cTn>
                                        <p:tgtEl>
                                          <p:spTgt spid="5"/>
                                        </p:tgtEl>
                                      </p:cBhvr>
                                      <p:to x="100000" y="100000"/>
                                    </p:animScale>
                                    <p:animScale>
                                      <p:cBhvr>
                                        <p:cTn id="49" dur="26">
                                          <p:stCondLst>
                                            <p:cond delay="1312"/>
                                          </p:stCondLst>
                                        </p:cTn>
                                        <p:tgtEl>
                                          <p:spTgt spid="5"/>
                                        </p:tgtEl>
                                      </p:cBhvr>
                                      <p:to x="100000" y="80000"/>
                                    </p:animScale>
                                    <p:animScale>
                                      <p:cBhvr>
                                        <p:cTn id="50" dur="166" decel="50000">
                                          <p:stCondLst>
                                            <p:cond delay="1338"/>
                                          </p:stCondLst>
                                        </p:cTn>
                                        <p:tgtEl>
                                          <p:spTgt spid="5"/>
                                        </p:tgtEl>
                                      </p:cBhvr>
                                      <p:to x="100000" y="100000"/>
                                    </p:animScale>
                                    <p:animScale>
                                      <p:cBhvr>
                                        <p:cTn id="51" dur="26">
                                          <p:stCondLst>
                                            <p:cond delay="1642"/>
                                          </p:stCondLst>
                                        </p:cTn>
                                        <p:tgtEl>
                                          <p:spTgt spid="5"/>
                                        </p:tgtEl>
                                      </p:cBhvr>
                                      <p:to x="100000" y="90000"/>
                                    </p:animScale>
                                    <p:animScale>
                                      <p:cBhvr>
                                        <p:cTn id="52" dur="166" decel="50000">
                                          <p:stCondLst>
                                            <p:cond delay="1668"/>
                                          </p:stCondLst>
                                        </p:cTn>
                                        <p:tgtEl>
                                          <p:spTgt spid="5"/>
                                        </p:tgtEl>
                                      </p:cBhvr>
                                      <p:to x="100000" y="100000"/>
                                    </p:animScale>
                                    <p:animScale>
                                      <p:cBhvr>
                                        <p:cTn id="53" dur="26">
                                          <p:stCondLst>
                                            <p:cond delay="1808"/>
                                          </p:stCondLst>
                                        </p:cTn>
                                        <p:tgtEl>
                                          <p:spTgt spid="5"/>
                                        </p:tgtEl>
                                      </p:cBhvr>
                                      <p:to x="100000" y="95000"/>
                                    </p:animScale>
                                    <p:animScale>
                                      <p:cBhvr>
                                        <p:cTn id="54"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F81DE566-B661-6AB9-E45A-F0641A0524DB}"/>
              </a:ext>
            </a:extLst>
          </p:cNvPr>
          <p:cNvSpPr txBox="1">
            <a:spLocks/>
          </p:cNvSpPr>
          <p:nvPr/>
        </p:nvSpPr>
        <p:spPr>
          <a:xfrm>
            <a:off x="142877" y="135468"/>
            <a:ext cx="11906248" cy="116223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n-US" sz="3200" b="1" dirty="0">
                <a:solidFill>
                  <a:srgbClr val="C00000"/>
                </a:solidFill>
                <a:latin typeface="Times New Roman" panose="02020603050405020304" pitchFamily="18" charset="0"/>
                <a:cs typeface="Times New Roman" panose="02020603050405020304" pitchFamily="18" charset="0"/>
              </a:rPr>
              <a:t> 4. </a:t>
            </a:r>
            <a:r>
              <a:rPr lang="en-US" sz="3200" b="1" dirty="0" err="1">
                <a:solidFill>
                  <a:srgbClr val="C00000"/>
                </a:solidFill>
                <a:latin typeface="Times New Roman" panose="02020603050405020304" pitchFamily="18" charset="0"/>
                <a:cs typeface="Times New Roman" panose="02020603050405020304" pitchFamily="18" charset="0"/>
              </a:rPr>
              <a:t>Lãnh</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đạo</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cuộc</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kháng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chiến</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chống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Pháp</a:t>
            </a:r>
            <a:r>
              <a:rPr lang="en-US" sz="3200" b="1" dirty="0">
                <a:solidFill>
                  <a:srgbClr val="C00000"/>
                </a:solidFill>
                <a:latin typeface="Times New Roman" panose="02020603050405020304" pitchFamily="18" charset="0"/>
                <a:cs typeface="Times New Roman" panose="02020603050405020304" pitchFamily="18" charset="0"/>
              </a:rPr>
              <a:t> (1945 – 1954) </a:t>
            </a:r>
            <a:r>
              <a:rPr lang="en-US" sz="3200" b="1" dirty="0" err="1">
                <a:solidFill>
                  <a:srgbClr val="C00000"/>
                </a:solidFill>
                <a:latin typeface="Times New Roman" panose="02020603050405020304" pitchFamily="18" charset="0"/>
                <a:cs typeface="Times New Roman" panose="02020603050405020304" pitchFamily="18" charset="0"/>
              </a:rPr>
              <a:t>và</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kháng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chiến</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chống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Mỹ</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từ</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năm</a:t>
            </a:r>
            <a:r>
              <a:rPr lang="en-US" sz="3200" b="1" dirty="0">
                <a:solidFill>
                  <a:srgbClr val="C00000"/>
                </a:solidFill>
                <a:latin typeface="Times New Roman" panose="02020603050405020304" pitchFamily="18" charset="0"/>
                <a:cs typeface="Times New Roman" panose="02020603050405020304" pitchFamily="18" charset="0"/>
              </a:rPr>
              <a:t> 1954 </a:t>
            </a:r>
            <a:r>
              <a:rPr lang="en-US" sz="3200" b="1" dirty="0" err="1">
                <a:solidFill>
                  <a:srgbClr val="C00000"/>
                </a:solidFill>
                <a:latin typeface="Times New Roman" panose="02020603050405020304" pitchFamily="18" charset="0"/>
                <a:cs typeface="Times New Roman" panose="02020603050405020304" pitchFamily="18" charset="0"/>
              </a:rPr>
              <a:t>đến</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năm</a:t>
            </a:r>
            <a:r>
              <a:rPr lang="en-US" sz="3200" b="1" dirty="0">
                <a:solidFill>
                  <a:srgbClr val="C00000"/>
                </a:solidFill>
                <a:latin typeface="Times New Roman" panose="02020603050405020304" pitchFamily="18" charset="0"/>
                <a:cs typeface="Times New Roman" panose="02020603050405020304" pitchFamily="18" charset="0"/>
              </a:rPr>
              <a:t> 1969</a:t>
            </a:r>
          </a:p>
        </p:txBody>
      </p:sp>
      <p:sp>
        <p:nvSpPr>
          <p:cNvPr id="3" name="Subtitle 2">
            <a:extLst>
              <a:ext uri="{FF2B5EF4-FFF2-40B4-BE49-F238E27FC236}">
                <a16:creationId xmlns:a16="http://schemas.microsoft.com/office/drawing/2014/main" id="{DAB789D7-90C3-986A-CFD3-CCF6C510A6A3}"/>
              </a:ext>
            </a:extLst>
          </p:cNvPr>
          <p:cNvSpPr txBox="1">
            <a:spLocks/>
          </p:cNvSpPr>
          <p:nvPr/>
        </p:nvSpPr>
        <p:spPr>
          <a:xfrm>
            <a:off x="142876" y="1297698"/>
            <a:ext cx="11906248" cy="75412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a:solidFill>
                  <a:srgbClr val="0808B8"/>
                </a:solidFill>
                <a:latin typeface="Times New Roman" panose="02020603050405020304" pitchFamily="18" charset="0"/>
                <a:cs typeface="Times New Roman" panose="02020603050405020304" pitchFamily="18" charset="0"/>
                <a:sym typeface="Wingdings 2" panose="05020102010507070707" pitchFamily="18" charset="2"/>
              </a:rPr>
              <a:t>a)</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rPr>
              <a:t>Hồ</a:t>
            </a:r>
            <a:r>
              <a:rPr lang="en-US" sz="3200" b="1" dirty="0">
                <a:solidFill>
                  <a:srgbClr val="0808B8"/>
                </a:solidFill>
              </a:rPr>
              <a:t> Chí Minh </a:t>
            </a:r>
            <a:r>
              <a:rPr lang="en-US" sz="3200" b="1" dirty="0" err="1">
                <a:solidFill>
                  <a:srgbClr val="0808B8"/>
                </a:solidFill>
              </a:rPr>
              <a:t>lãnh</a:t>
            </a:r>
            <a:r>
              <a:rPr lang="en-US" sz="3200" b="1" dirty="0">
                <a:solidFill>
                  <a:srgbClr val="0808B8"/>
                </a:solidFill>
              </a:rPr>
              <a:t> </a:t>
            </a:r>
            <a:r>
              <a:rPr lang="en-US" sz="3200" b="1" dirty="0" err="1">
                <a:solidFill>
                  <a:srgbClr val="0808B8"/>
                </a:solidFill>
              </a:rPr>
              <a:t>đạo</a:t>
            </a:r>
            <a:r>
              <a:rPr lang="en-US" sz="3200" b="1" dirty="0">
                <a:solidFill>
                  <a:srgbClr val="0808B8"/>
                </a:solidFill>
              </a:rPr>
              <a:t> </a:t>
            </a:r>
            <a:r>
              <a:rPr lang="en-US" sz="3200" b="1" dirty="0" err="1">
                <a:solidFill>
                  <a:srgbClr val="0808B8"/>
                </a:solidFill>
              </a:rPr>
              <a:t>kháng</a:t>
            </a:r>
            <a:r>
              <a:rPr lang="en-US" sz="3200" b="1" dirty="0">
                <a:solidFill>
                  <a:srgbClr val="0808B8"/>
                </a:solidFill>
              </a:rPr>
              <a:t> </a:t>
            </a:r>
            <a:r>
              <a:rPr lang="en-US" sz="3200" b="1" dirty="0" err="1">
                <a:solidFill>
                  <a:srgbClr val="0808B8"/>
                </a:solidFill>
              </a:rPr>
              <a:t>chiến</a:t>
            </a:r>
            <a:r>
              <a:rPr lang="en-US" sz="3200" b="1" dirty="0">
                <a:solidFill>
                  <a:srgbClr val="0808B8"/>
                </a:solidFill>
              </a:rPr>
              <a:t> </a:t>
            </a:r>
            <a:r>
              <a:rPr lang="en-US" sz="3200" b="1" dirty="0" err="1">
                <a:solidFill>
                  <a:srgbClr val="0808B8"/>
                </a:solidFill>
              </a:rPr>
              <a:t>chống</a:t>
            </a:r>
            <a:r>
              <a:rPr lang="en-US" sz="3200" b="1" dirty="0">
                <a:solidFill>
                  <a:srgbClr val="0808B8"/>
                </a:solidFill>
              </a:rPr>
              <a:t> </a:t>
            </a:r>
            <a:r>
              <a:rPr lang="en-US" sz="3200" b="1" dirty="0" err="1">
                <a:solidFill>
                  <a:srgbClr val="0808B8"/>
                </a:solidFill>
              </a:rPr>
              <a:t>Pháp</a:t>
            </a:r>
            <a:r>
              <a:rPr lang="en-US" sz="3200" b="1" dirty="0">
                <a:solidFill>
                  <a:srgbClr val="0808B8"/>
                </a:solidFill>
              </a:rPr>
              <a:t> (1945–1954)</a:t>
            </a:r>
            <a:endParaRPr lang="en-US" sz="3200" b="1" dirty="0">
              <a:solidFill>
                <a:srgbClr val="0808B8"/>
              </a:solidFill>
              <a:latin typeface="Times New Roman" panose="02020603050405020304" pitchFamily="18" charset="0"/>
              <a:cs typeface="Times New Roman" panose="02020603050405020304" pitchFamily="18" charset="0"/>
            </a:endParaRPr>
          </a:p>
        </p:txBody>
      </p:sp>
      <p:sp>
        <p:nvSpPr>
          <p:cNvPr id="5" name="Subtitle 2">
            <a:extLst>
              <a:ext uri="{FF2B5EF4-FFF2-40B4-BE49-F238E27FC236}">
                <a16:creationId xmlns:a16="http://schemas.microsoft.com/office/drawing/2014/main" id="{37B495F8-CD27-80A6-0485-F480F10F655A}"/>
              </a:ext>
            </a:extLst>
          </p:cNvPr>
          <p:cNvSpPr txBox="1">
            <a:spLocks/>
          </p:cNvSpPr>
          <p:nvPr/>
        </p:nvSpPr>
        <p:spPr>
          <a:xfrm>
            <a:off x="142876" y="1981199"/>
            <a:ext cx="11906248" cy="75412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a:solidFill>
                  <a:srgbClr val="0808B8"/>
                </a:solidFill>
                <a:latin typeface="Times New Roman" panose="02020603050405020304" pitchFamily="18" charset="0"/>
                <a:cs typeface="Times New Roman" panose="02020603050405020304" pitchFamily="18" charset="0"/>
                <a:sym typeface="Wingdings 2" panose="05020102010507070707" pitchFamily="18" charset="2"/>
              </a:rPr>
              <a:t></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rPr>
              <a:t>Lãnh</a:t>
            </a:r>
            <a:r>
              <a:rPr lang="en-US" sz="3200" b="1" dirty="0">
                <a:solidFill>
                  <a:srgbClr val="0808B8"/>
                </a:solidFill>
              </a:rPr>
              <a:t> </a:t>
            </a:r>
            <a:r>
              <a:rPr lang="en-US" sz="3200" b="1" dirty="0" err="1">
                <a:solidFill>
                  <a:srgbClr val="0808B8"/>
                </a:solidFill>
              </a:rPr>
              <a:t>đạo</a:t>
            </a:r>
            <a:r>
              <a:rPr lang="en-US" sz="3200" b="1" dirty="0">
                <a:solidFill>
                  <a:srgbClr val="0808B8"/>
                </a:solidFill>
              </a:rPr>
              <a:t> </a:t>
            </a:r>
            <a:r>
              <a:rPr lang="en-US" sz="3200" b="1" dirty="0" err="1">
                <a:solidFill>
                  <a:srgbClr val="0808B8"/>
                </a:solidFill>
              </a:rPr>
              <a:t>kháng</a:t>
            </a:r>
            <a:r>
              <a:rPr lang="en-US" sz="3200" b="1" dirty="0">
                <a:solidFill>
                  <a:srgbClr val="0808B8"/>
                </a:solidFill>
              </a:rPr>
              <a:t> </a:t>
            </a:r>
            <a:r>
              <a:rPr lang="en-US" sz="3200" b="1" dirty="0" err="1">
                <a:solidFill>
                  <a:srgbClr val="0808B8"/>
                </a:solidFill>
              </a:rPr>
              <a:t>chiến</a:t>
            </a:r>
            <a:r>
              <a:rPr lang="en-US" sz="3200" b="1" dirty="0">
                <a:solidFill>
                  <a:srgbClr val="0808B8"/>
                </a:solidFill>
              </a:rPr>
              <a:t> </a:t>
            </a:r>
            <a:r>
              <a:rPr lang="en-US" sz="3200" b="1" dirty="0" err="1">
                <a:solidFill>
                  <a:srgbClr val="0808B8"/>
                </a:solidFill>
              </a:rPr>
              <a:t>những</a:t>
            </a:r>
            <a:r>
              <a:rPr lang="en-US" sz="3200" b="1" dirty="0">
                <a:solidFill>
                  <a:srgbClr val="0808B8"/>
                </a:solidFill>
              </a:rPr>
              <a:t> </a:t>
            </a:r>
            <a:r>
              <a:rPr lang="en-US" sz="3200" b="1" dirty="0" err="1">
                <a:solidFill>
                  <a:srgbClr val="0808B8"/>
                </a:solidFill>
              </a:rPr>
              <a:t>năm</a:t>
            </a:r>
            <a:r>
              <a:rPr lang="en-US" sz="3200" b="1" dirty="0">
                <a:solidFill>
                  <a:srgbClr val="0808B8"/>
                </a:solidFill>
              </a:rPr>
              <a:t> 1946 – 1954</a:t>
            </a:r>
            <a:endParaRPr lang="en-US" sz="3200" b="1" dirty="0">
              <a:solidFill>
                <a:srgbClr val="0808B8"/>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B748BBE-ECCB-44FB-3239-D70EC6BCEBEE}"/>
              </a:ext>
            </a:extLst>
          </p:cNvPr>
          <p:cNvSpPr txBox="1"/>
          <p:nvPr/>
        </p:nvSpPr>
        <p:spPr>
          <a:xfrm>
            <a:off x="142876" y="2735325"/>
            <a:ext cx="11906249" cy="3539430"/>
          </a:xfrm>
          <a:prstGeom prst="rect">
            <a:avLst/>
          </a:prstGeom>
          <a:noFill/>
        </p:spPr>
        <p:txBody>
          <a:bodyPr wrap="square">
            <a:spAutoFit/>
          </a:bodyPr>
          <a:lstStyle/>
          <a:p>
            <a:pPr algn="just"/>
            <a:r>
              <a:rPr lang="vi-VN" sz="2800" dirty="0"/>
              <a:t>+ Hoạch định đường lối, phương châm kháng chiến: </a:t>
            </a:r>
            <a:r>
              <a:rPr lang="vi-VN" sz="2800" b="1" dirty="0"/>
              <a:t>toàn dân, toàn diện, lâu dài, dựa vào sức mình là chính và tranh thủ sự ủng hộ của quốc tế. </a:t>
            </a:r>
            <a:endParaRPr lang="en-US" sz="2800" b="1" dirty="0"/>
          </a:p>
          <a:p>
            <a:pPr algn="just"/>
            <a:r>
              <a:rPr lang="vi-VN" sz="2800" dirty="0"/>
              <a:t>+ Chủ trì Đại hội đại biểu lần thứ II của Đảng Cộng sản Đông Dương (2 – 1951) – Đại hội kháng chiến thắng lợi. </a:t>
            </a:r>
            <a:endParaRPr lang="en-US" sz="2800" dirty="0"/>
          </a:p>
          <a:p>
            <a:pPr algn="just"/>
            <a:r>
              <a:rPr lang="vi-VN" sz="2800" dirty="0"/>
              <a:t>+ Chỉ đạo các chiến dịch quân sự trong kháng chiến chống thực dân Pháp. + Mở rộng các hoạt động ngoại giao (với nhân dân Pháp tiến bộ, các nước xã hội chủ nghĩa và các nước Đông Dương).</a:t>
            </a:r>
            <a:endParaRPr lang="en-US" sz="2800" b="1" dirty="0"/>
          </a:p>
        </p:txBody>
      </p:sp>
    </p:spTree>
    <p:extLst>
      <p:ext uri="{BB962C8B-B14F-4D97-AF65-F5344CB8AC3E}">
        <p14:creationId xmlns:p14="http://schemas.microsoft.com/office/powerpoint/2010/main" val="110690926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80">
                                          <p:stCondLst>
                                            <p:cond delay="0"/>
                                          </p:stCondLst>
                                        </p:cTn>
                                        <p:tgtEl>
                                          <p:spTgt spid="3"/>
                                        </p:tgtEl>
                                      </p:cBhvr>
                                    </p:animEffect>
                                    <p:anim calcmode="lin" valueType="num">
                                      <p:cBhvr>
                                        <p:cTn id="2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gtEl>
                                      </p:cBhvr>
                                      <p:to x="100000" y="60000"/>
                                    </p:animScale>
                                    <p:animScale>
                                      <p:cBhvr>
                                        <p:cTn id="31" dur="166" decel="50000">
                                          <p:stCondLst>
                                            <p:cond delay="676"/>
                                          </p:stCondLst>
                                        </p:cTn>
                                        <p:tgtEl>
                                          <p:spTgt spid="3"/>
                                        </p:tgtEl>
                                      </p:cBhvr>
                                      <p:to x="100000" y="100000"/>
                                    </p:animScale>
                                    <p:animScale>
                                      <p:cBhvr>
                                        <p:cTn id="32" dur="26">
                                          <p:stCondLst>
                                            <p:cond delay="1312"/>
                                          </p:stCondLst>
                                        </p:cTn>
                                        <p:tgtEl>
                                          <p:spTgt spid="3"/>
                                        </p:tgtEl>
                                      </p:cBhvr>
                                      <p:to x="100000" y="80000"/>
                                    </p:animScale>
                                    <p:animScale>
                                      <p:cBhvr>
                                        <p:cTn id="33" dur="166" decel="50000">
                                          <p:stCondLst>
                                            <p:cond delay="1338"/>
                                          </p:stCondLst>
                                        </p:cTn>
                                        <p:tgtEl>
                                          <p:spTgt spid="3"/>
                                        </p:tgtEl>
                                      </p:cBhvr>
                                      <p:to x="100000" y="100000"/>
                                    </p:animScale>
                                    <p:animScale>
                                      <p:cBhvr>
                                        <p:cTn id="34" dur="26">
                                          <p:stCondLst>
                                            <p:cond delay="1642"/>
                                          </p:stCondLst>
                                        </p:cTn>
                                        <p:tgtEl>
                                          <p:spTgt spid="3"/>
                                        </p:tgtEl>
                                      </p:cBhvr>
                                      <p:to x="100000" y="90000"/>
                                    </p:animScale>
                                    <p:animScale>
                                      <p:cBhvr>
                                        <p:cTn id="35" dur="166" decel="50000">
                                          <p:stCondLst>
                                            <p:cond delay="1668"/>
                                          </p:stCondLst>
                                        </p:cTn>
                                        <p:tgtEl>
                                          <p:spTgt spid="3"/>
                                        </p:tgtEl>
                                      </p:cBhvr>
                                      <p:to x="100000" y="100000"/>
                                    </p:animScale>
                                    <p:animScale>
                                      <p:cBhvr>
                                        <p:cTn id="36" dur="26">
                                          <p:stCondLst>
                                            <p:cond delay="1808"/>
                                          </p:stCondLst>
                                        </p:cTn>
                                        <p:tgtEl>
                                          <p:spTgt spid="3"/>
                                        </p:tgtEl>
                                      </p:cBhvr>
                                      <p:to x="100000" y="95000"/>
                                    </p:animScale>
                                    <p:animScale>
                                      <p:cBhvr>
                                        <p:cTn id="37" dur="166" decel="50000">
                                          <p:stCondLst>
                                            <p:cond delay="1834"/>
                                          </p:stCondLst>
                                        </p:cTn>
                                        <p:tgtEl>
                                          <p:spTgt spid="3"/>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580">
                                          <p:stCondLst>
                                            <p:cond delay="0"/>
                                          </p:stCondLst>
                                        </p:cTn>
                                        <p:tgtEl>
                                          <p:spTgt spid="5"/>
                                        </p:tgtEl>
                                      </p:cBhvr>
                                    </p:animEffect>
                                    <p:anim calcmode="lin" valueType="num">
                                      <p:cBhvr>
                                        <p:cTn id="4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7" dur="26">
                                          <p:stCondLst>
                                            <p:cond delay="650"/>
                                          </p:stCondLst>
                                        </p:cTn>
                                        <p:tgtEl>
                                          <p:spTgt spid="5"/>
                                        </p:tgtEl>
                                      </p:cBhvr>
                                      <p:to x="100000" y="60000"/>
                                    </p:animScale>
                                    <p:animScale>
                                      <p:cBhvr>
                                        <p:cTn id="48" dur="166" decel="50000">
                                          <p:stCondLst>
                                            <p:cond delay="676"/>
                                          </p:stCondLst>
                                        </p:cTn>
                                        <p:tgtEl>
                                          <p:spTgt spid="5"/>
                                        </p:tgtEl>
                                      </p:cBhvr>
                                      <p:to x="100000" y="100000"/>
                                    </p:animScale>
                                    <p:animScale>
                                      <p:cBhvr>
                                        <p:cTn id="49" dur="26">
                                          <p:stCondLst>
                                            <p:cond delay="1312"/>
                                          </p:stCondLst>
                                        </p:cTn>
                                        <p:tgtEl>
                                          <p:spTgt spid="5"/>
                                        </p:tgtEl>
                                      </p:cBhvr>
                                      <p:to x="100000" y="80000"/>
                                    </p:animScale>
                                    <p:animScale>
                                      <p:cBhvr>
                                        <p:cTn id="50" dur="166" decel="50000">
                                          <p:stCondLst>
                                            <p:cond delay="1338"/>
                                          </p:stCondLst>
                                        </p:cTn>
                                        <p:tgtEl>
                                          <p:spTgt spid="5"/>
                                        </p:tgtEl>
                                      </p:cBhvr>
                                      <p:to x="100000" y="100000"/>
                                    </p:animScale>
                                    <p:animScale>
                                      <p:cBhvr>
                                        <p:cTn id="51" dur="26">
                                          <p:stCondLst>
                                            <p:cond delay="1642"/>
                                          </p:stCondLst>
                                        </p:cTn>
                                        <p:tgtEl>
                                          <p:spTgt spid="5"/>
                                        </p:tgtEl>
                                      </p:cBhvr>
                                      <p:to x="100000" y="90000"/>
                                    </p:animScale>
                                    <p:animScale>
                                      <p:cBhvr>
                                        <p:cTn id="52" dur="166" decel="50000">
                                          <p:stCondLst>
                                            <p:cond delay="1668"/>
                                          </p:stCondLst>
                                        </p:cTn>
                                        <p:tgtEl>
                                          <p:spTgt spid="5"/>
                                        </p:tgtEl>
                                      </p:cBhvr>
                                      <p:to x="100000" y="100000"/>
                                    </p:animScale>
                                    <p:animScale>
                                      <p:cBhvr>
                                        <p:cTn id="53" dur="26">
                                          <p:stCondLst>
                                            <p:cond delay="1808"/>
                                          </p:stCondLst>
                                        </p:cTn>
                                        <p:tgtEl>
                                          <p:spTgt spid="5"/>
                                        </p:tgtEl>
                                      </p:cBhvr>
                                      <p:to x="100000" y="95000"/>
                                    </p:animScale>
                                    <p:animScale>
                                      <p:cBhvr>
                                        <p:cTn id="54"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F81DE566-B661-6AB9-E45A-F0641A0524DB}"/>
              </a:ext>
            </a:extLst>
          </p:cNvPr>
          <p:cNvSpPr txBox="1">
            <a:spLocks/>
          </p:cNvSpPr>
          <p:nvPr/>
        </p:nvSpPr>
        <p:spPr>
          <a:xfrm>
            <a:off x="142877" y="135468"/>
            <a:ext cx="11906248" cy="116223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n-US" sz="3200" b="1" dirty="0">
                <a:solidFill>
                  <a:srgbClr val="C00000"/>
                </a:solidFill>
                <a:latin typeface="Times New Roman" panose="02020603050405020304" pitchFamily="18" charset="0"/>
                <a:cs typeface="Times New Roman" panose="02020603050405020304" pitchFamily="18" charset="0"/>
              </a:rPr>
              <a:t> 4. </a:t>
            </a:r>
            <a:r>
              <a:rPr lang="en-US" sz="3200" b="1" dirty="0" err="1">
                <a:solidFill>
                  <a:srgbClr val="C00000"/>
                </a:solidFill>
                <a:latin typeface="Times New Roman" panose="02020603050405020304" pitchFamily="18" charset="0"/>
                <a:cs typeface="Times New Roman" panose="02020603050405020304" pitchFamily="18" charset="0"/>
              </a:rPr>
              <a:t>Lãnh</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đạo</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cuộc</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kháng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chiến</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chống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Pháp</a:t>
            </a:r>
            <a:r>
              <a:rPr lang="en-US" sz="3200" b="1" dirty="0">
                <a:solidFill>
                  <a:srgbClr val="C00000"/>
                </a:solidFill>
                <a:latin typeface="Times New Roman" panose="02020603050405020304" pitchFamily="18" charset="0"/>
                <a:cs typeface="Times New Roman" panose="02020603050405020304" pitchFamily="18" charset="0"/>
              </a:rPr>
              <a:t> (1945 – 1954) </a:t>
            </a:r>
            <a:r>
              <a:rPr lang="en-US" sz="3200" b="1" dirty="0" err="1">
                <a:solidFill>
                  <a:srgbClr val="C00000"/>
                </a:solidFill>
                <a:latin typeface="Times New Roman" panose="02020603050405020304" pitchFamily="18" charset="0"/>
                <a:cs typeface="Times New Roman" panose="02020603050405020304" pitchFamily="18" charset="0"/>
              </a:rPr>
              <a:t>và</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kháng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chiến</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chống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Mỹ</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từ</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năm</a:t>
            </a:r>
            <a:r>
              <a:rPr lang="en-US" sz="3200" b="1" dirty="0">
                <a:solidFill>
                  <a:srgbClr val="C00000"/>
                </a:solidFill>
                <a:latin typeface="Times New Roman" panose="02020603050405020304" pitchFamily="18" charset="0"/>
                <a:cs typeface="Times New Roman" panose="02020603050405020304" pitchFamily="18" charset="0"/>
              </a:rPr>
              <a:t> 1954 </a:t>
            </a:r>
            <a:r>
              <a:rPr lang="en-US" sz="3200" b="1" dirty="0" err="1">
                <a:solidFill>
                  <a:srgbClr val="C00000"/>
                </a:solidFill>
                <a:latin typeface="Times New Roman" panose="02020603050405020304" pitchFamily="18" charset="0"/>
                <a:cs typeface="Times New Roman" panose="02020603050405020304" pitchFamily="18" charset="0"/>
              </a:rPr>
              <a:t>đến</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năm</a:t>
            </a:r>
            <a:r>
              <a:rPr lang="en-US" sz="3200" b="1" dirty="0">
                <a:solidFill>
                  <a:srgbClr val="C00000"/>
                </a:solidFill>
                <a:latin typeface="Times New Roman" panose="02020603050405020304" pitchFamily="18" charset="0"/>
                <a:cs typeface="Times New Roman" panose="02020603050405020304" pitchFamily="18" charset="0"/>
              </a:rPr>
              <a:t> 1969</a:t>
            </a:r>
          </a:p>
        </p:txBody>
      </p:sp>
      <p:sp>
        <p:nvSpPr>
          <p:cNvPr id="3" name="Subtitle 2">
            <a:extLst>
              <a:ext uri="{FF2B5EF4-FFF2-40B4-BE49-F238E27FC236}">
                <a16:creationId xmlns:a16="http://schemas.microsoft.com/office/drawing/2014/main" id="{DAB789D7-90C3-986A-CFD3-CCF6C510A6A3}"/>
              </a:ext>
            </a:extLst>
          </p:cNvPr>
          <p:cNvSpPr txBox="1">
            <a:spLocks/>
          </p:cNvSpPr>
          <p:nvPr/>
        </p:nvSpPr>
        <p:spPr>
          <a:xfrm>
            <a:off x="142876" y="1297698"/>
            <a:ext cx="11906248" cy="75412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a:solidFill>
                  <a:srgbClr val="0808B8"/>
                </a:solidFill>
                <a:latin typeface="Times New Roman" panose="02020603050405020304" pitchFamily="18" charset="0"/>
                <a:cs typeface="Times New Roman" panose="02020603050405020304" pitchFamily="18" charset="0"/>
                <a:sym typeface="Wingdings 2" panose="05020102010507070707" pitchFamily="18" charset="2"/>
              </a:rPr>
              <a:t>a)</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rPr>
              <a:t>Hồ</a:t>
            </a:r>
            <a:r>
              <a:rPr lang="en-US" sz="3200" b="1" dirty="0">
                <a:solidFill>
                  <a:srgbClr val="0808B8"/>
                </a:solidFill>
              </a:rPr>
              <a:t> Chí Minh </a:t>
            </a:r>
            <a:r>
              <a:rPr lang="en-US" sz="3200" b="1" dirty="0" err="1">
                <a:solidFill>
                  <a:srgbClr val="0808B8"/>
                </a:solidFill>
              </a:rPr>
              <a:t>lãnh</a:t>
            </a:r>
            <a:r>
              <a:rPr lang="en-US" sz="3200" b="1" dirty="0">
                <a:solidFill>
                  <a:srgbClr val="0808B8"/>
                </a:solidFill>
              </a:rPr>
              <a:t> </a:t>
            </a:r>
            <a:r>
              <a:rPr lang="en-US" sz="3200" b="1" dirty="0" err="1">
                <a:solidFill>
                  <a:srgbClr val="0808B8"/>
                </a:solidFill>
              </a:rPr>
              <a:t>đạo</a:t>
            </a:r>
            <a:r>
              <a:rPr lang="en-US" sz="3200" b="1" dirty="0">
                <a:solidFill>
                  <a:srgbClr val="0808B8"/>
                </a:solidFill>
              </a:rPr>
              <a:t> </a:t>
            </a:r>
            <a:r>
              <a:rPr lang="en-US" sz="3200" b="1" dirty="0" err="1">
                <a:solidFill>
                  <a:srgbClr val="0808B8"/>
                </a:solidFill>
              </a:rPr>
              <a:t>kháng</a:t>
            </a:r>
            <a:r>
              <a:rPr lang="en-US" sz="3200" b="1" dirty="0">
                <a:solidFill>
                  <a:srgbClr val="0808B8"/>
                </a:solidFill>
              </a:rPr>
              <a:t> </a:t>
            </a:r>
            <a:r>
              <a:rPr lang="en-US" sz="3200" b="1" dirty="0" err="1">
                <a:solidFill>
                  <a:srgbClr val="0808B8"/>
                </a:solidFill>
              </a:rPr>
              <a:t>chiến</a:t>
            </a:r>
            <a:r>
              <a:rPr lang="en-US" sz="3200" b="1" dirty="0">
                <a:solidFill>
                  <a:srgbClr val="0808B8"/>
                </a:solidFill>
              </a:rPr>
              <a:t> </a:t>
            </a:r>
            <a:r>
              <a:rPr lang="en-US" sz="3200" b="1" dirty="0" err="1">
                <a:solidFill>
                  <a:srgbClr val="0808B8"/>
                </a:solidFill>
              </a:rPr>
              <a:t>chống</a:t>
            </a:r>
            <a:r>
              <a:rPr lang="en-US" sz="3200" b="1" dirty="0">
                <a:solidFill>
                  <a:srgbClr val="0808B8"/>
                </a:solidFill>
              </a:rPr>
              <a:t> </a:t>
            </a:r>
            <a:r>
              <a:rPr lang="en-US" sz="3200" b="1" dirty="0" err="1">
                <a:solidFill>
                  <a:srgbClr val="0808B8"/>
                </a:solidFill>
              </a:rPr>
              <a:t>Mỹ</a:t>
            </a:r>
            <a:r>
              <a:rPr lang="en-US" sz="3200" b="1" dirty="0">
                <a:solidFill>
                  <a:srgbClr val="0808B8"/>
                </a:solidFill>
              </a:rPr>
              <a:t> </a:t>
            </a:r>
            <a:r>
              <a:rPr lang="en-US" sz="3200" b="1" dirty="0" err="1">
                <a:solidFill>
                  <a:srgbClr val="0808B8"/>
                </a:solidFill>
              </a:rPr>
              <a:t>từ</a:t>
            </a:r>
            <a:r>
              <a:rPr lang="en-US" sz="3200" b="1" dirty="0">
                <a:solidFill>
                  <a:srgbClr val="0808B8"/>
                </a:solidFill>
              </a:rPr>
              <a:t> </a:t>
            </a:r>
            <a:r>
              <a:rPr lang="en-US" sz="3200" b="1" dirty="0" err="1">
                <a:solidFill>
                  <a:srgbClr val="0808B8"/>
                </a:solidFill>
              </a:rPr>
              <a:t>năm</a:t>
            </a:r>
            <a:r>
              <a:rPr lang="en-US" sz="3200" b="1" dirty="0">
                <a:solidFill>
                  <a:srgbClr val="0808B8"/>
                </a:solidFill>
              </a:rPr>
              <a:t> 1954 </a:t>
            </a:r>
            <a:r>
              <a:rPr lang="en-US" sz="3200" b="1" dirty="0" err="1">
                <a:solidFill>
                  <a:srgbClr val="0808B8"/>
                </a:solidFill>
              </a:rPr>
              <a:t>đến</a:t>
            </a:r>
            <a:r>
              <a:rPr lang="en-US" sz="3200" b="1" dirty="0">
                <a:solidFill>
                  <a:srgbClr val="0808B8"/>
                </a:solidFill>
              </a:rPr>
              <a:t> </a:t>
            </a:r>
            <a:r>
              <a:rPr lang="en-US" sz="3200" b="1" dirty="0" err="1">
                <a:solidFill>
                  <a:srgbClr val="0808B8"/>
                </a:solidFill>
              </a:rPr>
              <a:t>năm</a:t>
            </a:r>
            <a:r>
              <a:rPr lang="en-US" sz="3200" b="1" dirty="0">
                <a:solidFill>
                  <a:srgbClr val="0808B8"/>
                </a:solidFill>
              </a:rPr>
              <a:t> 1969</a:t>
            </a:r>
            <a:endParaRPr lang="en-US" sz="3200" b="1" dirty="0">
              <a:solidFill>
                <a:srgbClr val="0808B8"/>
              </a:solidFill>
              <a:latin typeface="Times New Roman" panose="02020603050405020304" pitchFamily="18" charset="0"/>
              <a:cs typeface="Times New Roman" panose="02020603050405020304" pitchFamily="18" charset="0"/>
            </a:endParaRPr>
          </a:p>
        </p:txBody>
      </p:sp>
      <p:sp>
        <p:nvSpPr>
          <p:cNvPr id="5" name="Subtitle 2">
            <a:extLst>
              <a:ext uri="{FF2B5EF4-FFF2-40B4-BE49-F238E27FC236}">
                <a16:creationId xmlns:a16="http://schemas.microsoft.com/office/drawing/2014/main" id="{37B495F8-CD27-80A6-0485-F480F10F655A}"/>
              </a:ext>
            </a:extLst>
          </p:cNvPr>
          <p:cNvSpPr txBox="1">
            <a:spLocks/>
          </p:cNvSpPr>
          <p:nvPr/>
        </p:nvSpPr>
        <p:spPr>
          <a:xfrm>
            <a:off x="142876" y="2393020"/>
            <a:ext cx="11906248" cy="75412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a:solidFill>
                  <a:srgbClr val="0808B8"/>
                </a:solidFill>
                <a:latin typeface="Times New Roman" panose="02020603050405020304" pitchFamily="18" charset="0"/>
                <a:cs typeface="Times New Roman" panose="02020603050405020304" pitchFamily="18" charset="0"/>
                <a:sym typeface="Wingdings 2" panose="05020102010507070707" pitchFamily="18" charset="2"/>
              </a:rPr>
              <a:t></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rPr>
              <a:t>Lãnh</a:t>
            </a:r>
            <a:r>
              <a:rPr lang="en-US" sz="3200" b="1" dirty="0">
                <a:solidFill>
                  <a:srgbClr val="0808B8"/>
                </a:solidFill>
              </a:rPr>
              <a:t> </a:t>
            </a:r>
            <a:r>
              <a:rPr lang="en-US" sz="3200" b="1" dirty="0" err="1">
                <a:solidFill>
                  <a:srgbClr val="0808B8"/>
                </a:solidFill>
              </a:rPr>
              <a:t>đạo</a:t>
            </a:r>
            <a:r>
              <a:rPr lang="en-US" sz="3200" b="1" dirty="0">
                <a:solidFill>
                  <a:srgbClr val="0808B8"/>
                </a:solidFill>
              </a:rPr>
              <a:t> </a:t>
            </a:r>
            <a:r>
              <a:rPr lang="en-US" sz="3200" b="1" dirty="0" err="1">
                <a:solidFill>
                  <a:srgbClr val="0808B8"/>
                </a:solidFill>
              </a:rPr>
              <a:t>xây</a:t>
            </a:r>
            <a:r>
              <a:rPr lang="en-US" sz="3200" b="1" dirty="0">
                <a:solidFill>
                  <a:srgbClr val="0808B8"/>
                </a:solidFill>
              </a:rPr>
              <a:t> </a:t>
            </a:r>
            <a:r>
              <a:rPr lang="en-US" sz="3200" b="1" dirty="0" err="1">
                <a:solidFill>
                  <a:srgbClr val="0808B8"/>
                </a:solidFill>
              </a:rPr>
              <a:t>dựng</a:t>
            </a:r>
            <a:r>
              <a:rPr lang="en-US" sz="3200" b="1" dirty="0">
                <a:solidFill>
                  <a:srgbClr val="0808B8"/>
                </a:solidFill>
              </a:rPr>
              <a:t> </a:t>
            </a:r>
            <a:r>
              <a:rPr lang="en-US" sz="3200" b="1" dirty="0" err="1">
                <a:solidFill>
                  <a:srgbClr val="0808B8"/>
                </a:solidFill>
              </a:rPr>
              <a:t>xã</a:t>
            </a:r>
            <a:r>
              <a:rPr lang="en-US" sz="3200" b="1" dirty="0">
                <a:solidFill>
                  <a:srgbClr val="0808B8"/>
                </a:solidFill>
              </a:rPr>
              <a:t> </a:t>
            </a:r>
            <a:r>
              <a:rPr lang="en-US" sz="3200" b="1" dirty="0" err="1">
                <a:solidFill>
                  <a:srgbClr val="0808B8"/>
                </a:solidFill>
              </a:rPr>
              <a:t>hội</a:t>
            </a:r>
            <a:r>
              <a:rPr lang="en-US" sz="3200" b="1" dirty="0">
                <a:solidFill>
                  <a:srgbClr val="0808B8"/>
                </a:solidFill>
              </a:rPr>
              <a:t> </a:t>
            </a:r>
            <a:r>
              <a:rPr lang="en-US" sz="3200" b="1" dirty="0" err="1">
                <a:solidFill>
                  <a:srgbClr val="0808B8"/>
                </a:solidFill>
              </a:rPr>
              <a:t>chủ</a:t>
            </a:r>
            <a:r>
              <a:rPr lang="en-US" sz="3200" b="1" dirty="0">
                <a:solidFill>
                  <a:srgbClr val="0808B8"/>
                </a:solidFill>
              </a:rPr>
              <a:t> </a:t>
            </a:r>
            <a:r>
              <a:rPr lang="en-US" sz="3200" b="1" dirty="0" err="1">
                <a:solidFill>
                  <a:srgbClr val="0808B8"/>
                </a:solidFill>
              </a:rPr>
              <a:t>nghĩa</a:t>
            </a:r>
            <a:r>
              <a:rPr lang="en-US" sz="3200" b="1" dirty="0">
                <a:solidFill>
                  <a:srgbClr val="0808B8"/>
                </a:solidFill>
              </a:rPr>
              <a:t> ở </a:t>
            </a:r>
            <a:r>
              <a:rPr lang="en-US" sz="3200" b="1" dirty="0" err="1">
                <a:solidFill>
                  <a:srgbClr val="0808B8"/>
                </a:solidFill>
              </a:rPr>
              <a:t>miền</a:t>
            </a:r>
            <a:r>
              <a:rPr lang="en-US" sz="3200" b="1" dirty="0">
                <a:solidFill>
                  <a:srgbClr val="0808B8"/>
                </a:solidFill>
              </a:rPr>
              <a:t> </a:t>
            </a:r>
            <a:r>
              <a:rPr lang="en-US" sz="3200" b="1" dirty="0" err="1">
                <a:solidFill>
                  <a:srgbClr val="0808B8"/>
                </a:solidFill>
              </a:rPr>
              <a:t>Bắc</a:t>
            </a:r>
            <a:endParaRPr lang="en-US" sz="3200" b="1" dirty="0">
              <a:solidFill>
                <a:srgbClr val="0808B8"/>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B748BBE-ECCB-44FB-3239-D70EC6BCEBEE}"/>
              </a:ext>
            </a:extLst>
          </p:cNvPr>
          <p:cNvSpPr txBox="1"/>
          <p:nvPr/>
        </p:nvSpPr>
        <p:spPr>
          <a:xfrm>
            <a:off x="142876" y="3147146"/>
            <a:ext cx="11906249" cy="1815882"/>
          </a:xfrm>
          <a:prstGeom prst="rect">
            <a:avLst/>
          </a:prstGeom>
          <a:noFill/>
        </p:spPr>
        <p:txBody>
          <a:bodyPr wrap="square">
            <a:spAutoFit/>
          </a:bodyPr>
          <a:lstStyle/>
          <a:p>
            <a:pPr algn="just"/>
            <a:r>
              <a:rPr lang="vi-VN" sz="2800" dirty="0"/>
              <a:t>Chủ tịch Hồ Chí Minh chủ trì và chỉ đạo xây dựng Nghị quyết Đại hội đại biểu toàn quốc lần thứ III của Đảng Lao động Việt Nam (9 – 1960). Người nêu rõ: Đại hội này là đại hội xây dựng chủ nghĩa xã hội ở miền Bắc và đấu tranh thống nhất nước nhà.</a:t>
            </a:r>
            <a:endParaRPr lang="en-US" sz="2800" b="1" dirty="0"/>
          </a:p>
        </p:txBody>
      </p:sp>
    </p:spTree>
    <p:extLst>
      <p:ext uri="{BB962C8B-B14F-4D97-AF65-F5344CB8AC3E}">
        <p14:creationId xmlns:p14="http://schemas.microsoft.com/office/powerpoint/2010/main" val="46056400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80">
                                          <p:stCondLst>
                                            <p:cond delay="0"/>
                                          </p:stCondLst>
                                        </p:cTn>
                                        <p:tgtEl>
                                          <p:spTgt spid="3"/>
                                        </p:tgtEl>
                                      </p:cBhvr>
                                    </p:animEffect>
                                    <p:anim calcmode="lin" valueType="num">
                                      <p:cBhvr>
                                        <p:cTn id="2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gtEl>
                                      </p:cBhvr>
                                      <p:to x="100000" y="60000"/>
                                    </p:animScale>
                                    <p:animScale>
                                      <p:cBhvr>
                                        <p:cTn id="31" dur="166" decel="50000">
                                          <p:stCondLst>
                                            <p:cond delay="676"/>
                                          </p:stCondLst>
                                        </p:cTn>
                                        <p:tgtEl>
                                          <p:spTgt spid="3"/>
                                        </p:tgtEl>
                                      </p:cBhvr>
                                      <p:to x="100000" y="100000"/>
                                    </p:animScale>
                                    <p:animScale>
                                      <p:cBhvr>
                                        <p:cTn id="32" dur="26">
                                          <p:stCondLst>
                                            <p:cond delay="1312"/>
                                          </p:stCondLst>
                                        </p:cTn>
                                        <p:tgtEl>
                                          <p:spTgt spid="3"/>
                                        </p:tgtEl>
                                      </p:cBhvr>
                                      <p:to x="100000" y="80000"/>
                                    </p:animScale>
                                    <p:animScale>
                                      <p:cBhvr>
                                        <p:cTn id="33" dur="166" decel="50000">
                                          <p:stCondLst>
                                            <p:cond delay="1338"/>
                                          </p:stCondLst>
                                        </p:cTn>
                                        <p:tgtEl>
                                          <p:spTgt spid="3"/>
                                        </p:tgtEl>
                                      </p:cBhvr>
                                      <p:to x="100000" y="100000"/>
                                    </p:animScale>
                                    <p:animScale>
                                      <p:cBhvr>
                                        <p:cTn id="34" dur="26">
                                          <p:stCondLst>
                                            <p:cond delay="1642"/>
                                          </p:stCondLst>
                                        </p:cTn>
                                        <p:tgtEl>
                                          <p:spTgt spid="3"/>
                                        </p:tgtEl>
                                      </p:cBhvr>
                                      <p:to x="100000" y="90000"/>
                                    </p:animScale>
                                    <p:animScale>
                                      <p:cBhvr>
                                        <p:cTn id="35" dur="166" decel="50000">
                                          <p:stCondLst>
                                            <p:cond delay="1668"/>
                                          </p:stCondLst>
                                        </p:cTn>
                                        <p:tgtEl>
                                          <p:spTgt spid="3"/>
                                        </p:tgtEl>
                                      </p:cBhvr>
                                      <p:to x="100000" y="100000"/>
                                    </p:animScale>
                                    <p:animScale>
                                      <p:cBhvr>
                                        <p:cTn id="36" dur="26">
                                          <p:stCondLst>
                                            <p:cond delay="1808"/>
                                          </p:stCondLst>
                                        </p:cTn>
                                        <p:tgtEl>
                                          <p:spTgt spid="3"/>
                                        </p:tgtEl>
                                      </p:cBhvr>
                                      <p:to x="100000" y="95000"/>
                                    </p:animScale>
                                    <p:animScale>
                                      <p:cBhvr>
                                        <p:cTn id="37" dur="166" decel="50000">
                                          <p:stCondLst>
                                            <p:cond delay="1834"/>
                                          </p:stCondLst>
                                        </p:cTn>
                                        <p:tgtEl>
                                          <p:spTgt spid="3"/>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580">
                                          <p:stCondLst>
                                            <p:cond delay="0"/>
                                          </p:stCondLst>
                                        </p:cTn>
                                        <p:tgtEl>
                                          <p:spTgt spid="5"/>
                                        </p:tgtEl>
                                      </p:cBhvr>
                                    </p:animEffect>
                                    <p:anim calcmode="lin" valueType="num">
                                      <p:cBhvr>
                                        <p:cTn id="4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7" dur="26">
                                          <p:stCondLst>
                                            <p:cond delay="650"/>
                                          </p:stCondLst>
                                        </p:cTn>
                                        <p:tgtEl>
                                          <p:spTgt spid="5"/>
                                        </p:tgtEl>
                                      </p:cBhvr>
                                      <p:to x="100000" y="60000"/>
                                    </p:animScale>
                                    <p:animScale>
                                      <p:cBhvr>
                                        <p:cTn id="48" dur="166" decel="50000">
                                          <p:stCondLst>
                                            <p:cond delay="676"/>
                                          </p:stCondLst>
                                        </p:cTn>
                                        <p:tgtEl>
                                          <p:spTgt spid="5"/>
                                        </p:tgtEl>
                                      </p:cBhvr>
                                      <p:to x="100000" y="100000"/>
                                    </p:animScale>
                                    <p:animScale>
                                      <p:cBhvr>
                                        <p:cTn id="49" dur="26">
                                          <p:stCondLst>
                                            <p:cond delay="1312"/>
                                          </p:stCondLst>
                                        </p:cTn>
                                        <p:tgtEl>
                                          <p:spTgt spid="5"/>
                                        </p:tgtEl>
                                      </p:cBhvr>
                                      <p:to x="100000" y="80000"/>
                                    </p:animScale>
                                    <p:animScale>
                                      <p:cBhvr>
                                        <p:cTn id="50" dur="166" decel="50000">
                                          <p:stCondLst>
                                            <p:cond delay="1338"/>
                                          </p:stCondLst>
                                        </p:cTn>
                                        <p:tgtEl>
                                          <p:spTgt spid="5"/>
                                        </p:tgtEl>
                                      </p:cBhvr>
                                      <p:to x="100000" y="100000"/>
                                    </p:animScale>
                                    <p:animScale>
                                      <p:cBhvr>
                                        <p:cTn id="51" dur="26">
                                          <p:stCondLst>
                                            <p:cond delay="1642"/>
                                          </p:stCondLst>
                                        </p:cTn>
                                        <p:tgtEl>
                                          <p:spTgt spid="5"/>
                                        </p:tgtEl>
                                      </p:cBhvr>
                                      <p:to x="100000" y="90000"/>
                                    </p:animScale>
                                    <p:animScale>
                                      <p:cBhvr>
                                        <p:cTn id="52" dur="166" decel="50000">
                                          <p:stCondLst>
                                            <p:cond delay="1668"/>
                                          </p:stCondLst>
                                        </p:cTn>
                                        <p:tgtEl>
                                          <p:spTgt spid="5"/>
                                        </p:tgtEl>
                                      </p:cBhvr>
                                      <p:to x="100000" y="100000"/>
                                    </p:animScale>
                                    <p:animScale>
                                      <p:cBhvr>
                                        <p:cTn id="53" dur="26">
                                          <p:stCondLst>
                                            <p:cond delay="1808"/>
                                          </p:stCondLst>
                                        </p:cTn>
                                        <p:tgtEl>
                                          <p:spTgt spid="5"/>
                                        </p:tgtEl>
                                      </p:cBhvr>
                                      <p:to x="100000" y="95000"/>
                                    </p:animScale>
                                    <p:animScale>
                                      <p:cBhvr>
                                        <p:cTn id="54"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F81DE566-B661-6AB9-E45A-F0641A0524DB}"/>
              </a:ext>
            </a:extLst>
          </p:cNvPr>
          <p:cNvSpPr txBox="1">
            <a:spLocks/>
          </p:cNvSpPr>
          <p:nvPr/>
        </p:nvSpPr>
        <p:spPr>
          <a:xfrm>
            <a:off x="142877" y="135468"/>
            <a:ext cx="11906248" cy="116223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n-US" sz="3200" b="1" dirty="0">
                <a:solidFill>
                  <a:srgbClr val="C00000"/>
                </a:solidFill>
                <a:latin typeface="Times New Roman" panose="02020603050405020304" pitchFamily="18" charset="0"/>
                <a:cs typeface="Times New Roman" panose="02020603050405020304" pitchFamily="18" charset="0"/>
              </a:rPr>
              <a:t> 4. </a:t>
            </a:r>
            <a:r>
              <a:rPr lang="en-US" sz="3200" b="1" dirty="0" err="1">
                <a:solidFill>
                  <a:srgbClr val="C00000"/>
                </a:solidFill>
                <a:latin typeface="Times New Roman" panose="02020603050405020304" pitchFamily="18" charset="0"/>
                <a:cs typeface="Times New Roman" panose="02020603050405020304" pitchFamily="18" charset="0"/>
              </a:rPr>
              <a:t>Lãnh</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đạo</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cuộc</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kháng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chiến</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chống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Pháp</a:t>
            </a:r>
            <a:r>
              <a:rPr lang="en-US" sz="3200" b="1" dirty="0">
                <a:solidFill>
                  <a:srgbClr val="C00000"/>
                </a:solidFill>
                <a:latin typeface="Times New Roman" panose="02020603050405020304" pitchFamily="18" charset="0"/>
                <a:cs typeface="Times New Roman" panose="02020603050405020304" pitchFamily="18" charset="0"/>
              </a:rPr>
              <a:t> (1945 – 1954) </a:t>
            </a:r>
            <a:r>
              <a:rPr lang="en-US" sz="3200" b="1" dirty="0" err="1">
                <a:solidFill>
                  <a:srgbClr val="C00000"/>
                </a:solidFill>
                <a:latin typeface="Times New Roman" panose="02020603050405020304" pitchFamily="18" charset="0"/>
                <a:cs typeface="Times New Roman" panose="02020603050405020304" pitchFamily="18" charset="0"/>
              </a:rPr>
              <a:t>và</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kháng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chiến</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chống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Mỹ</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từ</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năm</a:t>
            </a:r>
            <a:r>
              <a:rPr lang="en-US" sz="3200" b="1" dirty="0">
                <a:solidFill>
                  <a:srgbClr val="C00000"/>
                </a:solidFill>
                <a:latin typeface="Times New Roman" panose="02020603050405020304" pitchFamily="18" charset="0"/>
                <a:cs typeface="Times New Roman" panose="02020603050405020304" pitchFamily="18" charset="0"/>
              </a:rPr>
              <a:t> 1954 </a:t>
            </a:r>
            <a:r>
              <a:rPr lang="en-US" sz="3200" b="1" dirty="0" err="1">
                <a:solidFill>
                  <a:srgbClr val="C00000"/>
                </a:solidFill>
                <a:latin typeface="Times New Roman" panose="02020603050405020304" pitchFamily="18" charset="0"/>
                <a:cs typeface="Times New Roman" panose="02020603050405020304" pitchFamily="18" charset="0"/>
              </a:rPr>
              <a:t>đến</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năm</a:t>
            </a:r>
            <a:r>
              <a:rPr lang="en-US" sz="3200" b="1" dirty="0">
                <a:solidFill>
                  <a:srgbClr val="C00000"/>
                </a:solidFill>
                <a:latin typeface="Times New Roman" panose="02020603050405020304" pitchFamily="18" charset="0"/>
                <a:cs typeface="Times New Roman" panose="02020603050405020304" pitchFamily="18" charset="0"/>
              </a:rPr>
              <a:t> 1969</a:t>
            </a:r>
          </a:p>
        </p:txBody>
      </p:sp>
      <p:sp>
        <p:nvSpPr>
          <p:cNvPr id="3" name="Subtitle 2">
            <a:extLst>
              <a:ext uri="{FF2B5EF4-FFF2-40B4-BE49-F238E27FC236}">
                <a16:creationId xmlns:a16="http://schemas.microsoft.com/office/drawing/2014/main" id="{DAB789D7-90C3-986A-CFD3-CCF6C510A6A3}"/>
              </a:ext>
            </a:extLst>
          </p:cNvPr>
          <p:cNvSpPr txBox="1">
            <a:spLocks/>
          </p:cNvSpPr>
          <p:nvPr/>
        </p:nvSpPr>
        <p:spPr>
          <a:xfrm>
            <a:off x="142876" y="1297698"/>
            <a:ext cx="11906248" cy="75412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a:solidFill>
                  <a:srgbClr val="0808B8"/>
                </a:solidFill>
                <a:latin typeface="Times New Roman" panose="02020603050405020304" pitchFamily="18" charset="0"/>
                <a:cs typeface="Times New Roman" panose="02020603050405020304" pitchFamily="18" charset="0"/>
                <a:sym typeface="Wingdings 2" panose="05020102010507070707" pitchFamily="18" charset="2"/>
              </a:rPr>
              <a:t>a)</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rPr>
              <a:t>Hồ</a:t>
            </a:r>
            <a:r>
              <a:rPr lang="en-US" sz="3200" b="1" dirty="0">
                <a:solidFill>
                  <a:srgbClr val="0808B8"/>
                </a:solidFill>
              </a:rPr>
              <a:t> Chí Minh </a:t>
            </a:r>
            <a:r>
              <a:rPr lang="en-US" sz="3200" b="1" dirty="0" err="1">
                <a:solidFill>
                  <a:srgbClr val="0808B8"/>
                </a:solidFill>
              </a:rPr>
              <a:t>lãnh</a:t>
            </a:r>
            <a:r>
              <a:rPr lang="en-US" sz="3200" b="1" dirty="0">
                <a:solidFill>
                  <a:srgbClr val="0808B8"/>
                </a:solidFill>
              </a:rPr>
              <a:t> </a:t>
            </a:r>
            <a:r>
              <a:rPr lang="en-US" sz="3200" b="1" dirty="0" err="1">
                <a:solidFill>
                  <a:srgbClr val="0808B8"/>
                </a:solidFill>
              </a:rPr>
              <a:t>đạo</a:t>
            </a:r>
            <a:r>
              <a:rPr lang="en-US" sz="3200" b="1" dirty="0">
                <a:solidFill>
                  <a:srgbClr val="0808B8"/>
                </a:solidFill>
              </a:rPr>
              <a:t> </a:t>
            </a:r>
            <a:r>
              <a:rPr lang="en-US" sz="3200" b="1" dirty="0" err="1">
                <a:solidFill>
                  <a:srgbClr val="0808B8"/>
                </a:solidFill>
              </a:rPr>
              <a:t>kháng</a:t>
            </a:r>
            <a:r>
              <a:rPr lang="en-US" sz="3200" b="1" dirty="0">
                <a:solidFill>
                  <a:srgbClr val="0808B8"/>
                </a:solidFill>
              </a:rPr>
              <a:t> </a:t>
            </a:r>
            <a:r>
              <a:rPr lang="en-US" sz="3200" b="1" dirty="0" err="1">
                <a:solidFill>
                  <a:srgbClr val="0808B8"/>
                </a:solidFill>
              </a:rPr>
              <a:t>chiến</a:t>
            </a:r>
            <a:r>
              <a:rPr lang="en-US" sz="3200" b="1" dirty="0">
                <a:solidFill>
                  <a:srgbClr val="0808B8"/>
                </a:solidFill>
              </a:rPr>
              <a:t> </a:t>
            </a:r>
            <a:r>
              <a:rPr lang="en-US" sz="3200" b="1" dirty="0" err="1">
                <a:solidFill>
                  <a:srgbClr val="0808B8"/>
                </a:solidFill>
              </a:rPr>
              <a:t>chống</a:t>
            </a:r>
            <a:r>
              <a:rPr lang="en-US" sz="3200" b="1" dirty="0">
                <a:solidFill>
                  <a:srgbClr val="0808B8"/>
                </a:solidFill>
              </a:rPr>
              <a:t> </a:t>
            </a:r>
            <a:r>
              <a:rPr lang="en-US" sz="3200" b="1" dirty="0" err="1">
                <a:solidFill>
                  <a:srgbClr val="0808B8"/>
                </a:solidFill>
              </a:rPr>
              <a:t>Mỹ</a:t>
            </a:r>
            <a:r>
              <a:rPr lang="en-US" sz="3200" b="1" dirty="0">
                <a:solidFill>
                  <a:srgbClr val="0808B8"/>
                </a:solidFill>
              </a:rPr>
              <a:t> </a:t>
            </a:r>
            <a:r>
              <a:rPr lang="en-US" sz="3200" b="1" dirty="0" err="1">
                <a:solidFill>
                  <a:srgbClr val="0808B8"/>
                </a:solidFill>
              </a:rPr>
              <a:t>từ</a:t>
            </a:r>
            <a:r>
              <a:rPr lang="en-US" sz="3200" b="1" dirty="0">
                <a:solidFill>
                  <a:srgbClr val="0808B8"/>
                </a:solidFill>
              </a:rPr>
              <a:t> </a:t>
            </a:r>
            <a:r>
              <a:rPr lang="en-US" sz="3200" b="1" dirty="0" err="1">
                <a:solidFill>
                  <a:srgbClr val="0808B8"/>
                </a:solidFill>
              </a:rPr>
              <a:t>năm</a:t>
            </a:r>
            <a:r>
              <a:rPr lang="en-US" sz="3200" b="1" dirty="0">
                <a:solidFill>
                  <a:srgbClr val="0808B8"/>
                </a:solidFill>
              </a:rPr>
              <a:t> 1954 </a:t>
            </a:r>
            <a:r>
              <a:rPr lang="en-US" sz="3200" b="1" dirty="0" err="1">
                <a:solidFill>
                  <a:srgbClr val="0808B8"/>
                </a:solidFill>
              </a:rPr>
              <a:t>đến</a:t>
            </a:r>
            <a:r>
              <a:rPr lang="en-US" sz="3200" b="1" dirty="0">
                <a:solidFill>
                  <a:srgbClr val="0808B8"/>
                </a:solidFill>
              </a:rPr>
              <a:t> </a:t>
            </a:r>
            <a:r>
              <a:rPr lang="en-US" sz="3200" b="1" dirty="0" err="1">
                <a:solidFill>
                  <a:srgbClr val="0808B8"/>
                </a:solidFill>
              </a:rPr>
              <a:t>năm</a:t>
            </a:r>
            <a:r>
              <a:rPr lang="en-US" sz="3200" b="1" dirty="0">
                <a:solidFill>
                  <a:srgbClr val="0808B8"/>
                </a:solidFill>
              </a:rPr>
              <a:t> 1969</a:t>
            </a:r>
            <a:endParaRPr lang="en-US" sz="3200" b="1" dirty="0">
              <a:solidFill>
                <a:srgbClr val="0808B8"/>
              </a:solidFill>
              <a:latin typeface="Times New Roman" panose="02020603050405020304" pitchFamily="18" charset="0"/>
              <a:cs typeface="Times New Roman" panose="02020603050405020304" pitchFamily="18" charset="0"/>
            </a:endParaRPr>
          </a:p>
        </p:txBody>
      </p:sp>
      <p:sp>
        <p:nvSpPr>
          <p:cNvPr id="5" name="Subtitle 2">
            <a:extLst>
              <a:ext uri="{FF2B5EF4-FFF2-40B4-BE49-F238E27FC236}">
                <a16:creationId xmlns:a16="http://schemas.microsoft.com/office/drawing/2014/main" id="{37B495F8-CD27-80A6-0485-F480F10F655A}"/>
              </a:ext>
            </a:extLst>
          </p:cNvPr>
          <p:cNvSpPr txBox="1">
            <a:spLocks/>
          </p:cNvSpPr>
          <p:nvPr/>
        </p:nvSpPr>
        <p:spPr>
          <a:xfrm>
            <a:off x="142876" y="2393020"/>
            <a:ext cx="11906248" cy="103598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a:solidFill>
                  <a:srgbClr val="0808B8"/>
                </a:solidFill>
                <a:latin typeface="Times New Roman" panose="02020603050405020304" pitchFamily="18" charset="0"/>
                <a:cs typeface="Times New Roman" panose="02020603050405020304" pitchFamily="18" charset="0"/>
                <a:sym typeface="Wingdings 2" panose="05020102010507070707" pitchFamily="18" charset="2"/>
              </a:rPr>
              <a:t></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rPr>
              <a:t>Chỉ</a:t>
            </a:r>
            <a:r>
              <a:rPr lang="en-US" sz="3200" b="1" dirty="0">
                <a:solidFill>
                  <a:srgbClr val="0808B8"/>
                </a:solidFill>
              </a:rPr>
              <a:t> </a:t>
            </a:r>
            <a:r>
              <a:rPr lang="en-US" sz="3200" b="1" dirty="0" err="1">
                <a:solidFill>
                  <a:srgbClr val="0808B8"/>
                </a:solidFill>
              </a:rPr>
              <a:t>đạo</a:t>
            </a:r>
            <a:r>
              <a:rPr lang="en-US" sz="3200" b="1" dirty="0">
                <a:solidFill>
                  <a:srgbClr val="0808B8"/>
                </a:solidFill>
              </a:rPr>
              <a:t> </a:t>
            </a:r>
            <a:r>
              <a:rPr lang="en-US" sz="3200" b="1" dirty="0" err="1">
                <a:solidFill>
                  <a:srgbClr val="0808B8"/>
                </a:solidFill>
              </a:rPr>
              <a:t>sự</a:t>
            </a:r>
            <a:r>
              <a:rPr lang="en-US" sz="3200" b="1" dirty="0">
                <a:solidFill>
                  <a:srgbClr val="0808B8"/>
                </a:solidFill>
              </a:rPr>
              <a:t> </a:t>
            </a:r>
            <a:r>
              <a:rPr lang="en-US" sz="3200" b="1" dirty="0" err="1">
                <a:solidFill>
                  <a:srgbClr val="0808B8"/>
                </a:solidFill>
              </a:rPr>
              <a:t>nghiệp</a:t>
            </a:r>
            <a:r>
              <a:rPr lang="en-US" sz="3200" b="1" dirty="0">
                <a:solidFill>
                  <a:srgbClr val="0808B8"/>
                </a:solidFill>
              </a:rPr>
              <a:t> </a:t>
            </a:r>
            <a:r>
              <a:rPr lang="en-US" sz="3200" b="1" dirty="0" err="1">
                <a:solidFill>
                  <a:srgbClr val="0808B8"/>
                </a:solidFill>
              </a:rPr>
              <a:t>đấu</a:t>
            </a:r>
            <a:r>
              <a:rPr lang="en-US" sz="3200" b="1" dirty="0">
                <a:solidFill>
                  <a:srgbClr val="0808B8"/>
                </a:solidFill>
              </a:rPr>
              <a:t> </a:t>
            </a:r>
            <a:r>
              <a:rPr lang="en-US" sz="3200" b="1" dirty="0" err="1">
                <a:solidFill>
                  <a:srgbClr val="0808B8"/>
                </a:solidFill>
              </a:rPr>
              <a:t>tranh</a:t>
            </a:r>
            <a:r>
              <a:rPr lang="en-US" sz="3200" b="1" dirty="0">
                <a:solidFill>
                  <a:srgbClr val="0808B8"/>
                </a:solidFill>
              </a:rPr>
              <a:t> </a:t>
            </a:r>
            <a:r>
              <a:rPr lang="en-US" sz="3200" b="1" dirty="0" err="1">
                <a:solidFill>
                  <a:srgbClr val="0808B8"/>
                </a:solidFill>
              </a:rPr>
              <a:t>giải</a:t>
            </a:r>
            <a:r>
              <a:rPr lang="en-US" sz="3200" b="1" dirty="0">
                <a:solidFill>
                  <a:srgbClr val="0808B8"/>
                </a:solidFill>
              </a:rPr>
              <a:t> </a:t>
            </a:r>
            <a:r>
              <a:rPr lang="en-US" sz="3200" b="1" dirty="0" err="1">
                <a:solidFill>
                  <a:srgbClr val="0808B8"/>
                </a:solidFill>
              </a:rPr>
              <a:t>phóng</a:t>
            </a:r>
            <a:r>
              <a:rPr lang="en-US" sz="3200" b="1" dirty="0">
                <a:solidFill>
                  <a:srgbClr val="0808B8"/>
                </a:solidFill>
              </a:rPr>
              <a:t> </a:t>
            </a:r>
            <a:r>
              <a:rPr lang="en-US" sz="3200" b="1" dirty="0" err="1">
                <a:solidFill>
                  <a:srgbClr val="0808B8"/>
                </a:solidFill>
              </a:rPr>
              <a:t>miền</a:t>
            </a:r>
            <a:r>
              <a:rPr lang="en-US" sz="3200" b="1" dirty="0">
                <a:solidFill>
                  <a:srgbClr val="0808B8"/>
                </a:solidFill>
              </a:rPr>
              <a:t> Nam, </a:t>
            </a:r>
            <a:r>
              <a:rPr lang="en-US" sz="3200" b="1" dirty="0" err="1">
                <a:solidFill>
                  <a:srgbClr val="0808B8"/>
                </a:solidFill>
              </a:rPr>
              <a:t>xác</a:t>
            </a:r>
            <a:r>
              <a:rPr lang="en-US" sz="3200" b="1" dirty="0">
                <a:solidFill>
                  <a:srgbClr val="0808B8"/>
                </a:solidFill>
              </a:rPr>
              <a:t> </a:t>
            </a:r>
            <a:r>
              <a:rPr lang="en-US" sz="3200" b="1" dirty="0" err="1">
                <a:solidFill>
                  <a:srgbClr val="0808B8"/>
                </a:solidFill>
              </a:rPr>
              <a:t>định</a:t>
            </a:r>
            <a:r>
              <a:rPr lang="en-US" sz="3200" b="1" dirty="0">
                <a:solidFill>
                  <a:srgbClr val="0808B8"/>
                </a:solidFill>
              </a:rPr>
              <a:t> </a:t>
            </a:r>
            <a:r>
              <a:rPr lang="en-US" sz="3200" b="1" dirty="0" err="1">
                <a:solidFill>
                  <a:srgbClr val="0808B8"/>
                </a:solidFill>
              </a:rPr>
              <a:t>đường</a:t>
            </a:r>
            <a:r>
              <a:rPr lang="en-US" sz="3200" b="1" dirty="0">
                <a:solidFill>
                  <a:srgbClr val="0808B8"/>
                </a:solidFill>
              </a:rPr>
              <a:t> </a:t>
            </a:r>
            <a:r>
              <a:rPr lang="en-US" sz="3200" b="1" dirty="0" err="1">
                <a:solidFill>
                  <a:srgbClr val="0808B8"/>
                </a:solidFill>
              </a:rPr>
              <a:t>lối</a:t>
            </a:r>
            <a:r>
              <a:rPr lang="en-US" sz="3200" b="1" dirty="0">
                <a:solidFill>
                  <a:srgbClr val="0808B8"/>
                </a:solidFill>
              </a:rPr>
              <a:t> </a:t>
            </a:r>
            <a:r>
              <a:rPr lang="en-US" sz="3200" b="1" dirty="0" err="1">
                <a:solidFill>
                  <a:srgbClr val="0808B8"/>
                </a:solidFill>
              </a:rPr>
              <a:t>và</a:t>
            </a:r>
            <a:r>
              <a:rPr lang="en-US" sz="3200" b="1" dirty="0">
                <a:solidFill>
                  <a:srgbClr val="0808B8"/>
                </a:solidFill>
              </a:rPr>
              <a:t> </a:t>
            </a:r>
            <a:r>
              <a:rPr lang="en-US" sz="3200" b="1" dirty="0" err="1">
                <a:solidFill>
                  <a:srgbClr val="0808B8"/>
                </a:solidFill>
              </a:rPr>
              <a:t>quyết</a:t>
            </a:r>
            <a:r>
              <a:rPr lang="en-US" sz="3200" b="1" dirty="0">
                <a:solidFill>
                  <a:srgbClr val="0808B8"/>
                </a:solidFill>
              </a:rPr>
              <a:t> </a:t>
            </a:r>
            <a:r>
              <a:rPr lang="en-US" sz="3200" b="1" dirty="0" err="1">
                <a:solidFill>
                  <a:srgbClr val="0808B8"/>
                </a:solidFill>
              </a:rPr>
              <a:t>tâm</a:t>
            </a:r>
            <a:r>
              <a:rPr lang="en-US" sz="3200" b="1" dirty="0">
                <a:solidFill>
                  <a:srgbClr val="0808B8"/>
                </a:solidFill>
              </a:rPr>
              <a:t> </a:t>
            </a:r>
            <a:r>
              <a:rPr lang="en-US" sz="3200" b="1" dirty="0" err="1">
                <a:solidFill>
                  <a:srgbClr val="0808B8"/>
                </a:solidFill>
              </a:rPr>
              <a:t>đánh</a:t>
            </a:r>
            <a:r>
              <a:rPr lang="en-US" sz="3200" b="1" dirty="0">
                <a:solidFill>
                  <a:srgbClr val="0808B8"/>
                </a:solidFill>
              </a:rPr>
              <a:t> </a:t>
            </a:r>
            <a:r>
              <a:rPr lang="en-US" sz="3200" b="1" dirty="0" err="1">
                <a:solidFill>
                  <a:srgbClr val="0808B8"/>
                </a:solidFill>
              </a:rPr>
              <a:t>thắng</a:t>
            </a:r>
            <a:r>
              <a:rPr lang="en-US" sz="3200" b="1" dirty="0">
                <a:solidFill>
                  <a:srgbClr val="0808B8"/>
                </a:solidFill>
              </a:rPr>
              <a:t> </a:t>
            </a:r>
            <a:r>
              <a:rPr lang="en-US" sz="3200" b="1" dirty="0" err="1">
                <a:solidFill>
                  <a:srgbClr val="0808B8"/>
                </a:solidFill>
              </a:rPr>
              <a:t>giặc</a:t>
            </a:r>
            <a:r>
              <a:rPr lang="en-US" sz="3200" b="1" dirty="0">
                <a:solidFill>
                  <a:srgbClr val="0808B8"/>
                </a:solidFill>
              </a:rPr>
              <a:t> </a:t>
            </a:r>
            <a:r>
              <a:rPr lang="en-US" sz="3200" b="1" dirty="0" err="1">
                <a:solidFill>
                  <a:srgbClr val="0808B8"/>
                </a:solidFill>
              </a:rPr>
              <a:t>Mỹ</a:t>
            </a:r>
            <a:r>
              <a:rPr lang="en-US" sz="3200" b="1" dirty="0">
                <a:solidFill>
                  <a:srgbClr val="0808B8"/>
                </a:solidFill>
              </a:rPr>
              <a:t> </a:t>
            </a:r>
            <a:r>
              <a:rPr lang="en-US" sz="3200" b="1" dirty="0" err="1">
                <a:solidFill>
                  <a:srgbClr val="0808B8"/>
                </a:solidFill>
              </a:rPr>
              <a:t>xâm</a:t>
            </a:r>
            <a:r>
              <a:rPr lang="en-US" sz="3200" b="1" dirty="0">
                <a:solidFill>
                  <a:srgbClr val="0808B8"/>
                </a:solidFill>
              </a:rPr>
              <a:t> </a:t>
            </a:r>
            <a:r>
              <a:rPr lang="en-US" sz="3200" b="1" dirty="0" err="1">
                <a:solidFill>
                  <a:srgbClr val="0808B8"/>
                </a:solidFill>
              </a:rPr>
              <a:t>lược</a:t>
            </a:r>
            <a:endParaRPr lang="en-US" sz="3200" b="1" dirty="0">
              <a:solidFill>
                <a:srgbClr val="0808B8"/>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B748BBE-ECCB-44FB-3239-D70EC6BCEBEE}"/>
              </a:ext>
            </a:extLst>
          </p:cNvPr>
          <p:cNvSpPr txBox="1"/>
          <p:nvPr/>
        </p:nvSpPr>
        <p:spPr>
          <a:xfrm>
            <a:off x="142876" y="3610495"/>
            <a:ext cx="11906249" cy="2893100"/>
          </a:xfrm>
          <a:prstGeom prst="rect">
            <a:avLst/>
          </a:prstGeom>
          <a:noFill/>
        </p:spPr>
        <p:txBody>
          <a:bodyPr wrap="square">
            <a:spAutoFit/>
          </a:bodyPr>
          <a:lstStyle/>
          <a:p>
            <a:pPr algn="just"/>
            <a:r>
              <a:rPr lang="en-US" sz="2600" dirty="0"/>
              <a:t>-</a:t>
            </a:r>
            <a:r>
              <a:rPr lang="vi-VN" sz="2600" dirty="0"/>
              <a:t> </a:t>
            </a:r>
            <a:r>
              <a:rPr lang="en-US" sz="2600" dirty="0" err="1"/>
              <a:t>Tháng</a:t>
            </a:r>
            <a:r>
              <a:rPr lang="en-US" sz="2600" dirty="0"/>
              <a:t> 1-1959, g</a:t>
            </a:r>
            <a:r>
              <a:rPr lang="vi-VN" sz="2600" dirty="0"/>
              <a:t>iữa lúc cách mạng miền Nam gặp nhiều khó khăn, Chủ tịch Hồ Chí Minh chủ trì Hội nghị lần thứ 15 Ban Chấp hành Trung ương Đảng Lao động Việt Nam, xác định phương hướng cơ bản cho cách mạng miền Nam. </a:t>
            </a:r>
            <a:endParaRPr lang="en-US" sz="2600" dirty="0"/>
          </a:p>
          <a:p>
            <a:pPr algn="just"/>
            <a:r>
              <a:rPr lang="en-US" sz="2600" dirty="0"/>
              <a:t>-</a:t>
            </a:r>
            <a:r>
              <a:rPr lang="vi-VN" sz="2600" dirty="0"/>
              <a:t> Trong những năm 1965 – 1968, đế quốc Mỹ đem quân viễn chinh và quân đồng minh trực tiếp tham chiến ở miền Nam và gây chiến tranh phá hoại miền Bắc, Chủ tịch Hồ Chí Minh đã cùng Trung ương Đảng phân tích tình hình, dự báo và thể hiện quyết tâm đánh thắng quân Mỹ xâm lược.</a:t>
            </a:r>
            <a:endParaRPr lang="en-US" sz="2600" b="1" dirty="0"/>
          </a:p>
        </p:txBody>
      </p:sp>
    </p:spTree>
    <p:extLst>
      <p:ext uri="{BB962C8B-B14F-4D97-AF65-F5344CB8AC3E}">
        <p14:creationId xmlns:p14="http://schemas.microsoft.com/office/powerpoint/2010/main" val="55417457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80">
                                          <p:stCondLst>
                                            <p:cond delay="0"/>
                                          </p:stCondLst>
                                        </p:cTn>
                                        <p:tgtEl>
                                          <p:spTgt spid="3"/>
                                        </p:tgtEl>
                                      </p:cBhvr>
                                    </p:animEffect>
                                    <p:anim calcmode="lin" valueType="num">
                                      <p:cBhvr>
                                        <p:cTn id="2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gtEl>
                                      </p:cBhvr>
                                      <p:to x="100000" y="60000"/>
                                    </p:animScale>
                                    <p:animScale>
                                      <p:cBhvr>
                                        <p:cTn id="31" dur="166" decel="50000">
                                          <p:stCondLst>
                                            <p:cond delay="676"/>
                                          </p:stCondLst>
                                        </p:cTn>
                                        <p:tgtEl>
                                          <p:spTgt spid="3"/>
                                        </p:tgtEl>
                                      </p:cBhvr>
                                      <p:to x="100000" y="100000"/>
                                    </p:animScale>
                                    <p:animScale>
                                      <p:cBhvr>
                                        <p:cTn id="32" dur="26">
                                          <p:stCondLst>
                                            <p:cond delay="1312"/>
                                          </p:stCondLst>
                                        </p:cTn>
                                        <p:tgtEl>
                                          <p:spTgt spid="3"/>
                                        </p:tgtEl>
                                      </p:cBhvr>
                                      <p:to x="100000" y="80000"/>
                                    </p:animScale>
                                    <p:animScale>
                                      <p:cBhvr>
                                        <p:cTn id="33" dur="166" decel="50000">
                                          <p:stCondLst>
                                            <p:cond delay="1338"/>
                                          </p:stCondLst>
                                        </p:cTn>
                                        <p:tgtEl>
                                          <p:spTgt spid="3"/>
                                        </p:tgtEl>
                                      </p:cBhvr>
                                      <p:to x="100000" y="100000"/>
                                    </p:animScale>
                                    <p:animScale>
                                      <p:cBhvr>
                                        <p:cTn id="34" dur="26">
                                          <p:stCondLst>
                                            <p:cond delay="1642"/>
                                          </p:stCondLst>
                                        </p:cTn>
                                        <p:tgtEl>
                                          <p:spTgt spid="3"/>
                                        </p:tgtEl>
                                      </p:cBhvr>
                                      <p:to x="100000" y="90000"/>
                                    </p:animScale>
                                    <p:animScale>
                                      <p:cBhvr>
                                        <p:cTn id="35" dur="166" decel="50000">
                                          <p:stCondLst>
                                            <p:cond delay="1668"/>
                                          </p:stCondLst>
                                        </p:cTn>
                                        <p:tgtEl>
                                          <p:spTgt spid="3"/>
                                        </p:tgtEl>
                                      </p:cBhvr>
                                      <p:to x="100000" y="100000"/>
                                    </p:animScale>
                                    <p:animScale>
                                      <p:cBhvr>
                                        <p:cTn id="36" dur="26">
                                          <p:stCondLst>
                                            <p:cond delay="1808"/>
                                          </p:stCondLst>
                                        </p:cTn>
                                        <p:tgtEl>
                                          <p:spTgt spid="3"/>
                                        </p:tgtEl>
                                      </p:cBhvr>
                                      <p:to x="100000" y="95000"/>
                                    </p:animScale>
                                    <p:animScale>
                                      <p:cBhvr>
                                        <p:cTn id="37" dur="166" decel="50000">
                                          <p:stCondLst>
                                            <p:cond delay="1834"/>
                                          </p:stCondLst>
                                        </p:cTn>
                                        <p:tgtEl>
                                          <p:spTgt spid="3"/>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580">
                                          <p:stCondLst>
                                            <p:cond delay="0"/>
                                          </p:stCondLst>
                                        </p:cTn>
                                        <p:tgtEl>
                                          <p:spTgt spid="5"/>
                                        </p:tgtEl>
                                      </p:cBhvr>
                                    </p:animEffect>
                                    <p:anim calcmode="lin" valueType="num">
                                      <p:cBhvr>
                                        <p:cTn id="4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7" dur="26">
                                          <p:stCondLst>
                                            <p:cond delay="650"/>
                                          </p:stCondLst>
                                        </p:cTn>
                                        <p:tgtEl>
                                          <p:spTgt spid="5"/>
                                        </p:tgtEl>
                                      </p:cBhvr>
                                      <p:to x="100000" y="60000"/>
                                    </p:animScale>
                                    <p:animScale>
                                      <p:cBhvr>
                                        <p:cTn id="48" dur="166" decel="50000">
                                          <p:stCondLst>
                                            <p:cond delay="676"/>
                                          </p:stCondLst>
                                        </p:cTn>
                                        <p:tgtEl>
                                          <p:spTgt spid="5"/>
                                        </p:tgtEl>
                                      </p:cBhvr>
                                      <p:to x="100000" y="100000"/>
                                    </p:animScale>
                                    <p:animScale>
                                      <p:cBhvr>
                                        <p:cTn id="49" dur="26">
                                          <p:stCondLst>
                                            <p:cond delay="1312"/>
                                          </p:stCondLst>
                                        </p:cTn>
                                        <p:tgtEl>
                                          <p:spTgt spid="5"/>
                                        </p:tgtEl>
                                      </p:cBhvr>
                                      <p:to x="100000" y="80000"/>
                                    </p:animScale>
                                    <p:animScale>
                                      <p:cBhvr>
                                        <p:cTn id="50" dur="166" decel="50000">
                                          <p:stCondLst>
                                            <p:cond delay="1338"/>
                                          </p:stCondLst>
                                        </p:cTn>
                                        <p:tgtEl>
                                          <p:spTgt spid="5"/>
                                        </p:tgtEl>
                                      </p:cBhvr>
                                      <p:to x="100000" y="100000"/>
                                    </p:animScale>
                                    <p:animScale>
                                      <p:cBhvr>
                                        <p:cTn id="51" dur="26">
                                          <p:stCondLst>
                                            <p:cond delay="1642"/>
                                          </p:stCondLst>
                                        </p:cTn>
                                        <p:tgtEl>
                                          <p:spTgt spid="5"/>
                                        </p:tgtEl>
                                      </p:cBhvr>
                                      <p:to x="100000" y="90000"/>
                                    </p:animScale>
                                    <p:animScale>
                                      <p:cBhvr>
                                        <p:cTn id="52" dur="166" decel="50000">
                                          <p:stCondLst>
                                            <p:cond delay="1668"/>
                                          </p:stCondLst>
                                        </p:cTn>
                                        <p:tgtEl>
                                          <p:spTgt spid="5"/>
                                        </p:tgtEl>
                                      </p:cBhvr>
                                      <p:to x="100000" y="100000"/>
                                    </p:animScale>
                                    <p:animScale>
                                      <p:cBhvr>
                                        <p:cTn id="53" dur="26">
                                          <p:stCondLst>
                                            <p:cond delay="1808"/>
                                          </p:stCondLst>
                                        </p:cTn>
                                        <p:tgtEl>
                                          <p:spTgt spid="5"/>
                                        </p:tgtEl>
                                      </p:cBhvr>
                                      <p:to x="100000" y="95000"/>
                                    </p:animScale>
                                    <p:animScale>
                                      <p:cBhvr>
                                        <p:cTn id="54" dur="166" decel="50000">
                                          <p:stCondLst>
                                            <p:cond delay="1834"/>
                                          </p:stCondLst>
                                        </p:cTn>
                                        <p:tgtEl>
                                          <p:spTgt spid="5"/>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0" presetClass="entr" presetSubtype="0" fill="hold" nodeType="clickEffect">
                                  <p:stCondLst>
                                    <p:cond delay="0"/>
                                  </p:stCondLst>
                                  <p:childTnLst>
                                    <p:set>
                                      <p:cBhvr>
                                        <p:cTn id="58" dur="1" fill="hold">
                                          <p:stCondLst>
                                            <p:cond delay="0"/>
                                          </p:stCondLst>
                                        </p:cTn>
                                        <p:tgtEl>
                                          <p:spTgt spid="7">
                                            <p:txEl>
                                              <p:pRg st="0" end="0"/>
                                            </p:txEl>
                                          </p:spTgt>
                                        </p:tgtEl>
                                        <p:attrNameLst>
                                          <p:attrName>style.visibility</p:attrName>
                                        </p:attrNameLst>
                                      </p:cBhvr>
                                      <p:to>
                                        <p:strVal val="visible"/>
                                      </p:to>
                                    </p:set>
                                    <p:animEffect transition="in" filter="wedge">
                                      <p:cBhvr>
                                        <p:cTn id="59" dur="2000"/>
                                        <p:tgtEl>
                                          <p:spTgt spid="7">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0" presetClass="entr" presetSubtype="0" fill="hold" nodeType="clickEffect">
                                  <p:stCondLst>
                                    <p:cond delay="0"/>
                                  </p:stCondLst>
                                  <p:childTnLst>
                                    <p:set>
                                      <p:cBhvr>
                                        <p:cTn id="63" dur="1" fill="hold">
                                          <p:stCondLst>
                                            <p:cond delay="0"/>
                                          </p:stCondLst>
                                        </p:cTn>
                                        <p:tgtEl>
                                          <p:spTgt spid="7">
                                            <p:txEl>
                                              <p:pRg st="1" end="1"/>
                                            </p:txEl>
                                          </p:spTgt>
                                        </p:tgtEl>
                                        <p:attrNameLst>
                                          <p:attrName>style.visibility</p:attrName>
                                        </p:attrNameLst>
                                      </p:cBhvr>
                                      <p:to>
                                        <p:strVal val="visible"/>
                                      </p:to>
                                    </p:set>
                                    <p:animEffect transition="in" filter="wedge">
                                      <p:cBhvr>
                                        <p:cTn id="64" dur="2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F81DE566-B661-6AB9-E45A-F0641A0524DB}"/>
              </a:ext>
            </a:extLst>
          </p:cNvPr>
          <p:cNvSpPr txBox="1">
            <a:spLocks/>
          </p:cNvSpPr>
          <p:nvPr/>
        </p:nvSpPr>
        <p:spPr>
          <a:xfrm>
            <a:off x="142877" y="135468"/>
            <a:ext cx="11906248" cy="116223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n-US" sz="3200" b="1" dirty="0">
                <a:solidFill>
                  <a:srgbClr val="C00000"/>
                </a:solidFill>
                <a:latin typeface="Times New Roman" panose="02020603050405020304" pitchFamily="18" charset="0"/>
                <a:cs typeface="Times New Roman" panose="02020603050405020304" pitchFamily="18" charset="0"/>
              </a:rPr>
              <a:t> 4. </a:t>
            </a:r>
            <a:r>
              <a:rPr lang="en-US" sz="3200" b="1" dirty="0" err="1">
                <a:solidFill>
                  <a:srgbClr val="C00000"/>
                </a:solidFill>
                <a:latin typeface="Times New Roman" panose="02020603050405020304" pitchFamily="18" charset="0"/>
                <a:cs typeface="Times New Roman" panose="02020603050405020304" pitchFamily="18" charset="0"/>
              </a:rPr>
              <a:t>Lãnh</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đạo</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cuộc</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kháng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chiến</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chống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Pháp</a:t>
            </a:r>
            <a:r>
              <a:rPr lang="en-US" sz="3200" b="1" dirty="0">
                <a:solidFill>
                  <a:srgbClr val="C00000"/>
                </a:solidFill>
                <a:latin typeface="Times New Roman" panose="02020603050405020304" pitchFamily="18" charset="0"/>
                <a:cs typeface="Times New Roman" panose="02020603050405020304" pitchFamily="18" charset="0"/>
              </a:rPr>
              <a:t> (1945 – 1954) </a:t>
            </a:r>
            <a:r>
              <a:rPr lang="en-US" sz="3200" b="1" dirty="0" err="1">
                <a:solidFill>
                  <a:srgbClr val="C00000"/>
                </a:solidFill>
                <a:latin typeface="Times New Roman" panose="02020603050405020304" pitchFamily="18" charset="0"/>
                <a:cs typeface="Times New Roman" panose="02020603050405020304" pitchFamily="18" charset="0"/>
              </a:rPr>
              <a:t>và</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kháng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chiến</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chống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Mỹ</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từ</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năm</a:t>
            </a:r>
            <a:r>
              <a:rPr lang="en-US" sz="3200" b="1" dirty="0">
                <a:solidFill>
                  <a:srgbClr val="C00000"/>
                </a:solidFill>
                <a:latin typeface="Times New Roman" panose="02020603050405020304" pitchFamily="18" charset="0"/>
                <a:cs typeface="Times New Roman" panose="02020603050405020304" pitchFamily="18" charset="0"/>
              </a:rPr>
              <a:t> 1954 </a:t>
            </a:r>
            <a:r>
              <a:rPr lang="en-US" sz="3200" b="1" dirty="0" err="1">
                <a:solidFill>
                  <a:srgbClr val="C00000"/>
                </a:solidFill>
                <a:latin typeface="Times New Roman" panose="02020603050405020304" pitchFamily="18" charset="0"/>
                <a:cs typeface="Times New Roman" panose="02020603050405020304" pitchFamily="18" charset="0"/>
              </a:rPr>
              <a:t>đến</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năm</a:t>
            </a:r>
            <a:r>
              <a:rPr lang="en-US" sz="3200" b="1" dirty="0">
                <a:solidFill>
                  <a:srgbClr val="C00000"/>
                </a:solidFill>
                <a:latin typeface="Times New Roman" panose="02020603050405020304" pitchFamily="18" charset="0"/>
                <a:cs typeface="Times New Roman" panose="02020603050405020304" pitchFamily="18" charset="0"/>
              </a:rPr>
              <a:t> 1969</a:t>
            </a:r>
          </a:p>
        </p:txBody>
      </p:sp>
      <p:sp>
        <p:nvSpPr>
          <p:cNvPr id="3" name="Subtitle 2">
            <a:extLst>
              <a:ext uri="{FF2B5EF4-FFF2-40B4-BE49-F238E27FC236}">
                <a16:creationId xmlns:a16="http://schemas.microsoft.com/office/drawing/2014/main" id="{DAB789D7-90C3-986A-CFD3-CCF6C510A6A3}"/>
              </a:ext>
            </a:extLst>
          </p:cNvPr>
          <p:cNvSpPr txBox="1">
            <a:spLocks/>
          </p:cNvSpPr>
          <p:nvPr/>
        </p:nvSpPr>
        <p:spPr>
          <a:xfrm>
            <a:off x="142876" y="1297698"/>
            <a:ext cx="11906248" cy="75412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a:solidFill>
                  <a:srgbClr val="0808B8"/>
                </a:solidFill>
                <a:latin typeface="Times New Roman" panose="02020603050405020304" pitchFamily="18" charset="0"/>
                <a:cs typeface="Times New Roman" panose="02020603050405020304" pitchFamily="18" charset="0"/>
                <a:sym typeface="Wingdings 2" panose="05020102010507070707" pitchFamily="18" charset="2"/>
              </a:rPr>
              <a:t>a)</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rPr>
              <a:t>Hồ</a:t>
            </a:r>
            <a:r>
              <a:rPr lang="en-US" sz="3200" b="1" dirty="0">
                <a:solidFill>
                  <a:srgbClr val="0808B8"/>
                </a:solidFill>
              </a:rPr>
              <a:t> Chí Minh </a:t>
            </a:r>
            <a:r>
              <a:rPr lang="en-US" sz="3200" b="1" dirty="0" err="1">
                <a:solidFill>
                  <a:srgbClr val="0808B8"/>
                </a:solidFill>
              </a:rPr>
              <a:t>lãnh</a:t>
            </a:r>
            <a:r>
              <a:rPr lang="en-US" sz="3200" b="1" dirty="0">
                <a:solidFill>
                  <a:srgbClr val="0808B8"/>
                </a:solidFill>
              </a:rPr>
              <a:t> </a:t>
            </a:r>
            <a:r>
              <a:rPr lang="en-US" sz="3200" b="1" dirty="0" err="1">
                <a:solidFill>
                  <a:srgbClr val="0808B8"/>
                </a:solidFill>
              </a:rPr>
              <a:t>đạo</a:t>
            </a:r>
            <a:r>
              <a:rPr lang="en-US" sz="3200" b="1" dirty="0">
                <a:solidFill>
                  <a:srgbClr val="0808B8"/>
                </a:solidFill>
              </a:rPr>
              <a:t> </a:t>
            </a:r>
            <a:r>
              <a:rPr lang="en-US" sz="3200" b="1" dirty="0" err="1">
                <a:solidFill>
                  <a:srgbClr val="0808B8"/>
                </a:solidFill>
              </a:rPr>
              <a:t>kháng</a:t>
            </a:r>
            <a:r>
              <a:rPr lang="en-US" sz="3200" b="1" dirty="0">
                <a:solidFill>
                  <a:srgbClr val="0808B8"/>
                </a:solidFill>
              </a:rPr>
              <a:t> </a:t>
            </a:r>
            <a:r>
              <a:rPr lang="en-US" sz="3200" b="1" dirty="0" err="1">
                <a:solidFill>
                  <a:srgbClr val="0808B8"/>
                </a:solidFill>
              </a:rPr>
              <a:t>chiến</a:t>
            </a:r>
            <a:r>
              <a:rPr lang="en-US" sz="3200" b="1" dirty="0">
                <a:solidFill>
                  <a:srgbClr val="0808B8"/>
                </a:solidFill>
              </a:rPr>
              <a:t> </a:t>
            </a:r>
            <a:r>
              <a:rPr lang="en-US" sz="3200" b="1" dirty="0" err="1">
                <a:solidFill>
                  <a:srgbClr val="0808B8"/>
                </a:solidFill>
              </a:rPr>
              <a:t>chống</a:t>
            </a:r>
            <a:r>
              <a:rPr lang="en-US" sz="3200" b="1" dirty="0">
                <a:solidFill>
                  <a:srgbClr val="0808B8"/>
                </a:solidFill>
              </a:rPr>
              <a:t> </a:t>
            </a:r>
            <a:r>
              <a:rPr lang="en-US" sz="3200" b="1" dirty="0" err="1">
                <a:solidFill>
                  <a:srgbClr val="0808B8"/>
                </a:solidFill>
              </a:rPr>
              <a:t>Mỹ</a:t>
            </a:r>
            <a:r>
              <a:rPr lang="en-US" sz="3200" b="1" dirty="0">
                <a:solidFill>
                  <a:srgbClr val="0808B8"/>
                </a:solidFill>
              </a:rPr>
              <a:t> </a:t>
            </a:r>
            <a:r>
              <a:rPr lang="en-US" sz="3200" b="1" dirty="0" err="1">
                <a:solidFill>
                  <a:srgbClr val="0808B8"/>
                </a:solidFill>
              </a:rPr>
              <a:t>từ</a:t>
            </a:r>
            <a:r>
              <a:rPr lang="en-US" sz="3200" b="1" dirty="0">
                <a:solidFill>
                  <a:srgbClr val="0808B8"/>
                </a:solidFill>
              </a:rPr>
              <a:t> </a:t>
            </a:r>
            <a:r>
              <a:rPr lang="en-US" sz="3200" b="1" dirty="0" err="1">
                <a:solidFill>
                  <a:srgbClr val="0808B8"/>
                </a:solidFill>
              </a:rPr>
              <a:t>năm</a:t>
            </a:r>
            <a:r>
              <a:rPr lang="en-US" sz="3200" b="1" dirty="0">
                <a:solidFill>
                  <a:srgbClr val="0808B8"/>
                </a:solidFill>
              </a:rPr>
              <a:t> 1954 </a:t>
            </a:r>
            <a:r>
              <a:rPr lang="en-US" sz="3200" b="1" dirty="0" err="1">
                <a:solidFill>
                  <a:srgbClr val="0808B8"/>
                </a:solidFill>
              </a:rPr>
              <a:t>đến</a:t>
            </a:r>
            <a:r>
              <a:rPr lang="en-US" sz="3200" b="1" dirty="0">
                <a:solidFill>
                  <a:srgbClr val="0808B8"/>
                </a:solidFill>
              </a:rPr>
              <a:t> </a:t>
            </a:r>
            <a:r>
              <a:rPr lang="en-US" sz="3200" b="1" dirty="0" err="1">
                <a:solidFill>
                  <a:srgbClr val="0808B8"/>
                </a:solidFill>
              </a:rPr>
              <a:t>năm</a:t>
            </a:r>
            <a:r>
              <a:rPr lang="en-US" sz="3200" b="1" dirty="0">
                <a:solidFill>
                  <a:srgbClr val="0808B8"/>
                </a:solidFill>
              </a:rPr>
              <a:t> 1969</a:t>
            </a:r>
            <a:endParaRPr lang="en-US" sz="3200" b="1" dirty="0">
              <a:solidFill>
                <a:srgbClr val="0808B8"/>
              </a:solidFill>
              <a:latin typeface="Times New Roman" panose="02020603050405020304" pitchFamily="18" charset="0"/>
              <a:cs typeface="Times New Roman" panose="02020603050405020304" pitchFamily="18" charset="0"/>
            </a:endParaRPr>
          </a:p>
        </p:txBody>
      </p:sp>
      <p:sp>
        <p:nvSpPr>
          <p:cNvPr id="5" name="Subtitle 2">
            <a:extLst>
              <a:ext uri="{FF2B5EF4-FFF2-40B4-BE49-F238E27FC236}">
                <a16:creationId xmlns:a16="http://schemas.microsoft.com/office/drawing/2014/main" id="{37B495F8-CD27-80A6-0485-F480F10F655A}"/>
              </a:ext>
            </a:extLst>
          </p:cNvPr>
          <p:cNvSpPr txBox="1">
            <a:spLocks/>
          </p:cNvSpPr>
          <p:nvPr/>
        </p:nvSpPr>
        <p:spPr>
          <a:xfrm>
            <a:off x="142876" y="2393020"/>
            <a:ext cx="11906248" cy="103598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a:solidFill>
                  <a:srgbClr val="0808B8"/>
                </a:solidFill>
                <a:latin typeface="Times New Roman" panose="02020603050405020304" pitchFamily="18" charset="0"/>
                <a:cs typeface="Times New Roman" panose="02020603050405020304" pitchFamily="18" charset="0"/>
                <a:sym typeface="Wingdings 2" panose="05020102010507070707" pitchFamily="18" charset="2"/>
              </a:rPr>
              <a:t></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rPr>
              <a:t>Là</a:t>
            </a:r>
            <a:r>
              <a:rPr lang="en-US" sz="3200" b="1" dirty="0">
                <a:solidFill>
                  <a:srgbClr val="0808B8"/>
                </a:solidFill>
              </a:rPr>
              <a:t> </a:t>
            </a:r>
            <a:r>
              <a:rPr lang="en-US" sz="3200" b="1" dirty="0" err="1">
                <a:solidFill>
                  <a:srgbClr val="0808B8"/>
                </a:solidFill>
              </a:rPr>
              <a:t>biểu</a:t>
            </a:r>
            <a:r>
              <a:rPr lang="en-US" sz="3200" b="1" dirty="0">
                <a:solidFill>
                  <a:srgbClr val="0808B8"/>
                </a:solidFill>
              </a:rPr>
              <a:t> </a:t>
            </a:r>
            <a:r>
              <a:rPr lang="en-US" sz="3200" b="1" dirty="0" err="1">
                <a:solidFill>
                  <a:srgbClr val="0808B8"/>
                </a:solidFill>
              </a:rPr>
              <a:t>tượng</a:t>
            </a:r>
            <a:r>
              <a:rPr lang="en-US" sz="3200" b="1" dirty="0">
                <a:solidFill>
                  <a:srgbClr val="0808B8"/>
                </a:solidFill>
              </a:rPr>
              <a:t> </a:t>
            </a:r>
            <a:r>
              <a:rPr lang="en-US" sz="3200" b="1" dirty="0" err="1">
                <a:solidFill>
                  <a:srgbClr val="0808B8"/>
                </a:solidFill>
              </a:rPr>
              <a:t>đoàn</a:t>
            </a:r>
            <a:r>
              <a:rPr lang="en-US" sz="3200" b="1" dirty="0">
                <a:solidFill>
                  <a:srgbClr val="0808B8"/>
                </a:solidFill>
              </a:rPr>
              <a:t> </a:t>
            </a:r>
            <a:r>
              <a:rPr lang="en-US" sz="3200" b="1" dirty="0" err="1">
                <a:solidFill>
                  <a:srgbClr val="0808B8"/>
                </a:solidFill>
              </a:rPr>
              <a:t>kết</a:t>
            </a:r>
            <a:r>
              <a:rPr lang="en-US" sz="3200" b="1" dirty="0">
                <a:solidFill>
                  <a:srgbClr val="0808B8"/>
                </a:solidFill>
              </a:rPr>
              <a:t> </a:t>
            </a:r>
            <a:r>
              <a:rPr lang="en-US" sz="3200" b="1" dirty="0" err="1">
                <a:solidFill>
                  <a:srgbClr val="0808B8"/>
                </a:solidFill>
              </a:rPr>
              <a:t>và</a:t>
            </a:r>
            <a:r>
              <a:rPr lang="en-US" sz="3200" b="1" dirty="0">
                <a:solidFill>
                  <a:srgbClr val="0808B8"/>
                </a:solidFill>
              </a:rPr>
              <a:t> </a:t>
            </a:r>
            <a:r>
              <a:rPr lang="en-US" sz="3200" b="1" dirty="0" err="1">
                <a:solidFill>
                  <a:srgbClr val="0808B8"/>
                </a:solidFill>
              </a:rPr>
              <a:t>có</a:t>
            </a:r>
            <a:r>
              <a:rPr lang="en-US" sz="3200" b="1" dirty="0">
                <a:solidFill>
                  <a:srgbClr val="0808B8"/>
                </a:solidFill>
              </a:rPr>
              <a:t> </a:t>
            </a:r>
            <a:r>
              <a:rPr lang="en-US" sz="3200" b="1" dirty="0" err="1">
                <a:solidFill>
                  <a:srgbClr val="0808B8"/>
                </a:solidFill>
              </a:rPr>
              <a:t>vai</a:t>
            </a:r>
            <a:r>
              <a:rPr lang="en-US" sz="3200" b="1" dirty="0">
                <a:solidFill>
                  <a:srgbClr val="0808B8"/>
                </a:solidFill>
              </a:rPr>
              <a:t> </a:t>
            </a:r>
            <a:r>
              <a:rPr lang="en-US" sz="3200" b="1" dirty="0" err="1">
                <a:solidFill>
                  <a:srgbClr val="0808B8"/>
                </a:solidFill>
              </a:rPr>
              <a:t>trò</a:t>
            </a:r>
            <a:r>
              <a:rPr lang="en-US" sz="3200" b="1" dirty="0">
                <a:solidFill>
                  <a:srgbClr val="0808B8"/>
                </a:solidFill>
              </a:rPr>
              <a:t> to </a:t>
            </a:r>
            <a:r>
              <a:rPr lang="en-US" sz="3200" b="1" dirty="0" err="1">
                <a:solidFill>
                  <a:srgbClr val="0808B8"/>
                </a:solidFill>
              </a:rPr>
              <a:t>lớn</a:t>
            </a:r>
            <a:r>
              <a:rPr lang="en-US" sz="3200" b="1" dirty="0">
                <a:solidFill>
                  <a:srgbClr val="0808B8"/>
                </a:solidFill>
              </a:rPr>
              <a:t> </a:t>
            </a:r>
            <a:r>
              <a:rPr lang="en-US" sz="3200" b="1" dirty="0" err="1">
                <a:solidFill>
                  <a:srgbClr val="0808B8"/>
                </a:solidFill>
              </a:rPr>
              <a:t>trong</a:t>
            </a:r>
            <a:r>
              <a:rPr lang="en-US" sz="3200" b="1" dirty="0">
                <a:solidFill>
                  <a:srgbClr val="0808B8"/>
                </a:solidFill>
              </a:rPr>
              <a:t> </a:t>
            </a:r>
            <a:r>
              <a:rPr lang="en-US" sz="3200" b="1" dirty="0" err="1">
                <a:solidFill>
                  <a:srgbClr val="0808B8"/>
                </a:solidFill>
              </a:rPr>
              <a:t>đấu</a:t>
            </a:r>
            <a:r>
              <a:rPr lang="en-US" sz="3200" b="1" dirty="0">
                <a:solidFill>
                  <a:srgbClr val="0808B8"/>
                </a:solidFill>
              </a:rPr>
              <a:t> </a:t>
            </a:r>
            <a:r>
              <a:rPr lang="en-US" sz="3200" b="1" dirty="0" err="1">
                <a:solidFill>
                  <a:srgbClr val="0808B8"/>
                </a:solidFill>
              </a:rPr>
              <a:t>tranh</a:t>
            </a:r>
            <a:r>
              <a:rPr lang="en-US" sz="3200" b="1" dirty="0">
                <a:solidFill>
                  <a:srgbClr val="0808B8"/>
                </a:solidFill>
              </a:rPr>
              <a:t> </a:t>
            </a:r>
            <a:r>
              <a:rPr lang="en-US" sz="3200" b="1" dirty="0" err="1">
                <a:solidFill>
                  <a:srgbClr val="0808B8"/>
                </a:solidFill>
              </a:rPr>
              <a:t>ngoại</a:t>
            </a:r>
            <a:r>
              <a:rPr lang="en-US" sz="3200" b="1" dirty="0">
                <a:solidFill>
                  <a:srgbClr val="0808B8"/>
                </a:solidFill>
              </a:rPr>
              <a:t> </a:t>
            </a:r>
            <a:r>
              <a:rPr lang="en-US" sz="3200" b="1" dirty="0" err="1">
                <a:solidFill>
                  <a:srgbClr val="0808B8"/>
                </a:solidFill>
              </a:rPr>
              <a:t>giao</a:t>
            </a:r>
            <a:endParaRPr lang="en-US" sz="3200" b="1" dirty="0">
              <a:solidFill>
                <a:srgbClr val="0808B8"/>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B748BBE-ECCB-44FB-3239-D70EC6BCEBEE}"/>
              </a:ext>
            </a:extLst>
          </p:cNvPr>
          <p:cNvSpPr txBox="1"/>
          <p:nvPr/>
        </p:nvSpPr>
        <p:spPr>
          <a:xfrm>
            <a:off x="142876" y="3429000"/>
            <a:ext cx="11906249" cy="3416320"/>
          </a:xfrm>
          <a:prstGeom prst="rect">
            <a:avLst/>
          </a:prstGeom>
          <a:noFill/>
        </p:spPr>
        <p:txBody>
          <a:bodyPr wrap="square">
            <a:spAutoFit/>
          </a:bodyPr>
          <a:lstStyle/>
          <a:p>
            <a:pPr algn="just"/>
            <a:r>
              <a:rPr lang="en-US" sz="2400" dirty="0"/>
              <a:t>- </a:t>
            </a:r>
            <a:r>
              <a:rPr lang="vi-VN" sz="2400" dirty="0"/>
              <a:t>Chủ tịch Hồ Chí Minh đại diện cho tiếng nói của nhân dân Việt Nam vạch trần tội ác chiến tranh của đế quốc Mỹ. Trong bối cảnh mâu thuẫn giữa Liên Xô và Trung Quốc, Chủ tịch Hồ Chí Minh luôn nỗ lực dùng giải pháp ngoại giao, tranh thủ sự giúp đỡ của nước bạn, đóng góp vào việc khôi phục và tăng cường sự đoàn kết giữa các nước xã hội chủ nghĩa, đồng thời giữ vững đường lối độc lập, tự chủ của cách mạng Việt Nam.</a:t>
            </a:r>
            <a:endParaRPr lang="en-US" sz="2400" dirty="0"/>
          </a:p>
          <a:p>
            <a:pPr algn="just"/>
            <a:r>
              <a:rPr lang="en-US" sz="2400" dirty="0"/>
              <a:t>- </a:t>
            </a:r>
            <a:r>
              <a:rPr lang="vi-VN" sz="2400" dirty="0"/>
              <a:t>Những thắng lợi trong cuộc kháng chiến chống thực dân Pháp và đế quốc Mỹ xâm lược đã đưa tên tuổi của Chủ tịch Hồ Chí Minh đi vào lịch sử, trở thành biểu tượng cho cuộc đấu tranh giải phóng dân tộc ở Việt Nam nói riêng, của các dân tộc thuộc địa trong thế kỉ XX nói chung. </a:t>
            </a:r>
            <a:endParaRPr lang="en-US" sz="2400" b="1" dirty="0"/>
          </a:p>
        </p:txBody>
      </p:sp>
      <p:pic>
        <p:nvPicPr>
          <p:cNvPr id="6" name="Picture 5">
            <a:extLst>
              <a:ext uri="{FF2B5EF4-FFF2-40B4-BE49-F238E27FC236}">
                <a16:creationId xmlns:a16="http://schemas.microsoft.com/office/drawing/2014/main" id="{B96781CF-02CA-00FA-A65F-E230C1F21C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635" y="135469"/>
            <a:ext cx="9954729" cy="6587064"/>
          </a:xfrm>
          <a:prstGeom prst="rect">
            <a:avLst/>
          </a:prstGeom>
        </p:spPr>
      </p:pic>
    </p:spTree>
    <p:extLst>
      <p:ext uri="{BB962C8B-B14F-4D97-AF65-F5344CB8AC3E}">
        <p14:creationId xmlns:p14="http://schemas.microsoft.com/office/powerpoint/2010/main" val="325921449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80">
                                          <p:stCondLst>
                                            <p:cond delay="0"/>
                                          </p:stCondLst>
                                        </p:cTn>
                                        <p:tgtEl>
                                          <p:spTgt spid="3"/>
                                        </p:tgtEl>
                                      </p:cBhvr>
                                    </p:animEffect>
                                    <p:anim calcmode="lin" valueType="num">
                                      <p:cBhvr>
                                        <p:cTn id="2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gtEl>
                                      </p:cBhvr>
                                      <p:to x="100000" y="60000"/>
                                    </p:animScale>
                                    <p:animScale>
                                      <p:cBhvr>
                                        <p:cTn id="31" dur="166" decel="50000">
                                          <p:stCondLst>
                                            <p:cond delay="676"/>
                                          </p:stCondLst>
                                        </p:cTn>
                                        <p:tgtEl>
                                          <p:spTgt spid="3"/>
                                        </p:tgtEl>
                                      </p:cBhvr>
                                      <p:to x="100000" y="100000"/>
                                    </p:animScale>
                                    <p:animScale>
                                      <p:cBhvr>
                                        <p:cTn id="32" dur="26">
                                          <p:stCondLst>
                                            <p:cond delay="1312"/>
                                          </p:stCondLst>
                                        </p:cTn>
                                        <p:tgtEl>
                                          <p:spTgt spid="3"/>
                                        </p:tgtEl>
                                      </p:cBhvr>
                                      <p:to x="100000" y="80000"/>
                                    </p:animScale>
                                    <p:animScale>
                                      <p:cBhvr>
                                        <p:cTn id="33" dur="166" decel="50000">
                                          <p:stCondLst>
                                            <p:cond delay="1338"/>
                                          </p:stCondLst>
                                        </p:cTn>
                                        <p:tgtEl>
                                          <p:spTgt spid="3"/>
                                        </p:tgtEl>
                                      </p:cBhvr>
                                      <p:to x="100000" y="100000"/>
                                    </p:animScale>
                                    <p:animScale>
                                      <p:cBhvr>
                                        <p:cTn id="34" dur="26">
                                          <p:stCondLst>
                                            <p:cond delay="1642"/>
                                          </p:stCondLst>
                                        </p:cTn>
                                        <p:tgtEl>
                                          <p:spTgt spid="3"/>
                                        </p:tgtEl>
                                      </p:cBhvr>
                                      <p:to x="100000" y="90000"/>
                                    </p:animScale>
                                    <p:animScale>
                                      <p:cBhvr>
                                        <p:cTn id="35" dur="166" decel="50000">
                                          <p:stCondLst>
                                            <p:cond delay="1668"/>
                                          </p:stCondLst>
                                        </p:cTn>
                                        <p:tgtEl>
                                          <p:spTgt spid="3"/>
                                        </p:tgtEl>
                                      </p:cBhvr>
                                      <p:to x="100000" y="100000"/>
                                    </p:animScale>
                                    <p:animScale>
                                      <p:cBhvr>
                                        <p:cTn id="36" dur="26">
                                          <p:stCondLst>
                                            <p:cond delay="1808"/>
                                          </p:stCondLst>
                                        </p:cTn>
                                        <p:tgtEl>
                                          <p:spTgt spid="3"/>
                                        </p:tgtEl>
                                      </p:cBhvr>
                                      <p:to x="100000" y="95000"/>
                                    </p:animScale>
                                    <p:animScale>
                                      <p:cBhvr>
                                        <p:cTn id="37" dur="166" decel="50000">
                                          <p:stCondLst>
                                            <p:cond delay="1834"/>
                                          </p:stCondLst>
                                        </p:cTn>
                                        <p:tgtEl>
                                          <p:spTgt spid="3"/>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580">
                                          <p:stCondLst>
                                            <p:cond delay="0"/>
                                          </p:stCondLst>
                                        </p:cTn>
                                        <p:tgtEl>
                                          <p:spTgt spid="5"/>
                                        </p:tgtEl>
                                      </p:cBhvr>
                                    </p:animEffect>
                                    <p:anim calcmode="lin" valueType="num">
                                      <p:cBhvr>
                                        <p:cTn id="4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7" dur="26">
                                          <p:stCondLst>
                                            <p:cond delay="650"/>
                                          </p:stCondLst>
                                        </p:cTn>
                                        <p:tgtEl>
                                          <p:spTgt spid="5"/>
                                        </p:tgtEl>
                                      </p:cBhvr>
                                      <p:to x="100000" y="60000"/>
                                    </p:animScale>
                                    <p:animScale>
                                      <p:cBhvr>
                                        <p:cTn id="48" dur="166" decel="50000">
                                          <p:stCondLst>
                                            <p:cond delay="676"/>
                                          </p:stCondLst>
                                        </p:cTn>
                                        <p:tgtEl>
                                          <p:spTgt spid="5"/>
                                        </p:tgtEl>
                                      </p:cBhvr>
                                      <p:to x="100000" y="100000"/>
                                    </p:animScale>
                                    <p:animScale>
                                      <p:cBhvr>
                                        <p:cTn id="49" dur="26">
                                          <p:stCondLst>
                                            <p:cond delay="1312"/>
                                          </p:stCondLst>
                                        </p:cTn>
                                        <p:tgtEl>
                                          <p:spTgt spid="5"/>
                                        </p:tgtEl>
                                      </p:cBhvr>
                                      <p:to x="100000" y="80000"/>
                                    </p:animScale>
                                    <p:animScale>
                                      <p:cBhvr>
                                        <p:cTn id="50" dur="166" decel="50000">
                                          <p:stCondLst>
                                            <p:cond delay="1338"/>
                                          </p:stCondLst>
                                        </p:cTn>
                                        <p:tgtEl>
                                          <p:spTgt spid="5"/>
                                        </p:tgtEl>
                                      </p:cBhvr>
                                      <p:to x="100000" y="100000"/>
                                    </p:animScale>
                                    <p:animScale>
                                      <p:cBhvr>
                                        <p:cTn id="51" dur="26">
                                          <p:stCondLst>
                                            <p:cond delay="1642"/>
                                          </p:stCondLst>
                                        </p:cTn>
                                        <p:tgtEl>
                                          <p:spTgt spid="5"/>
                                        </p:tgtEl>
                                      </p:cBhvr>
                                      <p:to x="100000" y="90000"/>
                                    </p:animScale>
                                    <p:animScale>
                                      <p:cBhvr>
                                        <p:cTn id="52" dur="166" decel="50000">
                                          <p:stCondLst>
                                            <p:cond delay="1668"/>
                                          </p:stCondLst>
                                        </p:cTn>
                                        <p:tgtEl>
                                          <p:spTgt spid="5"/>
                                        </p:tgtEl>
                                      </p:cBhvr>
                                      <p:to x="100000" y="100000"/>
                                    </p:animScale>
                                    <p:animScale>
                                      <p:cBhvr>
                                        <p:cTn id="53" dur="26">
                                          <p:stCondLst>
                                            <p:cond delay="1808"/>
                                          </p:stCondLst>
                                        </p:cTn>
                                        <p:tgtEl>
                                          <p:spTgt spid="5"/>
                                        </p:tgtEl>
                                      </p:cBhvr>
                                      <p:to x="100000" y="95000"/>
                                    </p:animScale>
                                    <p:animScale>
                                      <p:cBhvr>
                                        <p:cTn id="54" dur="166" decel="50000">
                                          <p:stCondLst>
                                            <p:cond delay="1834"/>
                                          </p:stCondLst>
                                        </p:cTn>
                                        <p:tgtEl>
                                          <p:spTgt spid="5"/>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nodeType="clickEffect">
                                  <p:stCondLst>
                                    <p:cond delay="0"/>
                                  </p:stCondLst>
                                  <p:childTnLst>
                                    <p:set>
                                      <p:cBhvr>
                                        <p:cTn id="58" dur="1" fill="hold">
                                          <p:stCondLst>
                                            <p:cond delay="0"/>
                                          </p:stCondLst>
                                        </p:cTn>
                                        <p:tgtEl>
                                          <p:spTgt spid="6"/>
                                        </p:tgtEl>
                                        <p:attrNameLst>
                                          <p:attrName>style.visibility</p:attrName>
                                        </p:attrNameLst>
                                      </p:cBhvr>
                                      <p:to>
                                        <p:strVal val="visible"/>
                                      </p:to>
                                    </p:set>
                                    <p:anim calcmode="lin" valueType="num">
                                      <p:cBhvr>
                                        <p:cTn id="59" dur="1000" fill="hold"/>
                                        <p:tgtEl>
                                          <p:spTgt spid="6"/>
                                        </p:tgtEl>
                                        <p:attrNameLst>
                                          <p:attrName>ppt_w</p:attrName>
                                        </p:attrNameLst>
                                      </p:cBhvr>
                                      <p:tavLst>
                                        <p:tav tm="0">
                                          <p:val>
                                            <p:fltVal val="0"/>
                                          </p:val>
                                        </p:tav>
                                        <p:tav tm="100000">
                                          <p:val>
                                            <p:strVal val="#ppt_w"/>
                                          </p:val>
                                        </p:tav>
                                      </p:tavLst>
                                    </p:anim>
                                    <p:anim calcmode="lin" valueType="num">
                                      <p:cBhvr>
                                        <p:cTn id="60" dur="1000" fill="hold"/>
                                        <p:tgtEl>
                                          <p:spTgt spid="6"/>
                                        </p:tgtEl>
                                        <p:attrNameLst>
                                          <p:attrName>ppt_h</p:attrName>
                                        </p:attrNameLst>
                                      </p:cBhvr>
                                      <p:tavLst>
                                        <p:tav tm="0">
                                          <p:val>
                                            <p:fltVal val="0"/>
                                          </p:val>
                                        </p:tav>
                                        <p:tav tm="100000">
                                          <p:val>
                                            <p:strVal val="#ppt_h"/>
                                          </p:val>
                                        </p:tav>
                                      </p:tavLst>
                                    </p:anim>
                                    <p:anim calcmode="lin" valueType="num">
                                      <p:cBhvr>
                                        <p:cTn id="61" dur="1000" fill="hold"/>
                                        <p:tgtEl>
                                          <p:spTgt spid="6"/>
                                        </p:tgtEl>
                                        <p:attrNameLst>
                                          <p:attrName>style.rotation</p:attrName>
                                        </p:attrNameLst>
                                      </p:cBhvr>
                                      <p:tavLst>
                                        <p:tav tm="0">
                                          <p:val>
                                            <p:fltVal val="90"/>
                                          </p:val>
                                        </p:tav>
                                        <p:tav tm="100000">
                                          <p:val>
                                            <p:fltVal val="0"/>
                                          </p:val>
                                        </p:tav>
                                      </p:tavLst>
                                    </p:anim>
                                    <p:animEffect transition="in" filter="fade">
                                      <p:cBhvr>
                                        <p:cTn id="62" dur="1000"/>
                                        <p:tgtEl>
                                          <p:spTgt spid="6"/>
                                        </p:tgtEl>
                                      </p:cBhvr>
                                    </p:animEffect>
                                  </p:childTnLst>
                                </p:cTn>
                              </p:par>
                            </p:childTnLst>
                          </p:cTn>
                        </p:par>
                      </p:childTnLst>
                    </p:cTn>
                  </p:par>
                  <p:par>
                    <p:cTn id="63" fill="hold">
                      <p:stCondLst>
                        <p:cond delay="indefinite"/>
                      </p:stCondLst>
                      <p:childTnLst>
                        <p:par>
                          <p:cTn id="64" fill="hold">
                            <p:stCondLst>
                              <p:cond delay="0"/>
                            </p:stCondLst>
                            <p:childTnLst>
                              <p:par>
                                <p:cTn id="65" presetID="31" presetClass="exit" presetSubtype="0" fill="hold" nodeType="clickEffect">
                                  <p:stCondLst>
                                    <p:cond delay="0"/>
                                  </p:stCondLst>
                                  <p:childTnLst>
                                    <p:anim calcmode="lin" valueType="num">
                                      <p:cBhvr>
                                        <p:cTn id="66" dur="1000"/>
                                        <p:tgtEl>
                                          <p:spTgt spid="6"/>
                                        </p:tgtEl>
                                        <p:attrNameLst>
                                          <p:attrName>ppt_w</p:attrName>
                                        </p:attrNameLst>
                                      </p:cBhvr>
                                      <p:tavLst>
                                        <p:tav tm="0">
                                          <p:val>
                                            <p:strVal val="ppt_w"/>
                                          </p:val>
                                        </p:tav>
                                        <p:tav tm="100000">
                                          <p:val>
                                            <p:fltVal val="0"/>
                                          </p:val>
                                        </p:tav>
                                      </p:tavLst>
                                    </p:anim>
                                    <p:anim calcmode="lin" valueType="num">
                                      <p:cBhvr>
                                        <p:cTn id="67" dur="1000"/>
                                        <p:tgtEl>
                                          <p:spTgt spid="6"/>
                                        </p:tgtEl>
                                        <p:attrNameLst>
                                          <p:attrName>ppt_h</p:attrName>
                                        </p:attrNameLst>
                                      </p:cBhvr>
                                      <p:tavLst>
                                        <p:tav tm="0">
                                          <p:val>
                                            <p:strVal val="ppt_h"/>
                                          </p:val>
                                        </p:tav>
                                        <p:tav tm="100000">
                                          <p:val>
                                            <p:fltVal val="0"/>
                                          </p:val>
                                        </p:tav>
                                      </p:tavLst>
                                    </p:anim>
                                    <p:anim calcmode="lin" valueType="num">
                                      <p:cBhvr>
                                        <p:cTn id="68" dur="1000"/>
                                        <p:tgtEl>
                                          <p:spTgt spid="6"/>
                                        </p:tgtEl>
                                        <p:attrNameLst>
                                          <p:attrName>style.rotation</p:attrName>
                                        </p:attrNameLst>
                                      </p:cBhvr>
                                      <p:tavLst>
                                        <p:tav tm="0">
                                          <p:val>
                                            <p:fltVal val="0"/>
                                          </p:val>
                                        </p:tav>
                                        <p:tav tm="100000">
                                          <p:val>
                                            <p:fltVal val="90"/>
                                          </p:val>
                                        </p:tav>
                                      </p:tavLst>
                                    </p:anim>
                                    <p:animEffect transition="out" filter="fade">
                                      <p:cBhvr>
                                        <p:cTn id="69" dur="1000"/>
                                        <p:tgtEl>
                                          <p:spTgt spid="6"/>
                                        </p:tgtEl>
                                      </p:cBhvr>
                                    </p:animEffect>
                                    <p:set>
                                      <p:cBhvr>
                                        <p:cTn id="70" dur="1" fill="hold">
                                          <p:stCondLst>
                                            <p:cond delay="999"/>
                                          </p:stCondLst>
                                        </p:cTn>
                                        <p:tgtEl>
                                          <p:spTgt spid="6"/>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20" presetClass="entr" presetSubtype="0" fill="hold" nodeType="clickEffect">
                                  <p:stCondLst>
                                    <p:cond delay="0"/>
                                  </p:stCondLst>
                                  <p:childTnLst>
                                    <p:set>
                                      <p:cBhvr>
                                        <p:cTn id="74" dur="1" fill="hold">
                                          <p:stCondLst>
                                            <p:cond delay="0"/>
                                          </p:stCondLst>
                                        </p:cTn>
                                        <p:tgtEl>
                                          <p:spTgt spid="7">
                                            <p:txEl>
                                              <p:pRg st="0" end="0"/>
                                            </p:txEl>
                                          </p:spTgt>
                                        </p:tgtEl>
                                        <p:attrNameLst>
                                          <p:attrName>style.visibility</p:attrName>
                                        </p:attrNameLst>
                                      </p:cBhvr>
                                      <p:to>
                                        <p:strVal val="visible"/>
                                      </p:to>
                                    </p:set>
                                    <p:animEffect transition="in" filter="wedge">
                                      <p:cBhvr>
                                        <p:cTn id="75" dur="2000"/>
                                        <p:tgtEl>
                                          <p:spTgt spid="7">
                                            <p:txEl>
                                              <p:pRg st="0" end="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0" presetClass="entr" presetSubtype="0" fill="hold" nodeType="clickEffect">
                                  <p:stCondLst>
                                    <p:cond delay="0"/>
                                  </p:stCondLst>
                                  <p:childTnLst>
                                    <p:set>
                                      <p:cBhvr>
                                        <p:cTn id="79" dur="1" fill="hold">
                                          <p:stCondLst>
                                            <p:cond delay="0"/>
                                          </p:stCondLst>
                                        </p:cTn>
                                        <p:tgtEl>
                                          <p:spTgt spid="7">
                                            <p:txEl>
                                              <p:pRg st="1" end="1"/>
                                            </p:txEl>
                                          </p:spTgt>
                                        </p:tgtEl>
                                        <p:attrNameLst>
                                          <p:attrName>style.visibility</p:attrName>
                                        </p:attrNameLst>
                                      </p:cBhvr>
                                      <p:to>
                                        <p:strVal val="visible"/>
                                      </p:to>
                                    </p:set>
                                    <p:animEffect transition="in" filter="wedge">
                                      <p:cBhvr>
                                        <p:cTn id="80" dur="2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EC0BE2C-0C68-421F-85F1-1329764EA7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2029" y="98935"/>
            <a:ext cx="9835376" cy="6665168"/>
          </a:xfrm>
          <a:prstGeom prst="rect">
            <a:avLst/>
          </a:prstGeom>
        </p:spPr>
      </p:pic>
    </p:spTree>
    <p:extLst>
      <p:ext uri="{BB962C8B-B14F-4D97-AF65-F5344CB8AC3E}">
        <p14:creationId xmlns:p14="http://schemas.microsoft.com/office/powerpoint/2010/main" val="8600450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F81DE566-B661-6AB9-E45A-F0641A0524DB}"/>
              </a:ext>
            </a:extLst>
          </p:cNvPr>
          <p:cNvSpPr txBox="1">
            <a:spLocks/>
          </p:cNvSpPr>
          <p:nvPr/>
        </p:nvSpPr>
        <p:spPr>
          <a:xfrm>
            <a:off x="142877" y="135468"/>
            <a:ext cx="11906248" cy="64633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n-US" sz="3200" b="1" dirty="0">
                <a:solidFill>
                  <a:srgbClr val="C00000"/>
                </a:solidFill>
                <a:latin typeface="Times New Roman" panose="02020603050405020304" pitchFamily="18" charset="0"/>
                <a:cs typeface="Times New Roman" panose="02020603050405020304" pitchFamily="18" charset="0"/>
              </a:rPr>
              <a:t> 1. </a:t>
            </a:r>
            <a:r>
              <a:rPr lang="en-US" sz="3200" b="1" dirty="0" err="1">
                <a:solidFill>
                  <a:srgbClr val="C00000"/>
                </a:solidFill>
                <a:latin typeface="Times New Roman" panose="02020603050405020304" pitchFamily="18" charset="0"/>
                <a:cs typeface="Times New Roman" panose="02020603050405020304" pitchFamily="18" charset="0"/>
              </a:rPr>
              <a:t>Hành</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trình</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tìm</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đường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cứu</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nước</a:t>
            </a:r>
            <a:endParaRPr lang="en-US" sz="3200" b="1" dirty="0">
              <a:solidFill>
                <a:srgbClr val="C00000"/>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558E37B0-4715-508A-621C-D904CB44BB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76" y="732074"/>
            <a:ext cx="11906248" cy="5948822"/>
          </a:xfrm>
          <a:prstGeom prst="rect">
            <a:avLst/>
          </a:prstGeom>
        </p:spPr>
      </p:pic>
    </p:spTree>
    <p:extLst>
      <p:ext uri="{BB962C8B-B14F-4D97-AF65-F5344CB8AC3E}">
        <p14:creationId xmlns:p14="http://schemas.microsoft.com/office/powerpoint/2010/main" val="9893117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edge">
                                      <p:cBhvr>
                                        <p:cTn id="2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F81DE566-B661-6AB9-E45A-F0641A0524DB}"/>
              </a:ext>
            </a:extLst>
          </p:cNvPr>
          <p:cNvSpPr txBox="1">
            <a:spLocks/>
          </p:cNvSpPr>
          <p:nvPr/>
        </p:nvSpPr>
        <p:spPr>
          <a:xfrm>
            <a:off x="142877" y="135468"/>
            <a:ext cx="11906248" cy="64633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n-US" sz="3200" b="1" dirty="0">
                <a:solidFill>
                  <a:srgbClr val="C00000"/>
                </a:solidFill>
                <a:latin typeface="Times New Roman" panose="02020603050405020304" pitchFamily="18" charset="0"/>
                <a:cs typeface="Times New Roman" panose="02020603050405020304" pitchFamily="18" charset="0"/>
              </a:rPr>
              <a:t> 1. </a:t>
            </a:r>
            <a:r>
              <a:rPr lang="en-US" sz="3200" b="1" dirty="0" err="1">
                <a:solidFill>
                  <a:srgbClr val="C00000"/>
                </a:solidFill>
                <a:latin typeface="Times New Roman" panose="02020603050405020304" pitchFamily="18" charset="0"/>
                <a:cs typeface="Times New Roman" panose="02020603050405020304" pitchFamily="18" charset="0"/>
              </a:rPr>
              <a:t>Hành</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trình</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tìm</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đường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cứu</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nước</a:t>
            </a:r>
            <a:endParaRPr lang="en-US" sz="3200" b="1" dirty="0">
              <a:solidFill>
                <a:srgbClr val="C0000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9885861C-018E-EBD4-9489-09FACDB120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74" y="781798"/>
            <a:ext cx="11906247" cy="2166485"/>
          </a:xfrm>
          <a:prstGeom prst="rect">
            <a:avLst/>
          </a:prstGeom>
        </p:spPr>
      </p:pic>
      <p:pic>
        <p:nvPicPr>
          <p:cNvPr id="7" name="Picture 6">
            <a:extLst>
              <a:ext uri="{FF2B5EF4-FFF2-40B4-BE49-F238E27FC236}">
                <a16:creationId xmlns:a16="http://schemas.microsoft.com/office/drawing/2014/main" id="{6567131A-0E41-98A8-BCF0-23A3AB6E4B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874" y="3403599"/>
            <a:ext cx="11906247" cy="2971859"/>
          </a:xfrm>
          <a:prstGeom prst="rect">
            <a:avLst/>
          </a:prstGeom>
        </p:spPr>
      </p:pic>
    </p:spTree>
    <p:extLst>
      <p:ext uri="{BB962C8B-B14F-4D97-AF65-F5344CB8AC3E}">
        <p14:creationId xmlns:p14="http://schemas.microsoft.com/office/powerpoint/2010/main" val="368947546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ircle(in)">
                                      <p:cBhvr>
                                        <p:cTn id="25" dur="20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1000" fill="hold"/>
                                        <p:tgtEl>
                                          <p:spTgt spid="7"/>
                                        </p:tgtEl>
                                        <p:attrNameLst>
                                          <p:attrName>ppt_w</p:attrName>
                                        </p:attrNameLst>
                                      </p:cBhvr>
                                      <p:tavLst>
                                        <p:tav tm="0">
                                          <p:val>
                                            <p:fltVal val="0"/>
                                          </p:val>
                                        </p:tav>
                                        <p:tav tm="100000">
                                          <p:val>
                                            <p:strVal val="#ppt_w"/>
                                          </p:val>
                                        </p:tav>
                                      </p:tavLst>
                                    </p:anim>
                                    <p:anim calcmode="lin" valueType="num">
                                      <p:cBhvr>
                                        <p:cTn id="31" dur="1000" fill="hold"/>
                                        <p:tgtEl>
                                          <p:spTgt spid="7"/>
                                        </p:tgtEl>
                                        <p:attrNameLst>
                                          <p:attrName>ppt_h</p:attrName>
                                        </p:attrNameLst>
                                      </p:cBhvr>
                                      <p:tavLst>
                                        <p:tav tm="0">
                                          <p:val>
                                            <p:fltVal val="0"/>
                                          </p:val>
                                        </p:tav>
                                        <p:tav tm="100000">
                                          <p:val>
                                            <p:strVal val="#ppt_h"/>
                                          </p:val>
                                        </p:tav>
                                      </p:tavLst>
                                    </p:anim>
                                    <p:anim calcmode="lin" valueType="num">
                                      <p:cBhvr>
                                        <p:cTn id="32" dur="1000" fill="hold"/>
                                        <p:tgtEl>
                                          <p:spTgt spid="7"/>
                                        </p:tgtEl>
                                        <p:attrNameLst>
                                          <p:attrName>style.rotation</p:attrName>
                                        </p:attrNameLst>
                                      </p:cBhvr>
                                      <p:tavLst>
                                        <p:tav tm="0">
                                          <p:val>
                                            <p:fltVal val="90"/>
                                          </p:val>
                                        </p:tav>
                                        <p:tav tm="100000">
                                          <p:val>
                                            <p:fltVal val="0"/>
                                          </p:val>
                                        </p:tav>
                                      </p:tavLst>
                                    </p:anim>
                                    <p:animEffect transition="in" filter="fade">
                                      <p:cBhvr>
                                        <p:cTn id="3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F81DE566-B661-6AB9-E45A-F0641A0524DB}"/>
              </a:ext>
            </a:extLst>
          </p:cNvPr>
          <p:cNvSpPr txBox="1">
            <a:spLocks/>
          </p:cNvSpPr>
          <p:nvPr/>
        </p:nvSpPr>
        <p:spPr>
          <a:xfrm>
            <a:off x="142877" y="135468"/>
            <a:ext cx="11906248" cy="64633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n-US" sz="3200" b="1" dirty="0">
                <a:solidFill>
                  <a:srgbClr val="C00000"/>
                </a:solidFill>
                <a:latin typeface="Times New Roman" panose="02020603050405020304" pitchFamily="18" charset="0"/>
                <a:cs typeface="Times New Roman" panose="02020603050405020304" pitchFamily="18" charset="0"/>
              </a:rPr>
              <a:t> 1. </a:t>
            </a:r>
            <a:r>
              <a:rPr lang="en-US" sz="3200" b="1" dirty="0" err="1">
                <a:solidFill>
                  <a:srgbClr val="C00000"/>
                </a:solidFill>
                <a:latin typeface="Times New Roman" panose="02020603050405020304" pitchFamily="18" charset="0"/>
                <a:cs typeface="Times New Roman" panose="02020603050405020304" pitchFamily="18" charset="0"/>
              </a:rPr>
              <a:t>Hành</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trình</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tìm</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đường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cứu</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nước</a:t>
            </a:r>
            <a:endParaRPr lang="en-US" sz="3200" b="1" dirty="0">
              <a:solidFill>
                <a:srgbClr val="C0000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277FFAF0-8C4D-3BE0-DADB-C88E9735FB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6" y="948267"/>
            <a:ext cx="11839266" cy="4961465"/>
          </a:xfrm>
          <a:prstGeom prst="rect">
            <a:avLst/>
          </a:prstGeom>
        </p:spPr>
      </p:pic>
    </p:spTree>
    <p:extLst>
      <p:ext uri="{BB962C8B-B14F-4D97-AF65-F5344CB8AC3E}">
        <p14:creationId xmlns:p14="http://schemas.microsoft.com/office/powerpoint/2010/main" val="72114936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F81DE566-B661-6AB9-E45A-F0641A0524DB}"/>
              </a:ext>
            </a:extLst>
          </p:cNvPr>
          <p:cNvSpPr txBox="1">
            <a:spLocks/>
          </p:cNvSpPr>
          <p:nvPr/>
        </p:nvSpPr>
        <p:spPr>
          <a:xfrm>
            <a:off x="142877" y="135468"/>
            <a:ext cx="11906248" cy="64633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n-US" sz="3200" b="1" dirty="0">
                <a:solidFill>
                  <a:srgbClr val="C00000"/>
                </a:solidFill>
                <a:latin typeface="Times New Roman" panose="02020603050405020304" pitchFamily="18" charset="0"/>
                <a:cs typeface="Times New Roman" panose="02020603050405020304" pitchFamily="18" charset="0"/>
              </a:rPr>
              <a:t> 1. </a:t>
            </a:r>
            <a:r>
              <a:rPr lang="en-US" sz="3200" b="1" dirty="0" err="1">
                <a:solidFill>
                  <a:srgbClr val="C00000"/>
                </a:solidFill>
                <a:latin typeface="Times New Roman" panose="02020603050405020304" pitchFamily="18" charset="0"/>
                <a:cs typeface="Times New Roman" panose="02020603050405020304" pitchFamily="18" charset="0"/>
              </a:rPr>
              <a:t>Hành</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trình</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tìm</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đường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cứu</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nước</a:t>
            </a:r>
            <a:endParaRPr lang="en-US" sz="3200" b="1" dirty="0">
              <a:solidFill>
                <a:srgbClr val="C0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6A5C391E-3B2D-323C-EB6F-53549E446E66}"/>
              </a:ext>
            </a:extLst>
          </p:cNvPr>
          <p:cNvSpPr txBox="1"/>
          <p:nvPr/>
        </p:nvSpPr>
        <p:spPr>
          <a:xfrm>
            <a:off x="226219" y="1272866"/>
            <a:ext cx="11739562" cy="2062103"/>
          </a:xfrm>
          <a:prstGeom prst="rect">
            <a:avLst/>
          </a:prstGeom>
          <a:noFill/>
        </p:spPr>
        <p:txBody>
          <a:bodyPr wrap="square">
            <a:spAutoFit/>
          </a:bodyPr>
          <a:lstStyle/>
          <a:p>
            <a:pPr algn="just"/>
            <a:r>
              <a:rPr lang="en-US" sz="3200" dirty="0"/>
              <a:t>-</a:t>
            </a:r>
            <a:r>
              <a:rPr lang="vi-VN" sz="3200" dirty="0"/>
              <a:t> </a:t>
            </a:r>
            <a:r>
              <a:rPr lang="en-US" sz="3200" dirty="0" err="1"/>
              <a:t>Từ</a:t>
            </a:r>
            <a:r>
              <a:rPr lang="en-US" sz="3200" dirty="0"/>
              <a:t> </a:t>
            </a:r>
            <a:r>
              <a:rPr lang="en-US" sz="3200" dirty="0" err="1"/>
              <a:t>ngày</a:t>
            </a:r>
            <a:r>
              <a:rPr lang="en-US" sz="3200" dirty="0"/>
              <a:t> 5-6-1911, </a:t>
            </a:r>
            <a:r>
              <a:rPr lang="en-US" sz="3200" dirty="0" err="1"/>
              <a:t>Nguyễn</a:t>
            </a:r>
            <a:r>
              <a:rPr lang="en-US" sz="3200" dirty="0"/>
              <a:t> </a:t>
            </a:r>
            <a:r>
              <a:rPr lang="en-US" sz="3200" dirty="0" err="1"/>
              <a:t>Tất</a:t>
            </a:r>
            <a:r>
              <a:rPr lang="en-US" sz="3200" dirty="0"/>
              <a:t> Thành </a:t>
            </a:r>
            <a:r>
              <a:rPr lang="en-US" sz="3200" dirty="0" err="1"/>
              <a:t>bắt</a:t>
            </a:r>
            <a:r>
              <a:rPr lang="en-US" sz="3200" dirty="0"/>
              <a:t> </a:t>
            </a:r>
            <a:r>
              <a:rPr lang="en-US" sz="3200" dirty="0" err="1"/>
              <a:t>đầu</a:t>
            </a:r>
            <a:r>
              <a:rPr lang="en-US" sz="3200" dirty="0"/>
              <a:t> </a:t>
            </a:r>
            <a:r>
              <a:rPr lang="en-US" sz="3200" dirty="0" err="1"/>
              <a:t>hành</a:t>
            </a:r>
            <a:r>
              <a:rPr lang="en-US" sz="3200" dirty="0"/>
              <a:t> </a:t>
            </a:r>
            <a:r>
              <a:rPr lang="en-US" sz="3200" dirty="0" err="1"/>
              <a:t>trình</a:t>
            </a:r>
            <a:r>
              <a:rPr lang="en-US" sz="3200" dirty="0"/>
              <a:t> </a:t>
            </a:r>
            <a:r>
              <a:rPr lang="en-US" sz="3200" dirty="0" err="1"/>
              <a:t>tìm</a:t>
            </a:r>
            <a:r>
              <a:rPr lang="en-US" sz="3200" dirty="0"/>
              <a:t> </a:t>
            </a:r>
            <a:r>
              <a:rPr lang="en-US" sz="3200" dirty="0" err="1"/>
              <a:t>đường</a:t>
            </a:r>
            <a:r>
              <a:rPr lang="en-US" sz="3200" dirty="0"/>
              <a:t> </a:t>
            </a:r>
            <a:r>
              <a:rPr lang="en-US" sz="3200" dirty="0" err="1"/>
              <a:t>cứu</a:t>
            </a:r>
            <a:r>
              <a:rPr lang="en-US" sz="3200" dirty="0"/>
              <a:t> </a:t>
            </a:r>
            <a:r>
              <a:rPr lang="en-US" sz="3200" dirty="0" err="1"/>
              <a:t>nước</a:t>
            </a:r>
            <a:r>
              <a:rPr lang="en-US" sz="3200" dirty="0"/>
              <a:t>. </a:t>
            </a:r>
            <a:r>
              <a:rPr lang="en-US" sz="3200" dirty="0" err="1"/>
              <a:t>Người</a:t>
            </a:r>
            <a:r>
              <a:rPr lang="en-US" sz="3200" dirty="0"/>
              <a:t> </a:t>
            </a:r>
            <a:r>
              <a:rPr lang="en-US" sz="3200" dirty="0" err="1"/>
              <a:t>đã</a:t>
            </a:r>
            <a:r>
              <a:rPr lang="en-US" sz="3200" dirty="0"/>
              <a:t> </a:t>
            </a:r>
            <a:r>
              <a:rPr lang="en-US" sz="3200" dirty="0" err="1"/>
              <a:t>đi</a:t>
            </a:r>
            <a:r>
              <a:rPr lang="en-US" sz="3200" dirty="0"/>
              <a:t> qua </a:t>
            </a:r>
            <a:r>
              <a:rPr lang="en-US" sz="3200" dirty="0" err="1"/>
              <a:t>nhiều</a:t>
            </a:r>
            <a:r>
              <a:rPr lang="en-US" sz="3200" dirty="0"/>
              <a:t> </a:t>
            </a:r>
            <a:r>
              <a:rPr lang="en-US" sz="3200" dirty="0" err="1"/>
              <a:t>châu</a:t>
            </a:r>
            <a:r>
              <a:rPr lang="en-US" sz="3200" dirty="0"/>
              <a:t> </a:t>
            </a:r>
            <a:r>
              <a:rPr lang="en-US" sz="3200" dirty="0" err="1"/>
              <a:t>lục</a:t>
            </a:r>
            <a:r>
              <a:rPr lang="en-US" sz="3200" dirty="0"/>
              <a:t>, </a:t>
            </a:r>
            <a:r>
              <a:rPr lang="en-US" sz="3200" dirty="0" err="1"/>
              <a:t>đến</a:t>
            </a:r>
            <a:r>
              <a:rPr lang="en-US" sz="3200" dirty="0"/>
              <a:t> </a:t>
            </a:r>
            <a:r>
              <a:rPr lang="en-US" sz="3200" dirty="0" err="1"/>
              <a:t>nhiều</a:t>
            </a:r>
            <a:r>
              <a:rPr lang="en-US" sz="3200" dirty="0"/>
              <a:t> </a:t>
            </a:r>
            <a:r>
              <a:rPr lang="en-US" sz="3200" dirty="0" err="1"/>
              <a:t>nước</a:t>
            </a:r>
            <a:r>
              <a:rPr lang="en-US" sz="3200" dirty="0"/>
              <a:t>, </a:t>
            </a:r>
            <a:r>
              <a:rPr lang="en-US" sz="3200" dirty="0" err="1"/>
              <a:t>tự</a:t>
            </a:r>
            <a:r>
              <a:rPr lang="en-US" sz="3200" dirty="0"/>
              <a:t> </a:t>
            </a:r>
            <a:r>
              <a:rPr lang="en-US" sz="3200" dirty="0" err="1"/>
              <a:t>học</a:t>
            </a:r>
            <a:r>
              <a:rPr lang="en-US" sz="3200" dirty="0"/>
              <a:t> </a:t>
            </a:r>
            <a:r>
              <a:rPr lang="en-US" sz="3200" dirty="0" err="1"/>
              <a:t>tập</a:t>
            </a:r>
            <a:r>
              <a:rPr lang="en-US" sz="3200" dirty="0"/>
              <a:t>, </a:t>
            </a:r>
            <a:r>
              <a:rPr lang="en-US" sz="3200" dirty="0" err="1"/>
              <a:t>nghiên</a:t>
            </a:r>
            <a:r>
              <a:rPr lang="en-US" sz="3200" dirty="0"/>
              <a:t> </a:t>
            </a:r>
            <a:r>
              <a:rPr lang="en-US" sz="3200" dirty="0" err="1"/>
              <a:t>cứu</a:t>
            </a:r>
            <a:r>
              <a:rPr lang="en-US" sz="3200" dirty="0"/>
              <a:t> </a:t>
            </a:r>
            <a:r>
              <a:rPr lang="en-US" sz="3200" dirty="0" err="1"/>
              <a:t>và</a:t>
            </a:r>
            <a:r>
              <a:rPr lang="en-US" sz="3200" dirty="0"/>
              <a:t> </a:t>
            </a:r>
            <a:r>
              <a:rPr lang="en-US" sz="3200" dirty="0" err="1"/>
              <a:t>dần</a:t>
            </a:r>
            <a:r>
              <a:rPr lang="en-US" sz="3200" dirty="0"/>
              <a:t> </a:t>
            </a:r>
            <a:r>
              <a:rPr lang="en-US" sz="3200" dirty="0" err="1"/>
              <a:t>thấu</a:t>
            </a:r>
            <a:r>
              <a:rPr lang="en-US" sz="3200" dirty="0"/>
              <a:t> </a:t>
            </a:r>
            <a:r>
              <a:rPr lang="en-US" sz="3200" dirty="0" err="1"/>
              <a:t>hiểu</a:t>
            </a:r>
            <a:r>
              <a:rPr lang="en-US" sz="3200" dirty="0"/>
              <a:t> </a:t>
            </a:r>
            <a:r>
              <a:rPr lang="en-US" sz="3200" dirty="0" err="1"/>
              <a:t>bản</a:t>
            </a:r>
            <a:r>
              <a:rPr lang="en-US" sz="3200" dirty="0"/>
              <a:t> </a:t>
            </a:r>
            <a:r>
              <a:rPr lang="en-US" sz="3200" dirty="0" err="1"/>
              <a:t>chất</a:t>
            </a:r>
            <a:r>
              <a:rPr lang="en-US" sz="3200" dirty="0"/>
              <a:t> </a:t>
            </a:r>
            <a:r>
              <a:rPr lang="en-US" sz="3200" dirty="0" err="1"/>
              <a:t>của</a:t>
            </a:r>
            <a:r>
              <a:rPr lang="en-US" sz="3200" dirty="0"/>
              <a:t> </a:t>
            </a:r>
            <a:r>
              <a:rPr lang="en-US" sz="3200" dirty="0" err="1"/>
              <a:t>chủ</a:t>
            </a:r>
            <a:r>
              <a:rPr lang="en-US" sz="3200" dirty="0"/>
              <a:t> </a:t>
            </a:r>
            <a:r>
              <a:rPr lang="en-US" sz="3200" dirty="0" err="1"/>
              <a:t>nghĩa</a:t>
            </a:r>
            <a:r>
              <a:rPr lang="en-US" sz="3200" dirty="0"/>
              <a:t> </a:t>
            </a:r>
            <a:r>
              <a:rPr lang="en-US" sz="3200" dirty="0" err="1"/>
              <a:t>thực</a:t>
            </a:r>
            <a:r>
              <a:rPr lang="en-US" sz="3200" dirty="0"/>
              <a:t> </a:t>
            </a:r>
            <a:r>
              <a:rPr lang="en-US" sz="3200" dirty="0" err="1"/>
              <a:t>dân</a:t>
            </a:r>
            <a:r>
              <a:rPr lang="en-US" sz="3200" dirty="0"/>
              <a:t> </a:t>
            </a:r>
            <a:r>
              <a:rPr lang="en-US" sz="3200" dirty="0" err="1"/>
              <a:t>và</a:t>
            </a:r>
            <a:r>
              <a:rPr lang="en-US" sz="3200" dirty="0"/>
              <a:t> </a:t>
            </a:r>
            <a:r>
              <a:rPr lang="en-US" sz="3200" dirty="0" err="1"/>
              <a:t>các</a:t>
            </a:r>
            <a:r>
              <a:rPr lang="en-US" sz="3200" dirty="0"/>
              <a:t> </a:t>
            </a:r>
            <a:r>
              <a:rPr lang="en-US" sz="3200" dirty="0" err="1"/>
              <a:t>cuộc</a:t>
            </a:r>
            <a:r>
              <a:rPr lang="en-US" sz="3200" dirty="0"/>
              <a:t> </a:t>
            </a:r>
            <a:r>
              <a:rPr lang="en-US" sz="3200" dirty="0" err="1"/>
              <a:t>cách</a:t>
            </a:r>
            <a:r>
              <a:rPr lang="en-US" sz="3200" dirty="0"/>
              <a:t> </a:t>
            </a:r>
            <a:r>
              <a:rPr lang="en-US" sz="3200" dirty="0" err="1"/>
              <a:t>mạng</a:t>
            </a:r>
            <a:r>
              <a:rPr lang="en-US" sz="3200" dirty="0"/>
              <a:t> </a:t>
            </a:r>
            <a:r>
              <a:rPr lang="en-US" sz="3200" dirty="0" err="1"/>
              <a:t>tư</a:t>
            </a:r>
            <a:r>
              <a:rPr lang="en-US" sz="3200" dirty="0"/>
              <a:t> </a:t>
            </a:r>
            <a:r>
              <a:rPr lang="en-US" sz="3200" dirty="0" err="1"/>
              <a:t>sản</a:t>
            </a:r>
            <a:r>
              <a:rPr lang="en-US" sz="3200" dirty="0"/>
              <a:t> </a:t>
            </a:r>
            <a:r>
              <a:rPr lang="en-US" sz="3200" dirty="0" err="1"/>
              <a:t>trên</a:t>
            </a:r>
            <a:r>
              <a:rPr lang="en-US" sz="3200" dirty="0"/>
              <a:t> </a:t>
            </a:r>
            <a:r>
              <a:rPr lang="en-US" sz="3200" dirty="0" err="1"/>
              <a:t>thế</a:t>
            </a:r>
            <a:r>
              <a:rPr lang="en-US" sz="3200" dirty="0"/>
              <a:t> </a:t>
            </a:r>
            <a:r>
              <a:rPr lang="en-US" sz="3200" dirty="0" err="1"/>
              <a:t>giới</a:t>
            </a:r>
            <a:r>
              <a:rPr lang="en-US" sz="3200" dirty="0"/>
              <a:t>.</a:t>
            </a:r>
          </a:p>
        </p:txBody>
      </p:sp>
      <p:sp>
        <p:nvSpPr>
          <p:cNvPr id="2" name="Subtitle 2">
            <a:extLst>
              <a:ext uri="{FF2B5EF4-FFF2-40B4-BE49-F238E27FC236}">
                <a16:creationId xmlns:a16="http://schemas.microsoft.com/office/drawing/2014/main" id="{2891FD62-B566-73F8-2648-04C5F1AA98F8}"/>
              </a:ext>
            </a:extLst>
          </p:cNvPr>
          <p:cNvSpPr txBox="1">
            <a:spLocks/>
          </p:cNvSpPr>
          <p:nvPr/>
        </p:nvSpPr>
        <p:spPr>
          <a:xfrm>
            <a:off x="142876" y="626535"/>
            <a:ext cx="11906248" cy="64633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a:solidFill>
                  <a:srgbClr val="C00000"/>
                </a:solidFill>
                <a:latin typeface="Times New Roman" panose="02020603050405020304" pitchFamily="18" charset="0"/>
                <a:cs typeface="Times New Roman" panose="02020603050405020304" pitchFamily="18" charset="0"/>
                <a:sym typeface="Wingdings 2" panose="05020102010507070707" pitchFamily="18" charset="2"/>
              </a:rPr>
              <a:t></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Cơ</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sở</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đến</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với</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chủ</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nghĩa</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Mác</a:t>
            </a:r>
            <a:r>
              <a:rPr lang="en-US" sz="3200" b="1" dirty="0">
                <a:solidFill>
                  <a:srgbClr val="C00000"/>
                </a:solidFill>
                <a:latin typeface="Times New Roman" panose="02020603050405020304" pitchFamily="18" charset="0"/>
                <a:cs typeface="Times New Roman" panose="02020603050405020304" pitchFamily="18" charset="0"/>
              </a:rPr>
              <a:t> - </a:t>
            </a:r>
            <a:r>
              <a:rPr lang="en-US" sz="3200" b="1" dirty="0" err="1">
                <a:solidFill>
                  <a:srgbClr val="C00000"/>
                </a:solidFill>
                <a:latin typeface="Times New Roman" panose="02020603050405020304" pitchFamily="18" charset="0"/>
                <a:cs typeface="Times New Roman" panose="02020603050405020304" pitchFamily="18" charset="0"/>
              </a:rPr>
              <a:t>Lênin</a:t>
            </a:r>
            <a:endParaRPr lang="en-US" sz="3200" b="1" dirty="0">
              <a:solidFill>
                <a:srgbClr val="C0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4A353CD-50EF-C2D9-9379-B9117A603BF3}"/>
              </a:ext>
            </a:extLst>
          </p:cNvPr>
          <p:cNvSpPr txBox="1"/>
          <p:nvPr/>
        </p:nvSpPr>
        <p:spPr>
          <a:xfrm>
            <a:off x="226219" y="3982199"/>
            <a:ext cx="11739562" cy="2062103"/>
          </a:xfrm>
          <a:prstGeom prst="rect">
            <a:avLst/>
          </a:prstGeom>
          <a:noFill/>
        </p:spPr>
        <p:txBody>
          <a:bodyPr wrap="square">
            <a:spAutoFit/>
          </a:bodyPr>
          <a:lstStyle/>
          <a:p>
            <a:pPr algn="just"/>
            <a:r>
              <a:rPr lang="en-US" sz="3200" dirty="0"/>
              <a:t>-</a:t>
            </a:r>
            <a:r>
              <a:rPr lang="vi-VN" sz="3200" dirty="0"/>
              <a:t> </a:t>
            </a:r>
            <a:r>
              <a:rPr lang="en-US" sz="3200" dirty="0" err="1"/>
              <a:t>Từ</a:t>
            </a:r>
            <a:r>
              <a:rPr lang="en-US" sz="3200" dirty="0"/>
              <a:t> </a:t>
            </a:r>
            <a:r>
              <a:rPr lang="en-US" sz="3200" dirty="0" err="1"/>
              <a:t>đó</a:t>
            </a:r>
            <a:r>
              <a:rPr lang="en-US" sz="3200" dirty="0"/>
              <a:t>, </a:t>
            </a:r>
            <a:r>
              <a:rPr lang="en-US" sz="3200" dirty="0" err="1"/>
              <a:t>Nguyễn</a:t>
            </a:r>
            <a:r>
              <a:rPr lang="en-US" sz="3200" dirty="0"/>
              <a:t> </a:t>
            </a:r>
            <a:r>
              <a:rPr lang="en-US" sz="3200" dirty="0" err="1"/>
              <a:t>Tất</a:t>
            </a:r>
            <a:r>
              <a:rPr lang="en-US" sz="3200" dirty="0"/>
              <a:t> Thành </a:t>
            </a:r>
            <a:r>
              <a:rPr lang="en-US" sz="3200" dirty="0" err="1"/>
              <a:t>rút</a:t>
            </a:r>
            <a:r>
              <a:rPr lang="en-US" sz="3200" dirty="0"/>
              <a:t> </a:t>
            </a:r>
            <a:r>
              <a:rPr lang="en-US" sz="3200" dirty="0" err="1"/>
              <a:t>ra</a:t>
            </a:r>
            <a:r>
              <a:rPr lang="en-US" sz="3200" dirty="0"/>
              <a:t> </a:t>
            </a:r>
            <a:r>
              <a:rPr lang="en-US" sz="3200" dirty="0" err="1"/>
              <a:t>những</a:t>
            </a:r>
            <a:r>
              <a:rPr lang="en-US" sz="3200" dirty="0"/>
              <a:t> </a:t>
            </a:r>
            <a:r>
              <a:rPr lang="en-US" sz="3200" dirty="0" err="1"/>
              <a:t>bài</a:t>
            </a:r>
            <a:r>
              <a:rPr lang="en-US" sz="3200" dirty="0"/>
              <a:t> </a:t>
            </a:r>
            <a:r>
              <a:rPr lang="en-US" sz="3200" dirty="0" err="1"/>
              <a:t>học</a:t>
            </a:r>
            <a:r>
              <a:rPr lang="en-US" sz="3200" dirty="0"/>
              <a:t> </a:t>
            </a:r>
            <a:r>
              <a:rPr lang="en-US" sz="3200" dirty="0" err="1"/>
              <a:t>và</a:t>
            </a:r>
            <a:r>
              <a:rPr lang="en-US" sz="3200" dirty="0"/>
              <a:t> </a:t>
            </a:r>
            <a:r>
              <a:rPr lang="en-US" sz="3200" dirty="0" err="1"/>
              <a:t>nhận</a:t>
            </a:r>
            <a:r>
              <a:rPr lang="en-US" sz="3200" dirty="0"/>
              <a:t> </a:t>
            </a:r>
            <a:r>
              <a:rPr lang="en-US" sz="3200" dirty="0" err="1"/>
              <a:t>thức</a:t>
            </a:r>
            <a:r>
              <a:rPr lang="en-US" sz="3200" dirty="0"/>
              <a:t>, </a:t>
            </a:r>
            <a:r>
              <a:rPr lang="en-US" sz="3200" dirty="0" err="1"/>
              <a:t>nhận</a:t>
            </a:r>
            <a:r>
              <a:rPr lang="en-US" sz="3200" dirty="0"/>
              <a:t> </a:t>
            </a:r>
            <a:r>
              <a:rPr lang="en-US" sz="3200" dirty="0" err="1"/>
              <a:t>định</a:t>
            </a:r>
            <a:r>
              <a:rPr lang="en-US" sz="3200" dirty="0"/>
              <a:t> </a:t>
            </a:r>
            <a:r>
              <a:rPr lang="en-US" sz="3200" dirty="0" err="1"/>
              <a:t>sâu</a:t>
            </a:r>
            <a:r>
              <a:rPr lang="en-US" sz="3200" dirty="0"/>
              <a:t> </a:t>
            </a:r>
            <a:r>
              <a:rPr lang="en-US" sz="3200" dirty="0" err="1"/>
              <a:t>sắc</a:t>
            </a:r>
            <a:r>
              <a:rPr lang="en-US" sz="3200" dirty="0"/>
              <a:t> </a:t>
            </a:r>
            <a:r>
              <a:rPr lang="en-US" sz="3200" dirty="0" err="1"/>
              <a:t>về</a:t>
            </a:r>
            <a:r>
              <a:rPr lang="en-US" sz="3200" dirty="0"/>
              <a:t> </a:t>
            </a:r>
            <a:r>
              <a:rPr lang="en-US" sz="3200" dirty="0" err="1"/>
              <a:t>bản</a:t>
            </a:r>
            <a:r>
              <a:rPr lang="en-US" sz="3200" dirty="0"/>
              <a:t> </a:t>
            </a:r>
            <a:r>
              <a:rPr lang="en-US" sz="3200" dirty="0" err="1"/>
              <a:t>chất</a:t>
            </a:r>
            <a:r>
              <a:rPr lang="en-US" sz="3200" dirty="0"/>
              <a:t> </a:t>
            </a:r>
            <a:r>
              <a:rPr lang="en-US" sz="3200" dirty="0" err="1"/>
              <a:t>của</a:t>
            </a:r>
            <a:r>
              <a:rPr lang="en-US" sz="3200" dirty="0"/>
              <a:t> </a:t>
            </a:r>
            <a:r>
              <a:rPr lang="en-US" sz="3200" dirty="0" err="1"/>
              <a:t>chủ</a:t>
            </a:r>
            <a:r>
              <a:rPr lang="en-US" sz="3200" dirty="0"/>
              <a:t> </a:t>
            </a:r>
            <a:r>
              <a:rPr lang="en-US" sz="3200" dirty="0" err="1"/>
              <a:t>nghĩa</a:t>
            </a:r>
            <a:r>
              <a:rPr lang="en-US" sz="3200" dirty="0"/>
              <a:t> </a:t>
            </a:r>
            <a:r>
              <a:rPr lang="en-US" sz="3200" dirty="0" err="1"/>
              <a:t>tư</a:t>
            </a:r>
            <a:r>
              <a:rPr lang="en-US" sz="3200" dirty="0"/>
              <a:t> </a:t>
            </a:r>
            <a:r>
              <a:rPr lang="en-US" sz="3200" dirty="0" err="1"/>
              <a:t>bản</a:t>
            </a:r>
            <a:r>
              <a:rPr lang="en-US" sz="3200" dirty="0"/>
              <a:t>; </a:t>
            </a:r>
            <a:r>
              <a:rPr lang="en-US" sz="3200" dirty="0" err="1"/>
              <a:t>về</a:t>
            </a:r>
            <a:r>
              <a:rPr lang="en-US" sz="3200" dirty="0"/>
              <a:t> </a:t>
            </a:r>
            <a:r>
              <a:rPr lang="en-US" sz="3200" dirty="0" err="1"/>
              <a:t>bản</a:t>
            </a:r>
            <a:r>
              <a:rPr lang="en-US" sz="3200" dirty="0"/>
              <a:t> </a:t>
            </a:r>
            <a:r>
              <a:rPr lang="en-US" sz="3200" dirty="0" err="1"/>
              <a:t>chất</a:t>
            </a:r>
            <a:r>
              <a:rPr lang="en-US" sz="3200" dirty="0"/>
              <a:t> </a:t>
            </a:r>
            <a:r>
              <a:rPr lang="en-US" sz="3200" dirty="0" err="1"/>
              <a:t>của</a:t>
            </a:r>
            <a:r>
              <a:rPr lang="en-US" sz="3200" dirty="0"/>
              <a:t> </a:t>
            </a:r>
            <a:r>
              <a:rPr lang="en-US" sz="3200" dirty="0" err="1"/>
              <a:t>chủ</a:t>
            </a:r>
            <a:r>
              <a:rPr lang="en-US" sz="3200" dirty="0"/>
              <a:t> </a:t>
            </a:r>
            <a:r>
              <a:rPr lang="en-US" sz="3200" dirty="0" err="1"/>
              <a:t>nghĩa</a:t>
            </a:r>
            <a:r>
              <a:rPr lang="en-US" sz="3200" dirty="0"/>
              <a:t> </a:t>
            </a:r>
            <a:r>
              <a:rPr lang="en-US" sz="3200" dirty="0" err="1"/>
              <a:t>xã</a:t>
            </a:r>
            <a:r>
              <a:rPr lang="en-US" sz="3200" dirty="0"/>
              <a:t> </a:t>
            </a:r>
            <a:r>
              <a:rPr lang="en-US" sz="3200" dirty="0" err="1"/>
              <a:t>hội</a:t>
            </a:r>
            <a:r>
              <a:rPr lang="en-US" sz="3200" dirty="0"/>
              <a:t>, </a:t>
            </a:r>
            <a:r>
              <a:rPr lang="en-US" sz="3200" dirty="0" err="1"/>
              <a:t>chủ</a:t>
            </a:r>
            <a:r>
              <a:rPr lang="en-US" sz="3200" dirty="0"/>
              <a:t> </a:t>
            </a:r>
            <a:r>
              <a:rPr lang="en-US" sz="3200" dirty="0" err="1"/>
              <a:t>nghĩa</a:t>
            </a:r>
            <a:r>
              <a:rPr lang="en-US" sz="3200" dirty="0"/>
              <a:t> </a:t>
            </a:r>
            <a:r>
              <a:rPr lang="en-US" sz="3200" dirty="0" err="1"/>
              <a:t>cộng</a:t>
            </a:r>
            <a:r>
              <a:rPr lang="en-US" sz="3200" dirty="0"/>
              <a:t> </a:t>
            </a:r>
            <a:r>
              <a:rPr lang="en-US" sz="3200" dirty="0" err="1"/>
              <a:t>sản</a:t>
            </a:r>
            <a:r>
              <a:rPr lang="en-US" sz="3200" dirty="0"/>
              <a:t>. </a:t>
            </a:r>
            <a:r>
              <a:rPr lang="en-US" sz="3200" dirty="0" err="1"/>
              <a:t>Vì</a:t>
            </a:r>
            <a:r>
              <a:rPr lang="en-US" sz="3200" dirty="0"/>
              <a:t> </a:t>
            </a:r>
            <a:r>
              <a:rPr lang="en-US" sz="3200" dirty="0" err="1"/>
              <a:t>vậy</a:t>
            </a:r>
            <a:r>
              <a:rPr lang="en-US" sz="3200" dirty="0"/>
              <a:t>, </a:t>
            </a:r>
            <a:r>
              <a:rPr lang="en-US" sz="3200" dirty="0" err="1"/>
              <a:t>Nguyễn</a:t>
            </a:r>
            <a:r>
              <a:rPr lang="en-US" sz="3200" dirty="0"/>
              <a:t> </a:t>
            </a:r>
            <a:r>
              <a:rPr lang="en-US" sz="3200" dirty="0" err="1"/>
              <a:t>Ái</a:t>
            </a:r>
            <a:r>
              <a:rPr lang="en-US" sz="3200" dirty="0"/>
              <a:t> </a:t>
            </a:r>
            <a:r>
              <a:rPr lang="en-US" sz="3200" dirty="0" err="1"/>
              <a:t>Quốc</a:t>
            </a:r>
            <a:r>
              <a:rPr lang="en-US" sz="3200" dirty="0"/>
              <a:t> </a:t>
            </a:r>
            <a:r>
              <a:rPr lang="en-US" sz="3200" dirty="0" err="1"/>
              <a:t>lựa</a:t>
            </a:r>
            <a:r>
              <a:rPr lang="en-US" sz="3200" dirty="0"/>
              <a:t> </a:t>
            </a:r>
            <a:r>
              <a:rPr lang="en-US" sz="3200" dirty="0" err="1"/>
              <a:t>chọn</a:t>
            </a:r>
            <a:r>
              <a:rPr lang="en-US" sz="3200" dirty="0"/>
              <a:t> </a:t>
            </a:r>
            <a:r>
              <a:rPr lang="en-US" sz="3200" dirty="0" err="1"/>
              <a:t>đi</a:t>
            </a:r>
            <a:r>
              <a:rPr lang="en-US" sz="3200" dirty="0"/>
              <a:t> </a:t>
            </a:r>
            <a:r>
              <a:rPr lang="en-US" sz="3200" dirty="0" err="1"/>
              <a:t>theo</a:t>
            </a:r>
            <a:r>
              <a:rPr lang="en-US" sz="3200" dirty="0"/>
              <a:t> con </a:t>
            </a:r>
            <a:r>
              <a:rPr lang="en-US" sz="3200" dirty="0" err="1"/>
              <a:t>đường</a:t>
            </a:r>
            <a:r>
              <a:rPr lang="en-US" sz="3200" dirty="0"/>
              <a:t> </a:t>
            </a:r>
            <a:r>
              <a:rPr lang="en-US" sz="3200" dirty="0" err="1"/>
              <a:t>cách</a:t>
            </a:r>
            <a:r>
              <a:rPr lang="en-US" sz="3200" dirty="0"/>
              <a:t> </a:t>
            </a:r>
            <a:r>
              <a:rPr lang="en-US" sz="3200" dirty="0" err="1"/>
              <a:t>mạng</a:t>
            </a:r>
            <a:r>
              <a:rPr lang="en-US" sz="3200" dirty="0"/>
              <a:t> </a:t>
            </a:r>
            <a:r>
              <a:rPr lang="en-US" sz="3200" dirty="0" err="1"/>
              <a:t>vô</a:t>
            </a:r>
            <a:r>
              <a:rPr lang="en-US" sz="3200" dirty="0"/>
              <a:t> </a:t>
            </a:r>
            <a:r>
              <a:rPr lang="en-US" sz="3200" dirty="0" err="1"/>
              <a:t>sản</a:t>
            </a:r>
            <a:r>
              <a:rPr lang="en-US" sz="3200" dirty="0"/>
              <a:t>. </a:t>
            </a:r>
          </a:p>
        </p:txBody>
      </p:sp>
    </p:spTree>
    <p:extLst>
      <p:ext uri="{BB962C8B-B14F-4D97-AF65-F5344CB8AC3E}">
        <p14:creationId xmlns:p14="http://schemas.microsoft.com/office/powerpoint/2010/main" val="279414772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p:cTn id="25"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27"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6">
                                            <p:txEl>
                                              <p:pRg st="0" end="0"/>
                                            </p:txEl>
                                          </p:spTgt>
                                        </p:tgtEl>
                                      </p:cBhvr>
                                    </p:animEffect>
                                  </p:childTnLst>
                                </p:cTn>
                              </p:par>
                            </p:childTnLst>
                          </p:cTn>
                        </p:par>
                        <p:par>
                          <p:cTn id="30" fill="hold">
                            <p:stCondLst>
                              <p:cond delay="9900"/>
                            </p:stCondLst>
                            <p:childTnLst>
                              <p:par>
                                <p:cTn id="31" presetID="26" presetClass="entr" presetSubtype="0"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down)">
                                      <p:cBhvr>
                                        <p:cTn id="33" dur="580">
                                          <p:stCondLst>
                                            <p:cond delay="0"/>
                                          </p:stCondLst>
                                        </p:cTn>
                                        <p:tgtEl>
                                          <p:spTgt spid="2"/>
                                        </p:tgtEl>
                                      </p:cBhvr>
                                    </p:animEffect>
                                    <p:anim calcmode="lin" valueType="num">
                                      <p:cBhvr>
                                        <p:cTn id="3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9" dur="26">
                                          <p:stCondLst>
                                            <p:cond delay="650"/>
                                          </p:stCondLst>
                                        </p:cTn>
                                        <p:tgtEl>
                                          <p:spTgt spid="2"/>
                                        </p:tgtEl>
                                      </p:cBhvr>
                                      <p:to x="100000" y="60000"/>
                                    </p:animScale>
                                    <p:animScale>
                                      <p:cBhvr>
                                        <p:cTn id="40" dur="166" decel="50000">
                                          <p:stCondLst>
                                            <p:cond delay="676"/>
                                          </p:stCondLst>
                                        </p:cTn>
                                        <p:tgtEl>
                                          <p:spTgt spid="2"/>
                                        </p:tgtEl>
                                      </p:cBhvr>
                                      <p:to x="100000" y="100000"/>
                                    </p:animScale>
                                    <p:animScale>
                                      <p:cBhvr>
                                        <p:cTn id="41" dur="26">
                                          <p:stCondLst>
                                            <p:cond delay="1312"/>
                                          </p:stCondLst>
                                        </p:cTn>
                                        <p:tgtEl>
                                          <p:spTgt spid="2"/>
                                        </p:tgtEl>
                                      </p:cBhvr>
                                      <p:to x="100000" y="80000"/>
                                    </p:animScale>
                                    <p:animScale>
                                      <p:cBhvr>
                                        <p:cTn id="42" dur="166" decel="50000">
                                          <p:stCondLst>
                                            <p:cond delay="1338"/>
                                          </p:stCondLst>
                                        </p:cTn>
                                        <p:tgtEl>
                                          <p:spTgt spid="2"/>
                                        </p:tgtEl>
                                      </p:cBhvr>
                                      <p:to x="100000" y="100000"/>
                                    </p:animScale>
                                    <p:animScale>
                                      <p:cBhvr>
                                        <p:cTn id="43" dur="26">
                                          <p:stCondLst>
                                            <p:cond delay="1642"/>
                                          </p:stCondLst>
                                        </p:cTn>
                                        <p:tgtEl>
                                          <p:spTgt spid="2"/>
                                        </p:tgtEl>
                                      </p:cBhvr>
                                      <p:to x="100000" y="90000"/>
                                    </p:animScale>
                                    <p:animScale>
                                      <p:cBhvr>
                                        <p:cTn id="44" dur="166" decel="50000">
                                          <p:stCondLst>
                                            <p:cond delay="1668"/>
                                          </p:stCondLst>
                                        </p:cTn>
                                        <p:tgtEl>
                                          <p:spTgt spid="2"/>
                                        </p:tgtEl>
                                      </p:cBhvr>
                                      <p:to x="100000" y="100000"/>
                                    </p:animScale>
                                    <p:animScale>
                                      <p:cBhvr>
                                        <p:cTn id="45" dur="26">
                                          <p:stCondLst>
                                            <p:cond delay="1808"/>
                                          </p:stCondLst>
                                        </p:cTn>
                                        <p:tgtEl>
                                          <p:spTgt spid="2"/>
                                        </p:tgtEl>
                                      </p:cBhvr>
                                      <p:to x="100000" y="95000"/>
                                    </p:animScale>
                                    <p:animScale>
                                      <p:cBhvr>
                                        <p:cTn id="46" dur="166" decel="50000">
                                          <p:stCondLst>
                                            <p:cond delay="1834"/>
                                          </p:stCondLst>
                                        </p:cTn>
                                        <p:tgtEl>
                                          <p:spTgt spid="2"/>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41" presetClass="entr" presetSubtype="0" fill="hold" nodeType="clickEffect">
                                  <p:stCondLst>
                                    <p:cond delay="0"/>
                                  </p:stCondLst>
                                  <p:iterate type="lt">
                                    <p:tmPct val="10000"/>
                                  </p:iterate>
                                  <p:childTnLst>
                                    <p:set>
                                      <p:cBhvr>
                                        <p:cTn id="50" dur="1" fill="hold">
                                          <p:stCondLst>
                                            <p:cond delay="0"/>
                                          </p:stCondLst>
                                        </p:cTn>
                                        <p:tgtEl>
                                          <p:spTgt spid="3">
                                            <p:txEl>
                                              <p:pRg st="0" end="0"/>
                                            </p:txEl>
                                          </p:spTgt>
                                        </p:tgtEl>
                                        <p:attrNameLst>
                                          <p:attrName>style.visibility</p:attrName>
                                        </p:attrNameLst>
                                      </p:cBhvr>
                                      <p:to>
                                        <p:strVal val="visible"/>
                                      </p:to>
                                    </p:set>
                                    <p:anim calcmode="lin" valueType="num">
                                      <p:cBhvr>
                                        <p:cTn id="51"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53"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F81DE566-B661-6AB9-E45A-F0641A0524DB}"/>
              </a:ext>
            </a:extLst>
          </p:cNvPr>
          <p:cNvSpPr txBox="1">
            <a:spLocks/>
          </p:cNvSpPr>
          <p:nvPr/>
        </p:nvSpPr>
        <p:spPr>
          <a:xfrm>
            <a:off x="142877" y="135468"/>
            <a:ext cx="11906248" cy="64633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n-US" sz="3200" b="1" dirty="0">
                <a:solidFill>
                  <a:srgbClr val="C00000"/>
                </a:solidFill>
                <a:latin typeface="Times New Roman" panose="02020603050405020304" pitchFamily="18" charset="0"/>
                <a:cs typeface="Times New Roman" panose="02020603050405020304" pitchFamily="18" charset="0"/>
              </a:rPr>
              <a:t> 1. </a:t>
            </a:r>
            <a:r>
              <a:rPr lang="en-US" sz="3200" b="1" dirty="0" err="1">
                <a:solidFill>
                  <a:srgbClr val="C00000"/>
                </a:solidFill>
                <a:latin typeface="Times New Roman" panose="02020603050405020304" pitchFamily="18" charset="0"/>
                <a:cs typeface="Times New Roman" panose="02020603050405020304" pitchFamily="18" charset="0"/>
              </a:rPr>
              <a:t>Hành</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trình</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tìm</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đường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cứu</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nước</a:t>
            </a:r>
            <a:endParaRPr lang="en-US" sz="3200" b="1" dirty="0">
              <a:solidFill>
                <a:srgbClr val="C00000"/>
              </a:solidFill>
              <a:latin typeface="Times New Roman" panose="02020603050405020304" pitchFamily="18" charset="0"/>
              <a:cs typeface="Times New Roman" panose="02020603050405020304" pitchFamily="18" charset="0"/>
            </a:endParaRPr>
          </a:p>
        </p:txBody>
      </p:sp>
      <p:sp>
        <p:nvSpPr>
          <p:cNvPr id="2" name="Subtitle 2">
            <a:extLst>
              <a:ext uri="{FF2B5EF4-FFF2-40B4-BE49-F238E27FC236}">
                <a16:creationId xmlns:a16="http://schemas.microsoft.com/office/drawing/2014/main" id="{2891FD62-B566-73F8-2648-04C5F1AA98F8}"/>
              </a:ext>
            </a:extLst>
          </p:cNvPr>
          <p:cNvSpPr txBox="1">
            <a:spLocks/>
          </p:cNvSpPr>
          <p:nvPr/>
        </p:nvSpPr>
        <p:spPr>
          <a:xfrm>
            <a:off x="142876" y="626535"/>
            <a:ext cx="11906248" cy="64633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a:solidFill>
                  <a:srgbClr val="C00000"/>
                </a:solidFill>
                <a:latin typeface="Times New Roman" panose="02020603050405020304" pitchFamily="18" charset="0"/>
                <a:cs typeface="Times New Roman" panose="02020603050405020304" pitchFamily="18" charset="0"/>
                <a:sym typeface="Wingdings 2" panose="05020102010507070707" pitchFamily="18" charset="2"/>
              </a:rPr>
              <a:t></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Tìm</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thấy</a:t>
            </a:r>
            <a:r>
              <a:rPr lang="en-US" sz="3200" b="1" dirty="0">
                <a:solidFill>
                  <a:srgbClr val="C00000"/>
                </a:solidFill>
                <a:latin typeface="Times New Roman" panose="02020603050405020304" pitchFamily="18" charset="0"/>
                <a:cs typeface="Times New Roman" panose="02020603050405020304" pitchFamily="18" charset="0"/>
              </a:rPr>
              <a:t> con </a:t>
            </a:r>
            <a:r>
              <a:rPr lang="en-US" sz="3200" b="1" dirty="0" err="1">
                <a:solidFill>
                  <a:srgbClr val="C00000"/>
                </a:solidFill>
                <a:latin typeface="Times New Roman" panose="02020603050405020304" pitchFamily="18" charset="0"/>
                <a:cs typeface="Times New Roman" panose="02020603050405020304" pitchFamily="18" charset="0"/>
              </a:rPr>
              <a:t>đường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cứu</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nước</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đúng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đắn</a:t>
            </a:r>
            <a:r>
              <a:rPr lang="en-US" sz="3200" b="1" dirty="0">
                <a:solidFill>
                  <a:srgbClr val="C00000"/>
                </a:solidFill>
                <a:latin typeface="Times New Roman" panose="02020603050405020304" pitchFamily="18" charset="0"/>
                <a:cs typeface="Times New Roman" panose="02020603050405020304" pitchFamily="18" charset="0"/>
              </a:rPr>
              <a:t>: con </a:t>
            </a:r>
            <a:r>
              <a:rPr lang="en-US" sz="3200" b="1" dirty="0" err="1">
                <a:solidFill>
                  <a:srgbClr val="C00000"/>
                </a:solidFill>
                <a:latin typeface="Times New Roman" panose="02020603050405020304" pitchFamily="18" charset="0"/>
                <a:cs typeface="Times New Roman" panose="02020603050405020304" pitchFamily="18" charset="0"/>
              </a:rPr>
              <a:t>đường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cách</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mạng</a:t>
            </a:r>
            <a:r>
              <a:rPr lang="en-US" sz="3200" b="1" dirty="0">
                <a:solidFill>
                  <a:srgbClr val="C00000"/>
                </a:solidFill>
                <a:latin typeface="Times New Roman" panose="02020603050405020304" pitchFamily="18" charset="0"/>
                <a:cs typeface="Times New Roman" panose="02020603050405020304" pitchFamily="18" charset="0"/>
              </a:rPr>
              <a:t> vs</a:t>
            </a:r>
          </a:p>
        </p:txBody>
      </p:sp>
      <p:sp>
        <p:nvSpPr>
          <p:cNvPr id="7" name="TextBox 6">
            <a:extLst>
              <a:ext uri="{FF2B5EF4-FFF2-40B4-BE49-F238E27FC236}">
                <a16:creationId xmlns:a16="http://schemas.microsoft.com/office/drawing/2014/main" id="{12FEE927-4231-DCBF-05CC-F51744562EE0}"/>
              </a:ext>
            </a:extLst>
          </p:cNvPr>
          <p:cNvSpPr txBox="1"/>
          <p:nvPr/>
        </p:nvSpPr>
        <p:spPr>
          <a:xfrm>
            <a:off x="285753" y="1427156"/>
            <a:ext cx="11763371" cy="5170646"/>
          </a:xfrm>
          <a:prstGeom prst="rect">
            <a:avLst/>
          </a:prstGeom>
          <a:noFill/>
        </p:spPr>
        <p:txBody>
          <a:bodyPr wrap="square">
            <a:spAutoFit/>
          </a:bodyPr>
          <a:lstStyle/>
          <a:p>
            <a:pPr algn="just"/>
            <a:r>
              <a:rPr lang="en-US" sz="3000" b="1" dirty="0"/>
              <a:t>- </a:t>
            </a:r>
            <a:r>
              <a:rPr lang="vi-VN" sz="3000" b="1" dirty="0"/>
              <a:t>Những sự kiện chứng tỏ Nguyễn Ái Quốc tìm thấy con đường cứu nước </a:t>
            </a:r>
            <a:endParaRPr lang="en-US" sz="3000" b="1" dirty="0"/>
          </a:p>
          <a:p>
            <a:pPr algn="just"/>
            <a:r>
              <a:rPr lang="en-US" sz="3000" dirty="0"/>
              <a:t>+</a:t>
            </a:r>
            <a:r>
              <a:rPr lang="vi-VN" sz="3000" dirty="0"/>
              <a:t> Tháng 7 – 1920: Đọc Sơ thảo lần thứ nhất những luận cương về vấn đề dân tộc và vấn đề thuộc địa của Lê-nin. </a:t>
            </a:r>
            <a:endParaRPr lang="en-US" sz="3000" dirty="0"/>
          </a:p>
          <a:p>
            <a:pPr algn="just"/>
            <a:r>
              <a:rPr lang="en-US" sz="3000" dirty="0"/>
              <a:t>+</a:t>
            </a:r>
            <a:r>
              <a:rPr lang="vi-VN" sz="3000" dirty="0"/>
              <a:t> Tháng 12 – 1920: bỏ phiếu tán thành Quốc tế Cộng sản và tham gia sáng lập Đảng Cộng sản Pháp. </a:t>
            </a:r>
            <a:endParaRPr lang="en-US" sz="3000" dirty="0"/>
          </a:p>
          <a:p>
            <a:pPr algn="just"/>
            <a:r>
              <a:rPr lang="en-US" sz="3000" b="1" dirty="0"/>
              <a:t>- </a:t>
            </a:r>
            <a:r>
              <a:rPr lang="vi-VN" sz="3000" b="1" dirty="0"/>
              <a:t>Ý nghĩa </a:t>
            </a:r>
            <a:r>
              <a:rPr lang="en-US" sz="3000" b="1" dirty="0" err="1"/>
              <a:t>đối</a:t>
            </a:r>
            <a:r>
              <a:rPr lang="en-US" sz="3000" b="1" dirty="0"/>
              <a:t> </a:t>
            </a:r>
            <a:r>
              <a:rPr lang="en-US" sz="3000" b="1" dirty="0" err="1"/>
              <a:t>với</a:t>
            </a:r>
            <a:r>
              <a:rPr lang="en-US" sz="3000" b="1" dirty="0"/>
              <a:t> </a:t>
            </a:r>
            <a:r>
              <a:rPr lang="en-US" sz="3000" b="1" dirty="0" err="1"/>
              <a:t>sự</a:t>
            </a:r>
            <a:r>
              <a:rPr lang="en-US" sz="3000" b="1" dirty="0"/>
              <a:t> </a:t>
            </a:r>
            <a:r>
              <a:rPr lang="en-US" sz="3000" b="1" dirty="0" err="1"/>
              <a:t>phát</a:t>
            </a:r>
            <a:r>
              <a:rPr lang="en-US" sz="3000" b="1" dirty="0"/>
              <a:t> </a:t>
            </a:r>
            <a:r>
              <a:rPr lang="en-US" sz="3000" b="1" dirty="0" err="1"/>
              <a:t>triển</a:t>
            </a:r>
            <a:r>
              <a:rPr lang="en-US" sz="3000" b="1" dirty="0"/>
              <a:t> </a:t>
            </a:r>
            <a:r>
              <a:rPr lang="en-US" sz="3000" b="1" dirty="0" err="1"/>
              <a:t>của</a:t>
            </a:r>
            <a:r>
              <a:rPr lang="en-US" sz="3000" b="1" dirty="0"/>
              <a:t> </a:t>
            </a:r>
            <a:r>
              <a:rPr lang="en-US" sz="3000" b="1" dirty="0" err="1"/>
              <a:t>cách</a:t>
            </a:r>
            <a:r>
              <a:rPr lang="en-US" sz="3000" b="1" dirty="0"/>
              <a:t> </a:t>
            </a:r>
            <a:r>
              <a:rPr lang="en-US" sz="3000" b="1" dirty="0" err="1"/>
              <a:t>mạng</a:t>
            </a:r>
            <a:r>
              <a:rPr lang="en-US" sz="3000" b="1" dirty="0"/>
              <a:t> </a:t>
            </a:r>
            <a:r>
              <a:rPr lang="en-US" sz="3000" b="1" dirty="0" err="1"/>
              <a:t>Việt</a:t>
            </a:r>
            <a:r>
              <a:rPr lang="en-US" sz="3000" b="1" dirty="0"/>
              <a:t> Nam</a:t>
            </a:r>
          </a:p>
          <a:p>
            <a:pPr algn="just"/>
            <a:r>
              <a:rPr lang="en-US" sz="3000" dirty="0"/>
              <a:t>+ </a:t>
            </a:r>
            <a:r>
              <a:rPr lang="vi-VN" sz="3000" dirty="0"/>
              <a:t>Bước đầu giải quyết cuộc khủng hoảng về đường lối của phong trào giải phóng dân tộc Việt Nam. </a:t>
            </a:r>
            <a:endParaRPr lang="en-US" sz="3000" dirty="0"/>
          </a:p>
          <a:p>
            <a:pPr algn="just"/>
            <a:r>
              <a:rPr lang="en-US" sz="3000" dirty="0"/>
              <a:t>+</a:t>
            </a:r>
            <a:r>
              <a:rPr lang="vi-VN" sz="3000" dirty="0"/>
              <a:t> Mở ra </a:t>
            </a:r>
            <a:r>
              <a:rPr lang="en-US" sz="3000" dirty="0" err="1"/>
              <a:t>giai</a:t>
            </a:r>
            <a:r>
              <a:rPr lang="en-US" sz="3000" dirty="0"/>
              <a:t> </a:t>
            </a:r>
            <a:r>
              <a:rPr lang="en-US" sz="3000" dirty="0" err="1"/>
              <a:t>đoạn</a:t>
            </a:r>
            <a:r>
              <a:rPr lang="en-US" sz="3000" dirty="0"/>
              <a:t> </a:t>
            </a:r>
            <a:r>
              <a:rPr lang="en-US" sz="3000" dirty="0" err="1"/>
              <a:t>phát</a:t>
            </a:r>
            <a:r>
              <a:rPr lang="en-US" sz="3000" dirty="0"/>
              <a:t> </a:t>
            </a:r>
            <a:r>
              <a:rPr lang="en-US" sz="3000" dirty="0" err="1"/>
              <a:t>triển</a:t>
            </a:r>
            <a:r>
              <a:rPr lang="en-US" sz="3000" dirty="0"/>
              <a:t> </a:t>
            </a:r>
            <a:r>
              <a:rPr lang="vi-VN" sz="3000" dirty="0"/>
              <a:t>mới </a:t>
            </a:r>
            <a:r>
              <a:rPr lang="en-US" sz="3000" dirty="0" err="1"/>
              <a:t>cho</a:t>
            </a:r>
            <a:r>
              <a:rPr lang="vi-VN" sz="3000" dirty="0"/>
              <a:t> phong trào giải phóng dân tộc: thời kì gắn cách mạng Việt Nam với cách mạng vô sản thế giới.</a:t>
            </a:r>
            <a:endParaRPr lang="en-US" sz="3000" dirty="0"/>
          </a:p>
        </p:txBody>
      </p:sp>
      <p:pic>
        <p:nvPicPr>
          <p:cNvPr id="9" name="Picture 8">
            <a:extLst>
              <a:ext uri="{FF2B5EF4-FFF2-40B4-BE49-F238E27FC236}">
                <a16:creationId xmlns:a16="http://schemas.microsoft.com/office/drawing/2014/main" id="{93C14D6F-C811-82CD-A3D2-3535E119C6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6358" y="135468"/>
            <a:ext cx="8132767" cy="6587064"/>
          </a:xfrm>
          <a:prstGeom prst="rect">
            <a:avLst/>
          </a:prstGeom>
        </p:spPr>
      </p:pic>
    </p:spTree>
    <p:extLst>
      <p:ext uri="{BB962C8B-B14F-4D97-AF65-F5344CB8AC3E}">
        <p14:creationId xmlns:p14="http://schemas.microsoft.com/office/powerpoint/2010/main" val="204621488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80">
                                          <p:stCondLst>
                                            <p:cond delay="0"/>
                                          </p:stCondLst>
                                        </p:cTn>
                                        <p:tgtEl>
                                          <p:spTgt spid="2"/>
                                        </p:tgtEl>
                                      </p:cBhvr>
                                    </p:animEffect>
                                    <p:anim calcmode="lin" valueType="num">
                                      <p:cBhvr>
                                        <p:cTn id="2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0" dur="26">
                                          <p:stCondLst>
                                            <p:cond delay="650"/>
                                          </p:stCondLst>
                                        </p:cTn>
                                        <p:tgtEl>
                                          <p:spTgt spid="2"/>
                                        </p:tgtEl>
                                      </p:cBhvr>
                                      <p:to x="100000" y="60000"/>
                                    </p:animScale>
                                    <p:animScale>
                                      <p:cBhvr>
                                        <p:cTn id="31" dur="166" decel="50000">
                                          <p:stCondLst>
                                            <p:cond delay="676"/>
                                          </p:stCondLst>
                                        </p:cTn>
                                        <p:tgtEl>
                                          <p:spTgt spid="2"/>
                                        </p:tgtEl>
                                      </p:cBhvr>
                                      <p:to x="100000" y="100000"/>
                                    </p:animScale>
                                    <p:animScale>
                                      <p:cBhvr>
                                        <p:cTn id="32" dur="26">
                                          <p:stCondLst>
                                            <p:cond delay="1312"/>
                                          </p:stCondLst>
                                        </p:cTn>
                                        <p:tgtEl>
                                          <p:spTgt spid="2"/>
                                        </p:tgtEl>
                                      </p:cBhvr>
                                      <p:to x="100000" y="80000"/>
                                    </p:animScale>
                                    <p:animScale>
                                      <p:cBhvr>
                                        <p:cTn id="33" dur="166" decel="50000">
                                          <p:stCondLst>
                                            <p:cond delay="1338"/>
                                          </p:stCondLst>
                                        </p:cTn>
                                        <p:tgtEl>
                                          <p:spTgt spid="2"/>
                                        </p:tgtEl>
                                      </p:cBhvr>
                                      <p:to x="100000" y="100000"/>
                                    </p:animScale>
                                    <p:animScale>
                                      <p:cBhvr>
                                        <p:cTn id="34" dur="26">
                                          <p:stCondLst>
                                            <p:cond delay="1642"/>
                                          </p:stCondLst>
                                        </p:cTn>
                                        <p:tgtEl>
                                          <p:spTgt spid="2"/>
                                        </p:tgtEl>
                                      </p:cBhvr>
                                      <p:to x="100000" y="90000"/>
                                    </p:animScale>
                                    <p:animScale>
                                      <p:cBhvr>
                                        <p:cTn id="35" dur="166" decel="50000">
                                          <p:stCondLst>
                                            <p:cond delay="1668"/>
                                          </p:stCondLst>
                                        </p:cTn>
                                        <p:tgtEl>
                                          <p:spTgt spid="2"/>
                                        </p:tgtEl>
                                      </p:cBhvr>
                                      <p:to x="100000" y="100000"/>
                                    </p:animScale>
                                    <p:animScale>
                                      <p:cBhvr>
                                        <p:cTn id="36" dur="26">
                                          <p:stCondLst>
                                            <p:cond delay="1808"/>
                                          </p:stCondLst>
                                        </p:cTn>
                                        <p:tgtEl>
                                          <p:spTgt spid="2"/>
                                        </p:tgtEl>
                                      </p:cBhvr>
                                      <p:to x="100000" y="95000"/>
                                    </p:animScale>
                                    <p:animScale>
                                      <p:cBhvr>
                                        <p:cTn id="37" dur="166" decel="50000">
                                          <p:stCondLst>
                                            <p:cond delay="1834"/>
                                          </p:stCondLst>
                                        </p:cTn>
                                        <p:tgtEl>
                                          <p:spTgt spid="2"/>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41" presetClass="entr" presetSubtype="0" fill="hold" nodeType="clickEffect">
                                  <p:stCondLst>
                                    <p:cond delay="0"/>
                                  </p:stCondLst>
                                  <p:iterate type="lt">
                                    <p:tmPct val="10000"/>
                                  </p:iterate>
                                  <p:childTnLst>
                                    <p:set>
                                      <p:cBhvr>
                                        <p:cTn id="41" dur="1" fill="hold">
                                          <p:stCondLst>
                                            <p:cond delay="0"/>
                                          </p:stCondLst>
                                        </p:cTn>
                                        <p:tgtEl>
                                          <p:spTgt spid="7">
                                            <p:txEl>
                                              <p:pRg st="0" end="0"/>
                                            </p:txEl>
                                          </p:spTgt>
                                        </p:tgtEl>
                                        <p:attrNameLst>
                                          <p:attrName>style.visibility</p:attrName>
                                        </p:attrNameLst>
                                      </p:cBhvr>
                                      <p:to>
                                        <p:strVal val="visible"/>
                                      </p:to>
                                    </p:set>
                                    <p:anim calcmode="lin" valueType="num">
                                      <p:cBhvr>
                                        <p:cTn id="42"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44"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7">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41" presetClass="entr" presetSubtype="0" fill="hold" nodeType="clickEffect">
                                  <p:stCondLst>
                                    <p:cond delay="0"/>
                                  </p:stCondLst>
                                  <p:iterate type="lt">
                                    <p:tmPct val="10000"/>
                                  </p:iterate>
                                  <p:childTnLst>
                                    <p:set>
                                      <p:cBhvr>
                                        <p:cTn id="50" dur="1" fill="hold">
                                          <p:stCondLst>
                                            <p:cond delay="0"/>
                                          </p:stCondLst>
                                        </p:cTn>
                                        <p:tgtEl>
                                          <p:spTgt spid="7">
                                            <p:txEl>
                                              <p:pRg st="1" end="1"/>
                                            </p:txEl>
                                          </p:spTgt>
                                        </p:tgtEl>
                                        <p:attrNameLst>
                                          <p:attrName>style.visibility</p:attrName>
                                        </p:attrNameLst>
                                      </p:cBhvr>
                                      <p:to>
                                        <p:strVal val="visible"/>
                                      </p:to>
                                    </p:set>
                                    <p:anim calcmode="lin" valueType="num">
                                      <p:cBhvr>
                                        <p:cTn id="51" dur="500" fill="hold"/>
                                        <p:tgtEl>
                                          <p:spTgt spid="7">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7">
                                            <p:txEl>
                                              <p:pRg st="1" end="1"/>
                                            </p:txEl>
                                          </p:spTgt>
                                        </p:tgtEl>
                                        <p:attrNameLst>
                                          <p:attrName>ppt_y</p:attrName>
                                        </p:attrNameLst>
                                      </p:cBhvr>
                                      <p:tavLst>
                                        <p:tav tm="0">
                                          <p:val>
                                            <p:strVal val="#ppt_y"/>
                                          </p:val>
                                        </p:tav>
                                        <p:tav tm="100000">
                                          <p:val>
                                            <p:strVal val="#ppt_y"/>
                                          </p:val>
                                        </p:tav>
                                      </p:tavLst>
                                    </p:anim>
                                    <p:anim calcmode="lin" valueType="num">
                                      <p:cBhvr>
                                        <p:cTn id="53" dur="500" fill="hold"/>
                                        <p:tgtEl>
                                          <p:spTgt spid="7">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7">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7">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41" presetClass="entr" presetSubtype="0" fill="hold" nodeType="clickEffect">
                                  <p:stCondLst>
                                    <p:cond delay="0"/>
                                  </p:stCondLst>
                                  <p:iterate type="lt">
                                    <p:tmPct val="10000"/>
                                  </p:iterate>
                                  <p:childTnLst>
                                    <p:set>
                                      <p:cBhvr>
                                        <p:cTn id="59" dur="1" fill="hold">
                                          <p:stCondLst>
                                            <p:cond delay="0"/>
                                          </p:stCondLst>
                                        </p:cTn>
                                        <p:tgtEl>
                                          <p:spTgt spid="7">
                                            <p:txEl>
                                              <p:pRg st="2" end="2"/>
                                            </p:txEl>
                                          </p:spTgt>
                                        </p:tgtEl>
                                        <p:attrNameLst>
                                          <p:attrName>style.visibility</p:attrName>
                                        </p:attrNameLst>
                                      </p:cBhvr>
                                      <p:to>
                                        <p:strVal val="visible"/>
                                      </p:to>
                                    </p:set>
                                    <p:anim calcmode="lin" valueType="num">
                                      <p:cBhvr>
                                        <p:cTn id="60" dur="500" fill="hold"/>
                                        <p:tgtEl>
                                          <p:spTgt spid="7">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61" dur="500" fill="hold"/>
                                        <p:tgtEl>
                                          <p:spTgt spid="7">
                                            <p:txEl>
                                              <p:pRg st="2" end="2"/>
                                            </p:txEl>
                                          </p:spTgt>
                                        </p:tgtEl>
                                        <p:attrNameLst>
                                          <p:attrName>ppt_y</p:attrName>
                                        </p:attrNameLst>
                                      </p:cBhvr>
                                      <p:tavLst>
                                        <p:tav tm="0">
                                          <p:val>
                                            <p:strVal val="#ppt_y"/>
                                          </p:val>
                                        </p:tav>
                                        <p:tav tm="100000">
                                          <p:val>
                                            <p:strVal val="#ppt_y"/>
                                          </p:val>
                                        </p:tav>
                                      </p:tavLst>
                                    </p:anim>
                                    <p:anim calcmode="lin" valueType="num">
                                      <p:cBhvr>
                                        <p:cTn id="62" dur="500" fill="hold"/>
                                        <p:tgtEl>
                                          <p:spTgt spid="7">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3" dur="500" fill="hold"/>
                                        <p:tgtEl>
                                          <p:spTgt spid="7">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4" dur="500" tmFilter="0,0; .5, 1; 1, 1"/>
                                        <p:tgtEl>
                                          <p:spTgt spid="7">
                                            <p:txEl>
                                              <p:pRg st="2" end="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nodeType="click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circle(in)">
                                      <p:cBhvr>
                                        <p:cTn id="69" dur="2000"/>
                                        <p:tgtEl>
                                          <p:spTgt spid="9"/>
                                        </p:tgtEl>
                                      </p:cBhvr>
                                    </p:animEffect>
                                  </p:childTnLst>
                                </p:cTn>
                              </p:par>
                            </p:childTnLst>
                          </p:cTn>
                        </p:par>
                      </p:childTnLst>
                    </p:cTn>
                  </p:par>
                  <p:par>
                    <p:cTn id="70" fill="hold">
                      <p:stCondLst>
                        <p:cond delay="indefinite"/>
                      </p:stCondLst>
                      <p:childTnLst>
                        <p:par>
                          <p:cTn id="71" fill="hold">
                            <p:stCondLst>
                              <p:cond delay="0"/>
                            </p:stCondLst>
                            <p:childTnLst>
                              <p:par>
                                <p:cTn id="72" presetID="31" presetClass="exit" presetSubtype="0" fill="hold" nodeType="clickEffect">
                                  <p:stCondLst>
                                    <p:cond delay="0"/>
                                  </p:stCondLst>
                                  <p:childTnLst>
                                    <p:anim calcmode="lin" valueType="num">
                                      <p:cBhvr>
                                        <p:cTn id="73" dur="1000"/>
                                        <p:tgtEl>
                                          <p:spTgt spid="9"/>
                                        </p:tgtEl>
                                        <p:attrNameLst>
                                          <p:attrName>ppt_w</p:attrName>
                                        </p:attrNameLst>
                                      </p:cBhvr>
                                      <p:tavLst>
                                        <p:tav tm="0">
                                          <p:val>
                                            <p:strVal val="ppt_w"/>
                                          </p:val>
                                        </p:tav>
                                        <p:tav tm="100000">
                                          <p:val>
                                            <p:fltVal val="0"/>
                                          </p:val>
                                        </p:tav>
                                      </p:tavLst>
                                    </p:anim>
                                    <p:anim calcmode="lin" valueType="num">
                                      <p:cBhvr>
                                        <p:cTn id="74" dur="1000"/>
                                        <p:tgtEl>
                                          <p:spTgt spid="9"/>
                                        </p:tgtEl>
                                        <p:attrNameLst>
                                          <p:attrName>ppt_h</p:attrName>
                                        </p:attrNameLst>
                                      </p:cBhvr>
                                      <p:tavLst>
                                        <p:tav tm="0">
                                          <p:val>
                                            <p:strVal val="ppt_h"/>
                                          </p:val>
                                        </p:tav>
                                        <p:tav tm="100000">
                                          <p:val>
                                            <p:fltVal val="0"/>
                                          </p:val>
                                        </p:tav>
                                      </p:tavLst>
                                    </p:anim>
                                    <p:anim calcmode="lin" valueType="num">
                                      <p:cBhvr>
                                        <p:cTn id="75" dur="1000"/>
                                        <p:tgtEl>
                                          <p:spTgt spid="9"/>
                                        </p:tgtEl>
                                        <p:attrNameLst>
                                          <p:attrName>style.rotation</p:attrName>
                                        </p:attrNameLst>
                                      </p:cBhvr>
                                      <p:tavLst>
                                        <p:tav tm="0">
                                          <p:val>
                                            <p:fltVal val="0"/>
                                          </p:val>
                                        </p:tav>
                                        <p:tav tm="100000">
                                          <p:val>
                                            <p:fltVal val="90"/>
                                          </p:val>
                                        </p:tav>
                                      </p:tavLst>
                                    </p:anim>
                                    <p:animEffect transition="out" filter="fade">
                                      <p:cBhvr>
                                        <p:cTn id="76" dur="1000"/>
                                        <p:tgtEl>
                                          <p:spTgt spid="9"/>
                                        </p:tgtEl>
                                      </p:cBhvr>
                                    </p:animEffect>
                                    <p:set>
                                      <p:cBhvr>
                                        <p:cTn id="77" dur="1" fill="hold">
                                          <p:stCondLst>
                                            <p:cond delay="999"/>
                                          </p:stCondLst>
                                        </p:cTn>
                                        <p:tgtEl>
                                          <p:spTgt spid="9"/>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41" presetClass="entr" presetSubtype="0" fill="hold" nodeType="clickEffect">
                                  <p:stCondLst>
                                    <p:cond delay="0"/>
                                  </p:stCondLst>
                                  <p:iterate type="lt">
                                    <p:tmPct val="10000"/>
                                  </p:iterate>
                                  <p:childTnLst>
                                    <p:set>
                                      <p:cBhvr>
                                        <p:cTn id="81" dur="1" fill="hold">
                                          <p:stCondLst>
                                            <p:cond delay="0"/>
                                          </p:stCondLst>
                                        </p:cTn>
                                        <p:tgtEl>
                                          <p:spTgt spid="7">
                                            <p:txEl>
                                              <p:pRg st="3" end="3"/>
                                            </p:txEl>
                                          </p:spTgt>
                                        </p:tgtEl>
                                        <p:attrNameLst>
                                          <p:attrName>style.visibility</p:attrName>
                                        </p:attrNameLst>
                                      </p:cBhvr>
                                      <p:to>
                                        <p:strVal val="visible"/>
                                      </p:to>
                                    </p:set>
                                    <p:anim calcmode="lin" valueType="num">
                                      <p:cBhvr>
                                        <p:cTn id="82" dur="500" fill="hold"/>
                                        <p:tgtEl>
                                          <p:spTgt spid="7">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83" dur="500" fill="hold"/>
                                        <p:tgtEl>
                                          <p:spTgt spid="7">
                                            <p:txEl>
                                              <p:pRg st="3" end="3"/>
                                            </p:txEl>
                                          </p:spTgt>
                                        </p:tgtEl>
                                        <p:attrNameLst>
                                          <p:attrName>ppt_y</p:attrName>
                                        </p:attrNameLst>
                                      </p:cBhvr>
                                      <p:tavLst>
                                        <p:tav tm="0">
                                          <p:val>
                                            <p:strVal val="#ppt_y"/>
                                          </p:val>
                                        </p:tav>
                                        <p:tav tm="100000">
                                          <p:val>
                                            <p:strVal val="#ppt_y"/>
                                          </p:val>
                                        </p:tav>
                                      </p:tavLst>
                                    </p:anim>
                                    <p:anim calcmode="lin" valueType="num">
                                      <p:cBhvr>
                                        <p:cTn id="84" dur="500" fill="hold"/>
                                        <p:tgtEl>
                                          <p:spTgt spid="7">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5" dur="500" fill="hold"/>
                                        <p:tgtEl>
                                          <p:spTgt spid="7">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6" dur="500" tmFilter="0,0; .5, 1; 1, 1"/>
                                        <p:tgtEl>
                                          <p:spTgt spid="7">
                                            <p:txEl>
                                              <p:pRg st="3" end="3"/>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41" presetClass="entr" presetSubtype="0" fill="hold" nodeType="clickEffect">
                                  <p:stCondLst>
                                    <p:cond delay="0"/>
                                  </p:stCondLst>
                                  <p:iterate type="lt">
                                    <p:tmPct val="10000"/>
                                  </p:iterate>
                                  <p:childTnLst>
                                    <p:set>
                                      <p:cBhvr>
                                        <p:cTn id="90" dur="1" fill="hold">
                                          <p:stCondLst>
                                            <p:cond delay="0"/>
                                          </p:stCondLst>
                                        </p:cTn>
                                        <p:tgtEl>
                                          <p:spTgt spid="7">
                                            <p:txEl>
                                              <p:pRg st="4" end="4"/>
                                            </p:txEl>
                                          </p:spTgt>
                                        </p:tgtEl>
                                        <p:attrNameLst>
                                          <p:attrName>style.visibility</p:attrName>
                                        </p:attrNameLst>
                                      </p:cBhvr>
                                      <p:to>
                                        <p:strVal val="visible"/>
                                      </p:to>
                                    </p:set>
                                    <p:anim calcmode="lin" valueType="num">
                                      <p:cBhvr>
                                        <p:cTn id="91" dur="500" fill="hold"/>
                                        <p:tgtEl>
                                          <p:spTgt spid="7">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92" dur="500" fill="hold"/>
                                        <p:tgtEl>
                                          <p:spTgt spid="7">
                                            <p:txEl>
                                              <p:pRg st="4" end="4"/>
                                            </p:txEl>
                                          </p:spTgt>
                                        </p:tgtEl>
                                        <p:attrNameLst>
                                          <p:attrName>ppt_y</p:attrName>
                                        </p:attrNameLst>
                                      </p:cBhvr>
                                      <p:tavLst>
                                        <p:tav tm="0">
                                          <p:val>
                                            <p:strVal val="#ppt_y"/>
                                          </p:val>
                                        </p:tav>
                                        <p:tav tm="100000">
                                          <p:val>
                                            <p:strVal val="#ppt_y"/>
                                          </p:val>
                                        </p:tav>
                                      </p:tavLst>
                                    </p:anim>
                                    <p:anim calcmode="lin" valueType="num">
                                      <p:cBhvr>
                                        <p:cTn id="93" dur="500" fill="hold"/>
                                        <p:tgtEl>
                                          <p:spTgt spid="7">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94" dur="500" fill="hold"/>
                                        <p:tgtEl>
                                          <p:spTgt spid="7">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95" dur="500" tmFilter="0,0; .5, 1; 1, 1"/>
                                        <p:tgtEl>
                                          <p:spTgt spid="7">
                                            <p:txEl>
                                              <p:pRg st="4" end="4"/>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41" presetClass="entr" presetSubtype="0" fill="hold" nodeType="clickEffect">
                                  <p:stCondLst>
                                    <p:cond delay="0"/>
                                  </p:stCondLst>
                                  <p:iterate type="lt">
                                    <p:tmPct val="10000"/>
                                  </p:iterate>
                                  <p:childTnLst>
                                    <p:set>
                                      <p:cBhvr>
                                        <p:cTn id="99" dur="1" fill="hold">
                                          <p:stCondLst>
                                            <p:cond delay="0"/>
                                          </p:stCondLst>
                                        </p:cTn>
                                        <p:tgtEl>
                                          <p:spTgt spid="7">
                                            <p:txEl>
                                              <p:pRg st="5" end="5"/>
                                            </p:txEl>
                                          </p:spTgt>
                                        </p:tgtEl>
                                        <p:attrNameLst>
                                          <p:attrName>style.visibility</p:attrName>
                                        </p:attrNameLst>
                                      </p:cBhvr>
                                      <p:to>
                                        <p:strVal val="visible"/>
                                      </p:to>
                                    </p:set>
                                    <p:anim calcmode="lin" valueType="num">
                                      <p:cBhvr>
                                        <p:cTn id="100" dur="500" fill="hold"/>
                                        <p:tgtEl>
                                          <p:spTgt spid="7">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101" dur="500" fill="hold"/>
                                        <p:tgtEl>
                                          <p:spTgt spid="7">
                                            <p:txEl>
                                              <p:pRg st="5" end="5"/>
                                            </p:txEl>
                                          </p:spTgt>
                                        </p:tgtEl>
                                        <p:attrNameLst>
                                          <p:attrName>ppt_y</p:attrName>
                                        </p:attrNameLst>
                                      </p:cBhvr>
                                      <p:tavLst>
                                        <p:tav tm="0">
                                          <p:val>
                                            <p:strVal val="#ppt_y"/>
                                          </p:val>
                                        </p:tav>
                                        <p:tav tm="100000">
                                          <p:val>
                                            <p:strVal val="#ppt_y"/>
                                          </p:val>
                                        </p:tav>
                                      </p:tavLst>
                                    </p:anim>
                                    <p:anim calcmode="lin" valueType="num">
                                      <p:cBhvr>
                                        <p:cTn id="102" dur="500" fill="hold"/>
                                        <p:tgtEl>
                                          <p:spTgt spid="7">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3" dur="500" fill="hold"/>
                                        <p:tgtEl>
                                          <p:spTgt spid="7">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04" dur="500" tmFilter="0,0; .5, 1; 1, 1"/>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F81DE566-B661-6AB9-E45A-F0641A0524DB}"/>
              </a:ext>
            </a:extLst>
          </p:cNvPr>
          <p:cNvSpPr txBox="1">
            <a:spLocks/>
          </p:cNvSpPr>
          <p:nvPr/>
        </p:nvSpPr>
        <p:spPr>
          <a:xfrm>
            <a:off x="142877" y="135468"/>
            <a:ext cx="11906248" cy="64633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n-US" sz="3200" b="1" dirty="0">
                <a:solidFill>
                  <a:srgbClr val="C00000"/>
                </a:solidFill>
                <a:latin typeface="Times New Roman" panose="02020603050405020304" pitchFamily="18" charset="0"/>
                <a:cs typeface="Times New Roman" panose="02020603050405020304" pitchFamily="18" charset="0"/>
              </a:rPr>
              <a:t> 2. </a:t>
            </a:r>
            <a:r>
              <a:rPr lang="en-US" sz="3200" b="1" dirty="0" err="1">
                <a:solidFill>
                  <a:srgbClr val="C00000"/>
                </a:solidFill>
                <a:latin typeface="Times New Roman" panose="02020603050405020304" pitchFamily="18" charset="0"/>
                <a:cs typeface="Times New Roman" panose="02020603050405020304" pitchFamily="18" charset="0"/>
              </a:rPr>
              <a:t>Sáng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lập</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Đảng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Cộng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sản</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Việt</a:t>
            </a:r>
            <a:r>
              <a:rPr lang="en-US" sz="3200" b="1" dirty="0">
                <a:solidFill>
                  <a:srgbClr val="C00000"/>
                </a:solidFill>
                <a:latin typeface="Times New Roman" panose="02020603050405020304" pitchFamily="18" charset="0"/>
                <a:cs typeface="Times New Roman" panose="02020603050405020304" pitchFamily="18" charset="0"/>
              </a:rPr>
              <a:t> Nam</a:t>
            </a:r>
          </a:p>
        </p:txBody>
      </p:sp>
      <p:sp>
        <p:nvSpPr>
          <p:cNvPr id="2" name="Subtitle 2">
            <a:extLst>
              <a:ext uri="{FF2B5EF4-FFF2-40B4-BE49-F238E27FC236}">
                <a16:creationId xmlns:a16="http://schemas.microsoft.com/office/drawing/2014/main" id="{D14108CD-BC9A-D3A8-93C5-A60174D644BC}"/>
              </a:ext>
            </a:extLst>
          </p:cNvPr>
          <p:cNvSpPr txBox="1">
            <a:spLocks/>
          </p:cNvSpPr>
          <p:nvPr/>
        </p:nvSpPr>
        <p:spPr>
          <a:xfrm>
            <a:off x="142876" y="781799"/>
            <a:ext cx="11906248" cy="104700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n-US" sz="3200" b="1" dirty="0">
                <a:solidFill>
                  <a:srgbClr val="0808B8"/>
                </a:solidFill>
                <a:latin typeface="Times New Roman" panose="02020603050405020304" pitchFamily="18" charset="0"/>
                <a:cs typeface="Times New Roman" panose="02020603050405020304" pitchFamily="18" charset="0"/>
              </a:rPr>
              <a:t> a. </a:t>
            </a:r>
            <a:r>
              <a:rPr lang="en-US" sz="3200" b="1" dirty="0" err="1">
                <a:solidFill>
                  <a:srgbClr val="0808B8"/>
                </a:solidFill>
                <a:latin typeface="Times New Roman" panose="02020603050405020304" pitchFamily="18" charset="0"/>
                <a:cs typeface="Times New Roman" panose="02020603050405020304" pitchFamily="18" charset="0"/>
              </a:rPr>
              <a:t>Chuẩn</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bị</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về</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chính</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trị</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tư</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tưởng</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và</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tổ</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chức</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cho</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sự</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ra</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đời</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của</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Đảng</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Cộng</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sản</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Việt</a:t>
            </a:r>
            <a:r>
              <a:rPr lang="en-US" sz="3200" b="1" dirty="0">
                <a:solidFill>
                  <a:srgbClr val="0808B8"/>
                </a:solidFill>
                <a:latin typeface="Times New Roman" panose="02020603050405020304" pitchFamily="18" charset="0"/>
                <a:cs typeface="Times New Roman" panose="02020603050405020304" pitchFamily="18" charset="0"/>
              </a:rPr>
              <a:t> Nam</a:t>
            </a:r>
          </a:p>
        </p:txBody>
      </p:sp>
      <p:pic>
        <p:nvPicPr>
          <p:cNvPr id="5" name="Picture 4">
            <a:extLst>
              <a:ext uri="{FF2B5EF4-FFF2-40B4-BE49-F238E27FC236}">
                <a16:creationId xmlns:a16="http://schemas.microsoft.com/office/drawing/2014/main" id="{41A59A30-4417-3F7E-6292-82E054B96A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76" y="2547813"/>
            <a:ext cx="11906248" cy="3474221"/>
          </a:xfrm>
          <a:prstGeom prst="rect">
            <a:avLst/>
          </a:prstGeom>
        </p:spPr>
      </p:pic>
    </p:spTree>
    <p:extLst>
      <p:ext uri="{BB962C8B-B14F-4D97-AF65-F5344CB8AC3E}">
        <p14:creationId xmlns:p14="http://schemas.microsoft.com/office/powerpoint/2010/main" val="428626748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80">
                                          <p:stCondLst>
                                            <p:cond delay="0"/>
                                          </p:stCondLst>
                                        </p:cTn>
                                        <p:tgtEl>
                                          <p:spTgt spid="2"/>
                                        </p:tgtEl>
                                      </p:cBhvr>
                                    </p:animEffect>
                                    <p:anim calcmode="lin" valueType="num">
                                      <p:cBhvr>
                                        <p:cTn id="2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0" dur="26">
                                          <p:stCondLst>
                                            <p:cond delay="650"/>
                                          </p:stCondLst>
                                        </p:cTn>
                                        <p:tgtEl>
                                          <p:spTgt spid="2"/>
                                        </p:tgtEl>
                                      </p:cBhvr>
                                      <p:to x="100000" y="60000"/>
                                    </p:animScale>
                                    <p:animScale>
                                      <p:cBhvr>
                                        <p:cTn id="31" dur="166" decel="50000">
                                          <p:stCondLst>
                                            <p:cond delay="676"/>
                                          </p:stCondLst>
                                        </p:cTn>
                                        <p:tgtEl>
                                          <p:spTgt spid="2"/>
                                        </p:tgtEl>
                                      </p:cBhvr>
                                      <p:to x="100000" y="100000"/>
                                    </p:animScale>
                                    <p:animScale>
                                      <p:cBhvr>
                                        <p:cTn id="32" dur="26">
                                          <p:stCondLst>
                                            <p:cond delay="1312"/>
                                          </p:stCondLst>
                                        </p:cTn>
                                        <p:tgtEl>
                                          <p:spTgt spid="2"/>
                                        </p:tgtEl>
                                      </p:cBhvr>
                                      <p:to x="100000" y="80000"/>
                                    </p:animScale>
                                    <p:animScale>
                                      <p:cBhvr>
                                        <p:cTn id="33" dur="166" decel="50000">
                                          <p:stCondLst>
                                            <p:cond delay="1338"/>
                                          </p:stCondLst>
                                        </p:cTn>
                                        <p:tgtEl>
                                          <p:spTgt spid="2"/>
                                        </p:tgtEl>
                                      </p:cBhvr>
                                      <p:to x="100000" y="100000"/>
                                    </p:animScale>
                                    <p:animScale>
                                      <p:cBhvr>
                                        <p:cTn id="34" dur="26">
                                          <p:stCondLst>
                                            <p:cond delay="1642"/>
                                          </p:stCondLst>
                                        </p:cTn>
                                        <p:tgtEl>
                                          <p:spTgt spid="2"/>
                                        </p:tgtEl>
                                      </p:cBhvr>
                                      <p:to x="100000" y="90000"/>
                                    </p:animScale>
                                    <p:animScale>
                                      <p:cBhvr>
                                        <p:cTn id="35" dur="166" decel="50000">
                                          <p:stCondLst>
                                            <p:cond delay="1668"/>
                                          </p:stCondLst>
                                        </p:cTn>
                                        <p:tgtEl>
                                          <p:spTgt spid="2"/>
                                        </p:tgtEl>
                                      </p:cBhvr>
                                      <p:to x="100000" y="100000"/>
                                    </p:animScale>
                                    <p:animScale>
                                      <p:cBhvr>
                                        <p:cTn id="36" dur="26">
                                          <p:stCondLst>
                                            <p:cond delay="1808"/>
                                          </p:stCondLst>
                                        </p:cTn>
                                        <p:tgtEl>
                                          <p:spTgt spid="2"/>
                                        </p:tgtEl>
                                      </p:cBhvr>
                                      <p:to x="100000" y="95000"/>
                                    </p:animScale>
                                    <p:animScale>
                                      <p:cBhvr>
                                        <p:cTn id="37" dur="166" decel="50000">
                                          <p:stCondLst>
                                            <p:cond delay="1834"/>
                                          </p:stCondLst>
                                        </p:cTn>
                                        <p:tgtEl>
                                          <p:spTgt spid="2"/>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1000" fill="hold"/>
                                        <p:tgtEl>
                                          <p:spTgt spid="5"/>
                                        </p:tgtEl>
                                        <p:attrNameLst>
                                          <p:attrName>ppt_w</p:attrName>
                                        </p:attrNameLst>
                                      </p:cBhvr>
                                      <p:tavLst>
                                        <p:tav tm="0">
                                          <p:val>
                                            <p:fltVal val="0"/>
                                          </p:val>
                                        </p:tav>
                                        <p:tav tm="100000">
                                          <p:val>
                                            <p:strVal val="#ppt_w"/>
                                          </p:val>
                                        </p:tav>
                                      </p:tavLst>
                                    </p:anim>
                                    <p:anim calcmode="lin" valueType="num">
                                      <p:cBhvr>
                                        <p:cTn id="43" dur="1000" fill="hold"/>
                                        <p:tgtEl>
                                          <p:spTgt spid="5"/>
                                        </p:tgtEl>
                                        <p:attrNameLst>
                                          <p:attrName>ppt_h</p:attrName>
                                        </p:attrNameLst>
                                      </p:cBhvr>
                                      <p:tavLst>
                                        <p:tav tm="0">
                                          <p:val>
                                            <p:fltVal val="0"/>
                                          </p:val>
                                        </p:tav>
                                        <p:tav tm="100000">
                                          <p:val>
                                            <p:strVal val="#ppt_h"/>
                                          </p:val>
                                        </p:tav>
                                      </p:tavLst>
                                    </p:anim>
                                    <p:anim calcmode="lin" valueType="num">
                                      <p:cBhvr>
                                        <p:cTn id="44" dur="1000" fill="hold"/>
                                        <p:tgtEl>
                                          <p:spTgt spid="5"/>
                                        </p:tgtEl>
                                        <p:attrNameLst>
                                          <p:attrName>style.rotation</p:attrName>
                                        </p:attrNameLst>
                                      </p:cBhvr>
                                      <p:tavLst>
                                        <p:tav tm="0">
                                          <p:val>
                                            <p:fltVal val="90"/>
                                          </p:val>
                                        </p:tav>
                                        <p:tav tm="100000">
                                          <p:val>
                                            <p:fltVal val="0"/>
                                          </p:val>
                                        </p:tav>
                                      </p:tavLst>
                                    </p:anim>
                                    <p:animEffect transition="in" filter="fade">
                                      <p:cBhvr>
                                        <p:cTn id="4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F81DE566-B661-6AB9-E45A-F0641A0524DB}"/>
              </a:ext>
            </a:extLst>
          </p:cNvPr>
          <p:cNvSpPr txBox="1">
            <a:spLocks/>
          </p:cNvSpPr>
          <p:nvPr/>
        </p:nvSpPr>
        <p:spPr>
          <a:xfrm>
            <a:off x="142877" y="135468"/>
            <a:ext cx="11906248" cy="64633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n-US" sz="3200" b="1" dirty="0">
                <a:solidFill>
                  <a:srgbClr val="C00000"/>
                </a:solidFill>
                <a:latin typeface="Times New Roman" panose="02020603050405020304" pitchFamily="18" charset="0"/>
                <a:cs typeface="Times New Roman" panose="02020603050405020304" pitchFamily="18" charset="0"/>
              </a:rPr>
              <a:t> 2. </a:t>
            </a:r>
            <a:r>
              <a:rPr lang="en-US" sz="3200" b="1" dirty="0" err="1">
                <a:solidFill>
                  <a:srgbClr val="C00000"/>
                </a:solidFill>
                <a:latin typeface="Times New Roman" panose="02020603050405020304" pitchFamily="18" charset="0"/>
                <a:cs typeface="Times New Roman" panose="02020603050405020304" pitchFamily="18" charset="0"/>
              </a:rPr>
              <a:t>Sáng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lập</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Đảng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Cộng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sản</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Việt</a:t>
            </a:r>
            <a:r>
              <a:rPr lang="en-US" sz="3200" b="1" dirty="0">
                <a:solidFill>
                  <a:srgbClr val="C00000"/>
                </a:solidFill>
                <a:latin typeface="Times New Roman" panose="02020603050405020304" pitchFamily="18" charset="0"/>
                <a:cs typeface="Times New Roman" panose="02020603050405020304" pitchFamily="18" charset="0"/>
              </a:rPr>
              <a:t> Nam</a:t>
            </a:r>
          </a:p>
        </p:txBody>
      </p:sp>
      <p:sp>
        <p:nvSpPr>
          <p:cNvPr id="2" name="Subtitle 2">
            <a:extLst>
              <a:ext uri="{FF2B5EF4-FFF2-40B4-BE49-F238E27FC236}">
                <a16:creationId xmlns:a16="http://schemas.microsoft.com/office/drawing/2014/main" id="{D14108CD-BC9A-D3A8-93C5-A60174D644BC}"/>
              </a:ext>
            </a:extLst>
          </p:cNvPr>
          <p:cNvSpPr txBox="1">
            <a:spLocks/>
          </p:cNvSpPr>
          <p:nvPr/>
        </p:nvSpPr>
        <p:spPr>
          <a:xfrm>
            <a:off x="142876" y="781799"/>
            <a:ext cx="11906248" cy="104700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n-US" sz="3200" b="1" dirty="0">
                <a:solidFill>
                  <a:srgbClr val="0808B8"/>
                </a:solidFill>
                <a:latin typeface="Times New Roman" panose="02020603050405020304" pitchFamily="18" charset="0"/>
                <a:cs typeface="Times New Roman" panose="02020603050405020304" pitchFamily="18" charset="0"/>
              </a:rPr>
              <a:t> a. </a:t>
            </a:r>
            <a:r>
              <a:rPr lang="en-US" sz="3200" b="1" dirty="0" err="1">
                <a:solidFill>
                  <a:srgbClr val="0808B8"/>
                </a:solidFill>
                <a:latin typeface="Times New Roman" panose="02020603050405020304" pitchFamily="18" charset="0"/>
                <a:cs typeface="Times New Roman" panose="02020603050405020304" pitchFamily="18" charset="0"/>
              </a:rPr>
              <a:t>Chuẩn</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bị</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về</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chính</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trị</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tư</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tưởng</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và</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tổ</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chức</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cho</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sự</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ra</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đời</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của</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Đảng</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Cộng</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sản</a:t>
            </a:r>
            <a:r>
              <a:rPr lang="en-US" sz="3200" b="1" dirty="0">
                <a:solidFill>
                  <a:srgbClr val="0808B8"/>
                </a:solidFill>
                <a:latin typeface="Times New Roman" panose="02020603050405020304" pitchFamily="18" charset="0"/>
                <a:cs typeface="Times New Roman" panose="02020603050405020304" pitchFamily="18" charset="0"/>
              </a:rPr>
              <a:t> </a:t>
            </a:r>
            <a:r>
              <a:rPr lang="en-US" sz="3200" b="1" dirty="0" err="1">
                <a:solidFill>
                  <a:srgbClr val="0808B8"/>
                </a:solidFill>
                <a:latin typeface="Times New Roman" panose="02020603050405020304" pitchFamily="18" charset="0"/>
                <a:cs typeface="Times New Roman" panose="02020603050405020304" pitchFamily="18" charset="0"/>
              </a:rPr>
              <a:t>Việt</a:t>
            </a:r>
            <a:r>
              <a:rPr lang="en-US" sz="3200" b="1" dirty="0">
                <a:solidFill>
                  <a:srgbClr val="0808B8"/>
                </a:solidFill>
                <a:latin typeface="Times New Roman" panose="02020603050405020304" pitchFamily="18" charset="0"/>
                <a:cs typeface="Times New Roman" panose="02020603050405020304" pitchFamily="18" charset="0"/>
              </a:rPr>
              <a:t> Nam</a:t>
            </a:r>
          </a:p>
        </p:txBody>
      </p:sp>
      <p:sp>
        <p:nvSpPr>
          <p:cNvPr id="6" name="TextBox 5">
            <a:extLst>
              <a:ext uri="{FF2B5EF4-FFF2-40B4-BE49-F238E27FC236}">
                <a16:creationId xmlns:a16="http://schemas.microsoft.com/office/drawing/2014/main" id="{9404BED1-7C2B-81B9-A605-D31DA99D9BA3}"/>
              </a:ext>
            </a:extLst>
          </p:cNvPr>
          <p:cNvSpPr txBox="1"/>
          <p:nvPr/>
        </p:nvSpPr>
        <p:spPr>
          <a:xfrm>
            <a:off x="142876" y="1997839"/>
            <a:ext cx="11906249" cy="4524315"/>
          </a:xfrm>
          <a:prstGeom prst="rect">
            <a:avLst/>
          </a:prstGeom>
          <a:noFill/>
        </p:spPr>
        <p:txBody>
          <a:bodyPr wrap="square">
            <a:spAutoFit/>
          </a:bodyPr>
          <a:lstStyle/>
          <a:p>
            <a:pPr algn="just"/>
            <a:r>
              <a:rPr lang="en-US" sz="3200" b="1" dirty="0">
                <a:latin typeface="Times New Roman" panose="02020603050405020304" pitchFamily="18" charset="0"/>
                <a:cs typeface="Times New Roman" panose="02020603050405020304" pitchFamily="18" charset="0"/>
              </a:rPr>
              <a:t>*</a:t>
            </a:r>
            <a:r>
              <a:rPr lang="vi-VN" sz="3200" b="1" dirty="0">
                <a:latin typeface="Times New Roman" panose="02020603050405020304" pitchFamily="18" charset="0"/>
                <a:cs typeface="Times New Roman" panose="02020603050405020304" pitchFamily="18" charset="0"/>
              </a:rPr>
              <a:t> Về chính trị, tư tưởng: </a:t>
            </a:r>
            <a:endParaRPr lang="en-US" sz="3200" b="1" dirty="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a:t>
            </a:r>
            <a:r>
              <a:rPr lang="vi-VN" sz="3200" dirty="0">
                <a:latin typeface="Times New Roman" panose="02020603050405020304" pitchFamily="18" charset="0"/>
                <a:cs typeface="Times New Roman" panose="02020603050405020304" pitchFamily="18" charset="0"/>
              </a:rPr>
              <a:t> Nguyễn Ái Quốc tích cực tố cáo bản chất áp bức, bóc lột, nô dịch của chủ nghĩa thực dân với nhân dân các nước thuộc địa và kêu gọi, thức tỉnh nhân dân đấu tranh. </a:t>
            </a:r>
            <a:endParaRPr lang="en-US" sz="3200" dirty="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a:t>
            </a:r>
            <a:r>
              <a:rPr lang="vi-VN" sz="3200" dirty="0">
                <a:latin typeface="Times New Roman" panose="02020603050405020304" pitchFamily="18" charset="0"/>
                <a:cs typeface="Times New Roman" panose="02020603050405020304" pitchFamily="18" charset="0"/>
              </a:rPr>
              <a:t> Từ giữa năm 1921, tại Pháp, cùng một số nhà cách mạng của các nước thuộc địa khác, Nguyễn Ái Quốc tham gia thành lập </a:t>
            </a:r>
            <a:r>
              <a:rPr lang="vi-VN" sz="3200" b="1" dirty="0">
                <a:latin typeface="Times New Roman" panose="02020603050405020304" pitchFamily="18" charset="0"/>
                <a:cs typeface="Times New Roman" panose="02020603050405020304" pitchFamily="18" charset="0"/>
              </a:rPr>
              <a:t>Hội liên hiệp thuộc địa</a:t>
            </a:r>
            <a:r>
              <a:rPr lang="vi-VN" sz="3200" dirty="0">
                <a:latin typeface="Times New Roman" panose="02020603050405020304" pitchFamily="18" charset="0"/>
                <a:cs typeface="Times New Roman" panose="02020603050405020304" pitchFamily="18" charset="0"/>
              </a:rPr>
              <a:t>, sau đó sáng lập tờ </a:t>
            </a:r>
            <a:r>
              <a:rPr lang="vi-VN" sz="3200" b="1" dirty="0">
                <a:latin typeface="Times New Roman" panose="02020603050405020304" pitchFamily="18" charset="0"/>
                <a:cs typeface="Times New Roman" panose="02020603050405020304" pitchFamily="18" charset="0"/>
              </a:rPr>
              <a:t>báo Le Pa-ri-a </a:t>
            </a:r>
            <a:r>
              <a:rPr lang="vi-VN" sz="3200" dirty="0">
                <a:latin typeface="Times New Roman" panose="02020603050405020304" pitchFamily="18" charset="0"/>
                <a:cs typeface="Times New Roman" panose="02020603050405020304" pitchFamily="18" charset="0"/>
              </a:rPr>
              <a:t>(Người cùng khổ). Người viết nhiều bài trên các báo: Nhân đạo, Đời sống công nhân, Tạp chí Cộng sản, Tập san Thư tín quốc tế,</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117799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80">
                                          <p:stCondLst>
                                            <p:cond delay="0"/>
                                          </p:stCondLst>
                                        </p:cTn>
                                        <p:tgtEl>
                                          <p:spTgt spid="2"/>
                                        </p:tgtEl>
                                      </p:cBhvr>
                                    </p:animEffect>
                                    <p:anim calcmode="lin" valueType="num">
                                      <p:cBhvr>
                                        <p:cTn id="2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0" dur="26">
                                          <p:stCondLst>
                                            <p:cond delay="650"/>
                                          </p:stCondLst>
                                        </p:cTn>
                                        <p:tgtEl>
                                          <p:spTgt spid="2"/>
                                        </p:tgtEl>
                                      </p:cBhvr>
                                      <p:to x="100000" y="60000"/>
                                    </p:animScale>
                                    <p:animScale>
                                      <p:cBhvr>
                                        <p:cTn id="31" dur="166" decel="50000">
                                          <p:stCondLst>
                                            <p:cond delay="676"/>
                                          </p:stCondLst>
                                        </p:cTn>
                                        <p:tgtEl>
                                          <p:spTgt spid="2"/>
                                        </p:tgtEl>
                                      </p:cBhvr>
                                      <p:to x="100000" y="100000"/>
                                    </p:animScale>
                                    <p:animScale>
                                      <p:cBhvr>
                                        <p:cTn id="32" dur="26">
                                          <p:stCondLst>
                                            <p:cond delay="1312"/>
                                          </p:stCondLst>
                                        </p:cTn>
                                        <p:tgtEl>
                                          <p:spTgt spid="2"/>
                                        </p:tgtEl>
                                      </p:cBhvr>
                                      <p:to x="100000" y="80000"/>
                                    </p:animScale>
                                    <p:animScale>
                                      <p:cBhvr>
                                        <p:cTn id="33" dur="166" decel="50000">
                                          <p:stCondLst>
                                            <p:cond delay="1338"/>
                                          </p:stCondLst>
                                        </p:cTn>
                                        <p:tgtEl>
                                          <p:spTgt spid="2"/>
                                        </p:tgtEl>
                                      </p:cBhvr>
                                      <p:to x="100000" y="100000"/>
                                    </p:animScale>
                                    <p:animScale>
                                      <p:cBhvr>
                                        <p:cTn id="34" dur="26">
                                          <p:stCondLst>
                                            <p:cond delay="1642"/>
                                          </p:stCondLst>
                                        </p:cTn>
                                        <p:tgtEl>
                                          <p:spTgt spid="2"/>
                                        </p:tgtEl>
                                      </p:cBhvr>
                                      <p:to x="100000" y="90000"/>
                                    </p:animScale>
                                    <p:animScale>
                                      <p:cBhvr>
                                        <p:cTn id="35" dur="166" decel="50000">
                                          <p:stCondLst>
                                            <p:cond delay="1668"/>
                                          </p:stCondLst>
                                        </p:cTn>
                                        <p:tgtEl>
                                          <p:spTgt spid="2"/>
                                        </p:tgtEl>
                                      </p:cBhvr>
                                      <p:to x="100000" y="100000"/>
                                    </p:animScale>
                                    <p:animScale>
                                      <p:cBhvr>
                                        <p:cTn id="36" dur="26">
                                          <p:stCondLst>
                                            <p:cond delay="1808"/>
                                          </p:stCondLst>
                                        </p:cTn>
                                        <p:tgtEl>
                                          <p:spTgt spid="2"/>
                                        </p:tgtEl>
                                      </p:cBhvr>
                                      <p:to x="100000" y="95000"/>
                                    </p:animScale>
                                    <p:animScale>
                                      <p:cBhvr>
                                        <p:cTn id="37" dur="166" decel="50000">
                                          <p:stCondLst>
                                            <p:cond delay="1834"/>
                                          </p:stCondLst>
                                        </p:cTn>
                                        <p:tgtEl>
                                          <p:spTgt spid="2"/>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20" presetClass="entr" presetSubtype="0" fill="hold" nodeType="click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Effect transition="in" filter="wedge">
                                      <p:cBhvr>
                                        <p:cTn id="42" dur="2000"/>
                                        <p:tgtEl>
                                          <p:spTgt spid="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0" presetClass="entr" presetSubtype="0" fill="hold" nodeType="click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animEffect transition="in" filter="wedge">
                                      <p:cBhvr>
                                        <p:cTn id="47" dur="2000"/>
                                        <p:tgtEl>
                                          <p:spTgt spid="6">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0" presetClass="entr" presetSubtype="0" fill="hold" nodeType="clickEffect">
                                  <p:stCondLst>
                                    <p:cond delay="0"/>
                                  </p:stCondLst>
                                  <p:childTnLst>
                                    <p:set>
                                      <p:cBhvr>
                                        <p:cTn id="51" dur="1" fill="hold">
                                          <p:stCondLst>
                                            <p:cond delay="0"/>
                                          </p:stCondLst>
                                        </p:cTn>
                                        <p:tgtEl>
                                          <p:spTgt spid="6">
                                            <p:txEl>
                                              <p:pRg st="2" end="2"/>
                                            </p:txEl>
                                          </p:spTgt>
                                        </p:tgtEl>
                                        <p:attrNameLst>
                                          <p:attrName>style.visibility</p:attrName>
                                        </p:attrNameLst>
                                      </p:cBhvr>
                                      <p:to>
                                        <p:strVal val="visible"/>
                                      </p:to>
                                    </p:set>
                                    <p:animEffect transition="in" filter="wedge">
                                      <p:cBhvr>
                                        <p:cTn id="52"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6128</TotalTime>
  <Words>2917</Words>
  <Application>Microsoft Office PowerPoint</Application>
  <PresentationFormat>Widescreen</PresentationFormat>
  <Paragraphs>112</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Segoe UI Black</vt:lpstr>
      <vt:lpstr>Segoe UI Historic</vt:lpstr>
      <vt:lpstr>Times New Roman</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DESKTOP</dc:creator>
  <cp:lastModifiedBy>Admin</cp:lastModifiedBy>
  <cp:revision>43</cp:revision>
  <dcterms:created xsi:type="dcterms:W3CDTF">2024-04-09T01:02:57Z</dcterms:created>
  <dcterms:modified xsi:type="dcterms:W3CDTF">2024-08-02T00:22:18Z</dcterms:modified>
</cp:coreProperties>
</file>