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sldIdLst>
    <p:sldId id="313" r:id="rId3"/>
    <p:sldId id="407" r:id="rId4"/>
    <p:sldId id="301" r:id="rId5"/>
    <p:sldId id="406" r:id="rId6"/>
    <p:sldId id="392" r:id="rId7"/>
    <p:sldId id="393" r:id="rId8"/>
    <p:sldId id="309" r:id="rId9"/>
    <p:sldId id="310" r:id="rId10"/>
    <p:sldId id="394" r:id="rId11"/>
    <p:sldId id="395" r:id="rId12"/>
    <p:sldId id="396" r:id="rId13"/>
    <p:sldId id="397" r:id="rId14"/>
    <p:sldId id="408" r:id="rId15"/>
    <p:sldId id="325" r:id="rId16"/>
    <p:sldId id="326" r:id="rId17"/>
    <p:sldId id="327" r:id="rId18"/>
    <p:sldId id="398" r:id="rId19"/>
    <p:sldId id="399" r:id="rId20"/>
    <p:sldId id="400" r:id="rId21"/>
    <p:sldId id="402" r:id="rId22"/>
    <p:sldId id="403" r:id="rId23"/>
    <p:sldId id="404" r:id="rId24"/>
    <p:sldId id="405" r:id="rId25"/>
    <p:sldId id="341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7">
          <p15:clr>
            <a:srgbClr val="A4A3A4"/>
          </p15:clr>
        </p15:guide>
        <p15:guide id="2" pos="7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D60093"/>
    <a:srgbClr val="0000FF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390" y="90"/>
      </p:cViewPr>
      <p:guideLst>
        <p:guide orient="horz" pos="4227"/>
        <p:guide pos="7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1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28" tIns="45714" rIns="91428" bIns="45714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ungo\Downloads\PP%20S&#193;CH%20M&#7898;I%20T&#7852;P%20HU&#7844;N\Khoi%20dong%20Prabol%2024%2010%20Th&#7847;y%20Chu%20T&#7845;n.mp4" TargetMode="External"/><Relationship Id="rId1" Type="http://schemas.microsoft.com/office/2007/relationships/media" Target="file:///C:\Users\vungo\Downloads\PP%20S&#193;CH%20M&#7898;I%20T&#7852;P%20HU&#7844;N\Khoi%20dong%20Prabol%2024%2010%20Th&#7847;y%20Chu%20T&#7845;n.mp4" TargetMode="Externa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2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56165" y="259049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altLang="vi-VN" sz="4800" b="1" dirty="0">
                <a:solidFill>
                  <a:srgbClr val="FFFF00"/>
                </a:solidFill>
                <a:latin typeface="+mj-lt"/>
              </a:rPr>
              <a:t>III: HÀM SỐ VÀ ĐỒ THỊ</a:t>
            </a:r>
            <a:endParaRPr lang="en-US" altLang="vi-VN" sz="4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363200" y="4343400"/>
            <a:ext cx="12459970" cy="8755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bậc hai. Đồ thị hàm số bậc hai và ứng dụng</a:t>
            </a:r>
            <a:endParaRPr lang="en-US" sz="4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§4. Bất phương trình bậc hai một ẩn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§5. Hai dạng phương trình quy về phương trình bậc hai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rcRect l="15641" t="4243" r="16584" b="4238"/>
          <a:stretch>
            <a:fillRect/>
          </a:stretch>
        </p:blipFill>
        <p:spPr>
          <a:xfrm>
            <a:off x="1144270" y="2138045"/>
            <a:ext cx="8301990" cy="11196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animBg="1"/>
      <p:bldP spid="12" grpId="1" animBg="1"/>
      <p:bldP spid="16" grpId="0" bldLvl="0" animBg="1"/>
      <p:bldP spid="16" grpId="1" animBg="1"/>
      <p:bldP spid="2" grpId="0"/>
      <p:bldP spid="2" grpId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38835" y="2406650"/>
            <a:ext cx="22325330" cy="395351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209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 thị hàm số bậc hai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 một đường cong parabol có đỉnh là điểm với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và trục đối xứng là đường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blipFill>
                <a:blip r:embed="rId2"/>
                <a:stretch>
                  <a:fillRect l="-117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4"/>
          <p:cNvGrpSpPr/>
          <p:nvPr/>
        </p:nvGrpSpPr>
        <p:grpSpPr>
          <a:xfrm>
            <a:off x="1336077" y="7355131"/>
            <a:ext cx="22106109" cy="3636084"/>
            <a:chOff x="1268078" y="3579402"/>
            <a:chExt cx="22106109" cy="3636084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581027"/>
              <a:ext cx="787517" cy="764972"/>
              <a:chOff x="1311958" y="3581027"/>
              <a:chExt cx="787517" cy="764972"/>
            </a:xfrm>
          </p:grpSpPr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3"/>
              <p:cNvSpPr txBox="1"/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H1: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H2: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blipFill>
                <a:blip r:embed="rId3"/>
                <a:stretch>
                  <a:fillRect l="-1196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">
            <a:extLst>
              <a:ext uri="{FF2B5EF4-FFF2-40B4-BE49-F238E27FC236}">
                <a16:creationId xmlns:a16="http://schemas.microsoft.com/office/drawing/2014/main" id="{67B7F6EC-027D-4886-95E4-062D2B47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4" y="674828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800" y="2474511"/>
            <a:ext cx="22779355" cy="1081730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Quan sát đồ thị hàm số bậc hai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. Hãy điền các thông tin vào bảng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blipFill>
                  <a:blip r:embed="rId2"/>
                  <a:stretch>
                    <a:fillRect l="-1137" b="-15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349091" r="-388385" b="-10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451829" r="-388385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4" name="TextBox 83"/>
          <p:cNvSpPr txBox="1"/>
          <p:nvPr/>
        </p:nvSpPr>
        <p:spPr>
          <a:xfrm>
            <a:off x="1295400" y="11277600"/>
            <a:ext cx="198424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ĐB, NB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BBT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bâc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1748AF-D9D9-4539-AEB2-661B6979053A}"/>
              </a:ext>
            </a:extLst>
          </p:cNvPr>
          <p:cNvGrpSpPr/>
          <p:nvPr/>
        </p:nvGrpSpPr>
        <p:grpSpPr>
          <a:xfrm>
            <a:off x="1198623" y="1992552"/>
            <a:ext cx="3090860" cy="940513"/>
            <a:chOff x="858229" y="2883907"/>
            <a:chExt cx="3090860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3266C9A-4B0F-433F-9039-8F0C13C061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744B82-EAD1-4CC9-88BA-06E403340630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F500A0C7-479C-404D-8F81-493FE2D47FE0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6D244-2FD7-42E6-B573-C7B78FFC24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118C3C7-C047-4514-A4E0-10A4902D3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500F427-48CA-4259-B9C7-F1259C9B7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68BE147B-69BF-4B7F-B43E-7691E536B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6C95158-CFE6-4EA8-821C-6F1A69CC5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A40432A-9039-4BC4-8125-02FCD75C3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B0F5C44-6208-4235-AC09-26A449724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726F1B1A-E6C2-496B-A5FA-42D02F083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5739A77A-A6AD-4648-8F98-040171E475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4C2214E8-3FCE-4B4D-A74A-A76C68781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1598F479-2B18-41DD-8080-02A2D71AAE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25EDA36-E7DE-400C-B9B9-6ECDCF56F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DC3CFC08-515C-4396-8871-D7926A09B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FFDBB582-E9BB-413A-B81B-094322E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893F185-BF4A-40D0-B362-F621F3E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6CA61BF3-041E-4BB0-9661-F7E70FE2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7434A256-1DD3-470F-9149-7283055C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E9E170AF-E9D1-4D6C-A693-C6A61C07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E012EBF-6EC0-4AFB-B521-A839E88D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FFAC669B-E9A2-4B82-BCD2-8DF274BC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00A7C28-7686-4AE5-B6CF-0DF51F1E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213EE5C3-CEC6-447C-BD65-573ECF98C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2B1DED-8F54-46C1-ADD4-48C5CA09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C1F0310E-A21B-4424-838A-BE518A38D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22D8FBF-3D7A-4C7E-A9A2-B85334F8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4505247C-0320-45C1-8D72-5E596946556E}"/>
              </a:ext>
            </a:extLst>
          </p:cNvPr>
          <p:cNvGrpSpPr/>
          <p:nvPr/>
        </p:nvGrpSpPr>
        <p:grpSpPr>
          <a:xfrm>
            <a:off x="1060533" y="1645919"/>
            <a:ext cx="22910158" cy="11460481"/>
            <a:chOff x="1240796" y="5867400"/>
            <a:chExt cx="21590647" cy="11389860"/>
          </a:xfrm>
        </p:grpSpPr>
        <p:sp>
          <p:nvSpPr>
            <p:cNvPr id="7" name="Rounded Rectangle 63">
              <a:extLst>
                <a:ext uri="{FF2B5EF4-FFF2-40B4-BE49-F238E27FC236}">
                  <a16:creationId xmlns:a16="http://schemas.microsoft.com/office/drawing/2014/main" id="{80BEF918-82D8-4036-9425-7059598C6943}"/>
                </a:ext>
              </a:extLst>
            </p:cNvPr>
            <p:cNvSpPr/>
            <p:nvPr/>
          </p:nvSpPr>
          <p:spPr>
            <a:xfrm>
              <a:off x="1240796" y="6340347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370424D9-C95D-4372-814A-9BE9C7DDA59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7C6BE894-A737-4A5D-89BB-59D5A8BE44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BFAE5-69FD-4980-B329-42F57A9721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67">
                <a:extLst>
                  <a:ext uri="{FF2B5EF4-FFF2-40B4-BE49-F238E27FC236}">
                    <a16:creationId xmlns:a16="http://schemas.microsoft.com/office/drawing/2014/main" id="{34F50CA0-9083-4483-BB2E-9FB6B5CBE6A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6D6506C-8FC7-4FBC-8F5F-6E36E65F9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 descr="9">
            <a:extLst>
              <a:ext uri="{FF2B5EF4-FFF2-40B4-BE49-F238E27FC236}">
                <a16:creationId xmlns:a16="http://schemas.microsoft.com/office/drawing/2014/main" id="{DCD05C9A-1EC2-45BB-979F-5556A62D51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2" y="2661099"/>
            <a:ext cx="188214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F6AB75FF-2D19-4196-80F4-01C2602A9B81}"/>
              </a:ext>
            </a:extLst>
          </p:cNvPr>
          <p:cNvGrpSpPr/>
          <p:nvPr/>
        </p:nvGrpSpPr>
        <p:grpSpPr>
          <a:xfrm>
            <a:off x="398783" y="1783211"/>
            <a:ext cx="23586433" cy="11672311"/>
            <a:chOff x="995495" y="5867400"/>
            <a:chExt cx="21590647" cy="11141704"/>
          </a:xfrm>
        </p:grpSpPr>
        <p:sp>
          <p:nvSpPr>
            <p:cNvPr id="4" name="Rounded Rectangle 63">
              <a:extLst>
                <a:ext uri="{FF2B5EF4-FFF2-40B4-BE49-F238E27FC236}">
                  <a16:creationId xmlns:a16="http://schemas.microsoft.com/office/drawing/2014/main" id="{E9299CE5-6AB6-4801-A923-D23BFA7C7FBD}"/>
                </a:ext>
              </a:extLst>
            </p:cNvPr>
            <p:cNvSpPr/>
            <p:nvPr/>
          </p:nvSpPr>
          <p:spPr>
            <a:xfrm>
              <a:off x="995495" y="6092191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C8FF423-99C8-46C2-BC87-66A97AB3C03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2F9FB153-6DDA-4881-8A48-65B6C7778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078E9A-500E-4722-A7E3-F5DF22DAC3F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67">
                <a:extLst>
                  <a:ext uri="{FF2B5EF4-FFF2-40B4-BE49-F238E27FC236}">
                    <a16:creationId xmlns:a16="http://schemas.microsoft.com/office/drawing/2014/main" id="{598E0C06-84DB-4E5C-AF95-669FBFB408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5AB02A3D-885D-4659-8FCB-4C0884755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853104"/>
            <a:ext cx="20958810" cy="103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095" y="1676400"/>
            <a:ext cx="21868726" cy="7117703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9452" y="2085325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blipFill>
                <a:blip r:embed="rId3"/>
                <a:stretch>
                  <a:fillRect l="-914" b="-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B175F1ED-5EDA-4CBF-9164-974B20AA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68" y="5174794"/>
            <a:ext cx="907265" cy="10917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ED0D46-2257-4A9E-BBF5-AE188C92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0961"/>
              </p:ext>
            </p:extLst>
          </p:nvPr>
        </p:nvGraphicFramePr>
        <p:xfrm>
          <a:off x="12020550" y="6772275"/>
          <a:ext cx="3429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342760" imgH="171271" progId="Equation.DSMT4">
                  <p:embed/>
                </p:oleObj>
              </mc:Choice>
              <mc:Fallback>
                <p:oleObj name="Equation" r:id="rId4" imgW="3427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0550" y="6772275"/>
                        <a:ext cx="3429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:a16="http://schemas.microsoft.com/office/drawing/2014/main" id="{C8A8397B-11F9-4517-81B8-9910FEF3C435}"/>
              </a:ext>
            </a:extLst>
          </p:cNvPr>
          <p:cNvGrpSpPr/>
          <p:nvPr/>
        </p:nvGrpSpPr>
        <p:grpSpPr>
          <a:xfrm>
            <a:off x="1052219" y="9056523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DAA174-7591-43D3-9E16-166323BA526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B53E407-8A61-48B7-8C37-A8FCCE1418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E9EE8A7-2B8E-4EFB-B99E-EC4701C64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14E7A2-2A37-482D-A9A3-B0581D734A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2123AC5C-5BEC-4C68-8569-1116677557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2F77824-5AFD-4828-8947-3AE1C0069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834852FE-2E01-43BE-8CF7-2A561E49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51" y="10028372"/>
            <a:ext cx="46828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Xét đáp án A, ta có</a:t>
            </a: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E197BC-B386-4ACC-8A9A-BF5E4A18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464"/>
              </p:ext>
            </p:extLst>
          </p:nvPr>
        </p:nvGraphicFramePr>
        <p:xfrm>
          <a:off x="6424527" y="9795400"/>
          <a:ext cx="1942637" cy="13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533169" imgH="393529" progId="Equation.DSMT4">
                  <p:embed/>
                </p:oleObj>
              </mc:Choice>
              <mc:Fallback>
                <p:oleObj name="Equation" r:id="rId6" imgW="53316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27" y="9795400"/>
                        <a:ext cx="1942637" cy="139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">
            <a:extLst>
              <a:ext uri="{FF2B5EF4-FFF2-40B4-BE49-F238E27FC236}">
                <a16:creationId xmlns:a16="http://schemas.microsoft.com/office/drawing/2014/main" id="{87EB5E06-5065-4332-8B42-787779C2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76" y="1603923"/>
            <a:ext cx="21868726" cy="667458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5198" y="1893852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Đỉnh của parabol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C.</a:t>
                </a:r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                    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blipFill>
                <a:blip r:embed="rId3"/>
                <a:stretch>
                  <a:fillRect l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3BEF5F17-6D99-4D5A-8B1C-8AD2C041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7005928"/>
            <a:ext cx="912600" cy="960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FB6EE3A-E0F5-49DD-AE02-7D3D100E3A3B}"/>
              </a:ext>
            </a:extLst>
          </p:cNvPr>
          <p:cNvGrpSpPr/>
          <p:nvPr/>
        </p:nvGrpSpPr>
        <p:grpSpPr>
          <a:xfrm>
            <a:off x="1442437" y="8727876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F7D59D-0EEB-457F-8DAF-F70E33D99CB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2236168-41FE-4A70-B285-D47D95A26E1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0F62C16-4061-4B2F-97DF-8C765E89A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719475-1589-439E-A60C-DEA4AADE8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0C8F7D20-0853-4C00-9976-7874D3DF06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E2D7711-BB32-4761-BFE2-FFBF6AE3F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E4E79E11-8CFF-4F31-BC2D-1D7A35F8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86" y="10082993"/>
            <a:ext cx="2188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có :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1C2017-94AE-42D8-81F9-F0180CD3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354"/>
              </p:ext>
            </p:extLst>
          </p:nvPr>
        </p:nvGraphicFramePr>
        <p:xfrm>
          <a:off x="6997801" y="9901097"/>
          <a:ext cx="4125599" cy="129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231366" imgH="393529" progId="Equation.DSMT4">
                  <p:embed/>
                </p:oleObj>
              </mc:Choice>
              <mc:Fallback>
                <p:oleObj name="Equation" r:id="rId4" imgW="123136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01" y="9901097"/>
                        <a:ext cx="4125599" cy="129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">
            <a:extLst>
              <a:ext uri="{FF2B5EF4-FFF2-40B4-BE49-F238E27FC236}">
                <a16:creationId xmlns:a16="http://schemas.microsoft.com/office/drawing/2014/main" id="{ED208DD2-81E5-48A8-933D-208DC715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96" y="1602121"/>
            <a:ext cx="21868726" cy="724090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43000" y="206622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blipFill>
                <a:blip r:embed="rId2"/>
                <a:stretch>
                  <a:fillRect l="-1176" b="-3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A4BAE99E-F2E2-42AD-A690-B6AFEEEC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2" y="7882351"/>
            <a:ext cx="1149037" cy="107645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A0A374E-ACF1-424D-8CBF-AEBB47297617}"/>
              </a:ext>
            </a:extLst>
          </p:cNvPr>
          <p:cNvGrpSpPr/>
          <p:nvPr/>
        </p:nvGrpSpPr>
        <p:grpSpPr>
          <a:xfrm>
            <a:off x="1533887" y="8910255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3D55541-D5C1-4EE5-93A8-BE59C3EF3703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1F2E7D3B-3EA0-4D0A-9296-B2AC3B66CA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057A72-04C8-4E20-BADD-57332EEC50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D4937E-A6BE-4884-ABCE-285FE6E1B46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7C4A18E-5EAA-45E1-86F3-EA3EED2AA35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0E1A2387-F360-4824-A090-77C86890B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FD7AD7C-DD5E-47C9-B606-EC735606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0" y="9948995"/>
            <a:ext cx="25839042" cy="30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86" y="1602122"/>
            <a:ext cx="21868726" cy="8547408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79224" y="2111659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đồ thị như hình bên.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Khẳng định nào sau đây đúng ?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blipFill>
                <a:blip r:embed="rId2"/>
                <a:stretch>
                  <a:fillRect l="-1176" b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9553" y="2774263"/>
            <a:ext cx="5682615" cy="524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5">
            <a:extLst>
              <a:ext uri="{FF2B5EF4-FFF2-40B4-BE49-F238E27FC236}">
                <a16:creationId xmlns:a16="http://schemas.microsoft.com/office/drawing/2014/main" id="{EF30CDC0-EABB-46E0-90A2-00D630EB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69" y="9204158"/>
            <a:ext cx="908199" cy="10391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247E5AE1-15BA-42F7-9003-D5120670D374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0221B52-5676-4C7D-8640-13D1323044C4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34062703-3D4A-4447-9DFE-A798ED02533F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DF0A7D8-F047-4DCB-8934-289A01FB1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205FD4-5929-442A-956E-EE1014D64A31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37C1DF74-E117-41E1-A1CD-B6BE1B00E19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F1F94AA9-7D1C-431C-8D51-8EAA7A088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B5CCB-3F13-4040-8DAF-265D9325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37" y="10554846"/>
            <a:ext cx="21754774" cy="287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6246" y="1602122"/>
            <a:ext cx="21868726" cy="8600194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Xác định parabol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biết rằng  đi qua điểm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và có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blipFill>
                <a:blip r:embed="rId2"/>
                <a:stretch>
                  <a:fillRect l="-1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79224" y="218705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sp>
        <p:nvSpPr>
          <p:cNvPr id="29" name="Oval 5">
            <a:extLst>
              <a:ext uri="{FF2B5EF4-FFF2-40B4-BE49-F238E27FC236}">
                <a16:creationId xmlns:a16="http://schemas.microsoft.com/office/drawing/2014/main" id="{41EB284A-61EC-405E-8F66-EB6502C4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47" y="5867400"/>
            <a:ext cx="1140244" cy="10355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E93CAAB-A1D6-4A25-B282-353AA8D4F140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AA734CA-0742-4F76-9DB0-02B6A43DA761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8293116-9D54-4B51-AB84-62522957EB85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4E865895-79AE-4240-BF7E-0F0982D4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BA129-777D-450C-B113-1B1026EEF960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A307283E-67A3-46B1-878B-E6F0F5195E0F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A5D52CA-0F1F-4150-8205-52C4436D2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EB0790-9759-49EC-B79D-0149F3C3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40" y="10783414"/>
            <a:ext cx="20102582" cy="2322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724" y="1602122"/>
            <a:ext cx="21868726" cy="6650302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528001"/>
              <a:ext cx="21868726" cy="10463883"/>
              <a:chOff x="1339699" y="3528001"/>
              <a:chExt cx="21868726" cy="1046388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8" y="3623075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1"/>
                <a:ext cx="7356501" cy="128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200150" y="22700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 Biết rằng </a:t>
                </a:r>
                <a:r>
                  <a:rPr lang="en-US" sz="4400" b="1" dirty="0">
                    <a:ea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  <a:sym typeface="+mn-ea"/>
                  </a:rPr>
                  <a:t> </a:t>
                </a:r>
                <a:r>
                  <a:rPr sz="4400" b="1" dirty="0">
                    <a:ea typeface="Tahoma" panose="020B0604030504040204" pitchFamily="34" charset="0"/>
                  </a:rPr>
                  <a:t>  đi qua điểm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và có tung độ đỉnh bằng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. Tính tích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a typeface="Tahoma" panose="020B0604030504040204" pitchFamily="34" charset="0"/>
                  </a:rPr>
                  <a:t>.</a:t>
                </a:r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blipFill>
                <a:blip r:embed="rId2"/>
                <a:stretch>
                  <a:fillRect l="-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2741300" y="5891632"/>
            <a:ext cx="16461100" cy="19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A. T = -3				B. T = -2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C. T = 192			D. T =28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FCCF75D1-6D20-46D3-A0B0-08FE43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60" y="7010400"/>
            <a:ext cx="957621" cy="8991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5A3F5283-A16C-47C0-B5C4-1ECF929C49E3}"/>
              </a:ext>
            </a:extLst>
          </p:cNvPr>
          <p:cNvGrpSpPr/>
          <p:nvPr/>
        </p:nvGrpSpPr>
        <p:grpSpPr>
          <a:xfrm>
            <a:off x="1473186" y="8424235"/>
            <a:ext cx="21757602" cy="4654102"/>
            <a:chOff x="1270511" y="5768786"/>
            <a:chExt cx="22462487" cy="566257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84AC2DD-008C-4CEB-9531-4D12727C6A2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43DF2812-CC82-4246-A10E-0187ECEBF645}"/>
                </a:ext>
              </a:extLst>
            </p:cNvPr>
            <p:cNvGrpSpPr/>
            <p:nvPr/>
          </p:nvGrpSpPr>
          <p:grpSpPr>
            <a:xfrm>
              <a:off x="1270511" y="5768786"/>
              <a:ext cx="3568119" cy="1239295"/>
              <a:chOff x="1224541" y="6207353"/>
              <a:chExt cx="3568119" cy="1239295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825B8CDE-3E20-4C30-844B-65ADED128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8536" y="5350516"/>
                <a:ext cx="105184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61E572-CB14-4558-AEAE-FDA4102294A3}"/>
                  </a:ext>
                </a:extLst>
              </p:cNvPr>
              <p:cNvSpPr txBox="1"/>
              <p:nvPr/>
            </p:nvSpPr>
            <p:spPr>
              <a:xfrm>
                <a:off x="2352486" y="6207353"/>
                <a:ext cx="2440174" cy="97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E6E4A00-1BA7-4E8E-B53F-5DDCAE3A9182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0518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A0EB7EBB-3C96-419E-A7B0-0845FB886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26A14-F7D0-4D0E-ABC4-4DB17AB3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366" y="8728524"/>
            <a:ext cx="18636938" cy="430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8C8BEC2-BBED-417A-BC8D-AA5D8131111A}"/>
              </a:ext>
            </a:extLst>
          </p:cNvPr>
          <p:cNvSpPr/>
          <p:nvPr/>
        </p:nvSpPr>
        <p:spPr>
          <a:xfrm>
            <a:off x="987912" y="3324431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603A9C-753B-492C-B31B-374B22774A1E}"/>
              </a:ext>
            </a:extLst>
          </p:cNvPr>
          <p:cNvSpPr/>
          <p:nvPr/>
        </p:nvSpPr>
        <p:spPr>
          <a:xfrm>
            <a:off x="12551636" y="3282885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670BC4-5817-4877-862C-3348D1F7A44F}"/>
              </a:ext>
            </a:extLst>
          </p:cNvPr>
          <p:cNvSpPr txBox="1"/>
          <p:nvPr/>
        </p:nvSpPr>
        <p:spPr>
          <a:xfrm>
            <a:off x="1619088" y="4148922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</a:p>
          <a:p>
            <a:pPr algn="just"/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kiếm các hình ảnh, video về các công trình có hình dạng đường Parabol trên Internet (hoặc hoặc ghi lại bằng video).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FBD15-59E4-48BC-8A39-D0B23E340E7F}"/>
              </a:ext>
            </a:extLst>
          </p:cNvPr>
          <p:cNvSpPr txBox="1"/>
          <p:nvPr/>
        </p:nvSpPr>
        <p:spPr>
          <a:xfrm>
            <a:off x="12974638" y="4176806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3,4)</a:t>
            </a:r>
          </a:p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202701F2-DAD1-4255-9DDF-C367F6FDE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13245"/>
              </p:ext>
            </p:extLst>
          </p:nvPr>
        </p:nvGraphicFramePr>
        <p:xfrm>
          <a:off x="13258800" y="7957764"/>
          <a:ext cx="28130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0" y="7957764"/>
                        <a:ext cx="2813050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34D13A99-EE98-4A37-9E9F-CFBB90C5E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0106"/>
              </p:ext>
            </p:extLst>
          </p:nvPr>
        </p:nvGraphicFramePr>
        <p:xfrm>
          <a:off x="13152437" y="9698760"/>
          <a:ext cx="3219409" cy="117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2437" y="9698760"/>
                        <a:ext cx="3219409" cy="1170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BC89C4A4-C300-412F-936B-5C49DB2B7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08689"/>
              </p:ext>
            </p:extLst>
          </p:nvPr>
        </p:nvGraphicFramePr>
        <p:xfrm>
          <a:off x="19262245" y="7834905"/>
          <a:ext cx="3373438" cy="18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245" y="7834905"/>
                        <a:ext cx="3373438" cy="186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97E5552-C1A7-4116-A1AC-630E99A6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4536"/>
              </p:ext>
            </p:extLst>
          </p:nvPr>
        </p:nvGraphicFramePr>
        <p:xfrm>
          <a:off x="19056001" y="10345369"/>
          <a:ext cx="3596037" cy="174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6001" y="10345369"/>
                        <a:ext cx="3596037" cy="1744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8D0F9D92-FE20-44E0-BEA3-87A4B8A23F38}"/>
              </a:ext>
            </a:extLst>
          </p:cNvPr>
          <p:cNvGrpSpPr/>
          <p:nvPr/>
        </p:nvGrpSpPr>
        <p:grpSpPr>
          <a:xfrm>
            <a:off x="308735" y="2163285"/>
            <a:ext cx="22075900" cy="1452856"/>
            <a:chOff x="721799" y="1603075"/>
            <a:chExt cx="21981549" cy="1452856"/>
          </a:xfrm>
        </p:grpSpPr>
        <p:grpSp>
          <p:nvGrpSpPr>
            <p:cNvPr id="72" name="Group 67">
              <a:extLst>
                <a:ext uri="{FF2B5EF4-FFF2-40B4-BE49-F238E27FC236}">
                  <a16:creationId xmlns:a16="http://schemas.microsoft.com/office/drawing/2014/main" id="{0C689531-BE12-454F-861E-33C0546C8C8B}"/>
                </a:ext>
              </a:extLst>
            </p:cNvPr>
            <p:cNvGrpSpPr/>
            <p:nvPr/>
          </p:nvGrpSpPr>
          <p:grpSpPr>
            <a:xfrm>
              <a:off x="721799" y="1603075"/>
              <a:ext cx="6369525" cy="940513"/>
              <a:chOff x="1311958" y="3405486"/>
              <a:chExt cx="6369525" cy="940513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0D8C4698-3A94-4576-B472-AE772E3BDE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80383" y="1112084"/>
                <a:ext cx="793396" cy="560880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6FDFAC-5F3F-4064-95F4-560BB1711CA3}"/>
                  </a:ext>
                </a:extLst>
              </p:cNvPr>
              <p:cNvSpPr txBox="1"/>
              <p:nvPr/>
            </p:nvSpPr>
            <p:spPr>
              <a:xfrm>
                <a:off x="2220794" y="3516377"/>
                <a:ext cx="480792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Nhiệm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5" name="Group 70">
                <a:extLst>
                  <a:ext uri="{FF2B5EF4-FFF2-40B4-BE49-F238E27FC236}">
                    <a16:creationId xmlns:a16="http://schemas.microsoft.com/office/drawing/2014/main" id="{31A09323-E663-4E2C-BAEA-81CD227F6CA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60C12B7-FB6C-4A86-B4DE-69C7C6B368D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951AB451-04A9-41D8-92D5-5085D408B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7FBEE9DF-C583-4EE2-8256-A58A54030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>
                  <a:extLst>
                    <a:ext uri="{FF2B5EF4-FFF2-40B4-BE49-F238E27FC236}">
                      <a16:creationId xmlns:a16="http://schemas.microsoft.com/office/drawing/2014/main" id="{397D2039-4C05-47D1-9122-C00B2156D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6">
                  <a:extLst>
                    <a:ext uri="{FF2B5EF4-FFF2-40B4-BE49-F238E27FC236}">
                      <a16:creationId xmlns:a16="http://schemas.microsoft.com/office/drawing/2014/main" id="{C1619177-9F89-4003-AEA8-F76F52202F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88B3A0DD-0590-4023-9590-62455B796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905DACBE-57CC-429B-8FF6-B9D580447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9">
                  <a:extLst>
                    <a:ext uri="{FF2B5EF4-FFF2-40B4-BE49-F238E27FC236}">
                      <a16:creationId xmlns:a16="http://schemas.microsoft.com/office/drawing/2014/main" id="{0FAF39D5-193A-4371-BAB2-C9A01E4360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0">
                  <a:extLst>
                    <a:ext uri="{FF2B5EF4-FFF2-40B4-BE49-F238E27FC236}">
                      <a16:creationId xmlns:a16="http://schemas.microsoft.com/office/drawing/2014/main" id="{ECF33F9F-53F4-407F-BAB9-C9E353873E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1">
                  <a:extLst>
                    <a:ext uri="{FF2B5EF4-FFF2-40B4-BE49-F238E27FC236}">
                      <a16:creationId xmlns:a16="http://schemas.microsoft.com/office/drawing/2014/main" id="{65A8FFBB-68F1-4880-A8BC-1C9456664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">
                  <a:extLst>
                    <a:ext uri="{FF2B5EF4-FFF2-40B4-BE49-F238E27FC236}">
                      <a16:creationId xmlns:a16="http://schemas.microsoft.com/office/drawing/2014/main" id="{544D7568-7307-45A1-AF25-26C637087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3">
                  <a:extLst>
                    <a:ext uri="{FF2B5EF4-FFF2-40B4-BE49-F238E27FC236}">
                      <a16:creationId xmlns:a16="http://schemas.microsoft.com/office/drawing/2014/main" id="{E4E2C0D6-0365-4E33-85F6-CACB2C878F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4">
                  <a:extLst>
                    <a:ext uri="{FF2B5EF4-FFF2-40B4-BE49-F238E27FC236}">
                      <a16:creationId xmlns:a16="http://schemas.microsoft.com/office/drawing/2014/main" id="{D8E08DA1-A21F-469C-ADE3-FB2260A15F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>
                  <a:extLst>
                    <a:ext uri="{FF2B5EF4-FFF2-40B4-BE49-F238E27FC236}">
                      <a16:creationId xmlns:a16="http://schemas.microsoft.com/office/drawing/2014/main" id="{E25E9F7A-4973-402D-BA6D-9C06DF74E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6">
                  <a:extLst>
                    <a:ext uri="{FF2B5EF4-FFF2-40B4-BE49-F238E27FC236}">
                      <a16:creationId xmlns:a16="http://schemas.microsoft.com/office/drawing/2014/main" id="{1D522FBA-B859-427D-B308-FEF50597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7">
                  <a:extLst>
                    <a:ext uri="{FF2B5EF4-FFF2-40B4-BE49-F238E27FC236}">
                      <a16:creationId xmlns:a16="http://schemas.microsoft.com/office/drawing/2014/main" id="{A6D3C037-8783-4D5C-9F34-D94789C19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8">
                  <a:extLst>
                    <a:ext uri="{FF2B5EF4-FFF2-40B4-BE49-F238E27FC236}">
                      <a16:creationId xmlns:a16="http://schemas.microsoft.com/office/drawing/2014/main" id="{31DF71F4-89A8-48FB-A443-9CC424E9C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9">
                  <a:extLst>
                    <a:ext uri="{FF2B5EF4-FFF2-40B4-BE49-F238E27FC236}">
                      <a16:creationId xmlns:a16="http://schemas.microsoft.com/office/drawing/2014/main" id="{7C0FD388-B9EB-432F-96DE-2745698DF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0">
                  <a:extLst>
                    <a:ext uri="{FF2B5EF4-FFF2-40B4-BE49-F238E27FC236}">
                      <a16:creationId xmlns:a16="http://schemas.microsoft.com/office/drawing/2014/main" id="{FF702FB9-38B7-4C9F-876E-5D3529B36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77FF2516-5725-4D6D-8003-D9AA04DF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2">
                  <a:extLst>
                    <a:ext uri="{FF2B5EF4-FFF2-40B4-BE49-F238E27FC236}">
                      <a16:creationId xmlns:a16="http://schemas.microsoft.com/office/drawing/2014/main" id="{4BA051A9-3BB1-4738-B15A-5F8C62317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3">
                  <a:extLst>
                    <a:ext uri="{FF2B5EF4-FFF2-40B4-BE49-F238E27FC236}">
                      <a16:creationId xmlns:a16="http://schemas.microsoft.com/office/drawing/2014/main" id="{FECC2BC3-62E1-47E7-85B6-1FEF8B12D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4">
                  <a:extLst>
                    <a:ext uri="{FF2B5EF4-FFF2-40B4-BE49-F238E27FC236}">
                      <a16:creationId xmlns:a16="http://schemas.microsoft.com/office/drawing/2014/main" id="{20D46E06-9D10-4915-931B-496BCF0BE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5">
                  <a:extLst>
                    <a:ext uri="{FF2B5EF4-FFF2-40B4-BE49-F238E27FC236}">
                      <a16:creationId xmlns:a16="http://schemas.microsoft.com/office/drawing/2014/main" id="{C56E0098-AAAA-4E9F-943E-DE9106DE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6">
                  <a:extLst>
                    <a:ext uri="{FF2B5EF4-FFF2-40B4-BE49-F238E27FC236}">
                      <a16:creationId xmlns:a16="http://schemas.microsoft.com/office/drawing/2014/main" id="{62908291-47FB-4C77-8335-6315AA4F9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5A28A6-4FC0-4FD7-B5D1-3E9BC3BB981A}"/>
                </a:ext>
              </a:extLst>
            </p:cNvPr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oi dong Prabol 24 10 Thầy Chu Tấn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2793511"/>
            <a:ext cx="21716844" cy="102366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90756" y="1905146"/>
            <a:ext cx="17059275" cy="171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 nghiệm thông qua xem video về 1 tình huống thực tiễn:</a:t>
            </a:r>
            <a:b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>
            <a:extLst>
              <a:ext uri="{FF2B5EF4-FFF2-40B4-BE49-F238E27FC236}">
                <a16:creationId xmlns:a16="http://schemas.microsoft.com/office/drawing/2014/main" id="{5AE24F42-D69F-4E85-9C4F-4B2D76AF823B}"/>
              </a:ext>
            </a:extLst>
          </p:cNvPr>
          <p:cNvGrpSpPr/>
          <p:nvPr/>
        </p:nvGrpSpPr>
        <p:grpSpPr>
          <a:xfrm>
            <a:off x="247742" y="2778266"/>
            <a:ext cx="23474627" cy="10632933"/>
            <a:chOff x="1268078" y="3405486"/>
            <a:chExt cx="23474627" cy="10023332"/>
          </a:xfrm>
        </p:grpSpPr>
        <p:sp>
          <p:nvSpPr>
            <p:cNvPr id="10" name="Rounded Rectangle 94">
              <a:extLst>
                <a:ext uri="{FF2B5EF4-FFF2-40B4-BE49-F238E27FC236}">
                  <a16:creationId xmlns:a16="http://schemas.microsoft.com/office/drawing/2014/main" id="{C78AD6C1-B6DF-48DC-BC02-7141C86FB6C9}"/>
                </a:ext>
              </a:extLst>
            </p:cNvPr>
            <p:cNvSpPr/>
            <p:nvPr/>
          </p:nvSpPr>
          <p:spPr>
            <a:xfrm>
              <a:off x="1532360" y="3579401"/>
              <a:ext cx="23210345" cy="9849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id="{05C3539E-8A1E-4330-86C8-4E175BC247DE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0491A4F9-B296-4182-B114-9B1B5ABC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DDFAA2-1B6B-42C6-B323-BD2A9D7B69B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29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id="{4E45584F-D028-4654-8F40-2ECB383A9A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833319-6286-4B98-BE90-A04C102407B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66926CCD-356F-4A63-B30A-4220D60BCC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AE32B48-CEE6-4D99-9617-F4292A62A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B317813C-A780-454E-A732-516B06F20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FEC8566F-C419-4C41-98AF-2C86935FA9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83B9440B-83FB-4E16-B364-C58A52620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54A86546-0B73-4C36-A474-27A76AA0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13EC473A-B17C-44D4-B7E2-745068EAA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4C02132C-7BE1-48A3-BE9D-6020FA92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A47616EC-3350-4037-9D84-12DA4666B4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6CFC0F1F-814F-4803-A901-F4B5FA5C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37738A99-4A94-4DEE-8E39-4D04161E15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F826FAFA-ABBC-477B-BABF-9CA6044A8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2517A55A-D2BA-4047-BE59-2FCF96D8B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8FC646A3-FF8D-40A4-A970-47DD7428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631AC111-159A-40A6-AFDE-9CC02C797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4722A046-0D5D-42C2-9219-94B190D79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8C8F5901-462D-4F68-BB43-7D32FDD8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88AC16E1-8408-43DB-B9D3-D68A5E2F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8216D42E-1133-4046-A1CA-A5A10962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5C7CF16E-2D34-40CD-BF6E-5A3DE987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D68A26C0-714B-41C3-A804-2094EF7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924D012C-A183-4B09-8FCC-404EDD9F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560E418-3BC9-49D2-A082-745D6627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07CC6FD4-8590-4C40-BC29-81CA73CD9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787" r="13465"/>
          <a:stretch>
            <a:fillRect/>
          </a:stretch>
        </p:blipFill>
        <p:spPr>
          <a:xfrm>
            <a:off x="6947371" y="3074595"/>
            <a:ext cx="16273343" cy="8119766"/>
          </a:xfrm>
          <a:prstGeom prst="rect">
            <a:avLst/>
          </a:prstGeom>
        </p:spPr>
      </p:pic>
      <p:sp>
        <p:nvSpPr>
          <p:cNvPr id="6" name="Rectangle 27"/>
          <p:cNvSpPr/>
          <p:nvPr/>
        </p:nvSpPr>
        <p:spPr>
          <a:xfrm>
            <a:off x="1197915" y="11316774"/>
            <a:ext cx="22371050" cy="2528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b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75360" cy="75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 ỨNG DỤNG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B365025F-6289-4E15-B2B8-1262C1FA4D6D}"/>
              </a:ext>
            </a:extLst>
          </p:cNvPr>
          <p:cNvGrpSpPr/>
          <p:nvPr/>
        </p:nvGrpSpPr>
        <p:grpSpPr>
          <a:xfrm>
            <a:off x="-15240" y="1541533"/>
            <a:ext cx="23870454" cy="11967917"/>
            <a:chOff x="1268078" y="3405486"/>
            <a:chExt cx="23870454" cy="11281779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355465A6-92D5-4E74-9BFE-9BF6661950B9}"/>
                </a:ext>
              </a:extLst>
            </p:cNvPr>
            <p:cNvSpPr/>
            <p:nvPr/>
          </p:nvSpPr>
          <p:spPr>
            <a:xfrm>
              <a:off x="1928187" y="3672018"/>
              <a:ext cx="23210345" cy="110152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C142393E-A007-4C6B-AE1E-B94B856BECA2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64464"/>
              <a:chOff x="1311958" y="3405486"/>
              <a:chExt cx="6565384" cy="964464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3EE0A50C-B4B6-4ADC-A3E8-73049A3ECC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2433" y="1086219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F335B-B5D4-4811-929F-8BBCE24767A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BF9B36B5-0578-422D-9077-F0891217FDD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14C484C-5582-4BFB-8380-17341C8D8EC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2DB6C3AB-E21B-463A-BEF0-F7A632E7C0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5C95F993-0058-4AC2-99F4-6CEBC23DCD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DD03ED9D-9028-4B13-B304-662227A6A4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C930DF59-7888-44B6-B9B7-3D4DE8D3A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25C7984-65C6-41A6-A5A8-BE2F93D57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6570B887-BD86-479D-B3B3-5C50B8C3D7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054992D-13BD-4C96-8DD0-7FFB27D2B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BF0F5856-4B52-406E-847B-73BFC0CDA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5D9532DB-D61B-4116-A7F5-12DAB16718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B2073169-86E5-42AA-9CA2-BBBED0498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8E8EEEDF-7EE4-4A9D-81D3-A7B2E780A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629D44A1-FED9-4887-B147-ABEB31474B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30A87089-423A-4222-906C-056FA5BF3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567824F3-9EE2-40C6-BAAA-F481C0CF8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1EB04CEB-D51F-4BF5-85AA-34E4A099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017A86F5-29BB-4A7C-B9C7-49E53093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3F068F8D-45CE-4645-BEA4-AF68A854F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FFBC228F-8B76-4C8F-83F2-7FD0F694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25AC57C-F7C0-4E73-ACF2-2A95D4F8B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FD87235-3988-4EEE-A044-6B90D02B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7D8A2A51-8D1E-4BAF-AC20-228D892B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93E257B0-C799-46EC-8F39-A0B780EB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F52091D6-8155-41FF-A0FC-3CEFE82E2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54FD6E5B-CF1F-417F-A0CC-B67C199E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34933" y="2830547"/>
            <a:ext cx="21991955" cy="746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Khi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rơi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xuống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14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parabol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kêt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Sau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2s,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8m.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bậc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thồi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huống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3s.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c) Sau bao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thì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chạm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Picture 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9749" y="7869126"/>
            <a:ext cx="7361302" cy="5056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C6F1C1E0-2AE7-4355-9544-6136C3D7BDB9}"/>
              </a:ext>
            </a:extLst>
          </p:cNvPr>
          <p:cNvGrpSpPr/>
          <p:nvPr/>
        </p:nvGrpSpPr>
        <p:grpSpPr>
          <a:xfrm>
            <a:off x="388620" y="1465333"/>
            <a:ext cx="23474627" cy="12048101"/>
            <a:chOff x="1268078" y="3405486"/>
            <a:chExt cx="23474627" cy="11936475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D1D682D1-1403-4DC2-80D5-F652C65808F2}"/>
                </a:ext>
              </a:extLst>
            </p:cNvPr>
            <p:cNvSpPr/>
            <p:nvPr/>
          </p:nvSpPr>
          <p:spPr>
            <a:xfrm>
              <a:off x="1532360" y="3579400"/>
              <a:ext cx="23210345" cy="117625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03D5BD6B-B102-4124-AC9F-931241B3D8AB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821724C8-C238-42CE-AA26-B5B7121DB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026D-BF91-46BD-84F9-15CD4758AF72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06AD33FB-B4E0-44FB-907B-2944B16E52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107D176-962D-468E-BA37-3D1A131FCB8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9ADB6B0-DC09-4623-8338-26A3E21309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CCFC76C2-E53D-4AF9-AC74-C216FF46D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AD98E33A-F660-4633-AD2A-3F1F2C696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6398F485-9C7B-4318-A26D-515384FECD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E0729434-4118-4E1F-9505-4297A32B07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B63CD4F3-4EAD-4D85-B6E8-B265731D5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483B4D22-D2A3-4A41-AE4F-4E5F8CEF4A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F39F4C33-63FA-46A8-81DA-94FA6063FB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E986C3BB-DA98-4BD2-9599-0A08DD3F6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8F5546A9-FA09-4059-B184-4E467B72D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1F00D842-2491-4C33-A7D1-3BE77EA3E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E437AEBC-8B1E-4782-A5BD-72C91C162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9A583FCB-9D97-4CBD-9183-1E3F17321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A2920D4-D7F9-4F74-91E5-22B8B0AD3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B75759E6-9F6E-48F9-9B73-489F73994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776F4795-BD47-49FE-9046-9915E000F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1DB0057B-2D3B-464A-8696-A120078D1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81367277-4D7B-4C50-A7BC-DD3EC6126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FA506C9-DC50-4280-8E7A-F59862FF1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CDB9CE8-0B13-4300-8CC2-3B54098E1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EADA278-462E-4989-9974-D22CD3856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23C5D0B2-054D-4A0C-86A5-451EAD2BB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290E1844-8955-4C1F-8236-F06ECCBC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F1934C30-90C9-43BE-8C69-A44A8E6DA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09545" y="2393001"/>
            <a:ext cx="22953702" cy="4880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St.Louis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so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3" name="Picture 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6263" r="16821" b="8965"/>
          <a:stretch>
            <a:fillRect/>
          </a:stretch>
        </p:blipFill>
        <p:spPr>
          <a:xfrm>
            <a:off x="4021130" y="7298137"/>
            <a:ext cx="16912590" cy="606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/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/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/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6363" y="4823460"/>
            <a:ext cx="4352925" cy="294576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HÀM SỐ BẬC HAI.</a:t>
            </a:r>
            <a:br>
              <a:rPr lang="en-US" dirty="0"/>
            </a:br>
            <a:r>
              <a:rPr lang="en-US" dirty="0"/>
              <a:t>ĐỒ THỊ HÀM SỐ BẬC HAI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2057400"/>
            <a:ext cx="3212465" cy="15982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HÀM SỐ BẬC HAI.</a:t>
            </a:r>
            <a:br>
              <a:rPr lang="en-US"/>
            </a:b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8305800"/>
            <a:ext cx="3182620" cy="172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ĐỒ THỊ HÀM SỐ BẬC HAI.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Dạng: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br>
                  <a:rPr lang="en-US"/>
                </a:b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89" t="-636" r="-189" b="-63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Vẽ ĐTHS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189" t="-974" r="-189" b="-974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75" y="5257800"/>
            <a:ext cx="7553325" cy="291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ĐTHS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l="-203" t="-2483" r="-203" b="-1655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035" y="10134600"/>
            <a:ext cx="8738870" cy="302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B1: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𝒗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Đ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𝑿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vi-VN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dirty="0"/>
                  <a:t>B2: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ĐTHS</a:t>
                </a:r>
                <a:br>
                  <a:rPr lang="en-US" dirty="0"/>
                </a:br>
                <a:r>
                  <a:rPr lang="en-US" dirty="0"/>
                  <a:t>B3: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Parabol</a:t>
                </a:r>
                <a:r>
                  <a:rPr lang="en-US" dirty="0"/>
                  <a:t> qua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br>
                  <a:rPr lang="en-US" dirty="0"/>
                </a:br>
                <a:r>
                  <a:rPr lang="en-US" dirty="0"/>
                  <a:t>B4: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: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128" t="-12920" r="-128" b="-12580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36215" y="3733800"/>
            <a:ext cx="692785" cy="10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5870" y="7816850"/>
            <a:ext cx="760730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6565265" y="2819400"/>
            <a:ext cx="1588135" cy="3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16200000">
            <a:off x="5501640" y="5637530"/>
            <a:ext cx="2811780" cy="24911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10058400"/>
            <a:ext cx="1828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5260" y="6258422"/>
            <a:ext cx="6942467" cy="906281"/>
            <a:chOff x="7459670" y="7086600"/>
            <a:chExt cx="6943271" cy="90638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10485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371598" y="8044270"/>
            <a:ext cx="8923032" cy="928872"/>
            <a:chOff x="7459670" y="8524495"/>
            <a:chExt cx="8924062" cy="92897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291276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523973" y="9733611"/>
            <a:ext cx="4977517" cy="956016"/>
            <a:chOff x="7459670" y="8524495"/>
            <a:chExt cx="6435522" cy="956126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4365273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/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119233" y="2018075"/>
            <a:ext cx="16353790" cy="3493135"/>
            <a:chOff x="393504" y="138785"/>
            <a:chExt cx="13470226" cy="349313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93504" y="138785"/>
              <a:ext cx="13470226" cy="3493135"/>
              <a:chOff x="814126" y="4231021"/>
              <a:chExt cx="13470226" cy="349313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870090" y="4231655"/>
                <a:ext cx="13414262" cy="936625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814126" y="4231021"/>
                <a:ext cx="2576774" cy="3493135"/>
                <a:chOff x="294539" y="4144820"/>
                <a:chExt cx="2768877" cy="349313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294539" y="4144820"/>
                  <a:ext cx="2768877" cy="3493135"/>
                  <a:chOff x="294539" y="4144820"/>
                  <a:chExt cx="2768877" cy="3493135"/>
                </a:xfrm>
              </p:grpSpPr>
              <p:sp>
                <p:nvSpPr>
                  <p:cNvPr id="118" name="Freeform: Shape 117"/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/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/>
                  <p:cNvSpPr/>
                  <p:nvPr/>
                </p:nvSpPr>
                <p:spPr>
                  <a:xfrm rot="5400000">
                    <a:off x="-308303" y="4747661"/>
                    <a:ext cx="3493135" cy="2287452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1129001" y="4821034"/>
                <a:ext cx="12917379" cy="2900680"/>
                <a:chOff x="1964524" y="4788029"/>
                <a:chExt cx="12917379" cy="290068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964524" y="4788029"/>
                  <a:ext cx="8094770" cy="2533244"/>
                  <a:chOff x="1898022" y="4731333"/>
                  <a:chExt cx="8094770" cy="2533244"/>
                </a:xfrm>
              </p:grpSpPr>
              <p:sp>
                <p:nvSpPr>
                  <p:cNvPr id="112" name="Arrow: Pentagon 111"/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898022" y="6221887"/>
                    <a:ext cx="1360594" cy="1042690"/>
                    <a:chOff x="2577591" y="6515481"/>
                    <a:chExt cx="1360594" cy="1042690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2577591" y="6515481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731362" y="6684324"/>
                      <a:ext cx="1206823" cy="7067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§2</a:t>
                      </a:r>
                    </a:p>
                  </p:txBody>
                </p:sp>
              </p:grpSp>
            </p:grpSp>
            <p:sp>
              <p:nvSpPr>
                <p:cNvPr id="111" name="TextBox 110"/>
                <p:cNvSpPr txBox="1"/>
                <p:nvPr/>
              </p:nvSpPr>
              <p:spPr>
                <a:xfrm>
                  <a:off x="3324936" y="6120259"/>
                  <a:ext cx="11556967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BẬC HAI. ĐỒ THỊ HÀM SỐ BẬC HAI VÀ ỨNG DỤNG</a:t>
                  </a:r>
                </a:p>
              </p:txBody>
            </p:sp>
          </p:grp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/>
          <p:cNvSpPr txBox="1"/>
          <p:nvPr/>
        </p:nvSpPr>
        <p:spPr>
          <a:xfrm>
            <a:off x="9144000" y="2854960"/>
            <a:ext cx="10165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97" grpId="0" animBg="1"/>
      <p:bldP spid="97" grpId="1" animBg="1"/>
      <p:bldP spid="121" grpId="0"/>
      <p:bldP spid="1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2153265" y="3843020"/>
            <a:ext cx="11178540" cy="96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815715"/>
            <a:ext cx="11178540" cy="968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7100" y="4191101"/>
            <a:ext cx="11049000" cy="5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Cầu cảng Sydney là một trong những hình ảnh biểu tượng của thành phố Sydney và nước Australia. Độ cai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y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của một điểm thuộc vòng cung thành cầu cảng Sydney có thể biểu diễn theo độ dài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x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tính từ chân cầu bên trái dọc theo đường nối với chân cầu bên phải như hình sau 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Hình 10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):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67"/>
          <p:cNvGrpSpPr/>
          <p:nvPr/>
        </p:nvGrpSpPr>
        <p:grpSpPr>
          <a:xfrm>
            <a:off x="683895" y="2936240"/>
            <a:ext cx="4413250" cy="940435"/>
            <a:chOff x="1311958" y="3405486"/>
            <a:chExt cx="4394042" cy="940513"/>
          </a:xfrm>
        </p:grpSpPr>
        <p:sp>
          <p:nvSpPr>
            <p:cNvPr id="42" name="Freeform 20"/>
            <p:cNvSpPr/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35"/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29945"/>
            <a:chOff x="168274" y="1892299"/>
            <a:chExt cx="19202401" cy="829943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532765" y="10949305"/>
            <a:ext cx="17202150" cy="2438400"/>
            <a:chOff x="-839" y="17243"/>
            <a:chExt cx="27090" cy="3840"/>
          </a:xfrm>
        </p:grpSpPr>
        <p:sp>
          <p:nvSpPr>
            <p:cNvPr id="12" name="Cloud Callout 11"/>
            <p:cNvSpPr/>
            <p:nvPr/>
          </p:nvSpPr>
          <p:spPr>
            <a:xfrm>
              <a:off x="-661" y="17243"/>
              <a:ext cx="23009" cy="3840"/>
            </a:xfrm>
            <a:prstGeom prst="cloudCallout">
              <a:avLst>
                <a:gd name="adj1" fmla="val 63764"/>
                <a:gd name="adj2" fmla="val 83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ố: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00188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251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118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g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ì đặ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bi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ệ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000">
              <a:off x="23806" y="17651"/>
              <a:ext cx="2445" cy="3229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2133600" y="9829800"/>
            <a:ext cx="95853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y = -0,00188((x-251,5)</a:t>
            </a:r>
            <a:r>
              <a:rPr lang="en-US" baseline="30000">
                <a:latin typeface="Cambria Math" panose="02040503050406030204" pitchFamily="18" charset="0"/>
                <a:cs typeface="Cambria Math" panose="02040503050406030204" pitchFamily="18" charset="0"/>
              </a:rPr>
              <a:t>2</a:t>
            </a:r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 + 118</a:t>
            </a:r>
          </a:p>
        </p:txBody>
      </p:sp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BC4B3F41-2800-4E49-936E-F2E4471BCC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983" y="3975388"/>
            <a:ext cx="10757617" cy="707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 bldLvl="0" animBg="1"/>
      <p:bldP spid="8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94">
            <a:extLst>
              <a:ext uri="{FF2B5EF4-FFF2-40B4-BE49-F238E27FC236}">
                <a16:creationId xmlns:a16="http://schemas.microsoft.com/office/drawing/2014/main" id="{8BBFEC57-1CC6-4CEE-BD84-2AC925D924E3}"/>
              </a:ext>
            </a:extLst>
          </p:cNvPr>
          <p:cNvSpPr/>
          <p:nvPr/>
        </p:nvSpPr>
        <p:spPr>
          <a:xfrm>
            <a:off x="1008463" y="2892333"/>
            <a:ext cx="22587333" cy="876812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8" name="Group 67">
            <a:extLst>
              <a:ext uri="{FF2B5EF4-FFF2-40B4-BE49-F238E27FC236}">
                <a16:creationId xmlns:a16="http://schemas.microsoft.com/office/drawing/2014/main" id="{30E4AF2C-45C8-47A8-ADC4-23A4C6035751}"/>
              </a:ext>
            </a:extLst>
          </p:cNvPr>
          <p:cNvGrpSpPr/>
          <p:nvPr/>
        </p:nvGrpSpPr>
        <p:grpSpPr>
          <a:xfrm>
            <a:off x="761682" y="2297001"/>
            <a:ext cx="3604788" cy="1237539"/>
            <a:chOff x="1311958" y="3405486"/>
            <a:chExt cx="3485810" cy="940513"/>
          </a:xfrm>
        </p:grpSpPr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318DA7D5-2E2A-4555-94DB-9F2435AEF234}"/>
                </a:ext>
              </a:extLst>
            </p:cNvPr>
            <p:cNvSpPr/>
            <p:nvPr/>
          </p:nvSpPr>
          <p:spPr bwMode="auto">
            <a:xfrm rot="5400000">
              <a:off x="3101604" y="2490560"/>
              <a:ext cx="666925" cy="2725402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DBD855-7B06-427E-BF4D-C703F353F917}"/>
                </a:ext>
              </a:extLst>
            </p:cNvPr>
            <p:cNvSpPr txBox="1"/>
            <p:nvPr/>
          </p:nvSpPr>
          <p:spPr>
            <a:xfrm>
              <a:off x="2250671" y="3527166"/>
              <a:ext cx="2403222" cy="5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1" name="Group 70">
              <a:extLst>
                <a:ext uri="{FF2B5EF4-FFF2-40B4-BE49-F238E27FC236}">
                  <a16:creationId xmlns:a16="http://schemas.microsoft.com/office/drawing/2014/main" id="{E798BC16-FF51-4948-A07B-7A247BAD8F8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BC56F43-AAAA-4114-BBE1-4FEF8CF87EE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5C5189D3-7327-4408-9BF3-F325FE267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ABE69E72-7A52-4CCA-9DA5-86010A14E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F568446-141F-44FF-9DBD-E5F1725EF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838AF3A9-0084-4AD5-A4EA-4AD549591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3521EE54-99A1-4D57-8E60-8519261A7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90466E36-7F14-4A35-ACDD-64593C7F9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4CC6CD75-F3B7-4411-9034-6E58BC3A9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30B7AA9A-8C2F-4FF2-84CB-B3208AE248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CA6CD9BE-0932-4210-AB08-112D1F82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E6264234-A45E-4851-BFBD-EE567B513E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64EC97DE-681D-4FF1-8135-1D9A7B7A9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F4924CD3-FB89-46EA-8097-023E91B16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CF63DA67-6AB0-4243-8A18-4C29E43F58EB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CDF2FE02-B557-43DB-BB3A-68AF7334D1A8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D70993C4-3CC0-4190-8E96-CC3072E3F435}"/>
                  </a:ext>
                </a:extLst>
              </p:cNvPr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4A3A8DB9-D83B-4186-8483-94063CDC24A3}"/>
                  </a:ext>
                </a:extLst>
              </p:cNvPr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43898F71-A5D7-40E7-BFE2-D0EE36A27D53}"/>
                  </a:ext>
                </a:extLst>
              </p:cNvPr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FFFDA71D-9905-4AE9-B945-C18FF96B2466}"/>
                  </a:ext>
                </a:extLst>
              </p:cNvPr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BB1F12A5-D2D4-4596-A174-7503AD287AA2}"/>
                  </a:ext>
                </a:extLst>
              </p:cNvPr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1C686262-6DE8-4D6F-9ADD-1B004D256C66}"/>
                  </a:ext>
                </a:extLst>
              </p:cNvPr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8983DD2F-7F90-4E05-8B72-8AD67FD8DF80}"/>
                  </a:ext>
                </a:extLst>
              </p:cNvPr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525C2B71-F1D1-496E-81A0-C1DE4CEC787C}"/>
                  </a:ext>
                </a:extLst>
              </p:cNvPr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8506C853-DB28-45DA-9982-1A5ACC125724}"/>
                  </a:ext>
                </a:extLst>
              </p:cNvPr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82B80BE5-8B59-4E23-83DA-F86F8FFED653}"/>
                  </a:ext>
                </a:extLst>
              </p:cNvPr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𝟎𝟎𝟏𝟖𝟖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𝟐𝟓𝟏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𝟏𝟏𝟖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Viết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về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theo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lũy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thừa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mũ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giảm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dần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Bậc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tự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do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blipFill>
                <a:blip r:embed="rId2"/>
                <a:stretch>
                  <a:fillRect l="-1457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36016" y="2209800"/>
            <a:ext cx="22710140" cy="550291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5810" cy="940513"/>
              <a:chOff x="1311958" y="3405486"/>
              <a:chExt cx="3485810" cy="940513"/>
            </a:xfrm>
          </p:grpSpPr>
          <p:sp>
            <p:nvSpPr>
              <p:cNvPr id="97" name="Freeform 20"/>
              <p:cNvSpPr/>
              <p:nvPr/>
            </p:nvSpPr>
            <p:spPr bwMode="auto">
              <a:xfrm rot="5400000">
                <a:off x="3101604" y="2490560"/>
                <a:ext cx="666925" cy="2725402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55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/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/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/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/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/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/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/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/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/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/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/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/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do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blipFill>
                <a:blip r:embed="rId2"/>
                <a:stretch>
                  <a:fillRect l="-1182" t="-8571" r="-231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blipFill rotWithShape="1">
                <a:blip r:embed="rId3"/>
                <a:stretch>
                  <a:fillRect l="-5" t="-76" r="-890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blipFill rotWithShape="1">
                <a:blip r:embed="rId4"/>
                <a:stretch>
                  <a:fillRect l="-5" t="-42" r="-1882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/>
              </a:p>
              <a:p>
                <a:pPr algn="l"/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blipFill rotWithShape="1">
                <a:blip r:embed="rId5"/>
                <a:stretch>
                  <a:fillRect l="-7" t="-40" r="-120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" grpId="1"/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0540" y="3727450"/>
            <a:ext cx="22863810" cy="3568065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988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HÀM SỐ BẬC HAI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bậc hai là hàm số được cho bằng biểu thức có dạng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indent="0" algn="just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những hằng số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của hàm số là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B6E94C-3E1C-4FF7-89D3-72A0BF7D7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588703"/>
            <a:ext cx="15067233" cy="5691529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452ED6D-C2EC-4319-998A-CFEA0B68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38" y="805366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2310" y="3314351"/>
            <a:ext cx="21842095" cy="996476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a14:m>
                  <a:br>
                    <a:rPr lang="en-US" altLang="vi-VN" sz="4400" b="1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</a:b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  <a:t>a) Tìm giá trị 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tương ứng với giá trị của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trong bảng sau: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blipFill>
                  <a:blip r:embed="rId3"/>
                  <a:stretch>
                    <a:fillRect l="-1306" b="-13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𝐛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Vẽ các điểm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𝑫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của đồ thị hàm số  trong mặt phẳng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𝐎𝐱𝐲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𝐜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Bằng phần mềm Geogebra, hãy vẽ đồ thị hàm số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𝐝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biết tọa độ của điểm thấp nhất và phương trình trục đối xứng của parabol đó. Đồ thị hàm số đó quay bề lõm lên trên hay xuống dưới?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blipFill>
                <a:blip r:embed="rId4"/>
                <a:stretch>
                  <a:fillRect l="-1226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3600" y="6096000"/>
            <a:ext cx="13354050" cy="19126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FB4C3-5E21-46E2-801D-F7ECA3FEF80C}"/>
              </a:ext>
            </a:extLst>
          </p:cNvPr>
          <p:cNvGrpSpPr/>
          <p:nvPr/>
        </p:nvGrpSpPr>
        <p:grpSpPr>
          <a:xfrm>
            <a:off x="732790" y="2881747"/>
            <a:ext cx="3090860" cy="940513"/>
            <a:chOff x="858229" y="2883907"/>
            <a:chExt cx="3090860" cy="94051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83AB20-9A2D-4C12-AD34-ED7B2846A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1B9D40-CD04-4DCB-A70B-3DFE1D072FEA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70">
              <a:extLst>
                <a:ext uri="{FF2B5EF4-FFF2-40B4-BE49-F238E27FC236}">
                  <a16:creationId xmlns:a16="http://schemas.microsoft.com/office/drawing/2014/main" id="{E860F452-50C3-4994-B59F-494238835666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BBF403-B306-465A-A4EE-0F29AA85955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F8013A0-4AF7-4272-8C59-A1E5DFF71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0AD19CF-DEDA-4B2F-AA5B-B02A85572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DE0FA28-F1AE-4224-B04C-F3805F70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A34AED66-1487-4025-BB52-9FC32065E2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C03FBEE6-3579-4E88-A6BF-6F2691573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A533130-5997-4187-9EDB-D4F6CC46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4BB840FC-7B15-45F7-AADD-DBA1AF2E9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418CD40A-6C6E-4E54-B42E-400FCF7F8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7B34BC3-8F2E-4F2B-88D2-49D74E75E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C74B62D4-B324-4F9C-A1D8-59424AC0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1671603-39AB-44C2-BB15-29713D118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90A334A-E638-4369-BA0A-97FAE446C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5543F6D0-0795-4F60-936D-CBF7AE3B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79849EC5-6647-47E0-B808-11C94BF95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4910FCD5-2665-443F-94E4-3F194C84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0E18D45E-B301-4D3B-846D-8E10FED9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5E1670BB-926A-4D26-A245-B92C575D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6977BBF-69FD-4A15-AA8F-901C7B4E8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2BCFA1E2-8187-4D55-BD49-D1843F6A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DD0FF78C-A28C-493B-8769-B22ACA142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F15179C-8119-4D80-B5D3-90146690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BA0A2D6F-E840-4ADB-BC45-C5114C52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B0AB477C-1D8C-4D76-A27C-EDB31595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CE07E635-377F-4131-9A5D-3CEF31CE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838200" y="2552350"/>
            <a:ext cx="21842095" cy="99647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𝒚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a) Tìm tọa độ 5 điểm thuộc đồ thị hàm số trên có hoành độ lần lượt là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</a:rPr>
                  <a:t> rồi vẽ chúng trong mặt phẳng tọa độ Oxy.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b) Vẽ đường cong đi qua 5 điểm trên. Hãy dự đoán đồ thị hàm số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c) Bằng phần mềm Geogebra hãy vẽ đồ thị hàm số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d) Cho biết tọa độ của điểm cao nhất và phương trình trục đối xứng của parabol đó. Đồ thị hàm số đó quay bề lõm lên trên hay xuống dưới?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blipFill>
                <a:blip r:embed="rId2"/>
                <a:stretch>
                  <a:fillRect l="-1157" r="-868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DE6AF6-52F0-47EE-B864-BFF789888F4E}"/>
              </a:ext>
            </a:extLst>
          </p:cNvPr>
          <p:cNvGrpSpPr/>
          <p:nvPr/>
        </p:nvGrpSpPr>
        <p:grpSpPr>
          <a:xfrm>
            <a:off x="1202689" y="2082093"/>
            <a:ext cx="3090860" cy="940513"/>
            <a:chOff x="858229" y="2883907"/>
            <a:chExt cx="3090860" cy="940513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E87ED636-8BC2-460E-B2FB-12DEAF0074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07714-CD5A-4361-9928-1B4EEB9E69CE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D99F898B-79B2-4532-BBF7-BE7A2EAA1DEE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54E584-9ADF-4B81-978B-5411F12039D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E842AEF-7E63-43D9-9345-1C45E29BD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E1F1470-0BB9-47BE-8178-973FAD74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46A6065-6B1E-44E5-A240-42C8E2B20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158E7CA-E2F6-4DF8-96F3-2BF10DF65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1574B42-E4BD-4CAD-A5E2-9DA5B4C86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90AA494-C358-4C82-891D-E2DC79FFF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34356B-2B10-4480-8F14-353DC0E36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6964664-B273-4BBF-9F5D-F989254C5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569BA26-0E38-4F6C-A91B-D449209EA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8FF09B8-83DE-4206-93BC-4BC23E0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C29DBF7-2894-45CF-8C77-992D32BA0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72FFFA8-82E0-4DA9-8EED-2E3ED9C42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10DCD64-B1C8-44A5-BFA3-0F6C633F3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1D9B0C2-7D36-4738-BE06-BE9324B6B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475AE48-1B15-42BF-8D9E-B12CF5055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06657BB-C514-4749-A27A-2C36B3FD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494DC85-8FAF-4473-B79A-3218C751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8B51A47-25DD-4970-8CA8-F1144588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E43F980-8F98-44C0-A101-9D1D15F1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60BD98F-57C2-4809-B1C7-E1F613E5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3839A2A-C076-4E8E-B821-A07BE3C9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A58DC6-F298-4891-88E5-9FB3749B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E10DA35-F85A-41FE-83E7-F0EA16A01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EF09EBC-F175-406F-BFE6-7AACC44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197</TotalTime>
  <Words>1900</Words>
  <Application>Microsoft Office PowerPoint</Application>
  <PresentationFormat>Custom</PresentationFormat>
  <Paragraphs>156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Yu Gothic UI Semilight</vt:lpstr>
      <vt:lpstr>Arial</vt:lpstr>
      <vt:lpstr>Britannic Bold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liên mèo</cp:lastModifiedBy>
  <cp:revision>340</cp:revision>
  <dcterms:created xsi:type="dcterms:W3CDTF">2013-08-31T11:42:00Z</dcterms:created>
  <dcterms:modified xsi:type="dcterms:W3CDTF">2022-08-08T18:48:48Z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63BC2BDC38E442F7AAAC01E396BBE3F7</vt:lpwstr>
  </property>
  <property fmtid="{D5CDD505-2E9C-101B-9397-08002B2CF9AE}" pid="3" name="KSOProductBuildVer">
    <vt:lpwstr>1033-11.2.0.11191</vt:lpwstr>
  </property>
</Properties>
</file>