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9" r:id="rId25"/>
    <p:sldId id="28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54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71.wmf"/><Relationship Id="rId3" Type="http://schemas.openxmlformats.org/officeDocument/2006/relationships/image" Target="../media/image61.wmf"/><Relationship Id="rId7" Type="http://schemas.openxmlformats.org/officeDocument/2006/relationships/image" Target="../media/image65.emf"/><Relationship Id="rId12" Type="http://schemas.openxmlformats.org/officeDocument/2006/relationships/image" Target="../media/image70.wmf"/><Relationship Id="rId2" Type="http://schemas.openxmlformats.org/officeDocument/2006/relationships/image" Target="../media/image60.wmf"/><Relationship Id="rId16" Type="http://schemas.openxmlformats.org/officeDocument/2006/relationships/image" Target="../media/image74.emf"/><Relationship Id="rId1" Type="http://schemas.openxmlformats.org/officeDocument/2006/relationships/image" Target="../media/image59.wmf"/><Relationship Id="rId6" Type="http://schemas.openxmlformats.org/officeDocument/2006/relationships/image" Target="../media/image64.emf"/><Relationship Id="rId11" Type="http://schemas.openxmlformats.org/officeDocument/2006/relationships/image" Target="../media/image69.wmf"/><Relationship Id="rId5" Type="http://schemas.openxmlformats.org/officeDocument/2006/relationships/image" Target="../media/image63.wmf"/><Relationship Id="rId15" Type="http://schemas.openxmlformats.org/officeDocument/2006/relationships/image" Target="../media/image73.emf"/><Relationship Id="rId10" Type="http://schemas.openxmlformats.org/officeDocument/2006/relationships/image" Target="../media/image68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Relationship Id="rId14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e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emf"/><Relationship Id="rId11" Type="http://schemas.openxmlformats.org/officeDocument/2006/relationships/image" Target="../media/image97.emf"/><Relationship Id="rId5" Type="http://schemas.openxmlformats.org/officeDocument/2006/relationships/image" Target="../media/image91.emf"/><Relationship Id="rId10" Type="http://schemas.openxmlformats.org/officeDocument/2006/relationships/image" Target="../media/image96.wmf"/><Relationship Id="rId4" Type="http://schemas.openxmlformats.org/officeDocument/2006/relationships/image" Target="../media/image90.wmf"/><Relationship Id="rId9" Type="http://schemas.openxmlformats.org/officeDocument/2006/relationships/image" Target="../media/image9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image" Target="../media/image112.wmf"/><Relationship Id="rId7" Type="http://schemas.openxmlformats.org/officeDocument/2006/relationships/image" Target="../media/image116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Relationship Id="rId9" Type="http://schemas.openxmlformats.org/officeDocument/2006/relationships/image" Target="../media/image11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7" Type="http://schemas.openxmlformats.org/officeDocument/2006/relationships/image" Target="../media/image126.emf"/><Relationship Id="rId2" Type="http://schemas.openxmlformats.org/officeDocument/2006/relationships/image" Target="../media/image121.wmf"/><Relationship Id="rId1" Type="http://schemas.openxmlformats.org/officeDocument/2006/relationships/image" Target="../media/image120.emf"/><Relationship Id="rId6" Type="http://schemas.openxmlformats.org/officeDocument/2006/relationships/image" Target="../media/image125.e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7" Type="http://schemas.openxmlformats.org/officeDocument/2006/relationships/image" Target="../media/image133.e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emf"/><Relationship Id="rId5" Type="http://schemas.openxmlformats.org/officeDocument/2006/relationships/image" Target="../media/image131.emf"/><Relationship Id="rId4" Type="http://schemas.openxmlformats.org/officeDocument/2006/relationships/image" Target="../media/image13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14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14.wmf"/><Relationship Id="rId1" Type="http://schemas.openxmlformats.org/officeDocument/2006/relationships/image" Target="../media/image10.wmf"/><Relationship Id="rId6" Type="http://schemas.openxmlformats.org/officeDocument/2006/relationships/image" Target="../media/image43.e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6.emf"/><Relationship Id="rId2" Type="http://schemas.openxmlformats.org/officeDocument/2006/relationships/image" Target="../media/image14.wmf"/><Relationship Id="rId1" Type="http://schemas.openxmlformats.org/officeDocument/2006/relationships/image" Target="../media/image10.wmf"/><Relationship Id="rId6" Type="http://schemas.openxmlformats.org/officeDocument/2006/relationships/image" Target="../media/image45.e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0569E-46CC-4279-9001-ADF7FD890A0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496F8-D770-42B6-A3EB-FC3A8528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6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73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7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46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50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3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5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36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58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12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79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81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0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2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3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7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2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9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7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7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0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5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3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7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4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3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14.wmf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4.jp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8.w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2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wmf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e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10.wmf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0.wmf"/><Relationship Id="rId14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2.wmf"/><Relationship Id="rId18" Type="http://schemas.openxmlformats.org/officeDocument/2006/relationships/image" Target="../media/image46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39.bin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e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1.wmf"/><Relationship Id="rId5" Type="http://schemas.openxmlformats.org/officeDocument/2006/relationships/image" Target="../media/image10.wmf"/><Relationship Id="rId15" Type="http://schemas.openxmlformats.org/officeDocument/2006/relationships/oleObject" Target="../embeddings/oleObject40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4.wmf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34.jpg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2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4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55.png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png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6.bin"/><Relationship Id="rId18" Type="http://schemas.openxmlformats.org/officeDocument/2006/relationships/image" Target="../media/image66.wmf"/><Relationship Id="rId26" Type="http://schemas.openxmlformats.org/officeDocument/2006/relationships/image" Target="../media/image70.wmf"/><Relationship Id="rId3" Type="http://schemas.openxmlformats.org/officeDocument/2006/relationships/oleObject" Target="../embeddings/oleObject51.bin"/><Relationship Id="rId21" Type="http://schemas.openxmlformats.org/officeDocument/2006/relationships/oleObject" Target="../embeddings/oleObject60.bin"/><Relationship Id="rId34" Type="http://schemas.openxmlformats.org/officeDocument/2006/relationships/image" Target="../media/image74.emf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58.bin"/><Relationship Id="rId25" Type="http://schemas.openxmlformats.org/officeDocument/2006/relationships/oleObject" Target="../embeddings/oleObject62.bin"/><Relationship Id="rId3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emf"/><Relationship Id="rId20" Type="http://schemas.openxmlformats.org/officeDocument/2006/relationships/image" Target="../media/image67.wmf"/><Relationship Id="rId29" Type="http://schemas.openxmlformats.org/officeDocument/2006/relationships/oleObject" Target="../embeddings/oleObject64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5.bin"/><Relationship Id="rId24" Type="http://schemas.openxmlformats.org/officeDocument/2006/relationships/image" Target="../media/image69.wmf"/><Relationship Id="rId32" Type="http://schemas.openxmlformats.org/officeDocument/2006/relationships/image" Target="../media/image73.emf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23" Type="http://schemas.openxmlformats.org/officeDocument/2006/relationships/oleObject" Target="../embeddings/oleObject61.bin"/><Relationship Id="rId28" Type="http://schemas.openxmlformats.org/officeDocument/2006/relationships/image" Target="../media/image71.wmf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59.bin"/><Relationship Id="rId31" Type="http://schemas.openxmlformats.org/officeDocument/2006/relationships/oleObject" Target="../embeddings/oleObject65.bin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64.emf"/><Relationship Id="rId22" Type="http://schemas.openxmlformats.org/officeDocument/2006/relationships/image" Target="../media/image68.wmf"/><Relationship Id="rId27" Type="http://schemas.openxmlformats.org/officeDocument/2006/relationships/oleObject" Target="../embeddings/oleObject63.bin"/><Relationship Id="rId30" Type="http://schemas.openxmlformats.org/officeDocument/2006/relationships/image" Target="../media/image72.wmf"/><Relationship Id="rId8" Type="http://schemas.openxmlformats.org/officeDocument/2006/relationships/image" Target="../media/image6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7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8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79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8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93.wmf"/><Relationship Id="rId26" Type="http://schemas.openxmlformats.org/officeDocument/2006/relationships/oleObject" Target="../embeddings/oleObject93.bin"/><Relationship Id="rId3" Type="http://schemas.openxmlformats.org/officeDocument/2006/relationships/oleObject" Target="../embeddings/oleObject80.bin"/><Relationship Id="rId21" Type="http://schemas.openxmlformats.org/officeDocument/2006/relationships/oleObject" Target="../embeddings/oleObject9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91.emf"/><Relationship Id="rId17" Type="http://schemas.openxmlformats.org/officeDocument/2006/relationships/oleObject" Target="../embeddings/oleObject88.bin"/><Relationship Id="rId25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7.bin"/><Relationship Id="rId20" Type="http://schemas.openxmlformats.org/officeDocument/2006/relationships/image" Target="../media/image94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84.bin"/><Relationship Id="rId24" Type="http://schemas.openxmlformats.org/officeDocument/2006/relationships/image" Target="../media/image96.wmf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23" Type="http://schemas.openxmlformats.org/officeDocument/2006/relationships/oleObject" Target="../embeddings/oleObject91.bin"/><Relationship Id="rId10" Type="http://schemas.openxmlformats.org/officeDocument/2006/relationships/image" Target="../media/image90.wmf"/><Relationship Id="rId19" Type="http://schemas.openxmlformats.org/officeDocument/2006/relationships/oleObject" Target="../embeddings/oleObject89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92.emf"/><Relationship Id="rId22" Type="http://schemas.openxmlformats.org/officeDocument/2006/relationships/image" Target="../media/image95.wmf"/><Relationship Id="rId27" Type="http://schemas.openxmlformats.org/officeDocument/2006/relationships/image" Target="../media/image9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102.wmf"/><Relationship Id="rId3" Type="http://schemas.openxmlformats.org/officeDocument/2006/relationships/image" Target="../media/image103.png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4.bin"/><Relationship Id="rId9" Type="http://schemas.openxmlformats.org/officeDocument/2006/relationships/image" Target="../media/image10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image" Target="../media/image108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5.wmf"/><Relationship Id="rId11" Type="http://schemas.openxmlformats.org/officeDocument/2006/relationships/image" Target="../media/image109.png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0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image" Target="../media/image119.png"/><Relationship Id="rId18" Type="http://schemas.openxmlformats.org/officeDocument/2006/relationships/oleObject" Target="../embeddings/oleObject111.bin"/><Relationship Id="rId3" Type="http://schemas.openxmlformats.org/officeDocument/2006/relationships/oleObject" Target="../embeddings/oleObject104.bin"/><Relationship Id="rId21" Type="http://schemas.openxmlformats.org/officeDocument/2006/relationships/image" Target="../media/image118.wmf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114.wmf"/><Relationship Id="rId17" Type="http://schemas.openxmlformats.org/officeDocument/2006/relationships/image" Target="../media/image1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0.bin"/><Relationship Id="rId20" Type="http://schemas.openxmlformats.org/officeDocument/2006/relationships/oleObject" Target="../embeddings/oleObject112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5" Type="http://schemas.openxmlformats.org/officeDocument/2006/relationships/image" Target="../media/image115.wmf"/><Relationship Id="rId10" Type="http://schemas.openxmlformats.org/officeDocument/2006/relationships/image" Target="../media/image113.wmf"/><Relationship Id="rId19" Type="http://schemas.openxmlformats.org/officeDocument/2006/relationships/image" Target="../media/image117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07.bin"/><Relationship Id="rId14" Type="http://schemas.openxmlformats.org/officeDocument/2006/relationships/oleObject" Target="../embeddings/oleObject10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18.bin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6.e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5" Type="http://schemas.openxmlformats.org/officeDocument/2006/relationships/oleObject" Target="../embeddings/oleObject119.bin"/><Relationship Id="rId10" Type="http://schemas.openxmlformats.org/officeDocument/2006/relationships/image" Target="../media/image123.wmf"/><Relationship Id="rId4" Type="http://schemas.openxmlformats.org/officeDocument/2006/relationships/image" Target="../media/image120.emf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125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13" Type="http://schemas.openxmlformats.org/officeDocument/2006/relationships/oleObject" Target="../embeddings/oleObject125.bin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131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3.e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5" Type="http://schemas.openxmlformats.org/officeDocument/2006/relationships/oleObject" Target="../embeddings/oleObject126.bin"/><Relationship Id="rId10" Type="http://schemas.openxmlformats.org/officeDocument/2006/relationships/image" Target="../media/image130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13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25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3.wmf"/><Relationship Id="rId25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0.wmf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23" Type="http://schemas.openxmlformats.org/officeDocument/2006/relationships/image" Target="../media/image26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828868" y="838201"/>
            <a:ext cx="7172632" cy="5788005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9000" rIns="18000" bIns="9000" rtlCol="0" anchor="ctr"/>
          <a:lstStyle/>
          <a:p>
            <a:pPr algn="ctr"/>
            <a:endParaRPr lang="en-US" sz="23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5033477" y="953609"/>
            <a:ext cx="6763415" cy="659375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extBox 1"/>
          <p:cNvSpPr txBox="1"/>
          <p:nvPr/>
        </p:nvSpPr>
        <p:spPr>
          <a:xfrm>
            <a:off x="5243340" y="1029381"/>
            <a:ext cx="6758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solidFill>
                  <a:srgbClr val="FFFF00"/>
                </a:solidFill>
                <a:latin typeface="+mj-lt"/>
              </a:rPr>
              <a:t>CHƯƠNG</a:t>
            </a:r>
            <a:r>
              <a:rPr lang="en-US" sz="3000" b="1">
                <a:solidFill>
                  <a:srgbClr val="FFFF00"/>
                </a:solidFill>
                <a:latin typeface="+mj-lt"/>
              </a:rPr>
              <a:t> </a:t>
            </a:r>
            <a:r>
              <a:rPr lang="en-US" sz="3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HÀM SỐ VÀ ĐỒ THỊ</a:t>
            </a:r>
            <a:endParaRPr lang="vi-VN" sz="3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5" y="645709"/>
            <a:ext cx="4265898" cy="5788005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477" y="1688756"/>
            <a:ext cx="6820879" cy="4937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9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</a:t>
            </a:r>
            <a:r>
              <a:rPr lang="en-US" sz="29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Hàm số và đồ thị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</a:t>
            </a:r>
            <a:r>
              <a:rPr lang="en-US" sz="29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Hàm số bậc hai. Đồ thị hàm số bậc hai và ứng dụng</a:t>
            </a:r>
            <a:endParaRPr lang="en-US" sz="2900" b="1" dirty="0">
              <a:solidFill>
                <a:srgbClr val="D6009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9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§3</a:t>
            </a: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Dấu của tam thức bậc hai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§4. Bất ph</a:t>
            </a:r>
            <a:r>
              <a:rPr lang="vi-VN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 trình bậc hai một ẩn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§5. Hai dạng ph</a:t>
            </a:r>
            <a:r>
              <a:rPr lang="vi-VN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 trình quy về ph</a:t>
            </a:r>
            <a:r>
              <a:rPr lang="vi-VN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 trình bậc hai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3000" b="1">
              <a:solidFill>
                <a:srgbClr val="D6009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3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06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15E08556-AF97-44AF-89A4-35B93E6DAE95}"/>
              </a:ext>
            </a:extLst>
          </p:cNvPr>
          <p:cNvSpPr/>
          <p:nvPr/>
        </p:nvSpPr>
        <p:spPr>
          <a:xfrm>
            <a:off x="6645137" y="4714773"/>
            <a:ext cx="3603764" cy="1152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7C7D3234-06D9-4174-94CC-0CDC820D232E}"/>
              </a:ext>
            </a:extLst>
          </p:cNvPr>
          <p:cNvSpPr/>
          <p:nvPr/>
        </p:nvSpPr>
        <p:spPr>
          <a:xfrm>
            <a:off x="1867728" y="4653842"/>
            <a:ext cx="3603764" cy="1152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0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F1785A4C-4E9C-442E-81D5-6F904DDC10FD}"/>
              </a:ext>
            </a:extLst>
          </p:cNvPr>
          <p:cNvSpPr/>
          <p:nvPr/>
        </p:nvSpPr>
        <p:spPr>
          <a:xfrm>
            <a:off x="1867728" y="3130741"/>
            <a:ext cx="3603764" cy="1152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0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4DF67902-3C75-426A-915F-223611B93C7F}"/>
              </a:ext>
            </a:extLst>
          </p:cNvPr>
          <p:cNvSpPr/>
          <p:nvPr/>
        </p:nvSpPr>
        <p:spPr>
          <a:xfrm>
            <a:off x="6630228" y="3130742"/>
            <a:ext cx="3603764" cy="1152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0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28" y="308354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EE3428-F675-481F-8821-6E7773ECB7D4}"/>
              </a:ext>
            </a:extLst>
          </p:cNvPr>
          <p:cNvSpPr txBox="1"/>
          <p:nvPr/>
        </p:nvSpPr>
        <p:spPr>
          <a:xfrm>
            <a:off x="915228" y="1183201"/>
            <a:ext cx="3706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4228" y="2810169"/>
          <a:ext cx="8572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4" imgW="177569" imgH="202936" progId="Equation.DSMT4">
                  <p:embed/>
                </p:oleObj>
              </mc:Choice>
              <mc:Fallback>
                <p:oleObj name="Equation" r:id="rId4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228" y="2810169"/>
                        <a:ext cx="8572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B31BB0-EC4A-4076-A58C-172DD4EEE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42729"/>
            <a:ext cx="4400550" cy="11167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B31E73-1DC3-43C4-9BBD-8C1E477DD3E4}"/>
              </a:ext>
            </a:extLst>
          </p:cNvPr>
          <p:cNvSpPr/>
          <p:nvPr/>
        </p:nvSpPr>
        <p:spPr>
          <a:xfrm>
            <a:off x="2324100" y="2202238"/>
            <a:ext cx="75520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Hàm số nào dưới đây là một hàm số bậc hai?</a:t>
            </a:r>
            <a:endParaRPr lang="en-US" sz="3000" b="1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5730042F-FA08-4676-B92D-543A4F7617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344843"/>
              </p:ext>
            </p:extLst>
          </p:nvPr>
        </p:nvGraphicFramePr>
        <p:xfrm>
          <a:off x="2811463" y="3524250"/>
          <a:ext cx="1816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7" imgW="3632040" imgH="761760" progId="Equation.DSMT4">
                  <p:embed/>
                </p:oleObj>
              </mc:Choice>
              <mc:Fallback>
                <p:oleObj name="Equation" r:id="rId7" imgW="363204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11463" y="3524250"/>
                        <a:ext cx="1816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C4A11AE2-A48D-46B0-B3E2-EC6479EDF4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946404"/>
              </p:ext>
            </p:extLst>
          </p:nvPr>
        </p:nvGraphicFramePr>
        <p:xfrm>
          <a:off x="7475538" y="3289300"/>
          <a:ext cx="1816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9" imgW="3632040" imgH="1701720" progId="Equation.DSMT4">
                  <p:embed/>
                </p:oleObj>
              </mc:Choice>
              <mc:Fallback>
                <p:oleObj name="Equation" r:id="rId9" imgW="3632040" imgH="1701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75538" y="3289300"/>
                        <a:ext cx="18161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1160FEB9-21FE-4088-A267-32DF9C453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01196"/>
              </p:ext>
            </p:extLst>
          </p:nvPr>
        </p:nvGraphicFramePr>
        <p:xfrm>
          <a:off x="2608263" y="5100638"/>
          <a:ext cx="14668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11" imgW="2933640" imgH="761760" progId="Equation.DSMT4">
                  <p:embed/>
                </p:oleObj>
              </mc:Choice>
              <mc:Fallback>
                <p:oleObj name="Equation" r:id="rId11" imgW="293364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08263" y="5100638"/>
                        <a:ext cx="14668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0909D06D-A34A-417E-83CE-ABED4DADF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403156"/>
              </p:ext>
            </p:extLst>
          </p:nvPr>
        </p:nvGraphicFramePr>
        <p:xfrm>
          <a:off x="7180263" y="5024438"/>
          <a:ext cx="25336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13" imgW="5067000" imgH="914400" progId="Equation.DSMT4">
                  <p:embed/>
                </p:oleObj>
              </mc:Choice>
              <mc:Fallback>
                <p:oleObj name="Equation" r:id="rId13" imgW="50670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80263" y="5024438"/>
                        <a:ext cx="25336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86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61722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xmlns="" id="{83CB41B8-EBAB-497C-B013-14787DD54C09}"/>
              </a:ext>
            </a:extLst>
          </p:cNvPr>
          <p:cNvSpPr/>
          <p:nvPr/>
        </p:nvSpPr>
        <p:spPr>
          <a:xfrm>
            <a:off x="1409700" y="1885950"/>
            <a:ext cx="8458200" cy="3771900"/>
          </a:xfrm>
          <a:prstGeom prst="cloudCallout">
            <a:avLst>
              <a:gd name="adj1" fmla="val -64518"/>
              <a:gd name="adj2" fmla="val 688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02BBF6-0138-4CE6-A524-364F235B6309}"/>
              </a:ext>
            </a:extLst>
          </p:cNvPr>
          <p:cNvSpPr txBox="1"/>
          <p:nvPr/>
        </p:nvSpPr>
        <p:spPr>
          <a:xfrm>
            <a:off x="3009900" y="30480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lấy ví dụ về hàm số bậc hai?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5664B7E-C464-402C-9C06-84ED49ECC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705773"/>
            <a:ext cx="4344871" cy="10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0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557"/>
            <a:ext cx="12192000" cy="6172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03C128-47DD-4880-9434-623A574BD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9" y="800100"/>
            <a:ext cx="3848102" cy="838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A99B0E-6500-44B2-9AEF-2D807886D709}"/>
              </a:ext>
            </a:extLst>
          </p:cNvPr>
          <p:cNvSpPr txBox="1"/>
          <p:nvPr/>
        </p:nvSpPr>
        <p:spPr>
          <a:xfrm>
            <a:off x="914400" y="2060900"/>
            <a:ext cx="1112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Hãy xác định </a:t>
            </a:r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lần l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ợt là hệ số của     , hệ số của 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và hệ số tự do của hàm số bậc hai 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DB45D74E-24E5-4871-B232-79566B1E32C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57400" y="1104900"/>
          <a:ext cx="457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5" imgW="914400" imgH="634680" progId="Equation.DSMT4">
                  <p:embed/>
                </p:oleObj>
              </mc:Choice>
              <mc:Fallback>
                <p:oleObj name="Equation" r:id="rId5" imgW="9144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7400" y="1104900"/>
                        <a:ext cx="457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763ECECB-476D-40A5-BEA5-171CE451806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239000" y="2251159"/>
          <a:ext cx="3302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7" imgW="660240" imgH="749160" progId="Equation.DSMT4">
                  <p:embed/>
                </p:oleObj>
              </mc:Choice>
              <mc:Fallback>
                <p:oleObj name="Equation" r:id="rId7" imgW="66024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39000" y="2251159"/>
                        <a:ext cx="330200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CDF8F506-93E1-43B3-89CF-601802494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092333"/>
              </p:ext>
            </p:extLst>
          </p:nvPr>
        </p:nvGraphicFramePr>
        <p:xfrm>
          <a:off x="3917950" y="2925763"/>
          <a:ext cx="265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9" imgW="5308560" imgH="914400" progId="Equation.DSMT4">
                  <p:embed/>
                </p:oleObj>
              </mc:Choice>
              <mc:Fallback>
                <p:oleObj name="Equation" r:id="rId9" imgW="53085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17950" y="2925763"/>
                        <a:ext cx="26543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303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685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71">
            <a:extLst>
              <a:ext uri="{FF2B5EF4-FFF2-40B4-BE49-F238E27FC236}">
                <a16:creationId xmlns:a16="http://schemas.microsoft.com/office/drawing/2014/main" xmlns="" id="{F4B3A831-3256-4648-92DB-C5084CDF1D20}"/>
              </a:ext>
            </a:extLst>
          </p:cNvPr>
          <p:cNvSpPr/>
          <p:nvPr/>
        </p:nvSpPr>
        <p:spPr>
          <a:xfrm>
            <a:off x="162718" y="972271"/>
            <a:ext cx="675483" cy="402337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EE3428-F675-481F-8821-6E7773ECB7D4}"/>
              </a:ext>
            </a:extLst>
          </p:cNvPr>
          <p:cNvSpPr txBox="1"/>
          <p:nvPr/>
        </p:nvSpPr>
        <p:spPr>
          <a:xfrm>
            <a:off x="304800" y="922671"/>
            <a:ext cx="4828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D043C14-3267-4022-AA44-D9BEA22E5A48}"/>
              </a:ext>
            </a:extLst>
          </p:cNvPr>
          <p:cNvSpPr txBox="1"/>
          <p:nvPr/>
        </p:nvSpPr>
        <p:spPr>
          <a:xfrm>
            <a:off x="838200" y="912059"/>
            <a:ext cx="86415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 thị hàm số bậc hai</a:t>
            </a:r>
            <a:endParaRPr lang="en-US" sz="30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2603500"/>
          <a:ext cx="8572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4" imgW="177569" imgH="202936" progId="Equation.DSMT4">
                  <p:embed/>
                </p:oleObj>
              </mc:Choice>
              <mc:Fallback>
                <p:oleObj name="Equation" r:id="rId4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0"/>
                        <a:ext cx="8572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ABCEF28-89CE-4C1F-AA0A-F63000650B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1363313"/>
            <a:ext cx="3962400" cy="10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2473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36451A42-BFBA-4FE4-A9EF-6232E0D8E2C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04800" y="-406485"/>
          <a:ext cx="974725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4" imgW="1943100" imgH="228600" progId="Equation.DSMT4">
                  <p:embed/>
                </p:oleObj>
              </mc:Choice>
              <mc:Fallback>
                <p:oleObj name="Equation" r:id="rId4" imgW="1943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-406485"/>
                        <a:ext cx="974725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01" y="-533400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04800" y="1968416"/>
          <a:ext cx="8572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6" imgW="177569" imgH="202936" progId="Equation.DSMT4">
                  <p:embed/>
                </p:oleObj>
              </mc:Choice>
              <mc:Fallback>
                <p:oleObj name="Equation" r:id="rId6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1968416"/>
                        <a:ext cx="8572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17189EA-0B86-447E-BCF7-A210E0B6542B}"/>
              </a:ext>
            </a:extLst>
          </p:cNvPr>
          <p:cNvSpPr/>
          <p:nvPr/>
        </p:nvSpPr>
        <p:spPr>
          <a:xfrm>
            <a:off x="727214" y="1726041"/>
            <a:ext cx="10744200" cy="51319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75742D05-8629-4BFA-9AC3-A3FC4C0DF05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248870" y="1790531"/>
          <a:ext cx="2197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8" imgW="4394160" imgH="914400" progId="Equation.DSMT4">
                  <p:embed/>
                </p:oleObj>
              </mc:Choice>
              <mc:Fallback>
                <p:oleObj name="Equation" r:id="rId8" imgW="43941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48870" y="1790531"/>
                        <a:ext cx="21971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ABCEF28-89CE-4C1F-AA0A-F63000650B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68" y="745739"/>
            <a:ext cx="3429464" cy="9803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C059E6-E983-4DE0-BA4C-BD8AA77F88F6}"/>
              </a:ext>
            </a:extLst>
          </p:cNvPr>
          <p:cNvSpPr/>
          <p:nvPr/>
        </p:nvSpPr>
        <p:spPr>
          <a:xfrm>
            <a:off x="1219200" y="1765216"/>
            <a:ext cx="21194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Cho hàm số </a:t>
            </a:r>
            <a:endParaRPr lang="en-US" sz="3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5A795E3-D4C9-4DC7-98AE-F0E6A748776F}"/>
              </a:ext>
            </a:extLst>
          </p:cNvPr>
          <p:cNvSpPr/>
          <p:nvPr/>
        </p:nvSpPr>
        <p:spPr>
          <a:xfrm>
            <a:off x="1257300" y="2171700"/>
            <a:ext cx="10092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a) Tìm giá trị của </a:t>
            </a:r>
            <a:r>
              <a:rPr lang="en-US" sz="3000" i="1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 tương ứng với giá trị của </a:t>
            </a:r>
            <a:r>
              <a:rPr lang="en-US" sz="3000" i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 trong bảng sau:</a:t>
            </a:r>
            <a:endParaRPr lang="en-US" sz="300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9CD9500D-0058-44E0-A98F-C613A217E1C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32426" y="2743200"/>
          <a:ext cx="7259277" cy="1024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456">
                  <a:extLst>
                    <a:ext uri="{9D8B030D-6E8A-4147-A177-3AD203B41FA5}">
                      <a16:colId xmlns:a16="http://schemas.microsoft.com/office/drawing/2014/main" xmlns="" val="423705222"/>
                    </a:ext>
                  </a:extLst>
                </a:gridCol>
                <a:gridCol w="1283035">
                  <a:extLst>
                    <a:ext uri="{9D8B030D-6E8A-4147-A177-3AD203B41FA5}">
                      <a16:colId xmlns:a16="http://schemas.microsoft.com/office/drawing/2014/main" xmlns="" val="1778125598"/>
                    </a:ext>
                  </a:extLst>
                </a:gridCol>
                <a:gridCol w="1283035">
                  <a:extLst>
                    <a:ext uri="{9D8B030D-6E8A-4147-A177-3AD203B41FA5}">
                      <a16:colId xmlns:a16="http://schemas.microsoft.com/office/drawing/2014/main" xmlns="" val="63027083"/>
                    </a:ext>
                  </a:extLst>
                </a:gridCol>
                <a:gridCol w="1283035">
                  <a:extLst>
                    <a:ext uri="{9D8B030D-6E8A-4147-A177-3AD203B41FA5}">
                      <a16:colId xmlns:a16="http://schemas.microsoft.com/office/drawing/2014/main" xmlns="" val="946883958"/>
                    </a:ext>
                  </a:extLst>
                </a:gridCol>
                <a:gridCol w="1283858">
                  <a:extLst>
                    <a:ext uri="{9D8B030D-6E8A-4147-A177-3AD203B41FA5}">
                      <a16:colId xmlns:a16="http://schemas.microsoft.com/office/drawing/2014/main" xmlns="" val="3411281231"/>
                    </a:ext>
                  </a:extLst>
                </a:gridCol>
                <a:gridCol w="1283858">
                  <a:extLst>
                    <a:ext uri="{9D8B030D-6E8A-4147-A177-3AD203B41FA5}">
                      <a16:colId xmlns:a16="http://schemas.microsoft.com/office/drawing/2014/main" xmlns="" val="286334489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5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-3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-2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-1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0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extLst>
                  <a:ext uri="{0D108BD9-81ED-4DB2-BD59-A6C34878D82A}">
                    <a16:rowId xmlns:a16="http://schemas.microsoft.com/office/drawing/2014/main" xmlns="" val="37817729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  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5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?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?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?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?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?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extLst>
                  <a:ext uri="{0D108BD9-81ED-4DB2-BD59-A6C34878D82A}">
                    <a16:rowId xmlns:a16="http://schemas.microsoft.com/office/drawing/2014/main" xmlns="" val="2507480707"/>
                  </a:ext>
                </a:extLst>
              </a:tr>
            </a:tbl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CFAFF3E1-5359-445C-A85F-0DFF059F242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04800" y="-406485"/>
          <a:ext cx="120967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11" imgW="2781300" imgH="203200" progId="Equation.DSMT4">
                  <p:embed/>
                </p:oleObj>
              </mc:Choice>
              <mc:Fallback>
                <p:oleObj name="Equation" r:id="rId11" imgW="2781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-406485"/>
                        <a:ext cx="120967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E4AAF2A5-1737-4A40-8AF5-BDCB011C4BA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04800" y="-304885"/>
          <a:ext cx="396875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13" imgW="927100" imgH="228600" progId="Equation.DSMT4">
                  <p:embed/>
                </p:oleObj>
              </mc:Choice>
              <mc:Fallback>
                <p:oleObj name="Equation" r:id="rId13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-304885"/>
                        <a:ext cx="396875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3">
            <a:extLst>
              <a:ext uri="{FF2B5EF4-FFF2-40B4-BE49-F238E27FC236}">
                <a16:creationId xmlns:a16="http://schemas.microsoft.com/office/drawing/2014/main" xmlns="" id="{9FAD36A9-5D7A-407E-AA3E-8AF49F26F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717" y="3771901"/>
            <a:ext cx="9865583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Vẽ các điểm                                                       của đồ thị hàm số trong mặt phẳng tọa độ </a:t>
            </a:r>
            <a:r>
              <a:rPr lang="en-US" altLang="en-US" sz="30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lang="en-US" alt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D5C169BB-A65E-459C-B21F-8A2C2D102D6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17823" y="3869124"/>
          <a:ext cx="5554778" cy="459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15" imgW="2418080" imgH="200447" progId="Equation.DSMT4">
                  <p:embed/>
                </p:oleObj>
              </mc:Choice>
              <mc:Fallback>
                <p:oleObj name="Equation" r:id="rId15" imgW="2418080" imgH="2004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17823" y="3869124"/>
                        <a:ext cx="5554778" cy="459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EBEF0F9E-E9ED-488D-BC78-F437814C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717" y="4800600"/>
            <a:ext cx="986558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Bằng phần mềm Geogebra, hãy vẽ đồ thị hàm số 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1FD319E0-A295-4A62-B23D-91EC8D434E9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224185" y="4803490"/>
          <a:ext cx="1658560" cy="530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17" imgW="927100" imgH="228600" progId="Equation.DSMT4">
                  <p:embed/>
                </p:oleObj>
              </mc:Choice>
              <mc:Fallback>
                <p:oleObj name="Equation" r:id="rId17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4185" y="4803490"/>
                        <a:ext cx="1658560" cy="5305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F98EA19-AD95-464F-BE92-4365965C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717" y="5372101"/>
            <a:ext cx="9865582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Cho biết tọa độ của điểm thấp nhất và phương trình trục đối xứng của parabol đó. Đồ thị hàm số đó quay bề lõm lên trên hay xuống dưới?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2466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4800" y="-406485"/>
          <a:ext cx="974725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4" imgW="1943100" imgH="228600" progId="Equation.DSMT4">
                  <p:embed/>
                </p:oleObj>
              </mc:Choice>
              <mc:Fallback>
                <p:oleObj name="Equation" r:id="rId4" imgW="1943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-406485"/>
                        <a:ext cx="974725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01" y="-533400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04800" y="1968416"/>
          <a:ext cx="8572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6" imgW="177569" imgH="202936" progId="Equation.DSMT4">
                  <p:embed/>
                </p:oleObj>
              </mc:Choice>
              <mc:Fallback>
                <p:oleObj name="Equation" r:id="rId6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1968416"/>
                        <a:ext cx="8572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17189EA-0B86-447E-BCF7-A210E0B6542B}"/>
              </a:ext>
            </a:extLst>
          </p:cNvPr>
          <p:cNvSpPr/>
          <p:nvPr/>
        </p:nvSpPr>
        <p:spPr>
          <a:xfrm>
            <a:off x="727213" y="1726041"/>
            <a:ext cx="11007587" cy="51319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75742D05-8629-4BFA-9AC3-A3FC4C0DF05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134519" y="1790700"/>
          <a:ext cx="2425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8" imgW="4851360" imgH="914400" progId="Equation.DSMT4">
                  <p:embed/>
                </p:oleObj>
              </mc:Choice>
              <mc:Fallback>
                <p:oleObj name="Equation" r:id="rId8" imgW="48513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34519" y="1790700"/>
                        <a:ext cx="24257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C059E6-E983-4DE0-BA4C-BD8AA77F88F6}"/>
              </a:ext>
            </a:extLst>
          </p:cNvPr>
          <p:cNvSpPr/>
          <p:nvPr/>
        </p:nvSpPr>
        <p:spPr>
          <a:xfrm>
            <a:off x="1219200" y="1765216"/>
            <a:ext cx="21194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Cho hàm số </a:t>
            </a:r>
            <a:endParaRPr lang="en-US" sz="3000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CFAFF3E1-5359-445C-A85F-0DFF059F24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4800" y="-406485"/>
          <a:ext cx="120967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10" imgW="2781300" imgH="203200" progId="Equation.DSMT4">
                  <p:embed/>
                </p:oleObj>
              </mc:Choice>
              <mc:Fallback>
                <p:oleObj name="Equation" r:id="rId10" imgW="2781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-406485"/>
                        <a:ext cx="120967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E4AAF2A5-1737-4A40-8AF5-BDCB011C4B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4800" y="-304885"/>
          <a:ext cx="396875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12" imgW="927100" imgH="228600" progId="Equation.DSMT4">
                  <p:embed/>
                </p:oleObj>
              </mc:Choice>
              <mc:Fallback>
                <p:oleObj name="Equation" r:id="rId12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-304885"/>
                        <a:ext cx="396875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EBEF0F9E-E9ED-488D-BC78-F437814C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255" y="4494835"/>
            <a:ext cx="986558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Bằng phần mềm Geogebra, hãy vẽ đồ thị hàm số 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F98EA19-AD95-464F-BE92-4365965C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717" y="5181601"/>
            <a:ext cx="9865582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Cho biết tọa độ của điểm thấp nhất và phương trình trục đối xứng của parabol đó. Đồ thị hàm số đó quay bề lõm lên trên hay xuống dưới?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DDA18BA-6D7B-4A40-AE39-03C29ECDB1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5" y="742730"/>
            <a:ext cx="3762375" cy="9548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CDABB43-5399-4C75-98CE-1BAEDB5AF419}"/>
              </a:ext>
            </a:extLst>
          </p:cNvPr>
          <p:cNvSpPr/>
          <p:nvPr/>
        </p:nvSpPr>
        <p:spPr>
          <a:xfrm>
            <a:off x="1257300" y="2311147"/>
            <a:ext cx="10477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a) Tìm tọa độ 5 điểm thuộc đồ thị hàm số trên có hoành độ lần lượt là </a:t>
            </a:r>
            <a:r>
              <a:rPr lang="en-US" sz="3000" i="1">
                <a:latin typeface="Times New Roman" panose="02020603050405020304" pitchFamily="18" charset="0"/>
                <a:ea typeface="Times New Roman" panose="02020603050405020304" pitchFamily="18" charset="0"/>
              </a:rPr>
              <a:t>-1, 0, 1, 2, 3</a:t>
            </a:r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 rồi vẽ chúng trong mặt phẳng tọa độ </a:t>
            </a:r>
            <a:r>
              <a:rPr lang="en-US" sz="3000" i="1"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36ED8AE-D788-49CA-A435-6578BE2FC934}"/>
              </a:ext>
            </a:extLst>
          </p:cNvPr>
          <p:cNvSpPr/>
          <p:nvPr/>
        </p:nvSpPr>
        <p:spPr>
          <a:xfrm>
            <a:off x="1299369" y="3429000"/>
            <a:ext cx="9863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b) Vẽ đường cong đi qua 5 điểm trên. Hãy dự đoán đồ thị hàm số </a:t>
            </a:r>
            <a:endParaRPr lang="en-US" sz="3000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C1C0C053-7151-432E-AC6D-11804F62EC8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83644" y="3875830"/>
          <a:ext cx="1850156" cy="537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15" imgW="885550" imgH="257409" progId="Equation.DSMT4">
                  <p:embed/>
                </p:oleObj>
              </mc:Choice>
              <mc:Fallback>
                <p:oleObj name="Equation" r:id="rId15" imgW="885550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83644" y="3875830"/>
                        <a:ext cx="1850156" cy="537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BC1C6014-A8F9-40F4-A171-8EC987075D0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201971" y="4521462"/>
          <a:ext cx="2425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17" imgW="4850913" imgH="914629" progId="Equation.DSMT4">
                  <p:embed/>
                </p:oleObj>
              </mc:Choice>
              <mc:Fallback>
                <p:oleObj name="Equation" r:id="rId17" imgW="4850913" imgH="9146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201971" y="4521462"/>
                        <a:ext cx="24257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784545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61722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xmlns="" id="{83CB41B8-EBAB-497C-B013-14787DD54C09}"/>
              </a:ext>
            </a:extLst>
          </p:cNvPr>
          <p:cNvSpPr/>
          <p:nvPr/>
        </p:nvSpPr>
        <p:spPr>
          <a:xfrm>
            <a:off x="1428750" y="1714594"/>
            <a:ext cx="9334500" cy="4193062"/>
          </a:xfrm>
          <a:prstGeom prst="cloudCallout">
            <a:avLst>
              <a:gd name="adj1" fmla="val -64518"/>
              <a:gd name="adj2" fmla="val 688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02BBF6-0138-4CE6-A524-364F235B6309}"/>
              </a:ext>
            </a:extLst>
          </p:cNvPr>
          <p:cNvSpPr txBox="1"/>
          <p:nvPr/>
        </p:nvSpPr>
        <p:spPr>
          <a:xfrm>
            <a:off x="1886685" y="2419126"/>
            <a:ext cx="8724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hàm số bậc hai là 1 parabol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vẽ parabol cần biết những 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yếu tố nào?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5664B7E-C464-402C-9C06-84ED49ECC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705773"/>
            <a:ext cx="4344871" cy="10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17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FB0D2F-4EFE-4792-AED8-A4248D8F5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83" y="1422719"/>
            <a:ext cx="11287317" cy="53721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4D3E9DE-94EB-4A4C-9017-24481344A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083" y="1790700"/>
            <a:ext cx="677515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 </a:t>
            </a:r>
            <a:endParaRPr lang="nl-NL" altLang="en-US" sz="3500"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2DE91F55-ED07-4692-AA9A-38A7441599A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24484" y="1580489"/>
          <a:ext cx="2324100" cy="112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4" imgW="939392" imgH="431613" progId="Equation.DSMT4">
                  <p:embed/>
                </p:oleObj>
              </mc:Choice>
              <mc:Fallback>
                <p:oleObj name="Equation" r:id="rId4" imgW="939392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484" y="1580489"/>
                        <a:ext cx="2324100" cy="11230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0844D7-86B1-4216-94E5-6EC8A28D34E1}"/>
              </a:ext>
            </a:extLst>
          </p:cNvPr>
          <p:cNvSpPr txBox="1"/>
          <p:nvPr/>
        </p:nvSpPr>
        <p:spPr>
          <a:xfrm>
            <a:off x="352233" y="1790700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.VnTifani HeavyH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7368C70-8F98-4470-A3EA-E96BB4E3C0E7}"/>
              </a:ext>
            </a:extLst>
          </p:cNvPr>
          <p:cNvSpPr txBox="1"/>
          <p:nvPr/>
        </p:nvSpPr>
        <p:spPr>
          <a:xfrm>
            <a:off x="333183" y="3110181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8000"/>
                </a:solidFill>
                <a:latin typeface=".VnTifani HeavyH" pitchFamily="34" charset="0"/>
              </a:rPr>
              <a:t>2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9C8D04A1-3228-461E-AEC2-70A2B9B9B7B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86300" y="2905013"/>
          <a:ext cx="1622191" cy="112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6" imgW="618913" imgH="429375" progId="Equation.DSMT4">
                  <p:embed/>
                </p:oleObj>
              </mc:Choice>
              <mc:Fallback>
                <p:oleObj name="Equation" r:id="rId6" imgW="618913" imgH="4293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86300" y="2905013"/>
                        <a:ext cx="1622191" cy="1123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A6BDAF96-1404-4B78-9FC9-77A9C5C6D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083" y="3136612"/>
            <a:ext cx="677515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trục đối x</a:t>
            </a:r>
            <a:r>
              <a:rPr lang="en-US" altLang="en-US" sz="3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nl-NL" altLang="en-US" sz="3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altLang="en-US" sz="3500"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ACF8984-ECC6-45A2-ACA7-01FF969A1F90}"/>
              </a:ext>
            </a:extLst>
          </p:cNvPr>
          <p:cNvSpPr txBox="1"/>
          <p:nvPr/>
        </p:nvSpPr>
        <p:spPr>
          <a:xfrm>
            <a:off x="333183" y="4443681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3333FF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AF1D7A5-1948-45BF-AEB4-FA343E4AADD7}"/>
              </a:ext>
            </a:extLst>
          </p:cNvPr>
          <p:cNvSpPr/>
          <p:nvPr/>
        </p:nvSpPr>
        <p:spPr>
          <a:xfrm>
            <a:off x="1285683" y="4454072"/>
            <a:ext cx="102586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4300" algn="just">
              <a:lnSpc>
                <a:spcPct val="120000"/>
              </a:lnSpc>
            </a:pPr>
            <a:r>
              <a:rPr lang="nl-NL" sz="3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các giao điểm của parabol với các trục toạ độ.</a:t>
            </a:r>
            <a:endParaRPr lang="en-US" sz="3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CD528D2-1B68-4BF1-8AE8-98E2CDDFD6C7}"/>
              </a:ext>
            </a:extLst>
          </p:cNvPr>
          <p:cNvSpPr txBox="1"/>
          <p:nvPr/>
        </p:nvSpPr>
        <p:spPr>
          <a:xfrm>
            <a:off x="342900" y="5739081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D548009-161F-46A3-AC50-EAE37AFCD0A5}"/>
              </a:ext>
            </a:extLst>
          </p:cNvPr>
          <p:cNvSpPr/>
          <p:nvPr/>
        </p:nvSpPr>
        <p:spPr>
          <a:xfrm>
            <a:off x="1420765" y="5833311"/>
            <a:ext cx="227658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500">
                <a:latin typeface="Times New Roman" panose="02020603050405020304" pitchFamily="18" charset="0"/>
                <a:ea typeface="Calibri" panose="020F0502020204030204" pitchFamily="34" charset="0"/>
              </a:rPr>
              <a:t>Vẽ parabol.</a:t>
            </a:r>
            <a:endParaRPr lang="en-US" sz="3500"/>
          </a:p>
        </p:txBody>
      </p:sp>
    </p:spTree>
    <p:extLst>
      <p:ext uri="{BB962C8B-B14F-4D97-AF65-F5344CB8AC3E}">
        <p14:creationId xmlns:p14="http://schemas.microsoft.com/office/powerpoint/2010/main" val="1503586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61722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xmlns="" id="{83CB41B8-EBAB-497C-B013-14787DD54C09}"/>
              </a:ext>
            </a:extLst>
          </p:cNvPr>
          <p:cNvSpPr/>
          <p:nvPr/>
        </p:nvSpPr>
        <p:spPr>
          <a:xfrm>
            <a:off x="1428750" y="1714594"/>
            <a:ext cx="9334500" cy="4193062"/>
          </a:xfrm>
          <a:prstGeom prst="cloudCallout">
            <a:avLst>
              <a:gd name="adj1" fmla="val -64518"/>
              <a:gd name="adj2" fmla="val 688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02BBF6-0138-4CE6-A524-364F235B6309}"/>
              </a:ext>
            </a:extLst>
          </p:cNvPr>
          <p:cNvSpPr txBox="1"/>
          <p:nvPr/>
        </p:nvSpPr>
        <p:spPr>
          <a:xfrm>
            <a:off x="1733550" y="2039272"/>
            <a:ext cx="8724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đồ thị các hàm số sau: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5664B7E-C464-402C-9C06-84ED49ECC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705773"/>
            <a:ext cx="4344871" cy="1008822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13B54A69-1B4B-43C1-AE2E-333C7D919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924916"/>
              </p:ext>
            </p:extLst>
          </p:nvPr>
        </p:nvGraphicFramePr>
        <p:xfrm>
          <a:off x="2873375" y="3084513"/>
          <a:ext cx="279558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73375" y="3084513"/>
                        <a:ext cx="2795588" cy="70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DD6FBA35-594B-4475-B52C-B05DB54EE0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502963"/>
              </p:ext>
            </p:extLst>
          </p:nvPr>
        </p:nvGraphicFramePr>
        <p:xfrm>
          <a:off x="6992938" y="3060700"/>
          <a:ext cx="2578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7" imgW="927000" imgH="228600" progId="Equation.DSMT4">
                  <p:embed/>
                </p:oleObj>
              </mc:Choice>
              <mc:Fallback>
                <p:oleObj name="Equation" r:id="rId7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92938" y="3060700"/>
                        <a:ext cx="25781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BC21E020-4809-440F-A4B6-BDD8528D8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771192"/>
              </p:ext>
            </p:extLst>
          </p:nvPr>
        </p:nvGraphicFramePr>
        <p:xfrm>
          <a:off x="5349875" y="4202113"/>
          <a:ext cx="1943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9" imgW="698400" imgH="228600" progId="Equation.DSMT4">
                  <p:embed/>
                </p:oleObj>
              </mc:Choice>
              <mc:Fallback>
                <p:oleObj name="Equation" r:id="rId9" imgW="698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49875" y="4202113"/>
                        <a:ext cx="19431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7284D2-0E03-42BF-B0DF-8A0D1B2BA71D}"/>
              </a:ext>
            </a:extLst>
          </p:cNvPr>
          <p:cNvSpPr txBox="1"/>
          <p:nvPr/>
        </p:nvSpPr>
        <p:spPr>
          <a:xfrm>
            <a:off x="2362200" y="3110181"/>
            <a:ext cx="710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.VnTifani HeavyH" pitchFamily="34" charset="0"/>
              </a:rPr>
              <a:t>1.</a:t>
            </a:r>
            <a:endParaRPr lang="en-US" sz="4000" dirty="0">
              <a:latin typeface=".VnTifani HeavyH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A926E0-BC4E-4DE0-AD90-F3C5EEDB7682}"/>
              </a:ext>
            </a:extLst>
          </p:cNvPr>
          <p:cNvSpPr txBox="1"/>
          <p:nvPr/>
        </p:nvSpPr>
        <p:spPr>
          <a:xfrm>
            <a:off x="6400800" y="307208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8000"/>
                </a:solidFill>
                <a:latin typeface=".VnTifani HeavyH" pitchFamily="34" charset="0"/>
              </a:rPr>
              <a:t>2.</a:t>
            </a:r>
            <a:endParaRPr lang="en-US" sz="4000" dirty="0">
              <a:solidFill>
                <a:srgbClr val="008000"/>
              </a:solidFill>
              <a:latin typeface=".VnTifani HeavyH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DE1F867-4A84-4169-B39E-1C3B695CE3B3}"/>
              </a:ext>
            </a:extLst>
          </p:cNvPr>
          <p:cNvSpPr txBox="1"/>
          <p:nvPr/>
        </p:nvSpPr>
        <p:spPr>
          <a:xfrm>
            <a:off x="4610928" y="4203512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.VnTifani HeavyH" pitchFamily="34" charset="0"/>
              </a:rPr>
              <a:t>3.</a:t>
            </a:r>
            <a:endParaRPr lang="en-US" sz="4000" dirty="0">
              <a:solidFill>
                <a:srgbClr val="FF0000"/>
              </a:solidFill>
              <a:latin typeface=".VnTifani Heavy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47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F6C3B9-B5BD-4ADB-A88B-E1AFC3F82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92" y="1560946"/>
            <a:ext cx="4040209" cy="48766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02BBF6-0138-4CE6-A524-364F235B6309}"/>
              </a:ext>
            </a:extLst>
          </p:cNvPr>
          <p:cNvSpPr txBox="1"/>
          <p:nvPr/>
        </p:nvSpPr>
        <p:spPr>
          <a:xfrm>
            <a:off x="4076700" y="582681"/>
            <a:ext cx="6362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đồ thị hàm số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13B54A69-1B4B-43C1-AE2E-333C7D919D4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524000" y="6142204"/>
          <a:ext cx="3117581" cy="769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4" imgW="927000" imgH="228600" progId="Equation.DSMT4">
                  <p:embed/>
                </p:oleObj>
              </mc:Choice>
              <mc:Fallback>
                <p:oleObj name="Equation" r:id="rId4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6142204"/>
                        <a:ext cx="3117581" cy="769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255588C-8F0C-4125-B088-9C71CDA41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12" y="1560946"/>
            <a:ext cx="4157689" cy="4581258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43C21031-618C-45A9-BF0C-D76C0C921D9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640826" y="6052836"/>
          <a:ext cx="3417574" cy="768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7" imgW="1015920" imgH="228600" progId="Equation.DSMT4">
                  <p:embed/>
                </p:oleObj>
              </mc:Choice>
              <mc:Fallback>
                <p:oleObj name="Equation" r:id="rId7" imgW="1015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40826" y="6052836"/>
                        <a:ext cx="3417574" cy="768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B8C6DBF-2FD6-4AFF-B063-85E9118EAD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657998"/>
            <a:ext cx="3429464" cy="9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8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787936" y="953738"/>
            <a:ext cx="10782300" cy="5817979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9000" rIns="18000" bIns="9000" rtlCol="0" anchor="ctr"/>
            <a:lstStyle/>
            <a:p>
              <a:pPr algn="ctr"/>
              <a:endParaRPr lang="en-US" sz="23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843855" y="1029441"/>
            <a:ext cx="1733779" cy="41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05" tIns="22853" rIns="45705" bIns="22853" rtlCol="0">
            <a:spAutoFit/>
          </a:bodyPr>
          <a:lstStyle/>
          <a:p>
            <a:pPr algn="ctr"/>
            <a:r>
              <a:rPr lang="en-US" sz="2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33772" y="2057009"/>
            <a:ext cx="6816043" cy="416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5" tIns="22853" rIns="45705" bIns="22853" rtlCol="0" anchor="ctr"/>
          <a:lstStyle/>
          <a:p>
            <a:pPr algn="ctr"/>
            <a:endParaRPr lang="en-US" sz="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046680" y="3323336"/>
            <a:ext cx="3593021" cy="499758"/>
            <a:chOff x="7459670" y="7086600"/>
            <a:chExt cx="7186873" cy="999630"/>
          </a:xfrm>
        </p:grpSpPr>
        <p:sp>
          <p:nvSpPr>
            <p:cNvPr id="57" name="Rectangle 56"/>
            <p:cNvSpPr/>
            <p:nvPr/>
          </p:nvSpPr>
          <p:spPr>
            <a:xfrm>
              <a:off x="9092457" y="7178186"/>
              <a:ext cx="5554086" cy="9080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350" b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BẬC HAI</a:t>
              </a:r>
              <a:endParaRPr lang="en-US" sz="235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945270"/>
              <a:chOff x="7459669" y="7543800"/>
              <a:chExt cx="1381118" cy="945270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803944"/>
                <a:chOff x="7469187" y="7685126"/>
                <a:chExt cx="1371600" cy="803944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822338" y="7688758"/>
                  <a:ext cx="611179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969109" y="4087427"/>
            <a:ext cx="4593295" cy="511053"/>
            <a:chOff x="7459670" y="8524495"/>
            <a:chExt cx="9187649" cy="1022223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4"/>
              <a:ext cx="7554863" cy="9080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350" b="1" spc="-75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HÀM SỐ BẬC HAI</a:t>
              </a:r>
              <a:endParaRPr lang="en-US" sz="2350" b="1" spc="-75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945270"/>
              <a:chOff x="7459669" y="7543800"/>
              <a:chExt cx="1381118" cy="945270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803944"/>
                <a:chOff x="7469187" y="7685126"/>
                <a:chExt cx="1371600" cy="803944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671961" y="7688758"/>
                  <a:ext cx="856032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031116" y="4858603"/>
            <a:ext cx="2597898" cy="524625"/>
            <a:chOff x="7459670" y="8524495"/>
            <a:chExt cx="6717736" cy="1049370"/>
          </a:xfrm>
        </p:grpSpPr>
        <p:sp>
          <p:nvSpPr>
            <p:cNvPr id="48" name="Rectangle 47"/>
            <p:cNvSpPr/>
            <p:nvPr/>
          </p:nvSpPr>
          <p:spPr>
            <a:xfrm>
              <a:off x="9529918" y="8665821"/>
              <a:ext cx="4647488" cy="9080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350" b="1" spc="-75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  <a:endParaRPr lang="en-US" sz="2350" b="1" spc="-75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45270"/>
              <a:chOff x="7459669" y="7543800"/>
              <a:chExt cx="1785466" cy="945270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803944"/>
                <a:chOff x="7469189" y="7685126"/>
                <a:chExt cx="1775946" cy="803944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627895" y="7688758"/>
                  <a:ext cx="1423188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xmlns="" id="{6F2C5CD0-4105-41B5-AFEE-D88C0083FA70}"/>
              </a:ext>
            </a:extLst>
          </p:cNvPr>
          <p:cNvSpPr txBox="1"/>
          <p:nvPr/>
        </p:nvSpPr>
        <p:spPr>
          <a:xfrm>
            <a:off x="1181941" y="1421880"/>
            <a:ext cx="920488" cy="6616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4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FC23DE1C-E8E6-4B22-ABFD-8475D2948CC7}"/>
              </a:ext>
            </a:extLst>
          </p:cNvPr>
          <p:cNvGrpSpPr/>
          <p:nvPr/>
        </p:nvGrpSpPr>
        <p:grpSpPr>
          <a:xfrm>
            <a:off x="2902501" y="1173089"/>
            <a:ext cx="6816041" cy="93302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xmlns="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xmlns="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xmlns="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xmlns="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900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xmlns="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sp>
            <p:nvSpPr>
              <p:cNvPr id="112" name="Arrow: Pentagon 111">
                <a:extLst>
                  <a:ext uri="{FF2B5EF4-FFF2-40B4-BE49-F238E27FC236}">
                    <a16:creationId xmlns:a16="http://schemas.microsoft.com/office/drawing/2014/main" xmlns="" id="{1EAE05B5-4025-4CEE-9AC7-1AB6177A996B}"/>
                  </a:ext>
                </a:extLst>
              </p:cNvPr>
              <p:cNvSpPr/>
              <p:nvPr/>
            </p:nvSpPr>
            <p:spPr>
              <a:xfrm>
                <a:off x="2334001" y="4821034"/>
                <a:ext cx="6889769" cy="707886"/>
              </a:xfrm>
              <a:prstGeom prst="homePlate">
                <a:avLst>
                  <a:gd name="adj" fmla="val 32355"/>
                </a:avLst>
              </a:prstGeom>
              <a:solidFill>
                <a:srgbClr val="F1FEE8">
                  <a:alpha val="2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xmlns="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5DA27644-2C46-47CA-A457-16B35E614217}"/>
              </a:ext>
            </a:extLst>
          </p:cNvPr>
          <p:cNvSpPr txBox="1"/>
          <p:nvPr/>
        </p:nvSpPr>
        <p:spPr>
          <a:xfrm>
            <a:off x="3810000" y="1055013"/>
            <a:ext cx="55959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I</a:t>
            </a:r>
            <a:r>
              <a:rPr lang="en-US" sz="25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vi-VN" sz="25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5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 VÀ ĐỒ THỊ</a:t>
            </a:r>
            <a:endParaRPr lang="vi-VN" sz="25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E73C3B9-CB6E-40D1-BD0C-8D41D4A912E7}"/>
              </a:ext>
            </a:extLst>
          </p:cNvPr>
          <p:cNvSpPr/>
          <p:nvPr/>
        </p:nvSpPr>
        <p:spPr>
          <a:xfrm>
            <a:off x="2933700" y="1715432"/>
            <a:ext cx="6972300" cy="10494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5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§2. HÀM SỐ BẬC HAI</a:t>
            </a:r>
          </a:p>
          <a:p>
            <a:pPr algn="ctr">
              <a:lnSpc>
                <a:spcPct val="150000"/>
              </a:lnSpc>
            </a:pPr>
            <a:r>
              <a:rPr lang="en-US" sz="25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 THỊ HÀM SỐ BẬC HAI VÀ ỨNG DỤNG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661855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909B36-30EF-4319-B2B2-C94D6CAE6EFC}"/>
              </a:ext>
            </a:extLst>
          </p:cNvPr>
          <p:cNvSpPr/>
          <p:nvPr/>
        </p:nvSpPr>
        <p:spPr>
          <a:xfrm>
            <a:off x="2944125" y="1028700"/>
            <a:ext cx="6001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algn="just">
              <a:lnSpc>
                <a:spcPct val="120000"/>
              </a:lnSpc>
            </a:pPr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điền các thông tin vào bảng sau:</a:t>
            </a:r>
            <a:endParaRPr lang="en-US" sz="30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DA76A65-0CE1-4785-BCEF-A240AAA7B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1790700"/>
          <a:ext cx="12153902" cy="4542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158454455"/>
                    </a:ext>
                  </a:extLst>
                </a:gridCol>
                <a:gridCol w="886201">
                  <a:extLst>
                    <a:ext uri="{9D8B030D-6E8A-4147-A177-3AD203B41FA5}">
                      <a16:colId xmlns:a16="http://schemas.microsoft.com/office/drawing/2014/main" xmlns="" val="3435159851"/>
                    </a:ext>
                  </a:extLst>
                </a:gridCol>
                <a:gridCol w="1665825">
                  <a:extLst>
                    <a:ext uri="{9D8B030D-6E8A-4147-A177-3AD203B41FA5}">
                      <a16:colId xmlns:a16="http://schemas.microsoft.com/office/drawing/2014/main" xmlns="" val="2440145633"/>
                    </a:ext>
                  </a:extLst>
                </a:gridCol>
                <a:gridCol w="1520155">
                  <a:extLst>
                    <a:ext uri="{9D8B030D-6E8A-4147-A177-3AD203B41FA5}">
                      <a16:colId xmlns:a16="http://schemas.microsoft.com/office/drawing/2014/main" xmlns="" val="2425090015"/>
                    </a:ext>
                  </a:extLst>
                </a:gridCol>
                <a:gridCol w="1460241">
                  <a:extLst>
                    <a:ext uri="{9D8B030D-6E8A-4147-A177-3AD203B41FA5}">
                      <a16:colId xmlns:a16="http://schemas.microsoft.com/office/drawing/2014/main" xmlns="" val="1349454274"/>
                    </a:ext>
                  </a:extLst>
                </a:gridCol>
                <a:gridCol w="2091540">
                  <a:extLst>
                    <a:ext uri="{9D8B030D-6E8A-4147-A177-3AD203B41FA5}">
                      <a16:colId xmlns:a16="http://schemas.microsoft.com/office/drawing/2014/main" xmlns="" val="2190532024"/>
                    </a:ext>
                  </a:extLst>
                </a:gridCol>
                <a:gridCol w="2091540">
                  <a:extLst>
                    <a:ext uri="{9D8B030D-6E8A-4147-A177-3AD203B41FA5}">
                      <a16:colId xmlns:a16="http://schemas.microsoft.com/office/drawing/2014/main" xmlns="" val="2986159713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số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 số a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chất đồ thị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chất hàm số</a:t>
                      </a:r>
                      <a:endParaRPr lang="en-US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2298685"/>
                  </a:ext>
                </a:extLst>
              </a:tr>
              <a:tr h="2355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 lõm của đồ thị (quay lên/ quay xuống)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Tọa độ điểm cao nhất/thấp nhất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Trục đối xứng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số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biến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khoảng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số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nghịch biến trên khoảng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5027317"/>
                  </a:ext>
                </a:extLst>
              </a:tr>
              <a:tr h="86487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2793900"/>
                  </a:ext>
                </a:extLst>
              </a:tr>
              <a:tr h="86487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4690250"/>
                  </a:ext>
                </a:extLst>
              </a:tr>
            </a:tbl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F76EDDD0-6943-495C-BC32-E872FDA3E22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6200" y="4648200"/>
          <a:ext cx="231596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3" imgW="927000" imgH="228600" progId="Equation.DSMT4">
                  <p:embed/>
                </p:oleObj>
              </mc:Choice>
              <mc:Fallback>
                <p:oleObj name="Equation" r:id="rId3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4648200"/>
                        <a:ext cx="2315965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7D64451E-3B98-4FD1-9DD5-46104315BC1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8100" y="5524500"/>
          <a:ext cx="2540001" cy="57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5" imgW="1015920" imgH="228600" progId="Equation.DSMT4">
                  <p:embed/>
                </p:oleObj>
              </mc:Choice>
              <mc:Fallback>
                <p:oleObj name="Equation" r:id="rId5" imgW="1015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8100" y="5524500"/>
                        <a:ext cx="2540001" cy="57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7201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6172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CB6421E-F4CE-4E40-B349-68FB90FAB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5" y="742730"/>
            <a:ext cx="3762375" cy="9548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31C63B-A608-4624-B559-7AD9C2C32654}"/>
              </a:ext>
            </a:extLst>
          </p:cNvPr>
          <p:cNvSpPr/>
          <p:nvPr/>
        </p:nvSpPr>
        <p:spPr>
          <a:xfrm>
            <a:off x="1447800" y="2380109"/>
            <a:ext cx="1021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114300" algn="just">
              <a:lnSpc>
                <a:spcPct val="120000"/>
              </a:lnSpc>
            </a:pPr>
            <a:r>
              <a:rPr 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nêu khoảng ĐB, NB của hàm số bậc hai tổng quát?</a:t>
            </a:r>
            <a:endParaRPr lang="en-US" sz="3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just">
              <a:lnSpc>
                <a:spcPct val="200000"/>
              </a:lnSpc>
            </a:pPr>
            <a:r>
              <a:rPr 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Hãy lập BBT của hàm số bâc hai tổng quát? </a:t>
            </a:r>
            <a:endParaRPr lang="en-US" sz="3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77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6172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CB6421E-F4CE-4E40-B349-68FB90FAB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472"/>
            <a:ext cx="3762375" cy="9548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6A9720-2EB5-4F4D-B2C6-8F59E9802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85800"/>
            <a:ext cx="7124700" cy="32094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3EAC6D-9188-4563-B34D-A75B7C78D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038600"/>
            <a:ext cx="7024688" cy="23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33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468010" y="3295991"/>
            <a:ext cx="11333368" cy="32547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6"/>
            <a:ext cx="11586440" cy="1892315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74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4411573" cy="845869"/>
              <a:chOff x="166396" y="8780577"/>
              <a:chExt cx="4411573" cy="845869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3009900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D45BBB-337C-4035-9C2E-AA1C0BE22C06}"/>
              </a:ext>
            </a:extLst>
          </p:cNvPr>
          <p:cNvSpPr txBox="1"/>
          <p:nvPr/>
        </p:nvSpPr>
        <p:spPr>
          <a:xfrm>
            <a:off x="2582278" y="1312332"/>
            <a:ext cx="7178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Lập bảng biến thiên của mỗi hàm số sau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990600"/>
            <a:ext cx="1983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Ví dụ </a:t>
            </a:r>
            <a:endParaRPr lang="en-US" sz="3000" b="1"/>
          </a:p>
        </p:txBody>
      </p:sp>
      <p:graphicFrame>
        <p:nvGraphicFramePr>
          <p:cNvPr id="104" name="Object 103">
            <a:extLst>
              <a:ext uri="{FF2B5EF4-FFF2-40B4-BE49-F238E27FC236}">
                <a16:creationId xmlns:a16="http://schemas.microsoft.com/office/drawing/2014/main" xmlns="" id="{0327EB9B-3BB0-42FF-BE44-6C38AA3323B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90800" y="2019300"/>
          <a:ext cx="2632869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3" imgW="1054080" imgH="228600" progId="Equation.DSMT4">
                  <p:embed/>
                </p:oleObj>
              </mc:Choice>
              <mc:Fallback>
                <p:oleObj name="Equation" r:id="rId3" imgW="1054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2019300"/>
                        <a:ext cx="2632869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691DAFE4-460F-4AF2-B30F-CD2C8F8B590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411119" y="2015332"/>
          <a:ext cx="2374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5" imgW="939600" imgH="228600" progId="Equation.DSMT4">
                  <p:embed/>
                </p:oleObj>
              </mc:Choice>
              <mc:Fallback>
                <p:oleObj name="Equation" r:id="rId5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11119" y="2015332"/>
                        <a:ext cx="237490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FDB2481-784E-491F-B8EF-8314E7B84CF2}"/>
              </a:ext>
            </a:extLst>
          </p:cNvPr>
          <p:cNvCxnSpPr/>
          <p:nvPr/>
        </p:nvCxnSpPr>
        <p:spPr>
          <a:xfrm>
            <a:off x="2354062" y="3733800"/>
            <a:ext cx="0" cy="2057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E7FE957-E7C5-4741-B15C-21CB1AC0AD2E}"/>
              </a:ext>
            </a:extLst>
          </p:cNvPr>
          <p:cNvCxnSpPr/>
          <p:nvPr/>
        </p:nvCxnSpPr>
        <p:spPr>
          <a:xfrm>
            <a:off x="1401562" y="4267200"/>
            <a:ext cx="43053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81B91C8-A2A7-4DF6-B720-3C4A5607F628}"/>
              </a:ext>
            </a:extLst>
          </p:cNvPr>
          <p:cNvSpPr txBox="1"/>
          <p:nvPr/>
        </p:nvSpPr>
        <p:spPr>
          <a:xfrm>
            <a:off x="1592062" y="3733800"/>
            <a:ext cx="542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71B4D97A-E787-4F3F-A9A1-95DF2FC71205}"/>
              </a:ext>
            </a:extLst>
          </p:cNvPr>
          <p:cNvSpPr txBox="1"/>
          <p:nvPr/>
        </p:nvSpPr>
        <p:spPr>
          <a:xfrm>
            <a:off x="1583779" y="4473776"/>
            <a:ext cx="542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2438ED8F-BA15-4A8C-AADB-6A626CA4102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73752" y="3893066"/>
          <a:ext cx="4953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7" imgW="990360" imgH="419040" progId="Equation.DSMT4">
                  <p:embed/>
                </p:oleObj>
              </mc:Choice>
              <mc:Fallback>
                <p:oleObj name="Equation" r:id="rId7" imgW="990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73752" y="3893066"/>
                        <a:ext cx="49530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xmlns="" id="{14250EA6-0CA8-4B04-B889-E7BB1504D50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07234" y="3366987"/>
          <a:ext cx="254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9" imgW="507960" imgH="1714320" progId="Equation.DSMT4">
                  <p:embed/>
                </p:oleObj>
              </mc:Choice>
              <mc:Fallback>
                <p:oleObj name="Equation" r:id="rId9" imgW="50796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07234" y="3366987"/>
                        <a:ext cx="254000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xmlns="" id="{C74F0425-2543-41DB-936E-98D68379BD6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48250" y="3860800"/>
          <a:ext cx="4953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11" imgW="990360" imgH="444240" progId="Equation.DSMT4">
                  <p:embed/>
                </p:oleObj>
              </mc:Choice>
              <mc:Fallback>
                <p:oleObj name="Equation" r:id="rId11" imgW="990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48250" y="3860800"/>
                        <a:ext cx="495300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E0A94793-58D5-4985-95C7-B6A917D8BA54}"/>
              </a:ext>
            </a:extLst>
          </p:cNvPr>
          <p:cNvCxnSpPr/>
          <p:nvPr/>
        </p:nvCxnSpPr>
        <p:spPr>
          <a:xfrm>
            <a:off x="2791440" y="4727692"/>
            <a:ext cx="1115794" cy="9043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5390CCC7-A707-4415-9A49-E96DF2D699F7}"/>
              </a:ext>
            </a:extLst>
          </p:cNvPr>
          <p:cNvCxnSpPr/>
          <p:nvPr/>
        </p:nvCxnSpPr>
        <p:spPr>
          <a:xfrm flipV="1">
            <a:off x="4180191" y="4646011"/>
            <a:ext cx="1115709" cy="9927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xmlns="" id="{9640B461-8F2B-48E3-950C-DC395A1AD0A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22835" y="4401953"/>
          <a:ext cx="4953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13" imgW="990621" imgH="443795" progId="Equation.DSMT4">
                  <p:embed/>
                </p:oleObj>
              </mc:Choice>
              <mc:Fallback>
                <p:oleObj name="Equation" r:id="rId13" imgW="990621" imgH="44379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22835" y="4401953"/>
                        <a:ext cx="495300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xmlns="" id="{1EE286F7-B3C5-47BF-B3A5-0A371EB4D9F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48250" y="4350735"/>
          <a:ext cx="4953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15" imgW="990621" imgH="443795" progId="Equation.DSMT4">
                  <p:embed/>
                </p:oleObj>
              </mc:Choice>
              <mc:Fallback>
                <p:oleObj name="Equation" r:id="rId15" imgW="990621" imgH="44379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48250" y="4350735"/>
                        <a:ext cx="495300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xmlns="" id="{80EBE968-D30D-45E7-A58E-8F1F12F01E8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26191" y="5236170"/>
          <a:ext cx="254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17" imgW="507960" imgH="1714320" progId="Equation.DSMT4">
                  <p:embed/>
                </p:oleObj>
              </mc:Choice>
              <mc:Fallback>
                <p:oleObj name="Equation" r:id="rId17" imgW="50796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926191" y="5236170"/>
                        <a:ext cx="254000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1C95BBA9-B994-41BC-8CFD-35362A394C71}"/>
              </a:ext>
            </a:extLst>
          </p:cNvPr>
          <p:cNvCxnSpPr/>
          <p:nvPr/>
        </p:nvCxnSpPr>
        <p:spPr>
          <a:xfrm>
            <a:off x="7772400" y="3719614"/>
            <a:ext cx="0" cy="2057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97C6A1AC-481B-46B9-9E4B-67A39DB39481}"/>
              </a:ext>
            </a:extLst>
          </p:cNvPr>
          <p:cNvCxnSpPr/>
          <p:nvPr/>
        </p:nvCxnSpPr>
        <p:spPr>
          <a:xfrm>
            <a:off x="6819900" y="4253014"/>
            <a:ext cx="43053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73A37B82-BC12-4493-AD21-2CB4598EBF0B}"/>
              </a:ext>
            </a:extLst>
          </p:cNvPr>
          <p:cNvSpPr txBox="1"/>
          <p:nvPr/>
        </p:nvSpPr>
        <p:spPr>
          <a:xfrm>
            <a:off x="7010400" y="3719614"/>
            <a:ext cx="542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23C03F8E-4ACA-4D96-ACA1-B31FED649D7F}"/>
              </a:ext>
            </a:extLst>
          </p:cNvPr>
          <p:cNvSpPr txBox="1"/>
          <p:nvPr/>
        </p:nvSpPr>
        <p:spPr>
          <a:xfrm>
            <a:off x="7002118" y="4459590"/>
            <a:ext cx="542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graphicFrame>
        <p:nvGraphicFramePr>
          <p:cNvPr id="112" name="Object 111">
            <a:extLst>
              <a:ext uri="{FF2B5EF4-FFF2-40B4-BE49-F238E27FC236}">
                <a16:creationId xmlns:a16="http://schemas.microsoft.com/office/drawing/2014/main" xmlns="" id="{DBCCE704-2540-46CE-9669-675CA123371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992090" y="3878880"/>
          <a:ext cx="4953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19" imgW="990360" imgH="419040" progId="Equation.DSMT4">
                  <p:embed/>
                </p:oleObj>
              </mc:Choice>
              <mc:Fallback>
                <p:oleObj name="Equation" r:id="rId19" imgW="990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92090" y="3878880"/>
                        <a:ext cx="49530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12">
            <a:extLst>
              <a:ext uri="{FF2B5EF4-FFF2-40B4-BE49-F238E27FC236}">
                <a16:creationId xmlns:a16="http://schemas.microsoft.com/office/drawing/2014/main" xmlns="" id="{91945DC8-A3AE-4CAF-9F88-DD9EED88EA5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357519" y="3740150"/>
          <a:ext cx="1905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21" imgW="380880" imgH="596880" progId="Equation.DSMT4">
                  <p:embed/>
                </p:oleObj>
              </mc:Choice>
              <mc:Fallback>
                <p:oleObj name="Equation" r:id="rId21" imgW="38088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357519" y="3740150"/>
                        <a:ext cx="190500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3">
            <a:extLst>
              <a:ext uri="{FF2B5EF4-FFF2-40B4-BE49-F238E27FC236}">
                <a16:creationId xmlns:a16="http://schemas.microsoft.com/office/drawing/2014/main" xmlns="" id="{63AC1CF8-AAE3-4AA8-870F-56002745F02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466589" y="3846614"/>
          <a:ext cx="4953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23" imgW="990360" imgH="444240" progId="Equation.DSMT4">
                  <p:embed/>
                </p:oleObj>
              </mc:Choice>
              <mc:Fallback>
                <p:oleObj name="Equation" r:id="rId23" imgW="990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466589" y="3846614"/>
                        <a:ext cx="495300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>
            <a:extLst>
              <a:ext uri="{FF2B5EF4-FFF2-40B4-BE49-F238E27FC236}">
                <a16:creationId xmlns:a16="http://schemas.microsoft.com/office/drawing/2014/main" xmlns="" id="{2357297E-FD57-4511-95A0-D49DCED664E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989888" y="5689600"/>
          <a:ext cx="4953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25" imgW="990360" imgH="419040" progId="Equation.DSMT4">
                  <p:embed/>
                </p:oleObj>
              </mc:Choice>
              <mc:Fallback>
                <p:oleObj name="Equation" r:id="rId25" imgW="990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989888" y="5689600"/>
                        <a:ext cx="49530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116">
            <a:extLst>
              <a:ext uri="{FF2B5EF4-FFF2-40B4-BE49-F238E27FC236}">
                <a16:creationId xmlns:a16="http://schemas.microsoft.com/office/drawing/2014/main" xmlns="" id="{EAEE6C82-FF5A-4C11-8E8D-F8EA0964A95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515600" y="5638007"/>
          <a:ext cx="4953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27" imgW="990360" imgH="419040" progId="Equation.DSMT4">
                  <p:embed/>
                </p:oleObj>
              </mc:Choice>
              <mc:Fallback>
                <p:oleObj name="Equation" r:id="rId27" imgW="990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0515600" y="5638007"/>
                        <a:ext cx="49530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35A65DCD-A1D8-43B1-843E-521AD0470ACF}"/>
              </a:ext>
            </a:extLst>
          </p:cNvPr>
          <p:cNvCxnSpPr/>
          <p:nvPr/>
        </p:nvCxnSpPr>
        <p:spPr>
          <a:xfrm flipV="1">
            <a:off x="8267700" y="4610016"/>
            <a:ext cx="1089819" cy="9356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09F75811-88F2-4129-86F7-80631289CE8F}"/>
              </a:ext>
            </a:extLst>
          </p:cNvPr>
          <p:cNvCxnSpPr/>
          <p:nvPr/>
        </p:nvCxnSpPr>
        <p:spPr>
          <a:xfrm>
            <a:off x="9609967" y="4646011"/>
            <a:ext cx="1248534" cy="899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xmlns="" id="{8CAB2783-DB04-4472-9EBA-0B1705A1BD0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390857" y="4449763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29" imgW="355320" imgH="583920" progId="Equation.DSMT4">
                  <p:embed/>
                </p:oleObj>
              </mc:Choice>
              <mc:Fallback>
                <p:oleObj name="Equation" r:id="rId29" imgW="3553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9390857" y="4449763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xmlns="" id="{02C54614-B669-4389-B20C-8C2AEEA33DA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354062" y="6065400"/>
          <a:ext cx="2632869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31" imgW="5265441" imgH="1143197" progId="Equation.DSMT4">
                  <p:embed/>
                </p:oleObj>
              </mc:Choice>
              <mc:Fallback>
                <p:oleObj name="Equation" r:id="rId31" imgW="5265441" imgH="11431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354062" y="6065400"/>
                        <a:ext cx="2632869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xmlns="" id="{BD473E70-221B-4A2B-ACE7-7688207FD0D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255000" y="6013450"/>
          <a:ext cx="2374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33" imgW="4749080" imgH="1155454" progId="Equation.DSMT4">
                  <p:embed/>
                </p:oleObj>
              </mc:Choice>
              <mc:Fallback>
                <p:oleObj name="Equation" r:id="rId33" imgW="4749080" imgH="11554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8255000" y="6013450"/>
                        <a:ext cx="237490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1410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685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71">
            <a:extLst>
              <a:ext uri="{FF2B5EF4-FFF2-40B4-BE49-F238E27FC236}">
                <a16:creationId xmlns:a16="http://schemas.microsoft.com/office/drawing/2014/main" xmlns="" id="{F4B3A831-3256-4648-92DB-C5084CDF1D20}"/>
              </a:ext>
            </a:extLst>
          </p:cNvPr>
          <p:cNvSpPr/>
          <p:nvPr/>
        </p:nvSpPr>
        <p:spPr>
          <a:xfrm>
            <a:off x="162718" y="972271"/>
            <a:ext cx="675483" cy="402337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EE3428-F675-481F-8821-6E7773ECB7D4}"/>
              </a:ext>
            </a:extLst>
          </p:cNvPr>
          <p:cNvSpPr txBox="1"/>
          <p:nvPr/>
        </p:nvSpPr>
        <p:spPr>
          <a:xfrm>
            <a:off x="206298" y="896440"/>
            <a:ext cx="6319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III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D043C14-3267-4022-AA44-D9BEA22E5A48}"/>
              </a:ext>
            </a:extLst>
          </p:cNvPr>
          <p:cNvSpPr txBox="1"/>
          <p:nvPr/>
        </p:nvSpPr>
        <p:spPr>
          <a:xfrm>
            <a:off x="838200" y="912059"/>
            <a:ext cx="86415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Ứng</a:t>
            </a:r>
            <a:r>
              <a:rPr lang="en-US" sz="30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dụng</a:t>
            </a:r>
            <a:endParaRPr lang="en-US" sz="30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2603500"/>
          <a:ext cx="8572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4" imgW="177569" imgH="202936" progId="Equation.DSMT4">
                  <p:embed/>
                </p:oleObj>
              </mc:Choice>
              <mc:Fallback>
                <p:oleObj name="Equation" r:id="rId4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0"/>
                        <a:ext cx="8572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17189EA-0B86-447E-BCF7-A210E0B6542B}"/>
              </a:ext>
            </a:extLst>
          </p:cNvPr>
          <p:cNvSpPr/>
          <p:nvPr/>
        </p:nvSpPr>
        <p:spPr>
          <a:xfrm>
            <a:off x="722865" y="1676400"/>
            <a:ext cx="10744200" cy="3505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AFD4E0-63D6-4859-BE33-AA54A8491D2C}"/>
              </a:ext>
            </a:extLst>
          </p:cNvPr>
          <p:cNvSpPr txBox="1"/>
          <p:nvPr/>
        </p:nvSpPr>
        <p:spPr>
          <a:xfrm>
            <a:off x="1330395" y="2204054"/>
            <a:ext cx="10136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81420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8681" y="984179"/>
            <a:ext cx="11534637" cy="470632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quỹ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parabol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h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2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 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h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quỹ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aseline="0" dirty="0" smtClean="0">
                <a:solidFill>
                  <a:srgbClr val="333333"/>
                </a:solidFill>
                <a:cs typeface="Arial" panose="020B0604020202020204" pitchFamily="34" charset="0"/>
              </a:rPr>
              <a:t>c.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Sau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bao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nhiêu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giây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thì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quả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bóng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chạm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đất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kể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từ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khi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đá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lên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?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7767" y="60850"/>
            <a:ext cx="3746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NHIỆM VỤ 5</a:t>
            </a:r>
            <a:endParaRPr lang="en-US" sz="5400" b="1" i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2935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468010" y="4486447"/>
            <a:ext cx="11333368" cy="2142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5"/>
            <a:ext cx="11586440" cy="3053205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170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4200356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1028700"/>
            <a:ext cx="1119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1</a:t>
            </a:r>
            <a:endParaRPr lang="en-US" sz="3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3658780" y="801182"/>
            <a:ext cx="4759195" cy="54999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4077766" y="821912"/>
            <a:ext cx="4182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27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xmlns="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075" y="1639560"/>
            <a:ext cx="10692249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hàm số sau, hàm số nào có đồ thị nhận đường thẳng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trục đối x</a:t>
            </a:r>
            <a:r>
              <a:rPr lang="en-US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FFC75842-17F9-4339-9937-B722E99A969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647589" y="1672686"/>
          <a:ext cx="742777" cy="451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3" imgW="328347" imgH="176802" progId="Equation.DSMT4">
                  <p:embed/>
                </p:oleObj>
              </mc:Choice>
              <mc:Fallback>
                <p:oleObj name="Equation" r:id="rId3" imgW="328347" imgH="1768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7589" y="1672686"/>
                        <a:ext cx="742777" cy="4516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5027EAF4-75D7-4E00-8552-4911A6786F3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58988" y="2659063"/>
          <a:ext cx="29765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5" imgW="1295280" imgH="253800" progId="Equation.DSMT4">
                  <p:embed/>
                </p:oleObj>
              </mc:Choice>
              <mc:Fallback>
                <p:oleObj name="Equation" r:id="rId5" imgW="1295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8988" y="2659063"/>
                        <a:ext cx="2976563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9A763313-7995-4F28-BA5C-3B0C47CC256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018338" y="2640013"/>
          <a:ext cx="2800350" cy="58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7" imgW="1218960" imgH="253800" progId="Equation.DSMT4">
                  <p:embed/>
                </p:oleObj>
              </mc:Choice>
              <mc:Fallback>
                <p:oleObj name="Equation" r:id="rId7" imgW="1218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18338" y="2640013"/>
                        <a:ext cx="2800350" cy="583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E1C6CEF2-C24B-4B91-9F71-8FC6ADA43C0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52638" y="3404394"/>
          <a:ext cx="2742407" cy="5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9" imgW="1193760" imgH="253800" progId="Equation.DSMT4">
                  <p:embed/>
                </p:oleObj>
              </mc:Choice>
              <mc:Fallback>
                <p:oleObj name="Equation" r:id="rId9" imgW="1193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52638" y="3404394"/>
                        <a:ext cx="2742407" cy="5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C2D384C1-E725-45C5-8DEB-BBDF7C70D8C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048500" y="3417094"/>
          <a:ext cx="2480469" cy="5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11" imgW="1079280" imgH="253800" progId="Equation.DSMT4">
                  <p:embed/>
                </p:oleObj>
              </mc:Choice>
              <mc:Fallback>
                <p:oleObj name="Equation" r:id="rId11" imgW="1079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48500" y="3417094"/>
                        <a:ext cx="2480469" cy="5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2971800" y="4922110"/>
            <a:ext cx="15292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000" b="1">
                <a:latin typeface="Times New Roman" panose="02020603050405020304" pitchFamily="18" charset="0"/>
                <a:ea typeface="Calibri" panose="020F0502020204030204" pitchFamily="34" charset="0"/>
              </a:rPr>
              <a:t>Chọn A.</a:t>
            </a:r>
            <a:endParaRPr lang="en-US" sz="3000"/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xmlns="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528257"/>
            <a:ext cx="272416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</a:t>
            </a:r>
            <a:r>
              <a:rPr lang="nl-NL" alt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F8A7C206-4F3C-48CC-A935-E4C462476C6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81382" y="5349794"/>
          <a:ext cx="1364076" cy="97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13" imgW="533169" imgH="393529" progId="Equation.DSMT4">
                  <p:embed/>
                </p:oleObj>
              </mc:Choice>
              <mc:Fallback>
                <p:oleObj name="Equation" r:id="rId13" imgW="53316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382" y="5349794"/>
                        <a:ext cx="1364076" cy="978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980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468010" y="3753191"/>
            <a:ext cx="11333368" cy="29524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5"/>
            <a:ext cx="11586440" cy="2372142"/>
            <a:chOff x="1076414" y="4403390"/>
            <a:chExt cx="23172879" cy="2940411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2672710"/>
              <a:chOff x="637542" y="1083939"/>
              <a:chExt cx="8945331" cy="1052258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0522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170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3467100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1028700"/>
            <a:ext cx="1119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2</a:t>
            </a:r>
            <a:endParaRPr lang="en-US" sz="3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3658780" y="801182"/>
            <a:ext cx="4759195" cy="54999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4077766" y="821912"/>
            <a:ext cx="4182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27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2438400" y="4131761"/>
            <a:ext cx="15504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000" b="1">
                <a:latin typeface="Times New Roman" panose="02020603050405020304" pitchFamily="18" charset="0"/>
                <a:ea typeface="Calibri" panose="020F0502020204030204" pitchFamily="34" charset="0"/>
              </a:rPr>
              <a:t>Chọn D.</a:t>
            </a:r>
            <a:endParaRPr lang="en-US" sz="30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56A8BAA4-9212-44E4-8957-2C4415FC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402" y="1607712"/>
            <a:ext cx="738339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 của parabol                                   là </a:t>
            </a:r>
            <a:endParaRPr lang="nl-NL" altLang="en-US" sz="3000" dirty="0"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8904B3E4-CC55-4699-8A59-5BB9F516B54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725222" y="1543325"/>
          <a:ext cx="2961579" cy="656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3" imgW="1292595" imgH="278795" progId="Equation.DSMT4">
                  <p:embed/>
                </p:oleObj>
              </mc:Choice>
              <mc:Fallback>
                <p:oleObj name="Equation" r:id="rId3" imgW="1292595" imgH="2787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222" y="1543325"/>
                        <a:ext cx="2961579" cy="6565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5184633B-DB4E-4702-86E2-5E370E2597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74725" y="2229500"/>
          <a:ext cx="20129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5" imgW="876240" imgH="431640" progId="Equation.DSMT4">
                  <p:embed/>
                </p:oleObj>
              </mc:Choice>
              <mc:Fallback>
                <p:oleObj name="Equation" r:id="rId5" imgW="876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4725" y="2229500"/>
                        <a:ext cx="2012950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xmlns="" id="{4893B690-9937-4D7E-9099-0D7C6C6175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756514" y="2199832"/>
          <a:ext cx="2218531" cy="99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7" imgW="965160" imgH="431640" progId="Equation.DSMT4">
                  <p:embed/>
                </p:oleObj>
              </mc:Choice>
              <mc:Fallback>
                <p:oleObj name="Equation" r:id="rId7" imgW="965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56514" y="2199832"/>
                        <a:ext cx="2218531" cy="991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xmlns="" id="{F023AA5A-CC71-4F06-A22E-E47487ECC87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533204" y="2171966"/>
          <a:ext cx="198358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9" imgW="863280" imgH="431640" progId="Equation.DSMT4">
                  <p:embed/>
                </p:oleObj>
              </mc:Choice>
              <mc:Fallback>
                <p:oleObj name="Equation" r:id="rId9" imgW="863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33204" y="2171966"/>
                        <a:ext cx="1983582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xmlns="" id="{A1871D5D-E380-4A2B-9086-1C3A6401907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074944" y="2131541"/>
          <a:ext cx="177958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11" imgW="774360" imgH="431640" progId="Equation.DSMT4">
                  <p:embed/>
                </p:oleObj>
              </mc:Choice>
              <mc:Fallback>
                <p:oleObj name="Equation" r:id="rId11" imgW="774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74944" y="2131541"/>
                        <a:ext cx="1779588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xmlns="" id="{38980176-3374-4847-86E4-4C433EFC107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38400" y="4999089"/>
          <a:ext cx="2866749" cy="897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13" imgW="1247182" imgH="391160" progId="Equation.DSMT4">
                  <p:embed/>
                </p:oleObj>
              </mc:Choice>
              <mc:Fallback>
                <p:oleObj name="Equation" r:id="rId13" imgW="1247182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38400" y="4999089"/>
                        <a:ext cx="2866749" cy="897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6050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468010" y="4562647"/>
            <a:ext cx="11333368" cy="2142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5"/>
            <a:ext cx="11586440" cy="3220551"/>
            <a:chOff x="1076414" y="4403390"/>
            <a:chExt cx="23172879" cy="3992065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724364"/>
              <a:chOff x="637542" y="1083939"/>
              <a:chExt cx="8945331" cy="1466299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4662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170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4276556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1028700"/>
            <a:ext cx="1119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3</a:t>
            </a:r>
            <a:endParaRPr lang="en-US" sz="3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3658780" y="801182"/>
            <a:ext cx="4759195" cy="54999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4077766" y="821912"/>
            <a:ext cx="4182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27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2188500" y="4562647"/>
            <a:ext cx="15504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000" b="1">
                <a:latin typeface="Times New Roman" panose="02020603050405020304" pitchFamily="18" charset="0"/>
                <a:ea typeface="Calibri" panose="020F0502020204030204" pitchFamily="34" charset="0"/>
              </a:rPr>
              <a:t>Chọn D.</a:t>
            </a:r>
            <a:endParaRPr lang="en-US" sz="3000"/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xmlns="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090586"/>
            <a:ext cx="272416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</a:t>
            </a:r>
            <a:r>
              <a:rPr lang="nl-NL" alt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F8A7C206-4F3C-48CC-A935-E4C462476C6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229647" y="4909345"/>
          <a:ext cx="3280569" cy="97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3" imgW="1282680" imgH="393480" progId="Equation.DSMT4">
                  <p:embed/>
                </p:oleObj>
              </mc:Choice>
              <mc:Fallback>
                <p:oleObj name="Equation" r:id="rId3" imgW="1282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647" y="4909345"/>
                        <a:ext cx="3280569" cy="9786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DC0498CA-22FF-4ED6-8E12-3453C307B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480" y="1468253"/>
            <a:ext cx="137473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 số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72B7ECD0-0220-45F9-9B05-5FE32848931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232858" y="1371600"/>
          <a:ext cx="2519530" cy="641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5" imgW="1003300" imgH="254000" progId="Equation.DSMT4">
                  <p:embed/>
                </p:oleObj>
              </mc:Choice>
              <mc:Fallback>
                <p:oleObj name="Equation" r:id="rId5" imgW="1003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858" y="1371600"/>
                        <a:ext cx="2519530" cy="6419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07F558EB-F428-415F-A899-2C4842BFC8B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124200" y="2544709"/>
          <a:ext cx="288925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7" imgW="567070" imgH="252031" progId="Equation.DSMT4">
                  <p:embed/>
                </p:oleObj>
              </mc:Choice>
              <mc:Fallback>
                <p:oleObj name="Equation" r:id="rId7" imgW="567070" imgH="25203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24200" y="2544709"/>
                        <a:ext cx="288925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A3DD04BB-C887-4232-8056-B9E72E74701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124200" y="2671709"/>
          <a:ext cx="31115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9" imgW="611724" imgH="254885" progId="Equation.DSMT4">
                  <p:embed/>
                </p:oleObj>
              </mc:Choice>
              <mc:Fallback>
                <p:oleObj name="Equation" r:id="rId9" imgW="611724" imgH="25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24200" y="2671709"/>
                        <a:ext cx="311150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5">
            <a:extLst>
              <a:ext uri="{FF2B5EF4-FFF2-40B4-BE49-F238E27FC236}">
                <a16:creationId xmlns:a16="http://schemas.microsoft.com/office/drawing/2014/main" xmlns="" id="{7BABE88D-F47A-4430-A6CE-5E7E1A92A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469" y="2057400"/>
            <a:ext cx="411266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xmlns="" id="{32AC5E8E-3FB6-4B63-A0AC-41A14FEDF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906" y="2057400"/>
            <a:ext cx="572849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nghịch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xmlns="" id="{D21D5E0B-B27A-46BF-81A7-84D048C2D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24201" y="2544793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3195179F-AE57-48F6-8541-4FA8745013F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913500" y="2090120"/>
          <a:ext cx="1334900" cy="59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11" imgW="580771" imgH="257409" progId="Equation.DSMT4">
                  <p:embed/>
                </p:oleObj>
              </mc:Choice>
              <mc:Fallback>
                <p:oleObj name="Equation" r:id="rId11" imgW="580771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13500" y="2090120"/>
                        <a:ext cx="1334900" cy="590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5FB05C1D-AE3B-4619-9CE9-C7CF10434A1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404784" y="2070242"/>
          <a:ext cx="1444317" cy="59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Equation" r:id="rId13" imgW="628269" imgH="257409" progId="Equation.DSMT4">
                  <p:embed/>
                </p:oleObj>
              </mc:Choice>
              <mc:Fallback>
                <p:oleObj name="Equation" r:id="rId13" imgW="628269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404784" y="2070242"/>
                        <a:ext cx="1444317" cy="590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5">
            <a:extLst>
              <a:ext uri="{FF2B5EF4-FFF2-40B4-BE49-F238E27FC236}">
                <a16:creationId xmlns:a16="http://schemas.microsoft.com/office/drawing/2014/main" xmlns="" id="{F8340CEF-F188-4C7E-B8B1-E74A36B81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15" y="2590800"/>
            <a:ext cx="475546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B. </a:t>
            </a: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sp>
        <p:nvSpPr>
          <p:cNvPr id="105" name="Rectangle 6">
            <a:extLst>
              <a:ext uri="{FF2B5EF4-FFF2-40B4-BE49-F238E27FC236}">
                <a16:creationId xmlns:a16="http://schemas.microsoft.com/office/drawing/2014/main" xmlns="" id="{F94EC0AA-1519-4600-B228-BAAF8F3A8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368" y="2590800"/>
            <a:ext cx="544956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đồng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106" name="Object 105">
            <a:extLst>
              <a:ext uri="{FF2B5EF4-FFF2-40B4-BE49-F238E27FC236}">
                <a16:creationId xmlns:a16="http://schemas.microsoft.com/office/drawing/2014/main" xmlns="" id="{07DF3F02-D8A7-45D6-A6E5-5AF67D58F6A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180200" y="2623520"/>
          <a:ext cx="1334900" cy="59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Equation" r:id="rId15" imgW="580771" imgH="257409" progId="Equation.DSMT4">
                  <p:embed/>
                </p:oleObj>
              </mc:Choice>
              <mc:Fallback>
                <p:oleObj name="Equation" r:id="rId15" imgW="580771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80200" y="2623520"/>
                        <a:ext cx="1334900" cy="590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>
            <a:extLst>
              <a:ext uri="{FF2B5EF4-FFF2-40B4-BE49-F238E27FC236}">
                <a16:creationId xmlns:a16="http://schemas.microsoft.com/office/drawing/2014/main" xmlns="" id="{1EE3C482-E3B1-41A1-B595-A3EE6576640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404784" y="2603642"/>
          <a:ext cx="1444317" cy="59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Equation" r:id="rId16" imgW="628269" imgH="257409" progId="Equation.DSMT4">
                  <p:embed/>
                </p:oleObj>
              </mc:Choice>
              <mc:Fallback>
                <p:oleObj name="Equation" r:id="rId16" imgW="628269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404784" y="2603642"/>
                        <a:ext cx="1444317" cy="590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Rectangle 5">
            <a:extLst>
              <a:ext uri="{FF2B5EF4-FFF2-40B4-BE49-F238E27FC236}">
                <a16:creationId xmlns:a16="http://schemas.microsoft.com/office/drawing/2014/main" xmlns="" id="{9A60012C-FDB5-420B-90AF-36B75D20A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798" y="3148324"/>
            <a:ext cx="411266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sp>
        <p:nvSpPr>
          <p:cNvPr id="110" name="Rectangle 6">
            <a:extLst>
              <a:ext uri="{FF2B5EF4-FFF2-40B4-BE49-F238E27FC236}">
                <a16:creationId xmlns:a16="http://schemas.microsoft.com/office/drawing/2014/main" xmlns="" id="{9AA62BEC-9D07-4A32-8703-D4DF4B518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8336" y="3148324"/>
            <a:ext cx="572849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nghịch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111" name="Object 110">
            <a:extLst>
              <a:ext uri="{FF2B5EF4-FFF2-40B4-BE49-F238E27FC236}">
                <a16:creationId xmlns:a16="http://schemas.microsoft.com/office/drawing/2014/main" xmlns="" id="{5D34DA6B-B484-4B93-BDC5-D79247BA742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974432" y="3185319"/>
          <a:ext cx="1283494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Equation" r:id="rId17" imgW="558720" imgH="253800" progId="Equation.DSMT4">
                  <p:embed/>
                </p:oleObj>
              </mc:Choice>
              <mc:Fallback>
                <p:oleObj name="Equation" r:id="rId17" imgW="558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74432" y="3185319"/>
                        <a:ext cx="1283494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>
            <a:extLst>
              <a:ext uri="{FF2B5EF4-FFF2-40B4-BE49-F238E27FC236}">
                <a16:creationId xmlns:a16="http://schemas.microsoft.com/office/drawing/2014/main" xmlns="" id="{BFF0C848-B00A-45EE-9DE0-AEC7CBCCF65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476707" y="3164682"/>
          <a:ext cx="1371600" cy="58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Equation" r:id="rId19" imgW="596880" imgH="253800" progId="Equation.DSMT4">
                  <p:embed/>
                </p:oleObj>
              </mc:Choice>
              <mc:Fallback>
                <p:oleObj name="Equation" r:id="rId19" imgW="596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476707" y="3164682"/>
                        <a:ext cx="1371600" cy="583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Rectangle 5">
            <a:extLst>
              <a:ext uri="{FF2B5EF4-FFF2-40B4-BE49-F238E27FC236}">
                <a16:creationId xmlns:a16="http://schemas.microsoft.com/office/drawing/2014/main" xmlns="" id="{55A9F478-60D5-4CCB-8B75-833C75F9F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67" y="3685692"/>
            <a:ext cx="468012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D. </a:t>
            </a: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sp>
        <p:nvSpPr>
          <p:cNvPr id="114" name="Rectangle 6">
            <a:extLst>
              <a:ext uri="{FF2B5EF4-FFF2-40B4-BE49-F238E27FC236}">
                <a16:creationId xmlns:a16="http://schemas.microsoft.com/office/drawing/2014/main" xmlns="" id="{0DABFB8C-9CF3-45B3-B69E-B36B1B20B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797" y="3685692"/>
            <a:ext cx="544956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đồng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115" name="Object 114">
            <a:extLst>
              <a:ext uri="{FF2B5EF4-FFF2-40B4-BE49-F238E27FC236}">
                <a16:creationId xmlns:a16="http://schemas.microsoft.com/office/drawing/2014/main" xmlns="" id="{CAFC501D-BAB6-466A-A6EC-9EEEC62238F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180200" y="3693151"/>
          <a:ext cx="1283494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Equation" r:id="rId21" imgW="558720" imgH="253800" progId="Equation.DSMT4">
                  <p:embed/>
                </p:oleObj>
              </mc:Choice>
              <mc:Fallback>
                <p:oleObj name="Equation" r:id="rId21" imgW="558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180200" y="3693151"/>
                        <a:ext cx="1283494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>
            <a:extLst>
              <a:ext uri="{FF2B5EF4-FFF2-40B4-BE49-F238E27FC236}">
                <a16:creationId xmlns:a16="http://schemas.microsoft.com/office/drawing/2014/main" xmlns="" id="{185F4EBE-D805-4818-A333-21CA4E55223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476707" y="3702050"/>
          <a:ext cx="1371600" cy="58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Equation" r:id="rId23" imgW="596880" imgH="253800" progId="Equation.DSMT4">
                  <p:embed/>
                </p:oleObj>
              </mc:Choice>
              <mc:Fallback>
                <p:oleObj name="Equation" r:id="rId23" imgW="596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476707" y="3702050"/>
                        <a:ext cx="1371600" cy="583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Rectangle 5">
            <a:extLst>
              <a:ext uri="{FF2B5EF4-FFF2-40B4-BE49-F238E27FC236}">
                <a16:creationId xmlns:a16="http://schemas.microsoft.com/office/drawing/2014/main" xmlns="" id="{B7E54FB9-ADB6-4A94-8521-2FD6C89B9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7" y="5915336"/>
            <a:ext cx="525720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đó nghịch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sp>
        <p:nvSpPr>
          <p:cNvPr id="118" name="Rectangle 6">
            <a:extLst>
              <a:ext uri="{FF2B5EF4-FFF2-40B4-BE49-F238E27FC236}">
                <a16:creationId xmlns:a16="http://schemas.microsoft.com/office/drawing/2014/main" xmlns="" id="{2C28BA9C-7FB9-4E50-BDB8-BEC44E5F7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997" y="5915336"/>
            <a:ext cx="544956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đồng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119" name="Object 118">
            <a:extLst>
              <a:ext uri="{FF2B5EF4-FFF2-40B4-BE49-F238E27FC236}">
                <a16:creationId xmlns:a16="http://schemas.microsoft.com/office/drawing/2014/main" xmlns="" id="{7FD609E4-3506-4EFE-8F4E-71E3D99DD50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552907" y="5931694"/>
          <a:ext cx="1371600" cy="58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Equation" r:id="rId25" imgW="596880" imgH="253800" progId="Equation.DSMT4">
                  <p:embed/>
                </p:oleObj>
              </mc:Choice>
              <mc:Fallback>
                <p:oleObj name="Equation" r:id="rId25" imgW="596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552907" y="5931694"/>
                        <a:ext cx="1371600" cy="583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0C8FB42D-1B64-4E88-A99E-FF220F26684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34000" y="5932488"/>
          <a:ext cx="12842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Equation" r:id="rId26" imgW="2568130" imgH="1164467" progId="Equation.DSMT4">
                  <p:embed/>
                </p:oleObj>
              </mc:Choice>
              <mc:Fallback>
                <p:oleObj name="Equation" r:id="rId26" imgW="2568130" imgH="11644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334000" y="5932488"/>
                        <a:ext cx="1284288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303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468010" y="4638847"/>
            <a:ext cx="11333368" cy="2142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5"/>
            <a:ext cx="11586440" cy="3248861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159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4352756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1028700"/>
            <a:ext cx="1119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4</a:t>
            </a:r>
            <a:endParaRPr lang="en-US" sz="3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3658780" y="801182"/>
            <a:ext cx="4759195" cy="54999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4077766" y="821912"/>
            <a:ext cx="4182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27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8DBC01-2D45-4C2D-99A8-D14BEAA36BDE}"/>
              </a:ext>
            </a:extLst>
          </p:cNvPr>
          <p:cNvSpPr/>
          <p:nvPr/>
        </p:nvSpPr>
        <p:spPr>
          <a:xfrm>
            <a:off x="2718092" y="1447800"/>
            <a:ext cx="90929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>
                <a:latin typeface="Times New Roman" panose="02020603050405020304" pitchFamily="18" charset="0"/>
                <a:ea typeface="Calibri" panose="020F0502020204030204" pitchFamily="34" charset="0"/>
              </a:rPr>
              <a:t>Bảng biến thiên ở dưới là của hàm số nào </a:t>
            </a:r>
            <a:endParaRPr lang="en-US" sz="30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8867276-A8CF-4B63-AC91-B5EACDEAA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765" y="2130559"/>
            <a:ext cx="5464753" cy="1927938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BA04E940-C7BB-4839-8A68-0DA4429C179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15684" y="1960918"/>
          <a:ext cx="2859088" cy="5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4" imgW="1244520" imgH="253800" progId="Equation.DSMT4">
                  <p:embed/>
                </p:oleObj>
              </mc:Choice>
              <mc:Fallback>
                <p:oleObj name="Equation" r:id="rId4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5684" y="1960918"/>
                        <a:ext cx="2859088" cy="5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E662A129-ECC0-459B-8FCD-B55AA42D6E7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15684" y="2526434"/>
          <a:ext cx="28892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6" imgW="1257120" imgH="253800" progId="Equation.DSMT4">
                  <p:embed/>
                </p:oleObj>
              </mc:Choice>
              <mc:Fallback>
                <p:oleObj name="Equation" r:id="rId6" imgW="1257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15684" y="2526434"/>
                        <a:ext cx="288925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39EEE784-2B98-4932-8E1B-2EF1CC018B1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15684" y="3106914"/>
          <a:ext cx="2567781" cy="5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8" imgW="1117440" imgH="253800" progId="Equation.DSMT4">
                  <p:embed/>
                </p:oleObj>
              </mc:Choice>
              <mc:Fallback>
                <p:oleObj name="Equation" r:id="rId8" imgW="1117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15684" y="3106914"/>
                        <a:ext cx="2567781" cy="5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ABD41353-0EC2-4C4D-84D1-CC70F4A18AC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15684" y="3713405"/>
          <a:ext cx="3063875" cy="58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10" imgW="1333440" imgH="253800" progId="Equation.DSMT4">
                  <p:embed/>
                </p:oleObj>
              </mc:Choice>
              <mc:Fallback>
                <p:oleObj name="Equation" r:id="rId10" imgW="1333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15684" y="3713405"/>
                        <a:ext cx="3063875" cy="583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DC42956-B52A-4C08-A855-473D9AFE6CF9}"/>
              </a:ext>
            </a:extLst>
          </p:cNvPr>
          <p:cNvSpPr/>
          <p:nvPr/>
        </p:nvSpPr>
        <p:spPr>
          <a:xfrm>
            <a:off x="2310908" y="4698083"/>
            <a:ext cx="8471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5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D.</a:t>
            </a:r>
            <a:endParaRPr lang="en-US" sz="2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Bảng biến thiên có bề lõm hướng xuống. Loại đáp án A và B.</a:t>
            </a:r>
            <a:endParaRPr lang="en-US" sz="2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xmlns="" id="{41186382-EF7E-4078-A91C-B21BE63D3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763" y="5694304"/>
            <a:ext cx="427168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indent="90488"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nl-NL" altLang="en-US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Đỉnh của parabol có tọa độ là </a:t>
            </a:r>
            <a:endParaRPr lang="nl-NL" altLang="en-US" sz="25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1258172A-88F9-4BC8-BC1E-00608B01C4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599052" y="5566097"/>
          <a:ext cx="1048966" cy="83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12" imgW="571252" imgH="431613" progId="Equation.DSMT4">
                  <p:embed/>
                </p:oleObj>
              </mc:Choice>
              <mc:Fallback>
                <p:oleObj name="Equation" r:id="rId12" imgW="571252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052" y="5566097"/>
                        <a:ext cx="1048966" cy="8319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3">
            <a:extLst>
              <a:ext uri="{FF2B5EF4-FFF2-40B4-BE49-F238E27FC236}">
                <a16:creationId xmlns:a16="http://schemas.microsoft.com/office/drawing/2014/main" xmlns="" id="{810BD648-0257-4CB8-9827-F413DCA1E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838" y="6292370"/>
            <a:ext cx="577209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90488" algn="just" defTabSz="457200">
              <a:tabLst>
                <a:tab pos="90488" algn="l"/>
                <a:tab pos="144463" algn="l"/>
                <a:tab pos="234157" algn="l"/>
                <a:tab pos="269875" algn="l"/>
                <a:tab pos="323850" algn="l"/>
                <a:tab pos="630238" algn="l"/>
                <a:tab pos="1890713" algn="l"/>
              </a:tabLst>
            </a:pPr>
            <a:r>
              <a:rPr lang="nl-NL" altLang="en-US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 các đáp án còn lại, đáp án D thỏa mãn. </a:t>
            </a:r>
            <a:endParaRPr lang="nl-NL" alt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66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Description: Description: https://diendantoanhoc.net/uploads/monthly_01_2016/post-88918-0-32945200-1452453919.jpg">
            <a:extLst>
              <a:ext uri="{FF2B5EF4-FFF2-40B4-BE49-F238E27FC236}">
                <a16:creationId xmlns:a16="http://schemas.microsoft.com/office/drawing/2014/main" xmlns="" id="{26533AEE-1A6F-4CC5-9839-4987313484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43355"/>
            <a:ext cx="5334000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FD9715E-897E-41E3-9459-DB48BB31E6D0}"/>
              </a:ext>
            </a:extLst>
          </p:cNvPr>
          <p:cNvSpPr/>
          <p:nvPr/>
        </p:nvSpPr>
        <p:spPr>
          <a:xfrm>
            <a:off x="1828800" y="5803320"/>
            <a:ext cx="35433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>
                <a:latin typeface="Times New Roman" panose="02020603050405020304" pitchFamily="18" charset="0"/>
                <a:ea typeface="Times New Roman" panose="02020603050405020304" pitchFamily="18" charset="0"/>
              </a:rPr>
              <a:t>Cổng hình vòm ở Mỹ</a:t>
            </a:r>
            <a:endParaRPr lang="en-US" sz="900" b="1"/>
          </a:p>
        </p:txBody>
      </p:sp>
      <p:pic>
        <p:nvPicPr>
          <p:cNvPr id="5" name="Picture 4" descr="Description: Description: Những công trình biểu tượng của các trường danh tiếng Thủ đô">
            <a:extLst>
              <a:ext uri="{FF2B5EF4-FFF2-40B4-BE49-F238E27FC236}">
                <a16:creationId xmlns:a16="http://schemas.microsoft.com/office/drawing/2014/main" xmlns="" id="{E62BAC6D-3266-44B9-A0CF-F52EF45451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443355"/>
            <a:ext cx="5029200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EBABDB5-1EC9-4D0E-A161-9464A499F85C}"/>
              </a:ext>
            </a:extLst>
          </p:cNvPr>
          <p:cNvSpPr/>
          <p:nvPr/>
        </p:nvSpPr>
        <p:spPr>
          <a:xfrm>
            <a:off x="6669796" y="5786755"/>
            <a:ext cx="5064207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buSzPts val="1350"/>
            </a:pPr>
            <a:r>
              <a:rPr lang="en-US" sz="2200" b="1">
                <a:latin typeface="Times New Roman" panose="02020603050405020304" pitchFamily="18" charset="0"/>
                <a:ea typeface="Times New Roman" panose="02020603050405020304" pitchFamily="18" charset="0"/>
              </a:rPr>
              <a:t>Cổng trường Đại học Bách Khoa Hà Nội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20551906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468010" y="4638847"/>
            <a:ext cx="11333368" cy="2142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5"/>
            <a:ext cx="11586440" cy="3248861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159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4352756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1028700"/>
            <a:ext cx="1119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5</a:t>
            </a:r>
            <a:endParaRPr lang="en-US" sz="3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3658780" y="801182"/>
            <a:ext cx="4759195" cy="54999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4077766" y="821912"/>
            <a:ext cx="4182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27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BA04E940-C7BB-4839-8A68-0DA4429C179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02644" y="1960563"/>
          <a:ext cx="2683669" cy="5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3" imgW="1168200" imgH="253800" progId="Equation.DSMT4">
                  <p:embed/>
                </p:oleObj>
              </mc:Choice>
              <mc:Fallback>
                <p:oleObj name="Equation" r:id="rId3" imgW="1168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2644" y="1960563"/>
                        <a:ext cx="2683669" cy="5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E662A129-ECC0-459B-8FCD-B55AA42D6E7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32013" y="2526507"/>
          <a:ext cx="26558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5" imgW="1155600" imgH="253800" progId="Equation.DSMT4">
                  <p:embed/>
                </p:oleObj>
              </mc:Choice>
              <mc:Fallback>
                <p:oleObj name="Equation" r:id="rId5" imgW="1155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2013" y="2526507"/>
                        <a:ext cx="2655888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39EEE784-2B98-4932-8E1B-2EF1CC018B1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47094" y="3106738"/>
          <a:ext cx="3034506" cy="5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7" imgW="1320480" imgH="253800" progId="Equation.DSMT4">
                  <p:embed/>
                </p:oleObj>
              </mc:Choice>
              <mc:Fallback>
                <p:oleObj name="Equation" r:id="rId7" imgW="1320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47094" y="3106738"/>
                        <a:ext cx="3034506" cy="5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ABD41353-0EC2-4C4D-84D1-CC70F4A18AC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208213" y="3713163"/>
          <a:ext cx="2859088" cy="5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9" imgW="1244520" imgH="253800" progId="Equation.DSMT4">
                  <p:embed/>
                </p:oleObj>
              </mc:Choice>
              <mc:Fallback>
                <p:oleObj name="Equation" r:id="rId9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08213" y="3713163"/>
                        <a:ext cx="2859088" cy="5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DC42956-B52A-4C08-A855-473D9AFE6CF9}"/>
              </a:ext>
            </a:extLst>
          </p:cNvPr>
          <p:cNvSpPr/>
          <p:nvPr/>
        </p:nvSpPr>
        <p:spPr>
          <a:xfrm>
            <a:off x="2310908" y="4698083"/>
            <a:ext cx="84713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75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B.</a:t>
            </a:r>
            <a:endParaRPr lang="en-US" sz="275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7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 lõm hướng lên, loại đáp án C </a:t>
            </a:r>
            <a:endParaRPr lang="en-US" sz="27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887E27-D3AE-430F-A297-8AD04335AF97}"/>
              </a:ext>
            </a:extLst>
          </p:cNvPr>
          <p:cNvSpPr/>
          <p:nvPr/>
        </p:nvSpPr>
        <p:spPr>
          <a:xfrm>
            <a:off x="771114" y="1587062"/>
            <a:ext cx="68852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000">
                <a:latin typeface="Times New Roman" panose="02020603050405020304" pitchFamily="18" charset="0"/>
                <a:ea typeface="Calibri" panose="020F0502020204030204" pitchFamily="34" charset="0"/>
              </a:rPr>
              <a:t>Hàm số bậc hai nào có đồ thị như hình bên </a:t>
            </a:r>
            <a:endParaRPr lang="en-US" sz="3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A4554D-6D2B-469E-BDCF-0B84987B6C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90" y="1376878"/>
            <a:ext cx="3583756" cy="2868217"/>
          </a:xfrm>
          <a:prstGeom prst="rect">
            <a:avLst/>
          </a:prstGeom>
        </p:spPr>
      </p:pic>
      <p:sp>
        <p:nvSpPr>
          <p:cNvPr id="10" name="Rectangle 107">
            <a:extLst>
              <a:ext uri="{FF2B5EF4-FFF2-40B4-BE49-F238E27FC236}">
                <a16:creationId xmlns:a16="http://schemas.microsoft.com/office/drawing/2014/main" xmlns="" id="{B36BF619-832F-4EE0-AB0E-07274DE03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79" y="5801408"/>
            <a:ext cx="480195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27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 của parabol là điểm (1; </a:t>
            </a:r>
            <a:r>
              <a:rPr lang="nl-NL" altLang="en-US" sz="27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3</a:t>
            </a:r>
            <a:r>
              <a:rPr lang="nl-NL" altLang="en-US" sz="27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nl-NL" altLang="en-US" sz="2750"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A7D708D2-6D3E-40D4-9B30-95B95BF450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12725" cy="13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12" imgW="418918" imgH="253890" progId="Equation.DSMT4">
                  <p:embed/>
                </p:oleObj>
              </mc:Choice>
              <mc:Fallback>
                <p:oleObj name="Equation" r:id="rId12" imgW="418918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2725" cy="13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8">
            <a:extLst>
              <a:ext uri="{FF2B5EF4-FFF2-40B4-BE49-F238E27FC236}">
                <a16:creationId xmlns:a16="http://schemas.microsoft.com/office/drawing/2014/main" xmlns="" id="{897A51C6-8C60-4290-801E-9D48F381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739" y="6309684"/>
            <a:ext cx="6680483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27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 các đáp án A, B và D, đáp án B thỏa mãn. </a:t>
            </a:r>
            <a:endParaRPr lang="nl-NL" altLang="en-US" sz="27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90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468010" y="4638847"/>
            <a:ext cx="11333368" cy="2142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5"/>
            <a:ext cx="11586440" cy="3248861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159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4352756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1028700"/>
            <a:ext cx="1119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6</a:t>
            </a:r>
            <a:endParaRPr lang="en-US" sz="3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3658780" y="801182"/>
            <a:ext cx="4759195" cy="54999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4077766" y="821912"/>
            <a:ext cx="4182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27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DC42956-B52A-4C08-A855-473D9AFE6CF9}"/>
              </a:ext>
            </a:extLst>
          </p:cNvPr>
          <p:cNvSpPr/>
          <p:nvPr/>
        </p:nvSpPr>
        <p:spPr>
          <a:xfrm>
            <a:off x="2057400" y="4698083"/>
            <a:ext cx="8471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5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D.</a:t>
            </a:r>
            <a:endParaRPr lang="en-US" sz="2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Bề lõm hướng xuống nên </a:t>
            </a:r>
            <a:endParaRPr lang="en-US" sz="2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xmlns="" id="{41186382-EF7E-4078-A91C-B21BE63D3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380" y="5694304"/>
            <a:ext cx="553645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indent="90488"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nl-NL" altLang="en-US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Hoàng độ đỉnh của parabol có tọa độ là </a:t>
            </a:r>
            <a:endParaRPr lang="nl-NL" altLang="en-US" sz="25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1258172A-88F9-4BC8-BC1E-00608B01C4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196892" y="5524500"/>
          <a:ext cx="1589961" cy="83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Equation" r:id="rId3" imgW="787320" imgH="393480" progId="Equation.DSMT4">
                  <p:embed/>
                </p:oleObj>
              </mc:Choice>
              <mc:Fallback>
                <p:oleObj name="Equation" r:id="rId3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892" y="5524500"/>
                        <a:ext cx="1589961" cy="8338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2CF35B73-34C6-4901-A159-75AE61A2FDA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057900" y="5271404"/>
          <a:ext cx="692728" cy="271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quation" r:id="rId5" imgW="1523880" imgH="596880" progId="Equation.DSMT4">
                  <p:embed/>
                </p:oleObj>
              </mc:Choice>
              <mc:Fallback>
                <p:oleObj name="Equation" r:id="rId5" imgW="152388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57900" y="5271404"/>
                        <a:ext cx="692728" cy="271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24B079BB-83BB-4117-A200-90D6F1B7B07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860090" y="5754056"/>
          <a:ext cx="1084552" cy="277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7" imgW="2387520" imgH="609480" progId="Equation.DSMT4">
                  <p:embed/>
                </p:oleObj>
              </mc:Choice>
              <mc:Fallback>
                <p:oleObj name="Equation" r:id="rId7" imgW="23875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60090" y="5754056"/>
                        <a:ext cx="1084552" cy="277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038ED9-B430-4C2C-9110-8439540CCBC8}"/>
              </a:ext>
            </a:extLst>
          </p:cNvPr>
          <p:cNvSpPr/>
          <p:nvPr/>
        </p:nvSpPr>
        <p:spPr>
          <a:xfrm>
            <a:off x="1821833" y="6258903"/>
            <a:ext cx="685957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</a:rPr>
              <a:t>Parabol cắt trục tung tại điểm có tung độ dương nên</a:t>
            </a:r>
            <a:endParaRPr lang="en-US" sz="250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B7445EC3-1C5E-4711-A7AA-9E46E6033D3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659813" y="6311900"/>
          <a:ext cx="73580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9" imgW="1473120" imgH="596880" progId="Equation.DSMT4">
                  <p:embed/>
                </p:oleObj>
              </mc:Choice>
              <mc:Fallback>
                <p:oleObj name="Equation" r:id="rId9" imgW="147312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659813" y="6311900"/>
                        <a:ext cx="735807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EC1BF78F-F0D5-4C1D-B266-09475C8E0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827" y="1524001"/>
            <a:ext cx="7184281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hàm số                              có đồ thị như hình bên. 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A4C6EEBE-F8C0-4CB7-8601-A2FE89D37AD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907994" y="1420987"/>
          <a:ext cx="2705152" cy="641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11" imgW="1003300" imgH="254000" progId="Equation.DSMT4">
                  <p:embed/>
                </p:oleObj>
              </mc:Choice>
              <mc:Fallback>
                <p:oleObj name="Equation" r:id="rId11" imgW="1003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7994" y="1420987"/>
                        <a:ext cx="2705152" cy="641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674D53F-E5EC-4635-8F43-5A46C4479A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519" y="1398015"/>
            <a:ext cx="3333460" cy="28048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581CD39-E57E-4EEA-83E3-7153C2D7C397}"/>
              </a:ext>
            </a:extLst>
          </p:cNvPr>
          <p:cNvSpPr/>
          <p:nvPr/>
        </p:nvSpPr>
        <p:spPr>
          <a:xfrm>
            <a:off x="2428731" y="1932702"/>
            <a:ext cx="5038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 định nào sau đây đúng ?</a:t>
            </a:r>
            <a:endParaRPr lang="en-US" sz="3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BB80FB93-F244-4BDE-80B5-33971F7553B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53110" y="2575996"/>
          <a:ext cx="3454322" cy="537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14" imgW="1396800" imgH="203040" progId="Equation.DSMT4">
                  <p:embed/>
                </p:oleObj>
              </mc:Choice>
              <mc:Fallback>
                <p:oleObj name="Equation" r:id="rId14" imgW="1396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3110" y="2575996"/>
                        <a:ext cx="3454322" cy="537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93A9E316-485F-4130-91BD-182F31639F1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578748" y="2572565"/>
          <a:ext cx="3498452" cy="513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16" imgW="1384200" imgH="203040" progId="Equation.DSMT4">
                  <p:embed/>
                </p:oleObj>
              </mc:Choice>
              <mc:Fallback>
                <p:oleObj name="Equation" r:id="rId16" imgW="1384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78748" y="2572565"/>
                        <a:ext cx="3498452" cy="513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BD06CC14-389A-4841-9FFA-B6F9495215B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67955" y="3410765"/>
          <a:ext cx="3498452" cy="513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18" imgW="1384200" imgH="203040" progId="Equation.DSMT4">
                  <p:embed/>
                </p:oleObj>
              </mc:Choice>
              <mc:Fallback>
                <p:oleObj name="Equation" r:id="rId18" imgW="1384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67955" y="3410765"/>
                        <a:ext cx="3498452" cy="513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xmlns="" id="{1F758C75-8CDE-4854-94FB-0DB7BD6BBB5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584754" y="3382604"/>
          <a:ext cx="3530547" cy="513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20" imgW="1396800" imgH="203040" progId="Equation.DSMT4">
                  <p:embed/>
                </p:oleObj>
              </mc:Choice>
              <mc:Fallback>
                <p:oleObj name="Equation" r:id="rId20" imgW="1396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584754" y="3382604"/>
                        <a:ext cx="3530547" cy="513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364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468010" y="4638847"/>
            <a:ext cx="11333368" cy="2142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5"/>
            <a:ext cx="11586440" cy="3248861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159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4352756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1028700"/>
            <a:ext cx="1119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7</a:t>
            </a:r>
            <a:endParaRPr lang="en-US" sz="3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3658780" y="801182"/>
            <a:ext cx="4759195" cy="54999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4077766" y="821912"/>
            <a:ext cx="4182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27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DC42956-B52A-4C08-A855-473D9AFE6CF9}"/>
              </a:ext>
            </a:extLst>
          </p:cNvPr>
          <p:cNvSpPr/>
          <p:nvPr/>
        </p:nvSpPr>
        <p:spPr>
          <a:xfrm>
            <a:off x="2310908" y="4698083"/>
            <a:ext cx="8471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5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A.</a:t>
            </a:r>
            <a:endParaRPr lang="en-US" sz="2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 </a:t>
            </a:r>
            <a:endParaRPr lang="en-US" sz="2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887E27-D3AE-430F-A297-8AD04335AF97}"/>
              </a:ext>
            </a:extLst>
          </p:cNvPr>
          <p:cNvSpPr/>
          <p:nvPr/>
        </p:nvSpPr>
        <p:spPr>
          <a:xfrm>
            <a:off x="533400" y="1409700"/>
            <a:ext cx="113580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parabol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M(0;4)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A0F83A09-E044-4B40-91D9-D10E70F893C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265005" y="1448241"/>
          <a:ext cx="3418216" cy="72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3" imgW="1351894" imgH="286250" progId="Equation.DSMT4">
                  <p:embed/>
                </p:oleObj>
              </mc:Choice>
              <mc:Fallback>
                <p:oleObj name="Equation" r:id="rId3" imgW="1351894" imgH="2862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5005" y="1448241"/>
                        <a:ext cx="3418216" cy="722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03DA4980-026F-49A9-92DC-72AE85C80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234280"/>
              </p:ext>
            </p:extLst>
          </p:nvPr>
        </p:nvGraphicFramePr>
        <p:xfrm>
          <a:off x="2383480" y="2738799"/>
          <a:ext cx="2917825" cy="5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5" imgW="1269720" imgH="253800" progId="Equation.DSMT4">
                  <p:embed/>
                </p:oleObj>
              </mc:Choice>
              <mc:Fallback>
                <p:oleObj name="Equation" r:id="rId5" imgW="1269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3480" y="2738799"/>
                        <a:ext cx="2917825" cy="5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F962893A-0901-42A8-B347-6F21259FAFA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757194" y="2690019"/>
          <a:ext cx="2889250" cy="58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7" imgW="1257120" imgH="253800" progId="Equation.DSMT4">
                  <p:embed/>
                </p:oleObj>
              </mc:Choice>
              <mc:Fallback>
                <p:oleObj name="Equation" r:id="rId7" imgW="1257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57194" y="2690019"/>
                        <a:ext cx="2889250" cy="583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C1B187BE-C723-4761-8ED4-610E4219CB5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63007" y="3375819"/>
          <a:ext cx="2859881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9" imgW="1244520" imgH="253800" progId="Equation.DSMT4">
                  <p:embed/>
                </p:oleObj>
              </mc:Choice>
              <mc:Fallback>
                <p:oleObj name="Equation" r:id="rId9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3007" y="3375819"/>
                        <a:ext cx="2859881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BB5BFD83-C74A-470F-B936-E1D7710637C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819900" y="3325019"/>
          <a:ext cx="2743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11" imgW="1193760" imgH="253800" progId="Equation.DSMT4">
                  <p:embed/>
                </p:oleObj>
              </mc:Choice>
              <mc:Fallback>
                <p:oleObj name="Equation" r:id="rId11" imgW="1193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19900" y="3325019"/>
                        <a:ext cx="274320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81AA8C6A-CE25-4B6A-841F-6B477C308E7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523422" y="5010978"/>
          <a:ext cx="3297856" cy="72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quation" r:id="rId13" imgW="1304396" imgH="286250" progId="Equation.DSMT4">
                  <p:embed/>
                </p:oleObj>
              </mc:Choice>
              <mc:Fallback>
                <p:oleObj name="Equation" r:id="rId13" imgW="1304396" imgH="2862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23422" y="5010978"/>
                        <a:ext cx="3297856" cy="722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4C5B0C-D745-4266-934E-6BC947B76A9D}"/>
              </a:ext>
            </a:extLst>
          </p:cNvPr>
          <p:cNvSpPr/>
          <p:nvPr/>
        </p:nvSpPr>
        <p:spPr>
          <a:xfrm>
            <a:off x="2434432" y="5770375"/>
            <a:ext cx="20841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</a:rPr>
              <a:t>Trục đối xứng </a:t>
            </a:r>
            <a:endParaRPr lang="en-US" sz="250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BF5BF45C-FD48-41FF-9E79-2C0626BA7BE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360131" y="5585544"/>
          <a:ext cx="3107469" cy="897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15" imgW="1351894" imgH="391160" progId="Equation.DSMT4">
                  <p:embed/>
                </p:oleObj>
              </mc:Choice>
              <mc:Fallback>
                <p:oleObj name="Equation" r:id="rId15" imgW="1351894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60131" y="5585544"/>
                        <a:ext cx="3107469" cy="897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9750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500402" y="4355132"/>
            <a:ext cx="11333368" cy="25028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5"/>
            <a:ext cx="11586440" cy="3135701"/>
            <a:chOff x="1076414" y="4403390"/>
            <a:chExt cx="23172879" cy="3565438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297737"/>
              <a:chOff x="637542" y="1083939"/>
              <a:chExt cx="8945331" cy="1298334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29833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156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4152900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1028700"/>
            <a:ext cx="1119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8</a:t>
            </a:r>
            <a:endParaRPr lang="en-US" sz="3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3658780" y="801182"/>
            <a:ext cx="4759195" cy="54999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4077766" y="821912"/>
            <a:ext cx="4182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27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DC42956-B52A-4C08-A855-473D9AFE6CF9}"/>
              </a:ext>
            </a:extLst>
          </p:cNvPr>
          <p:cNvSpPr/>
          <p:nvPr/>
        </p:nvSpPr>
        <p:spPr>
          <a:xfrm>
            <a:off x="2208829" y="4305300"/>
            <a:ext cx="9830771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5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C.</a:t>
            </a:r>
            <a:endParaRPr lang="en-US" sz="25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en-US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 (P)</a:t>
            </a:r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đi qua điểm M(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1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;6) và có tung độ đỉnh bằng      , ta có hệ </a:t>
            </a:r>
            <a:endParaRPr lang="en-US" sz="2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887E27-D3AE-430F-A297-8AD04335AF97}"/>
              </a:ext>
            </a:extLst>
          </p:cNvPr>
          <p:cNvSpPr/>
          <p:nvPr/>
        </p:nvSpPr>
        <p:spPr>
          <a:xfrm>
            <a:off x="533400" y="1409700"/>
            <a:ext cx="113580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                                                 đi qua điểm M(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1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;6) và có tung độ đỉnh bằng        . Tính tích T = </a:t>
            </a:r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ab.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A0F83A09-E044-4B40-91D9-D10E70F893C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08188" y="1473994"/>
          <a:ext cx="4621213" cy="705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3" imgW="1828800" imgH="279360" progId="Equation.DSMT4">
                  <p:embed/>
                </p:oleObj>
              </mc:Choice>
              <mc:Fallback>
                <p:oleObj name="Equation" r:id="rId3" imgW="1828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8188" y="1473994"/>
                        <a:ext cx="4621213" cy="705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D5433FBE-A8AF-40C2-9348-268CB1D7657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705100" y="2095500"/>
          <a:ext cx="508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5" imgW="1015920" imgH="1714320" progId="Equation.DSMT4">
                  <p:embed/>
                </p:oleObj>
              </mc:Choice>
              <mc:Fallback>
                <p:oleObj name="Equation" r:id="rId5" imgW="101592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5100" y="2095500"/>
                        <a:ext cx="508000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58BB7A-74DA-4A7F-B9EC-EEA1F64A8331}"/>
              </a:ext>
            </a:extLst>
          </p:cNvPr>
          <p:cNvSpPr txBox="1"/>
          <p:nvPr/>
        </p:nvSpPr>
        <p:spPr>
          <a:xfrm>
            <a:off x="2627720" y="2956178"/>
            <a:ext cx="1868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A.  T =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3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86D0225-0BF4-4CD0-862B-670EC21F2937}"/>
              </a:ext>
            </a:extLst>
          </p:cNvPr>
          <p:cNvSpPr txBox="1"/>
          <p:nvPr/>
        </p:nvSpPr>
        <p:spPr>
          <a:xfrm>
            <a:off x="7048500" y="2959269"/>
            <a:ext cx="1868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B.  T =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2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78061877-8353-4359-817E-71DEB25642CC}"/>
              </a:ext>
            </a:extLst>
          </p:cNvPr>
          <p:cNvSpPr txBox="1"/>
          <p:nvPr/>
        </p:nvSpPr>
        <p:spPr>
          <a:xfrm>
            <a:off x="2644285" y="3652735"/>
            <a:ext cx="2629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T =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192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322A1A17-35C6-4CFD-9CB4-523D5044F775}"/>
              </a:ext>
            </a:extLst>
          </p:cNvPr>
          <p:cNvSpPr txBox="1"/>
          <p:nvPr/>
        </p:nvSpPr>
        <p:spPr>
          <a:xfrm>
            <a:off x="7048500" y="3627598"/>
            <a:ext cx="1868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D.  T =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28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E9E966E4-8214-4A47-8D94-AE0C5F5520D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372600" y="4739829"/>
          <a:ext cx="419835" cy="708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7" imgW="1016529" imgH="1714615" progId="Equation.DSMT4">
                  <p:embed/>
                </p:oleObj>
              </mc:Choice>
              <mc:Fallback>
                <p:oleObj name="Equation" r:id="rId7" imgW="1016529" imgH="171461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72600" y="4739829"/>
                        <a:ext cx="419835" cy="708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F1993F79-862C-42A1-86D3-1C0EDF419F3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900271" y="5324756"/>
          <a:ext cx="1615646" cy="1253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9" imgW="850680" imgH="660240" progId="Equation.DSMT4">
                  <p:embed/>
                </p:oleObj>
              </mc:Choice>
              <mc:Fallback>
                <p:oleObj name="Equation" r:id="rId9" imgW="8506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00271" y="5324756"/>
                        <a:ext cx="1615646" cy="1253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540B26A2-7678-4C70-824B-DC11C0790FE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805268" y="5557128"/>
          <a:ext cx="1233110" cy="78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11" imgW="713909" imgH="457855" progId="Equation.DSMT4">
                  <p:embed/>
                </p:oleObj>
              </mc:Choice>
              <mc:Fallback>
                <p:oleObj name="Equation" r:id="rId11" imgW="713909" imgH="4578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05268" y="5557128"/>
                        <a:ext cx="1233110" cy="789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97C295-1CAD-4350-A477-D53019540EA4}"/>
              </a:ext>
            </a:extLst>
          </p:cNvPr>
          <p:cNvSpPr txBox="1"/>
          <p:nvPr/>
        </p:nvSpPr>
        <p:spPr>
          <a:xfrm>
            <a:off x="6172200" y="5715000"/>
            <a:ext cx="16156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(nhận) hoặc 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8BC296ED-4BC9-4EB4-B3AE-49C912D9F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551211"/>
              </p:ext>
            </p:extLst>
          </p:nvPr>
        </p:nvGraphicFramePr>
        <p:xfrm>
          <a:off x="7514851" y="5438468"/>
          <a:ext cx="994710" cy="86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13" imgW="523558" imgH="457855" progId="Equation.DSMT4">
                  <p:embed/>
                </p:oleObj>
              </mc:Choice>
              <mc:Fallback>
                <p:oleObj name="Equation" r:id="rId13" imgW="523558" imgH="4578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14851" y="5438468"/>
                        <a:ext cx="994710" cy="86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9642C029-E254-4BEA-A2B2-0A4CF2F432C7}"/>
              </a:ext>
            </a:extLst>
          </p:cNvPr>
          <p:cNvSpPr txBox="1"/>
          <p:nvPr/>
        </p:nvSpPr>
        <p:spPr>
          <a:xfrm>
            <a:off x="8774694" y="5682808"/>
            <a:ext cx="16156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Loại 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08B21156-3300-4F64-B9ED-B88C4F0EEFD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118259" y="6560671"/>
          <a:ext cx="2047709" cy="313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15" imgW="1304396" imgH="200447" progId="Equation.DSMT4">
                  <p:embed/>
                </p:oleObj>
              </mc:Choice>
              <mc:Fallback>
                <p:oleObj name="Equation" r:id="rId15" imgW="1304396" imgH="2004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18259" y="6560671"/>
                        <a:ext cx="2047709" cy="313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976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scription: Description: cau-vuot-3-tang-da-nang-1">
            <a:extLst>
              <a:ext uri="{FF2B5EF4-FFF2-40B4-BE49-F238E27FC236}">
                <a16:creationId xmlns:a16="http://schemas.microsoft.com/office/drawing/2014/main" xmlns="" id="{524FA4CE-DED6-417C-A8FF-97FEDB5EA1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7300"/>
            <a:ext cx="4953000" cy="35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4C15F1-AD80-4309-BEEC-B014B0F334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57300"/>
            <a:ext cx="495300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FDBE6B-B7D7-49F9-902C-28F52722163F}"/>
              </a:ext>
            </a:extLst>
          </p:cNvPr>
          <p:cNvSpPr/>
          <p:nvPr/>
        </p:nvSpPr>
        <p:spPr>
          <a:xfrm>
            <a:off x="7954834" y="5388927"/>
            <a:ext cx="2270173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buSzPts val="1350"/>
            </a:pPr>
            <a:r>
              <a:rPr lang="en-US" sz="2200" b="1">
                <a:latin typeface="Times New Roman" panose="02020603050405020304" pitchFamily="18" charset="0"/>
                <a:ea typeface="Arial" panose="020B0604020202020204" pitchFamily="34" charset="0"/>
              </a:rPr>
              <a:t>Cầu cảng Sydney</a:t>
            </a:r>
            <a:endParaRPr lang="en-US" sz="900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D5D1243-727D-4803-8BA7-8E3D00E67A7F}"/>
              </a:ext>
            </a:extLst>
          </p:cNvPr>
          <p:cNvSpPr/>
          <p:nvPr/>
        </p:nvSpPr>
        <p:spPr>
          <a:xfrm>
            <a:off x="522277" y="5388927"/>
            <a:ext cx="591514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buSzPts val="1350"/>
            </a:pPr>
            <a:r>
              <a:rPr lang="en-US" sz="2200" b="1">
                <a:latin typeface="Times New Roman" panose="02020603050405020304" pitchFamily="18" charset="0"/>
                <a:ea typeface="Times New Roman" panose="02020603050405020304" pitchFamily="18" charset="0"/>
              </a:rPr>
              <a:t>Cầu vượt 3 tầng nằm tại phía Tây Bắc Đà Nẵng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358224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155121-5BE8-4931-9160-65B012EC269D}"/>
              </a:ext>
            </a:extLst>
          </p:cNvPr>
          <p:cNvSpPr txBox="1"/>
          <p:nvPr/>
        </p:nvSpPr>
        <p:spPr>
          <a:xfrm>
            <a:off x="3429000" y="1066800"/>
            <a:ext cx="5372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số parabol vẽ đ</a:t>
            </a:r>
            <a:r>
              <a:rPr lang="vi-VN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vẽ bằng Geogebra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xmlns="" id="{C605438C-C126-4ED3-BA6E-C80E48AFB7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17382"/>
            <a:ext cx="5143500" cy="421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xmlns="" id="{0643CFC6-C9CA-4F1A-8AA4-186A9DDA9D7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19039"/>
            <a:ext cx="4952999" cy="4215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67820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155121-5BE8-4931-9160-65B012EC269D}"/>
              </a:ext>
            </a:extLst>
          </p:cNvPr>
          <p:cNvSpPr txBox="1"/>
          <p:nvPr/>
        </p:nvSpPr>
        <p:spPr>
          <a:xfrm>
            <a:off x="2095500" y="6389013"/>
            <a:ext cx="2743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 cảng Sydney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C5B352-32CA-40D5-8A9F-334123A813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5" y="1912024"/>
            <a:ext cx="6286500" cy="4305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36451A42-BFBA-4FE4-A9EF-6232E0D8E2C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406315"/>
          <a:ext cx="974725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5" imgW="1943100" imgH="228600" progId="Equation.DSMT4">
                  <p:embed/>
                </p:oleObj>
              </mc:Choice>
              <mc:Fallback>
                <p:oleObj name="Equation" r:id="rId5" imgW="1943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6315"/>
                        <a:ext cx="974725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0982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A4260CF2-A497-45D4-9284-5A6E35F086C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010400" y="5132311"/>
          <a:ext cx="4318000" cy="459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7" imgW="9626400" imgH="927000" progId="Equation.DSMT4">
                  <p:embed/>
                </p:oleObj>
              </mc:Choice>
              <mc:Fallback>
                <p:oleObj name="Equation" r:id="rId7" imgW="962640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132311"/>
                        <a:ext cx="4318000" cy="459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07A65D7-5858-47CA-BD50-534B6E103383}"/>
              </a:ext>
            </a:extLst>
          </p:cNvPr>
          <p:cNvSpPr/>
          <p:nvPr/>
        </p:nvSpPr>
        <p:spPr>
          <a:xfrm>
            <a:off x="6696741" y="1645394"/>
            <a:ext cx="45999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>
                <a:latin typeface="Times New Roman" panose="02020603050405020304" pitchFamily="18" charset="0"/>
                <a:ea typeface="Tahoma" panose="020B0604030504040204" pitchFamily="34" charset="0"/>
              </a:rPr>
              <a:t>Lấy 1 điểm thuộc vòng cung 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Times New Roman" panose="02020603050405020304" pitchFamily="18" charset="0"/>
                <a:ea typeface="Tahoma" panose="020B0604030504040204" pitchFamily="34" charset="0"/>
              </a:rPr>
              <a:t>thành cầu</a:t>
            </a:r>
            <a:endParaRPr lang="en-US" sz="3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5A7BE70-B75A-4488-91A5-27C960CAABD0}"/>
              </a:ext>
            </a:extLst>
          </p:cNvPr>
          <p:cNvSpPr/>
          <p:nvPr/>
        </p:nvSpPr>
        <p:spPr>
          <a:xfrm>
            <a:off x="6713306" y="3365584"/>
            <a:ext cx="48269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</a:rPr>
              <a:t>Gs điểm có độ cao </a:t>
            </a:r>
            <a:r>
              <a:rPr lang="en-US" sz="3000" i="1">
                <a:latin typeface="Times New Roman" panose="02020603050405020304" pitchFamily="18" charset="0"/>
              </a:rPr>
              <a:t>y</a:t>
            </a:r>
            <a:r>
              <a:rPr lang="en-US" sz="3000">
                <a:latin typeface="Times New Roman" panose="02020603050405020304" pitchFamily="18" charset="0"/>
              </a:rPr>
              <a:t>, độ dài </a:t>
            </a:r>
            <a:r>
              <a:rPr lang="en-US" sz="3000" i="1">
                <a:latin typeface="Times New Roman" panose="02020603050405020304" pitchFamily="18" charset="0"/>
              </a:rPr>
              <a:t>x</a:t>
            </a:r>
            <a:r>
              <a:rPr lang="en-US" sz="3000">
                <a:latin typeface="Times New Roman" panose="02020603050405020304" pitchFamily="18" charset="0"/>
              </a:rPr>
              <a:t> </a:t>
            </a:r>
            <a:endParaRPr lang="en-US" sz="3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2B6E104-4A45-49C5-B76D-08F57E8B8DC2}"/>
              </a:ext>
            </a:extLst>
          </p:cNvPr>
          <p:cNvSpPr/>
          <p:nvPr/>
        </p:nvSpPr>
        <p:spPr>
          <a:xfrm>
            <a:off x="6724902" y="4279984"/>
            <a:ext cx="53224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</a:rPr>
              <a:t>Ng</a:t>
            </a:r>
            <a:r>
              <a:rPr lang="vi-VN" sz="3000">
                <a:latin typeface="Times New Roman" panose="02020603050405020304" pitchFamily="18" charset="0"/>
              </a:rPr>
              <a:t>ư</a:t>
            </a:r>
            <a:r>
              <a:rPr lang="en-US" sz="3000">
                <a:latin typeface="Times New Roman" panose="02020603050405020304" pitchFamily="18" charset="0"/>
              </a:rPr>
              <a:t>ời ta biểu thị đ</a:t>
            </a:r>
            <a:r>
              <a:rPr lang="vi-VN" sz="3000">
                <a:latin typeface="Times New Roman" panose="02020603050405020304" pitchFamily="18" charset="0"/>
              </a:rPr>
              <a:t>ư</a:t>
            </a:r>
            <a:r>
              <a:rPr lang="en-US" sz="3000">
                <a:latin typeface="Times New Roman" panose="02020603050405020304" pitchFamily="18" charset="0"/>
              </a:rPr>
              <a:t>ợc </a:t>
            </a:r>
            <a:r>
              <a:rPr lang="en-US" sz="3000" i="1">
                <a:latin typeface="Times New Roman" panose="02020603050405020304" pitchFamily="18" charset="0"/>
              </a:rPr>
              <a:t>y</a:t>
            </a:r>
            <a:r>
              <a:rPr lang="en-US" sz="3000">
                <a:latin typeface="Times New Roman" panose="02020603050405020304" pitchFamily="18" charset="0"/>
              </a:rPr>
              <a:t> theo </a:t>
            </a:r>
            <a:r>
              <a:rPr lang="en-US" sz="3000" i="1">
                <a:latin typeface="Times New Roman" panose="02020603050405020304" pitchFamily="18" charset="0"/>
              </a:rPr>
              <a:t>x </a:t>
            </a:r>
            <a:r>
              <a:rPr lang="en-US" sz="3000">
                <a:latin typeface="Times New Roman" panose="02020603050405020304" pitchFamily="18" charset="0"/>
              </a:rPr>
              <a:t>:</a:t>
            </a:r>
            <a:endParaRPr lang="en-US" sz="3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EE3428-F675-481F-8821-6E7773ECB7D4}"/>
              </a:ext>
            </a:extLst>
          </p:cNvPr>
          <p:cNvSpPr txBox="1"/>
          <p:nvPr/>
        </p:nvSpPr>
        <p:spPr>
          <a:xfrm>
            <a:off x="381000" y="1154247"/>
            <a:ext cx="2407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37C112-C014-41F1-8890-B7AAC2456B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62169"/>
            <a:ext cx="350520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032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8600"/>
          <a:ext cx="974725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1943100" imgH="228600" progId="Equation.DSMT4">
                  <p:embed/>
                </p:oleObj>
              </mc:Choice>
              <mc:Fallback>
                <p:oleObj name="Equation" r:id="rId4" imgW="1943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974725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685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EE3428-F675-481F-8821-6E7773ECB7D4}"/>
              </a:ext>
            </a:extLst>
          </p:cNvPr>
          <p:cNvSpPr txBox="1"/>
          <p:nvPr/>
        </p:nvSpPr>
        <p:spPr>
          <a:xfrm>
            <a:off x="381000" y="976532"/>
            <a:ext cx="3706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2603500"/>
          <a:ext cx="8572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6" imgW="177569" imgH="202936" progId="Equation.DSMT4">
                  <p:embed/>
                </p:oleObj>
              </mc:Choice>
              <mc:Fallback>
                <p:oleObj name="Equation" r:id="rId6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0"/>
                        <a:ext cx="8572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C4317592-EDCF-4CD5-8204-2FFB2CA09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00" y="2311569"/>
            <a:ext cx="202715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hàm số 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5057D2F9-36E3-4709-897F-0A4FA8E78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754" y="2993255"/>
            <a:ext cx="11135007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công thức xác định hàm số trên về dạng đa thức theo lũy thừa với số mũ giảm dần của </a:t>
            </a:r>
            <a:r>
              <a:rPr lang="en-US" altLang="en-US" sz="30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Bậc của đa thức trên bằng bao nhiêu?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hệ số của 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6B0B10BA-AF96-4EEB-9CAA-D125B09C8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6943" y="5249718"/>
            <a:ext cx="261065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hệ số tự do.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78B858-B325-4383-BA5E-4E2B57E4FA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61208"/>
            <a:ext cx="4572927" cy="1307159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7C53C4E0-2D8D-4BBB-A6BF-DA82A817E29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52700" y="2249920"/>
          <a:ext cx="63944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9" imgW="12788640" imgH="1206360" progId="Equation.DSMT4">
                  <p:embed/>
                </p:oleObj>
              </mc:Choice>
              <mc:Fallback>
                <p:oleObj name="Equation" r:id="rId9" imgW="12788640" imgH="120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52700" y="2249920"/>
                        <a:ext cx="63944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829504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44570814-E7D9-45F9-A3D3-292CC50B59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074" y="2710802"/>
          <a:ext cx="193125" cy="9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4" imgW="736600" imgH="203200" progId="Equation.DSMT4">
                  <p:embed/>
                </p:oleObj>
              </mc:Choice>
              <mc:Fallback>
                <p:oleObj name="Equation" r:id="rId4" imgW="736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74" y="2710802"/>
                        <a:ext cx="193125" cy="98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B48EEE68-B3E8-43DE-ADDC-8F99C127F3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074" y="2809227"/>
          <a:ext cx="88238" cy="9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6" imgW="330057" imgH="203112" progId="Equation.DSMT4">
                  <p:embed/>
                </p:oleObj>
              </mc:Choice>
              <mc:Fallback>
                <p:oleObj name="Equation" r:id="rId6" imgW="33005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74" y="2809227"/>
                        <a:ext cx="88238" cy="98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599AD732-21EE-405F-8FB7-C9B27E9D98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66700"/>
          <a:ext cx="187325" cy="9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8" imgW="368140" imgH="203112" progId="Equation.DSMT4">
                  <p:embed/>
                </p:oleObj>
              </mc:Choice>
              <mc:Fallback>
                <p:oleObj name="Equation" r:id="rId8" imgW="368140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6700"/>
                        <a:ext cx="187325" cy="9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4BADC051-C4A9-43E3-B64E-287B2C0F8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8" y="1420416"/>
            <a:ext cx="116385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chỉ ra một vài đặc điểm chung của biểu thức trên và các biểu thức sau:</a:t>
            </a:r>
            <a:endParaRPr lang="en-US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ABBEC2F0-F701-496D-A00F-61B755A2A7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6173" y="2809227"/>
          <a:ext cx="122220" cy="9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10" imgW="330057" imgH="203112" progId="Equation.DSMT4">
                  <p:embed/>
                </p:oleObj>
              </mc:Choice>
              <mc:Fallback>
                <p:oleObj name="Equation" r:id="rId10" imgW="33005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6173" y="2809227"/>
                        <a:ext cx="122220" cy="98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5">
            <a:extLst>
              <a:ext uri="{FF2B5EF4-FFF2-40B4-BE49-F238E27FC236}">
                <a16:creationId xmlns:a16="http://schemas.microsoft.com/office/drawing/2014/main" xmlns="" id="{DE859F52-ECCB-448C-B433-E8C42B6FC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8538" y="79303"/>
            <a:ext cx="194925" cy="14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900E3D92-70B5-4AAB-B909-6AE885198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00258"/>
              </p:ext>
            </p:extLst>
          </p:nvPr>
        </p:nvGraphicFramePr>
        <p:xfrm>
          <a:off x="4854575" y="2370138"/>
          <a:ext cx="14144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12" imgW="2857320" imgH="927000" progId="Equation.DSMT4">
                  <p:embed/>
                </p:oleObj>
              </mc:Choice>
              <mc:Fallback>
                <p:oleObj name="Equation" r:id="rId12" imgW="285732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575" y="2370138"/>
                        <a:ext cx="14144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C26ED1D1-5880-4B43-9123-7074857B5E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386703"/>
              </p:ext>
            </p:extLst>
          </p:nvPr>
        </p:nvGraphicFramePr>
        <p:xfrm>
          <a:off x="4886325" y="3208338"/>
          <a:ext cx="21780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14" imgW="4356000" imgH="914400" progId="Equation.DSMT4">
                  <p:embed/>
                </p:oleObj>
              </mc:Choice>
              <mc:Fallback>
                <p:oleObj name="Equation" r:id="rId14" imgW="43560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86325" y="3208338"/>
                        <a:ext cx="21780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946644F4-5519-4063-AA0A-4AA4337282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802914"/>
              </p:ext>
            </p:extLst>
          </p:nvPr>
        </p:nvGraphicFramePr>
        <p:xfrm>
          <a:off x="4808538" y="4087813"/>
          <a:ext cx="2673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16" imgW="5346360" imgH="914400" progId="Equation.DSMT4">
                  <p:embed/>
                </p:oleObj>
              </mc:Choice>
              <mc:Fallback>
                <p:oleObj name="Equation" r:id="rId16" imgW="53463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08538" y="4087813"/>
                        <a:ext cx="26733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A9238D41-2163-4892-B4B8-54D810B52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297765"/>
              </p:ext>
            </p:extLst>
          </p:nvPr>
        </p:nvGraphicFramePr>
        <p:xfrm>
          <a:off x="4829175" y="5043488"/>
          <a:ext cx="33464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18" imgW="6692760" imgH="990360" progId="Equation.DSMT4">
                  <p:embed/>
                </p:oleObj>
              </mc:Choice>
              <mc:Fallback>
                <p:oleObj name="Equation" r:id="rId18" imgW="669276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29175" y="5043488"/>
                        <a:ext cx="334645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683EAEF5-988A-4FC0-9C59-3787BB97580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09217" y="5923849"/>
          <a:ext cx="31051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20" imgW="6210000" imgH="1193760" progId="Equation.DSMT4">
                  <p:embed/>
                </p:oleObj>
              </mc:Choice>
              <mc:Fallback>
                <p:oleObj name="Equation" r:id="rId20" imgW="621000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509217" y="5923849"/>
                        <a:ext cx="310515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C31A0B3F-4E15-426E-AB41-01D09E50BEC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941254" y="6019099"/>
          <a:ext cx="36195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22" imgW="7238880" imgH="1002960" progId="Equation.DSMT4">
                  <p:embed/>
                </p:oleObj>
              </mc:Choice>
              <mc:Fallback>
                <p:oleObj name="Equation" r:id="rId22" imgW="723888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941254" y="6019099"/>
                        <a:ext cx="3619500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61C0F84D-7715-482D-91F3-567E456262A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781300" y="977900"/>
          <a:ext cx="58801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24" imgW="11760120" imgH="927000" progId="Equation.DSMT4">
                  <p:embed/>
                </p:oleObj>
              </mc:Choice>
              <mc:Fallback>
                <p:oleObj name="Equation" r:id="rId24" imgW="1176012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781300" y="977900"/>
                        <a:ext cx="5880100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67473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685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71">
            <a:extLst>
              <a:ext uri="{FF2B5EF4-FFF2-40B4-BE49-F238E27FC236}">
                <a16:creationId xmlns:a16="http://schemas.microsoft.com/office/drawing/2014/main" xmlns="" id="{F4B3A831-3256-4648-92DB-C5084CDF1D20}"/>
              </a:ext>
            </a:extLst>
          </p:cNvPr>
          <p:cNvSpPr/>
          <p:nvPr/>
        </p:nvSpPr>
        <p:spPr>
          <a:xfrm>
            <a:off x="162718" y="972271"/>
            <a:ext cx="675483" cy="402337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EE3428-F675-481F-8821-6E7773ECB7D4}"/>
              </a:ext>
            </a:extLst>
          </p:cNvPr>
          <p:cNvSpPr txBox="1"/>
          <p:nvPr/>
        </p:nvSpPr>
        <p:spPr>
          <a:xfrm>
            <a:off x="381000" y="922671"/>
            <a:ext cx="333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D043C14-3267-4022-AA44-D9BEA22E5A48}"/>
              </a:ext>
            </a:extLst>
          </p:cNvPr>
          <p:cNvSpPr txBox="1"/>
          <p:nvPr/>
        </p:nvSpPr>
        <p:spPr>
          <a:xfrm>
            <a:off x="838200" y="912059"/>
            <a:ext cx="86415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 số bậc hai</a:t>
            </a:r>
            <a:endParaRPr lang="en-US" sz="30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2603500"/>
          <a:ext cx="8572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4" imgW="177569" imgH="202936" progId="Equation.DSMT4">
                  <p:embed/>
                </p:oleObj>
              </mc:Choice>
              <mc:Fallback>
                <p:oleObj name="Equation" r:id="rId4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0"/>
                        <a:ext cx="8572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17189EA-0B86-447E-BCF7-A210E0B6542B}"/>
              </a:ext>
            </a:extLst>
          </p:cNvPr>
          <p:cNvSpPr/>
          <p:nvPr/>
        </p:nvSpPr>
        <p:spPr>
          <a:xfrm>
            <a:off x="722865" y="1676400"/>
            <a:ext cx="10744200" cy="3505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75742D05-8629-4BFA-9AC3-A3FC4C0DF05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550569" y="2667000"/>
          <a:ext cx="2343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6" imgW="4686120" imgH="914400" progId="Equation.DSMT4">
                  <p:embed/>
                </p:oleObj>
              </mc:Choice>
              <mc:Fallback>
                <p:oleObj name="Equation" r:id="rId6" imgW="468612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0569" y="2667000"/>
                        <a:ext cx="23431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AFD4E0-63D6-4859-BE33-AA54A8491D2C}"/>
              </a:ext>
            </a:extLst>
          </p:cNvPr>
          <p:cNvSpPr txBox="1"/>
          <p:nvPr/>
        </p:nvSpPr>
        <p:spPr>
          <a:xfrm>
            <a:off x="1485900" y="1949438"/>
            <a:ext cx="10136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hai là hàm số đ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ợc cho bằng biểu thức có dạng </a:t>
            </a:r>
          </a:p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CA7227-CE5F-4F67-89C8-092B833A60BB}"/>
              </a:ext>
            </a:extLst>
          </p:cNvPr>
          <p:cNvSpPr txBox="1"/>
          <p:nvPr/>
        </p:nvSpPr>
        <p:spPr>
          <a:xfrm>
            <a:off x="1524000" y="3399411"/>
            <a:ext cx="929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Trong đó a, b, c là những hằng số và a khác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6C965AD-C10B-4E94-B209-8F2902E0F76B}"/>
              </a:ext>
            </a:extLst>
          </p:cNvPr>
          <p:cNvSpPr txBox="1"/>
          <p:nvPr/>
        </p:nvSpPr>
        <p:spPr>
          <a:xfrm>
            <a:off x="1563135" y="4209035"/>
            <a:ext cx="7314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hai có tập xác định là ℝ</a:t>
            </a:r>
          </a:p>
        </p:txBody>
      </p:sp>
    </p:spTree>
    <p:extLst>
      <p:ext uri="{BB962C8B-B14F-4D97-AF65-F5344CB8AC3E}">
        <p14:creationId xmlns:p14="http://schemas.microsoft.com/office/powerpoint/2010/main" val="397058197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1239</Words>
  <Application>Microsoft Office PowerPoint</Application>
  <PresentationFormat>Widescreen</PresentationFormat>
  <Paragraphs>229</Paragraphs>
  <Slides>33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Yu Gothic UI Semilight</vt:lpstr>
      <vt:lpstr>.VnTifani HeavyH</vt:lpstr>
      <vt:lpstr>Arial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HIEN-TRUNG</dc:creator>
  <cp:lastModifiedBy>HIEN-TRUNG</cp:lastModifiedBy>
  <cp:revision>4</cp:revision>
  <dcterms:created xsi:type="dcterms:W3CDTF">2022-08-26T13:50:15Z</dcterms:created>
  <dcterms:modified xsi:type="dcterms:W3CDTF">2022-08-26T14:18:18Z</dcterms:modified>
</cp:coreProperties>
</file>