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5" r:id="rId3"/>
    <p:sldId id="257" r:id="rId4"/>
    <p:sldId id="276" r:id="rId5"/>
    <p:sldId id="277" r:id="rId6"/>
    <p:sldId id="258" r:id="rId7"/>
    <p:sldId id="278" r:id="rId8"/>
    <p:sldId id="279" r:id="rId9"/>
    <p:sldId id="280" r:id="rId10"/>
    <p:sldId id="281" r:id="rId11"/>
    <p:sldId id="283" r:id="rId12"/>
    <p:sldId id="282" r:id="rId13"/>
    <p:sldId id="259" r:id="rId14"/>
    <p:sldId id="271" r:id="rId15"/>
    <p:sldId id="284" r:id="rId16"/>
    <p:sldId id="285" r:id="rId17"/>
    <p:sldId id="287" r:id="rId18"/>
    <p:sldId id="288" r:id="rId19"/>
    <p:sldId id="269" r:id="rId20"/>
    <p:sldId id="268" r:id="rId21"/>
    <p:sldId id="272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534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png"/><Relationship Id="rId12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55.sv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5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101.sv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sv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5" Type="http://schemas.openxmlformats.org/officeDocument/2006/relationships/image" Target="../media/image100.png"/><Relationship Id="rId33" Type="http://schemas.openxmlformats.org/officeDocument/2006/relationships/image" Target="../media/image108.svg"/><Relationship Id="rId2" Type="http://schemas.openxmlformats.org/officeDocument/2006/relationships/image" Target="../media/image77.jpeg"/><Relationship Id="rId16" Type="http://schemas.openxmlformats.org/officeDocument/2006/relationships/image" Target="../media/image91.svg"/><Relationship Id="rId20" Type="http://schemas.openxmlformats.org/officeDocument/2006/relationships/image" Target="../media/image95.pn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32" Type="http://schemas.openxmlformats.org/officeDocument/2006/relationships/image" Target="../media/image107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103.svg"/><Relationship Id="rId10" Type="http://schemas.openxmlformats.org/officeDocument/2006/relationships/image" Target="../media/image85.svg"/><Relationship Id="rId19" Type="http://schemas.openxmlformats.org/officeDocument/2006/relationships/image" Target="../media/image94.svg"/><Relationship Id="rId31" Type="http://schemas.openxmlformats.org/officeDocument/2006/relationships/image" Target="../media/image106.png"/><Relationship Id="rId4" Type="http://schemas.openxmlformats.org/officeDocument/2006/relationships/image" Target="../media/image79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7.png"/><Relationship Id="rId27" Type="http://schemas.openxmlformats.org/officeDocument/2006/relationships/image" Target="../media/image102.png"/><Relationship Id="rId30" Type="http://schemas.openxmlformats.org/officeDocument/2006/relationships/image" Target="../media/image10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496" y="1025153"/>
            <a:ext cx="7137904" cy="845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4"/>
          <p:cNvSpPr txBox="1"/>
          <p:nvPr/>
        </p:nvSpPr>
        <p:spPr>
          <a:xfrm>
            <a:off x="731916" y="9410700"/>
            <a:ext cx="11002884" cy="403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600" spc="336">
                <a:solidFill>
                  <a:schemeClr val="bg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Hoạt động trải nghiệm, hướng nghiệp 11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8754" y="342900"/>
            <a:ext cx="7728783" cy="8578948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133598" y="1834902"/>
            <a:ext cx="6599093" cy="303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75"/>
              </a:lnSpc>
            </a:pPr>
            <a:r>
              <a:rPr lang="en-US" sz="4800" b="1" spc="-218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CHÀO MỪNG CÁC EM ĐẾN VỚI BÀI HỌC!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3013">
            <a:off x="-2009406" y="4886693"/>
            <a:ext cx="20784673" cy="20784673"/>
          </a:xfrm>
          <a:prstGeom prst="rect">
            <a:avLst/>
          </a:prstGeom>
        </p:spPr>
      </p:pic>
      <p:grpSp>
        <p:nvGrpSpPr>
          <p:cNvPr id="26" name="Group 4"/>
          <p:cNvGrpSpPr/>
          <p:nvPr/>
        </p:nvGrpSpPr>
        <p:grpSpPr>
          <a:xfrm>
            <a:off x="16002000" y="571500"/>
            <a:ext cx="985357" cy="226106"/>
            <a:chOff x="0" y="0"/>
            <a:chExt cx="1313810" cy="301474"/>
          </a:xfrm>
        </p:grpSpPr>
        <p:grpSp>
          <p:nvGrpSpPr>
            <p:cNvPr id="27" name="Group 5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32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0053"/>
              </a:solidFill>
            </p:spPr>
          </p:sp>
        </p:grpSp>
        <p:grpSp>
          <p:nvGrpSpPr>
            <p:cNvPr id="28" name="Group 7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31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  <p:grpSp>
          <p:nvGrpSpPr>
            <p:cNvPr id="29" name="Group 9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41" name="Group 40"/>
          <p:cNvGrpSpPr/>
          <p:nvPr/>
        </p:nvGrpSpPr>
        <p:grpSpPr>
          <a:xfrm>
            <a:off x="1098477" y="52599"/>
            <a:ext cx="16198923" cy="2294772"/>
            <a:chOff x="1098477" y="342900"/>
            <a:chExt cx="16198923" cy="2294772"/>
          </a:xfrm>
        </p:grpSpPr>
        <p:sp>
          <p:nvSpPr>
            <p:cNvPr id="18" name="Rounded Rectangle 17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0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5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1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4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2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33" name="Rectangle 32"/>
              <p:cNvSpPr/>
              <p:nvPr/>
            </p:nvSpPr>
            <p:spPr>
              <a:xfrm>
                <a:off x="1524778" y="434886"/>
                <a:ext cx="15633005" cy="1824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HĐ2.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Tìm hiểu thông tin về các cơ sở giáo dục đại học , cơ sở giáo dục nghề nghiệp liên quan đến nghề/ nhóm nghề lựa chọn</a:t>
                </a:r>
                <a:endPara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0946" y="2294625"/>
            <a:ext cx="8242804" cy="529590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1370" y="2234318"/>
            <a:ext cx="9372600" cy="563187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801032" y="2770257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1937174" y="2705100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986" y="3729335"/>
            <a:ext cx="76905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itchFamily="34" charset="0"/>
                <a:cs typeface="Arial" pitchFamily="34" charset="0"/>
              </a:rPr>
              <a:t>C</a:t>
            </a:r>
            <a:r>
              <a:rPr lang="en-US" sz="4000">
                <a:latin typeface="Arial" pitchFamily="34" charset="0"/>
                <a:cs typeface="Arial" pitchFamily="34" charset="0"/>
              </a:rPr>
              <a:t>ác HS lập thành các nhóm cùng nghề thảo luận tìm hiểu các thông tin về nghề/ nhóm nghề lựa chọn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901545" y="3870881"/>
            <a:ext cx="8763000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HS hoàn thành thông tin vào phiếu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( mẫu có sẵn)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73992" y="7212477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Nhiệm vụ 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61528" y="6972300"/>
            <a:ext cx="10596638" cy="5370600"/>
            <a:chOff x="3448187" y="6972300"/>
            <a:chExt cx="9834857" cy="5370600"/>
          </a:xfrm>
        </p:grpSpPr>
        <p:grpSp>
          <p:nvGrpSpPr>
            <p:cNvPr id="5" name="Group 4"/>
            <p:cNvGrpSpPr/>
            <p:nvPr/>
          </p:nvGrpSpPr>
          <p:grpSpPr>
            <a:xfrm>
              <a:off x="3448187" y="6972300"/>
              <a:ext cx="9834857" cy="5370600"/>
              <a:chOff x="3448187" y="6711026"/>
              <a:chExt cx="9834857" cy="5631874"/>
            </a:xfrm>
          </p:grpSpPr>
          <p:pic>
            <p:nvPicPr>
              <p:cNvPr id="42" name="Picture 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3448187" y="6711026"/>
                <a:ext cx="9834857" cy="5631874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886200" y="8095802"/>
                <a:ext cx="9396844" cy="9454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4000">
                    <a:latin typeface="Arial" pitchFamily="34" charset="0"/>
                    <a:cs typeface="Arial" pitchFamily="34" charset="0"/>
                  </a:rPr>
                  <a:t>Đại diện HS trình bày câu trả lời.</a:t>
                </a:r>
                <a:endParaRPr lang="en-US" sz="400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892998" y="7302531"/>
              <a:ext cx="292099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Nhiệm vụ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4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7986" y="-747790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972985"/>
            <a:ext cx="16078200" cy="8314015"/>
            <a:chOff x="0" y="0"/>
            <a:chExt cx="13844653" cy="27822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849048" y="1005139"/>
            <a:ext cx="7410521" cy="1769030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124318" y="1898422"/>
            <a:ext cx="1476327" cy="275167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5299" y="664406"/>
            <a:ext cx="3249769" cy="5148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56051" y="1535711"/>
            <a:ext cx="6309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 NHÓM THẢO LUẬN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031" y="2857502"/>
            <a:ext cx="8389399" cy="717053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06755" y="2620842"/>
            <a:ext cx="3257621" cy="1066241"/>
            <a:chOff x="9848779" y="3469607"/>
            <a:chExt cx="3257621" cy="1066241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848779" y="3469607"/>
              <a:ext cx="3257621" cy="106624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515599" y="3645547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Yêu cầu: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91736" y="3828341"/>
            <a:ext cx="5691520" cy="1601221"/>
            <a:chOff x="10515599" y="4545649"/>
            <a:chExt cx="5691520" cy="1601221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515599" y="4545649"/>
              <a:ext cx="5691520" cy="160122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016274" y="5137175"/>
              <a:ext cx="48061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Đúng trọng tâm, nội dung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489941" y="5699200"/>
            <a:ext cx="5811063" cy="1601221"/>
            <a:chOff x="10396055" y="6299270"/>
            <a:chExt cx="5811063" cy="1601221"/>
          </a:xfrm>
        </p:grpSpPr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396055" y="6299270"/>
              <a:ext cx="5811063" cy="160122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150977" y="6807492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Xúc tích, ngắn gọn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525850" y="7658100"/>
            <a:ext cx="5739244" cy="2171702"/>
            <a:chOff x="10467874" y="8115298"/>
            <a:chExt cx="5739244" cy="2171702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467874" y="8115298"/>
              <a:ext cx="5739244" cy="217170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1343992" y="8549617"/>
              <a:ext cx="437491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Các thành viên đều có 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xây dựng ý kiến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8926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" y="0"/>
            <a:ext cx="18973800" cy="11125200"/>
          </a:xfrm>
          <a:prstGeom prst="rect">
            <a:avLst/>
          </a:prstGeom>
        </p:spPr>
      </p:pic>
      <p:sp>
        <p:nvSpPr>
          <p:cNvPr id="5" name="Snip Single Corner Rectangle 4"/>
          <p:cNvSpPr/>
          <p:nvPr/>
        </p:nvSpPr>
        <p:spPr>
          <a:xfrm>
            <a:off x="914400" y="2247036"/>
            <a:ext cx="16459199" cy="1905863"/>
          </a:xfrm>
          <a:prstGeom prst="snip1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42976" y="2322804"/>
            <a:ext cx="168116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+ </a:t>
            </a:r>
            <a:r>
              <a:rPr lang="en-US" sz="3600" i="1">
                <a:latin typeface="Arial" pitchFamily="34" charset="0"/>
                <a:cs typeface="Arial" pitchFamily="34" charset="0"/>
              </a:rPr>
              <a:t>Thảo luận nhóm bàn để đặt ra các câu hỏi khi tham vấn, ghi các câu hỏi vào giấy.</a:t>
            </a:r>
            <a:endParaRPr lang="en-US" sz="36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i="1">
                <a:latin typeface="Arial" pitchFamily="34" charset="0"/>
                <a:cs typeface="Arial" pitchFamily="34" charset="0"/>
              </a:rPr>
              <a:t>+ Cử HS đóng vai người được tham vấn, GV đóng vai người tham vấn, các HS còn lại đóng vai người quan sát.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2800" y="4911591"/>
            <a:ext cx="8534400" cy="559003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9764" y="340959"/>
            <a:ext cx="16198923" cy="2294771"/>
            <a:chOff x="1098477" y="342901"/>
            <a:chExt cx="16198923" cy="2294771"/>
          </a:xfrm>
        </p:grpSpPr>
        <p:sp>
          <p:nvSpPr>
            <p:cNvPr id="11" name="Rounded Rectangle 10"/>
            <p:cNvSpPr/>
            <p:nvPr/>
          </p:nvSpPr>
          <p:spPr>
            <a:xfrm>
              <a:off x="1098477" y="342901"/>
              <a:ext cx="16198923" cy="114738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3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15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0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16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19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17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18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1524778" y="434886"/>
                <a:ext cx="156330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HĐ4. </a:t>
                </a:r>
                <a:r>
                  <a:rPr lang="vi-VN" sz="4000" b="1" i="1">
                    <a:solidFill>
                      <a:schemeClr val="bg1"/>
                    </a:solidFill>
                  </a:rPr>
                  <a:t>TRÒ CHƠI: TÊN TÔI – TÊN NGHỀ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86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sp>
        <p:nvSpPr>
          <p:cNvPr id="7" name="Round Single Corner Rectangle 6"/>
          <p:cNvSpPr/>
          <p:nvPr/>
        </p:nvSpPr>
        <p:spPr>
          <a:xfrm>
            <a:off x="1861811" y="1870773"/>
            <a:ext cx="8801100" cy="3314408"/>
          </a:xfrm>
          <a:prstGeom prst="round1Rect">
            <a:avLst/>
          </a:prstGeom>
          <a:solidFill>
            <a:schemeClr val="bg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HS ghi ra giấy trường ĐH, cơ sở giáo dục nghề nghiệp mà mình lựa chọn; rồi dán lên cây nghề nghiệp trên bảng.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0700" y="4958834"/>
            <a:ext cx="139653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u="sng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Ví dụ: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7080" y="57531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y Hà Nội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07080" y="72771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sư phạm Hà Nội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29940" y="8724900"/>
            <a:ext cx="14439900" cy="10169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 học xây dựng</a:t>
            </a:r>
          </a:p>
        </p:txBody>
      </p:sp>
      <p:sp>
        <p:nvSpPr>
          <p:cNvPr id="13" name="Diamond 12"/>
          <p:cNvSpPr/>
          <p:nvPr/>
        </p:nvSpPr>
        <p:spPr>
          <a:xfrm>
            <a:off x="1981200" y="5753100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Diamond 13"/>
          <p:cNvSpPr/>
          <p:nvPr/>
        </p:nvSpPr>
        <p:spPr>
          <a:xfrm>
            <a:off x="1981200" y="7277099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Diamond 14"/>
          <p:cNvSpPr/>
          <p:nvPr/>
        </p:nvSpPr>
        <p:spPr>
          <a:xfrm>
            <a:off x="1981200" y="8724900"/>
            <a:ext cx="1143000" cy="1016913"/>
          </a:xfrm>
          <a:prstGeom prst="diamond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1" y="1321713"/>
            <a:ext cx="6576060" cy="84201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48057" y="0"/>
            <a:ext cx="16198923" cy="2294772"/>
            <a:chOff x="1098477" y="342900"/>
            <a:chExt cx="16198923" cy="2294772"/>
          </a:xfrm>
        </p:grpSpPr>
        <p:sp>
          <p:nvSpPr>
            <p:cNvPr id="17" name="Rounded Rectangle 16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411727" y="434886"/>
              <a:ext cx="15746056" cy="2202786"/>
              <a:chOff x="1411727" y="434886"/>
              <a:chExt cx="15746056" cy="2202786"/>
            </a:xfrm>
          </p:grpSpPr>
          <p:grpSp>
            <p:nvGrpSpPr>
              <p:cNvPr id="19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1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6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2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5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3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20" name="Rectangle 19"/>
              <p:cNvSpPr/>
              <p:nvPr/>
            </p:nvSpPr>
            <p:spPr>
              <a:xfrm>
                <a:off x="1524778" y="434886"/>
                <a:ext cx="156330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pt-BR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HĐ4.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</a:rPr>
                  <a:t>Xác định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các cơ sở giáo dục đại học , cơ sở giáo dục nghề nghiệp liên quan đến học tập, hướng nghiệp</a:t>
                </a:r>
                <a:endParaRPr lang="en-US" sz="4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90500"/>
            <a:ext cx="163068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Gợi ý:</a:t>
            </a:r>
            <a:r>
              <a:rPr lang="en-US" sz="34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Khi lựa chọn trường hoặc cơ sở đào tạo cần chú ý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24208" y="3474720"/>
            <a:ext cx="6805652" cy="5943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161520" y="2019300"/>
            <a:ext cx="5181600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Hoạt động nhóm</a:t>
            </a:r>
          </a:p>
        </p:txBody>
      </p:sp>
      <p:sp>
        <p:nvSpPr>
          <p:cNvPr id="18" name="Rectangle 17"/>
          <p:cNvSpPr/>
          <p:nvPr/>
        </p:nvSpPr>
        <p:spPr>
          <a:xfrm rot="5400000">
            <a:off x="152360" y="4083680"/>
            <a:ext cx="5683675" cy="41042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entagon 18"/>
          <p:cNvSpPr/>
          <p:nvPr/>
        </p:nvSpPr>
        <p:spPr>
          <a:xfrm>
            <a:off x="3168929" y="2621783"/>
            <a:ext cx="6553200" cy="1059583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Phương thức xét tuyển</a:t>
            </a:r>
          </a:p>
        </p:txBody>
      </p:sp>
      <p:sp>
        <p:nvSpPr>
          <p:cNvPr id="20" name="Pentagon 19"/>
          <p:cNvSpPr/>
          <p:nvPr/>
        </p:nvSpPr>
        <p:spPr>
          <a:xfrm>
            <a:off x="3199409" y="3783103"/>
            <a:ext cx="6568440" cy="101505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Môi trường học tập</a:t>
            </a:r>
          </a:p>
        </p:txBody>
      </p:sp>
      <p:sp>
        <p:nvSpPr>
          <p:cNvPr id="21" name="Pentagon 20"/>
          <p:cNvSpPr/>
          <p:nvPr/>
        </p:nvSpPr>
        <p:spPr>
          <a:xfrm>
            <a:off x="3184169" y="4951003"/>
            <a:ext cx="6568440" cy="101014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Yêu cầu về phẩm chất và năng lực của người lao động</a:t>
            </a:r>
          </a:p>
        </p:txBody>
      </p:sp>
      <p:sp>
        <p:nvSpPr>
          <p:cNvPr id="9" name="Pentagon 8"/>
          <p:cNvSpPr/>
          <p:nvPr/>
        </p:nvSpPr>
        <p:spPr>
          <a:xfrm>
            <a:off x="3199409" y="1456105"/>
            <a:ext cx="6553200" cy="88119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Điều kiện tuyển sinh</a:t>
            </a:r>
          </a:p>
        </p:txBody>
      </p:sp>
      <p:sp>
        <p:nvSpPr>
          <p:cNvPr id="14" name="Pentagon 13"/>
          <p:cNvSpPr/>
          <p:nvPr/>
        </p:nvSpPr>
        <p:spPr>
          <a:xfrm>
            <a:off x="3184169" y="6114000"/>
            <a:ext cx="6568440" cy="106819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Xác định các ưu tiên trong lựa chọn trường</a:t>
            </a:r>
          </a:p>
        </p:txBody>
      </p:sp>
    </p:spTree>
    <p:extLst>
      <p:ext uri="{BB962C8B-B14F-4D97-AF65-F5344CB8AC3E}">
        <p14:creationId xmlns:p14="http://schemas.microsoft.com/office/powerpoint/2010/main" val="3341225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8" grpId="0" animBg="1"/>
      <p:bldP spid="19" grpId="0" animBg="1"/>
      <p:bldP spid="20" grpId="0" animBg="1"/>
      <p:bldP spid="21" grpId="0" animBg="1"/>
      <p:bldP spid="9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9845" y="-629829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571500"/>
            <a:ext cx="16230600" cy="9715500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61273" y="1687932"/>
            <a:ext cx="4876801" cy="27228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632179">
            <a:off x="-261978" y="7645313"/>
            <a:ext cx="2643633" cy="3703865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569845" y="8191500"/>
            <a:ext cx="2369002" cy="296125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3333313" flipH="1">
            <a:off x="709129" y="8644084"/>
            <a:ext cx="1596595" cy="293512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21042" y="-636177"/>
            <a:ext cx="1988509" cy="199941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004736" y="-607370"/>
            <a:ext cx="1988509" cy="1999414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0904" y="4546421"/>
            <a:ext cx="4727835" cy="580102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134263" y="2229679"/>
            <a:ext cx="11887200" cy="3199571"/>
            <a:chOff x="2175214" y="3333563"/>
            <a:chExt cx="11887200" cy="3465896"/>
          </a:xfrm>
        </p:grpSpPr>
        <p:pic>
          <p:nvPicPr>
            <p:cNvPr id="22" name="Picture 6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2175214" y="3333563"/>
              <a:ext cx="11887200" cy="3465896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500055" y="4338898"/>
              <a:ext cx="9801081" cy="19003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HS thực hiện các nhiệm vụ theo hướng dẫn</a:t>
              </a:r>
              <a:endParaRPr lang="en-US" sz="3600"/>
            </a:p>
            <a:p>
              <a:pPr algn="ctr">
                <a:lnSpc>
                  <a:spcPct val="150000"/>
                </a:lnSpc>
              </a:pPr>
              <a:r>
                <a:rPr lang="en-US" sz="3600" b="1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sp>
        <p:nvSpPr>
          <p:cNvPr id="33" name="AutoShape 4"/>
          <p:cNvSpPr/>
          <p:nvPr/>
        </p:nvSpPr>
        <p:spPr>
          <a:xfrm>
            <a:off x="2726075" y="6298853"/>
            <a:ext cx="5525786" cy="38880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34" name="Group 5"/>
          <p:cNvGrpSpPr/>
          <p:nvPr/>
        </p:nvGrpSpPr>
        <p:grpSpPr>
          <a:xfrm rot="10800000">
            <a:off x="2726075" y="5658910"/>
            <a:ext cx="3920615" cy="1002810"/>
            <a:chOff x="0" y="0"/>
            <a:chExt cx="38779425" cy="60655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5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6" name="AutoShape 4"/>
          <p:cNvSpPr/>
          <p:nvPr/>
        </p:nvSpPr>
        <p:spPr>
          <a:xfrm>
            <a:off x="8923255" y="6298852"/>
            <a:ext cx="5525786" cy="388806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sp>
      <p:grpSp>
        <p:nvGrpSpPr>
          <p:cNvPr id="37" name="Group 5"/>
          <p:cNvGrpSpPr/>
          <p:nvPr/>
        </p:nvGrpSpPr>
        <p:grpSpPr>
          <a:xfrm rot="10800000">
            <a:off x="8923255" y="5658909"/>
            <a:ext cx="3920615" cy="1002810"/>
            <a:chOff x="0" y="0"/>
            <a:chExt cx="38779425" cy="606552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Freeform 6"/>
            <p:cNvSpPr/>
            <p:nvPr/>
          </p:nvSpPr>
          <p:spPr>
            <a:xfrm>
              <a:off x="-50800" y="0"/>
              <a:ext cx="38881025" cy="6066790"/>
            </a:xfrm>
            <a:custGeom>
              <a:avLst/>
              <a:gdLst/>
              <a:ahLst/>
              <a:cxnLst/>
              <a:rect l="l" t="t" r="r" b="b"/>
              <a:pathLst>
                <a:path w="38881025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7124615" y="6066790"/>
                  </a:lnTo>
                  <a:lnTo>
                    <a:pt x="37124615" y="0"/>
                  </a:lnTo>
                  <a:lnTo>
                    <a:pt x="1692910" y="0"/>
                  </a:lnTo>
                  <a:close/>
                  <a:moveTo>
                    <a:pt x="37581815" y="0"/>
                  </a:moveTo>
                  <a:lnTo>
                    <a:pt x="37124615" y="0"/>
                  </a:lnTo>
                  <a:lnTo>
                    <a:pt x="37124615" y="6065520"/>
                  </a:lnTo>
                  <a:lnTo>
                    <a:pt x="37134775" y="6065520"/>
                  </a:lnTo>
                  <a:cubicBezTo>
                    <a:pt x="37873915" y="6065520"/>
                    <a:pt x="38522886" y="5462270"/>
                    <a:pt x="38576225" y="4725670"/>
                  </a:cubicBezTo>
                  <a:lnTo>
                    <a:pt x="38826415" y="1338580"/>
                  </a:lnTo>
                  <a:cubicBezTo>
                    <a:pt x="38881025" y="603250"/>
                    <a:pt x="38320954" y="0"/>
                    <a:pt x="37581815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9" name="TextBox 38"/>
          <p:cNvSpPr txBox="1"/>
          <p:nvPr/>
        </p:nvSpPr>
        <p:spPr>
          <a:xfrm>
            <a:off x="2928171" y="5691064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1: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082053" y="6661720"/>
            <a:ext cx="49958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50000"/>
                  </a:schemeClr>
                </a:solidFill>
              </a:rPr>
              <a:t>Lập kế hoạch học tập theo định hướng nghề, nhóm nghề lựa chọn.</a:t>
            </a:r>
            <a:endParaRPr lang="en-US" sz="36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142141" y="5736119"/>
            <a:ext cx="30925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2: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95400" y="6661720"/>
            <a:ext cx="4509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Chia sẻ với các bạn kế hoạch học tập của mình</a:t>
            </a:r>
            <a:endParaRPr lang="en-US" sz="360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oup 4"/>
          <p:cNvGrpSpPr/>
          <p:nvPr/>
        </p:nvGrpSpPr>
        <p:grpSpPr>
          <a:xfrm>
            <a:off x="1861307" y="2068666"/>
            <a:ext cx="985357" cy="226106"/>
            <a:chOff x="0" y="0"/>
            <a:chExt cx="1313810" cy="301474"/>
          </a:xfrm>
        </p:grpSpPr>
        <p:grpSp>
          <p:nvGrpSpPr>
            <p:cNvPr id="32" name="Group 5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47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60053"/>
              </a:solidFill>
            </p:spPr>
          </p:sp>
        </p:grpSp>
        <p:grpSp>
          <p:nvGrpSpPr>
            <p:cNvPr id="43" name="Group 7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46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  <p:grpSp>
          <p:nvGrpSpPr>
            <p:cNvPr id="44" name="Group 9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45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1452908" y="38745"/>
            <a:ext cx="16198923" cy="2478283"/>
            <a:chOff x="1277125" y="159389"/>
            <a:chExt cx="16198923" cy="2478283"/>
          </a:xfrm>
        </p:grpSpPr>
        <p:sp>
          <p:nvSpPr>
            <p:cNvPr id="49" name="Rounded Rectangle 48"/>
            <p:cNvSpPr/>
            <p:nvPr/>
          </p:nvSpPr>
          <p:spPr>
            <a:xfrm>
              <a:off x="1277125" y="159389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331643" y="302841"/>
              <a:ext cx="15633005" cy="2334831"/>
              <a:chOff x="1331643" y="302841"/>
              <a:chExt cx="15633005" cy="2334831"/>
            </a:xfrm>
          </p:grpSpPr>
          <p:grpSp>
            <p:nvGrpSpPr>
              <p:cNvPr id="51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53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8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54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7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55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56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52" name="Rectangle 51"/>
              <p:cNvSpPr/>
              <p:nvPr/>
            </p:nvSpPr>
            <p:spPr>
              <a:xfrm>
                <a:off x="1331643" y="302841"/>
                <a:ext cx="156330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Hoạt động 5.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Xây dựng kế hoạch học tập,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rèn luyện theo nghề/ nhóm nghề lựa chọn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8256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62624" y="-782598"/>
            <a:ext cx="20957720" cy="1178258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529737" y="3280743"/>
            <a:ext cx="4032863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4" name="AutoShape 4"/>
          <p:cNvSpPr/>
          <p:nvPr/>
        </p:nvSpPr>
        <p:spPr>
          <a:xfrm>
            <a:off x="886050" y="3423180"/>
            <a:ext cx="4484592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4003315" y="3130970"/>
            <a:ext cx="670274" cy="82504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7590521" y="3440306"/>
            <a:ext cx="4372879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7" name="AutoShape 7"/>
          <p:cNvSpPr/>
          <p:nvPr/>
        </p:nvSpPr>
        <p:spPr>
          <a:xfrm>
            <a:off x="6946834" y="3582743"/>
            <a:ext cx="4862694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0010354" y="3370526"/>
            <a:ext cx="670274" cy="70894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3651305" y="3448870"/>
            <a:ext cx="4027095" cy="4736117"/>
          </a:xfrm>
          <a:prstGeom prst="rect">
            <a:avLst/>
          </a:prstGeom>
          <a:solidFill>
            <a:srgbClr val="DB9463"/>
          </a:solidFill>
        </p:spPr>
      </p:sp>
      <p:sp>
        <p:nvSpPr>
          <p:cNvPr id="10" name="AutoShape 10"/>
          <p:cNvSpPr/>
          <p:nvPr/>
        </p:nvSpPr>
        <p:spPr>
          <a:xfrm>
            <a:off x="13007618" y="3591306"/>
            <a:ext cx="4478178" cy="4736117"/>
          </a:xfrm>
          <a:prstGeom prst="rect">
            <a:avLst/>
          </a:prstGeom>
          <a:solidFill>
            <a:srgbClr val="FFFBEC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67540">
            <a:off x="16071138" y="3379089"/>
            <a:ext cx="670274" cy="708944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60281" y="4009690"/>
            <a:ext cx="426454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HS tập hợp thông tin đã thu thập được từ nghề, nhóm nghề mà mình lựa chọn 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315200" y="4254977"/>
            <a:ext cx="4267199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Điền toàn bộ thông tin vào phiếu kế hoạch học tập theo định hướng nghề, nhóm nghề lựa chọn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335000" y="4254977"/>
            <a:ext cx="396239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>
                <a:latin typeface="Arial" pitchFamily="34" charset="0"/>
                <a:cs typeface="Arial" pitchFamily="34" charset="0"/>
              </a:rPr>
              <a:t>Em rút ra được kinh nghiệm gì thông qua hoạt động này?</a:t>
            </a:r>
            <a:endParaRPr lang="en-US" sz="3200">
              <a:solidFill>
                <a:srgbClr val="2531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7520" y="7835431"/>
            <a:ext cx="1477145" cy="4834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2325" y="7096859"/>
            <a:ext cx="738572" cy="7385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368246" y="8479991"/>
            <a:ext cx="1041425" cy="104142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4863207" y="7449353"/>
            <a:ext cx="552231" cy="162421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88577" y="1018550"/>
            <a:ext cx="18862354" cy="1219200"/>
            <a:chOff x="-552052" y="203439"/>
            <a:chExt cx="18862354" cy="1219200"/>
          </a:xfrm>
        </p:grpSpPr>
        <p:grpSp>
          <p:nvGrpSpPr>
            <p:cNvPr id="26" name="Group 11"/>
            <p:cNvGrpSpPr/>
            <p:nvPr/>
          </p:nvGrpSpPr>
          <p:grpSpPr>
            <a:xfrm>
              <a:off x="-552052" y="203439"/>
              <a:ext cx="17187947" cy="1219200"/>
              <a:chOff x="0" y="0"/>
              <a:chExt cx="2264464" cy="758563"/>
            </a:xfrm>
          </p:grpSpPr>
          <p:sp>
            <p:nvSpPr>
              <p:cNvPr id="29" name="Freeform 12"/>
              <p:cNvSpPr/>
              <p:nvPr/>
            </p:nvSpPr>
            <p:spPr>
              <a:xfrm>
                <a:off x="0" y="0"/>
                <a:ext cx="2264464" cy="758563"/>
              </a:xfrm>
              <a:custGeom>
                <a:avLst/>
                <a:gdLst/>
                <a:ahLst/>
                <a:cxnLst/>
                <a:rect l="l" t="t" r="r" b="b"/>
                <a:pathLst>
                  <a:path w="2264464" h="758563">
                    <a:moveTo>
                      <a:pt x="2140004" y="758563"/>
                    </a:moveTo>
                    <a:lnTo>
                      <a:pt x="124460" y="758563"/>
                    </a:lnTo>
                    <a:cubicBezTo>
                      <a:pt x="55880" y="758563"/>
                      <a:pt x="0" y="702683"/>
                      <a:pt x="0" y="6341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40004" y="0"/>
                    </a:lnTo>
                    <a:cubicBezTo>
                      <a:pt x="2208584" y="0"/>
                      <a:pt x="2264464" y="55880"/>
                      <a:pt x="2264464" y="124460"/>
                    </a:cubicBezTo>
                    <a:lnTo>
                      <a:pt x="2264464" y="634103"/>
                    </a:lnTo>
                    <a:cubicBezTo>
                      <a:pt x="2264464" y="702683"/>
                      <a:pt x="2208584" y="758563"/>
                      <a:pt x="2140004" y="758563"/>
                    </a:cubicBezTo>
                    <a:close/>
                  </a:path>
                </a:pathLst>
              </a:custGeom>
              <a:solidFill>
                <a:srgbClr val="FFFBEC"/>
              </a:solidFill>
            </p:spPr>
          </p:sp>
        </p:grpSp>
        <p:sp>
          <p:nvSpPr>
            <p:cNvPr id="27" name="TextBox 26"/>
            <p:cNvSpPr txBox="1"/>
            <p:nvPr/>
          </p:nvSpPr>
          <p:spPr>
            <a:xfrm>
              <a:off x="-155491" y="413007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Nhiệm vụ 1: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1927" y="335517"/>
              <a:ext cx="15958375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</a:rPr>
                <a:t>Lập kế hoạch học tập theo định hướng nghề, nhóm nghề lựa chọn.</a:t>
              </a:r>
              <a:endParaRPr lang="en-US" sz="320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969620">
            <a:off x="11699208" y="5808084"/>
            <a:ext cx="1648758" cy="2824425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917494">
            <a:off x="5017018" y="5662151"/>
            <a:ext cx="1675021" cy="2869415"/>
          </a:xfrm>
          <a:prstGeom prst="rect">
            <a:avLst/>
          </a:prstGeom>
        </p:spPr>
      </p:pic>
      <p:pic>
        <p:nvPicPr>
          <p:cNvPr id="39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V="1">
            <a:off x="700006" y="8498544"/>
            <a:ext cx="4469961" cy="1132083"/>
          </a:xfrm>
          <a:prstGeom prst="rect">
            <a:avLst/>
          </a:prstGeom>
        </p:spPr>
      </p:pic>
      <p:pic>
        <p:nvPicPr>
          <p:cNvPr id="40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V="1">
            <a:off x="7246333" y="8634719"/>
            <a:ext cx="4469961" cy="1132083"/>
          </a:xfrm>
          <a:prstGeom prst="rect">
            <a:avLst/>
          </a:prstGeom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V="1">
            <a:off x="13081218" y="8650944"/>
            <a:ext cx="4469961" cy="11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3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0" y="-461729"/>
            <a:ext cx="20957720" cy="117825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1972985"/>
            <a:ext cx="16078200" cy="8314015"/>
            <a:chOff x="0" y="0"/>
            <a:chExt cx="13844653" cy="2782235"/>
          </a:xfrm>
          <a:solidFill>
            <a:schemeClr val="bg1"/>
          </a:solidFill>
        </p:grpSpPr>
        <p:sp>
          <p:nvSpPr>
            <p:cNvPr id="6" name="Freeform 6"/>
            <p:cNvSpPr/>
            <p:nvPr/>
          </p:nvSpPr>
          <p:spPr>
            <a:xfrm>
              <a:off x="-1" y="0"/>
              <a:ext cx="13852312" cy="2782236"/>
            </a:xfrm>
            <a:custGeom>
              <a:avLst/>
              <a:gdLst/>
              <a:ahLst/>
              <a:cxnLst/>
              <a:rect l="l" t="t" r="r" b="b"/>
              <a:pathLst>
                <a:path w="13852312" h="2782236">
                  <a:moveTo>
                    <a:pt x="13345873" y="2765316"/>
                  </a:moveTo>
                  <a:cubicBezTo>
                    <a:pt x="13345873" y="2765316"/>
                    <a:pt x="13108877" y="2755347"/>
                    <a:pt x="12746738" y="2768791"/>
                  </a:cubicBezTo>
                  <a:cubicBezTo>
                    <a:pt x="12384600" y="2782236"/>
                    <a:pt x="490924" y="2782236"/>
                    <a:pt x="490924" y="2782236"/>
                  </a:cubicBezTo>
                  <a:cubicBezTo>
                    <a:pt x="245502" y="2782236"/>
                    <a:pt x="32509" y="2684968"/>
                    <a:pt x="31032" y="2524853"/>
                  </a:cubicBezTo>
                  <a:cubicBezTo>
                    <a:pt x="31032" y="2524853"/>
                    <a:pt x="0" y="1386444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13299326" y="0"/>
                    <a:pt x="13299326" y="0"/>
                  </a:cubicBezTo>
                  <a:cubicBezTo>
                    <a:pt x="13611226" y="0"/>
                    <a:pt x="13844654" y="101069"/>
                    <a:pt x="13836797" y="303616"/>
                  </a:cubicBezTo>
                  <a:cubicBezTo>
                    <a:pt x="13836797" y="303616"/>
                    <a:pt x="13834802" y="1317157"/>
                    <a:pt x="13843558" y="1825266"/>
                  </a:cubicBezTo>
                  <a:cubicBezTo>
                    <a:pt x="13852312" y="2118568"/>
                    <a:pt x="13805765" y="2451639"/>
                    <a:pt x="13805765" y="2451639"/>
                  </a:cubicBezTo>
                  <a:cubicBezTo>
                    <a:pt x="13802799" y="2631664"/>
                    <a:pt x="13591295" y="2765316"/>
                    <a:pt x="13345873" y="276531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/>
          <p:cNvGrpSpPr/>
          <p:nvPr/>
        </p:nvGrpSpPr>
        <p:grpSpPr>
          <a:xfrm>
            <a:off x="863838" y="1706562"/>
            <a:ext cx="7410521" cy="1083894"/>
            <a:chOff x="0" y="0"/>
            <a:chExt cx="5490351" cy="26115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90351" cy="2611509"/>
            </a:xfrm>
            <a:custGeom>
              <a:avLst/>
              <a:gdLst/>
              <a:ahLst/>
              <a:cxnLst/>
              <a:rect l="l" t="t" r="r" b="b"/>
              <a:pathLst>
                <a:path w="5490351" h="2611509">
                  <a:moveTo>
                    <a:pt x="5365891" y="2611509"/>
                  </a:moveTo>
                  <a:lnTo>
                    <a:pt x="124460" y="2611509"/>
                  </a:lnTo>
                  <a:cubicBezTo>
                    <a:pt x="55880" y="2611509"/>
                    <a:pt x="0" y="2555629"/>
                    <a:pt x="0" y="24870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487049"/>
                  </a:lnTo>
                  <a:cubicBezTo>
                    <a:pt x="5490351" y="2555629"/>
                    <a:pt x="5434471" y="2611509"/>
                    <a:pt x="5365891" y="2611509"/>
                  </a:cubicBezTo>
                  <a:close/>
                </a:path>
              </a:pathLst>
            </a:custGeom>
            <a:solidFill>
              <a:srgbClr val="51604D"/>
            </a:solidFill>
          </p:spPr>
        </p:sp>
      </p:grpSp>
      <p:grpSp>
        <p:nvGrpSpPr>
          <p:cNvPr id="11" name="Group 11"/>
          <p:cNvGrpSpPr/>
          <p:nvPr/>
        </p:nvGrpSpPr>
        <p:grpSpPr>
          <a:xfrm rot="5400000">
            <a:off x="411735" y="1848875"/>
            <a:ext cx="1238457" cy="612134"/>
            <a:chOff x="0" y="0"/>
            <a:chExt cx="32542718" cy="6065520"/>
          </a:xfrm>
        </p:grpSpPr>
        <p:sp>
          <p:nvSpPr>
            <p:cNvPr id="12" name="Freeform 12"/>
            <p:cNvSpPr/>
            <p:nvPr/>
          </p:nvSpPr>
          <p:spPr>
            <a:xfrm>
              <a:off x="-50800" y="0"/>
              <a:ext cx="32644318" cy="6066790"/>
            </a:xfrm>
            <a:custGeom>
              <a:avLst/>
              <a:gdLst/>
              <a:ahLst/>
              <a:cxnLst/>
              <a:rect l="l" t="t" r="r" b="b"/>
              <a:pathLst>
                <a:path w="32644318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30887907" y="6066790"/>
                  </a:lnTo>
                  <a:lnTo>
                    <a:pt x="30887907" y="0"/>
                  </a:lnTo>
                  <a:lnTo>
                    <a:pt x="1692910" y="0"/>
                  </a:lnTo>
                  <a:close/>
                  <a:moveTo>
                    <a:pt x="31345107" y="0"/>
                  </a:moveTo>
                  <a:lnTo>
                    <a:pt x="30887907" y="0"/>
                  </a:lnTo>
                  <a:lnTo>
                    <a:pt x="30887907" y="6065520"/>
                  </a:lnTo>
                  <a:lnTo>
                    <a:pt x="30898068" y="6065520"/>
                  </a:lnTo>
                  <a:cubicBezTo>
                    <a:pt x="31637207" y="6065520"/>
                    <a:pt x="32286178" y="5462270"/>
                    <a:pt x="32339518" y="4725670"/>
                  </a:cubicBezTo>
                  <a:lnTo>
                    <a:pt x="32589707" y="1338580"/>
                  </a:lnTo>
                  <a:cubicBezTo>
                    <a:pt x="32644318" y="603250"/>
                    <a:pt x="32084246" y="0"/>
                    <a:pt x="31345107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51604D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5299" y="664406"/>
            <a:ext cx="3249769" cy="5148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73434" y="1783291"/>
            <a:ext cx="4894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 NHÂN CHIA SẺ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7031" y="2857502"/>
            <a:ext cx="8389399" cy="717053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9906755" y="2620842"/>
            <a:ext cx="3257621" cy="1066241"/>
            <a:chOff x="9848779" y="3469607"/>
            <a:chExt cx="3257621" cy="1066241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848779" y="3469607"/>
              <a:ext cx="3257621" cy="106624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515599" y="3645547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Arial" pitchFamily="34" charset="0"/>
                  <a:cs typeface="Arial" pitchFamily="34" charset="0"/>
                </a:rPr>
                <a:t>Yêu cầu: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491736" y="3828341"/>
            <a:ext cx="5691520" cy="1601221"/>
            <a:chOff x="10515599" y="4545649"/>
            <a:chExt cx="5691520" cy="1601221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515599" y="4545649"/>
              <a:ext cx="5691520" cy="160122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016274" y="5137175"/>
              <a:ext cx="48061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Đúng trọng tâm, nội dung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489941" y="5699200"/>
            <a:ext cx="5811063" cy="1601221"/>
            <a:chOff x="10396055" y="6299270"/>
            <a:chExt cx="5811063" cy="1601221"/>
          </a:xfrm>
        </p:grpSpPr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396055" y="6299270"/>
              <a:ext cx="5811063" cy="1601221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150977" y="6807492"/>
              <a:ext cx="3600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Arial" pitchFamily="34" charset="0"/>
                  <a:cs typeface="Arial" pitchFamily="34" charset="0"/>
                </a:rPr>
                <a:t>Xúc tích, ngắn gọn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0525850" y="7658100"/>
            <a:ext cx="5739244" cy="2171702"/>
            <a:chOff x="10467874" y="8115298"/>
            <a:chExt cx="5739244" cy="2171702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flipV="1">
              <a:off x="10467874" y="8115298"/>
              <a:ext cx="5739244" cy="217170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0934434" y="8567772"/>
              <a:ext cx="473879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Mỗi cá nhân đều chia sẻ </a:t>
              </a:r>
            </a:p>
            <a:p>
              <a:pPr>
                <a:lnSpc>
                  <a:spcPct val="150000"/>
                </a:lnSpc>
              </a:pPr>
              <a:r>
                <a:rPr lang="en-US" sz="3200">
                  <a:latin typeface="Arial" pitchFamily="34" charset="0"/>
                  <a:cs typeface="Arial" pitchFamily="34" charset="0"/>
                </a:rPr>
                <a:t>kế hoạch của mình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5253" y="-228826"/>
            <a:ext cx="18676345" cy="1478418"/>
            <a:chOff x="-552052" y="-45738"/>
            <a:chExt cx="18676345" cy="1478418"/>
          </a:xfrm>
        </p:grpSpPr>
        <p:grpSp>
          <p:nvGrpSpPr>
            <p:cNvPr id="28" name="Group 11"/>
            <p:cNvGrpSpPr/>
            <p:nvPr/>
          </p:nvGrpSpPr>
          <p:grpSpPr>
            <a:xfrm>
              <a:off x="-552052" y="203439"/>
              <a:ext cx="17187947" cy="1219200"/>
              <a:chOff x="0" y="0"/>
              <a:chExt cx="2264464" cy="758563"/>
            </a:xfrm>
          </p:grpSpPr>
          <p:sp>
            <p:nvSpPr>
              <p:cNvPr id="33" name="Freeform 12"/>
              <p:cNvSpPr/>
              <p:nvPr/>
            </p:nvSpPr>
            <p:spPr>
              <a:xfrm>
                <a:off x="0" y="0"/>
                <a:ext cx="2264464" cy="758563"/>
              </a:xfrm>
              <a:custGeom>
                <a:avLst/>
                <a:gdLst/>
                <a:ahLst/>
                <a:cxnLst/>
                <a:rect l="l" t="t" r="r" b="b"/>
                <a:pathLst>
                  <a:path w="2264464" h="758563">
                    <a:moveTo>
                      <a:pt x="2140004" y="758563"/>
                    </a:moveTo>
                    <a:lnTo>
                      <a:pt x="124460" y="758563"/>
                    </a:lnTo>
                    <a:cubicBezTo>
                      <a:pt x="55880" y="758563"/>
                      <a:pt x="0" y="702683"/>
                      <a:pt x="0" y="63410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40004" y="0"/>
                    </a:lnTo>
                    <a:cubicBezTo>
                      <a:pt x="2208584" y="0"/>
                      <a:pt x="2264464" y="55880"/>
                      <a:pt x="2264464" y="124460"/>
                    </a:cubicBezTo>
                    <a:lnTo>
                      <a:pt x="2264464" y="634103"/>
                    </a:lnTo>
                    <a:cubicBezTo>
                      <a:pt x="2264464" y="702683"/>
                      <a:pt x="2208584" y="758563"/>
                      <a:pt x="2140004" y="758563"/>
                    </a:cubicBezTo>
                    <a:close/>
                  </a:path>
                </a:pathLst>
              </a:custGeom>
              <a:solidFill>
                <a:srgbClr val="FFFBEC"/>
              </a:solidFill>
            </p:spPr>
          </p:sp>
        </p:grpSp>
        <p:sp>
          <p:nvSpPr>
            <p:cNvPr id="29" name="TextBox 28"/>
            <p:cNvSpPr txBox="1"/>
            <p:nvPr/>
          </p:nvSpPr>
          <p:spPr>
            <a:xfrm>
              <a:off x="-190127" y="112848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u="sng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Nhiệm vụ 2: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165918" y="-45738"/>
              <a:ext cx="15958375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Chia sẻ với các bạn kế hoạch học tập của mình theo định hướng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nghề, nhóm nghề mà mình lựa chọn</a:t>
              </a:r>
              <a:endParaRPr lang="en-US" sz="320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787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29" t="14522" r="8438" b="14913"/>
          <a:stretch>
            <a:fillRect/>
          </a:stretch>
        </p:blipFill>
        <p:spPr>
          <a:xfrm>
            <a:off x="-596825" y="330874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57104" y="6191317"/>
            <a:ext cx="7069922" cy="29394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849938" y="5526441"/>
            <a:ext cx="8235168" cy="3423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0192" y="6664118"/>
            <a:ext cx="6321172" cy="2628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343905" y="7238400"/>
            <a:ext cx="4345305" cy="1806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9813189" y="-1577013"/>
            <a:ext cx="2653259" cy="228014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2294" y="7071997"/>
            <a:ext cx="1435218" cy="3001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7206651" y="9707779"/>
            <a:ext cx="799350" cy="33535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7941"/>
          <a:stretch>
            <a:fillRect/>
          </a:stretch>
        </p:blipFill>
        <p:spPr>
          <a:xfrm rot="-377999">
            <a:off x="9501919" y="9687345"/>
            <a:ext cx="666987" cy="2727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592101" y="5351671"/>
            <a:ext cx="1662814" cy="5653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4522522" y="-309398"/>
            <a:ext cx="660207" cy="6711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962903" y="7123503"/>
            <a:ext cx="1411018" cy="47974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608936" y="1642754"/>
            <a:ext cx="585866" cy="59561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618327" y="3636895"/>
            <a:ext cx="636186" cy="64676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790328">
            <a:off x="16885265" y="394069"/>
            <a:ext cx="636186" cy="64676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561426" y="9653574"/>
            <a:ext cx="653162" cy="27402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651290" y="330874"/>
            <a:ext cx="16358448" cy="101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694F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48145" r="2918"/>
          <a:stretch>
            <a:fillRect/>
          </a:stretch>
        </p:blipFill>
        <p:spPr>
          <a:xfrm rot="-377999">
            <a:off x="12527352" y="9630996"/>
            <a:ext cx="771133" cy="32351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285317" y="7123503"/>
            <a:ext cx="1435218" cy="3001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2524849" y="8728483"/>
            <a:ext cx="1607372" cy="13280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4058378" y="8728483"/>
            <a:ext cx="1607372" cy="132809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flipH="1">
            <a:off x="5803612" y="9340693"/>
            <a:ext cx="578530" cy="79115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304721">
            <a:off x="11148986" y="9315006"/>
            <a:ext cx="547138" cy="74822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357060">
            <a:off x="8776476" y="9003949"/>
            <a:ext cx="555661" cy="759878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C0F509E-5E32-B374-824F-33DFAFA1E193}"/>
              </a:ext>
            </a:extLst>
          </p:cNvPr>
          <p:cNvSpPr/>
          <p:nvPr/>
        </p:nvSpPr>
        <p:spPr>
          <a:xfrm>
            <a:off x="499593" y="2793046"/>
            <a:ext cx="7352354" cy="315590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1.Tiếp tục tìm hiểu bổ sung thông tin</a:t>
            </a:r>
            <a:r>
              <a:rPr lang="en-US" sz="45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về cơ sở GD ĐH và cơ sở GD NN</a:t>
            </a:r>
            <a:r>
              <a:rPr lang="en-US" sz="1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F44AE33-C6B2-955B-C654-3BB79D846644}"/>
              </a:ext>
            </a:extLst>
          </p:cNvPr>
          <p:cNvSpPr/>
          <p:nvPr/>
        </p:nvSpPr>
        <p:spPr>
          <a:xfrm>
            <a:off x="9497480" y="2879113"/>
            <a:ext cx="8038154" cy="25324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2540" indent="-88265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Ghi lại cách thực hiện và kết quả mà em đã đạt được</a:t>
            </a:r>
            <a:r>
              <a:rPr lang="en-US" sz="1800" i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9C5A44-05D7-FFE8-5A48-35F97BC6AD08}"/>
              </a:ext>
            </a:extLst>
          </p:cNvPr>
          <p:cNvSpPr/>
          <p:nvPr/>
        </p:nvSpPr>
        <p:spPr>
          <a:xfrm>
            <a:off x="499593" y="6456002"/>
            <a:ext cx="7352354" cy="29022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Thực hiện kế hoạch học tập theo định hướng nghề, nhóm nghề lựa chọn</a:t>
            </a:r>
            <a:r>
              <a:rPr lang="en-US" sz="1800" i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iệp</a:t>
            </a:r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167BF4-59C9-2085-EB2C-CEB708F4B0A5}"/>
              </a:ext>
            </a:extLst>
          </p:cNvPr>
          <p:cNvSpPr/>
          <p:nvPr/>
        </p:nvSpPr>
        <p:spPr>
          <a:xfrm>
            <a:off x="9519577" y="6244252"/>
            <a:ext cx="8038154" cy="30480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2540" indent="-88265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450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4.Tìm kiếm sự hỗ trợ và tham vấn ý kiến từ gia đình , thầy cô và bạn bè.</a:t>
            </a:r>
            <a:endParaRPr lang="en-US" sz="45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42257" y="446316"/>
            <a:ext cx="17503283" cy="2278264"/>
            <a:chOff x="1349577" y="359408"/>
            <a:chExt cx="16505399" cy="2278264"/>
          </a:xfrm>
        </p:grpSpPr>
        <p:sp>
          <p:nvSpPr>
            <p:cNvPr id="36" name="Rounded Rectangle 35"/>
            <p:cNvSpPr/>
            <p:nvPr/>
          </p:nvSpPr>
          <p:spPr>
            <a:xfrm>
              <a:off x="1349577" y="359408"/>
              <a:ext cx="16198923" cy="139689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411727" y="434886"/>
              <a:ext cx="16443249" cy="2202786"/>
              <a:chOff x="1411727" y="434886"/>
              <a:chExt cx="16443249" cy="2202786"/>
            </a:xfrm>
          </p:grpSpPr>
          <p:grpSp>
            <p:nvGrpSpPr>
              <p:cNvPr id="38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40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5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41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4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42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43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39" name="Rectangle 38"/>
              <p:cNvSpPr/>
              <p:nvPr/>
            </p:nvSpPr>
            <p:spPr>
              <a:xfrm>
                <a:off x="1524778" y="434886"/>
                <a:ext cx="16330198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 6.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Thực hiện KH học tập theo định hướng ngành, nghề lựa chọn.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871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1776" y="0"/>
            <a:ext cx="1435152" cy="1501642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533400" y="202350"/>
            <a:ext cx="8610599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en-US" sz="4000" b="1" u="sng" spc="-96">
                <a:solidFill>
                  <a:schemeClr val="accent5">
                    <a:lumMod val="50000"/>
                  </a:schemeClr>
                </a:solidFill>
              </a:rPr>
              <a:t>Tổng kết</a:t>
            </a:r>
            <a:r>
              <a:rPr lang="en-US" sz="4000" b="1" spc="-96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vi-VN" sz="4000" b="1" spc="-96">
                <a:solidFill>
                  <a:schemeClr val="accent5">
                    <a:lumMod val="50000"/>
                  </a:schemeClr>
                </a:solidFill>
              </a:rPr>
              <a:t> Đánh giá cuối chủ đề</a:t>
            </a:r>
            <a:endParaRPr lang="en-US" sz="4000" b="1" spc="-96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8320" y="1213952"/>
            <a:ext cx="15025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chemeClr val="accent5">
                    <a:lumMod val="50000"/>
                  </a:schemeClr>
                </a:solidFill>
              </a:rPr>
              <a:t>- 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Đánh giá m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</a:rPr>
              <a:t>ức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 độ tham gia của</a:t>
            </a:r>
            <a:r>
              <a:rPr lang="en-US" sz="4000">
                <a:solidFill>
                  <a:schemeClr val="accent5">
                    <a:lumMod val="50000"/>
                  </a:schemeClr>
                </a:solidFill>
              </a:rPr>
              <a:t> HS</a:t>
            </a:r>
            <a:r>
              <a:rPr lang="vi-VN" sz="4000">
                <a:solidFill>
                  <a:schemeClr val="accent5">
                    <a:lumMod val="50000"/>
                  </a:schemeClr>
                </a:solidFill>
              </a:rPr>
              <a:t> vào các hoạt động của chủ đề</a:t>
            </a:r>
            <a:endParaRPr lang="en-US" sz="4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79832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Cá nhân tự đánh giá</a:t>
            </a:r>
          </a:p>
        </p:txBody>
      </p:sp>
      <p:sp>
        <p:nvSpPr>
          <p:cNvPr id="9" name="Snip Diagonal Corner Rectangle 8"/>
          <p:cNvSpPr/>
          <p:nvPr/>
        </p:nvSpPr>
        <p:spPr>
          <a:xfrm>
            <a:off x="723339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 Đánh giá theo nhóm, tổ</a:t>
            </a:r>
          </a:p>
        </p:txBody>
      </p:sp>
      <p:sp>
        <p:nvSpPr>
          <p:cNvPr id="10" name="Snip Diagonal Corner Rectangle 9"/>
          <p:cNvSpPr/>
          <p:nvPr/>
        </p:nvSpPr>
        <p:spPr>
          <a:xfrm>
            <a:off x="12496800" y="2171700"/>
            <a:ext cx="4450080" cy="1219200"/>
          </a:xfrm>
          <a:prstGeom prst="snip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 Đánh giá chung của GV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5894" y="3621819"/>
            <a:ext cx="10485071" cy="66651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2393" y="1398103"/>
            <a:ext cx="15468598" cy="6795299"/>
            <a:chOff x="0" y="0"/>
            <a:chExt cx="10275908" cy="4060194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41843" y="2553842"/>
            <a:ext cx="15468599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37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10: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NGÀNH, NGHỀ LỰA CHỌN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5610">
            <a:off x="1425782" y="773602"/>
            <a:ext cx="2048746" cy="18438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78512" flipH="1">
            <a:off x="16654057" y="1108205"/>
            <a:ext cx="1280467" cy="2729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30323" y="7185653"/>
            <a:ext cx="4605881" cy="41452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335" y="6490888"/>
            <a:ext cx="1307069" cy="17157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242889">
            <a:off x="14093833" y="-1918513"/>
            <a:ext cx="5033219" cy="5333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911843">
            <a:off x="14001691" y="8886599"/>
            <a:ext cx="2485877" cy="11751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309611" y="763834"/>
            <a:ext cx="2197915" cy="14865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420846">
            <a:off x="10945079" y="295136"/>
            <a:ext cx="1075609" cy="11903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63327">
            <a:off x="16651808" y="6415683"/>
            <a:ext cx="3529199" cy="33559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287671" y="688386"/>
            <a:ext cx="1014738" cy="98337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3467168">
            <a:off x="5469807" y="9383078"/>
            <a:ext cx="1106756" cy="10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6144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838200" y="204045"/>
            <a:ext cx="8610599" cy="785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39"/>
              </a:lnSpc>
            </a:pPr>
            <a:r>
              <a:rPr lang="vi-VN" sz="4000" b="1" u="sng" spc="-96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US" sz="4000" b="1" u="sng" spc="-96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vi-VN" sz="4000" b="1" u="sng" spc="-96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vi-VN" sz="4000" b="1" spc="-96">
                <a:solidFill>
                  <a:schemeClr val="accent5">
                    <a:lumMod val="50000"/>
                  </a:schemeClr>
                </a:solidFill>
              </a:rPr>
              <a:t>. Đánh giá cuối chủ đề</a:t>
            </a:r>
            <a:endParaRPr lang="en-US" sz="4000" b="1" spc="-96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408615"/>
            <a:ext cx="4109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Tiêu chí đánh giá: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76946"/>
              </p:ext>
            </p:extLst>
          </p:nvPr>
        </p:nvGraphicFramePr>
        <p:xfrm>
          <a:off x="76200" y="204045"/>
          <a:ext cx="17678400" cy="131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1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Tiêu</a:t>
                      </a:r>
                      <a:r>
                        <a:rPr lang="en-US" sz="2800" baseline="0">
                          <a:latin typeface="Arial" pitchFamily="34" charset="0"/>
                          <a:cs typeface="Arial" pitchFamily="34" charset="0"/>
                        </a:rPr>
                        <a:t> chí đánh giá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Cá</a:t>
                      </a:r>
                      <a:r>
                        <a:rPr lang="en-US" sz="2800" baseline="0">
                          <a:latin typeface="Arial" pitchFamily="34" charset="0"/>
                          <a:cs typeface="Arial" pitchFamily="34" charset="0"/>
                        </a:rPr>
                        <a:t> nhân tự đánh giá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Đánh</a:t>
                      </a:r>
                      <a:r>
                        <a:rPr lang="en-US" sz="2800" baseline="0">
                          <a:latin typeface="Arial" pitchFamily="34" charset="0"/>
                          <a:cs typeface="Arial" pitchFamily="34" charset="0"/>
                        </a:rPr>
                        <a:t> giá theo nhóm, tổ</a:t>
                      </a: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1.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Chọn 01 cơ sở giáo dục ĐT đại học  hoặc cơ sở GD NN liên quan đến ngành, nghề mà em lựa chọn.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r>
                        <a:rPr lang="en-US" sz="2800" 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 Đúng tên trường hoặc CSĐT NN)</a:t>
                      </a:r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3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  <a:r>
                        <a:rPr lang="en-US" sz="280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Trình bày thông tin cơ bản cơ sở giáo dục ĐT đại học hoặc cơ sở GD NN liên quan đến ngành, nghề mà em lựa chọn.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i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(Từ 5 thông tin trở lên)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4340">
                <a:tc>
                  <a:txBody>
                    <a:bodyPr/>
                    <a:lstStyle/>
                    <a:p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Chủ động xin ý kiến tham vấn của thầy cô, gia đình, bạn bè về dự định lựa chọn nghề 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(Ít nhất 3 ý kiến)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4.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- Xây dựng và thực hiện được kế hoạch học tập, rèn luyện theo nghề/ nhóm nghề lựa chọn. 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 Theo bảng đã HD)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2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latin typeface="Arial" pitchFamily="34" charset="0"/>
                          <a:cs typeface="Arial" pitchFamily="34" charset="0"/>
                        </a:rPr>
                        <a:t>5. </a:t>
                      </a:r>
                      <a:r>
                        <a:rPr lang="en-US"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Nhận Xét , đánh giá chung của  GV</a:t>
                      </a:r>
                      <a:endParaRPr lang="en-US" sz="2800"/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33400" y="1682935"/>
            <a:ext cx="9144000" cy="6690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/>
              <a:t>.</a:t>
            </a:r>
            <a:endParaRPr lang="en-US" sz="28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13657" y="566057"/>
            <a:ext cx="17297400" cy="9144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066979" y="1251857"/>
            <a:ext cx="16219534" cy="7772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/>
              <a:t>Thực hiện các việc cần làm để rèn luyện tính chủ động học tập ở trường, ở nhà</a:t>
            </a:r>
            <a:endParaRPr lang="en-US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71"/>
            <a:ext cx="1837215" cy="1678343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200000">
            <a:off x="-1" y="8529221"/>
            <a:ext cx="1837215" cy="167834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584262">
            <a:off x="16482213" y="106745"/>
            <a:ext cx="1837215" cy="167834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800000">
            <a:off x="16423306" y="8608657"/>
            <a:ext cx="1837215" cy="1678343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6724" y="-294723"/>
            <a:ext cx="3287405" cy="2786075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76724" y="7243539"/>
            <a:ext cx="3603352" cy="3053840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19316" y="-161121"/>
            <a:ext cx="2972119" cy="2518870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40000" y="7629866"/>
            <a:ext cx="3135265" cy="2657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9716" y="3390900"/>
            <a:ext cx="120396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CẢM ƠN CÁC EM ĐÃ LẮNG NGHE BÀI GIẢNG, HẸN GẶP LẠI!!</a:t>
            </a:r>
          </a:p>
        </p:txBody>
      </p:sp>
    </p:spTree>
    <p:extLst>
      <p:ext uri="{BB962C8B-B14F-4D97-AF65-F5344CB8AC3E}">
        <p14:creationId xmlns:p14="http://schemas.microsoft.com/office/powerpoint/2010/main" val="337547797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6653" y="3598396"/>
            <a:ext cx="11900547" cy="3061482"/>
            <a:chOff x="3759345" y="3598396"/>
            <a:chExt cx="8613634" cy="3061482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759345" y="3911625"/>
              <a:ext cx="8215023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Tìm hiểu  nội dung tham vấn về dự kiến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38899"/>
            <a:ext cx="12035629" cy="3321754"/>
            <a:chOff x="3661572" y="6438899"/>
            <a:chExt cx="8634244" cy="3321754"/>
          </a:xfrm>
        </p:grpSpPr>
        <p:grpSp>
          <p:nvGrpSpPr>
            <p:cNvPr id="16" name="Group 15"/>
            <p:cNvGrpSpPr/>
            <p:nvPr/>
          </p:nvGrpSpPr>
          <p:grpSpPr>
            <a:xfrm>
              <a:off x="3834925" y="6438899"/>
              <a:ext cx="8460891" cy="3321754"/>
              <a:chOff x="584059" y="1436293"/>
              <a:chExt cx="2835813" cy="27196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84059" y="1436293"/>
                <a:ext cx="2817806" cy="26836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Tìm hiểu thông tin về các cơ sở giáo dục đại học , cơ sở giáo dục nghề nghiệp liên quan đến nghề/ nhóm nghề lựa chọn</a:t>
              </a:r>
              <a:endPara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08366" y="3191439"/>
            <a:ext cx="12421357" cy="4094365"/>
            <a:chOff x="3382382" y="3598396"/>
            <a:chExt cx="8990597" cy="4094365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382382" y="3907109"/>
              <a:ext cx="87636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Tham vấn ý kiến về dự kiến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38899"/>
            <a:ext cx="12035629" cy="3321754"/>
            <a:chOff x="3661572" y="6438899"/>
            <a:chExt cx="8634244" cy="3321754"/>
          </a:xfrm>
        </p:grpSpPr>
        <p:grpSp>
          <p:nvGrpSpPr>
            <p:cNvPr id="16" name="Group 15"/>
            <p:cNvGrpSpPr/>
            <p:nvPr/>
          </p:nvGrpSpPr>
          <p:grpSpPr>
            <a:xfrm>
              <a:off x="3834925" y="6438899"/>
              <a:ext cx="8460891" cy="3321754"/>
              <a:chOff x="584059" y="1436293"/>
              <a:chExt cx="2835813" cy="271963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84059" y="1436293"/>
                <a:ext cx="2817806" cy="268362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</a:rPr>
                <a:t>Xác định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các cơ sở giáo dục đại học và cơ sở giáo dục nghề nghiệp liên quan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đến học tập, hướng nghiệp</a:t>
              </a:r>
              <a:endPara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834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72806" y="2171700"/>
            <a:ext cx="12292954" cy="86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en-US" sz="4400" b="1" u="sng" spc="-119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NỘI DUNG BÀI HỌC: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55917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/>
          <p:cNvSpPr/>
          <p:nvPr/>
        </p:nvSpPr>
        <p:spPr>
          <a:xfrm>
            <a:off x="4876800" y="64043"/>
            <a:ext cx="11582400" cy="1927861"/>
          </a:xfrm>
          <a:prstGeom prst="parallelogram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CHỦ ĐỀ 10</a:t>
            </a:r>
          </a:p>
          <a:p>
            <a:pPr algn="ctr"/>
            <a:endParaRPr lang="en-US" sz="4000" b="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96653" y="3598396"/>
            <a:ext cx="11900547" cy="4098881"/>
            <a:chOff x="3759345" y="3598396"/>
            <a:chExt cx="8613634" cy="4098881"/>
          </a:xfrm>
        </p:grpSpPr>
        <p:grpSp>
          <p:nvGrpSpPr>
            <p:cNvPr id="11" name="Group 10"/>
            <p:cNvGrpSpPr/>
            <p:nvPr/>
          </p:nvGrpSpPr>
          <p:grpSpPr>
            <a:xfrm>
              <a:off x="3869652" y="3598396"/>
              <a:ext cx="8503327" cy="2388138"/>
              <a:chOff x="572089" y="1436293"/>
              <a:chExt cx="2847783" cy="271963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609031" y="1436293"/>
                <a:ext cx="2810841" cy="271963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572089" y="1480353"/>
                <a:ext cx="2829629" cy="2647625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0" name="Rectangle 19"/>
            <p:cNvSpPr/>
            <p:nvPr/>
          </p:nvSpPr>
          <p:spPr>
            <a:xfrm>
              <a:off x="3759345" y="3911625"/>
              <a:ext cx="8215023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Xây dựng kế hoạch học tập theo định hướng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rgbClr val="00206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sz="40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661571" y="6420119"/>
            <a:ext cx="12035630" cy="2533381"/>
            <a:chOff x="3661572" y="6420119"/>
            <a:chExt cx="8634243" cy="2533381"/>
          </a:xfrm>
        </p:grpSpPr>
        <p:grpSp>
          <p:nvGrpSpPr>
            <p:cNvPr id="16" name="Group 15"/>
            <p:cNvGrpSpPr/>
            <p:nvPr/>
          </p:nvGrpSpPr>
          <p:grpSpPr>
            <a:xfrm>
              <a:off x="3715229" y="6420119"/>
              <a:ext cx="8580586" cy="2533381"/>
              <a:chOff x="543941" y="1420917"/>
              <a:chExt cx="2875931" cy="207416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609031" y="1436293"/>
                <a:ext cx="2810841" cy="205878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fillRef>
              <a:effectRef idx="0">
                <a:schemeClr val="accent5">
                  <a:tint val="50000"/>
                  <a:hueOff val="-5387423"/>
                  <a:satOff val="23188"/>
                  <a:lumOff val="6269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ectangle 17"/>
              <p:cNvSpPr/>
              <p:nvPr/>
            </p:nvSpPr>
            <p:spPr>
              <a:xfrm>
                <a:off x="543941" y="1420917"/>
                <a:ext cx="2871379" cy="20587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2">
                <a:schemeClr val="accent5"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1" name="Rectangle 20"/>
            <p:cNvSpPr/>
            <p:nvPr/>
          </p:nvSpPr>
          <p:spPr>
            <a:xfrm>
              <a:off x="3661572" y="6898331"/>
              <a:ext cx="851133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Hoạt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động </a:t>
              </a:r>
              <a:r>
                <a:rPr lang="en-US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r>
                <a:rPr lang="vi-VN" sz="4000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</a:rPr>
                <a:t>Thực hiện</a:t>
              </a:r>
              <a:r>
                <a:rPr lang="en-US" sz="4000" b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kế hoạch học tập theo định hướng ngành, nghề lựa chọn</a:t>
              </a:r>
              <a:endParaRPr lang="en-US" sz="4000">
                <a:solidFill>
                  <a:srgbClr val="002060"/>
                </a:solidFill>
              </a:endParaRPr>
            </a:p>
            <a:p>
              <a:endParaRPr lang="en-US" sz="4000"/>
            </a:p>
          </p:txBody>
        </p:sp>
      </p:grpSp>
      <p:pic>
        <p:nvPicPr>
          <p:cNvPr id="23" name="Picture 3"/>
          <p:cNvPicPr>
            <a:picLocks noChangeAspect="1"/>
          </p:cNvPicPr>
          <p:nvPr/>
        </p:nvPicPr>
        <p:blipFill>
          <a:blip r:embed="rId2"/>
          <a:srcRect l="1114" r="1114"/>
          <a:stretch>
            <a:fillRect/>
          </a:stretch>
        </p:blipFill>
        <p:spPr>
          <a:xfrm flipH="1">
            <a:off x="15849600" y="3980353"/>
            <a:ext cx="3809997" cy="6688605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57767"/>
            <a:ext cx="2559170" cy="2677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6600" y="1011704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XÂY DỰNG VÀ THỰC HIỆN  KẾ HOẠCH HỌC TẬP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 ĐỊNH HƯỚNG NGÀNH NGHỀ LỰA CHỌN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2786" y="5730371"/>
            <a:ext cx="9144000" cy="39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8812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3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371600" cy="10287000"/>
          </a:xfrm>
          <a:prstGeom prst="rect">
            <a:avLst/>
          </a:prstGeom>
          <a:solidFill>
            <a:schemeClr val="accent5">
              <a:lumMod val="7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0521" y="-205950"/>
            <a:ext cx="1435152" cy="1501642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751721" y="2342215"/>
            <a:ext cx="90527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1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Tham vấn ngành nghề có ý nghĩa như nào 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69899" y="4799546"/>
            <a:ext cx="90222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2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Ai có thể tham vấn ngành nghề cho HS 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92759" y="6873240"/>
            <a:ext cx="89994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Nhiệm vụ </a:t>
            </a:r>
            <a:r>
              <a:rPr lang="vi-VN" sz="3600" b="1" u="sng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6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>
                <a:latin typeface="Arial" panose="020B0604020202020204" pitchFamily="34" charset="0"/>
              </a:rPr>
              <a:t>K</a:t>
            </a:r>
            <a:r>
              <a:rPr lang="en-US" sz="3600">
                <a:latin typeface="Arial" panose="020B0604020202020204" pitchFamily="34" charset="0"/>
                <a:ea typeface="Calibri" panose="020F0502020204030204" pitchFamily="34" charset="0"/>
              </a:rPr>
              <a:t>hi tham vấn ngành nghề HS cần lưu ý gì?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60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4280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3460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65785" y="4938059"/>
            <a:ext cx="184731" cy="267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05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43000" y="37767"/>
            <a:ext cx="17145000" cy="1463875"/>
            <a:chOff x="1098477" y="342900"/>
            <a:chExt cx="16198923" cy="2294772"/>
          </a:xfrm>
        </p:grpSpPr>
        <p:sp>
          <p:nvSpPr>
            <p:cNvPr id="19" name="Rounded Rectangle 18"/>
            <p:cNvSpPr/>
            <p:nvPr/>
          </p:nvSpPr>
          <p:spPr>
            <a:xfrm>
              <a:off x="1098477" y="342900"/>
              <a:ext cx="16198923" cy="2144635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098477" y="434886"/>
              <a:ext cx="16059306" cy="2202786"/>
              <a:chOff x="1098477" y="434886"/>
              <a:chExt cx="16059306" cy="2202786"/>
            </a:xfrm>
          </p:grpSpPr>
          <p:grpSp>
            <p:nvGrpSpPr>
              <p:cNvPr id="21" name="Group 4"/>
              <p:cNvGrpSpPr/>
              <p:nvPr/>
            </p:nvGrpSpPr>
            <p:grpSpPr>
              <a:xfrm>
                <a:off x="1411727" y="2411566"/>
                <a:ext cx="985357" cy="226106"/>
                <a:chOff x="0" y="0"/>
                <a:chExt cx="1313810" cy="301474"/>
              </a:xfrm>
            </p:grpSpPr>
            <p:grpSp>
              <p:nvGrpSpPr>
                <p:cNvPr id="26" name="Group 5"/>
                <p:cNvGrpSpPr/>
                <p:nvPr/>
              </p:nvGrpSpPr>
              <p:grpSpPr>
                <a:xfrm>
                  <a:off x="0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31" name="Freeform 6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E60053"/>
                  </a:solidFill>
                </p:spPr>
              </p:sp>
            </p:grpSp>
            <p:grpSp>
              <p:nvGrpSpPr>
                <p:cNvPr id="27" name="Group 7"/>
                <p:cNvGrpSpPr/>
                <p:nvPr/>
              </p:nvGrpSpPr>
              <p:grpSpPr>
                <a:xfrm>
                  <a:off x="506168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30" name="Freeform 8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  <p:grpSp>
              <p:nvGrpSpPr>
                <p:cNvPr id="28" name="Group 9"/>
                <p:cNvGrpSpPr/>
                <p:nvPr/>
              </p:nvGrpSpPr>
              <p:grpSpPr>
                <a:xfrm>
                  <a:off x="1012335" y="0"/>
                  <a:ext cx="301474" cy="301474"/>
                  <a:chOff x="0" y="0"/>
                  <a:chExt cx="6350000" cy="6350000"/>
                </a:xfrm>
              </p:grpSpPr>
              <p:sp>
                <p:nvSpPr>
                  <p:cNvPr id="29" name="Freeform 10"/>
                  <p:cNvSpPr/>
                  <p:nvPr/>
                </p:nvSpPr>
                <p:spPr>
                  <a:xfrm>
                    <a:off x="14167" y="0"/>
                    <a:ext cx="6321665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1665" h="6350000">
                        <a:moveTo>
                          <a:pt x="3160833" y="0"/>
                        </a:moveTo>
                        <a:lnTo>
                          <a:pt x="3160833" y="0"/>
                        </a:lnTo>
                        <a:cubicBezTo>
                          <a:pt x="4908795" y="7817"/>
                          <a:pt x="6321666" y="1427021"/>
                          <a:pt x="6321666" y="3175000"/>
                        </a:cubicBezTo>
                        <a:cubicBezTo>
                          <a:pt x="6321666" y="4922979"/>
                          <a:pt x="4908795" y="6342183"/>
                          <a:pt x="3160833" y="6350000"/>
                        </a:cubicBezTo>
                        <a:cubicBezTo>
                          <a:pt x="1412871" y="6342183"/>
                          <a:pt x="0" y="4922979"/>
                          <a:pt x="0" y="3175000"/>
                        </a:cubicBezTo>
                        <a:cubicBezTo>
                          <a:pt x="0" y="1427021"/>
                          <a:pt x="1412871" y="7817"/>
                          <a:pt x="3160833" y="0"/>
                        </a:cubicBezTo>
                        <a:close/>
                      </a:path>
                    </a:pathLst>
                  </a:custGeom>
                  <a:solidFill>
                    <a:srgbClr val="1A1E2D"/>
                  </a:solidFill>
                </p:spPr>
              </p:sp>
            </p:grpSp>
          </p:grpSp>
          <p:sp>
            <p:nvSpPr>
              <p:cNvPr id="22" name="Rectangle 21"/>
              <p:cNvSpPr/>
              <p:nvPr/>
            </p:nvSpPr>
            <p:spPr>
              <a:xfrm>
                <a:off x="1098477" y="434886"/>
                <a:ext cx="1605930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Hđ</a:t>
                </a:r>
                <a:r>
                  <a:rPr lang="vi-VN" sz="4000" b="1">
                    <a:solidFill>
                      <a:schemeClr val="bg1"/>
                    </a:solidFill>
                    <a:cs typeface="Arial" pitchFamily="34" charset="0"/>
                  </a:rPr>
                  <a:t> </a:t>
                </a:r>
                <a:r>
                  <a:rPr lang="en-US" sz="4000" b="1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vi-VN" sz="4000" b="1">
                    <a:solidFill>
                      <a:schemeClr val="bg1"/>
                    </a:solidFill>
                    <a:cs typeface="Arial" pitchFamily="34" charset="0"/>
                  </a:rPr>
                  <a:t>: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Tìm hiểu  nội dung tham vấn về dự kiến ngành, nghề lựa chọn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00" y="1720351"/>
            <a:ext cx="5029200" cy="4670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6390409"/>
            <a:ext cx="5029200" cy="3886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9127" t="22635" r="-19127" b="226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051" y="-837703"/>
            <a:ext cx="18586525" cy="12252852"/>
            <a:chOff x="0" y="0"/>
            <a:chExt cx="24782033" cy="1633713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758185" y="-4758185"/>
              <a:ext cx="15265663" cy="24782033"/>
              <a:chOff x="0" y="0"/>
              <a:chExt cx="3290570" cy="3204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750569" cy="9906344"/>
              </a:xfrm>
              <a:custGeom>
                <a:avLst/>
                <a:gdLst/>
                <a:ahLst/>
                <a:cxnLst/>
                <a:rect l="l" t="t" r="r" b="b"/>
                <a:pathLst>
                  <a:path w="6750569" h="9906344">
                    <a:moveTo>
                      <a:pt x="6750569" y="34774"/>
                    </a:moveTo>
                    <a:lnTo>
                      <a:pt x="0" y="34774"/>
                    </a:lnTo>
                    <a:lnTo>
                      <a:pt x="0" y="0"/>
                    </a:lnTo>
                    <a:lnTo>
                      <a:pt x="6750569" y="0"/>
                    </a:lnTo>
                    <a:lnTo>
                      <a:pt x="6750569" y="34774"/>
                    </a:lnTo>
                    <a:close/>
                    <a:moveTo>
                      <a:pt x="6750569" y="1095392"/>
                    </a:moveTo>
                    <a:lnTo>
                      <a:pt x="0" y="1095392"/>
                    </a:lnTo>
                    <a:lnTo>
                      <a:pt x="0" y="1130166"/>
                    </a:lnTo>
                    <a:lnTo>
                      <a:pt x="6750569" y="1130166"/>
                    </a:lnTo>
                    <a:lnTo>
                      <a:pt x="6750569" y="1095392"/>
                    </a:lnTo>
                    <a:close/>
                    <a:moveTo>
                      <a:pt x="6750569" y="2195131"/>
                    </a:moveTo>
                    <a:lnTo>
                      <a:pt x="0" y="2195131"/>
                    </a:lnTo>
                    <a:lnTo>
                      <a:pt x="0" y="2229905"/>
                    </a:lnTo>
                    <a:lnTo>
                      <a:pt x="6750569" y="2229905"/>
                    </a:lnTo>
                    <a:lnTo>
                      <a:pt x="6750569" y="2195131"/>
                    </a:lnTo>
                    <a:close/>
                    <a:moveTo>
                      <a:pt x="6750569" y="3290523"/>
                    </a:moveTo>
                    <a:lnTo>
                      <a:pt x="0" y="3290523"/>
                    </a:lnTo>
                    <a:lnTo>
                      <a:pt x="0" y="3325297"/>
                    </a:lnTo>
                    <a:lnTo>
                      <a:pt x="6750569" y="3325297"/>
                    </a:lnTo>
                    <a:lnTo>
                      <a:pt x="6750569" y="3290523"/>
                    </a:lnTo>
                    <a:close/>
                    <a:moveTo>
                      <a:pt x="6750569" y="4385915"/>
                    </a:moveTo>
                    <a:lnTo>
                      <a:pt x="0" y="4385915"/>
                    </a:lnTo>
                    <a:lnTo>
                      <a:pt x="0" y="4420689"/>
                    </a:lnTo>
                    <a:lnTo>
                      <a:pt x="6750569" y="4420689"/>
                    </a:lnTo>
                    <a:lnTo>
                      <a:pt x="6750569" y="4385915"/>
                    </a:lnTo>
                    <a:close/>
                    <a:moveTo>
                      <a:pt x="6750569" y="5481307"/>
                    </a:moveTo>
                    <a:lnTo>
                      <a:pt x="0" y="5481307"/>
                    </a:lnTo>
                    <a:lnTo>
                      <a:pt x="0" y="5516082"/>
                    </a:lnTo>
                    <a:lnTo>
                      <a:pt x="6750569" y="5516082"/>
                    </a:lnTo>
                    <a:lnTo>
                      <a:pt x="6750569" y="5481307"/>
                    </a:lnTo>
                    <a:close/>
                    <a:moveTo>
                      <a:pt x="6750569" y="6581046"/>
                    </a:moveTo>
                    <a:lnTo>
                      <a:pt x="0" y="6581046"/>
                    </a:lnTo>
                    <a:lnTo>
                      <a:pt x="0" y="6615820"/>
                    </a:lnTo>
                    <a:lnTo>
                      <a:pt x="6750569" y="6615820"/>
                    </a:lnTo>
                    <a:lnTo>
                      <a:pt x="6750569" y="6581046"/>
                    </a:lnTo>
                    <a:close/>
                    <a:moveTo>
                      <a:pt x="6750569" y="7676438"/>
                    </a:moveTo>
                    <a:lnTo>
                      <a:pt x="0" y="7676438"/>
                    </a:lnTo>
                    <a:lnTo>
                      <a:pt x="0" y="7711213"/>
                    </a:lnTo>
                    <a:lnTo>
                      <a:pt x="6750569" y="7711213"/>
                    </a:lnTo>
                    <a:lnTo>
                      <a:pt x="6750569" y="7676438"/>
                    </a:lnTo>
                    <a:close/>
                    <a:moveTo>
                      <a:pt x="6750569" y="8771830"/>
                    </a:moveTo>
                    <a:lnTo>
                      <a:pt x="0" y="8771830"/>
                    </a:lnTo>
                    <a:lnTo>
                      <a:pt x="0" y="8806605"/>
                    </a:lnTo>
                    <a:lnTo>
                      <a:pt x="6750569" y="8806605"/>
                    </a:lnTo>
                    <a:lnTo>
                      <a:pt x="6750569" y="8771830"/>
                    </a:lnTo>
                    <a:close/>
                    <a:moveTo>
                      <a:pt x="6750569" y="9871570"/>
                    </a:moveTo>
                    <a:lnTo>
                      <a:pt x="0" y="9871570"/>
                    </a:lnTo>
                    <a:lnTo>
                      <a:pt x="0" y="9906344"/>
                    </a:lnTo>
                    <a:lnTo>
                      <a:pt x="6750569" y="9906344"/>
                    </a:lnTo>
                    <a:lnTo>
                      <a:pt x="6750569" y="987157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88900" y="1729900"/>
              <a:ext cx="24693133" cy="14607236"/>
              <a:chOff x="0" y="0"/>
              <a:chExt cx="3290570" cy="32042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919454" cy="5837825"/>
              </a:xfrm>
              <a:custGeom>
                <a:avLst/>
                <a:gdLst/>
                <a:ahLst/>
                <a:cxnLst/>
                <a:rect l="l" t="t" r="r" b="b"/>
                <a:pathLst>
                  <a:path w="10919454" h="5837825">
                    <a:moveTo>
                      <a:pt x="10919454" y="20493"/>
                    </a:moveTo>
                    <a:lnTo>
                      <a:pt x="0" y="20493"/>
                    </a:lnTo>
                    <a:lnTo>
                      <a:pt x="0" y="0"/>
                    </a:lnTo>
                    <a:lnTo>
                      <a:pt x="10919454" y="0"/>
                    </a:lnTo>
                    <a:lnTo>
                      <a:pt x="10919454" y="20493"/>
                    </a:lnTo>
                    <a:close/>
                    <a:moveTo>
                      <a:pt x="10919454" y="645516"/>
                    </a:moveTo>
                    <a:lnTo>
                      <a:pt x="0" y="645516"/>
                    </a:lnTo>
                    <a:lnTo>
                      <a:pt x="0" y="666009"/>
                    </a:lnTo>
                    <a:lnTo>
                      <a:pt x="10919454" y="666009"/>
                    </a:lnTo>
                    <a:lnTo>
                      <a:pt x="10919454" y="645516"/>
                    </a:lnTo>
                    <a:close/>
                    <a:moveTo>
                      <a:pt x="10919454" y="1293594"/>
                    </a:moveTo>
                    <a:lnTo>
                      <a:pt x="0" y="1293594"/>
                    </a:lnTo>
                    <a:lnTo>
                      <a:pt x="0" y="1314087"/>
                    </a:lnTo>
                    <a:lnTo>
                      <a:pt x="10919454" y="1314087"/>
                    </a:lnTo>
                    <a:lnTo>
                      <a:pt x="10919454" y="1293594"/>
                    </a:lnTo>
                    <a:close/>
                    <a:moveTo>
                      <a:pt x="10919454" y="1939111"/>
                    </a:moveTo>
                    <a:lnTo>
                      <a:pt x="0" y="1939111"/>
                    </a:lnTo>
                    <a:lnTo>
                      <a:pt x="0" y="1959603"/>
                    </a:lnTo>
                    <a:lnTo>
                      <a:pt x="10919454" y="1959603"/>
                    </a:lnTo>
                    <a:lnTo>
                      <a:pt x="10919454" y="1939111"/>
                    </a:lnTo>
                    <a:close/>
                    <a:moveTo>
                      <a:pt x="10919454" y="2584627"/>
                    </a:moveTo>
                    <a:lnTo>
                      <a:pt x="0" y="2584627"/>
                    </a:lnTo>
                    <a:lnTo>
                      <a:pt x="0" y="2605120"/>
                    </a:lnTo>
                    <a:lnTo>
                      <a:pt x="10919454" y="2605120"/>
                    </a:lnTo>
                    <a:lnTo>
                      <a:pt x="10919454" y="2584627"/>
                    </a:lnTo>
                    <a:close/>
                    <a:moveTo>
                      <a:pt x="10919454" y="3230144"/>
                    </a:moveTo>
                    <a:lnTo>
                      <a:pt x="0" y="3230144"/>
                    </a:lnTo>
                    <a:lnTo>
                      <a:pt x="0" y="3250636"/>
                    </a:lnTo>
                    <a:lnTo>
                      <a:pt x="10919454" y="3250636"/>
                    </a:lnTo>
                    <a:lnTo>
                      <a:pt x="10919454" y="3230144"/>
                    </a:lnTo>
                    <a:close/>
                    <a:moveTo>
                      <a:pt x="10919454" y="3878221"/>
                    </a:moveTo>
                    <a:lnTo>
                      <a:pt x="0" y="3878221"/>
                    </a:lnTo>
                    <a:lnTo>
                      <a:pt x="0" y="3898714"/>
                    </a:lnTo>
                    <a:lnTo>
                      <a:pt x="10919454" y="3898714"/>
                    </a:lnTo>
                    <a:lnTo>
                      <a:pt x="10919454" y="3878221"/>
                    </a:lnTo>
                    <a:close/>
                    <a:moveTo>
                      <a:pt x="10919454" y="4523738"/>
                    </a:moveTo>
                    <a:lnTo>
                      <a:pt x="0" y="4523738"/>
                    </a:lnTo>
                    <a:lnTo>
                      <a:pt x="0" y="4544231"/>
                    </a:lnTo>
                    <a:lnTo>
                      <a:pt x="10919454" y="4544231"/>
                    </a:lnTo>
                    <a:lnTo>
                      <a:pt x="10919454" y="4523738"/>
                    </a:lnTo>
                    <a:close/>
                    <a:moveTo>
                      <a:pt x="10919454" y="5169255"/>
                    </a:moveTo>
                    <a:lnTo>
                      <a:pt x="0" y="5169255"/>
                    </a:lnTo>
                    <a:lnTo>
                      <a:pt x="0" y="5189747"/>
                    </a:lnTo>
                    <a:lnTo>
                      <a:pt x="10919454" y="5189747"/>
                    </a:lnTo>
                    <a:lnTo>
                      <a:pt x="10919454" y="5169255"/>
                    </a:lnTo>
                    <a:close/>
                    <a:moveTo>
                      <a:pt x="10919454" y="5817333"/>
                    </a:moveTo>
                    <a:lnTo>
                      <a:pt x="0" y="5817333"/>
                    </a:lnTo>
                    <a:lnTo>
                      <a:pt x="0" y="5837825"/>
                    </a:lnTo>
                    <a:lnTo>
                      <a:pt x="10919454" y="5837825"/>
                    </a:lnTo>
                    <a:lnTo>
                      <a:pt x="10919454" y="5817333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298704" y="1551226"/>
            <a:ext cx="8455896" cy="8223388"/>
            <a:chOff x="0" y="0"/>
            <a:chExt cx="5271848" cy="5445880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5298560"/>
                  </a:moveTo>
                  <a:lnTo>
                    <a:pt x="0" y="5353170"/>
                  </a:lnTo>
                  <a:lnTo>
                    <a:pt x="5179138" y="5353170"/>
                  </a:lnTo>
                  <a:lnTo>
                    <a:pt x="5179138" y="0"/>
                  </a:lnTo>
                  <a:lnTo>
                    <a:pt x="5124528" y="0"/>
                  </a:lnTo>
                  <a:lnTo>
                    <a:pt x="5124528" y="5298560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5137228" y="0"/>
                  </a:moveTo>
                  <a:lnTo>
                    <a:pt x="5137228" y="12700"/>
                  </a:ln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5311260"/>
                  </a:lnTo>
                  <a:lnTo>
                    <a:pt x="0" y="5311260"/>
                  </a:lnTo>
                  <a:lnTo>
                    <a:pt x="0" y="5378570"/>
                  </a:lnTo>
                  <a:lnTo>
                    <a:pt x="5204538" y="5378570"/>
                  </a:lnTo>
                  <a:lnTo>
                    <a:pt x="52045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0"/>
                  </a:moveTo>
                  <a:lnTo>
                    <a:pt x="5179138" y="0"/>
                  </a:lnTo>
                  <a:lnTo>
                    <a:pt x="5179138" y="5353170"/>
                  </a:lnTo>
                  <a:lnTo>
                    <a:pt x="0" y="5353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80010" y="5378570"/>
                  </a:moveTo>
                  <a:lnTo>
                    <a:pt x="5204538" y="5378570"/>
                  </a:lnTo>
                  <a:lnTo>
                    <a:pt x="5204538" y="80010"/>
                  </a:lnTo>
                  <a:lnTo>
                    <a:pt x="5204538" y="67310"/>
                  </a:lnTo>
                  <a:lnTo>
                    <a:pt x="5204538" y="0"/>
                  </a:lnTo>
                  <a:lnTo>
                    <a:pt x="0" y="0"/>
                  </a:lnTo>
                  <a:lnTo>
                    <a:pt x="0" y="5378570"/>
                  </a:lnTo>
                  <a:lnTo>
                    <a:pt x="67310" y="5378570"/>
                  </a:lnTo>
                  <a:lnTo>
                    <a:pt x="80010" y="5378570"/>
                  </a:lnTo>
                  <a:close/>
                  <a:moveTo>
                    <a:pt x="12700" y="12700"/>
                  </a:move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939231" y="5143500"/>
            <a:ext cx="8123909" cy="4631114"/>
            <a:chOff x="0" y="0"/>
            <a:chExt cx="5380000" cy="3399056"/>
          </a:xfrm>
        </p:grpSpPr>
        <p:sp>
          <p:nvSpPr>
            <p:cNvPr id="16" name="Freeform 16"/>
            <p:cNvSpPr/>
            <p:nvPr/>
          </p:nvSpPr>
          <p:spPr>
            <a:xfrm>
              <a:off x="80010" y="8001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3251735"/>
                  </a:moveTo>
                  <a:lnTo>
                    <a:pt x="0" y="3306345"/>
                  </a:lnTo>
                  <a:lnTo>
                    <a:pt x="5287290" y="3306345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3251735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310" y="6731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3264435"/>
                  </a:lnTo>
                  <a:lnTo>
                    <a:pt x="0" y="3264435"/>
                  </a:lnTo>
                  <a:lnTo>
                    <a:pt x="0" y="3331745"/>
                  </a:lnTo>
                  <a:lnTo>
                    <a:pt x="5312690" y="3331745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0"/>
                  </a:moveTo>
                  <a:lnTo>
                    <a:pt x="5287290" y="0"/>
                  </a:lnTo>
                  <a:lnTo>
                    <a:pt x="5287290" y="3306345"/>
                  </a:lnTo>
                  <a:lnTo>
                    <a:pt x="0" y="33063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80010" y="3331745"/>
                  </a:moveTo>
                  <a:lnTo>
                    <a:pt x="5312690" y="3331745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3331745"/>
                  </a:lnTo>
                  <a:lnTo>
                    <a:pt x="67310" y="3331745"/>
                  </a:lnTo>
                  <a:lnTo>
                    <a:pt x="80010" y="3331745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939231" y="1551226"/>
            <a:ext cx="8123909" cy="3363674"/>
            <a:chOff x="0" y="0"/>
            <a:chExt cx="5380000" cy="1787636"/>
          </a:xfrm>
        </p:grpSpPr>
        <p:sp>
          <p:nvSpPr>
            <p:cNvPr id="21" name="Freeform 21"/>
            <p:cNvSpPr/>
            <p:nvPr/>
          </p:nvSpPr>
          <p:spPr>
            <a:xfrm>
              <a:off x="80010" y="80010"/>
              <a:ext cx="5287290" cy="1694926"/>
            </a:xfrm>
            <a:custGeom>
              <a:avLst/>
              <a:gdLst/>
              <a:ahLst/>
              <a:cxnLst/>
              <a:rect l="l" t="t" r="r" b="b"/>
              <a:pathLst>
                <a:path w="5287290" h="1694926">
                  <a:moveTo>
                    <a:pt x="0" y="1640316"/>
                  </a:moveTo>
                  <a:lnTo>
                    <a:pt x="0" y="1694926"/>
                  </a:lnTo>
                  <a:lnTo>
                    <a:pt x="5287290" y="1694926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1640316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67310" y="67310"/>
              <a:ext cx="5312690" cy="1720326"/>
            </a:xfrm>
            <a:custGeom>
              <a:avLst/>
              <a:gdLst/>
              <a:ahLst/>
              <a:cxnLst/>
              <a:rect l="l" t="t" r="r" b="b"/>
              <a:pathLst>
                <a:path w="5312690" h="1720326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1707626"/>
                  </a:lnTo>
                  <a:lnTo>
                    <a:pt x="12700" y="1707626"/>
                  </a:lnTo>
                  <a:lnTo>
                    <a:pt x="12700" y="1653016"/>
                  </a:lnTo>
                  <a:lnTo>
                    <a:pt x="0" y="1653016"/>
                  </a:lnTo>
                  <a:lnTo>
                    <a:pt x="0" y="1720326"/>
                  </a:lnTo>
                  <a:lnTo>
                    <a:pt x="5312690" y="1720326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2700" y="12700"/>
              <a:ext cx="5287290" cy="1694926"/>
            </a:xfrm>
            <a:custGeom>
              <a:avLst/>
              <a:gdLst/>
              <a:ahLst/>
              <a:cxnLst/>
              <a:rect l="l" t="t" r="r" b="b"/>
              <a:pathLst>
                <a:path w="5287290" h="1694926">
                  <a:moveTo>
                    <a:pt x="0" y="0"/>
                  </a:moveTo>
                  <a:lnTo>
                    <a:pt x="5287290" y="0"/>
                  </a:lnTo>
                  <a:lnTo>
                    <a:pt x="5287290" y="1694926"/>
                  </a:lnTo>
                  <a:lnTo>
                    <a:pt x="0" y="169492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5312690" cy="1720326"/>
            </a:xfrm>
            <a:custGeom>
              <a:avLst/>
              <a:gdLst/>
              <a:ahLst/>
              <a:cxnLst/>
              <a:rect l="l" t="t" r="r" b="b"/>
              <a:pathLst>
                <a:path w="5312690" h="1720326">
                  <a:moveTo>
                    <a:pt x="80010" y="1720326"/>
                  </a:moveTo>
                  <a:lnTo>
                    <a:pt x="5312690" y="1720326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1720326"/>
                  </a:lnTo>
                  <a:lnTo>
                    <a:pt x="67310" y="1720326"/>
                  </a:lnTo>
                  <a:lnTo>
                    <a:pt x="80010" y="1720326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1707626"/>
                  </a:lnTo>
                  <a:lnTo>
                    <a:pt x="12700" y="170762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5" name="Group 44"/>
          <p:cNvGrpSpPr/>
          <p:nvPr/>
        </p:nvGrpSpPr>
        <p:grpSpPr>
          <a:xfrm>
            <a:off x="1009532" y="1677879"/>
            <a:ext cx="7776142" cy="2031325"/>
            <a:chOff x="8719587" y="3088283"/>
            <a:chExt cx="7776142" cy="2031325"/>
          </a:xfrm>
        </p:grpSpPr>
        <p:grpSp>
          <p:nvGrpSpPr>
            <p:cNvPr id="46" name="Group 21"/>
            <p:cNvGrpSpPr/>
            <p:nvPr/>
          </p:nvGrpSpPr>
          <p:grpSpPr>
            <a:xfrm>
              <a:off x="8719587" y="3535311"/>
              <a:ext cx="1517255" cy="1500322"/>
              <a:chOff x="0" y="1"/>
              <a:chExt cx="1014325" cy="1002807"/>
            </a:xfrm>
          </p:grpSpPr>
          <p:pic>
            <p:nvPicPr>
              <p:cNvPr id="48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14" b="114"/>
              <a:stretch>
                <a:fillRect/>
              </a:stretch>
            </p:blipFill>
            <p:spPr>
              <a:xfrm>
                <a:off x="0" y="1"/>
                <a:ext cx="1014325" cy="1002807"/>
              </a:xfrm>
              <a:prstGeom prst="rect">
                <a:avLst/>
              </a:prstGeom>
            </p:spPr>
          </p:pic>
          <p:sp>
            <p:nvSpPr>
              <p:cNvPr id="49" name="TextBox 23"/>
              <p:cNvSpPr txBox="1"/>
              <p:nvPr/>
            </p:nvSpPr>
            <p:spPr>
              <a:xfrm>
                <a:off x="209775" y="286927"/>
                <a:ext cx="594774" cy="413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4767"/>
                  </a:lnSpc>
                  <a:spcBef>
                    <a:spcPct val="0"/>
                  </a:spcBef>
                </a:pPr>
                <a:r>
                  <a:rPr lang="en-US" sz="5400" b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  <a:endParaRPr lang="en-US" sz="3405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7" name="TextBox 24"/>
            <p:cNvSpPr txBox="1"/>
            <p:nvPr/>
          </p:nvSpPr>
          <p:spPr>
            <a:xfrm>
              <a:off x="10257624" y="3088283"/>
              <a:ext cx="6238105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>
                  <a:latin typeface="Arial" panose="020B0604020202020204" pitchFamily="34" charset="0"/>
                  <a:ea typeface="Calibri" panose="020F0502020204030204" pitchFamily="34" charset="0"/>
                </a:rPr>
                <a:t>Tham vấn ngành nghề có ý nghĩa như nào ?</a:t>
              </a:r>
              <a:endParaRPr lang="en-US" sz="4400" b="1"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1268624" y="5887323"/>
            <a:ext cx="7363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Thảo luận luận nhóm đưa ra câu trả lời phù hợp.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268624" y="530073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>
                <a:latin typeface="Arial" pitchFamily="34" charset="0"/>
                <a:cs typeface="Arial" pitchFamily="34" charset="0"/>
              </a:rPr>
              <a:t>YÊU CẦU: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9732818" y="2016747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Định hướng học tập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9808734" y="4021088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Phát hiện nghề nghiệp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9836443" y="5840198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Đánh giá sở thích nghề nghiệp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9808734" y="7780149"/>
            <a:ext cx="7543800" cy="127964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" pitchFamily="34" charset="0"/>
                <a:cs typeface="Arial" pitchFamily="34" charset="0"/>
              </a:rPr>
              <a:t>Đánh giá khả năng trí tuệ thể chất của bản thân</a:t>
            </a:r>
          </a:p>
        </p:txBody>
      </p:sp>
    </p:spTree>
    <p:extLst>
      <p:ext uri="{BB962C8B-B14F-4D97-AF65-F5344CB8AC3E}">
        <p14:creationId xmlns:p14="http://schemas.microsoft.com/office/powerpoint/2010/main" val="229678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-19127" t="22635" r="-19127" b="2263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36051" y="-837703"/>
            <a:ext cx="18586525" cy="12252852"/>
            <a:chOff x="0" y="0"/>
            <a:chExt cx="24782033" cy="16337136"/>
          </a:xfrm>
        </p:grpSpPr>
        <p:grpSp>
          <p:nvGrpSpPr>
            <p:cNvPr id="4" name="Group 4"/>
            <p:cNvGrpSpPr/>
            <p:nvPr/>
          </p:nvGrpSpPr>
          <p:grpSpPr>
            <a:xfrm rot="-5400000">
              <a:off x="4758185" y="-4758185"/>
              <a:ext cx="15265663" cy="24782033"/>
              <a:chOff x="0" y="0"/>
              <a:chExt cx="3290570" cy="320421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750569" cy="9906344"/>
              </a:xfrm>
              <a:custGeom>
                <a:avLst/>
                <a:gdLst/>
                <a:ahLst/>
                <a:cxnLst/>
                <a:rect l="l" t="t" r="r" b="b"/>
                <a:pathLst>
                  <a:path w="6750569" h="9906344">
                    <a:moveTo>
                      <a:pt x="6750569" y="34774"/>
                    </a:moveTo>
                    <a:lnTo>
                      <a:pt x="0" y="34774"/>
                    </a:lnTo>
                    <a:lnTo>
                      <a:pt x="0" y="0"/>
                    </a:lnTo>
                    <a:lnTo>
                      <a:pt x="6750569" y="0"/>
                    </a:lnTo>
                    <a:lnTo>
                      <a:pt x="6750569" y="34774"/>
                    </a:lnTo>
                    <a:close/>
                    <a:moveTo>
                      <a:pt x="6750569" y="1095392"/>
                    </a:moveTo>
                    <a:lnTo>
                      <a:pt x="0" y="1095392"/>
                    </a:lnTo>
                    <a:lnTo>
                      <a:pt x="0" y="1130166"/>
                    </a:lnTo>
                    <a:lnTo>
                      <a:pt x="6750569" y="1130166"/>
                    </a:lnTo>
                    <a:lnTo>
                      <a:pt x="6750569" y="1095392"/>
                    </a:lnTo>
                    <a:close/>
                    <a:moveTo>
                      <a:pt x="6750569" y="2195131"/>
                    </a:moveTo>
                    <a:lnTo>
                      <a:pt x="0" y="2195131"/>
                    </a:lnTo>
                    <a:lnTo>
                      <a:pt x="0" y="2229905"/>
                    </a:lnTo>
                    <a:lnTo>
                      <a:pt x="6750569" y="2229905"/>
                    </a:lnTo>
                    <a:lnTo>
                      <a:pt x="6750569" y="2195131"/>
                    </a:lnTo>
                    <a:close/>
                    <a:moveTo>
                      <a:pt x="6750569" y="3290523"/>
                    </a:moveTo>
                    <a:lnTo>
                      <a:pt x="0" y="3290523"/>
                    </a:lnTo>
                    <a:lnTo>
                      <a:pt x="0" y="3325297"/>
                    </a:lnTo>
                    <a:lnTo>
                      <a:pt x="6750569" y="3325297"/>
                    </a:lnTo>
                    <a:lnTo>
                      <a:pt x="6750569" y="3290523"/>
                    </a:lnTo>
                    <a:close/>
                    <a:moveTo>
                      <a:pt x="6750569" y="4385915"/>
                    </a:moveTo>
                    <a:lnTo>
                      <a:pt x="0" y="4385915"/>
                    </a:lnTo>
                    <a:lnTo>
                      <a:pt x="0" y="4420689"/>
                    </a:lnTo>
                    <a:lnTo>
                      <a:pt x="6750569" y="4420689"/>
                    </a:lnTo>
                    <a:lnTo>
                      <a:pt x="6750569" y="4385915"/>
                    </a:lnTo>
                    <a:close/>
                    <a:moveTo>
                      <a:pt x="6750569" y="5481307"/>
                    </a:moveTo>
                    <a:lnTo>
                      <a:pt x="0" y="5481307"/>
                    </a:lnTo>
                    <a:lnTo>
                      <a:pt x="0" y="5516082"/>
                    </a:lnTo>
                    <a:lnTo>
                      <a:pt x="6750569" y="5516082"/>
                    </a:lnTo>
                    <a:lnTo>
                      <a:pt x="6750569" y="5481307"/>
                    </a:lnTo>
                    <a:close/>
                    <a:moveTo>
                      <a:pt x="6750569" y="6581046"/>
                    </a:moveTo>
                    <a:lnTo>
                      <a:pt x="0" y="6581046"/>
                    </a:lnTo>
                    <a:lnTo>
                      <a:pt x="0" y="6615820"/>
                    </a:lnTo>
                    <a:lnTo>
                      <a:pt x="6750569" y="6615820"/>
                    </a:lnTo>
                    <a:lnTo>
                      <a:pt x="6750569" y="6581046"/>
                    </a:lnTo>
                    <a:close/>
                    <a:moveTo>
                      <a:pt x="6750569" y="7676438"/>
                    </a:moveTo>
                    <a:lnTo>
                      <a:pt x="0" y="7676438"/>
                    </a:lnTo>
                    <a:lnTo>
                      <a:pt x="0" y="7711213"/>
                    </a:lnTo>
                    <a:lnTo>
                      <a:pt x="6750569" y="7711213"/>
                    </a:lnTo>
                    <a:lnTo>
                      <a:pt x="6750569" y="7676438"/>
                    </a:lnTo>
                    <a:close/>
                    <a:moveTo>
                      <a:pt x="6750569" y="8771830"/>
                    </a:moveTo>
                    <a:lnTo>
                      <a:pt x="0" y="8771830"/>
                    </a:lnTo>
                    <a:lnTo>
                      <a:pt x="0" y="8806605"/>
                    </a:lnTo>
                    <a:lnTo>
                      <a:pt x="6750569" y="8806605"/>
                    </a:lnTo>
                    <a:lnTo>
                      <a:pt x="6750569" y="8771830"/>
                    </a:lnTo>
                    <a:close/>
                    <a:moveTo>
                      <a:pt x="6750569" y="9871570"/>
                    </a:moveTo>
                    <a:lnTo>
                      <a:pt x="0" y="9871570"/>
                    </a:lnTo>
                    <a:lnTo>
                      <a:pt x="0" y="9906344"/>
                    </a:lnTo>
                    <a:lnTo>
                      <a:pt x="6750569" y="9906344"/>
                    </a:lnTo>
                    <a:lnTo>
                      <a:pt x="6750569" y="9871570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88900" y="1729900"/>
              <a:ext cx="24693133" cy="14607236"/>
              <a:chOff x="0" y="0"/>
              <a:chExt cx="3290570" cy="320421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919454" cy="5837825"/>
              </a:xfrm>
              <a:custGeom>
                <a:avLst/>
                <a:gdLst/>
                <a:ahLst/>
                <a:cxnLst/>
                <a:rect l="l" t="t" r="r" b="b"/>
                <a:pathLst>
                  <a:path w="10919454" h="5837825">
                    <a:moveTo>
                      <a:pt x="10919454" y="20493"/>
                    </a:moveTo>
                    <a:lnTo>
                      <a:pt x="0" y="20493"/>
                    </a:lnTo>
                    <a:lnTo>
                      <a:pt x="0" y="0"/>
                    </a:lnTo>
                    <a:lnTo>
                      <a:pt x="10919454" y="0"/>
                    </a:lnTo>
                    <a:lnTo>
                      <a:pt x="10919454" y="20493"/>
                    </a:lnTo>
                    <a:close/>
                    <a:moveTo>
                      <a:pt x="10919454" y="645516"/>
                    </a:moveTo>
                    <a:lnTo>
                      <a:pt x="0" y="645516"/>
                    </a:lnTo>
                    <a:lnTo>
                      <a:pt x="0" y="666009"/>
                    </a:lnTo>
                    <a:lnTo>
                      <a:pt x="10919454" y="666009"/>
                    </a:lnTo>
                    <a:lnTo>
                      <a:pt x="10919454" y="645516"/>
                    </a:lnTo>
                    <a:close/>
                    <a:moveTo>
                      <a:pt x="10919454" y="1293594"/>
                    </a:moveTo>
                    <a:lnTo>
                      <a:pt x="0" y="1293594"/>
                    </a:lnTo>
                    <a:lnTo>
                      <a:pt x="0" y="1314087"/>
                    </a:lnTo>
                    <a:lnTo>
                      <a:pt x="10919454" y="1314087"/>
                    </a:lnTo>
                    <a:lnTo>
                      <a:pt x="10919454" y="1293594"/>
                    </a:lnTo>
                    <a:close/>
                    <a:moveTo>
                      <a:pt x="10919454" y="1939111"/>
                    </a:moveTo>
                    <a:lnTo>
                      <a:pt x="0" y="1939111"/>
                    </a:lnTo>
                    <a:lnTo>
                      <a:pt x="0" y="1959603"/>
                    </a:lnTo>
                    <a:lnTo>
                      <a:pt x="10919454" y="1959603"/>
                    </a:lnTo>
                    <a:lnTo>
                      <a:pt x="10919454" y="1939111"/>
                    </a:lnTo>
                    <a:close/>
                    <a:moveTo>
                      <a:pt x="10919454" y="2584627"/>
                    </a:moveTo>
                    <a:lnTo>
                      <a:pt x="0" y="2584627"/>
                    </a:lnTo>
                    <a:lnTo>
                      <a:pt x="0" y="2605120"/>
                    </a:lnTo>
                    <a:lnTo>
                      <a:pt x="10919454" y="2605120"/>
                    </a:lnTo>
                    <a:lnTo>
                      <a:pt x="10919454" y="2584627"/>
                    </a:lnTo>
                    <a:close/>
                    <a:moveTo>
                      <a:pt x="10919454" y="3230144"/>
                    </a:moveTo>
                    <a:lnTo>
                      <a:pt x="0" y="3230144"/>
                    </a:lnTo>
                    <a:lnTo>
                      <a:pt x="0" y="3250636"/>
                    </a:lnTo>
                    <a:lnTo>
                      <a:pt x="10919454" y="3250636"/>
                    </a:lnTo>
                    <a:lnTo>
                      <a:pt x="10919454" y="3230144"/>
                    </a:lnTo>
                    <a:close/>
                    <a:moveTo>
                      <a:pt x="10919454" y="3878221"/>
                    </a:moveTo>
                    <a:lnTo>
                      <a:pt x="0" y="3878221"/>
                    </a:lnTo>
                    <a:lnTo>
                      <a:pt x="0" y="3898714"/>
                    </a:lnTo>
                    <a:lnTo>
                      <a:pt x="10919454" y="3898714"/>
                    </a:lnTo>
                    <a:lnTo>
                      <a:pt x="10919454" y="3878221"/>
                    </a:lnTo>
                    <a:close/>
                    <a:moveTo>
                      <a:pt x="10919454" y="4523738"/>
                    </a:moveTo>
                    <a:lnTo>
                      <a:pt x="0" y="4523738"/>
                    </a:lnTo>
                    <a:lnTo>
                      <a:pt x="0" y="4544231"/>
                    </a:lnTo>
                    <a:lnTo>
                      <a:pt x="10919454" y="4544231"/>
                    </a:lnTo>
                    <a:lnTo>
                      <a:pt x="10919454" y="4523738"/>
                    </a:lnTo>
                    <a:close/>
                    <a:moveTo>
                      <a:pt x="10919454" y="5169255"/>
                    </a:moveTo>
                    <a:lnTo>
                      <a:pt x="0" y="5169255"/>
                    </a:lnTo>
                    <a:lnTo>
                      <a:pt x="0" y="5189747"/>
                    </a:lnTo>
                    <a:lnTo>
                      <a:pt x="10919454" y="5189747"/>
                    </a:lnTo>
                    <a:lnTo>
                      <a:pt x="10919454" y="5169255"/>
                    </a:lnTo>
                    <a:close/>
                    <a:moveTo>
                      <a:pt x="10919454" y="5817333"/>
                    </a:moveTo>
                    <a:lnTo>
                      <a:pt x="0" y="5817333"/>
                    </a:lnTo>
                    <a:lnTo>
                      <a:pt x="0" y="5837825"/>
                    </a:lnTo>
                    <a:lnTo>
                      <a:pt x="10919454" y="5837825"/>
                    </a:lnTo>
                    <a:lnTo>
                      <a:pt x="10919454" y="5817333"/>
                    </a:ln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8763000" y="548115"/>
            <a:ext cx="9296400" cy="9226499"/>
            <a:chOff x="0" y="0"/>
            <a:chExt cx="5271848" cy="5445880"/>
          </a:xfrm>
        </p:grpSpPr>
        <p:sp>
          <p:nvSpPr>
            <p:cNvPr id="9" name="Freeform 9"/>
            <p:cNvSpPr/>
            <p:nvPr/>
          </p:nvSpPr>
          <p:spPr>
            <a:xfrm>
              <a:off x="80010" y="8001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5298560"/>
                  </a:moveTo>
                  <a:lnTo>
                    <a:pt x="0" y="5353170"/>
                  </a:lnTo>
                  <a:lnTo>
                    <a:pt x="5179138" y="5353170"/>
                  </a:lnTo>
                  <a:lnTo>
                    <a:pt x="5179138" y="0"/>
                  </a:lnTo>
                  <a:lnTo>
                    <a:pt x="5124528" y="0"/>
                  </a:lnTo>
                  <a:lnTo>
                    <a:pt x="5124528" y="5298560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7310" y="6731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5137228" y="0"/>
                  </a:moveTo>
                  <a:lnTo>
                    <a:pt x="5137228" y="12700"/>
                  </a:ln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5311260"/>
                  </a:lnTo>
                  <a:lnTo>
                    <a:pt x="0" y="5311260"/>
                  </a:lnTo>
                  <a:lnTo>
                    <a:pt x="0" y="5378570"/>
                  </a:lnTo>
                  <a:lnTo>
                    <a:pt x="5204538" y="5378570"/>
                  </a:lnTo>
                  <a:lnTo>
                    <a:pt x="5204538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2700" y="12700"/>
              <a:ext cx="5179138" cy="5353170"/>
            </a:xfrm>
            <a:custGeom>
              <a:avLst/>
              <a:gdLst/>
              <a:ahLst/>
              <a:cxnLst/>
              <a:rect l="l" t="t" r="r" b="b"/>
              <a:pathLst>
                <a:path w="5179138" h="5353170">
                  <a:moveTo>
                    <a:pt x="0" y="0"/>
                  </a:moveTo>
                  <a:lnTo>
                    <a:pt x="5179138" y="0"/>
                  </a:lnTo>
                  <a:lnTo>
                    <a:pt x="5179138" y="5353170"/>
                  </a:lnTo>
                  <a:lnTo>
                    <a:pt x="0" y="535317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5204538" cy="5378570"/>
            </a:xfrm>
            <a:custGeom>
              <a:avLst/>
              <a:gdLst/>
              <a:ahLst/>
              <a:cxnLst/>
              <a:rect l="l" t="t" r="r" b="b"/>
              <a:pathLst>
                <a:path w="5204538" h="5378570">
                  <a:moveTo>
                    <a:pt x="80010" y="5378570"/>
                  </a:moveTo>
                  <a:lnTo>
                    <a:pt x="5204538" y="5378570"/>
                  </a:lnTo>
                  <a:lnTo>
                    <a:pt x="5204538" y="80010"/>
                  </a:lnTo>
                  <a:lnTo>
                    <a:pt x="5204538" y="67310"/>
                  </a:lnTo>
                  <a:lnTo>
                    <a:pt x="5204538" y="0"/>
                  </a:lnTo>
                  <a:lnTo>
                    <a:pt x="0" y="0"/>
                  </a:lnTo>
                  <a:lnTo>
                    <a:pt x="0" y="5378570"/>
                  </a:lnTo>
                  <a:lnTo>
                    <a:pt x="67310" y="5378570"/>
                  </a:lnTo>
                  <a:lnTo>
                    <a:pt x="80010" y="5378570"/>
                  </a:lnTo>
                  <a:close/>
                  <a:moveTo>
                    <a:pt x="12700" y="12700"/>
                  </a:moveTo>
                  <a:lnTo>
                    <a:pt x="5191838" y="12700"/>
                  </a:lnTo>
                  <a:lnTo>
                    <a:pt x="5191838" y="5365870"/>
                  </a:lnTo>
                  <a:lnTo>
                    <a:pt x="12700" y="536587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37279" y="4183245"/>
            <a:ext cx="7595169" cy="4631114"/>
            <a:chOff x="0" y="0"/>
            <a:chExt cx="5380000" cy="3399056"/>
          </a:xfrm>
        </p:grpSpPr>
        <p:sp>
          <p:nvSpPr>
            <p:cNvPr id="16" name="Freeform 16"/>
            <p:cNvSpPr/>
            <p:nvPr/>
          </p:nvSpPr>
          <p:spPr>
            <a:xfrm>
              <a:off x="80010" y="8001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3251735"/>
                  </a:moveTo>
                  <a:lnTo>
                    <a:pt x="0" y="3306345"/>
                  </a:lnTo>
                  <a:lnTo>
                    <a:pt x="5287290" y="3306345"/>
                  </a:lnTo>
                  <a:lnTo>
                    <a:pt x="5287290" y="0"/>
                  </a:lnTo>
                  <a:lnTo>
                    <a:pt x="5232680" y="0"/>
                  </a:lnTo>
                  <a:lnTo>
                    <a:pt x="5232680" y="3251735"/>
                  </a:lnTo>
                  <a:close/>
                </a:path>
              </a:pathLst>
            </a:custGeom>
            <a:solidFill>
              <a:srgbClr val="A1EFE7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67310" y="6731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5245380" y="0"/>
                  </a:moveTo>
                  <a:lnTo>
                    <a:pt x="5245380" y="12700"/>
                  </a:ln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3264435"/>
                  </a:lnTo>
                  <a:lnTo>
                    <a:pt x="0" y="3264435"/>
                  </a:lnTo>
                  <a:lnTo>
                    <a:pt x="0" y="3331745"/>
                  </a:lnTo>
                  <a:lnTo>
                    <a:pt x="5312690" y="3331745"/>
                  </a:lnTo>
                  <a:lnTo>
                    <a:pt x="531269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287290" cy="3306345"/>
            </a:xfrm>
            <a:custGeom>
              <a:avLst/>
              <a:gdLst/>
              <a:ahLst/>
              <a:cxnLst/>
              <a:rect l="l" t="t" r="r" b="b"/>
              <a:pathLst>
                <a:path w="5287290" h="3306345">
                  <a:moveTo>
                    <a:pt x="0" y="0"/>
                  </a:moveTo>
                  <a:lnTo>
                    <a:pt x="5287290" y="0"/>
                  </a:lnTo>
                  <a:lnTo>
                    <a:pt x="5287290" y="3306345"/>
                  </a:lnTo>
                  <a:lnTo>
                    <a:pt x="0" y="330634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312690" cy="3331745"/>
            </a:xfrm>
            <a:custGeom>
              <a:avLst/>
              <a:gdLst/>
              <a:ahLst/>
              <a:cxnLst/>
              <a:rect l="l" t="t" r="r" b="b"/>
              <a:pathLst>
                <a:path w="5312690" h="3331745">
                  <a:moveTo>
                    <a:pt x="80010" y="3331745"/>
                  </a:moveTo>
                  <a:lnTo>
                    <a:pt x="5312690" y="3331745"/>
                  </a:lnTo>
                  <a:lnTo>
                    <a:pt x="5312690" y="80010"/>
                  </a:lnTo>
                  <a:lnTo>
                    <a:pt x="5312690" y="67310"/>
                  </a:lnTo>
                  <a:lnTo>
                    <a:pt x="5312690" y="0"/>
                  </a:lnTo>
                  <a:lnTo>
                    <a:pt x="0" y="0"/>
                  </a:lnTo>
                  <a:lnTo>
                    <a:pt x="0" y="3331745"/>
                  </a:lnTo>
                  <a:lnTo>
                    <a:pt x="67310" y="3331745"/>
                  </a:lnTo>
                  <a:lnTo>
                    <a:pt x="80010" y="3331745"/>
                  </a:lnTo>
                  <a:close/>
                  <a:moveTo>
                    <a:pt x="12700" y="12700"/>
                  </a:moveTo>
                  <a:lnTo>
                    <a:pt x="5299990" y="12700"/>
                  </a:lnTo>
                  <a:lnTo>
                    <a:pt x="5299990" y="3319045"/>
                  </a:lnTo>
                  <a:lnTo>
                    <a:pt x="12700" y="3319045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3"/>
          <p:cNvGrpSpPr/>
          <p:nvPr/>
        </p:nvGrpSpPr>
        <p:grpSpPr>
          <a:xfrm>
            <a:off x="819350" y="524218"/>
            <a:ext cx="7595169" cy="3363674"/>
            <a:chOff x="939231" y="1551226"/>
            <a:chExt cx="8123909" cy="3363674"/>
          </a:xfrm>
        </p:grpSpPr>
        <p:grpSp>
          <p:nvGrpSpPr>
            <p:cNvPr id="20" name="Group 20"/>
            <p:cNvGrpSpPr/>
            <p:nvPr/>
          </p:nvGrpSpPr>
          <p:grpSpPr>
            <a:xfrm>
              <a:off x="939231" y="1551226"/>
              <a:ext cx="8123909" cy="3363674"/>
              <a:chOff x="0" y="0"/>
              <a:chExt cx="5380000" cy="1787636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80010" y="80010"/>
                <a:ext cx="5287290" cy="1694926"/>
              </a:xfrm>
              <a:custGeom>
                <a:avLst/>
                <a:gdLst/>
                <a:ahLst/>
                <a:cxnLst/>
                <a:rect l="l" t="t" r="r" b="b"/>
                <a:pathLst>
                  <a:path w="5287290" h="1694926">
                    <a:moveTo>
                      <a:pt x="0" y="1640316"/>
                    </a:moveTo>
                    <a:lnTo>
                      <a:pt x="0" y="1694926"/>
                    </a:lnTo>
                    <a:lnTo>
                      <a:pt x="5287290" y="1694926"/>
                    </a:lnTo>
                    <a:lnTo>
                      <a:pt x="5287290" y="0"/>
                    </a:lnTo>
                    <a:lnTo>
                      <a:pt x="5232680" y="0"/>
                    </a:lnTo>
                    <a:lnTo>
                      <a:pt x="5232680" y="1640316"/>
                    </a:lnTo>
                    <a:close/>
                  </a:path>
                </a:pathLst>
              </a:custGeom>
              <a:solidFill>
                <a:srgbClr val="A1EFE7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67310" y="67310"/>
                <a:ext cx="5312690" cy="1720326"/>
              </a:xfrm>
              <a:custGeom>
                <a:avLst/>
                <a:gdLst/>
                <a:ahLst/>
                <a:cxnLst/>
                <a:rect l="l" t="t" r="r" b="b"/>
                <a:pathLst>
                  <a:path w="5312690" h="1720326">
                    <a:moveTo>
                      <a:pt x="5245380" y="0"/>
                    </a:moveTo>
                    <a:lnTo>
                      <a:pt x="5245380" y="12700"/>
                    </a:lnTo>
                    <a:lnTo>
                      <a:pt x="5299990" y="12700"/>
                    </a:lnTo>
                    <a:lnTo>
                      <a:pt x="5299990" y="1707626"/>
                    </a:lnTo>
                    <a:lnTo>
                      <a:pt x="12700" y="1707626"/>
                    </a:lnTo>
                    <a:lnTo>
                      <a:pt x="12700" y="1653016"/>
                    </a:lnTo>
                    <a:lnTo>
                      <a:pt x="0" y="1653016"/>
                    </a:lnTo>
                    <a:lnTo>
                      <a:pt x="0" y="1720326"/>
                    </a:lnTo>
                    <a:lnTo>
                      <a:pt x="5312690" y="1720326"/>
                    </a:lnTo>
                    <a:lnTo>
                      <a:pt x="531269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2700" y="12700"/>
                <a:ext cx="5287290" cy="1694926"/>
              </a:xfrm>
              <a:custGeom>
                <a:avLst/>
                <a:gdLst/>
                <a:ahLst/>
                <a:cxnLst/>
                <a:rect l="l" t="t" r="r" b="b"/>
                <a:pathLst>
                  <a:path w="5287290" h="1694926">
                    <a:moveTo>
                      <a:pt x="0" y="0"/>
                    </a:moveTo>
                    <a:lnTo>
                      <a:pt x="5287290" y="0"/>
                    </a:lnTo>
                    <a:lnTo>
                      <a:pt x="5287290" y="1694926"/>
                    </a:lnTo>
                    <a:lnTo>
                      <a:pt x="0" y="16949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0" y="0"/>
                <a:ext cx="5312690" cy="1720326"/>
              </a:xfrm>
              <a:custGeom>
                <a:avLst/>
                <a:gdLst/>
                <a:ahLst/>
                <a:cxnLst/>
                <a:rect l="l" t="t" r="r" b="b"/>
                <a:pathLst>
                  <a:path w="5312690" h="1720326">
                    <a:moveTo>
                      <a:pt x="80010" y="1720326"/>
                    </a:moveTo>
                    <a:lnTo>
                      <a:pt x="5312690" y="1720326"/>
                    </a:lnTo>
                    <a:lnTo>
                      <a:pt x="5312690" y="80010"/>
                    </a:lnTo>
                    <a:lnTo>
                      <a:pt x="5312690" y="67310"/>
                    </a:lnTo>
                    <a:lnTo>
                      <a:pt x="5312690" y="0"/>
                    </a:lnTo>
                    <a:lnTo>
                      <a:pt x="0" y="0"/>
                    </a:lnTo>
                    <a:lnTo>
                      <a:pt x="0" y="1720326"/>
                    </a:lnTo>
                    <a:lnTo>
                      <a:pt x="67310" y="1720326"/>
                    </a:lnTo>
                    <a:lnTo>
                      <a:pt x="80010" y="1720326"/>
                    </a:lnTo>
                    <a:close/>
                    <a:moveTo>
                      <a:pt x="12700" y="12700"/>
                    </a:moveTo>
                    <a:lnTo>
                      <a:pt x="5299990" y="12700"/>
                    </a:lnTo>
                    <a:lnTo>
                      <a:pt x="5299990" y="1707626"/>
                    </a:lnTo>
                    <a:lnTo>
                      <a:pt x="12700" y="1707626"/>
                    </a:lnTo>
                    <a:lnTo>
                      <a:pt x="12700" y="127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5" name="Group 44"/>
            <p:cNvGrpSpPr/>
            <p:nvPr/>
          </p:nvGrpSpPr>
          <p:grpSpPr>
            <a:xfrm>
              <a:off x="1268624" y="1735392"/>
              <a:ext cx="7270704" cy="2184504"/>
              <a:chOff x="8978679" y="3145796"/>
              <a:chExt cx="7270704" cy="2184504"/>
            </a:xfrm>
          </p:grpSpPr>
          <p:grpSp>
            <p:nvGrpSpPr>
              <p:cNvPr id="46" name="Group 21"/>
              <p:cNvGrpSpPr/>
              <p:nvPr/>
            </p:nvGrpSpPr>
            <p:grpSpPr>
              <a:xfrm>
                <a:off x="8978679" y="3829978"/>
                <a:ext cx="1517255" cy="1500322"/>
                <a:chOff x="173210" y="196955"/>
                <a:chExt cx="1014325" cy="1002807"/>
              </a:xfrm>
            </p:grpSpPr>
            <p:pic>
              <p:nvPicPr>
                <p:cNvPr id="48" name="Picture 2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t="114" b="114"/>
                <a:stretch>
                  <a:fillRect/>
                </a:stretch>
              </p:blipFill>
              <p:spPr>
                <a:xfrm>
                  <a:off x="173210" y="196955"/>
                  <a:ext cx="1014325" cy="1002807"/>
                </a:xfrm>
                <a:prstGeom prst="rect">
                  <a:avLst/>
                </a:prstGeom>
              </p:spPr>
            </p:pic>
            <p:sp>
              <p:nvSpPr>
                <p:cNvPr id="49" name="TextBox 23"/>
                <p:cNvSpPr txBox="1"/>
                <p:nvPr/>
              </p:nvSpPr>
              <p:spPr>
                <a:xfrm>
                  <a:off x="382985" y="492642"/>
                  <a:ext cx="594774" cy="413961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4767"/>
                    </a:lnSpc>
                    <a:spcBef>
                      <a:spcPct val="0"/>
                    </a:spcBef>
                  </a:pPr>
                  <a:r>
                    <a:rPr lang="en-US" sz="5400" b="1">
                      <a:solidFill>
                        <a:srgbClr val="FFFFFF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  <a:endParaRPr lang="en-US" sz="3405" b="1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7" name="TextBox 24"/>
              <p:cNvSpPr txBox="1"/>
              <p:nvPr/>
            </p:nvSpPr>
            <p:spPr>
              <a:xfrm>
                <a:off x="10681854" y="3145796"/>
                <a:ext cx="5567529" cy="20313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400" b="1">
                    <a:solidFill>
                      <a:srgbClr val="000000"/>
                    </a:solidFill>
                  </a:rPr>
                  <a:t>Ai có thể tham vấn nghành nghề cho HS ?</a:t>
                </a:r>
                <a:endParaRPr lang="en-US" sz="4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Rectangle 24"/>
          <p:cNvSpPr/>
          <p:nvPr/>
        </p:nvSpPr>
        <p:spPr>
          <a:xfrm>
            <a:off x="1164715" y="4399796"/>
            <a:ext cx="6988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u="sng">
                <a:latin typeface="Arial" pitchFamily="34" charset="0"/>
                <a:cs typeface="Arial" pitchFamily="34" charset="0"/>
              </a:rPr>
              <a:t>Yêu cầu</a:t>
            </a:r>
            <a:r>
              <a:rPr lang="en-US" sz="4000">
                <a:latin typeface="Arial" pitchFamily="34" charset="0"/>
                <a:cs typeface="Arial" pitchFamily="34" charset="0"/>
              </a:rPr>
              <a:t>: Thảo luận nhóm, thuyết trình.</a:t>
            </a:r>
          </a:p>
        </p:txBody>
      </p:sp>
      <p:sp>
        <p:nvSpPr>
          <p:cNvPr id="26" name="Plaque 25"/>
          <p:cNvSpPr/>
          <p:nvPr/>
        </p:nvSpPr>
        <p:spPr>
          <a:xfrm>
            <a:off x="9025782" y="866792"/>
            <a:ext cx="4207852" cy="1893392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Thầy cô giáo</a:t>
            </a:r>
          </a:p>
        </p:txBody>
      </p:sp>
      <p:sp>
        <p:nvSpPr>
          <p:cNvPr id="38" name="Plaque 37"/>
          <p:cNvSpPr/>
          <p:nvPr/>
        </p:nvSpPr>
        <p:spPr>
          <a:xfrm>
            <a:off x="13470546" y="888254"/>
            <a:ext cx="4447763" cy="1893392"/>
          </a:xfrm>
          <a:prstGeom prst="plaqu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Bố mẹ</a:t>
            </a:r>
          </a:p>
        </p:txBody>
      </p:sp>
      <p:sp>
        <p:nvSpPr>
          <p:cNvPr id="39" name="Plaque 38"/>
          <p:cNvSpPr/>
          <p:nvPr/>
        </p:nvSpPr>
        <p:spPr>
          <a:xfrm>
            <a:off x="9032709" y="3056522"/>
            <a:ext cx="4207852" cy="1893392"/>
          </a:xfrm>
          <a:prstGeom prst="plaqu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Người thân trong gia đình</a:t>
            </a:r>
          </a:p>
        </p:txBody>
      </p:sp>
      <p:sp>
        <p:nvSpPr>
          <p:cNvPr id="40" name="Plaque 39"/>
          <p:cNvSpPr/>
          <p:nvPr/>
        </p:nvSpPr>
        <p:spPr>
          <a:xfrm>
            <a:off x="13470547" y="3060554"/>
            <a:ext cx="4207852" cy="1893392"/>
          </a:xfrm>
          <a:prstGeom prst="plaqu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Anh chị khóa trên</a:t>
            </a:r>
          </a:p>
        </p:txBody>
      </p:sp>
      <p:sp>
        <p:nvSpPr>
          <p:cNvPr id="41" name="Plaque 40"/>
          <p:cNvSpPr/>
          <p:nvPr/>
        </p:nvSpPr>
        <p:spPr>
          <a:xfrm>
            <a:off x="11247926" y="5120879"/>
            <a:ext cx="4207852" cy="1893392"/>
          </a:xfrm>
          <a:prstGeom prst="plaqu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latin typeface="Arial" pitchFamily="34" charset="0"/>
                <a:cs typeface="Arial" pitchFamily="34" charset="0"/>
              </a:rPr>
              <a:t>Bạn bè</a:t>
            </a:r>
          </a:p>
        </p:txBody>
      </p:sp>
    </p:spTree>
    <p:extLst>
      <p:ext uri="{BB962C8B-B14F-4D97-AF65-F5344CB8AC3E}">
        <p14:creationId xmlns:p14="http://schemas.microsoft.com/office/powerpoint/2010/main" val="106227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33013">
            <a:off x="-1569947" y="4801974"/>
            <a:ext cx="20784673" cy="2078467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77773" y="1861220"/>
            <a:ext cx="985357" cy="226106"/>
            <a:chOff x="0" y="0"/>
            <a:chExt cx="1313810" cy="30147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301474" cy="301474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506168" y="0"/>
              <a:ext cx="301474" cy="301474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1012335" y="0"/>
              <a:ext cx="301474" cy="301474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1E2D"/>
              </a:solidFill>
            </p:spPr>
          </p:sp>
        </p:grpSp>
      </p:grpSp>
      <p:grpSp>
        <p:nvGrpSpPr>
          <p:cNvPr id="24" name="Group 23"/>
          <p:cNvGrpSpPr/>
          <p:nvPr/>
        </p:nvGrpSpPr>
        <p:grpSpPr>
          <a:xfrm>
            <a:off x="194981" y="340377"/>
            <a:ext cx="17254819" cy="1374124"/>
            <a:chOff x="194981" y="340377"/>
            <a:chExt cx="17971857" cy="1374124"/>
          </a:xfrm>
        </p:grpSpPr>
        <p:sp>
          <p:nvSpPr>
            <p:cNvPr id="25" name="Rounded Rectangle 24"/>
            <p:cNvSpPr/>
            <p:nvPr/>
          </p:nvSpPr>
          <p:spPr>
            <a:xfrm>
              <a:off x="194981" y="340377"/>
              <a:ext cx="17971857" cy="137412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85007" y="382751"/>
              <a:ext cx="12106727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Khi tham vấn nghành nghề học sinh cần lưu ý gì ?</a:t>
              </a:r>
              <a:endParaRPr lang="vi-VN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35335" y="2148425"/>
            <a:ext cx="11587993" cy="1476512"/>
            <a:chOff x="5410200" y="2208553"/>
            <a:chExt cx="12039600" cy="1487147"/>
          </a:xfrm>
        </p:grpSpPr>
        <p:sp>
          <p:nvSpPr>
            <p:cNvPr id="28" name="Snip Diagonal Corner Rectangle 27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nip Diagonal Corner Rectangle 28"/>
            <p:cNvSpPr/>
            <p:nvPr/>
          </p:nvSpPr>
          <p:spPr>
            <a:xfrm>
              <a:off x="5562600" y="2360953"/>
              <a:ext cx="11887200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867400" y="2674383"/>
              <a:ext cx="8632491" cy="8969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4000">
                  <a:latin typeface="Arial" pitchFamily="34" charset="0"/>
                  <a:cs typeface="Arial" pitchFamily="34" charset="0"/>
                </a:rPr>
                <a:t>Xác định vấn đề trước khi tham vấn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635785" y="3596968"/>
            <a:ext cx="11587543" cy="1851332"/>
            <a:chOff x="5410200" y="2208553"/>
            <a:chExt cx="12317913" cy="1363370"/>
          </a:xfrm>
        </p:grpSpPr>
        <p:sp>
          <p:nvSpPr>
            <p:cNvPr id="37" name="Snip Diagonal Corner Rectangle 36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Snip Diagonal Corner Rectangle 37"/>
            <p:cNvSpPr/>
            <p:nvPr/>
          </p:nvSpPr>
          <p:spPr>
            <a:xfrm>
              <a:off x="5606664" y="2237176"/>
              <a:ext cx="12121449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66950" y="2459534"/>
              <a:ext cx="8967492" cy="974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4000">
                  <a:latin typeface="Arial" pitchFamily="34" charset="0"/>
                  <a:cs typeface="Arial" pitchFamily="34" charset="0"/>
                </a:rPr>
                <a:t>Tìm ra định hướng học tập hoặc chọn nghề cho bản thân </a:t>
              </a:r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7512" y="5631388"/>
            <a:ext cx="11586013" cy="1645712"/>
            <a:chOff x="5410200" y="2208553"/>
            <a:chExt cx="12001670" cy="1487147"/>
          </a:xfrm>
        </p:grpSpPr>
        <p:sp>
          <p:nvSpPr>
            <p:cNvPr id="41" name="Snip Diagonal Corner Rectangle 40"/>
            <p:cNvSpPr/>
            <p:nvPr/>
          </p:nvSpPr>
          <p:spPr>
            <a:xfrm>
              <a:off x="5410200" y="2208553"/>
              <a:ext cx="11811000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Snip Diagonal Corner Rectangle 41"/>
            <p:cNvSpPr/>
            <p:nvPr/>
          </p:nvSpPr>
          <p:spPr>
            <a:xfrm>
              <a:off x="5562600" y="2360953"/>
              <a:ext cx="11849270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867400" y="2674383"/>
              <a:ext cx="11295134" cy="8787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latin typeface="Arial" pitchFamily="34" charset="0"/>
                  <a:cs typeface="Arial" pitchFamily="34" charset="0"/>
                </a:rPr>
                <a:t>Khi tham vấn cần có thái độ chân thành cởi mở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824327" y="7497179"/>
            <a:ext cx="11633048" cy="2095809"/>
            <a:chOff x="5410200" y="2321504"/>
            <a:chExt cx="11633048" cy="1374196"/>
          </a:xfrm>
        </p:grpSpPr>
        <p:sp>
          <p:nvSpPr>
            <p:cNvPr id="45" name="Snip Diagonal Corner Rectangle 44"/>
            <p:cNvSpPr/>
            <p:nvPr/>
          </p:nvSpPr>
          <p:spPr>
            <a:xfrm>
              <a:off x="5410200" y="2321504"/>
              <a:ext cx="11596432" cy="1334747"/>
            </a:xfrm>
            <a:prstGeom prst="snip2Diag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nip Diagonal Corner Rectangle 45"/>
            <p:cNvSpPr/>
            <p:nvPr/>
          </p:nvSpPr>
          <p:spPr>
            <a:xfrm>
              <a:off x="5562600" y="2360953"/>
              <a:ext cx="11480648" cy="1334747"/>
            </a:xfrm>
            <a:prstGeom prst="snip2Diag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841203" y="2321504"/>
              <a:ext cx="9536585" cy="1271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Có kĩ năng lắng nghe để thấu hiểu được </a:t>
              </a:r>
            </a:p>
            <a:p>
              <a:pPr>
                <a:lnSpc>
                  <a:spcPct val="150000"/>
                </a:lnSpc>
              </a:pPr>
              <a:r>
                <a:rPr lang="en-US" sz="4000">
                  <a:latin typeface="Arial" pitchFamily="34" charset="0"/>
                  <a:cs typeface="Arial" pitchFamily="34" charset="0"/>
                </a:rPr>
                <a:t>vấn đề cần tham vấn.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35" y="1974273"/>
            <a:ext cx="5638321" cy="6275001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4" b="114"/>
          <a:stretch>
            <a:fillRect/>
          </a:stretch>
        </p:blipFill>
        <p:spPr>
          <a:xfrm>
            <a:off x="-235506" y="287539"/>
            <a:ext cx="1418505" cy="1500322"/>
          </a:xfrm>
          <a:prstGeom prst="rect">
            <a:avLst/>
          </a:prstGeom>
        </p:spPr>
      </p:pic>
      <p:sp>
        <p:nvSpPr>
          <p:cNvPr id="32" name="TextBox 23"/>
          <p:cNvSpPr txBox="1"/>
          <p:nvPr/>
        </p:nvSpPr>
        <p:spPr>
          <a:xfrm>
            <a:off x="26220" y="797886"/>
            <a:ext cx="831775" cy="619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7"/>
              </a:lnSpc>
              <a:spcBef>
                <a:spcPct val="0"/>
              </a:spcBef>
            </a:pPr>
            <a:r>
              <a:rPr lang="en-US" sz="5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405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1285</Words>
  <Application>Microsoft Office PowerPoint</Application>
  <PresentationFormat>Custom</PresentationFormat>
  <Paragraphs>141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Hoai Ham Hap</dc:creator>
  <cp:lastModifiedBy>Admin</cp:lastModifiedBy>
  <cp:revision>41</cp:revision>
  <dcterms:created xsi:type="dcterms:W3CDTF">2006-08-16T00:00:00Z</dcterms:created>
  <dcterms:modified xsi:type="dcterms:W3CDTF">2025-02-14T02:48:52Z</dcterms:modified>
  <dc:identifier>DAFO4evmd3w</dc:identifier>
</cp:coreProperties>
</file>