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1" r:id="rId3"/>
    <p:sldMasterId id="2147483773" r:id="rId4"/>
    <p:sldMasterId id="2147483794" r:id="rId5"/>
  </p:sldMasterIdLst>
  <p:notesMasterIdLst>
    <p:notesMasterId r:id="rId54"/>
  </p:notesMasterIdLst>
  <p:sldIdLst>
    <p:sldId id="257" r:id="rId6"/>
    <p:sldId id="295" r:id="rId7"/>
    <p:sldId id="347" r:id="rId8"/>
    <p:sldId id="328" r:id="rId9"/>
    <p:sldId id="329" r:id="rId10"/>
    <p:sldId id="330" r:id="rId11"/>
    <p:sldId id="354" r:id="rId12"/>
    <p:sldId id="353" r:id="rId13"/>
    <p:sldId id="333" r:id="rId14"/>
    <p:sldId id="335" r:id="rId15"/>
    <p:sldId id="331" r:id="rId16"/>
    <p:sldId id="318" r:id="rId17"/>
    <p:sldId id="337" r:id="rId18"/>
    <p:sldId id="336" r:id="rId19"/>
    <p:sldId id="321" r:id="rId20"/>
    <p:sldId id="294" r:id="rId21"/>
    <p:sldId id="334" r:id="rId22"/>
    <p:sldId id="339" r:id="rId23"/>
    <p:sldId id="340" r:id="rId24"/>
    <p:sldId id="319" r:id="rId25"/>
    <p:sldId id="341" r:id="rId26"/>
    <p:sldId id="346" r:id="rId27"/>
    <p:sldId id="296" r:id="rId28"/>
    <p:sldId id="342" r:id="rId29"/>
    <p:sldId id="356" r:id="rId30"/>
    <p:sldId id="357" r:id="rId31"/>
    <p:sldId id="358" r:id="rId32"/>
    <p:sldId id="355" r:id="rId33"/>
    <p:sldId id="297" r:id="rId34"/>
    <p:sldId id="298" r:id="rId35"/>
    <p:sldId id="299" r:id="rId36"/>
    <p:sldId id="300" r:id="rId37"/>
    <p:sldId id="301" r:id="rId38"/>
    <p:sldId id="302" r:id="rId39"/>
    <p:sldId id="359" r:id="rId40"/>
    <p:sldId id="360" r:id="rId41"/>
    <p:sldId id="343" r:id="rId42"/>
    <p:sldId id="256" r:id="rId43"/>
    <p:sldId id="272" r:id="rId44"/>
    <p:sldId id="277" r:id="rId45"/>
    <p:sldId id="278" r:id="rId46"/>
    <p:sldId id="279" r:id="rId47"/>
    <p:sldId id="280" r:id="rId48"/>
    <p:sldId id="281" r:id="rId49"/>
    <p:sldId id="282" r:id="rId50"/>
    <p:sldId id="361" r:id="rId51"/>
    <p:sldId id="362" r:id="rId52"/>
    <p:sldId id="589" r:id="rId5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2" clrIdx="0">
    <p:extLst>
      <p:ext uri="{19B8F6BF-5375-455C-9EA6-DF929625EA0E}">
        <p15:presenceInfo xmlns:p15="http://schemas.microsoft.com/office/powerpoint/2012/main" userId="35c48fb555943a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114" d="100"/>
          <a:sy n="114" d="100"/>
        </p:scale>
        <p:origin x="414"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1T14:31:53.407" idx="2">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7A23690-1A5A-419E-B266-0C94662BFEDE}" type="datetimeFigureOut">
              <a:rPr lang="en-US" smtClean="0"/>
              <a:t>1/17/2025</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7DBE18F-53DF-460A-97F1-86DB1008B80E}" type="slidenum">
              <a:rPr lang="en-US" smtClean="0"/>
              <a:t>‹#›</a:t>
            </a:fld>
            <a:endParaRPr lang="en-US"/>
          </a:p>
        </p:txBody>
      </p:sp>
    </p:spTree>
    <p:extLst>
      <p:ext uri="{BB962C8B-B14F-4D97-AF65-F5344CB8AC3E}">
        <p14:creationId xmlns:p14="http://schemas.microsoft.com/office/powerpoint/2010/main" val="406549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BE18F-53DF-460A-97F1-86DB1008B80E}" type="slidenum">
              <a:rPr lang="en-US" smtClean="0"/>
              <a:t>1</a:t>
            </a:fld>
            <a:endParaRPr lang="en-US"/>
          </a:p>
        </p:txBody>
      </p:sp>
    </p:spTree>
    <p:extLst>
      <p:ext uri="{BB962C8B-B14F-4D97-AF65-F5344CB8AC3E}">
        <p14:creationId xmlns:p14="http://schemas.microsoft.com/office/powerpoint/2010/main" val="147742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47981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60518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28483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F102349-EE2D-68D1-32B5-258BD935395E}"/>
              </a:ext>
            </a:extLst>
          </p:cNvPr>
          <p:cNvSpPr>
            <a:spLocks noGrp="1" noChangeArrowheads="1"/>
          </p:cNvSpPr>
          <p:nvPr>
            <p:ph type="dt" sz="half" idx="10"/>
          </p:nvPr>
        </p:nvSpPr>
        <p:spPr>
          <a:ln/>
        </p:spPr>
        <p:txBody>
          <a:bodyPr/>
          <a:lstStyle>
            <a:lvl1pPr>
              <a:defRPr/>
            </a:lvl1pPr>
          </a:lstStyle>
          <a:p>
            <a:pPr>
              <a:defRPr/>
            </a:pPr>
            <a:fld id="{6992D577-4BCA-42E5-BBA4-9A28011D98E8}" type="datetime4">
              <a:rPr lang="vi-VN" altLang="en-US"/>
              <a:pPr>
                <a:defRPr/>
              </a:pPr>
              <a:t>17/01/25</a:t>
            </a:fld>
            <a:endParaRPr lang="en-US" altLang="en-US"/>
          </a:p>
        </p:txBody>
      </p:sp>
      <p:sp>
        <p:nvSpPr>
          <p:cNvPr id="5" name="Rectangle 5">
            <a:extLst>
              <a:ext uri="{FF2B5EF4-FFF2-40B4-BE49-F238E27FC236}">
                <a16:creationId xmlns:a16="http://schemas.microsoft.com/office/drawing/2014/main" id="{80AEBD34-6A89-F74D-2849-8202A3F903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F7B6205-A440-6842-2861-6F2E86355273}"/>
              </a:ext>
            </a:extLst>
          </p:cNvPr>
          <p:cNvSpPr>
            <a:spLocks noGrp="1" noChangeArrowheads="1"/>
          </p:cNvSpPr>
          <p:nvPr>
            <p:ph type="sldNum" sz="quarter" idx="12"/>
          </p:nvPr>
        </p:nvSpPr>
        <p:spPr>
          <a:ln/>
        </p:spPr>
        <p:txBody>
          <a:bodyPr/>
          <a:lstStyle>
            <a:lvl1pPr>
              <a:defRPr/>
            </a:lvl1pPr>
          </a:lstStyle>
          <a:p>
            <a:pPr>
              <a:defRPr/>
            </a:pPr>
            <a:fld id="{51FCE393-E28F-4C62-96CF-5A196F9DC9A9}" type="slidenum">
              <a:rPr lang="en-US" altLang="en-US"/>
              <a:pPr>
                <a:defRPr/>
              </a:pPr>
              <a:t>‹#›</a:t>
            </a:fld>
            <a:endParaRPr lang="en-US" altLang="en-US"/>
          </a:p>
        </p:txBody>
      </p:sp>
    </p:spTree>
    <p:extLst>
      <p:ext uri="{BB962C8B-B14F-4D97-AF65-F5344CB8AC3E}">
        <p14:creationId xmlns:p14="http://schemas.microsoft.com/office/powerpoint/2010/main" val="2002797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F71389-37BF-FC88-F21B-5499D68DBADE}"/>
              </a:ext>
            </a:extLst>
          </p:cNvPr>
          <p:cNvSpPr>
            <a:spLocks noGrp="1" noChangeArrowheads="1"/>
          </p:cNvSpPr>
          <p:nvPr>
            <p:ph type="dt" sz="half" idx="10"/>
          </p:nvPr>
        </p:nvSpPr>
        <p:spPr>
          <a:ln/>
        </p:spPr>
        <p:txBody>
          <a:bodyPr/>
          <a:lstStyle>
            <a:lvl1pPr>
              <a:defRPr/>
            </a:lvl1pPr>
          </a:lstStyle>
          <a:p>
            <a:pPr>
              <a:defRPr/>
            </a:pPr>
            <a:fld id="{C3060755-7512-4465-9C6E-22FD9DE689DB}" type="datetime4">
              <a:rPr lang="vi-VN" altLang="en-US"/>
              <a:pPr>
                <a:defRPr/>
              </a:pPr>
              <a:t>17/01/25</a:t>
            </a:fld>
            <a:endParaRPr lang="en-US" altLang="en-US"/>
          </a:p>
        </p:txBody>
      </p:sp>
      <p:sp>
        <p:nvSpPr>
          <p:cNvPr id="5" name="Rectangle 5">
            <a:extLst>
              <a:ext uri="{FF2B5EF4-FFF2-40B4-BE49-F238E27FC236}">
                <a16:creationId xmlns:a16="http://schemas.microsoft.com/office/drawing/2014/main" id="{C34F914F-483B-29B9-B796-B8ABFF3658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9DBCAD-381B-0E48-7FB5-A1720ABB43A3}"/>
              </a:ext>
            </a:extLst>
          </p:cNvPr>
          <p:cNvSpPr>
            <a:spLocks noGrp="1" noChangeArrowheads="1"/>
          </p:cNvSpPr>
          <p:nvPr>
            <p:ph type="sldNum" sz="quarter" idx="12"/>
          </p:nvPr>
        </p:nvSpPr>
        <p:spPr>
          <a:ln/>
        </p:spPr>
        <p:txBody>
          <a:bodyPr/>
          <a:lstStyle>
            <a:lvl1pPr>
              <a:defRPr/>
            </a:lvl1pPr>
          </a:lstStyle>
          <a:p>
            <a:pPr>
              <a:defRPr/>
            </a:pPr>
            <a:fld id="{05FB2474-9171-471C-9E32-2DECF3EB7CC7}" type="slidenum">
              <a:rPr lang="en-US" altLang="en-US"/>
              <a:pPr>
                <a:defRPr/>
              </a:pPr>
              <a:t>‹#›</a:t>
            </a:fld>
            <a:endParaRPr lang="en-US" altLang="en-US"/>
          </a:p>
        </p:txBody>
      </p:sp>
    </p:spTree>
    <p:extLst>
      <p:ext uri="{BB962C8B-B14F-4D97-AF65-F5344CB8AC3E}">
        <p14:creationId xmlns:p14="http://schemas.microsoft.com/office/powerpoint/2010/main" val="29748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9DCFBA-E656-70F5-C121-9F9FA1AFF68D}"/>
              </a:ext>
            </a:extLst>
          </p:cNvPr>
          <p:cNvSpPr>
            <a:spLocks noGrp="1" noChangeArrowheads="1"/>
          </p:cNvSpPr>
          <p:nvPr>
            <p:ph type="dt" sz="half" idx="10"/>
          </p:nvPr>
        </p:nvSpPr>
        <p:spPr>
          <a:ln/>
        </p:spPr>
        <p:txBody>
          <a:bodyPr/>
          <a:lstStyle>
            <a:lvl1pPr>
              <a:defRPr/>
            </a:lvl1pPr>
          </a:lstStyle>
          <a:p>
            <a:pPr>
              <a:defRPr/>
            </a:pPr>
            <a:fld id="{A89A976C-1CC6-474F-B510-70A15A99AA23}" type="datetime4">
              <a:rPr lang="vi-VN" altLang="en-US"/>
              <a:pPr>
                <a:defRPr/>
              </a:pPr>
              <a:t>17/01/25</a:t>
            </a:fld>
            <a:endParaRPr lang="en-US" altLang="en-US"/>
          </a:p>
        </p:txBody>
      </p:sp>
      <p:sp>
        <p:nvSpPr>
          <p:cNvPr id="5" name="Rectangle 5">
            <a:extLst>
              <a:ext uri="{FF2B5EF4-FFF2-40B4-BE49-F238E27FC236}">
                <a16:creationId xmlns:a16="http://schemas.microsoft.com/office/drawing/2014/main" id="{B0DEB511-CB62-65F3-B3C6-DE082AE587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05B4D72-9428-C6A0-2A61-D68D643B21D8}"/>
              </a:ext>
            </a:extLst>
          </p:cNvPr>
          <p:cNvSpPr>
            <a:spLocks noGrp="1" noChangeArrowheads="1"/>
          </p:cNvSpPr>
          <p:nvPr>
            <p:ph type="sldNum" sz="quarter" idx="12"/>
          </p:nvPr>
        </p:nvSpPr>
        <p:spPr>
          <a:ln/>
        </p:spPr>
        <p:txBody>
          <a:bodyPr/>
          <a:lstStyle>
            <a:lvl1pPr>
              <a:defRPr/>
            </a:lvl1pPr>
          </a:lstStyle>
          <a:p>
            <a:pPr>
              <a:defRPr/>
            </a:pPr>
            <a:fld id="{E2F5A9E2-2248-406A-AA4A-F721797C16C9}" type="slidenum">
              <a:rPr lang="en-US" altLang="en-US"/>
              <a:pPr>
                <a:defRPr/>
              </a:pPr>
              <a:t>‹#›</a:t>
            </a:fld>
            <a:endParaRPr lang="en-US" altLang="en-US"/>
          </a:p>
        </p:txBody>
      </p:sp>
    </p:spTree>
    <p:extLst>
      <p:ext uri="{BB962C8B-B14F-4D97-AF65-F5344CB8AC3E}">
        <p14:creationId xmlns:p14="http://schemas.microsoft.com/office/powerpoint/2010/main" val="132662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58ADC8-E236-840E-F70C-BA77E0D544CB}"/>
              </a:ext>
            </a:extLst>
          </p:cNvPr>
          <p:cNvSpPr>
            <a:spLocks noGrp="1" noChangeArrowheads="1"/>
          </p:cNvSpPr>
          <p:nvPr>
            <p:ph type="dt" sz="half" idx="10"/>
          </p:nvPr>
        </p:nvSpPr>
        <p:spPr>
          <a:ln/>
        </p:spPr>
        <p:txBody>
          <a:bodyPr/>
          <a:lstStyle>
            <a:lvl1pPr>
              <a:defRPr/>
            </a:lvl1pPr>
          </a:lstStyle>
          <a:p>
            <a:pPr>
              <a:defRPr/>
            </a:pPr>
            <a:fld id="{B0E49FFA-8BC1-496E-85A4-3F108E5D950C}" type="datetime4">
              <a:rPr lang="vi-VN" altLang="en-US"/>
              <a:pPr>
                <a:defRPr/>
              </a:pPr>
              <a:t>17/01/25</a:t>
            </a:fld>
            <a:endParaRPr lang="en-US" altLang="en-US"/>
          </a:p>
        </p:txBody>
      </p:sp>
      <p:sp>
        <p:nvSpPr>
          <p:cNvPr id="6" name="Rectangle 5">
            <a:extLst>
              <a:ext uri="{FF2B5EF4-FFF2-40B4-BE49-F238E27FC236}">
                <a16:creationId xmlns:a16="http://schemas.microsoft.com/office/drawing/2014/main" id="{6846CA97-29EC-9B55-49C7-45FDB1CDEE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765167-7A48-0AE4-773F-844D9A4B806F}"/>
              </a:ext>
            </a:extLst>
          </p:cNvPr>
          <p:cNvSpPr>
            <a:spLocks noGrp="1" noChangeArrowheads="1"/>
          </p:cNvSpPr>
          <p:nvPr>
            <p:ph type="sldNum" sz="quarter" idx="12"/>
          </p:nvPr>
        </p:nvSpPr>
        <p:spPr>
          <a:ln/>
        </p:spPr>
        <p:txBody>
          <a:bodyPr/>
          <a:lstStyle>
            <a:lvl1pPr>
              <a:defRPr/>
            </a:lvl1pPr>
          </a:lstStyle>
          <a:p>
            <a:pPr>
              <a:defRPr/>
            </a:pPr>
            <a:fld id="{53772487-6033-47C1-93A2-C34A3B79464E}" type="slidenum">
              <a:rPr lang="en-US" altLang="en-US"/>
              <a:pPr>
                <a:defRPr/>
              </a:pPr>
              <a:t>‹#›</a:t>
            </a:fld>
            <a:endParaRPr lang="en-US" altLang="en-US"/>
          </a:p>
        </p:txBody>
      </p:sp>
    </p:spTree>
    <p:extLst>
      <p:ext uri="{BB962C8B-B14F-4D97-AF65-F5344CB8AC3E}">
        <p14:creationId xmlns:p14="http://schemas.microsoft.com/office/powerpoint/2010/main" val="1533124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5980CA-F413-FE6A-5E3B-7D61004E8396}"/>
              </a:ext>
            </a:extLst>
          </p:cNvPr>
          <p:cNvSpPr>
            <a:spLocks noGrp="1" noChangeArrowheads="1"/>
          </p:cNvSpPr>
          <p:nvPr>
            <p:ph type="dt" sz="half" idx="10"/>
          </p:nvPr>
        </p:nvSpPr>
        <p:spPr>
          <a:ln/>
        </p:spPr>
        <p:txBody>
          <a:bodyPr/>
          <a:lstStyle>
            <a:lvl1pPr>
              <a:defRPr/>
            </a:lvl1pPr>
          </a:lstStyle>
          <a:p>
            <a:pPr>
              <a:defRPr/>
            </a:pPr>
            <a:fld id="{CF62AD23-F3FA-41E1-B7BC-7E4C270446A9}" type="datetime4">
              <a:rPr lang="vi-VN" altLang="en-US"/>
              <a:pPr>
                <a:defRPr/>
              </a:pPr>
              <a:t>17/01/25</a:t>
            </a:fld>
            <a:endParaRPr lang="en-US" altLang="en-US"/>
          </a:p>
        </p:txBody>
      </p:sp>
      <p:sp>
        <p:nvSpPr>
          <p:cNvPr id="8" name="Rectangle 5">
            <a:extLst>
              <a:ext uri="{FF2B5EF4-FFF2-40B4-BE49-F238E27FC236}">
                <a16:creationId xmlns:a16="http://schemas.microsoft.com/office/drawing/2014/main" id="{BAD87562-5C16-8C29-33BD-B35C15E274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98D54FE-FE96-4885-AA5C-ABB33A129C46}"/>
              </a:ext>
            </a:extLst>
          </p:cNvPr>
          <p:cNvSpPr>
            <a:spLocks noGrp="1" noChangeArrowheads="1"/>
          </p:cNvSpPr>
          <p:nvPr>
            <p:ph type="sldNum" sz="quarter" idx="12"/>
          </p:nvPr>
        </p:nvSpPr>
        <p:spPr>
          <a:ln/>
        </p:spPr>
        <p:txBody>
          <a:bodyPr/>
          <a:lstStyle>
            <a:lvl1pPr>
              <a:defRPr/>
            </a:lvl1pPr>
          </a:lstStyle>
          <a:p>
            <a:pPr>
              <a:defRPr/>
            </a:pPr>
            <a:fld id="{BD210FE6-7153-4213-9A80-FE682CA7C934}" type="slidenum">
              <a:rPr lang="en-US" altLang="en-US"/>
              <a:pPr>
                <a:defRPr/>
              </a:pPr>
              <a:t>‹#›</a:t>
            </a:fld>
            <a:endParaRPr lang="en-US" altLang="en-US"/>
          </a:p>
        </p:txBody>
      </p:sp>
    </p:spTree>
    <p:extLst>
      <p:ext uri="{BB962C8B-B14F-4D97-AF65-F5344CB8AC3E}">
        <p14:creationId xmlns:p14="http://schemas.microsoft.com/office/powerpoint/2010/main" val="733298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B2E16E-AE4B-0CBB-4147-C2EC9525DAC1}"/>
              </a:ext>
            </a:extLst>
          </p:cNvPr>
          <p:cNvSpPr>
            <a:spLocks noGrp="1" noChangeArrowheads="1"/>
          </p:cNvSpPr>
          <p:nvPr>
            <p:ph type="dt" sz="half" idx="10"/>
          </p:nvPr>
        </p:nvSpPr>
        <p:spPr>
          <a:ln/>
        </p:spPr>
        <p:txBody>
          <a:bodyPr/>
          <a:lstStyle>
            <a:lvl1pPr>
              <a:defRPr/>
            </a:lvl1pPr>
          </a:lstStyle>
          <a:p>
            <a:pPr>
              <a:defRPr/>
            </a:pPr>
            <a:fld id="{6175AA9F-7D75-41F0-9BE9-3B9E3DB8A9EA}" type="datetime4">
              <a:rPr lang="vi-VN" altLang="en-US"/>
              <a:pPr>
                <a:defRPr/>
              </a:pPr>
              <a:t>17/01/25</a:t>
            </a:fld>
            <a:endParaRPr lang="en-US" altLang="en-US"/>
          </a:p>
        </p:txBody>
      </p:sp>
      <p:sp>
        <p:nvSpPr>
          <p:cNvPr id="4" name="Rectangle 5">
            <a:extLst>
              <a:ext uri="{FF2B5EF4-FFF2-40B4-BE49-F238E27FC236}">
                <a16:creationId xmlns:a16="http://schemas.microsoft.com/office/drawing/2014/main" id="{53ECC846-61D8-703D-0FD7-A4F5DBA83F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CE8C560-155E-BA10-9B68-8AABB6DC8E67}"/>
              </a:ext>
            </a:extLst>
          </p:cNvPr>
          <p:cNvSpPr>
            <a:spLocks noGrp="1" noChangeArrowheads="1"/>
          </p:cNvSpPr>
          <p:nvPr>
            <p:ph type="sldNum" sz="quarter" idx="12"/>
          </p:nvPr>
        </p:nvSpPr>
        <p:spPr>
          <a:ln/>
        </p:spPr>
        <p:txBody>
          <a:bodyPr/>
          <a:lstStyle>
            <a:lvl1pPr>
              <a:defRPr/>
            </a:lvl1pPr>
          </a:lstStyle>
          <a:p>
            <a:pPr>
              <a:defRPr/>
            </a:pPr>
            <a:fld id="{3C00462C-BA0A-4BC5-862F-ED8E5E2190B0}" type="slidenum">
              <a:rPr lang="en-US" altLang="en-US"/>
              <a:pPr>
                <a:defRPr/>
              </a:pPr>
              <a:t>‹#›</a:t>
            </a:fld>
            <a:endParaRPr lang="en-US" altLang="en-US"/>
          </a:p>
        </p:txBody>
      </p:sp>
    </p:spTree>
    <p:extLst>
      <p:ext uri="{BB962C8B-B14F-4D97-AF65-F5344CB8AC3E}">
        <p14:creationId xmlns:p14="http://schemas.microsoft.com/office/powerpoint/2010/main" val="36463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DE8CA-FB80-9250-AB9E-548B47FC4CCC}"/>
              </a:ext>
            </a:extLst>
          </p:cNvPr>
          <p:cNvSpPr>
            <a:spLocks noGrp="1" noChangeArrowheads="1"/>
          </p:cNvSpPr>
          <p:nvPr>
            <p:ph type="dt" sz="half" idx="10"/>
          </p:nvPr>
        </p:nvSpPr>
        <p:spPr>
          <a:ln/>
        </p:spPr>
        <p:txBody>
          <a:bodyPr/>
          <a:lstStyle>
            <a:lvl1pPr>
              <a:defRPr/>
            </a:lvl1pPr>
          </a:lstStyle>
          <a:p>
            <a:pPr>
              <a:defRPr/>
            </a:pPr>
            <a:fld id="{360A6711-4831-4B54-B329-CBB701DCEC26}" type="datetime4">
              <a:rPr lang="vi-VN" altLang="en-US"/>
              <a:pPr>
                <a:defRPr/>
              </a:pPr>
              <a:t>17/01/25</a:t>
            </a:fld>
            <a:endParaRPr lang="en-US" altLang="en-US"/>
          </a:p>
        </p:txBody>
      </p:sp>
      <p:sp>
        <p:nvSpPr>
          <p:cNvPr id="3" name="Rectangle 5">
            <a:extLst>
              <a:ext uri="{FF2B5EF4-FFF2-40B4-BE49-F238E27FC236}">
                <a16:creationId xmlns:a16="http://schemas.microsoft.com/office/drawing/2014/main" id="{9F51E9A6-85EB-A5E7-01E0-7AD7A48F7F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9BCBFC8-9312-CB6A-7EBE-E0B459EE8A05}"/>
              </a:ext>
            </a:extLst>
          </p:cNvPr>
          <p:cNvSpPr>
            <a:spLocks noGrp="1" noChangeArrowheads="1"/>
          </p:cNvSpPr>
          <p:nvPr>
            <p:ph type="sldNum" sz="quarter" idx="12"/>
          </p:nvPr>
        </p:nvSpPr>
        <p:spPr>
          <a:ln/>
        </p:spPr>
        <p:txBody>
          <a:bodyPr/>
          <a:lstStyle>
            <a:lvl1pPr>
              <a:defRPr/>
            </a:lvl1pPr>
          </a:lstStyle>
          <a:p>
            <a:pPr>
              <a:defRPr/>
            </a:pPr>
            <a:fld id="{D81BA739-940D-47AD-9101-B077A05FEED0}" type="slidenum">
              <a:rPr lang="en-US" altLang="en-US"/>
              <a:pPr>
                <a:defRPr/>
              </a:pPr>
              <a:t>‹#›</a:t>
            </a:fld>
            <a:endParaRPr lang="en-US" altLang="en-US"/>
          </a:p>
        </p:txBody>
      </p:sp>
    </p:spTree>
    <p:extLst>
      <p:ext uri="{BB962C8B-B14F-4D97-AF65-F5344CB8AC3E}">
        <p14:creationId xmlns:p14="http://schemas.microsoft.com/office/powerpoint/2010/main" val="360469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231826-5F9A-649E-E332-A46A256F31E6}"/>
              </a:ext>
            </a:extLst>
          </p:cNvPr>
          <p:cNvSpPr>
            <a:spLocks noGrp="1" noChangeArrowheads="1"/>
          </p:cNvSpPr>
          <p:nvPr>
            <p:ph type="dt" sz="half" idx="10"/>
          </p:nvPr>
        </p:nvSpPr>
        <p:spPr>
          <a:ln/>
        </p:spPr>
        <p:txBody>
          <a:bodyPr/>
          <a:lstStyle>
            <a:lvl1pPr>
              <a:defRPr/>
            </a:lvl1pPr>
          </a:lstStyle>
          <a:p>
            <a:pPr>
              <a:defRPr/>
            </a:pPr>
            <a:fld id="{BCECA63A-E4E3-436F-8959-AF0E766779DD}" type="datetime4">
              <a:rPr lang="vi-VN" altLang="en-US"/>
              <a:pPr>
                <a:defRPr/>
              </a:pPr>
              <a:t>17/01/25</a:t>
            </a:fld>
            <a:endParaRPr lang="en-US" altLang="en-US"/>
          </a:p>
        </p:txBody>
      </p:sp>
      <p:sp>
        <p:nvSpPr>
          <p:cNvPr id="6" name="Rectangle 5">
            <a:extLst>
              <a:ext uri="{FF2B5EF4-FFF2-40B4-BE49-F238E27FC236}">
                <a16:creationId xmlns:a16="http://schemas.microsoft.com/office/drawing/2014/main" id="{9DBDE0DA-9174-5AC1-7854-CC97C0C7AB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C6055D1-0812-D6E0-5390-9C12A6308958}"/>
              </a:ext>
            </a:extLst>
          </p:cNvPr>
          <p:cNvSpPr>
            <a:spLocks noGrp="1" noChangeArrowheads="1"/>
          </p:cNvSpPr>
          <p:nvPr>
            <p:ph type="sldNum" sz="quarter" idx="12"/>
          </p:nvPr>
        </p:nvSpPr>
        <p:spPr>
          <a:ln/>
        </p:spPr>
        <p:txBody>
          <a:bodyPr/>
          <a:lstStyle>
            <a:lvl1pPr>
              <a:defRPr/>
            </a:lvl1pPr>
          </a:lstStyle>
          <a:p>
            <a:pPr>
              <a:defRPr/>
            </a:pPr>
            <a:fld id="{3C958F7E-B540-407B-B298-BCDBF7E028EC}" type="slidenum">
              <a:rPr lang="en-US" altLang="en-US"/>
              <a:pPr>
                <a:defRPr/>
              </a:pPr>
              <a:t>‹#›</a:t>
            </a:fld>
            <a:endParaRPr lang="en-US" altLang="en-US"/>
          </a:p>
        </p:txBody>
      </p:sp>
    </p:spTree>
    <p:extLst>
      <p:ext uri="{BB962C8B-B14F-4D97-AF65-F5344CB8AC3E}">
        <p14:creationId xmlns:p14="http://schemas.microsoft.com/office/powerpoint/2010/main" val="40087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7228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4291F85-A5C0-B923-571F-896B4F2A65FA}"/>
              </a:ext>
            </a:extLst>
          </p:cNvPr>
          <p:cNvSpPr>
            <a:spLocks noGrp="1" noChangeArrowheads="1"/>
          </p:cNvSpPr>
          <p:nvPr>
            <p:ph type="dt" sz="half" idx="10"/>
          </p:nvPr>
        </p:nvSpPr>
        <p:spPr>
          <a:ln/>
        </p:spPr>
        <p:txBody>
          <a:bodyPr/>
          <a:lstStyle>
            <a:lvl1pPr>
              <a:defRPr/>
            </a:lvl1pPr>
          </a:lstStyle>
          <a:p>
            <a:pPr>
              <a:defRPr/>
            </a:pPr>
            <a:fld id="{47F6E727-8D5E-4839-BF05-4A0B2281C2D5}" type="datetime4">
              <a:rPr lang="vi-VN" altLang="en-US"/>
              <a:pPr>
                <a:defRPr/>
              </a:pPr>
              <a:t>17/01/25</a:t>
            </a:fld>
            <a:endParaRPr lang="en-US" altLang="en-US"/>
          </a:p>
        </p:txBody>
      </p:sp>
      <p:sp>
        <p:nvSpPr>
          <p:cNvPr id="6" name="Rectangle 5">
            <a:extLst>
              <a:ext uri="{FF2B5EF4-FFF2-40B4-BE49-F238E27FC236}">
                <a16:creationId xmlns:a16="http://schemas.microsoft.com/office/drawing/2014/main" id="{4DCE6ABB-A9D0-23FE-5A44-79E833728A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32DCDD-5C20-C96F-C4CE-25284629291C}"/>
              </a:ext>
            </a:extLst>
          </p:cNvPr>
          <p:cNvSpPr>
            <a:spLocks noGrp="1" noChangeArrowheads="1"/>
          </p:cNvSpPr>
          <p:nvPr>
            <p:ph type="sldNum" sz="quarter" idx="12"/>
          </p:nvPr>
        </p:nvSpPr>
        <p:spPr>
          <a:ln/>
        </p:spPr>
        <p:txBody>
          <a:bodyPr/>
          <a:lstStyle>
            <a:lvl1pPr>
              <a:defRPr/>
            </a:lvl1pPr>
          </a:lstStyle>
          <a:p>
            <a:pPr>
              <a:defRPr/>
            </a:pPr>
            <a:fld id="{EEE1509D-80C7-42A9-B21E-0DBCF4ED0A73}" type="slidenum">
              <a:rPr lang="en-US" altLang="en-US"/>
              <a:pPr>
                <a:defRPr/>
              </a:pPr>
              <a:t>‹#›</a:t>
            </a:fld>
            <a:endParaRPr lang="en-US" altLang="en-US"/>
          </a:p>
        </p:txBody>
      </p:sp>
    </p:spTree>
    <p:extLst>
      <p:ext uri="{BB962C8B-B14F-4D97-AF65-F5344CB8AC3E}">
        <p14:creationId xmlns:p14="http://schemas.microsoft.com/office/powerpoint/2010/main" val="2737537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5CC65-6833-AB78-05D3-438B3DD69518}"/>
              </a:ext>
            </a:extLst>
          </p:cNvPr>
          <p:cNvSpPr>
            <a:spLocks noGrp="1" noChangeArrowheads="1"/>
          </p:cNvSpPr>
          <p:nvPr>
            <p:ph type="dt" sz="half" idx="10"/>
          </p:nvPr>
        </p:nvSpPr>
        <p:spPr>
          <a:ln/>
        </p:spPr>
        <p:txBody>
          <a:bodyPr/>
          <a:lstStyle>
            <a:lvl1pPr>
              <a:defRPr/>
            </a:lvl1pPr>
          </a:lstStyle>
          <a:p>
            <a:pPr>
              <a:defRPr/>
            </a:pPr>
            <a:fld id="{0547C26D-F1C2-4A05-828C-35DF689B0611}" type="datetime4">
              <a:rPr lang="vi-VN" altLang="en-US"/>
              <a:pPr>
                <a:defRPr/>
              </a:pPr>
              <a:t>17/01/25</a:t>
            </a:fld>
            <a:endParaRPr lang="en-US" altLang="en-US"/>
          </a:p>
        </p:txBody>
      </p:sp>
      <p:sp>
        <p:nvSpPr>
          <p:cNvPr id="5" name="Rectangle 5">
            <a:extLst>
              <a:ext uri="{FF2B5EF4-FFF2-40B4-BE49-F238E27FC236}">
                <a16:creationId xmlns:a16="http://schemas.microsoft.com/office/drawing/2014/main" id="{2B998EDB-5ABD-7049-10FC-C593A8981A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A5F36C8-72DD-BE51-F92A-402CFEB24D9E}"/>
              </a:ext>
            </a:extLst>
          </p:cNvPr>
          <p:cNvSpPr>
            <a:spLocks noGrp="1" noChangeArrowheads="1"/>
          </p:cNvSpPr>
          <p:nvPr>
            <p:ph type="sldNum" sz="quarter" idx="12"/>
          </p:nvPr>
        </p:nvSpPr>
        <p:spPr>
          <a:ln/>
        </p:spPr>
        <p:txBody>
          <a:bodyPr/>
          <a:lstStyle>
            <a:lvl1pPr>
              <a:defRPr/>
            </a:lvl1pPr>
          </a:lstStyle>
          <a:p>
            <a:pPr>
              <a:defRPr/>
            </a:pPr>
            <a:fld id="{EA208605-6576-44E6-B176-645B199875C9}" type="slidenum">
              <a:rPr lang="en-US" altLang="en-US"/>
              <a:pPr>
                <a:defRPr/>
              </a:pPr>
              <a:t>‹#›</a:t>
            </a:fld>
            <a:endParaRPr lang="en-US" altLang="en-US"/>
          </a:p>
        </p:txBody>
      </p:sp>
    </p:spTree>
    <p:extLst>
      <p:ext uri="{BB962C8B-B14F-4D97-AF65-F5344CB8AC3E}">
        <p14:creationId xmlns:p14="http://schemas.microsoft.com/office/powerpoint/2010/main" val="3289854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A8254-D2EB-65E9-BE37-9581A39515D1}"/>
              </a:ext>
            </a:extLst>
          </p:cNvPr>
          <p:cNvSpPr>
            <a:spLocks noGrp="1" noChangeArrowheads="1"/>
          </p:cNvSpPr>
          <p:nvPr>
            <p:ph type="dt" sz="half" idx="10"/>
          </p:nvPr>
        </p:nvSpPr>
        <p:spPr>
          <a:ln/>
        </p:spPr>
        <p:txBody>
          <a:bodyPr/>
          <a:lstStyle>
            <a:lvl1pPr>
              <a:defRPr/>
            </a:lvl1pPr>
          </a:lstStyle>
          <a:p>
            <a:pPr>
              <a:defRPr/>
            </a:pPr>
            <a:fld id="{0B5DBE7E-7ABB-492A-AAC7-3E6C393F39B1}" type="datetime4">
              <a:rPr lang="vi-VN" altLang="en-US"/>
              <a:pPr>
                <a:defRPr/>
              </a:pPr>
              <a:t>17/01/25</a:t>
            </a:fld>
            <a:endParaRPr lang="en-US" altLang="en-US"/>
          </a:p>
        </p:txBody>
      </p:sp>
      <p:sp>
        <p:nvSpPr>
          <p:cNvPr id="5" name="Rectangle 5">
            <a:extLst>
              <a:ext uri="{FF2B5EF4-FFF2-40B4-BE49-F238E27FC236}">
                <a16:creationId xmlns:a16="http://schemas.microsoft.com/office/drawing/2014/main" id="{135F973B-87C3-DC00-24F6-F49A7F06D7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D6D1EF-2AE0-F707-D422-8CC43AB11AF3}"/>
              </a:ext>
            </a:extLst>
          </p:cNvPr>
          <p:cNvSpPr>
            <a:spLocks noGrp="1" noChangeArrowheads="1"/>
          </p:cNvSpPr>
          <p:nvPr>
            <p:ph type="sldNum" sz="quarter" idx="12"/>
          </p:nvPr>
        </p:nvSpPr>
        <p:spPr>
          <a:ln/>
        </p:spPr>
        <p:txBody>
          <a:bodyPr/>
          <a:lstStyle>
            <a:lvl1pPr>
              <a:defRPr/>
            </a:lvl1pPr>
          </a:lstStyle>
          <a:p>
            <a:pPr>
              <a:defRPr/>
            </a:pPr>
            <a:fld id="{0071C52C-3240-4898-8AF9-9E3E60CB9988}" type="slidenum">
              <a:rPr lang="en-US" altLang="en-US"/>
              <a:pPr>
                <a:defRPr/>
              </a:pPr>
              <a:t>‹#›</a:t>
            </a:fld>
            <a:endParaRPr lang="en-US" altLang="en-US"/>
          </a:p>
        </p:txBody>
      </p:sp>
    </p:spTree>
    <p:extLst>
      <p:ext uri="{BB962C8B-B14F-4D97-AF65-F5344CB8AC3E}">
        <p14:creationId xmlns:p14="http://schemas.microsoft.com/office/powerpoint/2010/main" val="3120185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909145-61EB-EA56-83EA-7E1B1F6348B2}"/>
              </a:ext>
            </a:extLst>
          </p:cNvPr>
          <p:cNvSpPr>
            <a:spLocks noGrp="1" noChangeArrowheads="1"/>
          </p:cNvSpPr>
          <p:nvPr>
            <p:ph type="dt" sz="half" idx="10"/>
          </p:nvPr>
        </p:nvSpPr>
        <p:spPr>
          <a:ln/>
        </p:spPr>
        <p:txBody>
          <a:bodyPr/>
          <a:lstStyle>
            <a:lvl1pPr>
              <a:defRPr/>
            </a:lvl1pPr>
          </a:lstStyle>
          <a:p>
            <a:pPr>
              <a:defRPr/>
            </a:pPr>
            <a:fld id="{C963A4F0-B677-4DB7-B2EB-E5A03856E447}" type="datetime4">
              <a:rPr lang="vi-VN" altLang="en-US"/>
              <a:pPr>
                <a:defRPr/>
              </a:pPr>
              <a:t>17/01/25</a:t>
            </a:fld>
            <a:endParaRPr lang="en-US" altLang="en-US"/>
          </a:p>
        </p:txBody>
      </p:sp>
      <p:sp>
        <p:nvSpPr>
          <p:cNvPr id="7" name="Rectangle 5">
            <a:extLst>
              <a:ext uri="{FF2B5EF4-FFF2-40B4-BE49-F238E27FC236}">
                <a16:creationId xmlns:a16="http://schemas.microsoft.com/office/drawing/2014/main" id="{DEBEA5C1-55F0-842C-75A9-ECDC51FC44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A031623-10DA-A40D-CDD3-DA1AD22F8C7D}"/>
              </a:ext>
            </a:extLst>
          </p:cNvPr>
          <p:cNvSpPr>
            <a:spLocks noGrp="1" noChangeArrowheads="1"/>
          </p:cNvSpPr>
          <p:nvPr>
            <p:ph type="sldNum" sz="quarter" idx="12"/>
          </p:nvPr>
        </p:nvSpPr>
        <p:spPr>
          <a:ln/>
        </p:spPr>
        <p:txBody>
          <a:bodyPr/>
          <a:lstStyle>
            <a:lvl1pPr>
              <a:defRPr/>
            </a:lvl1pPr>
          </a:lstStyle>
          <a:p>
            <a:pPr>
              <a:defRPr/>
            </a:pPr>
            <a:fld id="{E6D0B2B6-2429-491A-BCD2-A432CCDAC30A}" type="slidenum">
              <a:rPr lang="en-US" altLang="en-US"/>
              <a:pPr>
                <a:defRPr/>
              </a:pPr>
              <a:t>‹#›</a:t>
            </a:fld>
            <a:endParaRPr lang="en-US" altLang="en-US"/>
          </a:p>
        </p:txBody>
      </p:sp>
    </p:spTree>
    <p:extLst>
      <p:ext uri="{BB962C8B-B14F-4D97-AF65-F5344CB8AC3E}">
        <p14:creationId xmlns:p14="http://schemas.microsoft.com/office/powerpoint/2010/main" val="90918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276FF74-5377-3E3F-E85E-47EF4E85DAC1}"/>
              </a:ext>
            </a:extLst>
          </p:cNvPr>
          <p:cNvSpPr>
            <a:spLocks noGrp="1" noChangeArrowheads="1"/>
          </p:cNvSpPr>
          <p:nvPr>
            <p:ph type="dt" sz="half" idx="10"/>
          </p:nvPr>
        </p:nvSpPr>
        <p:spPr>
          <a:ln/>
        </p:spPr>
        <p:txBody>
          <a:bodyPr/>
          <a:lstStyle>
            <a:lvl1pPr>
              <a:defRPr/>
            </a:lvl1pPr>
          </a:lstStyle>
          <a:p>
            <a:pPr>
              <a:defRPr/>
            </a:pPr>
            <a:fld id="{210280FF-4482-450E-A58A-2BA785CC8E59}" type="datetime4">
              <a:rPr lang="vi-VN" altLang="en-US"/>
              <a:pPr>
                <a:defRPr/>
              </a:pPr>
              <a:t>17/01/25</a:t>
            </a:fld>
            <a:endParaRPr lang="en-US" altLang="en-US"/>
          </a:p>
        </p:txBody>
      </p:sp>
      <p:sp>
        <p:nvSpPr>
          <p:cNvPr id="4" name="Rectangle 5">
            <a:extLst>
              <a:ext uri="{FF2B5EF4-FFF2-40B4-BE49-F238E27FC236}">
                <a16:creationId xmlns:a16="http://schemas.microsoft.com/office/drawing/2014/main" id="{11D1C3EC-48AE-C7F1-7CA8-35F3C05F01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069DCDE-1B98-9A8D-596B-D16867D42C64}"/>
              </a:ext>
            </a:extLst>
          </p:cNvPr>
          <p:cNvSpPr>
            <a:spLocks noGrp="1" noChangeArrowheads="1"/>
          </p:cNvSpPr>
          <p:nvPr>
            <p:ph type="sldNum" sz="quarter" idx="12"/>
          </p:nvPr>
        </p:nvSpPr>
        <p:spPr>
          <a:ln/>
        </p:spPr>
        <p:txBody>
          <a:bodyPr/>
          <a:lstStyle>
            <a:lvl1pPr>
              <a:defRPr/>
            </a:lvl1pPr>
          </a:lstStyle>
          <a:p>
            <a:pPr>
              <a:defRPr/>
            </a:pPr>
            <a:fld id="{A6A0D0DD-4EDF-4C77-A902-E47E01A3B41B}" type="slidenum">
              <a:rPr lang="en-US" altLang="en-US"/>
              <a:pPr>
                <a:defRPr/>
              </a:pPr>
              <a:t>‹#›</a:t>
            </a:fld>
            <a:endParaRPr lang="en-US" altLang="en-US"/>
          </a:p>
        </p:txBody>
      </p:sp>
    </p:spTree>
    <p:extLst>
      <p:ext uri="{BB962C8B-B14F-4D97-AF65-F5344CB8AC3E}">
        <p14:creationId xmlns:p14="http://schemas.microsoft.com/office/powerpoint/2010/main" val="2668240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1/17/2025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101FEF4-1AE9-4F49-BE45-C740CEDE9FE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8099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46973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43DB5-DBE0-42FA-8903-98F8DC6308F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5419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943DB5-DBE0-42FA-8903-98F8DC6308F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533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943DB5-DBE0-42FA-8903-98F8DC6308F8}"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1FEF4-1AE9-4F49-BE45-C740CEDE9FE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9930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2CFEF-72A6-4356-A200-575AE5BDF63C}"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719447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943DB5-DBE0-42FA-8903-98F8DC6308F8}"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1FEF4-1AE9-4F49-BE45-C740CEDE9FE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7343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3DB5-DBE0-42FA-8903-98F8DC6308F8}"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1FEF4-1AE9-4F49-BE45-C740CEDE9FE1}" type="slidenum">
              <a:rPr lang="en-US" smtClean="0"/>
              <a:t>‹#›</a:t>
            </a:fld>
            <a:endParaRPr lang="en-US"/>
          </a:p>
        </p:txBody>
      </p:sp>
    </p:spTree>
    <p:extLst>
      <p:ext uri="{BB962C8B-B14F-4D97-AF65-F5344CB8AC3E}">
        <p14:creationId xmlns:p14="http://schemas.microsoft.com/office/powerpoint/2010/main" val="23218855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3DB5-DBE0-42FA-8903-98F8DC6308F8}"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573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6943DB5-DBE0-42FA-8903-98F8DC6308F8}" type="datetimeFigureOut">
              <a:rPr lang="en-US" smtClean="0"/>
              <a:t>1/17/2025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8544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825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504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8F674BA-2DE0-4D90-8561-25BA31F62F1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5700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06012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6073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922236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B2CFEF-72A6-4356-A200-575AE5BDF63C}"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3468053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77052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42979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22954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66917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5544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527974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4315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Times New Roman" panose="02020603050405020304" pitchFamily="18" charset="0"/>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Times New Roman" panose="02020603050405020304" pitchFamily="18" charset="0"/>
              </a:rPr>
              <a:t>”</a:t>
            </a:r>
          </a:p>
        </p:txBody>
      </p:sp>
    </p:spTree>
    <p:extLst>
      <p:ext uri="{BB962C8B-B14F-4D97-AF65-F5344CB8AC3E}">
        <p14:creationId xmlns:p14="http://schemas.microsoft.com/office/powerpoint/2010/main" val="3536324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496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ABD190-56AD-4C55-BBCA-1554B872117B}"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1549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B2CFEF-72A6-4356-A200-575AE5BDF63C}"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833747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ABD190-56AD-4C55-BBCA-1554B872117B}"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68563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336773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26083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6180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B2CFEF-72A6-4356-A200-575AE5BDF63C}"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185459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2CFEF-72A6-4356-A200-575AE5BDF63C}"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62287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B2CFEF-72A6-4356-A200-575AE5BDF63C}"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281295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B2CFEF-72A6-4356-A200-575AE5BDF63C}"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t>‹#›</a:t>
            </a:fld>
            <a:endParaRPr lang="en-US"/>
          </a:p>
        </p:txBody>
      </p:sp>
    </p:spTree>
    <p:extLst>
      <p:ext uri="{BB962C8B-B14F-4D97-AF65-F5344CB8AC3E}">
        <p14:creationId xmlns:p14="http://schemas.microsoft.com/office/powerpoint/2010/main" val="41713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4.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5.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2CFEF-72A6-4356-A200-575AE5BDF63C}" type="datetimeFigureOut">
              <a:rPr lang="en-US" smtClean="0"/>
              <a:t>1/17/2025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61599-2903-4A52-B552-6F6CFD937610}" type="slidenum">
              <a:rPr lang="en-US" smtClean="0"/>
              <a:t>‹#›</a:t>
            </a:fld>
            <a:endParaRPr lang="en-US"/>
          </a:p>
        </p:txBody>
      </p:sp>
    </p:spTree>
    <p:extLst>
      <p:ext uri="{BB962C8B-B14F-4D97-AF65-F5344CB8AC3E}">
        <p14:creationId xmlns:p14="http://schemas.microsoft.com/office/powerpoint/2010/main" val="3307604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6F162E-45CB-841E-BF70-D198C32FF7A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0C967A3-C1F9-49E6-45DF-98E4FAAC6D9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D0E069CB-912F-FC82-9F6C-120C610C237C}"/>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effectLst/>
              </a:defRPr>
            </a:lvl1pPr>
          </a:lstStyle>
          <a:p>
            <a:pPr>
              <a:defRPr/>
            </a:pPr>
            <a:fld id="{E1F8668C-B85A-4CF8-BB2C-B84D96FE94E7}" type="datetime4">
              <a:rPr lang="vi-VN" altLang="en-US"/>
              <a:pPr>
                <a:defRPr/>
              </a:pPr>
              <a:t>17/01/25</a:t>
            </a:fld>
            <a:endParaRPr lang="en-US" altLang="en-US"/>
          </a:p>
        </p:txBody>
      </p:sp>
      <p:sp>
        <p:nvSpPr>
          <p:cNvPr id="265221" name="Rectangle 5">
            <a:extLst>
              <a:ext uri="{FF2B5EF4-FFF2-40B4-BE49-F238E27FC236}">
                <a16:creationId xmlns:a16="http://schemas.microsoft.com/office/drawing/2014/main" id="{CBE4BB5F-7609-6DA6-9FE0-D8CC90B0FA8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effectLst/>
              </a:defRPr>
            </a:lvl1pPr>
          </a:lstStyle>
          <a:p>
            <a:pPr>
              <a:defRPr/>
            </a:pPr>
            <a:endParaRPr lang="en-US" altLang="en-US"/>
          </a:p>
        </p:txBody>
      </p:sp>
      <p:sp>
        <p:nvSpPr>
          <p:cNvPr id="265222" name="Rectangle 6">
            <a:extLst>
              <a:ext uri="{FF2B5EF4-FFF2-40B4-BE49-F238E27FC236}">
                <a16:creationId xmlns:a16="http://schemas.microsoft.com/office/drawing/2014/main" id="{89480903-64BD-156A-A1DA-2BA01B958CE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effectLst/>
              </a:defRPr>
            </a:lvl1pPr>
          </a:lstStyle>
          <a:p>
            <a:pPr>
              <a:defRPr/>
            </a:pPr>
            <a:fld id="{11A1A293-387A-4430-B15A-2D233AB591BD}" type="slidenum">
              <a:rPr lang="en-US" altLang="en-US"/>
              <a:pPr>
                <a:defRPr/>
              </a:pPr>
              <a:t>‹#›</a:t>
            </a:fld>
            <a:endParaRPr lang="en-US" altLang="en-US"/>
          </a:p>
        </p:txBody>
      </p:sp>
    </p:spTree>
    <p:extLst>
      <p:ext uri="{BB962C8B-B14F-4D97-AF65-F5344CB8AC3E}">
        <p14:creationId xmlns:p14="http://schemas.microsoft.com/office/powerpoint/2010/main" val="1468695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6943DB5-DBE0-42FA-8903-98F8DC6308F8}" type="datetimeFigureOut">
              <a:rPr lang="en-US" smtClean="0"/>
              <a:t>1/17/2025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101FEF4-1AE9-4F49-BE45-C740CEDE9FE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7047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latin typeface="Times New Roman" panose="02020603050405020304" pitchFamily="18" charset="0"/>
              </a:defRPr>
            </a:lvl1pPr>
          </a:lstStyle>
          <a:p>
            <a:fld id="{06ABD190-56AD-4C55-BBCA-1554B872117B}" type="datetimeFigureOut">
              <a:rPr lang="en-US" smtClean="0"/>
              <a:pPr/>
              <a:t>1/17/2025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latin typeface="Times New Roman" panose="02020603050405020304" pitchFamily="18" charset="0"/>
              </a:defRPr>
            </a:lvl1pPr>
          </a:lstStyle>
          <a:p>
            <a:fld id="{B8F674BA-2DE0-4D90-8561-25BA31F62F13}" type="slidenum">
              <a:rPr lang="en-US" smtClean="0"/>
              <a:pPr/>
              <a:t>‹#›</a:t>
            </a:fld>
            <a:endParaRPr lang="en-US" dirty="0"/>
          </a:p>
        </p:txBody>
      </p:sp>
    </p:spTree>
    <p:extLst>
      <p:ext uri="{BB962C8B-B14F-4D97-AF65-F5344CB8AC3E}">
        <p14:creationId xmlns:p14="http://schemas.microsoft.com/office/powerpoint/2010/main" val="24764057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Times New Roman" panose="02020603050405020304" pitchFamily="18"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Times New Roman" panose="02020603050405020304" pitchFamily="18" charset="0"/>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Times New Roman" panose="02020603050405020304" pitchFamily="18" charset="0"/>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Times New Roman" panose="02020603050405020304" pitchFamily="18" charset="0"/>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E3B6AEB-9E3E-4436-B8DF-2BE83EE5B8C0}"/>
              </a:ext>
            </a:extLst>
          </p:cNvPr>
          <p:cNvSpPr txBox="1"/>
          <p:nvPr userDrawn="1"/>
        </p:nvSpPr>
        <p:spPr>
          <a:xfrm>
            <a:off x="5187067" y="-712232"/>
            <a:ext cx="1817869" cy="369332"/>
          </a:xfrm>
          <a:prstGeom prst="rect">
            <a:avLst/>
          </a:prstGeom>
          <a:noFill/>
        </p:spPr>
        <p:txBody>
          <a:bodyPr vert="horz" wrap="none" lIns="0" tIns="0" rIns="0" bIns="0" rtlCol="0">
            <a:spAutoFit/>
          </a:bodyPr>
          <a:lstStyle/>
          <a:p>
            <a:pPr algn="ctr"/>
            <a:r>
              <a:rPr lang="en-US" sz="2400">
                <a:solidFill>
                  <a:srgbClr val="C3C3C3"/>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35512284"/>
      </p:ext>
    </p:extLst>
  </p:cSld>
  <p:clrMap bg1="lt1" tx1="dk1" bg2="lt2" tx2="dk2" accent1="accent1" accent2="accent2" accent3="accent3" accent4="accent4" accent5="accent5" accent6="accent6" hlink="hlink" folHlink="folHlink"/>
  <p:sldLayoutIdLst>
    <p:sldLayoutId id="21474837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1.gif"/><Relationship Id="rId1" Type="http://schemas.openxmlformats.org/officeDocument/2006/relationships/slideLayout" Target="../slideLayouts/slideLayout25.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gif"/><Relationship Id="rId18" Type="http://schemas.openxmlformats.org/officeDocument/2006/relationships/slide" Target="slide9.xml"/><Relationship Id="rId26" Type="http://schemas.openxmlformats.org/officeDocument/2006/relationships/image" Target="../media/image55.png"/><Relationship Id="rId3" Type="http://schemas.openxmlformats.org/officeDocument/2006/relationships/slideLayout" Target="../slideLayouts/slideLayout53.xml"/><Relationship Id="rId21" Type="http://schemas.openxmlformats.org/officeDocument/2006/relationships/slide" Target="slide40.xml"/><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gif"/><Relationship Id="rId25" Type="http://schemas.openxmlformats.org/officeDocument/2006/relationships/slide" Target="slide42.xml"/><Relationship Id="rId2" Type="http://schemas.openxmlformats.org/officeDocument/2006/relationships/audio" Target="../media/media4.wma"/><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slide" Target="slide44.xml"/><Relationship Id="rId1" Type="http://schemas.microsoft.com/office/2007/relationships/media" Target="../media/media4.wma"/><Relationship Id="rId6" Type="http://schemas.openxmlformats.org/officeDocument/2006/relationships/image" Target="../media/image35.png"/><Relationship Id="rId11" Type="http://schemas.openxmlformats.org/officeDocument/2006/relationships/image" Target="../media/image44.png"/><Relationship Id="rId24" Type="http://schemas.openxmlformats.org/officeDocument/2006/relationships/image" Target="../media/image54.png"/><Relationship Id="rId32" Type="http://schemas.openxmlformats.org/officeDocument/2006/relationships/image" Target="../media/image58.png"/><Relationship Id="rId5" Type="http://schemas.openxmlformats.org/officeDocument/2006/relationships/image" Target="../media/image32.jpeg"/><Relationship Id="rId15" Type="http://schemas.openxmlformats.org/officeDocument/2006/relationships/image" Target="../media/image48.gif"/><Relationship Id="rId23" Type="http://schemas.openxmlformats.org/officeDocument/2006/relationships/slide" Target="slide41.xml"/><Relationship Id="rId28"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1.png"/><Relationship Id="rId31" Type="http://schemas.openxmlformats.org/officeDocument/2006/relationships/slide" Target="slide45.xml"/><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47.gif"/><Relationship Id="rId22" Type="http://schemas.openxmlformats.org/officeDocument/2006/relationships/image" Target="../media/image53.png"/><Relationship Id="rId27" Type="http://schemas.openxmlformats.org/officeDocument/2006/relationships/slide" Target="slide43.xml"/><Relationship Id="rId30"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5" Type="http://schemas.openxmlformats.org/officeDocument/2006/relationships/image" Target="../media/image61.emf"/><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 Target="slide10.xml"/><Relationship Id="rId7"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7.xml"/><Relationship Id="rId5" Type="http://schemas.openxmlformats.org/officeDocument/2006/relationships/slide" Target="slide17.xml"/><Relationship Id="rId4" Type="http://schemas.openxmlformats.org/officeDocument/2006/relationships/slide" Target="slide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B57D5D-B39F-4EDC-AEE0-4C8EB07BEDB4}"/>
              </a:ext>
            </a:extLst>
          </p:cNvPr>
          <p:cNvSpPr/>
          <p:nvPr/>
        </p:nvSpPr>
        <p:spPr>
          <a:xfrm>
            <a:off x="2438400" y="685800"/>
            <a:ext cx="8229600" cy="548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1BEAB888-B2EB-4EFA-A4D2-C64240DB5C4F}"/>
              </a:ext>
            </a:extLst>
          </p:cNvPr>
          <p:cNvSpPr txBox="1"/>
          <p:nvPr/>
        </p:nvSpPr>
        <p:spPr>
          <a:xfrm>
            <a:off x="2438399" y="1092608"/>
            <a:ext cx="822960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Bài</a:t>
            </a:r>
            <a:r>
              <a:rPr lang="en-US" sz="3200" b="1">
                <a:latin typeface="Arial" panose="020B0604020202020204" pitchFamily="34" charset="0"/>
                <a:cs typeface="Arial" panose="020B0604020202020204" pitchFamily="34" charset="0"/>
              </a:rPr>
              <a:t> 13</a:t>
            </a:r>
          </a:p>
        </p:txBody>
      </p:sp>
      <p:sp>
        <p:nvSpPr>
          <p:cNvPr id="9" name="TextBox 8">
            <a:extLst>
              <a:ext uri="{FF2B5EF4-FFF2-40B4-BE49-F238E27FC236}">
                <a16:creationId xmlns:a16="http://schemas.microsoft.com/office/drawing/2014/main" id="{0C9FD324-0EF0-4C4B-AFB8-099419DC9D5E}"/>
              </a:ext>
            </a:extLst>
          </p:cNvPr>
          <p:cNvSpPr txBox="1"/>
          <p:nvPr/>
        </p:nvSpPr>
        <p:spPr>
          <a:xfrm>
            <a:off x="2438399" y="2186494"/>
            <a:ext cx="8229600" cy="2308324"/>
          </a:xfrm>
          <a:prstGeom prst="rect">
            <a:avLst/>
          </a:prstGeom>
          <a:noFill/>
        </p:spPr>
        <p:txBody>
          <a:bodyPr wrap="square" rtlCol="0">
            <a:spAutoFit/>
          </a:bodyPr>
          <a:lstStyle/>
          <a:p>
            <a:pPr algn="ctr"/>
            <a:r>
              <a:rPr lang="en-US" sz="4800" b="1">
                <a:solidFill>
                  <a:srgbClr val="FF0000"/>
                </a:solidFill>
                <a:ea typeface="Calibri" panose="020F0502020204030204" pitchFamily="34" charset="0"/>
              </a:rPr>
              <a:t>ENTHALPY TẠO THÀNH VÀ </a:t>
            </a:r>
            <a:r>
              <a:rPr lang="en-US" sz="4800" b="1">
                <a:solidFill>
                  <a:srgbClr val="FF0000"/>
                </a:solidFill>
                <a:cs typeface="Arial" panose="020B0604020202020204" pitchFamily="34" charset="0"/>
              </a:rPr>
              <a:t>SỰ BIẾN THIÊN ENTHALPY CỦA PHẢN ỨNG HOÁ HỌC </a:t>
            </a:r>
            <a:endParaRPr lang="en-US" sz="4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EC7489CA-D110-461F-AE24-F05EC963EF3B}"/>
              </a:ext>
            </a:extLst>
          </p:cNvPr>
          <p:cNvSpPr txBox="1"/>
          <p:nvPr/>
        </p:nvSpPr>
        <p:spPr>
          <a:xfrm>
            <a:off x="1524000" y="5180619"/>
            <a:ext cx="9143998" cy="584775"/>
          </a:xfrm>
          <a:prstGeom prst="rect">
            <a:avLst/>
          </a:prstGeom>
          <a:solidFill>
            <a:srgbClr val="0070C0"/>
          </a:solidFill>
        </p:spPr>
        <p:txBody>
          <a:bodyPr wrap="square" rtlCol="0">
            <a:spAutoFit/>
          </a:bodyPr>
          <a:lstStyle/>
          <a:p>
            <a:pPr algn="r"/>
            <a:endParaRPr lang="en-US" sz="3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302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8428" y="162233"/>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1</a:t>
            </a:r>
          </a:p>
        </p:txBody>
      </p:sp>
      <p:sp>
        <p:nvSpPr>
          <p:cNvPr id="5" name="TextBox 4"/>
          <p:cNvSpPr txBox="1"/>
          <p:nvPr/>
        </p:nvSpPr>
        <p:spPr>
          <a:xfrm>
            <a:off x="2585704" y="673886"/>
            <a:ext cx="8524567" cy="3657733"/>
          </a:xfrm>
          <a:prstGeom prst="rect">
            <a:avLst/>
          </a:prstGeom>
          <a:noFill/>
          <a:ln w="38100">
            <a:solidFill>
              <a:srgbClr val="FF0000"/>
            </a:solidFill>
            <a:prstDash val="lgDash"/>
          </a:ln>
        </p:spPr>
        <p:txBody>
          <a:bodyPr wrap="square" rtlCol="0">
            <a:spAutoFit/>
          </a:bodyPr>
          <a:lstStyle/>
          <a:p>
            <a:pPr>
              <a:lnSpc>
                <a:spcPct val="150000"/>
              </a:lnSpc>
            </a:pPr>
            <a:r>
              <a:rPr lang="en-US" sz="2400" b="1">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 video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nhôm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hóa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cảm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a:latin typeface="Times New Roman" panose="02020603050405020304" pitchFamily="18" charset="0"/>
                <a:cs typeface="Times New Roman" panose="02020603050405020304" pitchFamily="18" charset="0"/>
              </a:rPr>
              <a:t>2. </a:t>
            </a:r>
            <a:r>
              <a:rPr lang="en-US" sz="2400" err="1">
                <a:latin typeface="Times New Roman" panose="02020603050405020304" pitchFamily="18" charset="0"/>
                <a:ea typeface="Calibri" panose="020F0502020204030204" pitchFamily="34" charset="0"/>
                <a:cs typeface="Times New Roman" panose="02020603050405020304" pitchFamily="18" charset="0"/>
              </a:rPr>
              <a:t>Dựa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trên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quả</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thí</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a:latin typeface="Times New Roman" panose="02020603050405020304" pitchFamily="18" charset="0"/>
                <a:ea typeface="Calibri" panose="020F0502020204030204" pitchFamily="34" charset="0"/>
                <a:cs typeface="Times New Roman" panose="02020603050405020304" pitchFamily="18" charset="0"/>
              </a:rPr>
              <a:t> 1</a:t>
            </a: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 </a:t>
            </a:r>
            <a:r>
              <a:rPr lang="en-US" sz="2400" err="1">
                <a:latin typeface="Times New Roman" panose="02020603050405020304" pitchFamily="18" charset="0"/>
                <a:ea typeface="Calibri" panose="020F0502020204030204" pitchFamily="34" charset="0"/>
                <a:cs typeface="Times New Roman" panose="02020603050405020304" pitchFamily="18" charset="0"/>
              </a:rPr>
              <a:t>Nêu</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hiện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xảy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viết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trình</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a:latin typeface="Times New Roman" panose="02020603050405020304" pitchFamily="18" charset="0"/>
                <a:cs typeface="Times New Roman" panose="02020603050405020304" pitchFamily="18" charset="0"/>
              </a:rPr>
              <a:t>   b) </a:t>
            </a:r>
            <a:r>
              <a:rPr lang="en-US" sz="2400" err="1">
                <a:latin typeface="Times New Roman" panose="02020603050405020304" pitchFamily="18" charset="0"/>
                <a:cs typeface="Times New Roman" panose="02020603050405020304" pitchFamily="18" charset="0"/>
              </a:rPr>
              <a:t>Ghi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theo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Rút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luận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về</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sự</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thay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đổi</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của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i="1">
                <a:latin typeface="Times New Roman" panose="02020603050405020304" pitchFamily="18" charset="0"/>
                <a:ea typeface="Calibri" panose="020F0502020204030204" pitchFamily="34" charset="0"/>
                <a:cs typeface="Times New Roman" panose="02020603050405020304" pitchFamily="18"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8B9C3DC3-87B1-DC26-FF28-DA5FE7ABA649}"/>
              </a:ext>
            </a:extLst>
          </p:cNvPr>
          <p:cNvPicPr>
            <a:picLocks noChangeAspect="1"/>
          </p:cNvPicPr>
          <p:nvPr/>
        </p:nvPicPr>
        <p:blipFill rotWithShape="1">
          <a:blip r:embed="rId2"/>
          <a:srcRect l="12713" r="14441" b="13438"/>
          <a:stretch/>
        </p:blipFill>
        <p:spPr>
          <a:xfrm>
            <a:off x="2726560" y="4510337"/>
            <a:ext cx="8242853" cy="2185430"/>
          </a:xfrm>
          <a:prstGeom prst="rect">
            <a:avLst/>
          </a:prstGeom>
        </p:spPr>
      </p:pic>
      <p:pic>
        <p:nvPicPr>
          <p:cNvPr id="7" name="Picture 2" descr="question mark what Sticker by Aminal Stickers">
            <a:extLst>
              <a:ext uri="{FF2B5EF4-FFF2-40B4-BE49-F238E27FC236}">
                <a16:creationId xmlns:a16="http://schemas.microsoft.com/office/drawing/2014/main" id="{B9966659-1BF8-0D6F-BEAF-A8A1822A1E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995" y="948265"/>
            <a:ext cx="1383005" cy="13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58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3368" y="142671"/>
            <a:ext cx="8175419" cy="5450279"/>
          </a:xfrm>
          <a:prstGeom prst="rect">
            <a:avLst/>
          </a:prstGeom>
        </p:spPr>
      </p:pic>
      <p:sp>
        <p:nvSpPr>
          <p:cNvPr id="3" name="TextBox 2"/>
          <p:cNvSpPr txBox="1"/>
          <p:nvPr/>
        </p:nvSpPr>
        <p:spPr>
          <a:xfrm>
            <a:off x="2825186" y="5813959"/>
            <a:ext cx="7265989" cy="523220"/>
          </a:xfrm>
          <a:prstGeom prst="rect">
            <a:avLst/>
          </a:prstGeom>
          <a:noFill/>
        </p:spPr>
        <p:txBody>
          <a:bodyPr wrap="square" rtlCol="0">
            <a:spAutoFit/>
          </a:bodyPr>
          <a:lstStyle/>
          <a:p>
            <a:r>
              <a:rPr lang="en-US" sz="2800" b="1">
                <a:solidFill>
                  <a:srgbClr val="FF0000"/>
                </a:solidFill>
              </a:rPr>
              <a:t>PHẢN ỨNG NHIỆT NHÔM ĐỂ HÀN ĐƯỜNG RAY</a:t>
            </a:r>
          </a:p>
        </p:txBody>
      </p:sp>
    </p:spTree>
    <p:extLst>
      <p:ext uri="{BB962C8B-B14F-4D97-AF65-F5344CB8AC3E}">
        <p14:creationId xmlns:p14="http://schemas.microsoft.com/office/powerpoint/2010/main" val="2215253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4A0E3-0DFD-4832-8120-D9172BEA88A1}"/>
              </a:ext>
            </a:extLst>
          </p:cNvPr>
          <p:cNvSpPr/>
          <p:nvPr/>
        </p:nvSpPr>
        <p:spPr>
          <a:xfrm>
            <a:off x="643466" y="508000"/>
            <a:ext cx="10905067" cy="5442837"/>
          </a:xfrm>
          <a:prstGeom prst="rect">
            <a:avLst/>
          </a:prstGeom>
        </p:spPr>
        <p:txBody>
          <a:bodyPr wrap="square">
            <a:spAutoFit/>
          </a:bodyPr>
          <a:lstStyle/>
          <a:p>
            <a:pPr marL="18415" algn="just"/>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đũa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25 ml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5 g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khuấy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chạm</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30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1000"/>
                                        <p:tgtEl>
                                          <p:spTgt spid="5">
                                            <p:txEl>
                                              <p:pRg st="7" end="7"/>
                                            </p:txEl>
                                          </p:spTgt>
                                        </p:tgtEl>
                                      </p:cBhvr>
                                    </p:animEffect>
                                    <p:anim calcmode="lin" valueType="num">
                                      <p:cBhvr>
                                        <p:cTn id="5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222" y="1134138"/>
            <a:ext cx="9436992" cy="1143070"/>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  2 Al  +   Fe</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Al</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2Fe</a:t>
            </a:r>
          </a:p>
          <a:p>
            <a:pPr>
              <a:lnSpc>
                <a:spcPct val="150000"/>
              </a:lnSpc>
            </a:pP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tỏa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lớn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nóng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kim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r>
              <a:rPr lang="en-US" sz="2400">
                <a:latin typeface="Times New Roman" panose="02020603050405020304" pitchFamily="18" charset="0"/>
                <a:cs typeface="Times New Roman" panose="02020603050405020304" pitchFamily="18" charset="0"/>
              </a:rPr>
              <a:t>.</a:t>
            </a:r>
          </a:p>
        </p:txBody>
      </p:sp>
      <p:sp>
        <p:nvSpPr>
          <p:cNvPr id="8" name="TextBox 7"/>
          <p:cNvSpPr txBox="1"/>
          <p:nvPr/>
        </p:nvSpPr>
        <p:spPr>
          <a:xfrm>
            <a:off x="1298222" y="2290005"/>
            <a:ext cx="10216445" cy="2862322"/>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 </a:t>
            </a:r>
            <a:r>
              <a:rPr lang="en-US" sz="2400" i="1">
                <a:latin typeface="Times New Roman" panose="02020603050405020304" pitchFamily="18" charset="0"/>
                <a:cs typeface="Times New Roman" panose="02020603050405020304" pitchFamily="18" charset="0"/>
              </a:rPr>
              <a:t>Hiện tượng xảy ra:</a:t>
            </a:r>
            <a:r>
              <a:rPr lang="en-US" sz="2400">
                <a:latin typeface="Times New Roman" panose="02020603050405020304" pitchFamily="18" charset="0"/>
                <a:cs typeface="Times New Roman" panose="02020603050405020304" pitchFamily="18" charset="0"/>
              </a:rPr>
              <a:t> CaO tác dụng với nước, tan một phần và phản ứng toả nhiệt, xảy ra phản ứng hoá học:    </a:t>
            </a:r>
          </a:p>
          <a:p>
            <a:pPr>
              <a:lnSpc>
                <a:spcPct val="150000"/>
              </a:lnSpc>
            </a:pPr>
            <a:r>
              <a:rPr lang="en-US" sz="2400">
                <a:latin typeface="Times New Roman" panose="02020603050405020304" pitchFamily="18" charset="0"/>
                <a:cs typeface="Times New Roman" panose="02020603050405020304" pitchFamily="18" charset="0"/>
              </a:rPr>
              <a:t>CaO(s) + 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O(l) </a:t>
            </a:r>
            <a:r>
              <a:rPr lang="en-US" sz="2400">
                <a:latin typeface="Times New Roman" panose="02020603050405020304" pitchFamily="18" charset="0"/>
                <a:cs typeface="Times New Roman" panose="02020603050405020304" pitchFamily="18" charset="0"/>
                <a:sym typeface="Symbol" panose="05050102010706020507" pitchFamily="18" charset="2"/>
              </a:rPr>
              <a:t> </a:t>
            </a:r>
            <a:r>
              <a:rPr lang="en-US" sz="2400">
                <a:latin typeface="Times New Roman" panose="02020603050405020304" pitchFamily="18" charset="0"/>
                <a:cs typeface="Times New Roman" panose="02020603050405020304" pitchFamily="18" charset="0"/>
              </a:rPr>
              <a:t>Ca(OH)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(aq)</a:t>
            </a:r>
          </a:p>
          <a:p>
            <a:r>
              <a:rPr lang="en-US" sz="2400">
                <a:latin typeface="Times New Roman" panose="02020603050405020304" pitchFamily="18" charset="0"/>
                <a:cs typeface="Times New Roman" panose="02020603050405020304" pitchFamily="18" charset="0"/>
              </a:rPr>
              <a:t>b) Ghi nhận sự thay đổi nhiệt độ theo thời gian của phản ứng.</a:t>
            </a:r>
          </a:p>
          <a:p>
            <a:r>
              <a:rPr lang="en-US" sz="2400" i="1">
                <a:latin typeface="Times New Roman" panose="02020603050405020304" pitchFamily="18" charset="0"/>
                <a:cs typeface="Times New Roman" panose="02020603050405020304" pitchFamily="18" charset="0"/>
              </a:rPr>
              <a:t>Kết luận:</a:t>
            </a:r>
            <a:r>
              <a:rPr lang="en-US" sz="2400">
                <a:latin typeface="Times New Roman" panose="02020603050405020304" pitchFamily="18" charset="0"/>
                <a:cs typeface="Times New Roman" panose="02020603050405020304" pitchFamily="18" charset="0"/>
              </a:rPr>
              <a:t> Phản ứng xảy ra có sự tăng về nhiệt độ.</a:t>
            </a:r>
          </a:p>
          <a:p>
            <a:r>
              <a:rPr lang="en-US" sz="2400" i="1">
                <a:latin typeface="Times New Roman" panose="02020603050405020304" pitchFamily="18" charset="0"/>
                <a:cs typeface="Times New Roman" panose="02020603050405020304" pitchFamily="18" charset="0"/>
              </a:rPr>
              <a:t>Giải thích:</a:t>
            </a:r>
            <a:r>
              <a:rPr lang="en-US" sz="2400">
                <a:latin typeface="Times New Roman" panose="02020603050405020304" pitchFamily="18" charset="0"/>
                <a:cs typeface="Times New Roman" panose="02020603050405020304" pitchFamily="18" charset="0"/>
              </a:rPr>
              <a:t> Phản ứng toả nhiệt, tạo hỗn hợp màu trắng, CaO tan dần trong nước.</a:t>
            </a:r>
          </a:p>
        </p:txBody>
      </p:sp>
      <p:sp>
        <p:nvSpPr>
          <p:cNvPr id="5" name="TextBox 4">
            <a:extLst>
              <a:ext uri="{FF2B5EF4-FFF2-40B4-BE49-F238E27FC236}">
                <a16:creationId xmlns:a16="http://schemas.microsoft.com/office/drawing/2014/main" id="{1B595203-0052-4CA5-57E2-7AB45F8CD97A}"/>
              </a:ext>
            </a:extLst>
          </p:cNvPr>
          <p:cNvSpPr txBox="1"/>
          <p:nvPr/>
        </p:nvSpPr>
        <p:spPr>
          <a:xfrm>
            <a:off x="3269229" y="672473"/>
            <a:ext cx="5389349"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TRẢ LỜI PHIẾU HỌC TẬP SỐ 1</a:t>
            </a:r>
          </a:p>
        </p:txBody>
      </p:sp>
    </p:spTree>
    <p:extLst>
      <p:ext uri="{BB962C8B-B14F-4D97-AF65-F5344CB8AC3E}">
        <p14:creationId xmlns:p14="http://schemas.microsoft.com/office/powerpoint/2010/main" val="37991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438400" y="2069202"/>
            <a:ext cx="7315200" cy="4487747"/>
          </a:xfrm>
          <a:prstGeom prst="rect">
            <a:avLst/>
          </a:prstGeom>
        </p:spPr>
      </p:pic>
      <p:sp>
        <p:nvSpPr>
          <p:cNvPr id="7" name="TextBox 6">
            <a:extLst>
              <a:ext uri="{FF2B5EF4-FFF2-40B4-BE49-F238E27FC236}">
                <a16:creationId xmlns:a16="http://schemas.microsoft.com/office/drawing/2014/main" id="{43CD622C-C118-B167-47E7-07529DE80DC8}"/>
              </a:ext>
            </a:extLst>
          </p:cNvPr>
          <p:cNvSpPr txBox="1"/>
          <p:nvPr/>
        </p:nvSpPr>
        <p:spPr>
          <a:xfrm>
            <a:off x="2381278" y="1017964"/>
            <a:ext cx="7878063" cy="1043619"/>
          </a:xfrm>
          <a:prstGeom prst="rect">
            <a:avLst/>
          </a:prstGeom>
          <a:noFill/>
        </p:spPr>
        <p:txBody>
          <a:bodyPr wrap="square">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Mở rộng: </a:t>
            </a:r>
            <a:r>
              <a:rPr lang="en-US" sz="28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đồ thị thể hiện sự tương quan giữa nhiệt độ của phản ứng và thời gian phản ứng.</a:t>
            </a:r>
          </a:p>
        </p:txBody>
      </p:sp>
    </p:spTree>
    <p:extLst>
      <p:ext uri="{BB962C8B-B14F-4D97-AF65-F5344CB8AC3E}">
        <p14:creationId xmlns:p14="http://schemas.microsoft.com/office/powerpoint/2010/main" val="82112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08F59B-DF23-4B54-9451-E5CCED6F2AFB}"/>
              </a:ext>
            </a:extLst>
          </p:cNvPr>
          <p:cNvCxnSpPr>
            <a:cxnSpLocks/>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0822816-79DD-443D-9992-5C18078E3D90}"/>
              </a:ext>
            </a:extLst>
          </p:cNvPr>
          <p:cNvSpPr/>
          <p:nvPr/>
        </p:nvSpPr>
        <p:spPr>
          <a:xfrm>
            <a:off x="1856584" y="1986793"/>
            <a:ext cx="8537824" cy="1951496"/>
          </a:xfrm>
          <a:prstGeom prst="rect">
            <a:avLst/>
          </a:prstGeom>
          <a:ln w="28575">
            <a:solidFill>
              <a:srgbClr val="FF0000"/>
            </a:solidFill>
            <a:prstDash val="lgDash"/>
          </a:ln>
        </p:spPr>
        <p:txBody>
          <a:bodyPr wrap="square">
            <a:spAutoFit/>
          </a:bodyPr>
          <a:lstStyle/>
          <a:p>
            <a:pPr algn="just">
              <a:lnSpc>
                <a:spcPct val="150000"/>
              </a:lnSpc>
            </a:pPr>
            <a:r>
              <a:rPr lang="en-US" sz="2800" b="1">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Thế </a:t>
            </a:r>
            <a:r>
              <a:rPr lang="en-US" sz="2800" err="1">
                <a:latin typeface="Arial" panose="020B0604020202020204" pitchFamily="34" charset="0"/>
                <a:cs typeface="Arial" panose="020B0604020202020204" pitchFamily="34" charset="0"/>
              </a:rPr>
              <a:t>nào</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là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a:t>
            </a:r>
          </a:p>
          <a:p>
            <a:pPr algn="just">
              <a:lnSpc>
                <a:spcPct val="150000"/>
              </a:lnSpc>
            </a:pPr>
            <a:r>
              <a:rPr lang="en-US" sz="2800" b="1">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Cho </a:t>
            </a:r>
            <a:r>
              <a:rPr lang="en-US" sz="2800" err="1">
                <a:latin typeface="Arial" panose="020B0604020202020204" pitchFamily="34" charset="0"/>
                <a:cs typeface="Arial" panose="020B0604020202020204" pitchFamily="34" charset="0"/>
              </a:rPr>
              <a:t>một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ví</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dụ</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về</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trong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đời</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em</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biết</a:t>
            </a:r>
            <a:r>
              <a:rPr lang="en-US" sz="2800">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EFA810AE-EF4C-0BA6-2D8B-B0FE3A7BB5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50352DF7-2179-0275-80D3-B48117C0E3D0}"/>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Tree>
    <p:extLst>
      <p:ext uri="{BB962C8B-B14F-4D97-AF65-F5344CB8AC3E}">
        <p14:creationId xmlns:p14="http://schemas.microsoft.com/office/powerpoint/2010/main" val="173911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178088" y="1854808"/>
            <a:ext cx="9449731"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tỏa</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ra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1348440" y="973265"/>
            <a:ext cx="2885351"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Định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nghĩa</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1478400" y="2893316"/>
            <a:ext cx="2621097"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Một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VD</a:t>
            </a: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1705511" y="3873654"/>
            <a:ext cx="3474450" cy="2196559"/>
          </a:xfrm>
          <a:prstGeom prst="rect">
            <a:avLst/>
          </a:prstGeom>
        </p:spPr>
      </p:pic>
      <p:sp>
        <p:nvSpPr>
          <p:cNvPr id="2" name="TextBox 1"/>
          <p:cNvSpPr txBox="1"/>
          <p:nvPr/>
        </p:nvSpPr>
        <p:spPr>
          <a:xfrm>
            <a:off x="1331198" y="6095284"/>
            <a:ext cx="3876459"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Than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3" cstate="print">
            <a:extLst>
              <a:ext uri="{28A0092B-C50C-407E-A947-70E740481C1C}">
                <a14:useLocalDpi xmlns:a14="http://schemas.microsoft.com/office/drawing/2010/main" val="0"/>
              </a:ext>
            </a:extLst>
          </a:blip>
          <a:stretch>
            <a:fillRect/>
          </a:stretch>
        </p:blipFill>
        <p:spPr>
          <a:xfrm>
            <a:off x="6206943" y="3873653"/>
            <a:ext cx="3827566" cy="2205202"/>
          </a:xfrm>
          <a:prstGeom prst="rect">
            <a:avLst/>
          </a:prstGeom>
        </p:spPr>
      </p:pic>
      <p:sp>
        <p:nvSpPr>
          <p:cNvPr id="24" name="TextBox 23"/>
          <p:cNvSpPr txBox="1"/>
          <p:nvPr/>
        </p:nvSpPr>
        <p:spPr>
          <a:xfrm>
            <a:off x="5298529" y="6095284"/>
            <a:ext cx="5369472"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Alcohol (ethanol)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9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3" name="Straight Connector 2">
            <a:extLst>
              <a:ext uri="{FF2B5EF4-FFF2-40B4-BE49-F238E27FC236}">
                <a16:creationId xmlns:a16="http://schemas.microsoft.com/office/drawing/2014/main" id="{407401A4-38F7-4038-8A7A-D00D90B47748}"/>
              </a:ext>
            </a:extLst>
          </p:cNvPr>
          <p:cNvCxnSpPr>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5" name="TextBox 4"/>
          <p:cNvSpPr txBox="1"/>
          <p:nvPr/>
        </p:nvSpPr>
        <p:spPr>
          <a:xfrm>
            <a:off x="2618464" y="1873047"/>
            <a:ext cx="7403690"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phân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hủy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vôi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2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6484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7555" y="552346"/>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2</a:t>
            </a:r>
          </a:p>
        </p:txBody>
      </p:sp>
      <p:sp>
        <p:nvSpPr>
          <p:cNvPr id="5" name="TextBox 4"/>
          <p:cNvSpPr txBox="1"/>
          <p:nvPr/>
        </p:nvSpPr>
        <p:spPr>
          <a:xfrm>
            <a:off x="1553499" y="1022104"/>
            <a:ext cx="9543480" cy="4475071"/>
          </a:xfrm>
          <a:prstGeom prst="rect">
            <a:avLst/>
          </a:prstGeom>
          <a:noFill/>
          <a:ln w="38100">
            <a:solidFill>
              <a:srgbClr val="FF0000"/>
            </a:solidFill>
            <a:prstDash val="lgDash"/>
          </a:ln>
        </p:spPr>
        <p:txBody>
          <a:bodyPr wrap="square" rtlCol="0">
            <a:spAutoFit/>
          </a:bodyPr>
          <a:lstStyle/>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dự đoán sự thay đổi nhiệt độ của nước trong cốc.</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Trong phản ứng nung đá vôi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 nếu ngừng cung cấp nhiệt, phản ứng có tiếp tục xảy ra không?</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Nêu hiện tượng trước và sau khi đốt nóng hỗn hợp. </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có xảy ra không?</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Rút ra kết luận về việc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Giải thích.</a:t>
            </a:r>
          </a:p>
          <a:p>
            <a:r>
              <a:rPr lang="en-US" sz="2400">
                <a:effectLst/>
                <a:latin typeface="Times New Roman" panose="02020603050405020304" pitchFamily="18" charset="0"/>
                <a:ea typeface="Calibri" panose="020F0502020204030204" pitchFamily="34" charset="0"/>
              </a:rPr>
              <a:t>d) So sánh với kết quả của thí nghiệm 1.</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8233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composition of calcium carbonate">
            <a:hlinkClick r:id="" action="ppaction://media"/>
            <a:extLst>
              <a:ext uri="{FF2B5EF4-FFF2-40B4-BE49-F238E27FC236}">
                <a16:creationId xmlns:a16="http://schemas.microsoft.com/office/drawing/2014/main" id="{E1694222-4D08-4CE7-9CFD-1480994712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1791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MỤC TIÊU BÀI HỌC</a:t>
            </a:r>
          </a:p>
        </p:txBody>
      </p:sp>
      <mc:AlternateContent xmlns:mc="http://schemas.openxmlformats.org/markup-compatibility/2006" xmlns:a14="http://schemas.microsoft.com/office/drawing/2010/main">
        <mc:Choice Requires="a14">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1174945"/>
                <a:ext cx="8448676" cy="34461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en-US" sz="2800">
                    <a:ea typeface="Times New Roman" panose="02020603050405020304" pitchFamily="18" charset="0"/>
                    <a:cs typeface="Arial" panose="020B0604020202020204" pitchFamily="34" charset="0"/>
                  </a:rPr>
                  <a:t>Trình bày được khái niệm phản ứng toả nhiệt, thu nhiệt; </a:t>
                </a:r>
                <a:r>
                  <a:rPr lang="en-US" altLang="en-US" sz="2800" err="1">
                    <a:latin typeface="Arial" panose="020B0604020202020204" pitchFamily="34" charset="0"/>
                    <a:ea typeface="Times New Roman" panose="02020603050405020304" pitchFamily="18" charset="0"/>
                    <a:cs typeface="Arial" panose="020B0604020202020204" pitchFamily="34" charset="0"/>
                  </a:rPr>
                  <a:t>điều</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kiện</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chuẩn</a:t>
                </a:r>
                <a:r>
                  <a:rPr lang="vi-VN" altLang="en-US" sz="2800">
                    <a:ea typeface="Times New Roman" panose="02020603050405020304" pitchFamily="18" charset="0"/>
                    <a:cs typeface="Arial" panose="020B0604020202020204" pitchFamily="34" charset="0"/>
                  </a:rPr>
                  <a:t>; enthalpy tạo thành (</a:t>
                </a:r>
                <a:r>
                  <a:rPr lang="en-US" altLang="en-US" sz="2800" err="1">
                    <a:ea typeface="Times New Roman" panose="02020603050405020304" pitchFamily="18" charset="0"/>
                    <a:cs typeface="Arial" panose="020B0604020202020204" pitchFamily="34" charset="0"/>
                  </a:rPr>
                  <a:t>nhiệt</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tạo</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thành</a:t>
                </a:r>
                <a:r>
                  <a:rPr lang="vi-VN" altLang="en-US" sz="2800">
                    <a:ea typeface="Times New Roman" panose="02020603050405020304" pitchFamily="18" charset="0"/>
                    <a:cs typeface="Arial" panose="020B0604020202020204" pitchFamily="34" charset="0"/>
                  </a:rPr>
                  <a:t>)</a:t>
                </a:r>
                <a:r>
                  <a:rPr lang="en-US" altLang="en-US" sz="2800">
                    <a:ea typeface="Times New Roman" panose="02020603050405020304" pitchFamily="18" charset="0"/>
                    <a:cs typeface="Arial" panose="020B0604020202020204" pitchFamily="34"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oMath>
                </a14:m>
                <a:r>
                  <a:rPr lang="en-US" altLang="en-US" sz="2800">
                    <a:latin typeface="Arial" panose="020B0604020202020204" pitchFamily="34" charset="0"/>
                    <a:ea typeface="Times New Roman" panose="02020603050405020304" pitchFamily="18" charset="0"/>
                    <a:cs typeface="Arial" panose="020B0604020202020204" pitchFamily="34" charset="0"/>
                  </a:rPr>
                  <a:t> b</a:t>
                </a:r>
                <a:r>
                  <a:rPr lang="vi-VN" altLang="en-US" sz="2800">
                    <a:ea typeface="Times New Roman" panose="02020603050405020304" pitchFamily="18" charset="0"/>
                    <a:cs typeface="Arial" panose="020B0604020202020204" pitchFamily="34" charset="0"/>
                  </a:rPr>
                  <a:t>iến thiên enthalpy (nhiệt phản ứng) của phản ứng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endParaRPr lang="en-US" sz="2800" b="1"/>
              </a:p>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ko-KR" sz="2800">
                    <a:latin typeface="Arial" panose="020B0604020202020204" pitchFamily="34" charset="0"/>
                    <a:ea typeface="Calibri" panose="020F0502020204030204" pitchFamily="34" charset="0"/>
                    <a:cs typeface="Arial" panose="020B0604020202020204" pitchFamily="34" charset="0"/>
                  </a:rPr>
                  <a:t>Nêu được ý nghĩa của dấu và giá trị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r>
                      <a:rPr lang="en-US" sz="2800">
                        <a:latin typeface="Cambria Math" panose="02040503050406030204" pitchFamily="18" charset="0"/>
                      </a:rPr>
                      <m:t> </m:t>
                    </m:r>
                  </m:oMath>
                </a14:m>
                <a:endParaRPr lang="vi-VN" altLang="ko-KR" sz="2800">
                  <a:latin typeface="Arial" panose="020B0604020202020204" pitchFamily="34" charset="0"/>
                  <a:cs typeface="Arial" panose="020B0604020202020204" pitchFamily="34" charset="0"/>
                </a:endParaRPr>
              </a:p>
            </p:txBody>
          </p:sp>
        </mc:Choice>
        <mc:Fallback xmlns="">
          <p:sp>
            <p:nvSpPr>
              <p:cNvPr id="16" name="Rectangle 10">
                <a:extLst>
                  <a:ext uri="{FF2B5EF4-FFF2-40B4-BE49-F238E27FC236}">
                    <a16:creationId xmlns:a16="http://schemas.microsoft.com/office/drawing/2014/main" id="{03FA69FC-4691-4991-BFFF-A68958CCC7F8}"/>
                  </a:ext>
                </a:extLst>
              </p:cNvPr>
              <p:cNvSpPr>
                <a:spLocks noRot="1" noChangeAspect="1" noMove="1" noResize="1" noEditPoints="1" noAdjustHandles="1" noChangeArrowheads="1" noChangeShapeType="1" noTextEdit="1"/>
              </p:cNvSpPr>
              <p:nvPr/>
            </p:nvSpPr>
            <p:spPr bwMode="auto">
              <a:xfrm>
                <a:off x="1871662" y="1174945"/>
                <a:ext cx="8448676" cy="3446136"/>
              </a:xfrm>
              <a:prstGeom prst="rect">
                <a:avLst/>
              </a:prstGeom>
              <a:blipFill>
                <a:blip r:embed="rId2"/>
                <a:stretch>
                  <a:fillRect l="-1227" r="-2742" b="-40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98811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533678-D988-4C53-BFDE-EDC7543893B4}"/>
              </a:ext>
            </a:extLst>
          </p:cNvPr>
          <p:cNvSpPr/>
          <p:nvPr/>
        </p:nvSpPr>
        <p:spPr>
          <a:xfrm>
            <a:off x="1524000" y="510344"/>
            <a:ext cx="9144000" cy="5119350"/>
          </a:xfrm>
          <a:prstGeom prst="rect">
            <a:avLst/>
          </a:prstGeom>
        </p:spPr>
        <p:txBody>
          <a:bodyPr wrap="square">
            <a:spAutoFit/>
          </a:bodyPr>
          <a:lstStyle/>
          <a:p>
            <a:pPr marR="93345" algn="just">
              <a:lnSpc>
                <a:spcPct val="150000"/>
              </a:lnSpc>
              <a:spcAft>
                <a:spcPts val="800"/>
              </a:spcAft>
              <a:tabLst>
                <a:tab pos="555625" algn="l"/>
              </a:tabLst>
            </a:pP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Nhiệt phân potassium chlorate</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Chậu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ống nghiệm, giá, đèn cồn, bình tam giác, ống dẫn khí.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KClO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MnO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Trộn đều khoảng 4 g tinh thể KClO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đã được nghiền nhỏ với 1 g MnO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Cho hỗn hợp vào ống nghiệm chịu nhiệt, khô. Đậy ống nghiệm bằng nút có gắn ống dẫn khí. Dùng đèn cồn hơ nóng đều nửa đáy ống nghiệm, sau đó đun tập trung ở phần có chứa hoá chất. </a:t>
            </a:r>
          </a:p>
          <a:p>
            <a:r>
              <a:rPr lang="en-US" sz="2400">
                <a:latin typeface="Times New Roman" panose="02020603050405020304" pitchFamily="18" charset="0"/>
                <a:cs typeface="Times New Roman" panose="02020603050405020304" pitchFamily="18" charset="0"/>
              </a:rPr>
              <a:t>Quan sát hiện tượng.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6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7C9DF9B-FC32-9C25-AD8B-D884132AF2DD}"/>
              </a:ext>
            </a:extLst>
          </p:cNvPr>
          <p:cNvGraphicFramePr>
            <a:graphicFrameLocks noGrp="1"/>
          </p:cNvGraphicFramePr>
          <p:nvPr>
            <p:extLst>
              <p:ext uri="{D42A27DB-BD31-4B8C-83A1-F6EECF244321}">
                <p14:modId xmlns:p14="http://schemas.microsoft.com/office/powerpoint/2010/main" val="914055582"/>
              </p:ext>
            </p:extLst>
          </p:nvPr>
        </p:nvGraphicFramePr>
        <p:xfrm>
          <a:off x="519290" y="464915"/>
          <a:ext cx="11414210" cy="5928170"/>
        </p:xfrm>
        <a:graphic>
          <a:graphicData uri="http://schemas.openxmlformats.org/drawingml/2006/table">
            <a:tbl>
              <a:tblPr firstRow="1" firstCol="1" bandRow="1"/>
              <a:tblGrid>
                <a:gridCol w="11414210">
                  <a:extLst>
                    <a:ext uri="{9D8B030D-6E8A-4147-A177-3AD203B41FA5}">
                      <a16:colId xmlns:a16="http://schemas.microsoft.com/office/drawing/2014/main" val="3659501275"/>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nhiệt độ của nước trong cốc giảm (lạnh).</a:t>
                      </a: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phân huỷ đá vôi (CaCO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phải cung cấp nhiệt liên tục. Nếu ngừng cung cấp nhiệt, phản ứng không thể tiếp tục xảy ra.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CaO(</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 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g</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Hiện tượng: Trước khi đốt nóng hỗn hợp không có hiện tượng. Sau khi đốt nóng hỗn hợp, khí 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thu được ở bình tam giác.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Phương trình hoá học của phản ứng: 2KClO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             3O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 + 2KCl(s)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không xảy ra.</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Kết luận: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thu nhiệt.</a:t>
                      </a:r>
                    </a:p>
                    <a:p>
                      <a:pPr algn="just">
                        <a:lnSpc>
                          <a:spcPct val="115000"/>
                        </a:lnSpc>
                        <a:spcAft>
                          <a:spcPts val="80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d) So sánh kết quả: thí nghiệm 1: toả nhiệt và thí nghiệm 2: thu nhiệt.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866290"/>
                  </a:ext>
                </a:extLst>
              </a:tr>
            </a:tbl>
          </a:graphicData>
        </a:graphic>
      </p:graphicFrame>
      <p:graphicFrame>
        <p:nvGraphicFramePr>
          <p:cNvPr id="8" name="Object 7">
            <a:extLst>
              <a:ext uri="{FF2B5EF4-FFF2-40B4-BE49-F238E27FC236}">
                <a16:creationId xmlns:a16="http://schemas.microsoft.com/office/drawing/2014/main" id="{660A6CED-EBED-B64A-CCA9-16B9133CC0F9}"/>
              </a:ext>
            </a:extLst>
          </p:cNvPr>
          <p:cNvGraphicFramePr>
            <a:graphicFrameLocks noChangeAspect="1"/>
          </p:cNvGraphicFramePr>
          <p:nvPr>
            <p:extLst>
              <p:ext uri="{D42A27DB-BD31-4B8C-83A1-F6EECF244321}">
                <p14:modId xmlns:p14="http://schemas.microsoft.com/office/powerpoint/2010/main" val="4279488994"/>
              </p:ext>
            </p:extLst>
          </p:nvPr>
        </p:nvGraphicFramePr>
        <p:xfrm>
          <a:off x="1990840" y="2500133"/>
          <a:ext cx="1096969" cy="336570"/>
        </p:xfrm>
        <a:graphic>
          <a:graphicData uri="http://schemas.openxmlformats.org/presentationml/2006/ole">
            <mc:AlternateContent xmlns:mc="http://schemas.openxmlformats.org/markup-compatibility/2006">
              <mc:Choice xmlns:v="urn:schemas-microsoft-com:vml" Requires="v">
                <p:oleObj name="Equation" r:id="rId2" imgW="838200" imgH="228600" progId="Equation.DSMT4">
                  <p:embed/>
                </p:oleObj>
              </mc:Choice>
              <mc:Fallback>
                <p:oleObj name="Equation" r:id="rId2" imgW="838200" imgH="228600" progId="Equation.DSMT4">
                  <p:embed/>
                  <p:pic>
                    <p:nvPicPr>
                      <p:cNvPr id="8" name="Object 7">
                        <a:extLst>
                          <a:ext uri="{FF2B5EF4-FFF2-40B4-BE49-F238E27FC236}">
                            <a16:creationId xmlns:a16="http://schemas.microsoft.com/office/drawing/2014/main" id="{660A6CED-EBED-B64A-CCA9-16B9133CC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840" y="2500133"/>
                        <a:ext cx="1096969" cy="336570"/>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1428329B-131F-74FC-BF9E-7031DAB4B622}"/>
              </a:ext>
            </a:extLst>
          </p:cNvPr>
          <p:cNvGraphicFramePr>
            <a:graphicFrameLocks noChangeAspect="1"/>
          </p:cNvGraphicFramePr>
          <p:nvPr>
            <p:extLst>
              <p:ext uri="{D42A27DB-BD31-4B8C-83A1-F6EECF244321}">
                <p14:modId xmlns:p14="http://schemas.microsoft.com/office/powerpoint/2010/main" val="118914172"/>
              </p:ext>
            </p:extLst>
          </p:nvPr>
        </p:nvGraphicFramePr>
        <p:xfrm>
          <a:off x="6374463" y="4433104"/>
          <a:ext cx="954178" cy="370389"/>
        </p:xfrm>
        <a:graphic>
          <a:graphicData uri="http://schemas.openxmlformats.org/presentationml/2006/ole">
            <mc:AlternateContent xmlns:mc="http://schemas.openxmlformats.org/markup-compatibility/2006">
              <mc:Choice xmlns:v="urn:schemas-microsoft-com:vml" Requires="v">
                <p:oleObj name="Equation" r:id="rId4" imgW="710891" imgH="241195" progId="Equation.DSMT4">
                  <p:embed/>
                </p:oleObj>
              </mc:Choice>
              <mc:Fallback>
                <p:oleObj name="Equation" r:id="rId4" imgW="710891" imgH="241195" progId="Equation.DSMT4">
                  <p:embed/>
                  <p:pic>
                    <p:nvPicPr>
                      <p:cNvPr id="9" name="Object 8">
                        <a:extLst>
                          <a:ext uri="{FF2B5EF4-FFF2-40B4-BE49-F238E27FC236}">
                            <a16:creationId xmlns:a16="http://schemas.microsoft.com/office/drawing/2014/main" id="{1428329B-131F-74FC-BF9E-7031DAB4B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463" y="4433104"/>
                        <a:ext cx="954178" cy="370389"/>
                      </a:xfrm>
                      <a:prstGeom prst="rect">
                        <a:avLst/>
                      </a:prstGeom>
                      <a:noFill/>
                    </p:spPr>
                  </p:pic>
                </p:oleObj>
              </mc:Fallback>
            </mc:AlternateContent>
          </a:graphicData>
        </a:graphic>
      </p:graphicFrame>
    </p:spTree>
    <p:extLst>
      <p:ext uri="{BB962C8B-B14F-4D97-AF65-F5344CB8AC3E}">
        <p14:creationId xmlns:p14="http://schemas.microsoft.com/office/powerpoint/2010/main" val="2480937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PHẢN ỨNG THU NHIỆT</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807110" y="1927800"/>
            <a:ext cx="6308173" cy="4001052"/>
          </a:xfrm>
          <a:prstGeom prst="rect">
            <a:avLst/>
          </a:prstGeom>
        </p:spPr>
      </p:pic>
    </p:spTree>
    <p:extLst>
      <p:ext uri="{BB962C8B-B14F-4D97-AF65-F5344CB8AC3E}">
        <p14:creationId xmlns:p14="http://schemas.microsoft.com/office/powerpoint/2010/main" val="38674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593298" y="1514318"/>
            <a:ext cx="8965890"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thu</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2219503" y="905626"/>
            <a:ext cx="2006942" cy="572594"/>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Định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nghĩa</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2338381" y="2484996"/>
            <a:ext cx="1946035" cy="556023"/>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Một</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số</a:t>
            </a:r>
            <a:r>
              <a:rPr lang="en-US" sz="2400" b="1">
                <a:solidFill>
                  <a:schemeClr val="bg1"/>
                </a:solidFill>
                <a:latin typeface="Times New Roman" panose="02020603050405020304" pitchFamily="18" charset="0"/>
                <a:cs typeface="Times New Roman" panose="02020603050405020304" pitchFamily="18" charset="0"/>
              </a:rPr>
              <a:t> VD</a:t>
            </a:r>
          </a:p>
        </p:txBody>
      </p:sp>
      <p:grpSp>
        <p:nvGrpSpPr>
          <p:cNvPr id="7" name="Group 6">
            <a:extLst>
              <a:ext uri="{FF2B5EF4-FFF2-40B4-BE49-F238E27FC236}">
                <a16:creationId xmlns:a16="http://schemas.microsoft.com/office/drawing/2014/main" id="{24E77857-A7BF-40ED-92BA-AECC991B8CB8}"/>
              </a:ext>
            </a:extLst>
          </p:cNvPr>
          <p:cNvGrpSpPr/>
          <p:nvPr/>
        </p:nvGrpSpPr>
        <p:grpSpPr>
          <a:xfrm>
            <a:off x="2010216" y="3115379"/>
            <a:ext cx="2602363" cy="3187446"/>
            <a:chOff x="3405833" y="3352800"/>
            <a:chExt cx="2791092" cy="3665140"/>
          </a:xfrm>
        </p:grpSpPr>
        <p:sp>
          <p:nvSpPr>
            <p:cNvPr id="3" name="TextBox 2">
              <a:extLst>
                <a:ext uri="{FF2B5EF4-FFF2-40B4-BE49-F238E27FC236}">
                  <a16:creationId xmlns:a16="http://schemas.microsoft.com/office/drawing/2014/main" id="{F065F58E-FF89-46FA-9B15-8ED7A4E92BB3}"/>
                </a:ext>
              </a:extLst>
            </p:cNvPr>
            <p:cNvSpPr txBox="1"/>
            <p:nvPr/>
          </p:nvSpPr>
          <p:spPr>
            <a:xfrm>
              <a:off x="3405833" y="6062404"/>
              <a:ext cx="2791092" cy="955536"/>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Hòa</a:t>
              </a:r>
              <a:r>
                <a:rPr lang="en-US" sz="2400" b="1">
                  <a:solidFill>
                    <a:srgbClr val="FF0000"/>
                  </a:solidFill>
                  <a:latin typeface="Times New Roman" panose="02020603050405020304" pitchFamily="18" charset="0"/>
                  <a:cs typeface="Times New Roman" panose="02020603050405020304" pitchFamily="18" charset="0"/>
                </a:rPr>
                <a:t> tan </a:t>
              </a:r>
              <a:r>
                <a:rPr lang="en-US" sz="2400" b="1" err="1">
                  <a:solidFill>
                    <a:srgbClr val="FF0000"/>
                  </a:solidFill>
                  <a:latin typeface="Times New Roman" panose="02020603050405020304" pitchFamily="18" charset="0"/>
                  <a:cs typeface="Times New Roman" panose="02020603050405020304" pitchFamily="18" charset="0"/>
                </a:rPr>
                <a:t>viên</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sủi</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cốc</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nước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843CC40-2EA9-4FF8-87BB-C468E5AF853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08429" y="3352800"/>
              <a:ext cx="2688496" cy="2709603"/>
            </a:xfrm>
            <a:prstGeom prst="rect">
              <a:avLst/>
            </a:prstGeom>
          </p:spPr>
        </p:pic>
      </p:grpSp>
      <p:sp>
        <p:nvSpPr>
          <p:cNvPr id="2" name="TextBox 1"/>
          <p:cNvSpPr txBox="1"/>
          <p:nvPr/>
        </p:nvSpPr>
        <p:spPr>
          <a:xfrm>
            <a:off x="5572359" y="5866791"/>
            <a:ext cx="3868229" cy="461665"/>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Bình</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chữa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dạng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bột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Sécurité incendie : un guide sur la responsabilité du chef d'établissement  - Sécurité incen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763" y="3057588"/>
            <a:ext cx="5484542" cy="280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727201" y="312677"/>
                <a:ext cx="9877778"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27201" y="312677"/>
                <a:ext cx="9877778" cy="1113895"/>
              </a:xfrm>
              <a:prstGeom prst="rect">
                <a:avLst/>
              </a:prstGeom>
              <a:blipFill>
                <a:blip r:embed="rId2"/>
                <a:stretch>
                  <a:fillRect l="-617" t="-7104" r="-617" b="-15847"/>
                </a:stretch>
              </a:blipFill>
            </p:spPr>
            <p:txBody>
              <a:bodyPr/>
              <a:lstStyle/>
              <a:p>
                <a:r>
                  <a:rPr lang="en-US">
                    <a:noFill/>
                  </a:rPr>
                  <a:t> </a:t>
                </a:r>
              </a:p>
            </p:txBody>
          </p:sp>
        </mc:Fallback>
      </mc:AlternateContent>
      <p:sp>
        <p:nvSpPr>
          <p:cNvPr id="5" name="TextBox 4"/>
          <p:cNvSpPr txBox="1"/>
          <p:nvPr/>
        </p:nvSpPr>
        <p:spPr>
          <a:xfrm>
            <a:off x="1382686" y="2020530"/>
            <a:ext cx="9149847" cy="3539430"/>
          </a:xfrm>
          <a:prstGeom prst="rect">
            <a:avLst/>
          </a:prstGeom>
          <a:noFill/>
          <a:ln w="28575">
            <a:solidFill>
              <a:srgbClr val="FF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PHIẾU HỌC TẬP SỐ 3</a:t>
            </a:r>
          </a:p>
          <a:p>
            <a:r>
              <a:rPr lang="en-US" sz="2800" b="1">
                <a:latin typeface="Times New Roman" panose="02020603050405020304" pitchFamily="18" charset="0"/>
                <a:cs typeface="Times New Roman" panose="02020603050405020304" pitchFamily="18" charset="0"/>
              </a:rPr>
              <a:t>Câu 1: </a:t>
            </a:r>
            <a:r>
              <a:rPr lang="en-US" sz="2800">
                <a:latin typeface="Times New Roman" panose="02020603050405020304" pitchFamily="18" charset="0"/>
                <a:cs typeface="Times New Roman" panose="02020603050405020304" pitchFamily="18" charset="0"/>
              </a:rPr>
              <a:t>Biến thiên enthalpy của phản ứng (hay nhiệt phản ứng) là gì? Kí hiệu? Đơn vị?</a:t>
            </a:r>
          </a:p>
          <a:p>
            <a:r>
              <a:rPr lang="en-US" sz="2800" b="1">
                <a:latin typeface="Times New Roman" panose="02020603050405020304" pitchFamily="18" charset="0"/>
                <a:cs typeface="Times New Roman" panose="02020603050405020304" pitchFamily="18" charset="0"/>
              </a:rPr>
              <a:t>Câu 2:</a:t>
            </a:r>
            <a:r>
              <a:rPr lang="en-US" sz="2800">
                <a:latin typeface="Times New Roman" panose="02020603050405020304" pitchFamily="18" charset="0"/>
                <a:cs typeface="Times New Roman" panose="02020603050405020304" pitchFamily="18" charset="0"/>
              </a:rPr>
              <a:t> Biến thiên enthalpy chuẩn của một phản ứng hóa học được xác định trong điều kiện nào?</a:t>
            </a:r>
          </a:p>
          <a:p>
            <a:r>
              <a:rPr lang="en-US" sz="2800" b="1">
                <a:latin typeface="Times New Roman" panose="02020603050405020304" pitchFamily="18" charset="0"/>
                <a:cs typeface="Times New Roman" panose="02020603050405020304" pitchFamily="18" charset="0"/>
              </a:rPr>
              <a:t>Câu 3:</a:t>
            </a:r>
            <a:r>
              <a:rPr lang="en-US" sz="2800">
                <a:latin typeface="Times New Roman" panose="02020603050405020304" pitchFamily="18" charset="0"/>
                <a:cs typeface="Times New Roman" panose="02020603050405020304" pitchFamily="18" charset="0"/>
              </a:rPr>
              <a:t> So sánh nhiệt độ và áp suất ở điều kiện thường và điều kiện chuẩn. Vì sao các số liệu đo trong phòng thí nghiệm cần quy về điều kiện chuẩn? </a:t>
            </a:r>
          </a:p>
        </p:txBody>
      </p:sp>
      <p:pic>
        <p:nvPicPr>
          <p:cNvPr id="7" name="Picture 2" descr="question mark what Sticker by Aminal Stickers">
            <a:extLst>
              <a:ext uri="{FF2B5EF4-FFF2-40B4-BE49-F238E27FC236}">
                <a16:creationId xmlns:a16="http://schemas.microsoft.com/office/drawing/2014/main" id="{75E1DC78-21FB-232B-B547-1F3A535C1E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61312" y="851573"/>
            <a:ext cx="1743957" cy="17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761067" y="312677"/>
                <a:ext cx="9843911"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61067" y="312677"/>
                <a:ext cx="9843911" cy="1113895"/>
              </a:xfrm>
              <a:prstGeom prst="rect">
                <a:avLst/>
              </a:prstGeom>
              <a:blipFill>
                <a:blip r:embed="rId2"/>
                <a:stretch>
                  <a:fillRect l="-743" t="-7104" r="-619"/>
                </a:stretch>
              </a:blipFill>
            </p:spPr>
            <p:txBody>
              <a:bodyPr/>
              <a:lstStyle/>
              <a:p>
                <a:r>
                  <a:rPr lang="en-US">
                    <a:noFill/>
                  </a:rPr>
                  <a:t> </a:t>
                </a:r>
              </a:p>
            </p:txBody>
          </p:sp>
        </mc:Fallback>
      </mc:AlternateContent>
      <p:graphicFrame>
        <p:nvGraphicFramePr>
          <p:cNvPr id="12" name="Table 11">
            <a:extLst>
              <a:ext uri="{FF2B5EF4-FFF2-40B4-BE49-F238E27FC236}">
                <a16:creationId xmlns:a16="http://schemas.microsoft.com/office/drawing/2014/main" id="{A94BC648-6A9E-8C92-D9DF-E8694D536490}"/>
              </a:ext>
            </a:extLst>
          </p:cNvPr>
          <p:cNvGraphicFramePr>
            <a:graphicFrameLocks noGrp="1"/>
          </p:cNvGraphicFramePr>
          <p:nvPr>
            <p:extLst>
              <p:ext uri="{D42A27DB-BD31-4B8C-83A1-F6EECF244321}">
                <p14:modId xmlns:p14="http://schemas.microsoft.com/office/powerpoint/2010/main" val="1442583800"/>
              </p:ext>
            </p:extLst>
          </p:nvPr>
        </p:nvGraphicFramePr>
        <p:xfrm>
          <a:off x="1343378" y="1509853"/>
          <a:ext cx="9956800" cy="4477322"/>
        </p:xfrm>
        <a:graphic>
          <a:graphicData uri="http://schemas.openxmlformats.org/drawingml/2006/table">
            <a:tbl>
              <a:tblPr firstRow="1" firstCol="1" bandRow="1"/>
              <a:tblGrid>
                <a:gridCol w="9956800">
                  <a:extLst>
                    <a:ext uri="{9D8B030D-6E8A-4147-A177-3AD203B41FA5}">
                      <a16:colId xmlns:a16="http://schemas.microsoft.com/office/drawing/2014/main" val="395881401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Biến thiên e</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nthalpy của một phản ứng là lượng nhiệt toả ra hay thu vào của 1 phản ứng hoá học trong quá trình đẳng áp. Kí hiệu         </a:t>
                      </a:r>
                      <a:r>
                        <a:rPr lang="en-US" sz="2400">
                          <a:effectLst/>
                          <a:latin typeface="Times New Roman" panose="02020603050405020304" pitchFamily="18" charset="0"/>
                          <a:ea typeface="Calibri" panose="020F0502020204030204" pitchFamily="34" charset="0"/>
                          <a:cs typeface="Times New Roman" panose="02020603050405020304" pitchFamily="18" charset="0"/>
                        </a:rPr>
                        <a:t> , đơn vị kJ hoặc kcal.</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chuẩn: áp suất 1 bar (đối với chất khí), nồng độ 1 mol/L (đối với chất tan trong dung dịch) và thuờng chọn nhiệt độ 25 °C (hay 298 K).</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thường sẽ tùy thuộc vào thời tiết, áp suất và vị trí địa lí khác nhau.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điều kiện thường được quy về tiêu chuẩn để thực hiện các đo lường trong thí nghiệm, cho phép so sánh kết quả thí nghiệm giữa các phòng thí nghiệm với nhau.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715326"/>
                  </a:ext>
                </a:extLst>
              </a:tr>
            </a:tbl>
          </a:graphicData>
        </a:graphic>
      </p:graphicFrame>
      <p:graphicFrame>
        <p:nvGraphicFramePr>
          <p:cNvPr id="13" name="Object 12">
            <a:extLst>
              <a:ext uri="{FF2B5EF4-FFF2-40B4-BE49-F238E27FC236}">
                <a16:creationId xmlns:a16="http://schemas.microsoft.com/office/drawing/2014/main" id="{2BA8C75E-3669-1294-024E-7D90709C813D}"/>
              </a:ext>
            </a:extLst>
          </p:cNvPr>
          <p:cNvGraphicFramePr>
            <a:graphicFrameLocks noChangeAspect="1"/>
          </p:cNvGraphicFramePr>
          <p:nvPr>
            <p:extLst>
              <p:ext uri="{D42A27DB-BD31-4B8C-83A1-F6EECF244321}">
                <p14:modId xmlns:p14="http://schemas.microsoft.com/office/powerpoint/2010/main" val="3377853775"/>
              </p:ext>
            </p:extLst>
          </p:nvPr>
        </p:nvGraphicFramePr>
        <p:xfrm>
          <a:off x="8488658" y="2462802"/>
          <a:ext cx="531164" cy="418493"/>
        </p:xfrm>
        <a:graphic>
          <a:graphicData uri="http://schemas.openxmlformats.org/presentationml/2006/ole">
            <mc:AlternateContent xmlns:mc="http://schemas.openxmlformats.org/markup-compatibility/2006">
              <mc:Choice xmlns:v="urn:schemas-microsoft-com:vml" Requires="v">
                <p:oleObj name="Equation" r:id="rId3" imgW="304668" imgH="241195" progId="Equation.DSMT4">
                  <p:embed/>
                </p:oleObj>
              </mc:Choice>
              <mc:Fallback>
                <p:oleObj name="Equation" r:id="rId3" imgW="304668" imgH="241195" progId="Equation.DSMT4">
                  <p:embed/>
                  <p:pic>
                    <p:nvPicPr>
                      <p:cNvPr id="13" name="Object 12">
                        <a:extLst>
                          <a:ext uri="{FF2B5EF4-FFF2-40B4-BE49-F238E27FC236}">
                            <a16:creationId xmlns:a16="http://schemas.microsoft.com/office/drawing/2014/main" id="{2BA8C75E-3669-1294-024E-7D90709C8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658" y="2462802"/>
                        <a:ext cx="531164" cy="418493"/>
                      </a:xfrm>
                      <a:prstGeom prst="rect">
                        <a:avLst/>
                      </a:prstGeom>
                      <a:noFill/>
                    </p:spPr>
                  </p:pic>
                </p:oleObj>
              </mc:Fallback>
            </mc:AlternateContent>
          </a:graphicData>
        </a:graphic>
      </p:graphicFrame>
    </p:spTree>
    <p:extLst>
      <p:ext uri="{BB962C8B-B14F-4D97-AF65-F5344CB8AC3E}">
        <p14:creationId xmlns:p14="http://schemas.microsoft.com/office/powerpoint/2010/main" val="52810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930399" y="312677"/>
                <a:ext cx="9917044"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930399" y="312677"/>
                <a:ext cx="9917044" cy="1113895"/>
              </a:xfrm>
              <a:prstGeom prst="rect">
                <a:avLst/>
              </a:prstGeom>
              <a:blipFill>
                <a:blip r:embed="rId2"/>
                <a:stretch>
                  <a:fillRect l="-369" t="-7104" r="-308"/>
                </a:stretch>
              </a:blipFill>
            </p:spPr>
            <p:txBody>
              <a:bodyPr/>
              <a:lstStyle/>
              <a:p>
                <a:r>
                  <a:rPr lang="en-US">
                    <a:noFill/>
                  </a:rPr>
                  <a:t> </a:t>
                </a:r>
              </a:p>
            </p:txBody>
          </p:sp>
        </mc:Fallback>
      </mc:AlternateContent>
      <p:sp>
        <p:nvSpPr>
          <p:cNvPr id="5" name="TextBox 4"/>
          <p:cNvSpPr txBox="1"/>
          <p:nvPr/>
        </p:nvSpPr>
        <p:spPr>
          <a:xfrm>
            <a:off x="1343410" y="2037107"/>
            <a:ext cx="9779111" cy="2677656"/>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4</a:t>
            </a:r>
          </a:p>
          <a:p>
            <a:r>
              <a:rPr lang="en-US" sz="2400" b="1">
                <a:latin typeface="Times New Roman" panose="02020603050405020304" pitchFamily="18" charset="0"/>
                <a:cs typeface="Times New Roman" panose="02020603050405020304" pitchFamily="18" charset="0"/>
              </a:rPr>
              <a:t>Câu 1: </a:t>
            </a:r>
            <a:r>
              <a:rPr lang="en-US" sz="2400">
                <a:latin typeface="Times New Roman" panose="02020603050405020304" pitchFamily="18" charset="0"/>
                <a:cs typeface="Times New Roman" panose="02020603050405020304" pitchFamily="18" charset="0"/>
              </a:rPr>
              <a:t>Phương trình nhiệt hóa học cho biết thông tin gì về phản ứng hóa học?</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Cho 2 phương trình nhiệt hóa học sau:</a:t>
            </a: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Trong 2 phản ứng trên, phản ứng nào thu nhiệt, phản ứng nào tỏa nhiệt?</a:t>
            </a:r>
          </a:p>
        </p:txBody>
      </p:sp>
      <p:pic>
        <p:nvPicPr>
          <p:cNvPr id="12" name="Picture 11">
            <a:extLst>
              <a:ext uri="{FF2B5EF4-FFF2-40B4-BE49-F238E27FC236}">
                <a16:creationId xmlns:a16="http://schemas.microsoft.com/office/drawing/2014/main" id="{5C944DE7-7671-D07C-2681-94B48D971C8F}"/>
              </a:ext>
            </a:extLst>
          </p:cNvPr>
          <p:cNvPicPr>
            <a:picLocks noChangeAspect="1"/>
          </p:cNvPicPr>
          <p:nvPr/>
        </p:nvPicPr>
        <p:blipFill rotWithShape="1">
          <a:blip r:embed="rId3"/>
          <a:srcRect l="-1" r="21698"/>
          <a:stretch/>
        </p:blipFill>
        <p:spPr>
          <a:xfrm>
            <a:off x="2984754" y="3194754"/>
            <a:ext cx="6496424" cy="1016001"/>
          </a:xfrm>
          <a:prstGeom prst="rect">
            <a:avLst/>
          </a:prstGeom>
        </p:spPr>
      </p:pic>
    </p:spTree>
    <p:extLst>
      <p:ext uri="{BB962C8B-B14F-4D97-AF65-F5344CB8AC3E}">
        <p14:creationId xmlns:p14="http://schemas.microsoft.com/office/powerpoint/2010/main" val="38384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840089" y="312677"/>
                <a:ext cx="9764889"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840089" y="312677"/>
                <a:ext cx="9764889" cy="1113895"/>
              </a:xfrm>
              <a:prstGeom prst="rect">
                <a:avLst/>
              </a:prstGeom>
              <a:blipFill>
                <a:blip r:embed="rId2"/>
                <a:stretch>
                  <a:fillRect l="-1124" t="-7104" r="-1061"/>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A4F4B102-560B-FA3D-6CEA-06430FDA0900}"/>
              </a:ext>
            </a:extLst>
          </p:cNvPr>
          <p:cNvGraphicFramePr>
            <a:graphicFrameLocks noGrp="1"/>
          </p:cNvGraphicFramePr>
          <p:nvPr>
            <p:extLst>
              <p:ext uri="{D42A27DB-BD31-4B8C-83A1-F6EECF244321}">
                <p14:modId xmlns:p14="http://schemas.microsoft.com/office/powerpoint/2010/main" val="1551606474"/>
              </p:ext>
            </p:extLst>
          </p:nvPr>
        </p:nvGraphicFramePr>
        <p:xfrm>
          <a:off x="1680578" y="2020696"/>
          <a:ext cx="9597022" cy="2373757"/>
        </p:xfrm>
        <a:graphic>
          <a:graphicData uri="http://schemas.openxmlformats.org/drawingml/2006/table">
            <a:tbl>
              <a:tblPr firstRow="1" firstCol="1" bandRow="1"/>
              <a:tblGrid>
                <a:gridCol w="9597022">
                  <a:extLst>
                    <a:ext uri="{9D8B030D-6E8A-4147-A177-3AD203B41FA5}">
                      <a16:colId xmlns:a16="http://schemas.microsoft.com/office/drawing/2014/main" val="2738603912"/>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nhiệt hoá học cho biết thông tin về phản ứng hoá học: Chất phản ứng; sản phẩm;                ; điều kiện phản ứng; trạng thái các chất.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(1) có           &gt;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thu nhiệt.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90170">
                        <a:lnSpc>
                          <a:spcPct val="115000"/>
                        </a:lnSpc>
                        <a:spcAft>
                          <a:spcPts val="800"/>
                        </a:spcAft>
                      </a:pP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(2) có              &lt;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toả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582521"/>
                  </a:ext>
                </a:extLst>
              </a:tr>
            </a:tbl>
          </a:graphicData>
        </a:graphic>
      </p:graphicFrame>
      <p:graphicFrame>
        <p:nvGraphicFramePr>
          <p:cNvPr id="7" name="Object 6">
            <a:extLst>
              <a:ext uri="{FF2B5EF4-FFF2-40B4-BE49-F238E27FC236}">
                <a16:creationId xmlns:a16="http://schemas.microsoft.com/office/drawing/2014/main" id="{0BB9B439-81B2-B387-71BB-754A64C9A32A}"/>
              </a:ext>
            </a:extLst>
          </p:cNvPr>
          <p:cNvGraphicFramePr>
            <a:graphicFrameLocks noChangeAspect="1"/>
          </p:cNvGraphicFramePr>
          <p:nvPr>
            <p:extLst>
              <p:ext uri="{D42A27DB-BD31-4B8C-83A1-F6EECF244321}">
                <p14:modId xmlns:p14="http://schemas.microsoft.com/office/powerpoint/2010/main" val="230690554"/>
              </p:ext>
            </p:extLst>
          </p:nvPr>
        </p:nvGraphicFramePr>
        <p:xfrm>
          <a:off x="3963704" y="3980997"/>
          <a:ext cx="750346" cy="413456"/>
        </p:xfrm>
        <a:graphic>
          <a:graphicData uri="http://schemas.openxmlformats.org/presentationml/2006/ole">
            <mc:AlternateContent xmlns:mc="http://schemas.openxmlformats.org/markup-compatibility/2006">
              <mc:Choice xmlns:v="urn:schemas-microsoft-com:vml" Requires="v">
                <p:oleObj name="Equation" r:id="rId3" imgW="444114" imgH="253780" progId="Equation.DSMT4">
                  <p:embed/>
                </p:oleObj>
              </mc:Choice>
              <mc:Fallback>
                <p:oleObj name="Equation" r:id="rId3" imgW="444114" imgH="253780" progId="Equation.DSMT4">
                  <p:embed/>
                  <p:pic>
                    <p:nvPicPr>
                      <p:cNvPr id="7" name="Object 6">
                        <a:extLst>
                          <a:ext uri="{FF2B5EF4-FFF2-40B4-BE49-F238E27FC236}">
                            <a16:creationId xmlns:a16="http://schemas.microsoft.com/office/drawing/2014/main" id="{0BB9B439-81B2-B387-71BB-754A64C9A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704" y="3980997"/>
                        <a:ext cx="750346" cy="413456"/>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802DE71B-6B0A-82A6-632A-B4DAAD99844C}"/>
              </a:ext>
            </a:extLst>
          </p:cNvPr>
          <p:cNvGraphicFramePr>
            <a:graphicFrameLocks noChangeAspect="1"/>
          </p:cNvGraphicFramePr>
          <p:nvPr>
            <p:extLst>
              <p:ext uri="{D42A27DB-BD31-4B8C-83A1-F6EECF244321}">
                <p14:modId xmlns:p14="http://schemas.microsoft.com/office/powerpoint/2010/main" val="1193099481"/>
              </p:ext>
            </p:extLst>
          </p:nvPr>
        </p:nvGraphicFramePr>
        <p:xfrm>
          <a:off x="4714050" y="3465286"/>
          <a:ext cx="750346" cy="413456"/>
        </p:xfrm>
        <a:graphic>
          <a:graphicData uri="http://schemas.openxmlformats.org/presentationml/2006/ole">
            <mc:AlternateContent xmlns:mc="http://schemas.openxmlformats.org/markup-compatibility/2006">
              <mc:Choice xmlns:v="urn:schemas-microsoft-com:vml" Requires="v">
                <p:oleObj name="Equation" r:id="rId3" imgW="444114" imgH="253780" progId="Equation.DSMT4">
                  <p:embed/>
                </p:oleObj>
              </mc:Choice>
              <mc:Fallback>
                <p:oleObj name="Equation" r:id="rId3" imgW="444114" imgH="253780" progId="Equation.DSMT4">
                  <p:embed/>
                  <p:pic>
                    <p:nvPicPr>
                      <p:cNvPr id="8" name="Object 7">
                        <a:extLst>
                          <a:ext uri="{FF2B5EF4-FFF2-40B4-BE49-F238E27FC236}">
                            <a16:creationId xmlns:a16="http://schemas.microsoft.com/office/drawing/2014/main" id="{802DE71B-6B0A-82A6-632A-B4DAAD998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050" y="3465286"/>
                        <a:ext cx="750346" cy="413456"/>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6C5BF1A4-691A-BF2A-415A-B8DCBE37C56B}"/>
              </a:ext>
            </a:extLst>
          </p:cNvPr>
          <p:cNvGraphicFramePr>
            <a:graphicFrameLocks noChangeAspect="1"/>
          </p:cNvGraphicFramePr>
          <p:nvPr>
            <p:extLst>
              <p:ext uri="{D42A27DB-BD31-4B8C-83A1-F6EECF244321}">
                <p14:modId xmlns:p14="http://schemas.microsoft.com/office/powerpoint/2010/main" val="1052216549"/>
              </p:ext>
            </p:extLst>
          </p:nvPr>
        </p:nvGraphicFramePr>
        <p:xfrm>
          <a:off x="5169429" y="2949575"/>
          <a:ext cx="750346" cy="413456"/>
        </p:xfrm>
        <a:graphic>
          <a:graphicData uri="http://schemas.openxmlformats.org/presentationml/2006/ole">
            <mc:AlternateContent xmlns:mc="http://schemas.openxmlformats.org/markup-compatibility/2006">
              <mc:Choice xmlns:v="urn:schemas-microsoft-com:vml" Requires="v">
                <p:oleObj name="Equation" r:id="rId3" imgW="444114" imgH="253780" progId="Equation.DSMT4">
                  <p:embed/>
                </p:oleObj>
              </mc:Choice>
              <mc:Fallback>
                <p:oleObj name="Equation" r:id="rId3" imgW="444114" imgH="253780" progId="Equation.DSMT4">
                  <p:embed/>
                  <p:pic>
                    <p:nvPicPr>
                      <p:cNvPr id="9" name="Object 8">
                        <a:extLst>
                          <a:ext uri="{FF2B5EF4-FFF2-40B4-BE49-F238E27FC236}">
                            <a16:creationId xmlns:a16="http://schemas.microsoft.com/office/drawing/2014/main" id="{6C5BF1A4-691A-BF2A-415A-B8DCBE37C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429" y="2949575"/>
                        <a:ext cx="750346" cy="413456"/>
                      </a:xfrm>
                      <a:prstGeom prst="rect">
                        <a:avLst/>
                      </a:prstGeom>
                      <a:noFill/>
                    </p:spPr>
                  </p:pic>
                </p:oleObj>
              </mc:Fallback>
            </mc:AlternateContent>
          </a:graphicData>
        </a:graphic>
      </p:graphicFrame>
    </p:spTree>
    <p:extLst>
      <p:ext uri="{BB962C8B-B14F-4D97-AF65-F5344CB8AC3E}">
        <p14:creationId xmlns:p14="http://schemas.microsoft.com/office/powerpoint/2010/main" val="3548541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11111" y="2047361"/>
                <a:ext cx="9731022" cy="4173065"/>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5</a:t>
                </a:r>
              </a:p>
              <a:p>
                <a:pPr marL="15875" algn="just">
                  <a:lnSpc>
                    <a:spcPct val="115000"/>
                  </a:lnSpc>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1: </a:t>
                </a:r>
                <a:r>
                  <a:rPr lang="en-US" sz="2400">
                    <a:latin typeface="Times New Roman" panose="02020603050405020304" pitchFamily="18" charset="0"/>
                    <a:ea typeface="Calibri" panose="020F0502020204030204" pitchFamily="34" charset="0"/>
                    <a:cs typeface="Times New Roman" panose="02020603050405020304" pitchFamily="18" charset="0"/>
                  </a:rPr>
                  <a:t>Thế nào là enthalpy tạo thành của 1 chất? Kí hiệu? Đơn vị? Enthalpy tạo thành chuẩn của 1 chất. Kí hiệu? </a:t>
                </a:r>
              </a:p>
              <a:p>
                <a:pPr marL="15875" algn="just">
                  <a:lnSpc>
                    <a:spcPct val="115000"/>
                  </a:lnSpc>
                  <a:spcAft>
                    <a:spcPts val="800"/>
                  </a:spcAft>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2: </a:t>
                </a:r>
                <a:r>
                  <a:rPr lang="en-US" sz="2400">
                    <a:latin typeface="Times New Roman" panose="02020603050405020304" pitchFamily="18" charset="0"/>
                    <a:ea typeface="Calibri" panose="020F0502020204030204" pitchFamily="34" charset="0"/>
                    <a:cs typeface="Times New Roman" panose="02020603050405020304" pitchFamily="18" charset="0"/>
                  </a:rPr>
                  <a:t>Phân biệt enthalpy tạo thành của một chất và enthalpy của phản ứng? Lấy ví dụ minh họa.</a:t>
                </a:r>
              </a:p>
              <a:p>
                <a:r>
                  <a:rPr lang="en-US" sz="2400" b="1">
                    <a:latin typeface="Times New Roman" panose="02020603050405020304" pitchFamily="18" charset="0"/>
                    <a:cs typeface="Times New Roman" panose="02020603050405020304" pitchFamily="18" charset="0"/>
                  </a:rPr>
                  <a:t>Câu 3: </a:t>
                </a:r>
                <a:r>
                  <a:rPr lang="en-US" sz="2400">
                    <a:latin typeface="Times New Roman" panose="02020603050405020304" pitchFamily="18" charset="0"/>
                    <a:cs typeface="Times New Roman" panose="02020603050405020304" pitchFamily="18" charset="0"/>
                  </a:rPr>
                  <a:t>Cho phản ứng sau:</a:t>
                </a:r>
              </a:p>
              <a:p>
                <a:endParaRPr lang="en-US"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Calibri" panose="020F0502020204030204" pitchFamily="34" charset="0"/>
                  </a:rPr>
                  <a:t>a) Cho biết ý nghĩa của giá trị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m:t>
                        </m:r>
                      </m:e>
                      <m:sub>
                        <m:r>
                          <a:rPr lang="en-US" sz="2400" b="1" i="1">
                            <a:latin typeface="Cambria Math" panose="02040503050406030204" pitchFamily="18" charset="0"/>
                            <a:ea typeface="Cambria Math" panose="02040503050406030204" pitchFamily="18" charset="0"/>
                          </a:rPr>
                          <m:t>𝒇</m:t>
                        </m:r>
                      </m:sub>
                    </m:sSub>
                    <m:sSubSup>
                      <m:sSubSupPr>
                        <m:ctrlPr>
                          <a:rPr lang="en-US" sz="2400" b="1" i="1">
                            <a:latin typeface="Cambria Math" panose="02040503050406030204" pitchFamily="18" charset="0"/>
                          </a:rPr>
                        </m:ctrlPr>
                      </m:sSubSupPr>
                      <m:e>
                        <m:r>
                          <a:rPr lang="en-US" sz="2400" b="1" i="1">
                            <a:latin typeface="Cambria Math" panose="02040503050406030204" pitchFamily="18" charset="0"/>
                          </a:rPr>
                          <m:t>𝑯</m:t>
                        </m:r>
                      </m:e>
                      <m:sub>
                        <m:r>
                          <a:rPr lang="en-US" sz="2400" b="1" i="1">
                            <a:latin typeface="Cambria Math" panose="02040503050406030204" pitchFamily="18" charset="0"/>
                          </a:rPr>
                          <m:t>𝟐𝟗𝟖</m:t>
                        </m:r>
                      </m:sub>
                      <m:sup>
                        <m:r>
                          <a:rPr lang="en-US" sz="2400" b="1" i="1">
                            <a:latin typeface="Cambria Math" panose="02040503050406030204" pitchFamily="18" charset="0"/>
                          </a:rPr>
                          <m:t>𝟎</m:t>
                        </m:r>
                      </m:sup>
                    </m:sSubSup>
                  </m:oMath>
                </a14:m>
                <a:r>
                  <a:rPr lang="en-US" sz="2400">
                    <a:latin typeface="Times New Roman" panose="02020603050405020304" pitchFamily="18" charset="0"/>
                    <a:ea typeface="Calibri" panose="020F0502020204030204" pitchFamily="34" charset="0"/>
                  </a:rPr>
                  <a: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p>
              <a:p>
                <a:r>
                  <a:rPr lang="en-US" sz="2400">
                    <a:latin typeface="Times New Roman" panose="02020603050405020304" pitchFamily="18" charset="0"/>
                    <a:ea typeface="Calibri" panose="020F0502020204030204" pitchFamily="34" charset="0"/>
                  </a:rPr>
                  <a:t>b) Hợp chất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 bền hơn hay kém bền hơn về mặt năng lượng so với các đơn chất bền S(s) và 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endParaRPr lang="en-US" sz="240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411111" y="2047361"/>
                <a:ext cx="9731022" cy="4173065"/>
              </a:xfrm>
              <a:prstGeom prst="rect">
                <a:avLst/>
              </a:prstGeom>
              <a:blipFill>
                <a:blip r:embed="rId3"/>
                <a:stretch>
                  <a:fillRect l="-811" t="-871" r="-749" b="-2032"/>
                </a:stretch>
              </a:blipFill>
              <a:ln w="28575">
                <a:solidFill>
                  <a:srgbClr val="FF0000"/>
                </a:solidFill>
                <a:prstDash val="lgDash"/>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EC7955B4-BA9D-474B-570C-CB17035B2EA6}"/>
              </a:ext>
            </a:extLst>
          </p:cNvPr>
          <p:cNvPicPr>
            <a:picLocks noChangeAspect="1"/>
          </p:cNvPicPr>
          <p:nvPr/>
        </p:nvPicPr>
        <p:blipFill rotWithShape="1">
          <a:blip r:embed="rId4"/>
          <a:srcRect l="15110" t="-4052" r="11978"/>
          <a:stretch/>
        </p:blipFill>
        <p:spPr>
          <a:xfrm>
            <a:off x="1704109" y="4490978"/>
            <a:ext cx="8783781" cy="797617"/>
          </a:xfrm>
          <a:prstGeom prst="rect">
            <a:avLst/>
          </a:prstGeom>
        </p:spPr>
      </p:pic>
    </p:spTree>
    <p:extLst>
      <p:ext uri="{BB962C8B-B14F-4D97-AF65-F5344CB8AC3E}">
        <p14:creationId xmlns:p14="http://schemas.microsoft.com/office/powerpoint/2010/main" val="36293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21" name="Straight Connector 20">
            <a:extLst>
              <a:ext uri="{FF2B5EF4-FFF2-40B4-BE49-F238E27FC236}">
                <a16:creationId xmlns:a16="http://schemas.microsoft.com/office/drawing/2014/main" id="{407401A4-38F7-4038-8A7A-D00D90B47748}"/>
              </a:ext>
            </a:extLst>
          </p:cNvPr>
          <p:cNvCxnSpPr>
            <a:cxnSpLocks/>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11">
                <a:extLst>
                  <a:ext uri="{FF2B5EF4-FFF2-40B4-BE49-F238E27FC236}">
                    <a16:creationId xmlns:a16="http://schemas.microsoft.com/office/drawing/2014/main" id="{B1C15C96-358B-4A57-8D1C-8F10AED19C24}"/>
                  </a:ext>
                </a:extLst>
              </p:cNvPr>
              <p:cNvSpPr>
                <a:spLocks noChangeArrowheads="1"/>
              </p:cNvSpPr>
              <p:nvPr/>
            </p:nvSpPr>
            <p:spPr bwMode="auto">
              <a:xfrm>
                <a:off x="1613055" y="3214216"/>
                <a:ext cx="8965889" cy="10279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b="1">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ea typeface="Cambria Math" panose="02040503050406030204" pitchFamily="18" charset="0"/>
                          </a:rPr>
                          <m:t>∆</m:t>
                        </m:r>
                      </m:e>
                      <m:sub>
                        <m:r>
                          <a:rPr lang="en-US" sz="2800" b="1" i="1">
                            <a:solidFill>
                              <a:srgbClr val="FF0000"/>
                            </a:solidFill>
                            <a:latin typeface="Cambria Math" panose="02040503050406030204" pitchFamily="18" charset="0"/>
                            <a:ea typeface="Cambria Math" panose="02040503050406030204" pitchFamily="18" charset="0"/>
                          </a:rPr>
                          <m:t>𝒇</m:t>
                        </m:r>
                      </m:sub>
                    </m:sSub>
                    <m:r>
                      <a:rPr lang="en-US" sz="2800" b="1" i="1">
                        <a:solidFill>
                          <a:srgbClr val="FF0000"/>
                        </a:solidFill>
                        <a:latin typeface="Cambria Math" panose="02040503050406030204" pitchFamily="18" charset="0"/>
                        <a:ea typeface="Cambria Math" panose="02040503050406030204" pitchFamily="18" charset="0"/>
                      </a:rPr>
                      <m:t>𝑯</m:t>
                    </m:r>
                  </m:oMath>
                </a14:m>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đơn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vị</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kJ/</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mol</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kcal/mol. </a:t>
                </a:r>
                <a:endParaRPr lang="en-US" altLang="en-US" sz="2800" b="1">
                  <a:latin typeface="Times New Roman" panose="02020603050405020304" pitchFamily="18" charset="0"/>
                  <a:cs typeface="Times New Roman" panose="02020603050405020304" pitchFamily="18" charset="0"/>
                </a:endParaRPr>
              </a:p>
            </p:txBody>
          </p:sp>
        </mc:Choice>
        <mc:Fallback xmlns="">
          <p:sp>
            <p:nvSpPr>
              <p:cNvPr id="33" name="Rectangle 11">
                <a:extLst>
                  <a:ext uri="{FF2B5EF4-FFF2-40B4-BE49-F238E27FC236}">
                    <a16:creationId xmlns:a16="http://schemas.microsoft.com/office/drawing/2014/main" id="{B1C15C96-358B-4A57-8D1C-8F10AED19C24}"/>
                  </a:ext>
                </a:extLst>
              </p:cNvPr>
              <p:cNvSpPr>
                <a:spLocks noRot="1" noChangeAspect="1" noMove="1" noResize="1" noEditPoints="1" noAdjustHandles="1" noChangeArrowheads="1" noChangeShapeType="1" noTextEdit="1"/>
              </p:cNvSpPr>
              <p:nvPr/>
            </p:nvSpPr>
            <p:spPr bwMode="auto">
              <a:xfrm>
                <a:off x="1613055" y="3214216"/>
                <a:ext cx="8965889" cy="1027910"/>
              </a:xfrm>
              <a:prstGeom prst="rect">
                <a:avLst/>
              </a:prstGeom>
              <a:blipFill>
                <a:blip r:embed="rId3"/>
                <a:stretch>
                  <a:fillRect l="-1429" t="-4142" r="-1429" b="-106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8629B3F-D08E-49E3-A65C-A13D61E0E51A}"/>
              </a:ext>
            </a:extLst>
          </p:cNvPr>
          <p:cNvGrpSpPr/>
          <p:nvPr/>
        </p:nvGrpSpPr>
        <p:grpSpPr>
          <a:xfrm>
            <a:off x="1710452" y="1194695"/>
            <a:ext cx="8818845" cy="1860672"/>
            <a:chOff x="178359" y="1738340"/>
            <a:chExt cx="8818845" cy="1860672"/>
          </a:xfrm>
        </p:grpSpPr>
        <p:sp>
          <p:nvSpPr>
            <p:cNvPr id="36" name="Arrow: Right 35">
              <a:extLst>
                <a:ext uri="{FF2B5EF4-FFF2-40B4-BE49-F238E27FC236}">
                  <a16:creationId xmlns:a16="http://schemas.microsoft.com/office/drawing/2014/main" id="{644048D2-1807-40C3-979A-79BCDE7A32B1}"/>
                </a:ext>
              </a:extLst>
            </p:cNvPr>
            <p:cNvSpPr/>
            <p:nvPr/>
          </p:nvSpPr>
          <p:spPr>
            <a:xfrm>
              <a:off x="178359" y="1738340"/>
              <a:ext cx="1828800" cy="18288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Times New Roman" panose="02020603050405020304" pitchFamily="18" charset="0"/>
                  <a:cs typeface="Times New Roman" panose="02020603050405020304" pitchFamily="18" charset="0"/>
                </a:rPr>
                <a:t>Khái</a:t>
              </a:r>
              <a:endParaRPr lang="en-US" sz="2800" b="1">
                <a:latin typeface="Times New Roman" panose="02020603050405020304" pitchFamily="18" charset="0"/>
                <a:cs typeface="Times New Roman" panose="02020603050405020304" pitchFamily="18" charset="0"/>
              </a:endParaRPr>
            </a:p>
            <a:p>
              <a:pPr algn="ctr"/>
              <a:r>
                <a:rPr lang="en-US" sz="2800" b="1" err="1">
                  <a:latin typeface="Times New Roman" panose="02020603050405020304" pitchFamily="18" charset="0"/>
                  <a:cs typeface="Times New Roman" panose="02020603050405020304" pitchFamily="18" charset="0"/>
                </a:rPr>
                <a:t>niệm</a:t>
              </a:r>
              <a:endParaRPr lang="en-US" sz="2800" b="1">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DE00663E-95A9-48A2-9439-870E64B01F92}"/>
                </a:ext>
              </a:extLst>
            </p:cNvPr>
            <p:cNvSpPr/>
            <p:nvPr/>
          </p:nvSpPr>
          <p:spPr>
            <a:xfrm>
              <a:off x="1858217" y="1884504"/>
              <a:ext cx="7138987" cy="1714508"/>
            </a:xfrm>
            <a:prstGeom prst="rect">
              <a:avLst/>
            </a:prstGeom>
          </p:spPr>
          <p:txBody>
            <a:bodyPr wrap="square">
              <a:spAutoFit/>
            </a:bodyPr>
            <a:lstStyle/>
            <a:p>
              <a:pPr marL="64770" marR="143510" algn="just">
                <a:lnSpc>
                  <a:spcPct val="130000"/>
                </a:lnSpc>
                <a:spcAft>
                  <a:spcPts val="10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 </a:t>
              </a:r>
              <a:r>
                <a:rPr lang="en-US" sz="2800" b="1"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ạ</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ủ</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kèm</a:t>
              </a:r>
              <a:r>
                <a:rPr lang="en-US" sz="2800" i="1" spc="30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i="1" spc="1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ó</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ề</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D43C7017-3273-43AB-AD63-4F71961D2ED3}"/>
              </a:ext>
            </a:extLst>
          </p:cNvPr>
          <p:cNvGrpSpPr/>
          <p:nvPr/>
        </p:nvGrpSpPr>
        <p:grpSpPr>
          <a:xfrm>
            <a:off x="1515906" y="6488668"/>
            <a:ext cx="9152094" cy="369332"/>
            <a:chOff x="-8094" y="6488668"/>
            <a:chExt cx="9152094" cy="369332"/>
          </a:xfrm>
        </p:grpSpPr>
        <p:sp>
          <p:nvSpPr>
            <p:cNvPr id="6" name="Rectangle 5">
              <a:extLst>
                <a:ext uri="{FF2B5EF4-FFF2-40B4-BE49-F238E27FC236}">
                  <a16:creationId xmlns:a16="http://schemas.microsoft.com/office/drawing/2014/main" id="{A96CB5E5-81CC-443C-BD25-B68E2DD0A6B5}"/>
                </a:ext>
              </a:extLst>
            </p:cNvPr>
            <p:cNvSpPr/>
            <p:nvPr/>
          </p:nvSpPr>
          <p:spPr>
            <a:xfrm>
              <a:off x="0" y="6488668"/>
              <a:ext cx="9144000" cy="369332"/>
            </a:xfrm>
            <a:prstGeom prst="rect">
              <a:avLst/>
            </a:prstGeom>
          </p:spPr>
          <p:txBody>
            <a:bodyPr wrap="square">
              <a:spAutoFit/>
            </a:bodyPr>
            <a:lstStyle/>
            <a:p>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b="1" i="1" baseline="30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f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viết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tắt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formation: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thành</a:t>
              </a:r>
              <a:endParaRPr lang="en-US" b="1" i="1">
                <a:solidFill>
                  <a:srgbClr val="FF000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19673031-62B2-4812-AF9F-C14D0DE03AF2}"/>
                </a:ext>
              </a:extLst>
            </p:cNvPr>
            <p:cNvCxnSpPr/>
            <p:nvPr/>
          </p:nvCxnSpPr>
          <p:spPr>
            <a:xfrm>
              <a:off x="-8094" y="6488668"/>
              <a:ext cx="9144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704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793787" y="1119141"/>
            <a:ext cx="8604426" cy="26327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202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down)">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 name="Rectangle 2">
                <a:extLst>
                  <a:ext uri="{FF2B5EF4-FFF2-40B4-BE49-F238E27FC236}">
                    <a16:creationId xmlns:a16="http://schemas.microsoft.com/office/drawing/2014/main" id="{B3422892-C436-4CE8-8BA5-74846B16F377}"/>
                  </a:ext>
                </a:extLst>
              </p:cNvPr>
              <p:cNvSpPr>
                <a:spLocks noChangeArrowheads="1"/>
              </p:cNvSpPr>
              <p:nvPr/>
            </p:nvSpPr>
            <p:spPr bwMode="auto">
              <a:xfrm>
                <a:off x="1600199" y="1334195"/>
                <a:ext cx="8975414" cy="1458797"/>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điều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kiện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gọi</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r>
                  <a:rPr lang="en-US" altLang="en-US" sz="2800">
                    <a:latin typeface="Times New Roman" panose="02020603050405020304" pitchFamily="18" charset="0"/>
                    <a:cs typeface="Times New Roman" panose="02020603050405020304" pitchFamily="18" charset="0"/>
                  </a:rPr>
                  <a:t>.</a:t>
                </a:r>
              </a:p>
            </p:txBody>
          </p:sp>
        </mc:Choice>
        <mc:Fallback xmlns="">
          <p:sp>
            <p:nvSpPr>
              <p:cNvPr id="2" name="Rectangle 2">
                <a:extLst>
                  <a:ext uri="{FF2B5EF4-FFF2-40B4-BE49-F238E27FC236}">
                    <a16:creationId xmlns:a16="http://schemas.microsoft.com/office/drawing/2014/main" id="{B3422892-C436-4CE8-8BA5-74846B16F377}"/>
                  </a:ext>
                </a:extLst>
              </p:cNvPr>
              <p:cNvSpPr>
                <a:spLocks noRot="1" noChangeAspect="1" noMove="1" noResize="1" noEditPoints="1" noAdjustHandles="1" noChangeArrowheads="1" noChangeShapeType="1" noTextEdit="1"/>
              </p:cNvSpPr>
              <p:nvPr/>
            </p:nvSpPr>
            <p:spPr bwMode="auto">
              <a:xfrm>
                <a:off x="1600199" y="1334195"/>
                <a:ext cx="8975414" cy="1458797"/>
              </a:xfrm>
              <a:prstGeom prst="rect">
                <a:avLst/>
              </a:prstGeom>
              <a:blipFill>
                <a:blip r:embed="rId2"/>
                <a:stretch>
                  <a:fillRect l="-1358" t="-3766" r="-2444" b="-8368"/>
                </a:stretch>
              </a:blipFill>
              <a:ln>
                <a:noFill/>
              </a:ln>
              <a:effectLst/>
            </p:spPr>
            <p:txBody>
              <a:bodyPr/>
              <a:lstStyle/>
              <a:p>
                <a:r>
                  <a:rPr lang="en-US">
                    <a:noFill/>
                  </a:rPr>
                  <a:t> </a:t>
                </a:r>
              </a:p>
            </p:txBody>
          </p:sp>
        </mc:Fallback>
      </mc:AlternateContent>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2795F4-26CC-47DE-BBC1-50090B5039A1}"/>
                  </a:ext>
                </a:extLst>
              </p:cNvPr>
              <p:cNvSpPr txBox="1"/>
              <p:nvPr/>
            </p:nvSpPr>
            <p:spPr>
              <a:xfrm>
                <a:off x="1608292" y="3229734"/>
                <a:ext cx="8975414" cy="145443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rPr>
                  <a:t>VD: </a:t>
                </a:r>
                <a:endParaRPr lang="en-US" sz="2800">
                  <a:latin typeface="Times New Roman" panose="02020603050405020304" pitchFamily="18" charset="0"/>
                  <a:cs typeface="Times New Roman" panose="02020603050405020304" pitchFamily="18" charset="0"/>
                </a:endParaRPr>
              </a:p>
              <a:p>
                <a:pPr algn="just">
                  <a:lnSpc>
                    <a:spcPct val="150000"/>
                  </a:lnSpc>
                </a:pPr>
                <a:r>
                  <a:rPr lang="en-US" sz="2400">
                    <a:latin typeface="Times New Roman" panose="02020603050405020304" pitchFamily="18" charset="0"/>
                    <a:cs typeface="Times New Roman" panose="02020603050405020304" pitchFamily="18" charset="0"/>
                  </a:rPr>
                  <a:t>C (graphite, 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groupChr>
                      <m:groupChrPr>
                        <m:chr m:val="→"/>
                        <m:vertJc m:val="bot"/>
                        <m:ctrlPr>
                          <a:rPr lang="en-US" sz="2400" i="1">
                            <a:latin typeface="Cambria Math" panose="02040503050406030204" pitchFamily="18" charset="0"/>
                          </a:rPr>
                        </m:ctrlPr>
                      </m:groupChr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0</m:t>
                            </m:r>
                          </m:sup>
                        </m:sSup>
                      </m:e>
                    </m:groupChr>
                  </m:oMath>
                </a14:m>
                <a:r>
                  <a:rPr lang="en-US" sz="2400">
                    <a:latin typeface="Times New Roman" panose="02020603050405020304" pitchFamily="18" charset="0"/>
                    <a:cs typeface="Times New Roman" panose="02020603050405020304" pitchFamily="18" charset="0"/>
                  </a:rPr>
                  <a:t>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e>
                      <m:sub>
                        <m:r>
                          <a:rPr lang="en-US" sz="2400" i="1">
                            <a:latin typeface="Cambria Math" panose="02040503050406030204" pitchFamily="18" charset="0"/>
                            <a:ea typeface="Cambria Math" panose="02040503050406030204" pitchFamily="18" charset="0"/>
                          </a:rPr>
                          <m:t>𝑓</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𝐻</m:t>
                        </m:r>
                      </m:e>
                      <m:sub>
                        <m:r>
                          <a:rPr lang="en-US" sz="2400" i="1">
                            <a:latin typeface="Cambria Math" panose="02040503050406030204" pitchFamily="18" charset="0"/>
                          </a:rPr>
                          <m:t>298</m:t>
                        </m:r>
                      </m:sub>
                      <m:sup>
                        <m:r>
                          <a:rPr lang="en-US" sz="2400" i="1">
                            <a:latin typeface="Cambria Math" panose="02040503050406030204" pitchFamily="18" charset="0"/>
                          </a:rPr>
                          <m:t>0</m:t>
                        </m:r>
                      </m:sup>
                    </m:sSubSup>
                  </m:oMath>
                </a14:m>
                <a:r>
                  <a:rPr lang="en-US" sz="2400">
                    <a:latin typeface="Times New Roman" panose="02020603050405020304" pitchFamily="18" charset="0"/>
                    <a:cs typeface="Times New Roman" panose="02020603050405020304" pitchFamily="18" charset="0"/>
                  </a:rPr>
                  <a:t>(CO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 -393,50 kJ/mol</a:t>
                </a:r>
              </a:p>
            </p:txBody>
          </p:sp>
        </mc:Choice>
        <mc:Fallback xmlns="">
          <p:sp>
            <p:nvSpPr>
              <p:cNvPr id="13" name="TextBox 12">
                <a:extLst>
                  <a:ext uri="{FF2B5EF4-FFF2-40B4-BE49-F238E27FC236}">
                    <a16:creationId xmlns:a16="http://schemas.microsoft.com/office/drawing/2014/main" id="{032795F4-26CC-47DE-BBC1-50090B5039A1}"/>
                  </a:ext>
                </a:extLst>
              </p:cNvPr>
              <p:cNvSpPr txBox="1">
                <a:spLocks noRot="1" noChangeAspect="1" noMove="1" noResize="1" noEditPoints="1" noAdjustHandles="1" noChangeArrowheads="1" noChangeShapeType="1" noTextEdit="1"/>
              </p:cNvSpPr>
              <p:nvPr/>
            </p:nvSpPr>
            <p:spPr>
              <a:xfrm>
                <a:off x="1608292" y="3229734"/>
                <a:ext cx="8975414" cy="1454437"/>
              </a:xfrm>
              <a:prstGeom prst="rect">
                <a:avLst/>
              </a:prstGeom>
              <a:blipFill>
                <a:blip r:embed="rId3"/>
                <a:stretch>
                  <a:fillRect l="-1427" b="-7143"/>
                </a:stretch>
              </a:blipFill>
            </p:spPr>
            <p:txBody>
              <a:bodyPr/>
              <a:lstStyle/>
              <a:p>
                <a:r>
                  <a:rPr lang="en-US">
                    <a:noFill/>
                  </a:rPr>
                  <a:t> </a:t>
                </a:r>
              </a:p>
            </p:txBody>
          </p:sp>
        </mc:Fallback>
      </mc:AlternateContent>
    </p:spTree>
    <p:extLst>
      <p:ext uri="{BB962C8B-B14F-4D97-AF65-F5344CB8AC3E}">
        <p14:creationId xmlns:p14="http://schemas.microsoft.com/office/powerpoint/2010/main" val="16731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D6AF2B-5C7D-4A52-B6D5-899C4AC591FE}"/>
                  </a:ext>
                </a:extLst>
              </p:cNvPr>
              <p:cNvSpPr txBox="1"/>
              <p:nvPr/>
            </p:nvSpPr>
            <p:spPr>
              <a:xfrm>
                <a:off x="1608292" y="935507"/>
                <a:ext cx="8975414" cy="5413790"/>
              </a:xfrm>
              <a:prstGeom prst="rect">
                <a:avLst/>
              </a:prstGeom>
              <a:noFill/>
            </p:spPr>
            <p:txBody>
              <a:bodyPr wrap="square" rtlCol="0">
                <a:spAutoFit/>
              </a:bodyPr>
              <a:lstStyle/>
              <a:p>
                <a:pPr algn="just">
                  <a:lnSpc>
                    <a:spcPct val="150000"/>
                  </a:lnSpc>
                </a:pPr>
                <a:r>
                  <a:rPr lang="en-US" sz="2800" b="1" i="1">
                    <a:latin typeface="Times New Roman" panose="02020603050405020304" pitchFamily="18" charset="0"/>
                    <a:cs typeface="Times New Roman" panose="02020603050405020304" pitchFamily="18" charset="0"/>
                  </a:rPr>
                  <a:t>*</a:t>
                </a:r>
                <a:r>
                  <a:rPr lang="en-US" sz="2800" b="1" i="1" err="1">
                    <a:latin typeface="Times New Roman" panose="02020603050405020304" pitchFamily="18" charset="0"/>
                    <a:cs typeface="Times New Roman" panose="02020603050405020304" pitchFamily="18" charset="0"/>
                  </a:rPr>
                  <a:t>Chú</a:t>
                </a:r>
                <a:r>
                  <a:rPr lang="en-US" sz="2800" b="1" i="1">
                    <a:latin typeface="Times New Roman" panose="02020603050405020304" pitchFamily="18" charset="0"/>
                    <a:cs typeface="Times New Roman" panose="02020603050405020304" pitchFamily="18" charset="0"/>
                  </a:rPr>
                  <a:t> ý:</a:t>
                </a:r>
              </a:p>
              <a:p>
                <a:pPr marL="342900" indent="-342900" algn="just">
                  <a:lnSpc>
                    <a:spcPct val="150000"/>
                  </a:lnSpc>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bằng</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xét</a:t>
                </a:r>
                <a:r>
                  <a:rPr lang="en-US" sz="2800">
                    <a:latin typeface="Times New Roman" panose="02020603050405020304" pitchFamily="18" charset="0"/>
                    <a:cs typeface="Times New Roman" panose="02020603050405020304" pitchFamily="18" charset="0"/>
                  </a:rPr>
                  <a:t> ở </a:t>
                </a:r>
                <a:r>
                  <a:rPr lang="en-US" sz="2800" err="1">
                    <a:latin typeface="Times New Roman" panose="02020603050405020304" pitchFamily="18" charset="0"/>
                    <a:cs typeface="Times New Roman" panose="02020603050405020304" pitchFamily="18" charset="0"/>
                  </a:rPr>
                  <a:t>đkc</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tỏa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&gt;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kém</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A1D6AF2B-5C7D-4A52-B6D5-899C4AC591FE}"/>
                  </a:ext>
                </a:extLst>
              </p:cNvPr>
              <p:cNvSpPr txBox="1">
                <a:spLocks noRot="1" noChangeAspect="1" noMove="1" noResize="1" noEditPoints="1" noAdjustHandles="1" noChangeArrowheads="1" noChangeShapeType="1" noTextEdit="1"/>
              </p:cNvSpPr>
              <p:nvPr/>
            </p:nvSpPr>
            <p:spPr>
              <a:xfrm>
                <a:off x="1608292" y="935507"/>
                <a:ext cx="8975414" cy="5413790"/>
              </a:xfrm>
              <a:prstGeom prst="rect">
                <a:avLst/>
              </a:prstGeom>
              <a:blipFill>
                <a:blip r:embed="rId2"/>
                <a:stretch>
                  <a:fillRect l="-1427" r="-1359" b="-2137"/>
                </a:stretch>
              </a:blipFill>
            </p:spPr>
            <p:txBody>
              <a:bodyPr/>
              <a:lstStyle/>
              <a:p>
                <a:r>
                  <a:rPr lang="en-US">
                    <a:noFill/>
                  </a:rPr>
                  <a:t> </a:t>
                </a:r>
              </a:p>
            </p:txBody>
          </p:sp>
        </mc:Fallback>
      </mc:AlternateContent>
    </p:spTree>
    <p:extLst>
      <p:ext uri="{BB962C8B-B14F-4D97-AF65-F5344CB8AC3E}">
        <p14:creationId xmlns:p14="http://schemas.microsoft.com/office/powerpoint/2010/main" val="29478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Al</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–1676,00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A</a:t>
                          </a:r>
                          <a:r>
                            <a:rPr lang="en-US" sz="2350" b="0" err="1">
                              <a:effectLst/>
                              <a:latin typeface="Arial" panose="020B0604020202020204" pitchFamily="34" charset="0"/>
                              <a:cs typeface="Arial" panose="020B0604020202020204" pitchFamily="34" charset="0"/>
                            </a:rPr>
                            <a:t>g</a:t>
                          </a: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r</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M</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B</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aO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NaOH (s)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1</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 (</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05</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H</a:t>
                          </a:r>
                          <a:r>
                            <a:rPr lang="en-US" sz="2350" b="0"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SO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 </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spc="5"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9,16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–273,00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NH</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I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Ca(OH)</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4</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Choice>
        <mc:Fallback xmlns="">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123707" t="-549" r="-425000"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342857" t="-549" r="-208658"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550649" t="-549" r="-866" b="-358242"/>
                          </a:stretch>
                        </a:blipFill>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Al</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–1676,00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A</a:t>
                          </a:r>
                          <a:r>
                            <a:rPr lang="en-US" sz="2350" b="0" dirty="0" err="1">
                              <a:effectLst/>
                              <a:latin typeface="Arial" panose="020B0604020202020204" pitchFamily="34" charset="0"/>
                              <a:cs typeface="Arial" panose="020B0604020202020204" pitchFamily="34" charset="0"/>
                            </a:rPr>
                            <a:t>g</a:t>
                          </a: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r</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51</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M</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B</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aO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NaOH (s)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30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1</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 (</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05</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H</a:t>
                          </a:r>
                          <a:r>
                            <a:rPr lang="en-US" sz="2350" b="0"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SO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 </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spc="5"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9,16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–273,00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NH</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dirty="0">
                              <a:effectLst/>
                              <a:latin typeface="Arial" panose="020B0604020202020204" pitchFamily="34" charset="0"/>
                              <a:cs typeface="Arial" panose="020B0604020202020204" pitchFamily="34" charset="0"/>
                            </a:rPr>
                            <a:t>I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Ca(OH)</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F</a:t>
                          </a:r>
                          <a:r>
                            <a:rPr lang="en-US" sz="2350" b="0" spc="-5" dirty="0">
                              <a:effectLst/>
                              <a:latin typeface="Arial" panose="020B0604020202020204" pitchFamily="34" charset="0"/>
                              <a:cs typeface="Arial" panose="020B0604020202020204" pitchFamily="34" charset="0"/>
                            </a:rPr>
                            <a:t>eCl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4</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Fallback>
      </mc:AlternateContent>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0" y="1071896"/>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3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1" y="1071893"/>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S</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4</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–287,00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err="1">
                              <a:effectLst/>
                              <a:latin typeface="Arial" panose="020B0604020202020204" pitchFamily="34" charset="0"/>
                              <a:cs typeface="Arial" panose="020B0604020202020204" pitchFamily="34" charset="0"/>
                            </a:rPr>
                            <a:t>F</a:t>
                          </a:r>
                          <a:r>
                            <a:rPr lang="en-US" sz="2350" b="0" spc="-5" err="1">
                              <a:effectLst/>
                              <a:latin typeface="Arial" panose="020B0604020202020204" pitchFamily="34" charset="0"/>
                              <a:cs typeface="Arial" panose="020B0604020202020204" pitchFamily="34" charset="0"/>
                            </a:rPr>
                            <a:t>e</a:t>
                          </a:r>
                          <a:r>
                            <a:rPr lang="en-US" sz="2350" b="0" err="1">
                              <a:effectLst/>
                              <a:latin typeface="Arial" panose="020B0604020202020204" pitchFamily="34" charset="0"/>
                              <a:cs typeface="Arial" panose="020B0604020202020204" pitchFamily="34" charset="0"/>
                            </a:rPr>
                            <a:t>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–1121,00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–394,00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–359,00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SO</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CS</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Si</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CH</a:t>
                          </a:r>
                          <a:r>
                            <a:rPr lang="en-US" sz="2350" b="0" baseline="-25000">
                              <a:effectLst/>
                              <a:latin typeface="Arial" panose="020B0604020202020204" pitchFamily="34" charset="0"/>
                              <a:cs typeface="Arial" panose="020B0604020202020204" pitchFamily="34" charset="0"/>
                            </a:rPr>
                            <a:t>4 </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87</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L</a:t>
                          </a:r>
                          <a:r>
                            <a:rPr lang="en-US" sz="2350" b="0" spc="-5">
                              <a:effectLst/>
                              <a:latin typeface="Arial" panose="020B0604020202020204" pitchFamily="34" charset="0"/>
                              <a:cs typeface="Arial" panose="020B0604020202020204" pitchFamily="34" charset="0"/>
                            </a:rPr>
                            <a:t>iC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a:effectLst/>
                              <a:latin typeface="Arial" panose="020B0604020202020204" pitchFamily="34" charset="0"/>
                              <a:cs typeface="Arial" panose="020B0604020202020204" pitchFamily="34" charset="0"/>
                            </a:rPr>
                            <a:t>C</a:t>
                          </a:r>
                          <a:r>
                            <a:rPr lang="en-US" sz="2200" b="0" baseline="-25000">
                              <a:effectLst/>
                              <a:latin typeface="Arial" panose="020B0604020202020204" pitchFamily="34" charset="0"/>
                              <a:cs typeface="Arial" panose="020B0604020202020204" pitchFamily="34" charset="0"/>
                            </a:rPr>
                            <a:t>2</a:t>
                          </a:r>
                          <a:r>
                            <a:rPr lang="en-US" sz="2200" b="0">
                              <a:effectLst/>
                              <a:latin typeface="Arial" panose="020B0604020202020204" pitchFamily="34" charset="0"/>
                              <a:cs typeface="Arial" panose="020B0604020202020204" pitchFamily="34" charset="0"/>
                            </a:rPr>
                            <a:t>H</a:t>
                          </a:r>
                          <a:r>
                            <a:rPr lang="en-US" sz="2200" b="0" baseline="-25000">
                              <a:effectLst/>
                              <a:latin typeface="Arial" panose="020B0604020202020204" pitchFamily="34" charset="0"/>
                              <a:cs typeface="Arial" panose="020B0604020202020204" pitchFamily="34" charset="0"/>
                            </a:rPr>
                            <a:t>5</a:t>
                          </a:r>
                          <a:r>
                            <a:rPr lang="en-US" sz="2200" b="0">
                              <a:effectLst/>
                              <a:latin typeface="Arial" panose="020B0604020202020204" pitchFamily="34" charset="0"/>
                              <a:cs typeface="Arial" panose="020B0604020202020204" pitchFamily="34" charset="0"/>
                            </a:rPr>
                            <a:t>OH (l)</a:t>
                          </a:r>
                          <a:endParaRPr lang="en-US" sz="2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Choice>
        <mc:Fallback xmlns="">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4242" t="-571" r="-427273"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42424" t="-571" r="-209091"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0216" t="-571" r="-1299" b="-378286"/>
                          </a:stretch>
                        </a:blipFill>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S</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4</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70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PCl</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–287,00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err="1">
                              <a:effectLst/>
                              <a:latin typeface="Arial" panose="020B0604020202020204" pitchFamily="34" charset="0"/>
                              <a:cs typeface="Arial" panose="020B0604020202020204" pitchFamily="34" charset="0"/>
                            </a:rPr>
                            <a:t>F</a:t>
                          </a:r>
                          <a:r>
                            <a:rPr lang="en-US" sz="2350" b="0" spc="-5" dirty="0" err="1">
                              <a:effectLst/>
                              <a:latin typeface="Arial" panose="020B0604020202020204" pitchFamily="34" charset="0"/>
                              <a:cs typeface="Arial" panose="020B0604020202020204" pitchFamily="34" charset="0"/>
                            </a:rPr>
                            <a:t>e</a:t>
                          </a:r>
                          <a:r>
                            <a:rPr lang="en-US" sz="2350" b="0" dirty="0" err="1">
                              <a:effectLst/>
                              <a:latin typeface="Arial" panose="020B0604020202020204" pitchFamily="34" charset="0"/>
                              <a:cs typeface="Arial" panose="020B0604020202020204" pitchFamily="34" charset="0"/>
                            </a:rPr>
                            <a:t>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–1121,00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–394,00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–359,00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SO</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CS</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Si</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CH</a:t>
                          </a:r>
                          <a:r>
                            <a:rPr lang="en-US" sz="2350" b="0" baseline="-25000" dirty="0">
                              <a:effectLst/>
                              <a:latin typeface="Arial" panose="020B0604020202020204" pitchFamily="34" charset="0"/>
                              <a:cs typeface="Arial" panose="020B0604020202020204" pitchFamily="34" charset="0"/>
                            </a:rPr>
                            <a:t>4 </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87</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L</a:t>
                          </a:r>
                          <a:r>
                            <a:rPr lang="en-US" sz="2350" b="0" spc="-5" dirty="0">
                              <a:effectLst/>
                              <a:latin typeface="Arial" panose="020B0604020202020204" pitchFamily="34" charset="0"/>
                              <a:cs typeface="Arial" panose="020B0604020202020204" pitchFamily="34" charset="0"/>
                            </a:rPr>
                            <a:t>iC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–408,00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dirty="0">
                              <a:effectLst/>
                              <a:latin typeface="Arial" panose="020B0604020202020204" pitchFamily="34" charset="0"/>
                              <a:cs typeface="Arial" panose="020B0604020202020204" pitchFamily="34" charset="0"/>
                            </a:rPr>
                            <a:t>C</a:t>
                          </a:r>
                          <a:r>
                            <a:rPr lang="en-US" sz="2200" b="0" baseline="-25000" dirty="0">
                              <a:effectLst/>
                              <a:latin typeface="Arial" panose="020B0604020202020204" pitchFamily="34" charset="0"/>
                              <a:cs typeface="Arial" panose="020B0604020202020204" pitchFamily="34" charset="0"/>
                            </a:rPr>
                            <a:t>2</a:t>
                          </a:r>
                          <a:r>
                            <a:rPr lang="en-US" sz="2200" b="0" dirty="0">
                              <a:effectLst/>
                              <a:latin typeface="Arial" panose="020B0604020202020204" pitchFamily="34" charset="0"/>
                              <a:cs typeface="Arial" panose="020B0604020202020204" pitchFamily="34" charset="0"/>
                            </a:rPr>
                            <a:t>H</a:t>
                          </a:r>
                          <a:r>
                            <a:rPr lang="en-US" sz="2200" b="0" baseline="-25000" dirty="0">
                              <a:effectLst/>
                              <a:latin typeface="Arial" panose="020B0604020202020204" pitchFamily="34" charset="0"/>
                              <a:cs typeface="Arial" panose="020B0604020202020204" pitchFamily="34" charset="0"/>
                            </a:rPr>
                            <a:t>5</a:t>
                          </a:r>
                          <a:r>
                            <a:rPr lang="en-US" sz="2200" b="0" dirty="0">
                              <a:effectLst/>
                              <a:latin typeface="Arial" panose="020B0604020202020204" pitchFamily="34" charset="0"/>
                              <a:cs typeface="Arial" panose="020B0604020202020204" pitchFamily="34" charset="0"/>
                            </a:rPr>
                            <a:t>OH (l)</a:t>
                          </a:r>
                          <a:endParaRPr lang="en-US" sz="2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Fallback>
      </mc:AlternateContent>
    </p:spTree>
    <p:extLst>
      <p:ext uri="{BB962C8B-B14F-4D97-AF65-F5344CB8AC3E}">
        <p14:creationId xmlns:p14="http://schemas.microsoft.com/office/powerpoint/2010/main" val="418186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3767CB-5912-44CD-A75F-D16CEC6510A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cxnSp>
        <p:nvCxnSpPr>
          <p:cNvPr id="5" name="Straight Connector 4">
            <a:extLst>
              <a:ext uri="{FF2B5EF4-FFF2-40B4-BE49-F238E27FC236}">
                <a16:creationId xmlns:a16="http://schemas.microsoft.com/office/drawing/2014/main" id="{122E4A93-6D75-4875-A183-7061C20B5B47}"/>
              </a:ext>
            </a:extLst>
          </p:cNvPr>
          <p:cNvCxnSpPr>
            <a:cxnSpLocks/>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01F24C-AFB5-47D6-9705-9812CF47B07B}"/>
              </a:ext>
            </a:extLst>
          </p:cNvPr>
          <p:cNvSpPr txBox="1"/>
          <p:nvPr/>
        </p:nvSpPr>
        <p:spPr>
          <a:xfrm>
            <a:off x="3433763" y="312678"/>
            <a:ext cx="637628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TRẢ LỜI PHIẾU HỌC TẬP SỐ 5</a:t>
            </a:r>
          </a:p>
        </p:txBody>
      </p:sp>
      <p:graphicFrame>
        <p:nvGraphicFramePr>
          <p:cNvPr id="2" name="Table 1">
            <a:extLst>
              <a:ext uri="{FF2B5EF4-FFF2-40B4-BE49-F238E27FC236}">
                <a16:creationId xmlns:a16="http://schemas.microsoft.com/office/drawing/2014/main" id="{FD6E2974-B724-D3CE-705D-54EC383D3BDC}"/>
              </a:ext>
            </a:extLst>
          </p:cNvPr>
          <p:cNvGraphicFramePr>
            <a:graphicFrameLocks noGrp="1"/>
          </p:cNvGraphicFramePr>
          <p:nvPr>
            <p:extLst>
              <p:ext uri="{D42A27DB-BD31-4B8C-83A1-F6EECF244321}">
                <p14:modId xmlns:p14="http://schemas.microsoft.com/office/powerpoint/2010/main" val="1189507141"/>
              </p:ext>
            </p:extLst>
          </p:nvPr>
        </p:nvGraphicFramePr>
        <p:xfrm>
          <a:off x="812800" y="1166050"/>
          <a:ext cx="10611556" cy="4889310"/>
        </p:xfrm>
        <a:graphic>
          <a:graphicData uri="http://schemas.openxmlformats.org/drawingml/2006/table">
            <a:tbl>
              <a:tblPr firstRow="1" firstCol="1" bandRow="1"/>
              <a:tblGrid>
                <a:gridCol w="10611556">
                  <a:extLst>
                    <a:ext uri="{9D8B030D-6E8A-4147-A177-3AD203B41FA5}">
                      <a16:colId xmlns:a16="http://schemas.microsoft.com/office/drawing/2014/main" val="3332054137"/>
                    </a:ext>
                  </a:extLst>
                </a:gridCol>
              </a:tblGrid>
              <a:tr h="4720309">
                <a:tc>
                  <a:txBody>
                    <a:bodyPr/>
                    <a:lstStyle/>
                    <a:p>
                      <a:pPr algn="ctr">
                        <a:lnSpc>
                          <a:spcPct val="115000"/>
                        </a:lnSpc>
                        <a:spcAft>
                          <a:spcPts val="800"/>
                        </a:spcAft>
                        <a:tabLst>
                          <a:tab pos="180340"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Enthalpy tạo thành của một chất là nhiệt kèm theo phản ứng tạo thành 1 mol chất đó từ các đơn chất bền nhất. Kí hiệu </a:t>
                      </a:r>
                      <a:r>
                        <a:rPr lang="en-US" sz="200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f</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tính theo đơn vị kJ/mol hoặc kcal/mol. Enthalpy tạo thành trong điều kiện chuẩn được gọi là enthalpy tạo thành chuẩn (hay nhiệt tạo thành chuẩn). Kí hiệu là ∆</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a:effectLst/>
                          <a:latin typeface="Times New Roman" panose="02020603050405020304" pitchFamily="18" charset="0"/>
                          <a:ea typeface="Calibri" panose="020F0502020204030204" pitchFamily="34" charset="0"/>
                          <a:cs typeface="Times New Roman" panose="02020603050405020304" pitchFamily="18" charset="0"/>
                        </a:rPr>
                        <a:t>Enthalpy tạo thành của một chất chất là nhiệt kèm theo phản ứng tạo thành 1 mol chất đó từ các đơn chất bền nhất. </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Enthalpy của phản ứng là lượng nhiệt tỏa ra hay thu vào của một phản ứng hóa học trong đkc.</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Ví dụ: S(s) + 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–296,80 kJ/mol (enthalpy tạo thành)</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Zn(s) + 2HCl(aq) → ZnCl</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(aq) + 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 –152,6 kJ/mol (biến thiên enthalpy của phản ứng)</a:t>
                      </a: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 296,80 kJ/mol là nhiệt lượng kèm theo khi tạo ra 1 mol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từ các đơn chất bền ở điều kiện chuẩn (sulfur rắn và oxygen phân tử).</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spc="-3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&lt; 0, hợp chất SO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(g) bền hơn về mặt năng lượng so với các đơn chất bền S (s) và 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931" marR="639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333729"/>
                  </a:ext>
                </a:extLst>
              </a:tr>
            </a:tbl>
          </a:graphicData>
        </a:graphic>
      </p:graphicFrame>
    </p:spTree>
    <p:extLst>
      <p:ext uri="{BB962C8B-B14F-4D97-AF65-F5344CB8AC3E}">
        <p14:creationId xmlns:p14="http://schemas.microsoft.com/office/powerpoint/2010/main" val="13692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E7779BA2-56CB-CBE8-7470-5192368AD274}"/>
              </a:ext>
            </a:extLst>
          </p:cNvPr>
          <p:cNvSpPr>
            <a:spLocks noChangeArrowheads="1"/>
          </p:cNvSpPr>
          <p:nvPr/>
        </p:nvSpPr>
        <p:spPr bwMode="auto">
          <a:xfrm>
            <a:off x="798159" y="1166842"/>
            <a:ext cx="10595676" cy="452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1pPr>
            <a:lvl2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2pPr>
            <a:lvl3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3pPr>
            <a:lvl4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4pPr>
            <a:lvl5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5pPr>
            <a:lvl6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6pPr>
            <a:lvl7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7pPr>
            <a:lvl8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8pPr>
            <a:lvl9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9pPr>
          </a:lstStyle>
          <a:p>
            <a:pPr marL="0" marR="0" lvl="0" indent="90488" algn="ctr"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a:t>
            </a:r>
            <a:r>
              <a:rPr kumimoji="0" lang="en-US" altLang="en-US" sz="24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90488" algn="l"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13.5 SGK mô tả sơ đồ biểu diễn biến thiên enthalpy của phản ứng. Nhận xét về giá trị của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(sp) so với </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(cđ).</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defTabSz="914400"/>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2: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Cho hai phương trình nhiệt hóa học sau:</a:t>
            </a: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So sánh nhiệt giữa 2 phản ứng. Phản ứng nào xảy ra thuận lợi hơn?</a:t>
            </a:r>
            <a:endParaRPr lang="en-US" altLang="en-US" sz="2400">
              <a:latin typeface="Times New Roman" panose="02020603050405020304" pitchFamily="18" charset="0"/>
              <a:cs typeface="Times New Roman" panose="02020603050405020304" pitchFamily="18" charset="0"/>
              <a:sym typeface="Symbol" panose="05050102010706020507" pitchFamily="18" charset="2"/>
            </a:endParaRPr>
          </a:p>
          <a:p>
            <a:pPr lvl="0" defTabSz="914400"/>
            <a:r>
              <a:rPr lang="en-US" altLang="en-US" sz="2400" b="1">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3: </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Vẽ sơ đồ biểu diễn biến thiên enthalpy của phản ứng nhiệt phân CaCO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3</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rPr>
              <a:t>Từ kết quả giải thích vì sao khi nung vôi cần cung cấp nhiệt liên tục, nếu dừng cung cấp nhiệt phản ứng sẽ không tiếp diễn?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335EBCAD-81F8-F8E9-BD04-33F95759D51F}"/>
              </a:ext>
            </a:extLst>
          </p:cNvPr>
          <p:cNvPicPr>
            <a:picLocks noChangeAspect="1"/>
          </p:cNvPicPr>
          <p:nvPr/>
        </p:nvPicPr>
        <p:blipFill>
          <a:blip r:embed="rId2"/>
          <a:stretch>
            <a:fillRect/>
          </a:stretch>
        </p:blipFill>
        <p:spPr>
          <a:xfrm>
            <a:off x="895661" y="4343222"/>
            <a:ext cx="9078580" cy="622582"/>
          </a:xfrm>
          <a:prstGeom prst="rect">
            <a:avLst/>
          </a:prstGeom>
        </p:spPr>
      </p:pic>
      <p:pic>
        <p:nvPicPr>
          <p:cNvPr id="18" name="Picture 17">
            <a:extLst>
              <a:ext uri="{FF2B5EF4-FFF2-40B4-BE49-F238E27FC236}">
                <a16:creationId xmlns:a16="http://schemas.microsoft.com/office/drawing/2014/main" id="{62665088-54F9-129C-6BFD-0D7BEC00D8CF}"/>
              </a:ext>
            </a:extLst>
          </p:cNvPr>
          <p:cNvPicPr>
            <a:picLocks noChangeAspect="1"/>
          </p:cNvPicPr>
          <p:nvPr/>
        </p:nvPicPr>
        <p:blipFill>
          <a:blip r:embed="rId3"/>
          <a:stretch>
            <a:fillRect/>
          </a:stretch>
        </p:blipFill>
        <p:spPr>
          <a:xfrm>
            <a:off x="1268842" y="2682313"/>
            <a:ext cx="8326714" cy="901398"/>
          </a:xfrm>
          <a:prstGeom prst="rect">
            <a:avLst/>
          </a:prstGeom>
        </p:spPr>
      </p:pic>
    </p:spTree>
    <p:extLst>
      <p:ext uri="{BB962C8B-B14F-4D97-AF65-F5344CB8AC3E}">
        <p14:creationId xmlns:p14="http://schemas.microsoft.com/office/powerpoint/2010/main" val="3453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2" name="Table 1">
            <a:extLst>
              <a:ext uri="{FF2B5EF4-FFF2-40B4-BE49-F238E27FC236}">
                <a16:creationId xmlns:a16="http://schemas.microsoft.com/office/drawing/2014/main" id="{B6F5566B-AB75-EBF1-FF93-9CD5E7876C91}"/>
              </a:ext>
            </a:extLst>
          </p:cNvPr>
          <p:cNvGraphicFramePr>
            <a:graphicFrameLocks noGrp="1"/>
          </p:cNvGraphicFramePr>
          <p:nvPr>
            <p:extLst>
              <p:ext uri="{D42A27DB-BD31-4B8C-83A1-F6EECF244321}">
                <p14:modId xmlns:p14="http://schemas.microsoft.com/office/powerpoint/2010/main" val="363623401"/>
              </p:ext>
            </p:extLst>
          </p:nvPr>
        </p:nvGraphicFramePr>
        <p:xfrm>
          <a:off x="1493153" y="1147180"/>
          <a:ext cx="9654315" cy="5161153"/>
        </p:xfrm>
        <a:graphic>
          <a:graphicData uri="http://schemas.openxmlformats.org/drawingml/2006/table">
            <a:tbl>
              <a:tblPr firstRow="1" firstCol="1" bandRow="1"/>
              <a:tblGrid>
                <a:gridCol w="9654315">
                  <a:extLst>
                    <a:ext uri="{9D8B030D-6E8A-4147-A177-3AD203B41FA5}">
                      <a16:colId xmlns:a16="http://schemas.microsoft.com/office/drawing/2014/main" val="279964679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400">
                          <a:effectLst/>
                          <a:latin typeface="Times New Roman" panose="02020603050405020304" pitchFamily="18" charset="0"/>
                          <a:ea typeface="Calibri" panose="020F0502020204030204" pitchFamily="34" charset="0"/>
                          <a:cs typeface="Times New Roman" panose="02020603050405020304" pitchFamily="18" charset="0"/>
                        </a:rPr>
                        <a:t>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(sp) &lt; 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(cđ) </a:t>
                      </a:r>
                    </a:p>
                    <a:p>
                      <a:pPr marR="124460" indent="22225" algn="just">
                        <a:lnSpc>
                          <a:spcPct val="115000"/>
                        </a:lnSpc>
                        <a:spcAft>
                          <a:spcPts val="800"/>
                        </a:spcAft>
                      </a:pPr>
                      <a:r>
                        <a:rPr lang="en-US" sz="2400">
                          <a:effectLst/>
                          <a:latin typeface="Cambria Math" panose="02040503050406030204" pitchFamily="18" charset="0"/>
                          <a:ea typeface="Calibri" panose="020F0502020204030204" pitchFamily="34" charset="0"/>
                          <a:cs typeface="Cambria Math" panose="020405030504060302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&lt; 0: Phản ứng toả nhiệt.</a:t>
                      </a:r>
                    </a:p>
                    <a:p>
                      <a:pPr marR="7493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(2) toả ra lượng nhiệt lớn hơn nên xảy ra thuận lợi hơn.</a:t>
                      </a:r>
                    </a:p>
                    <a:p>
                      <a:pPr>
                        <a:lnSpc>
                          <a:spcPct val="115000"/>
                        </a:lnSpc>
                        <a:spcAft>
                          <a:spcPts val="800"/>
                        </a:spcAft>
                        <a:tabLst>
                          <a:tab pos="424180" algn="l"/>
                          <a:tab pos="46228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2400">
                          <a:effectLst/>
                          <a:latin typeface="Times New Roman" panose="02020603050405020304" pitchFamily="18" charset="0"/>
                          <a:ea typeface="Calibri" panose="020F0502020204030204" pitchFamily="34" charset="0"/>
                          <a:cs typeface="Times New Roman" panose="02020603050405020304" pitchFamily="18" charset="0"/>
                        </a:rPr>
                        <a:t> Sơ đồ biểu diễn biến thiên enthalpy của phản ứng nhiệt phân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069873"/>
                  </a:ext>
                </a:extLst>
              </a:tr>
            </a:tbl>
          </a:graphicData>
        </a:graphic>
      </p:graphicFrame>
      <p:pic>
        <p:nvPicPr>
          <p:cNvPr id="9217" name="Picture 40" descr="A picture containing diagram&#10;&#10;Description automatically generated">
            <a:extLst>
              <a:ext uri="{FF2B5EF4-FFF2-40B4-BE49-F238E27FC236}">
                <a16:creationId xmlns:a16="http://schemas.microsoft.com/office/drawing/2014/main" id="{86BB01F3-DC56-957C-895B-2D0DABB04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408" y="3770490"/>
            <a:ext cx="3674244" cy="221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5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8701" y="1817147"/>
            <a:ext cx="8841565" cy="2000548"/>
          </a:xfrm>
          <a:prstGeom prst="rect">
            <a:avLst/>
          </a:prstGeom>
          <a:noFill/>
          <a:ln w="28575">
            <a:solidFill>
              <a:srgbClr val="FFC000"/>
            </a:solidFill>
          </a:ln>
        </p:spPr>
        <p:txBody>
          <a:bodyPr wrap="square" rtlCol="0">
            <a:spAutoFit/>
          </a:bodyPr>
          <a:lstStyle/>
          <a:p>
            <a:pPr algn="ctr"/>
            <a:r>
              <a:rPr lang="en-US" sz="3600" b="1">
                <a:solidFill>
                  <a:srgbClr val="FF0000"/>
                </a:solidFill>
              </a:rPr>
              <a:t>BÀI TẬP VỀ NHÀ</a:t>
            </a:r>
          </a:p>
          <a:p>
            <a:pPr algn="ctr"/>
            <a:r>
              <a:rPr lang="en-US" sz="4400">
                <a:latin typeface="Times New Roman" panose="02020603050405020304" pitchFamily="18" charset="0"/>
                <a:ea typeface="Calibri" panose="020F0502020204030204" pitchFamily="34" charset="0"/>
              </a:rPr>
              <a:t>T</a:t>
            </a:r>
            <a:r>
              <a:rPr lang="en-US" sz="4400">
                <a:effectLst/>
                <a:latin typeface="Times New Roman" panose="02020603050405020304" pitchFamily="18" charset="0"/>
                <a:ea typeface="Calibri" panose="020F0502020204030204" pitchFamily="34" charset="0"/>
              </a:rPr>
              <a:t>óm tắt nội dung chính của bài học bằng sơ đồ tư duy hoặc infographic.</a:t>
            </a:r>
            <a:endParaRPr lang="en-US" sz="6000" b="1">
              <a:solidFill>
                <a:srgbClr val="FF0000"/>
              </a:solidFill>
            </a:endParaRPr>
          </a:p>
        </p:txBody>
      </p:sp>
    </p:spTree>
    <p:extLst>
      <p:ext uri="{BB962C8B-B14F-4D97-AF65-F5344CB8AC3E}">
        <p14:creationId xmlns:p14="http://schemas.microsoft.com/office/powerpoint/2010/main" val="3309757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C4E418-F513-44A6-BE8F-B793F6E7095B}"/>
              </a:ext>
            </a:extLst>
          </p:cNvPr>
          <p:cNvSpPr>
            <a:spLocks noGrp="1"/>
          </p:cNvSpPr>
          <p:nvPr>
            <p:ph type="subTitle" idx="1"/>
          </p:nvPr>
        </p:nvSpPr>
        <p:spPr>
          <a:xfrm>
            <a:off x="2309247" y="2749721"/>
            <a:ext cx="6142420" cy="977621"/>
          </a:xfrm>
        </p:spPr>
        <p:txBody>
          <a:bodyPr>
            <a:normAutofit fontScale="77500" lnSpcReduction="20000"/>
          </a:bodyPr>
          <a:lstStyle/>
          <a:p>
            <a:pPr algn="ctr"/>
            <a:r>
              <a:rPr lang="en-US" sz="4000" b="1" cap="none" dirty="0">
                <a:ln w="22225">
                  <a:solidFill>
                    <a:schemeClr val="accent2"/>
                  </a:solidFill>
                  <a:prstDash val="solid"/>
                </a:ln>
                <a:solidFill>
                  <a:schemeClr val="accent2">
                    <a:lumMod val="40000"/>
                    <a:lumOff val="60000"/>
                  </a:schemeClr>
                </a:solidFill>
              </a:rPr>
              <a:t>TRÒ CHƠI LẬT MẢNH GHÉP</a:t>
            </a:r>
          </a:p>
        </p:txBody>
      </p:sp>
      <p:pic>
        <p:nvPicPr>
          <p:cNvPr id="1026" name="Picture 2">
            <a:extLst>
              <a:ext uri="{FF2B5EF4-FFF2-40B4-BE49-F238E27FC236}">
                <a16:creationId xmlns:a16="http://schemas.microsoft.com/office/drawing/2014/main" id="{D0B0D412-E1A7-4056-91B7-A021BCD150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60838" y="959987"/>
            <a:ext cx="2138516" cy="1669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FEC1C8-3CF6-4138-BE63-C1169EBFEC7A}"/>
              </a:ext>
            </a:extLst>
          </p:cNvPr>
          <p:cNvSpPr/>
          <p:nvPr/>
        </p:nvSpPr>
        <p:spPr>
          <a:xfrm>
            <a:off x="3160178" y="185267"/>
            <a:ext cx="416011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a:ln w="22225">
                  <a:solidFill>
                    <a:srgbClr val="DE478E"/>
                  </a:solidFill>
                  <a:prstDash val="solid"/>
                </a:ln>
                <a:solidFill>
                  <a:srgbClr val="DE478E">
                    <a:lumMod val="40000"/>
                    <a:lumOff val="60000"/>
                  </a:srgbClr>
                </a:solidFill>
                <a:latin typeface="Gill Sans MT" panose="020B0502020104020203"/>
              </a:rPr>
              <a:t>LUYỆN TẬP</a:t>
            </a:r>
            <a:endParaRPr kumimoji="0" lang="en-US" sz="5400" b="1" i="0" u="none" strike="noStrike" kern="1200" cap="none" spc="0" normalizeH="0" baseline="0" noProof="0" dirty="0">
              <a:ln w="22225">
                <a:solidFill>
                  <a:srgbClr val="DE478E"/>
                </a:solidFill>
                <a:prstDash val="solid"/>
              </a:ln>
              <a:solidFill>
                <a:srgbClr val="DE478E">
                  <a:lumMod val="40000"/>
                  <a:lumOff val="60000"/>
                </a:srgbClr>
              </a:solidFill>
              <a:effectLst/>
              <a:uLnTx/>
              <a:uFillTx/>
              <a:latin typeface="Gill Sans MT" panose="020B0502020104020203"/>
              <a:ea typeface="+mn-ea"/>
              <a:cs typeface="+mn-cs"/>
            </a:endParaRPr>
          </a:p>
        </p:txBody>
      </p:sp>
      <p:sp>
        <p:nvSpPr>
          <p:cNvPr id="6" name="Speech Bubble: Oval 5">
            <a:extLst>
              <a:ext uri="{FF2B5EF4-FFF2-40B4-BE49-F238E27FC236}">
                <a16:creationId xmlns:a16="http://schemas.microsoft.com/office/drawing/2014/main" id="{33A47BC8-E9FC-48FE-8A5E-B65990E9900F}"/>
              </a:ext>
            </a:extLst>
          </p:cNvPr>
          <p:cNvSpPr/>
          <p:nvPr/>
        </p:nvSpPr>
        <p:spPr>
          <a:xfrm>
            <a:off x="8289436" y="1290544"/>
            <a:ext cx="3930179" cy="2729091"/>
          </a:xfrm>
          <a:prstGeom prst="wedgeEllipseCallout">
            <a:avLst>
              <a:gd name="adj1" fmla="val -63524"/>
              <a:gd name="adj2" fmla="val 65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Em hãy chọn câu hỏi bất kì, trả lời đúng sẽ mở được 1 mảnh ghép của bức tranh bí mật.</a:t>
            </a:r>
          </a:p>
        </p:txBody>
      </p:sp>
      <p:pic>
        <p:nvPicPr>
          <p:cNvPr id="10" name="Picture 4" descr="question mark what Sticker by Aminal Stickers">
            <a:extLst>
              <a:ext uri="{FF2B5EF4-FFF2-40B4-BE49-F238E27FC236}">
                <a16:creationId xmlns:a16="http://schemas.microsoft.com/office/drawing/2014/main" id="{FC884C4A-AAE2-46BE-9717-19C06135CA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605" y="3577406"/>
            <a:ext cx="2007316" cy="200731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67D02A4-7534-4D24-8646-531560AC16A0}"/>
              </a:ext>
            </a:extLst>
          </p:cNvPr>
          <p:cNvSpPr/>
          <p:nvPr/>
        </p:nvSpPr>
        <p:spPr>
          <a:xfrm>
            <a:off x="44121" y="3727342"/>
            <a:ext cx="3930179" cy="2270096"/>
          </a:xfrm>
          <a:prstGeom prst="wedgeEllipseCallout">
            <a:avLst>
              <a:gd name="adj1" fmla="val 85829"/>
              <a:gd name="adj2" fmla="val -8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Hãy đoán xem hình ảnh bí mật ẩn sau các mảnh ghép là gì nhé!</a:t>
            </a:r>
          </a:p>
        </p:txBody>
      </p:sp>
    </p:spTree>
    <p:extLst>
      <p:ext uri="{BB962C8B-B14F-4D97-AF65-F5344CB8AC3E}">
        <p14:creationId xmlns:p14="http://schemas.microsoft.com/office/powerpoint/2010/main" val="1295621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16" presetClass="entr" presetSubtype="21"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500"/>
                            </p:stCondLst>
                            <p:childTnLst>
                              <p:par>
                                <p:cTn id="24" presetID="6" presetClass="entr" presetSubtype="16"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par>
                          <p:cTn id="27" fill="hold">
                            <p:stCondLst>
                              <p:cond delay="8500"/>
                            </p:stCondLst>
                            <p:childTnLst>
                              <p:par>
                                <p:cTn id="28" presetID="6" presetClass="entr" presetSubtype="16"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king soda là gì? 5 Công dụng của Baking soda nhân viên khách sạn – nhà  hàng cần biết">
            <a:extLst>
              <a:ext uri="{FF2B5EF4-FFF2-40B4-BE49-F238E27FC236}">
                <a16:creationId xmlns:a16="http://schemas.microsoft.com/office/drawing/2014/main" id="{558FC831-6386-4EB6-3C51-4DA6473EA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008" y="1123541"/>
            <a:ext cx="6729545" cy="448636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3" y="-51572"/>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8"/>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7"/>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 name="TextBox 1">
            <a:extLst>
              <a:ext uri="{FF2B5EF4-FFF2-40B4-BE49-F238E27FC236}">
                <a16:creationId xmlns:a16="http://schemas.microsoft.com/office/drawing/2014/main" id="{B903BADC-47B9-4E2A-9E7A-F2D5457926C5}"/>
              </a:ext>
            </a:extLst>
          </p:cNvPr>
          <p:cNvSpPr txBox="1"/>
          <p:nvPr/>
        </p:nvSpPr>
        <p:spPr>
          <a:xfrm>
            <a:off x="2888251" y="6182188"/>
            <a:ext cx="812460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ĐI TÌM HÌNH ẢNH BÍ MẬT ẨN SAU MẢNH GHÉP CÁC EM NHÉ!!</a:t>
            </a:r>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Years 2013 - Synchronized Epic Music (Heart of Courage) - FWSim Fireworks Display - H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911" y="132741"/>
            <a:ext cx="10961511" cy="6310840"/>
          </a:xfrm>
          <a:prstGeom prst="rect">
            <a:avLst/>
          </a:prstGeom>
        </p:spPr>
      </p:pic>
    </p:spTree>
    <p:extLst>
      <p:ext uri="{BB962C8B-B14F-4D97-AF65-F5344CB8AC3E}">
        <p14:creationId xmlns:p14="http://schemas.microsoft.com/office/powerpoint/2010/main" val="232616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88622" y="410935"/>
            <a:ext cx="1066880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kumimoji="0" lang="en-US" sz="2200" b="1" i="0" u="none" strike="noStrike" kern="1200" cap="none" spc="0" normalizeH="0" baseline="0" noProof="0">
                <a:ln>
                  <a:noFill/>
                </a:ln>
                <a:solidFill>
                  <a:prstClr val="white"/>
                </a:solidFill>
                <a:effectLst/>
                <a:uLnTx/>
                <a:uFillTx/>
                <a:latin typeface="Times New Roman" panose="02020603050405020304" pitchFamily="18" charset="0"/>
              </a:rPr>
              <a:t>Câu 1: </a:t>
            </a:r>
            <a:r>
              <a:rPr lang="vi-VN" sz="2200" b="1">
                <a:solidFill>
                  <a:prstClr val="white"/>
                </a:solidFill>
                <a:latin typeface="Times New Roman" panose="02020603050405020304" pitchFamily="18" charset="0"/>
              </a:rPr>
              <a:t>Sơ đồ biểu diễn biến thiên enthalpy của phản ứng:  A + B </a:t>
            </a:r>
            <a:r>
              <a:rPr lang="vi-VN"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vi-VN" sz="2200" b="1">
                <a:solidFill>
                  <a:prstClr val="white"/>
                </a:solidFill>
                <a:latin typeface="Times New Roman" panose="02020603050405020304" pitchFamily="18" charset="0"/>
              </a:rPr>
              <a:t>C + D có dạng:</a:t>
            </a:r>
            <a:endParaRPr lang="en-US" sz="2200" b="1">
              <a:solidFill>
                <a:prstClr val="white"/>
              </a:solidFill>
              <a:latin typeface="Times New Roman" panose="02020603050405020304" pitchFamily="18" charset="0"/>
            </a:endParaRPr>
          </a:p>
          <a:p>
            <a:pPr algn="just">
              <a:lnSpc>
                <a:spcPct val="115000"/>
              </a:lnSpc>
              <a:spcAft>
                <a:spcPts val="800"/>
              </a:spcAft>
            </a:pPr>
            <a:r>
              <a:rPr lang="en-US" sz="2200">
                <a:latin typeface="Times New Roman" panose="02020603050405020304" pitchFamily="18" charset="0"/>
                <a:cs typeface="Times New Roman" panose="02020603050405020304" pitchFamily="18" charset="0"/>
              </a:rPr>
              <a:t>Phát biểu nào sau đây là đúng?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vi-VN" sz="2200">
                <a:latin typeface="Times New Roman" panose="02020603050405020304" pitchFamily="18" charset="0"/>
                <a:ea typeface="Times New Roman" panose="02020603050405020304" pitchFamily="18" charset="0"/>
                <a:cs typeface="Times New Roman" panose="02020603050405020304" pitchFamily="18" charset="0"/>
              </a:rPr>
              <a:t>A.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t</a:t>
            </a:r>
            <a:r>
              <a:rPr lang="vi-VN" sz="2200">
                <a:latin typeface="Times New Roman" panose="02020603050405020304" pitchFamily="18" charset="0"/>
                <a:ea typeface="Yu Mincho" panose="02020400000000000000" pitchFamily="18" charset="-128"/>
                <a:cs typeface="Times New Roman" panose="02020603050405020304" pitchFamily="18" charset="0"/>
              </a:rPr>
              <a:t>oả nhiệt</a:t>
            </a:r>
            <a:r>
              <a:rPr lang="en-US" sz="2200">
                <a:latin typeface="Times New Roman" panose="02020603050405020304" pitchFamily="18" charset="0"/>
                <a:ea typeface="Yu Mincho" panose="02020400000000000000" pitchFamily="18" charset="-128"/>
                <a:cs typeface="Times New Roman" panose="02020603050405020304" pitchFamily="18" charset="0"/>
              </a:rPr>
              <a:t>.           </a:t>
            </a:r>
            <a:r>
              <a:rPr lang="en-US" sz="2200">
                <a:latin typeface="Times New Roman" panose="02020603050405020304" pitchFamily="18" charset="0"/>
                <a:ea typeface="Times New Roman" panose="02020603050405020304" pitchFamily="18" charset="0"/>
                <a:cs typeface="Times New Roman" panose="02020603050405020304" pitchFamily="18" charset="0"/>
              </a:rPr>
              <a:t>B.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hấp thụ nhiệt lượng từ môi trường xung quanh.</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200">
                <a:latin typeface="Times New Roman" panose="02020603050405020304" pitchFamily="18" charset="0"/>
                <a:ea typeface="Times New Roman" panose="02020603050405020304" pitchFamily="18" charset="0"/>
                <a:cs typeface="Times New Roman" panose="02020603050405020304" pitchFamily="18" charset="0"/>
              </a:rPr>
              <a:t>C.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a:t>
            </a:r>
            <a:r>
              <a:rPr lang="en-US" sz="2200">
                <a:latin typeface="Times New Roman" panose="02020603050405020304" pitchFamily="18" charset="0"/>
                <a:ea typeface="Yu Mincho" panose="02020400000000000000" pitchFamily="18" charset="-128"/>
                <a:cs typeface="Times New Roman" panose="02020603050405020304" pitchFamily="18" charset="0"/>
              </a:rPr>
              <a:t>thu nhiệt.           </a:t>
            </a:r>
            <a:r>
              <a:rPr lang="en-US" sz="2200">
                <a:latin typeface="Times New Roman" panose="02020603050405020304" pitchFamily="18" charset="0"/>
                <a:ea typeface="Times New Roman" panose="02020603050405020304" pitchFamily="18" charset="0"/>
                <a:cs typeface="Times New Roman" panose="02020603050405020304" pitchFamily="18" charset="0"/>
              </a:rPr>
              <a:t>D.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không có sự thay đổi năng lượng.	</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834571" y="5113868"/>
            <a:ext cx="10522857" cy="47461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Đáp án</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a:extLst>
              <a:ext uri="{FF2B5EF4-FFF2-40B4-BE49-F238E27FC236}">
                <a16:creationId xmlns:a16="http://schemas.microsoft.com/office/drawing/2014/main" id="{505F7F28-F440-A4CA-1A7B-A4C15D9E71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0101" y="2638879"/>
            <a:ext cx="4309987" cy="2474990"/>
          </a:xfrm>
          <a:prstGeom prst="rect">
            <a:avLst/>
          </a:prstGeom>
          <a:noFill/>
          <a:ln>
            <a:noFill/>
          </a:ln>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pt-BR" sz="3200">
                <a:latin typeface="Times New Roman" panose="02020603050405020304" pitchFamily="18" charset="0"/>
                <a:ea typeface="Calibri" panose="020F0502020204030204" pitchFamily="34" charset="0"/>
              </a:rPr>
              <a:t>Câu 2: Cho p</a:t>
            </a:r>
            <a:r>
              <a:rPr lang="en-US" sz="3200">
                <a:latin typeface="Times New Roman" panose="02020603050405020304" pitchFamily="18" charset="0"/>
                <a:ea typeface="Calibri" panose="020F0502020204030204" pitchFamily="34" charset="0"/>
              </a:rPr>
              <a:t>hương trình nhiệt hóa học của phản ứng:</a:t>
            </a:r>
          </a:p>
          <a:p>
            <a:pPr lvl="0" algn="just" defTabSz="914400">
              <a:defRPr/>
            </a:pP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 (g) + 1/2O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 (g)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f</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H</a:t>
            </a:r>
            <a:r>
              <a:rPr kumimoji="0" lang="en-US" sz="3200" i="0" u="none" strike="noStrike" kern="1200" cap="none" spc="0" normalizeH="0" baseline="30000" noProof="0">
                <a:ln>
                  <a:noFill/>
                </a:ln>
                <a:solidFill>
                  <a:prstClr val="white"/>
                </a:solidFill>
                <a:effectLst/>
                <a:uLnTx/>
                <a:uFillTx/>
                <a:latin typeface="Times New Roman" panose="02020603050405020304" pitchFamily="18" charset="0"/>
                <a:cs typeface="+mn-cs"/>
                <a:sym typeface="Symbol" panose="05050102010706020507" pitchFamily="18" charset="2"/>
              </a:rPr>
              <a:t>0</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298</a:t>
            </a:r>
            <a:r>
              <a:rPr kumimoji="0" lang="en-US" sz="3200" i="0" u="none" strike="noStrike" kern="1200" cap="none" spc="0" normalizeH="0" noProof="0">
                <a:ln>
                  <a:noFill/>
                </a:ln>
                <a:solidFill>
                  <a:prstClr val="white"/>
                </a:solidFill>
                <a:effectLst/>
                <a:uLnTx/>
                <a:uFillTx/>
                <a:latin typeface="Times New Roman" panose="02020603050405020304" pitchFamily="18" charset="0"/>
                <a:cs typeface="+mn-cs"/>
                <a:sym typeface="Symbol" panose="05050102010706020507" pitchFamily="18" charset="2"/>
              </a:rPr>
              <a:t> = +280 kJ</a:t>
            </a:r>
          </a:p>
          <a:p>
            <a:pPr algn="just"/>
            <a:r>
              <a:rPr lang="en-US" sz="2400">
                <a:latin typeface="Times New Roman" panose="02020603050405020304" pitchFamily="18" charset="0"/>
                <a:cs typeface="Times New Roman" panose="02020603050405020304" pitchFamily="18" charset="0"/>
              </a:rPr>
              <a:t>Lượng nhiệt cần cung cấp để tạo thành 56 g CO(</a:t>
            </a:r>
            <a:r>
              <a:rPr lang="en-US" sz="2400" i="1">
                <a:latin typeface="Times New Roman" panose="02020603050405020304" pitchFamily="18" charset="0"/>
                <a:cs typeface="Times New Roman" panose="02020603050405020304" pitchFamily="18" charset="0"/>
              </a:rPr>
              <a:t>g</a:t>
            </a:r>
            <a:r>
              <a:rPr lang="en-US" sz="2400">
                <a:latin typeface="Times New Roman" panose="02020603050405020304" pitchFamily="18" charset="0"/>
                <a:cs typeface="Times New Roman" panose="02020603050405020304" pitchFamily="18" charset="0"/>
              </a:rPr>
              <a:t>) là</a:t>
            </a:r>
          </a:p>
          <a:p>
            <a:pPr algn="just"/>
            <a:r>
              <a:rPr lang="pt-BR" sz="240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+ 140 kJ. </a:t>
            </a:r>
            <a:r>
              <a:rPr lang="pt-BR" sz="2400">
                <a:latin typeface="Times New Roman" panose="02020603050405020304" pitchFamily="18" charset="0"/>
                <a:cs typeface="Times New Roman" panose="02020603050405020304" pitchFamily="18" charset="0"/>
              </a:rPr>
              <a:t> 	           B. </a:t>
            </a:r>
            <a:r>
              <a:rPr lang="en-US" sz="2400">
                <a:latin typeface="Times New Roman" panose="02020603050405020304" pitchFamily="18" charset="0"/>
                <a:cs typeface="Times New Roman" panose="02020603050405020304" pitchFamily="18" charset="0"/>
              </a:rPr>
              <a:t>+ 560 kJ</a:t>
            </a:r>
            <a:r>
              <a:rPr lang="pt-BR" sz="2400">
                <a:latin typeface="Times New Roman" panose="02020603050405020304" pitchFamily="18" charset="0"/>
                <a:cs typeface="Times New Roman" panose="02020603050405020304" pitchFamily="18" charset="0"/>
              </a:rPr>
              <a:t>.   	          C. –140 kJ.		D. –</a:t>
            </a:r>
            <a:r>
              <a:rPr lang="en-US" sz="2400">
                <a:latin typeface="Times New Roman" panose="02020603050405020304" pitchFamily="18" charset="0"/>
                <a:cs typeface="Times New Roman" panose="02020603050405020304" pitchFamily="18" charset="0"/>
              </a:rPr>
              <a:t>560 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115822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a:solidFill>
                  <a:prstClr val="white"/>
                </a:solidFill>
                <a:latin typeface="Times New Roman" panose="02020603050405020304" pitchFamily="18" charset="0"/>
                <a:cs typeface="Times New Roman" panose="02020603050405020304" pitchFamily="18" charset="0"/>
              </a:rPr>
              <a:t>Câu 3: </a:t>
            </a:r>
            <a:r>
              <a:rPr lang="vi-VN" sz="3200" b="1">
                <a:solidFill>
                  <a:prstClr val="white"/>
                </a:solidFill>
                <a:latin typeface="Times New Roman" panose="02020603050405020304" pitchFamily="18" charset="0"/>
                <a:cs typeface="Times New Roman" panose="02020603050405020304" pitchFamily="18" charset="0"/>
              </a:rPr>
              <a:t>Cho các phương trình nhiệt hóa học của các phản ứng sau</a:t>
            </a:r>
            <a:r>
              <a:rPr lang="en-US" sz="3200" b="1">
                <a:solidFill>
                  <a:prstClr val="white"/>
                </a:solidFill>
                <a:latin typeface="Times New Roman" panose="02020603050405020304" pitchFamily="18" charset="0"/>
                <a:cs typeface="Times New Roman" panose="02020603050405020304" pitchFamily="18" charset="0"/>
              </a:rPr>
              <a:t>. Phản ứng nào thu nhiệt?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5023556"/>
            <a:ext cx="10522857" cy="56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t>
            </a:r>
            <a:r>
              <a:rPr lang="en-US" sz="3200" b="1">
                <a:solidFill>
                  <a:prstClr val="white"/>
                </a:solidFill>
                <a:latin typeface="Calibri" panose="020F0502020204030204"/>
              </a:rPr>
              <a:t>(a), (b),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3" name="Picture 2">
            <a:extLst>
              <a:ext uri="{FF2B5EF4-FFF2-40B4-BE49-F238E27FC236}">
                <a16:creationId xmlns:a16="http://schemas.microsoft.com/office/drawing/2014/main" id="{5F7AC9C9-FE98-0083-F27F-06EA5B7B2D61}"/>
              </a:ext>
            </a:extLst>
          </p:cNvPr>
          <p:cNvPicPr>
            <a:picLocks noChangeAspect="1"/>
          </p:cNvPicPr>
          <p:nvPr/>
        </p:nvPicPr>
        <p:blipFill>
          <a:blip r:embed="rId5"/>
          <a:stretch>
            <a:fillRect/>
          </a:stretch>
        </p:blipFill>
        <p:spPr>
          <a:xfrm>
            <a:off x="1655554" y="1569156"/>
            <a:ext cx="10306468" cy="3198211"/>
          </a:xfrm>
          <a:prstGeom prst="rect">
            <a:avLst/>
          </a:prstGeom>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99912" y="410935"/>
            <a:ext cx="10657518" cy="96630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a:solidFill>
                  <a:prstClr val="white"/>
                </a:solidFill>
                <a:latin typeface="Times New Roman" panose="02020603050405020304" pitchFamily="18" charset="0"/>
                <a:cs typeface="Times New Roman" panose="02020603050405020304" pitchFamily="18" charset="0"/>
              </a:rPr>
              <a:t>Câu 4: </a:t>
            </a:r>
            <a:r>
              <a:rPr lang="vi-VN" sz="2800" b="1">
                <a:solidFill>
                  <a:prstClr val="white"/>
                </a:solidFill>
                <a:latin typeface="Times New Roman" panose="02020603050405020304" pitchFamily="18" charset="0"/>
                <a:cs typeface="Times New Roman" panose="02020603050405020304" pitchFamily="18" charset="0"/>
              </a:rPr>
              <a:t>Cho sơ đồ biểu diễn biến thiên enthalpy của phản ứng sau:</a:t>
            </a:r>
            <a:endParaRPr lang="en-US" sz="2800" b="1">
              <a:solidFill>
                <a:prstClr val="white"/>
              </a:solidFill>
              <a:latin typeface="Times New Roman" panose="02020603050405020304" pitchFamily="18" charset="0"/>
              <a:cs typeface="Times New Roman" panose="02020603050405020304" pitchFamily="18" charset="0"/>
            </a:endParaRPr>
          </a:p>
          <a:p>
            <a:pPr lvl="0" algn="ctr" defTabSz="914400">
              <a:defRPr/>
            </a:pPr>
            <a:r>
              <a:rPr lang="pt-BR" sz="2800">
                <a:latin typeface="Times New Roman" panose="02020603050405020304" pitchFamily="18" charset="0"/>
                <a:cs typeface="Times New Roman" panose="02020603050405020304" pitchFamily="18" charset="0"/>
              </a:rPr>
              <a:t>Phương trình nhiệt hóa học ứng với </a:t>
            </a:r>
            <a:r>
              <a:rPr lang="en-US" sz="2800">
                <a:latin typeface="Times New Roman" panose="02020603050405020304" pitchFamily="18" charset="0"/>
                <a:cs typeface="Times New Roman" panose="02020603050405020304" pitchFamily="18" charset="0"/>
              </a:rPr>
              <a:t>phản ứng trên là</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933244"/>
            <a:ext cx="10522857" cy="62403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a:t>
            </a:r>
            <a:endParaRPr kumimoji="0" lang="en-US" sz="32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descr="A picture containing text, screenshot, aquatic bird&#10;&#10;Description automatically generated">
            <a:extLst>
              <a:ext uri="{FF2B5EF4-FFF2-40B4-BE49-F238E27FC236}">
                <a16:creationId xmlns:a16="http://schemas.microsoft.com/office/drawing/2014/main" id="{2B98DC22-3866-8775-D5F0-CB855042C9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568" y="1488228"/>
            <a:ext cx="4544212" cy="3334032"/>
          </a:xfrm>
          <a:prstGeom prst="rect">
            <a:avLst/>
          </a:prstGeom>
          <a:noFill/>
          <a:ln>
            <a:noFill/>
          </a:ln>
        </p:spPr>
      </p:pic>
      <p:pic>
        <p:nvPicPr>
          <p:cNvPr id="16" name="Picture 15">
            <a:extLst>
              <a:ext uri="{FF2B5EF4-FFF2-40B4-BE49-F238E27FC236}">
                <a16:creationId xmlns:a16="http://schemas.microsoft.com/office/drawing/2014/main" id="{F8FEF8C0-D983-B437-203C-4BDD73CE6C74}"/>
              </a:ext>
            </a:extLst>
          </p:cNvPr>
          <p:cNvPicPr>
            <a:picLocks noChangeAspect="1"/>
          </p:cNvPicPr>
          <p:nvPr/>
        </p:nvPicPr>
        <p:blipFill rotWithShape="1">
          <a:blip r:embed="rId6"/>
          <a:srcRect r="19060"/>
          <a:stretch/>
        </p:blipFill>
        <p:spPr>
          <a:xfrm>
            <a:off x="5159724" y="2037145"/>
            <a:ext cx="6540708" cy="2002909"/>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của MgO là –602 kJ/mol. Khi 20,15 g MgO bị phân hủy ở áp suất không đổi theo phương trình dưới đây, nhiệt lượng tỏa ra hay hấp thụ là bao nhiêu?</a:t>
            </a:r>
          </a:p>
          <a:p>
            <a:r>
              <a:rPr lang="en-US" sz="2400">
                <a:latin typeface="Times New Roman" panose="02020603050405020304" pitchFamily="18" charset="0"/>
                <a:cs typeface="Times New Roman" panose="02020603050405020304" pitchFamily="18" charset="0"/>
              </a:rPr>
              <a:t>2MgO(s) </a:t>
            </a:r>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a:latin typeface="Times New Roman" panose="02020603050405020304" pitchFamily="18" charset="0"/>
                <a:cs typeface="Times New Roman" panose="02020603050405020304" pitchFamily="18" charset="0"/>
              </a:rPr>
              <a:t> 2Mg(s)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(g)</a:t>
            </a:r>
          </a:p>
          <a:p>
            <a:r>
              <a:rPr lang="en-US" sz="2400">
                <a:latin typeface="Times New Roman" panose="02020603050405020304" pitchFamily="18" charset="0"/>
                <a:cs typeface="Times New Roman" panose="02020603050405020304" pitchFamily="18" charset="0"/>
              </a:rPr>
              <a:t>A. 1,20.10</a:t>
            </a:r>
            <a:r>
              <a:rPr 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kJ nhiệt được tỏa ra.		B.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p>
          <a:p>
            <a:r>
              <a:rPr lang="en-US" sz="2400">
                <a:latin typeface="Times New Roman" panose="02020603050405020304" pitchFamily="18" charset="0"/>
                <a:cs typeface="Times New Roman" panose="02020603050405020304" pitchFamily="18" charset="0"/>
              </a:rPr>
              <a:t>C.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được tỏa ra.		D. 3,01.10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itchFamily="18" charset="0"/>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516835" y="451764"/>
            <a:ext cx="11118574" cy="30180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6: </a:t>
            </a:r>
            <a:r>
              <a:rPr lang="vi-VN" sz="3200">
                <a:latin typeface="Times New Roman" panose="02020603050405020304" pitchFamily="18" charset="0"/>
                <a:cs typeface="Times New Roman" panose="02020603050405020304" pitchFamily="18" charset="0"/>
              </a:rPr>
              <a:t>Điều kiện nào sau đây </a:t>
            </a:r>
            <a:r>
              <a:rPr lang="vi-VN" sz="3200" b="1">
                <a:latin typeface="Times New Roman" panose="02020603050405020304" pitchFamily="18" charset="0"/>
                <a:cs typeface="Times New Roman" panose="02020603050405020304" pitchFamily="18" charset="0"/>
              </a:rPr>
              <a:t>không </a:t>
            </a:r>
            <a:r>
              <a:rPr lang="vi-VN" sz="3200">
                <a:latin typeface="Times New Roman" panose="02020603050405020304" pitchFamily="18" charset="0"/>
                <a:cs typeface="Times New Roman" panose="02020603050405020304" pitchFamily="18" charset="0"/>
              </a:rPr>
              <a:t>phải là điều kiện chuần?</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Áp suất 1 bar và nhiệt độ 25 °C hay 298 K.</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Áp suất 1 bar và nhiệt độ 298 K.</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 Áp suất 1 bar và nhiệt độ 25 °C.</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Áp suất 1 bar và nhiệt độ 25 K.</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219123"/>
            <a:ext cx="10522857" cy="8414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958" y="612844"/>
            <a:ext cx="10124660" cy="3973395"/>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TẬP VỀ NHÀ</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Chia lớp thành 4 nhóm, nhiệm vụ mỗi nhóm:</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1,2: Trả lời câu 1, 2 trong phiếu học tập số 8.</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3,4: Trả lời câu 3, 4 trong phiếu học tập số 8.</a:t>
            </a:r>
          </a:p>
          <a:p>
            <a:r>
              <a:rPr lang="en-US" sz="3600">
                <a:effectLst/>
                <a:latin typeface="Times New Roman" panose="02020603050405020304" pitchFamily="18" charset="0"/>
                <a:ea typeface="Calibri" panose="020F0502020204030204" pitchFamily="34" charset="0"/>
              </a:rPr>
              <a:t>Trình bày nội dung câu trả lời trên giấy A0 hoặc powerpoint.</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417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612844"/>
            <a:ext cx="11243733" cy="5632311"/>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PHIẾU HỌC TẬP SỐ 8</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ứng dụng của gói làm lạnh khẩn cấp (cool pack). Quá trình xảy ra là toả nhiệt hay thu nhiệt? Tìm hiểu thêm những ứng dụng khác của phản ứng tỏa nhiệt hay thu nhiệt mà em biết.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Lấy ví dụ trong thực tế các hiện tượng hay phản ứng kèm theo sự thay đổi năng lượng dưới dạng nhiệt năng có vai trò quan trọng trong cuộc sống.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và giải thích 2 quá trình sau: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Tại sao khi thoa cồn vào da, ta cảm thấy lạnh?</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Phản ứng phân huỷ Fe(OH)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phải cung cấp nhiệt liên tục.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Hãy làm cho nhà em sạch bong với hỗn hợp baking soda (NaHCO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giấm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 Hỗn hợp này tạo ra một lượng lớn bọt. Phương trình nhiệt hoá học của phản ứng: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COOH(aq)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COONa(aq) + 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 + 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O(l)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a:t>
            </a:r>
            <a:r>
              <a:rPr lang="en-US" sz="2400" baseline="-25000">
                <a:latin typeface="Times New Roman" panose="02020603050405020304" pitchFamily="18" charset="0"/>
                <a:sym typeface="Symbol" panose="05050102010706020507" pitchFamily="18" charset="2"/>
              </a:rPr>
              <a:t>r</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H</a:t>
            </a:r>
            <a:r>
              <a:rPr kumimoji="0" lang="en-US" sz="2400" i="0" u="none" strike="noStrike" kern="1200" cap="none" spc="0" normalizeH="0" baseline="30000" noProof="0">
                <a:ln>
                  <a:noFill/>
                </a:ln>
                <a:effectLst/>
                <a:uLnTx/>
                <a:uFillTx/>
                <a:latin typeface="Times New Roman" panose="02020603050405020304" pitchFamily="18" charset="0"/>
                <a:cs typeface="+mn-cs"/>
                <a:sym typeface="Symbol" panose="05050102010706020507" pitchFamily="18" charset="2"/>
              </a:rPr>
              <a:t>0</a:t>
            </a:r>
            <a:r>
              <a:rPr kumimoji="0" lang="en-US" sz="2400" i="0" u="none" strike="noStrike" kern="1200" cap="none" spc="0" normalizeH="0" baseline="-25000" noProof="0">
                <a:ln>
                  <a:noFill/>
                </a:ln>
                <a:effectLst/>
                <a:uLnTx/>
                <a:uFillTx/>
                <a:latin typeface="Times New Roman" panose="02020603050405020304" pitchFamily="18" charset="0"/>
                <a:cs typeface="+mn-cs"/>
                <a:sym typeface="Symbol" panose="05050102010706020507" pitchFamily="18" charset="2"/>
              </a:rPr>
              <a:t>298</a:t>
            </a:r>
            <a:r>
              <a:rPr kumimoji="0" lang="en-US" sz="2400" i="0" u="none" strike="noStrike" kern="1200" cap="none" spc="0" normalizeH="0" noProof="0">
                <a:ln>
                  <a:noFill/>
                </a:ln>
                <a:effectLst/>
                <a:uLnTx/>
                <a:uFillTx/>
                <a:latin typeface="Times New Roman" panose="02020603050405020304" pitchFamily="18" charset="0"/>
                <a:cs typeface="+mn-cs"/>
                <a:sym typeface="Symbol" panose="05050102010706020507" pitchFamily="18" charset="2"/>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94,30 kJ</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 ứng trên là toả nhiệt hay thu nhiệt? Vì sao? Tìm những ứng dụng khác của phản ứng trên.</a:t>
            </a:r>
          </a:p>
        </p:txBody>
      </p:sp>
    </p:spTree>
    <p:extLst>
      <p:ext uri="{BB962C8B-B14F-4D97-AF65-F5344CB8AC3E}">
        <p14:creationId xmlns:p14="http://schemas.microsoft.com/office/powerpoint/2010/main" val="3703055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E7E443C-A931-458E-AECA-3A45CDF6165D}"/>
              </a:ext>
            </a:extLst>
          </p:cNvPr>
          <p:cNvSpPr/>
          <p:nvPr/>
        </p:nvSpPr>
        <p:spPr>
          <a:xfrm>
            <a:off x="-820092" y="-2919768"/>
            <a:ext cx="8944773" cy="120144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grpSp>
        <p:nvGrpSpPr>
          <p:cNvPr id="29" name="Nhóm 28">
            <a:extLst>
              <a:ext uri="{FF2B5EF4-FFF2-40B4-BE49-F238E27FC236}">
                <a16:creationId xmlns:a16="http://schemas.microsoft.com/office/drawing/2014/main" id="{4EAD534C-FB27-4D42-B18F-4B6A49ABDCC8}"/>
              </a:ext>
            </a:extLst>
          </p:cNvPr>
          <p:cNvGrpSpPr/>
          <p:nvPr/>
        </p:nvGrpSpPr>
        <p:grpSpPr>
          <a:xfrm>
            <a:off x="1985130" y="208013"/>
            <a:ext cx="2339975" cy="2330451"/>
            <a:chOff x="1066801" y="1698626"/>
            <a:chExt cx="2339975" cy="2330450"/>
          </a:xfrm>
          <a:solidFill>
            <a:schemeClr val="bg1"/>
          </a:solidFill>
        </p:grpSpPr>
        <p:sp>
          <p:nvSpPr>
            <p:cNvPr id="30" name="Freeform 32">
              <a:extLst>
                <a:ext uri="{FF2B5EF4-FFF2-40B4-BE49-F238E27FC236}">
                  <a16:creationId xmlns:a16="http://schemas.microsoft.com/office/drawing/2014/main" id="{1AE29EB0-8C32-4B60-82ED-AA54BAEB6D9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1" name="Freeform 33">
              <a:extLst>
                <a:ext uri="{FF2B5EF4-FFF2-40B4-BE49-F238E27FC236}">
                  <a16:creationId xmlns:a16="http://schemas.microsoft.com/office/drawing/2014/main" id="{E2746DC4-EF5B-46C6-8AF6-BC4622F96687}"/>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2" name="Freeform 34">
              <a:extLst>
                <a:ext uri="{FF2B5EF4-FFF2-40B4-BE49-F238E27FC236}">
                  <a16:creationId xmlns:a16="http://schemas.microsoft.com/office/drawing/2014/main" id="{38EE89DF-17AA-4BFB-9CF6-502F2FE83E1A}"/>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3" name="Freeform 35">
              <a:extLst>
                <a:ext uri="{FF2B5EF4-FFF2-40B4-BE49-F238E27FC236}">
                  <a16:creationId xmlns:a16="http://schemas.microsoft.com/office/drawing/2014/main" id="{434BFDE8-803F-4233-8A76-CE4B6B30540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4" name="Freeform 36">
              <a:extLst>
                <a:ext uri="{FF2B5EF4-FFF2-40B4-BE49-F238E27FC236}">
                  <a16:creationId xmlns:a16="http://schemas.microsoft.com/office/drawing/2014/main" id="{A0612F1C-E9E2-4BF7-B4CC-BD602A795FB0}"/>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5" name="Freeform 37">
              <a:extLst>
                <a:ext uri="{FF2B5EF4-FFF2-40B4-BE49-F238E27FC236}">
                  <a16:creationId xmlns:a16="http://schemas.microsoft.com/office/drawing/2014/main" id="{5C698226-2B74-4400-8B24-3AF58E22CD5A}"/>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6" name="Freeform 38">
              <a:extLst>
                <a:ext uri="{FF2B5EF4-FFF2-40B4-BE49-F238E27FC236}">
                  <a16:creationId xmlns:a16="http://schemas.microsoft.com/office/drawing/2014/main" id="{55354C4D-3BF6-450C-B157-46D39944F1F9}"/>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7" name="Freeform 39">
              <a:extLst>
                <a:ext uri="{FF2B5EF4-FFF2-40B4-BE49-F238E27FC236}">
                  <a16:creationId xmlns:a16="http://schemas.microsoft.com/office/drawing/2014/main" id="{F31C475E-F4D2-4010-8C18-373B70403FEF}"/>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8" name="Freeform 40">
              <a:extLst>
                <a:ext uri="{FF2B5EF4-FFF2-40B4-BE49-F238E27FC236}">
                  <a16:creationId xmlns:a16="http://schemas.microsoft.com/office/drawing/2014/main" id="{B865DF3F-F974-41A8-A611-9578C69FCA44}"/>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39" name="Freeform 41">
              <a:extLst>
                <a:ext uri="{FF2B5EF4-FFF2-40B4-BE49-F238E27FC236}">
                  <a16:creationId xmlns:a16="http://schemas.microsoft.com/office/drawing/2014/main" id="{9DB5D6A3-A5EF-4B04-A902-91720600570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0" name="Freeform 42">
              <a:extLst>
                <a:ext uri="{FF2B5EF4-FFF2-40B4-BE49-F238E27FC236}">
                  <a16:creationId xmlns:a16="http://schemas.microsoft.com/office/drawing/2014/main" id="{516EC973-2242-4E69-95D9-DBCB73A4F323}"/>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1" name="Freeform 43">
              <a:extLst>
                <a:ext uri="{FF2B5EF4-FFF2-40B4-BE49-F238E27FC236}">
                  <a16:creationId xmlns:a16="http://schemas.microsoft.com/office/drawing/2014/main" id="{786A6D38-FCAF-488D-9C99-1D82B5B1B906}"/>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2" name="Freeform 44">
              <a:extLst>
                <a:ext uri="{FF2B5EF4-FFF2-40B4-BE49-F238E27FC236}">
                  <a16:creationId xmlns:a16="http://schemas.microsoft.com/office/drawing/2014/main" id="{4FCB27AC-E9A4-46C4-8A56-B16227014703}"/>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3" name="Freeform 45">
              <a:extLst>
                <a:ext uri="{FF2B5EF4-FFF2-40B4-BE49-F238E27FC236}">
                  <a16:creationId xmlns:a16="http://schemas.microsoft.com/office/drawing/2014/main" id="{7B10FF75-26A5-46E5-8BB8-5CDC141D56C8}"/>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4" name="Freeform 46">
              <a:extLst>
                <a:ext uri="{FF2B5EF4-FFF2-40B4-BE49-F238E27FC236}">
                  <a16:creationId xmlns:a16="http://schemas.microsoft.com/office/drawing/2014/main" id="{8501BD75-11F5-44BF-97CA-F38136D7700F}"/>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5" name="Freeform 47">
              <a:extLst>
                <a:ext uri="{FF2B5EF4-FFF2-40B4-BE49-F238E27FC236}">
                  <a16:creationId xmlns:a16="http://schemas.microsoft.com/office/drawing/2014/main" id="{3CE15DC2-1E77-45D7-8056-2F2AE263A541}"/>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6" name="Freeform 48">
              <a:extLst>
                <a:ext uri="{FF2B5EF4-FFF2-40B4-BE49-F238E27FC236}">
                  <a16:creationId xmlns:a16="http://schemas.microsoft.com/office/drawing/2014/main" id="{9E4736A7-6C98-4F75-9C35-88DE0051A846}"/>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7" name="Freeform 49">
              <a:extLst>
                <a:ext uri="{FF2B5EF4-FFF2-40B4-BE49-F238E27FC236}">
                  <a16:creationId xmlns:a16="http://schemas.microsoft.com/office/drawing/2014/main" id="{36D4CEF7-7C36-4F23-B0D5-E87B6B0EE787}"/>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8" name="Freeform 50">
              <a:extLst>
                <a:ext uri="{FF2B5EF4-FFF2-40B4-BE49-F238E27FC236}">
                  <a16:creationId xmlns:a16="http://schemas.microsoft.com/office/drawing/2014/main" id="{E558F91F-96E9-4AF1-BA93-9C7294825BBA}"/>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49" name="Freeform 51">
              <a:extLst>
                <a:ext uri="{FF2B5EF4-FFF2-40B4-BE49-F238E27FC236}">
                  <a16:creationId xmlns:a16="http://schemas.microsoft.com/office/drawing/2014/main" id="{E33271DB-F4AC-48B8-8C0C-5E6B3ED6018F}"/>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0" name="Freeform 52">
              <a:extLst>
                <a:ext uri="{FF2B5EF4-FFF2-40B4-BE49-F238E27FC236}">
                  <a16:creationId xmlns:a16="http://schemas.microsoft.com/office/drawing/2014/main" id="{B3E1CB46-92B2-46BD-9090-C81C9D4FD79E}"/>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1" name="Freeform 53">
              <a:extLst>
                <a:ext uri="{FF2B5EF4-FFF2-40B4-BE49-F238E27FC236}">
                  <a16:creationId xmlns:a16="http://schemas.microsoft.com/office/drawing/2014/main" id="{05DC1D2B-B6BD-44B6-B5FA-C097E77380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2" name="Freeform 54">
              <a:extLst>
                <a:ext uri="{FF2B5EF4-FFF2-40B4-BE49-F238E27FC236}">
                  <a16:creationId xmlns:a16="http://schemas.microsoft.com/office/drawing/2014/main" id="{BA78DB08-23F9-49F9-B525-401E185A6BB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3" name="Freeform 55">
              <a:extLst>
                <a:ext uri="{FF2B5EF4-FFF2-40B4-BE49-F238E27FC236}">
                  <a16:creationId xmlns:a16="http://schemas.microsoft.com/office/drawing/2014/main" id="{CD0DF73C-1541-4621-9657-461C33E77FED}"/>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54" name="Nhóm 53">
            <a:extLst>
              <a:ext uri="{FF2B5EF4-FFF2-40B4-BE49-F238E27FC236}">
                <a16:creationId xmlns:a16="http://schemas.microsoft.com/office/drawing/2014/main" id="{0AF63E5B-3517-4286-8227-7B6740BB9BC6}"/>
              </a:ext>
            </a:extLst>
          </p:cNvPr>
          <p:cNvGrpSpPr/>
          <p:nvPr/>
        </p:nvGrpSpPr>
        <p:grpSpPr>
          <a:xfrm>
            <a:off x="1985130" y="4300088"/>
            <a:ext cx="2339975" cy="2330451"/>
            <a:chOff x="1066801" y="1698626"/>
            <a:chExt cx="2339975" cy="2330450"/>
          </a:xfrm>
          <a:solidFill>
            <a:schemeClr val="bg1"/>
          </a:solidFill>
        </p:grpSpPr>
        <p:sp>
          <p:nvSpPr>
            <p:cNvPr id="55" name="Freeform 32">
              <a:extLst>
                <a:ext uri="{FF2B5EF4-FFF2-40B4-BE49-F238E27FC236}">
                  <a16:creationId xmlns:a16="http://schemas.microsoft.com/office/drawing/2014/main" id="{12837CFE-21F5-4BE6-9895-8D727F836C4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6" name="Freeform 33">
              <a:extLst>
                <a:ext uri="{FF2B5EF4-FFF2-40B4-BE49-F238E27FC236}">
                  <a16:creationId xmlns:a16="http://schemas.microsoft.com/office/drawing/2014/main" id="{4A0D4DEF-1CF0-4F26-B482-EF8169E9068F}"/>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7" name="Freeform 34">
              <a:extLst>
                <a:ext uri="{FF2B5EF4-FFF2-40B4-BE49-F238E27FC236}">
                  <a16:creationId xmlns:a16="http://schemas.microsoft.com/office/drawing/2014/main" id="{CB38818B-246B-416B-B3BC-7F27CE7145E9}"/>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8" name="Freeform 35">
              <a:extLst>
                <a:ext uri="{FF2B5EF4-FFF2-40B4-BE49-F238E27FC236}">
                  <a16:creationId xmlns:a16="http://schemas.microsoft.com/office/drawing/2014/main" id="{5323B2F6-6D91-4629-849C-065D291936C5}"/>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59" name="Freeform 36">
              <a:extLst>
                <a:ext uri="{FF2B5EF4-FFF2-40B4-BE49-F238E27FC236}">
                  <a16:creationId xmlns:a16="http://schemas.microsoft.com/office/drawing/2014/main" id="{1CA5F6D9-62FF-4CB6-9C4C-8987B36CAF4E}"/>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0" name="Freeform 37">
              <a:extLst>
                <a:ext uri="{FF2B5EF4-FFF2-40B4-BE49-F238E27FC236}">
                  <a16:creationId xmlns:a16="http://schemas.microsoft.com/office/drawing/2014/main" id="{9AE01DFA-4E95-40A5-A4DF-A805059D8803}"/>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1" name="Freeform 38">
              <a:extLst>
                <a:ext uri="{FF2B5EF4-FFF2-40B4-BE49-F238E27FC236}">
                  <a16:creationId xmlns:a16="http://schemas.microsoft.com/office/drawing/2014/main" id="{3EE89237-EBCC-4845-B6CA-A613C2BB25C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2" name="Freeform 39">
              <a:extLst>
                <a:ext uri="{FF2B5EF4-FFF2-40B4-BE49-F238E27FC236}">
                  <a16:creationId xmlns:a16="http://schemas.microsoft.com/office/drawing/2014/main" id="{8C865B8C-FFD2-40E3-8C25-10F7EE41676B}"/>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3" name="Freeform 40">
              <a:extLst>
                <a:ext uri="{FF2B5EF4-FFF2-40B4-BE49-F238E27FC236}">
                  <a16:creationId xmlns:a16="http://schemas.microsoft.com/office/drawing/2014/main" id="{32E73235-3D0A-407D-95E8-0136519EB4EE}"/>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4" name="Freeform 41">
              <a:extLst>
                <a:ext uri="{FF2B5EF4-FFF2-40B4-BE49-F238E27FC236}">
                  <a16:creationId xmlns:a16="http://schemas.microsoft.com/office/drawing/2014/main" id="{63EEAC45-70E8-4E86-BDD6-FE265A463E13}"/>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5" name="Freeform 42">
              <a:extLst>
                <a:ext uri="{FF2B5EF4-FFF2-40B4-BE49-F238E27FC236}">
                  <a16:creationId xmlns:a16="http://schemas.microsoft.com/office/drawing/2014/main" id="{B6333496-138C-46DF-A7DE-7147CDBC56B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6" name="Freeform 43">
              <a:extLst>
                <a:ext uri="{FF2B5EF4-FFF2-40B4-BE49-F238E27FC236}">
                  <a16:creationId xmlns:a16="http://schemas.microsoft.com/office/drawing/2014/main" id="{57F5CFEA-1204-406B-8BBD-93779F4B8A05}"/>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7" name="Freeform 44">
              <a:extLst>
                <a:ext uri="{FF2B5EF4-FFF2-40B4-BE49-F238E27FC236}">
                  <a16:creationId xmlns:a16="http://schemas.microsoft.com/office/drawing/2014/main" id="{3E35EBBF-9A1C-4DE0-A088-D28CB45E8821}"/>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8" name="Freeform 45">
              <a:extLst>
                <a:ext uri="{FF2B5EF4-FFF2-40B4-BE49-F238E27FC236}">
                  <a16:creationId xmlns:a16="http://schemas.microsoft.com/office/drawing/2014/main" id="{02408870-2894-42FB-BA62-861BAA001486}"/>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69" name="Freeform 46">
              <a:extLst>
                <a:ext uri="{FF2B5EF4-FFF2-40B4-BE49-F238E27FC236}">
                  <a16:creationId xmlns:a16="http://schemas.microsoft.com/office/drawing/2014/main" id="{9FBA8082-AEA3-483F-B9B4-627E3018D690}"/>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0" name="Freeform 47">
              <a:extLst>
                <a:ext uri="{FF2B5EF4-FFF2-40B4-BE49-F238E27FC236}">
                  <a16:creationId xmlns:a16="http://schemas.microsoft.com/office/drawing/2014/main" id="{C5F06F7B-87AD-4AA2-8C30-16343ECBA7C5}"/>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1" name="Freeform 48">
              <a:extLst>
                <a:ext uri="{FF2B5EF4-FFF2-40B4-BE49-F238E27FC236}">
                  <a16:creationId xmlns:a16="http://schemas.microsoft.com/office/drawing/2014/main" id="{4D965AD2-43B1-4D4A-A057-207CBBE3F719}"/>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2" name="Freeform 49">
              <a:extLst>
                <a:ext uri="{FF2B5EF4-FFF2-40B4-BE49-F238E27FC236}">
                  <a16:creationId xmlns:a16="http://schemas.microsoft.com/office/drawing/2014/main" id="{6C7251B1-D71F-4C69-80CE-6FF20FE84D80}"/>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3" name="Freeform 50">
              <a:extLst>
                <a:ext uri="{FF2B5EF4-FFF2-40B4-BE49-F238E27FC236}">
                  <a16:creationId xmlns:a16="http://schemas.microsoft.com/office/drawing/2014/main" id="{54129A47-7064-416A-8C4B-6885CE3F8351}"/>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4" name="Freeform 51">
              <a:extLst>
                <a:ext uri="{FF2B5EF4-FFF2-40B4-BE49-F238E27FC236}">
                  <a16:creationId xmlns:a16="http://schemas.microsoft.com/office/drawing/2014/main" id="{641D7932-658B-4E57-9A71-3F5330EFF9CE}"/>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5" name="Freeform 52">
              <a:extLst>
                <a:ext uri="{FF2B5EF4-FFF2-40B4-BE49-F238E27FC236}">
                  <a16:creationId xmlns:a16="http://schemas.microsoft.com/office/drawing/2014/main" id="{6C1A9CC1-6CEF-4CE7-B18F-7253E3053957}"/>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6" name="Freeform 53">
              <a:extLst>
                <a:ext uri="{FF2B5EF4-FFF2-40B4-BE49-F238E27FC236}">
                  <a16:creationId xmlns:a16="http://schemas.microsoft.com/office/drawing/2014/main" id="{55852D77-B015-43EF-8E03-F3ED5C4A837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7" name="Freeform 54">
              <a:extLst>
                <a:ext uri="{FF2B5EF4-FFF2-40B4-BE49-F238E27FC236}">
                  <a16:creationId xmlns:a16="http://schemas.microsoft.com/office/drawing/2014/main" id="{D701AEB8-DCAF-4CDA-B064-151D59E84381}"/>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78" name="Freeform 55">
              <a:extLst>
                <a:ext uri="{FF2B5EF4-FFF2-40B4-BE49-F238E27FC236}">
                  <a16:creationId xmlns:a16="http://schemas.microsoft.com/office/drawing/2014/main" id="{45B9D5A6-422C-4392-BA8C-F3B332846D2F}"/>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129" name="Nhóm 128">
            <a:extLst>
              <a:ext uri="{FF2B5EF4-FFF2-40B4-BE49-F238E27FC236}">
                <a16:creationId xmlns:a16="http://schemas.microsoft.com/office/drawing/2014/main" id="{718A9651-2E17-438D-86A7-081E07F0CCE5}"/>
              </a:ext>
            </a:extLst>
          </p:cNvPr>
          <p:cNvGrpSpPr/>
          <p:nvPr/>
        </p:nvGrpSpPr>
        <p:grpSpPr>
          <a:xfrm>
            <a:off x="8322262" y="4300088"/>
            <a:ext cx="2339975" cy="2330451"/>
            <a:chOff x="1066801" y="1698626"/>
            <a:chExt cx="2339975" cy="2330450"/>
          </a:xfrm>
          <a:solidFill>
            <a:srgbClr val="C00000"/>
          </a:solidFill>
        </p:grpSpPr>
        <p:sp>
          <p:nvSpPr>
            <p:cNvPr id="130" name="Freeform 32">
              <a:extLst>
                <a:ext uri="{FF2B5EF4-FFF2-40B4-BE49-F238E27FC236}">
                  <a16:creationId xmlns:a16="http://schemas.microsoft.com/office/drawing/2014/main" id="{EBA57ACA-F129-4417-BE2C-4557FAB697B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1" name="Freeform 33">
              <a:extLst>
                <a:ext uri="{FF2B5EF4-FFF2-40B4-BE49-F238E27FC236}">
                  <a16:creationId xmlns:a16="http://schemas.microsoft.com/office/drawing/2014/main" id="{DC77CA4A-7BB2-4146-963D-BD76C17B181B}"/>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2" name="Freeform 34">
              <a:extLst>
                <a:ext uri="{FF2B5EF4-FFF2-40B4-BE49-F238E27FC236}">
                  <a16:creationId xmlns:a16="http://schemas.microsoft.com/office/drawing/2014/main" id="{16B68D72-07C2-406C-8BD7-64C408B367B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3" name="Freeform 35">
              <a:extLst>
                <a:ext uri="{FF2B5EF4-FFF2-40B4-BE49-F238E27FC236}">
                  <a16:creationId xmlns:a16="http://schemas.microsoft.com/office/drawing/2014/main" id="{441A5E4F-AA5B-4324-A984-24EA280A1333}"/>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4" name="Freeform 36">
              <a:extLst>
                <a:ext uri="{FF2B5EF4-FFF2-40B4-BE49-F238E27FC236}">
                  <a16:creationId xmlns:a16="http://schemas.microsoft.com/office/drawing/2014/main" id="{5D87D46D-1A08-4E80-8D73-4571DF4B771C}"/>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5" name="Freeform 37">
              <a:extLst>
                <a:ext uri="{FF2B5EF4-FFF2-40B4-BE49-F238E27FC236}">
                  <a16:creationId xmlns:a16="http://schemas.microsoft.com/office/drawing/2014/main" id="{BAB1CF77-FB8C-4915-9088-BDE9AEAC1E65}"/>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6" name="Freeform 38">
              <a:extLst>
                <a:ext uri="{FF2B5EF4-FFF2-40B4-BE49-F238E27FC236}">
                  <a16:creationId xmlns:a16="http://schemas.microsoft.com/office/drawing/2014/main" id="{281DC3AD-72C0-4C59-A093-E6D01A5B4DD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7" name="Freeform 39">
              <a:extLst>
                <a:ext uri="{FF2B5EF4-FFF2-40B4-BE49-F238E27FC236}">
                  <a16:creationId xmlns:a16="http://schemas.microsoft.com/office/drawing/2014/main" id="{9423E682-59DD-4BC3-ABB4-F5960CF655E7}"/>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8" name="Freeform 40">
              <a:extLst>
                <a:ext uri="{FF2B5EF4-FFF2-40B4-BE49-F238E27FC236}">
                  <a16:creationId xmlns:a16="http://schemas.microsoft.com/office/drawing/2014/main" id="{D36AF4F9-50B4-4CFB-89BF-E6677973D7FC}"/>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39" name="Freeform 41">
              <a:extLst>
                <a:ext uri="{FF2B5EF4-FFF2-40B4-BE49-F238E27FC236}">
                  <a16:creationId xmlns:a16="http://schemas.microsoft.com/office/drawing/2014/main" id="{4EF3F613-8DBF-49C0-A949-13AB2473E3CB}"/>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0" name="Freeform 42">
              <a:extLst>
                <a:ext uri="{FF2B5EF4-FFF2-40B4-BE49-F238E27FC236}">
                  <a16:creationId xmlns:a16="http://schemas.microsoft.com/office/drawing/2014/main" id="{A2DE212A-8BBA-48FF-A388-01949871438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1" name="Freeform 43">
              <a:extLst>
                <a:ext uri="{FF2B5EF4-FFF2-40B4-BE49-F238E27FC236}">
                  <a16:creationId xmlns:a16="http://schemas.microsoft.com/office/drawing/2014/main" id="{7B5C6D8C-1BD6-4756-BF7D-AAB03940402F}"/>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2" name="Freeform 44">
              <a:extLst>
                <a:ext uri="{FF2B5EF4-FFF2-40B4-BE49-F238E27FC236}">
                  <a16:creationId xmlns:a16="http://schemas.microsoft.com/office/drawing/2014/main" id="{9A95BC19-973D-4058-AF82-0A6B5F73DECD}"/>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3" name="Freeform 45">
              <a:extLst>
                <a:ext uri="{FF2B5EF4-FFF2-40B4-BE49-F238E27FC236}">
                  <a16:creationId xmlns:a16="http://schemas.microsoft.com/office/drawing/2014/main" id="{3E712942-047F-4F9B-A6CC-6E7B0C86B98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4" name="Freeform 46">
              <a:extLst>
                <a:ext uri="{FF2B5EF4-FFF2-40B4-BE49-F238E27FC236}">
                  <a16:creationId xmlns:a16="http://schemas.microsoft.com/office/drawing/2014/main" id="{CBB4C8AF-A8EA-453A-A6B1-140FA059BA7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5" name="Freeform 47">
              <a:extLst>
                <a:ext uri="{FF2B5EF4-FFF2-40B4-BE49-F238E27FC236}">
                  <a16:creationId xmlns:a16="http://schemas.microsoft.com/office/drawing/2014/main" id="{9B5FB696-3448-4993-844B-C9BB7A74A5A9}"/>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6" name="Freeform 48">
              <a:extLst>
                <a:ext uri="{FF2B5EF4-FFF2-40B4-BE49-F238E27FC236}">
                  <a16:creationId xmlns:a16="http://schemas.microsoft.com/office/drawing/2014/main" id="{5BA26D21-513E-4E6D-89FD-F888797FCA40}"/>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7" name="Freeform 49">
              <a:extLst>
                <a:ext uri="{FF2B5EF4-FFF2-40B4-BE49-F238E27FC236}">
                  <a16:creationId xmlns:a16="http://schemas.microsoft.com/office/drawing/2014/main" id="{A5F81078-6279-4D7B-AF98-0CF07740A6B4}"/>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8" name="Freeform 50">
              <a:extLst>
                <a:ext uri="{FF2B5EF4-FFF2-40B4-BE49-F238E27FC236}">
                  <a16:creationId xmlns:a16="http://schemas.microsoft.com/office/drawing/2014/main" id="{AC94C090-BBD8-4E77-A601-15BAD6F895C0}"/>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49" name="Freeform 51">
              <a:extLst>
                <a:ext uri="{FF2B5EF4-FFF2-40B4-BE49-F238E27FC236}">
                  <a16:creationId xmlns:a16="http://schemas.microsoft.com/office/drawing/2014/main" id="{EE82CC34-7B14-48CC-AA29-787967F003E2}"/>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0" name="Freeform 52">
              <a:extLst>
                <a:ext uri="{FF2B5EF4-FFF2-40B4-BE49-F238E27FC236}">
                  <a16:creationId xmlns:a16="http://schemas.microsoft.com/office/drawing/2014/main" id="{0E5D421F-3845-43AD-A362-F79B8C6AA753}"/>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1" name="Freeform 53">
              <a:extLst>
                <a:ext uri="{FF2B5EF4-FFF2-40B4-BE49-F238E27FC236}">
                  <a16:creationId xmlns:a16="http://schemas.microsoft.com/office/drawing/2014/main" id="{D4DDF90E-09D5-495C-BBAD-20F7341F88B2}"/>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2" name="Freeform 54">
              <a:extLst>
                <a:ext uri="{FF2B5EF4-FFF2-40B4-BE49-F238E27FC236}">
                  <a16:creationId xmlns:a16="http://schemas.microsoft.com/office/drawing/2014/main" id="{D7026BC2-4B65-42F2-B4F5-02A481F18594}"/>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53" name="Freeform 55">
              <a:extLst>
                <a:ext uri="{FF2B5EF4-FFF2-40B4-BE49-F238E27FC236}">
                  <a16:creationId xmlns:a16="http://schemas.microsoft.com/office/drawing/2014/main" id="{3E812DF4-7359-48BA-8911-4BA745735219}"/>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92" name="Nhóm 91">
            <a:extLst>
              <a:ext uri="{FF2B5EF4-FFF2-40B4-BE49-F238E27FC236}">
                <a16:creationId xmlns:a16="http://schemas.microsoft.com/office/drawing/2014/main" id="{7E53383B-1ABC-4685-91FC-228D544EC2FA}"/>
              </a:ext>
            </a:extLst>
          </p:cNvPr>
          <p:cNvGrpSpPr/>
          <p:nvPr/>
        </p:nvGrpSpPr>
        <p:grpSpPr>
          <a:xfrm>
            <a:off x="8322262" y="208013"/>
            <a:ext cx="2339975" cy="2330451"/>
            <a:chOff x="1066801" y="1698626"/>
            <a:chExt cx="2339975" cy="2330450"/>
          </a:xfrm>
          <a:solidFill>
            <a:srgbClr val="C00000"/>
          </a:solidFill>
        </p:grpSpPr>
        <p:sp>
          <p:nvSpPr>
            <p:cNvPr id="93" name="Freeform 32">
              <a:extLst>
                <a:ext uri="{FF2B5EF4-FFF2-40B4-BE49-F238E27FC236}">
                  <a16:creationId xmlns:a16="http://schemas.microsoft.com/office/drawing/2014/main" id="{92BBA178-6789-453C-B473-D9080440527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4" name="Freeform 33">
              <a:extLst>
                <a:ext uri="{FF2B5EF4-FFF2-40B4-BE49-F238E27FC236}">
                  <a16:creationId xmlns:a16="http://schemas.microsoft.com/office/drawing/2014/main" id="{BD08F11E-9CF9-485E-8DD6-5C725BBC489D}"/>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5" name="Freeform 34">
              <a:extLst>
                <a:ext uri="{FF2B5EF4-FFF2-40B4-BE49-F238E27FC236}">
                  <a16:creationId xmlns:a16="http://schemas.microsoft.com/office/drawing/2014/main" id="{4FEE915F-D6CF-4749-813F-64234B57C3A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6" name="Freeform 35">
              <a:extLst>
                <a:ext uri="{FF2B5EF4-FFF2-40B4-BE49-F238E27FC236}">
                  <a16:creationId xmlns:a16="http://schemas.microsoft.com/office/drawing/2014/main" id="{8F0B4043-BE36-484B-95F3-7BDC5D7EB4A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7" name="Freeform 36">
              <a:extLst>
                <a:ext uri="{FF2B5EF4-FFF2-40B4-BE49-F238E27FC236}">
                  <a16:creationId xmlns:a16="http://schemas.microsoft.com/office/drawing/2014/main" id="{17092130-F742-47E9-9EAD-ECB7819F11D7}"/>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8" name="Freeform 37">
              <a:extLst>
                <a:ext uri="{FF2B5EF4-FFF2-40B4-BE49-F238E27FC236}">
                  <a16:creationId xmlns:a16="http://schemas.microsoft.com/office/drawing/2014/main" id="{139952A8-324E-4FB1-83AE-56F36E69BDAE}"/>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99" name="Freeform 38">
              <a:extLst>
                <a:ext uri="{FF2B5EF4-FFF2-40B4-BE49-F238E27FC236}">
                  <a16:creationId xmlns:a16="http://schemas.microsoft.com/office/drawing/2014/main" id="{062861F7-B24C-4DE1-9EBC-2D4EC86D8626}"/>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0" name="Freeform 39">
              <a:extLst>
                <a:ext uri="{FF2B5EF4-FFF2-40B4-BE49-F238E27FC236}">
                  <a16:creationId xmlns:a16="http://schemas.microsoft.com/office/drawing/2014/main" id="{4DEA5FA8-C260-4C63-987F-8D589D1BCA78}"/>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1" name="Freeform 40">
              <a:extLst>
                <a:ext uri="{FF2B5EF4-FFF2-40B4-BE49-F238E27FC236}">
                  <a16:creationId xmlns:a16="http://schemas.microsoft.com/office/drawing/2014/main" id="{A45D91D3-07C9-4F18-AEFE-2299EF22824B}"/>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2" name="Freeform 41">
              <a:extLst>
                <a:ext uri="{FF2B5EF4-FFF2-40B4-BE49-F238E27FC236}">
                  <a16:creationId xmlns:a16="http://schemas.microsoft.com/office/drawing/2014/main" id="{CA6DE31C-F3F0-44C8-BC0C-B749335D2C3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3" name="Freeform 42">
              <a:extLst>
                <a:ext uri="{FF2B5EF4-FFF2-40B4-BE49-F238E27FC236}">
                  <a16:creationId xmlns:a16="http://schemas.microsoft.com/office/drawing/2014/main" id="{92836804-3171-4661-8730-66A8ABB6D48E}"/>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4" name="Freeform 43">
              <a:extLst>
                <a:ext uri="{FF2B5EF4-FFF2-40B4-BE49-F238E27FC236}">
                  <a16:creationId xmlns:a16="http://schemas.microsoft.com/office/drawing/2014/main" id="{A651AEC5-2BDE-4858-88ED-F3BFC4A12EC3}"/>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5" name="Freeform 44">
              <a:extLst>
                <a:ext uri="{FF2B5EF4-FFF2-40B4-BE49-F238E27FC236}">
                  <a16:creationId xmlns:a16="http://schemas.microsoft.com/office/drawing/2014/main" id="{C856624B-7EA5-4ECE-9CB2-93DA0334F9FE}"/>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6" name="Freeform 45">
              <a:extLst>
                <a:ext uri="{FF2B5EF4-FFF2-40B4-BE49-F238E27FC236}">
                  <a16:creationId xmlns:a16="http://schemas.microsoft.com/office/drawing/2014/main" id="{46AE892D-9140-4B67-9C72-25ADBDD0B20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7" name="Freeform 46">
              <a:extLst>
                <a:ext uri="{FF2B5EF4-FFF2-40B4-BE49-F238E27FC236}">
                  <a16:creationId xmlns:a16="http://schemas.microsoft.com/office/drawing/2014/main" id="{113ED7B2-C15D-493B-BACA-A4229ADED19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8" name="Freeform 47">
              <a:extLst>
                <a:ext uri="{FF2B5EF4-FFF2-40B4-BE49-F238E27FC236}">
                  <a16:creationId xmlns:a16="http://schemas.microsoft.com/office/drawing/2014/main" id="{02D1399E-BF95-4D02-AD33-EF152F9E57D2}"/>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09" name="Freeform 48">
              <a:extLst>
                <a:ext uri="{FF2B5EF4-FFF2-40B4-BE49-F238E27FC236}">
                  <a16:creationId xmlns:a16="http://schemas.microsoft.com/office/drawing/2014/main" id="{FFF43BFD-6BEB-42C6-B3EF-240F73A09655}"/>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0" name="Freeform 49">
              <a:extLst>
                <a:ext uri="{FF2B5EF4-FFF2-40B4-BE49-F238E27FC236}">
                  <a16:creationId xmlns:a16="http://schemas.microsoft.com/office/drawing/2014/main" id="{352C0F97-9C00-4323-881E-65ADFE266665}"/>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1" name="Freeform 50">
              <a:extLst>
                <a:ext uri="{FF2B5EF4-FFF2-40B4-BE49-F238E27FC236}">
                  <a16:creationId xmlns:a16="http://schemas.microsoft.com/office/drawing/2014/main" id="{337F5041-E6CB-465D-AA76-1595676A8248}"/>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2" name="Freeform 51">
              <a:extLst>
                <a:ext uri="{FF2B5EF4-FFF2-40B4-BE49-F238E27FC236}">
                  <a16:creationId xmlns:a16="http://schemas.microsoft.com/office/drawing/2014/main" id="{39A256D6-AE21-41D6-AC3E-F62CD585EBF3}"/>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3" name="Freeform 52">
              <a:extLst>
                <a:ext uri="{FF2B5EF4-FFF2-40B4-BE49-F238E27FC236}">
                  <a16:creationId xmlns:a16="http://schemas.microsoft.com/office/drawing/2014/main" id="{8AFE413C-FB7D-4946-8420-792D703C8F6C}"/>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4" name="Freeform 53">
              <a:extLst>
                <a:ext uri="{FF2B5EF4-FFF2-40B4-BE49-F238E27FC236}">
                  <a16:creationId xmlns:a16="http://schemas.microsoft.com/office/drawing/2014/main" id="{D8DF9EAE-EAB9-47B6-9837-8373EBECD1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5" name="Freeform 54">
              <a:extLst>
                <a:ext uri="{FF2B5EF4-FFF2-40B4-BE49-F238E27FC236}">
                  <a16:creationId xmlns:a16="http://schemas.microsoft.com/office/drawing/2014/main" id="{6696D6DC-3D47-4113-B85D-1D5C2D7358A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sp>
          <p:nvSpPr>
            <p:cNvPr id="116" name="Freeform 55">
              <a:extLst>
                <a:ext uri="{FF2B5EF4-FFF2-40B4-BE49-F238E27FC236}">
                  <a16:creationId xmlns:a16="http://schemas.microsoft.com/office/drawing/2014/main" id="{B9F786F4-957C-4722-A9D8-F4A8F923CF83}"/>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9Slide02 Noi dung dai"/>
              </a:endParaRPr>
            </a:p>
          </p:txBody>
        </p:sp>
      </p:grpSp>
      <p:grpSp>
        <p:nvGrpSpPr>
          <p:cNvPr id="3" name="Nhóm 2">
            <a:extLst>
              <a:ext uri="{FF2B5EF4-FFF2-40B4-BE49-F238E27FC236}">
                <a16:creationId xmlns:a16="http://schemas.microsoft.com/office/drawing/2014/main" id="{E8618593-52B3-48C6-89DF-F016BA9E46BE}"/>
              </a:ext>
            </a:extLst>
          </p:cNvPr>
          <p:cNvGrpSpPr/>
          <p:nvPr/>
        </p:nvGrpSpPr>
        <p:grpSpPr>
          <a:xfrm>
            <a:off x="7606760" y="2891823"/>
            <a:ext cx="3152464" cy="919255"/>
            <a:chOff x="4518487" y="143078"/>
            <a:chExt cx="3152464" cy="919254"/>
          </a:xfrm>
          <a:solidFill>
            <a:srgbClr val="0070C0"/>
          </a:solidFill>
        </p:grpSpPr>
        <p:sp>
          <p:nvSpPr>
            <p:cNvPr id="4" name="Lục giác 3">
              <a:extLst>
                <a:ext uri="{FF2B5EF4-FFF2-40B4-BE49-F238E27FC236}">
                  <a16:creationId xmlns:a16="http://schemas.microsoft.com/office/drawing/2014/main" id="{62B84440-213F-4FB3-84C7-4905720F65BA}"/>
                </a:ext>
              </a:extLst>
            </p:cNvPr>
            <p:cNvSpPr/>
            <p:nvPr/>
          </p:nvSpPr>
          <p:spPr>
            <a:xfrm>
              <a:off x="4518487" y="595217"/>
              <a:ext cx="3152464" cy="4671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B90F17"/>
                </a:solidFill>
                <a:latin typeface="#9Slide04 Tinos" panose="02020603050405020304" pitchFamily="18" charset="0"/>
                <a:ea typeface="#9Slide04 Tinos" panose="02020603050405020304" pitchFamily="18" charset="0"/>
                <a:cs typeface="#9Slide04 Tinos" panose="02020603050405020304" pitchFamily="18" charset="0"/>
              </a:endParaRPr>
            </a:p>
          </p:txBody>
        </p:sp>
        <p:sp>
          <p:nvSpPr>
            <p:cNvPr id="5" name="Hộp Văn bản 4">
              <a:extLst>
                <a:ext uri="{FF2B5EF4-FFF2-40B4-BE49-F238E27FC236}">
                  <a16:creationId xmlns:a16="http://schemas.microsoft.com/office/drawing/2014/main" id="{A8071EDD-0045-4D54-AFAC-5DBC1D5E557B}"/>
                </a:ext>
              </a:extLst>
            </p:cNvPr>
            <p:cNvSpPr txBox="1"/>
            <p:nvPr/>
          </p:nvSpPr>
          <p:spPr>
            <a:xfrm>
              <a:off x="6094719" y="143078"/>
              <a:ext cx="2565" cy="455381"/>
            </a:xfrm>
            <a:prstGeom prst="rect">
              <a:avLst/>
            </a:prstGeom>
            <a:grpFill/>
          </p:spPr>
          <p:txBody>
            <a:bodyPr vert="horz" wrap="none" lIns="0" tIns="0" rIns="0" bIns="0" rtlCol="0">
              <a:spAutoFit/>
            </a:bodyPr>
            <a:lstStyle/>
            <a:p>
              <a:pPr marR="2540" algn="ctr" defTabSz="914377">
                <a:lnSpc>
                  <a:spcPct val="150000"/>
                </a:lnSpc>
                <a:defRPr/>
              </a:pPr>
              <a:endParaRPr lang="en-US" sz="2200" b="1" cap="all">
                <a:solidFill>
                  <a:prstClr val="black"/>
                </a:solidFill>
                <a:latin typeface="#9Slide04 Playfair Display Bold" panose="00000800000000000000" pitchFamily="2" charset="0"/>
                <a:ea typeface="#9Slide02 Tieu de dai" panose="02000000000000000000" pitchFamily="2" charset="0"/>
              </a:endParaRPr>
            </a:p>
          </p:txBody>
        </p:sp>
        <p:sp>
          <p:nvSpPr>
            <p:cNvPr id="6" name="Hộp Văn bản 5">
              <a:extLst>
                <a:ext uri="{FF2B5EF4-FFF2-40B4-BE49-F238E27FC236}">
                  <a16:creationId xmlns:a16="http://schemas.microsoft.com/office/drawing/2014/main" id="{BEBF9BAC-3CA9-402F-BFC5-EEC241CBF501}"/>
                </a:ext>
              </a:extLst>
            </p:cNvPr>
            <p:cNvSpPr txBox="1"/>
            <p:nvPr/>
          </p:nvSpPr>
          <p:spPr>
            <a:xfrm>
              <a:off x="5394366" y="686495"/>
              <a:ext cx="1403269" cy="338554"/>
            </a:xfrm>
            <a:prstGeom prst="rect">
              <a:avLst/>
            </a:prstGeom>
            <a:grpFill/>
          </p:spPr>
          <p:txBody>
            <a:bodyPr vert="horz" wrap="none" lIns="0" tIns="0" rIns="0" bIns="0" rtlCol="0">
              <a:spAutoFit/>
            </a:bodyPr>
            <a:lstStyle/>
            <a:p>
              <a:pPr algn="ctr" defTabSz="914377">
                <a:defRPr/>
              </a:pPr>
              <a:r>
                <a:rPr lang="en-US" sz="2200" b="1" cap="all">
                  <a:solidFill>
                    <a:prstClr val="white"/>
                  </a:solidFill>
                  <a:latin typeface="#9Slide04 Playfair Display Bold" panose="00000800000000000000" pitchFamily="2" charset="0"/>
                  <a:ea typeface="#9Slide02 Tieu de dai" panose="02000000000000000000" pitchFamily="2" charset="0"/>
                </a:rPr>
                <a:t>THANK YOU</a:t>
              </a:r>
            </a:p>
          </p:txBody>
        </p:sp>
      </p:grpSp>
      <p:sp>
        <p:nvSpPr>
          <p:cNvPr id="8" name="Hộp Văn bản 7">
            <a:extLst>
              <a:ext uri="{FF2B5EF4-FFF2-40B4-BE49-F238E27FC236}">
                <a16:creationId xmlns:a16="http://schemas.microsoft.com/office/drawing/2014/main" id="{897CFFE6-EC34-4052-B3C4-C05FDF95B2AA}"/>
              </a:ext>
            </a:extLst>
          </p:cNvPr>
          <p:cNvSpPr txBox="1"/>
          <p:nvPr/>
        </p:nvSpPr>
        <p:spPr>
          <a:xfrm>
            <a:off x="448693" y="2813447"/>
            <a:ext cx="5881768" cy="1231106"/>
          </a:xfrm>
          <a:prstGeom prst="rect">
            <a:avLst/>
          </a:prstGeom>
          <a:noFill/>
        </p:spPr>
        <p:txBody>
          <a:bodyPr vert="horz" wrap="square" lIns="0" tIns="0" rIns="0" bIns="0" rtlCol="0">
            <a:spAutoFit/>
          </a:bodyPr>
          <a:lstStyle/>
          <a:p>
            <a:pPr algn="ctr" defTabSz="914377">
              <a:defRPr/>
            </a:pPr>
            <a:r>
              <a:rPr lang="en-US" sz="4000" b="1" cap="all">
                <a:solidFill>
                  <a:prstClr val="white"/>
                </a:solidFill>
                <a:latin typeface="#9Slide04 Playfair Display Blac" panose="00000A00000000000000" pitchFamily="2" charset="0"/>
                <a:ea typeface="#9Slide02 Tieu de dai" panose="02000000000000000000" pitchFamily="2" charset="0"/>
              </a:rPr>
              <a:t>Cảm </a:t>
            </a:r>
            <a:r>
              <a:rPr lang="vi-VN" sz="4000" b="1" cap="all">
                <a:solidFill>
                  <a:prstClr val="white"/>
                </a:solidFill>
                <a:latin typeface="#9Slide04 Playfair Display Blac" panose="00000A00000000000000" pitchFamily="2" charset="0"/>
                <a:ea typeface="#9Slide02 Tieu de dai" panose="02000000000000000000" pitchFamily="2" charset="0"/>
              </a:rPr>
              <a:t>ơ</a:t>
            </a:r>
            <a:r>
              <a:rPr lang="en-US" sz="4000" b="1" cap="all">
                <a:solidFill>
                  <a:prstClr val="white"/>
                </a:solidFill>
                <a:latin typeface="#9Slide04 Playfair Display Blac" panose="00000A00000000000000" pitchFamily="2" charset="0"/>
                <a:ea typeface="#9Slide02 Tieu de dai" panose="02000000000000000000" pitchFamily="2" charset="0"/>
              </a:rPr>
              <a:t>n CÁC BẠN </a:t>
            </a:r>
          </a:p>
          <a:p>
            <a:pPr algn="ctr" defTabSz="914377">
              <a:defRPr/>
            </a:pPr>
            <a:r>
              <a:rPr lang="en-US" sz="4000" b="1" cap="all">
                <a:solidFill>
                  <a:prstClr val="white"/>
                </a:solidFill>
                <a:latin typeface="#9Slide04 Playfair Display Blac" panose="00000A00000000000000" pitchFamily="2" charset="0"/>
                <a:ea typeface="#9Slide02 Tieu de dai" panose="02000000000000000000" pitchFamily="2" charset="0"/>
              </a:rPr>
              <a:t>đã chú ý lắng nghe</a:t>
            </a:r>
            <a:endParaRPr lang="en-US" sz="4000">
              <a:solidFill>
                <a:prstClr val="white"/>
              </a:solidFill>
              <a:latin typeface="#9Slide04 Playfair Display Blac" panose="00000A00000000000000" pitchFamily="2" charset="0"/>
            </a:endParaRPr>
          </a:p>
        </p:txBody>
      </p:sp>
    </p:spTree>
    <p:extLst>
      <p:ext uri="{BB962C8B-B14F-4D97-AF65-F5344CB8AC3E}">
        <p14:creationId xmlns:p14="http://schemas.microsoft.com/office/powerpoint/2010/main" val="35377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250"/>
                                  </p:stCondLst>
                                  <p:childTnLst>
                                    <p:animEffect transition="out" filter="dissolve">
                                      <p:cBhvr>
                                        <p:cTn id="10" dur="1500"/>
                                        <p:tgtEl>
                                          <p:spTgt spid="29"/>
                                        </p:tgtEl>
                                      </p:cBhvr>
                                    </p:animEffect>
                                    <p:set>
                                      <p:cBhvr>
                                        <p:cTn id="11" dur="1" fill="hold">
                                          <p:stCondLst>
                                            <p:cond delay="1499"/>
                                          </p:stCondLst>
                                        </p:cTn>
                                        <p:tgtEl>
                                          <p:spTgt spid="29"/>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1500" fill="hold"/>
                                        <p:tgtEl>
                                          <p:spTgt spid="29"/>
                                        </p:tgtEl>
                                      </p:cBhvr>
                                      <p:by x="250000" y="250000"/>
                                    </p:animScale>
                                  </p:childTnLst>
                                </p:cTn>
                              </p:par>
                              <p:par>
                                <p:cTn id="14" presetID="2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childTnLst>
                                </p:cTn>
                              </p:par>
                              <p:par>
                                <p:cTn id="18" presetID="9" presetClass="exit" presetSubtype="0" fill="hold" nodeType="withEffect">
                                  <p:stCondLst>
                                    <p:cond delay="250"/>
                                  </p:stCondLst>
                                  <p:childTnLst>
                                    <p:animEffect transition="out" filter="dissolve">
                                      <p:cBhvr>
                                        <p:cTn id="19" dur="1500"/>
                                        <p:tgtEl>
                                          <p:spTgt spid="54"/>
                                        </p:tgtEl>
                                      </p:cBhvr>
                                    </p:animEffect>
                                    <p:set>
                                      <p:cBhvr>
                                        <p:cTn id="20" dur="1" fill="hold">
                                          <p:stCondLst>
                                            <p:cond delay="1499"/>
                                          </p:stCondLst>
                                        </p:cTn>
                                        <p:tgtEl>
                                          <p:spTgt spid="54"/>
                                        </p:tgtEl>
                                        <p:attrNameLst>
                                          <p:attrName>style.visibility</p:attrName>
                                        </p:attrNameLst>
                                      </p:cBhvr>
                                      <p:to>
                                        <p:strVal val="hidden"/>
                                      </p:to>
                                    </p:set>
                                  </p:childTnLst>
                                </p:cTn>
                              </p:par>
                              <p:par>
                                <p:cTn id="21" presetID="6" presetClass="emph" presetSubtype="0" fill="hold" nodeType="withEffect">
                                  <p:stCondLst>
                                    <p:cond delay="250"/>
                                  </p:stCondLst>
                                  <p:childTnLst>
                                    <p:animScale>
                                      <p:cBhvr>
                                        <p:cTn id="22" dur="1500" fill="hold"/>
                                        <p:tgtEl>
                                          <p:spTgt spid="54"/>
                                        </p:tgtEl>
                                      </p:cBhvr>
                                      <p:by x="250000" y="250000"/>
                                    </p:animScale>
                                  </p:childTnLst>
                                </p:cTn>
                              </p:par>
                              <p:par>
                                <p:cTn id="23" presetID="23" presetClass="entr" presetSubtype="16"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childTnLst>
                                </p:cTn>
                              </p:par>
                              <p:par>
                                <p:cTn id="27" presetID="9" presetClass="exit" presetSubtype="0" fill="hold" nodeType="withEffect">
                                  <p:stCondLst>
                                    <p:cond delay="250"/>
                                  </p:stCondLst>
                                  <p:childTnLst>
                                    <p:animEffect transition="out" filter="dissolve">
                                      <p:cBhvr>
                                        <p:cTn id="28" dur="1500"/>
                                        <p:tgtEl>
                                          <p:spTgt spid="129"/>
                                        </p:tgtEl>
                                      </p:cBhvr>
                                    </p:animEffect>
                                    <p:set>
                                      <p:cBhvr>
                                        <p:cTn id="29" dur="1" fill="hold">
                                          <p:stCondLst>
                                            <p:cond delay="1499"/>
                                          </p:stCondLst>
                                        </p:cTn>
                                        <p:tgtEl>
                                          <p:spTgt spid="129"/>
                                        </p:tgtEl>
                                        <p:attrNameLst>
                                          <p:attrName>style.visibility</p:attrName>
                                        </p:attrNameLst>
                                      </p:cBhvr>
                                      <p:to>
                                        <p:strVal val="hidden"/>
                                      </p:to>
                                    </p:set>
                                  </p:childTnLst>
                                </p:cTn>
                              </p:par>
                              <p:par>
                                <p:cTn id="30" presetID="6" presetClass="emph" presetSubtype="0" fill="hold" nodeType="withEffect">
                                  <p:stCondLst>
                                    <p:cond delay="250"/>
                                  </p:stCondLst>
                                  <p:childTnLst>
                                    <p:animScale>
                                      <p:cBhvr>
                                        <p:cTn id="31" dur="1500" fill="hold"/>
                                        <p:tgtEl>
                                          <p:spTgt spid="129"/>
                                        </p:tgtEl>
                                      </p:cBhvr>
                                      <p:by x="250000" y="250000"/>
                                    </p:animScale>
                                  </p:childTnLst>
                                </p:cTn>
                              </p:par>
                              <p:par>
                                <p:cTn id="32" presetID="23" presetClass="entr" presetSubtype="16"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fltVal val="0"/>
                                          </p:val>
                                        </p:tav>
                                        <p:tav tm="100000">
                                          <p:val>
                                            <p:strVal val="#ppt_w"/>
                                          </p:val>
                                        </p:tav>
                                      </p:tavLst>
                                    </p:anim>
                                    <p:anim calcmode="lin" valueType="num">
                                      <p:cBhvr>
                                        <p:cTn id="35" dur="500" fill="hold"/>
                                        <p:tgtEl>
                                          <p:spTgt spid="92"/>
                                        </p:tgtEl>
                                        <p:attrNameLst>
                                          <p:attrName>ppt_h</p:attrName>
                                        </p:attrNameLst>
                                      </p:cBhvr>
                                      <p:tavLst>
                                        <p:tav tm="0">
                                          <p:val>
                                            <p:fltVal val="0"/>
                                          </p:val>
                                        </p:tav>
                                        <p:tav tm="100000">
                                          <p:val>
                                            <p:strVal val="#ppt_h"/>
                                          </p:val>
                                        </p:tav>
                                      </p:tavLst>
                                    </p:anim>
                                  </p:childTnLst>
                                </p:cTn>
                              </p:par>
                              <p:par>
                                <p:cTn id="36" presetID="9" presetClass="exit" presetSubtype="0" fill="hold" nodeType="withEffect">
                                  <p:stCondLst>
                                    <p:cond delay="250"/>
                                  </p:stCondLst>
                                  <p:childTnLst>
                                    <p:animEffect transition="out" filter="dissolve">
                                      <p:cBhvr>
                                        <p:cTn id="37" dur="1500"/>
                                        <p:tgtEl>
                                          <p:spTgt spid="92"/>
                                        </p:tgtEl>
                                      </p:cBhvr>
                                    </p:animEffect>
                                    <p:set>
                                      <p:cBhvr>
                                        <p:cTn id="38" dur="1" fill="hold">
                                          <p:stCondLst>
                                            <p:cond delay="1499"/>
                                          </p:stCondLst>
                                        </p:cTn>
                                        <p:tgtEl>
                                          <p:spTgt spid="92"/>
                                        </p:tgtEl>
                                        <p:attrNameLst>
                                          <p:attrName>style.visibility</p:attrName>
                                        </p:attrNameLst>
                                      </p:cBhvr>
                                      <p:to>
                                        <p:strVal val="hidden"/>
                                      </p:to>
                                    </p:set>
                                  </p:childTnLst>
                                </p:cTn>
                              </p:par>
                              <p:par>
                                <p:cTn id="39" presetID="6" presetClass="emph" presetSubtype="0" fill="hold" nodeType="withEffect">
                                  <p:stCondLst>
                                    <p:cond delay="250"/>
                                  </p:stCondLst>
                                  <p:childTnLst>
                                    <p:animScale>
                                      <p:cBhvr>
                                        <p:cTn id="40" dur="1500" fill="hold"/>
                                        <p:tgtEl>
                                          <p:spTgt spid="9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PHẦN HÓA HỌC CỦA PHÁO HOA - LÊ THỊ TUY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801" y="486697"/>
            <a:ext cx="8411609" cy="557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2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45227" y="131302"/>
            <a:ext cx="5383161" cy="2759382"/>
          </a:xfrm>
          <a:prstGeom prst="rect">
            <a:avLst/>
          </a:prstGeom>
        </p:spPr>
      </p:pic>
      <p:sp>
        <p:nvSpPr>
          <p:cNvPr id="5" name="TextBox 4"/>
          <p:cNvSpPr txBox="1"/>
          <p:nvPr/>
        </p:nvSpPr>
        <p:spPr>
          <a:xfrm>
            <a:off x="7379110" y="780655"/>
            <a:ext cx="3067665" cy="1077218"/>
          </a:xfrm>
          <a:prstGeom prst="rect">
            <a:avLst/>
          </a:prstGeom>
          <a:noFill/>
          <a:ln>
            <a:solidFill>
              <a:srgbClr val="00B050"/>
            </a:solidFill>
          </a:ln>
        </p:spPr>
        <p:txBody>
          <a:bodyPr wrap="square" rtlCol="0">
            <a:spAutoFit/>
          </a:bodyPr>
          <a:lstStyle/>
          <a:p>
            <a:pPr algn="ctr"/>
            <a:r>
              <a:rPr lang="en-US" sz="3200" b="1" err="1">
                <a:solidFill>
                  <a:srgbClr val="FF0000"/>
                </a:solidFill>
              </a:rPr>
              <a:t>Đốt</a:t>
            </a:r>
            <a:r>
              <a:rPr lang="en-US" sz="3200" b="1">
                <a:solidFill>
                  <a:srgbClr val="FF0000"/>
                </a:solidFill>
              </a:rPr>
              <a:t> </a:t>
            </a:r>
            <a:r>
              <a:rPr lang="en-US" sz="3200" b="1" err="1">
                <a:solidFill>
                  <a:srgbClr val="FF0000"/>
                </a:solidFill>
              </a:rPr>
              <a:t>cháy</a:t>
            </a:r>
            <a:r>
              <a:rPr lang="en-US" sz="3200" b="1">
                <a:solidFill>
                  <a:srgbClr val="FF0000"/>
                </a:solidFill>
              </a:rPr>
              <a:t> gas (butane: C</a:t>
            </a:r>
            <a:r>
              <a:rPr lang="en-US" sz="3200" b="1" baseline="-25000">
                <a:solidFill>
                  <a:srgbClr val="FF0000"/>
                </a:solidFill>
              </a:rPr>
              <a:t>4</a:t>
            </a:r>
            <a:r>
              <a:rPr lang="en-US" sz="3200" b="1">
                <a:solidFill>
                  <a:srgbClr val="FF0000"/>
                </a:solidFill>
              </a:rPr>
              <a:t>H</a:t>
            </a:r>
            <a:r>
              <a:rPr lang="en-US" sz="3200" b="1" baseline="-25000">
                <a:solidFill>
                  <a:srgbClr val="FF0000"/>
                </a:solidFill>
              </a:rPr>
              <a:t>10</a:t>
            </a:r>
            <a:r>
              <a:rPr lang="en-US" sz="3200" b="1">
                <a:solidFill>
                  <a:srgbClr val="FF0000"/>
                </a:solidFill>
              </a:rPr>
              <a:t>)</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282990" y="2982798"/>
            <a:ext cx="2979174" cy="2669458"/>
          </a:xfrm>
          <a:prstGeom prst="rect">
            <a:avLst/>
          </a:prstGeom>
        </p:spPr>
      </p:pic>
      <p:sp>
        <p:nvSpPr>
          <p:cNvPr id="7" name="Notched Right Arrow 6"/>
          <p:cNvSpPr/>
          <p:nvPr/>
        </p:nvSpPr>
        <p:spPr>
          <a:xfrm>
            <a:off x="5535563" y="3731219"/>
            <a:ext cx="1165121" cy="8334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974081" y="2982799"/>
            <a:ext cx="3030242" cy="2669459"/>
          </a:xfrm>
          <a:prstGeom prst="rect">
            <a:avLst/>
          </a:prstGeom>
        </p:spPr>
      </p:pic>
      <p:sp>
        <p:nvSpPr>
          <p:cNvPr id="9" name="TextBox 8"/>
          <p:cNvSpPr txBox="1"/>
          <p:nvPr/>
        </p:nvSpPr>
        <p:spPr>
          <a:xfrm>
            <a:off x="2163098" y="5974805"/>
            <a:ext cx="8032955" cy="584775"/>
          </a:xfrm>
          <a:prstGeom prst="rect">
            <a:avLst/>
          </a:prstGeom>
          <a:noFill/>
          <a:ln>
            <a:solidFill>
              <a:srgbClr val="00B050"/>
            </a:solidFill>
          </a:ln>
        </p:spPr>
        <p:txBody>
          <a:bodyPr wrap="square" rtlCol="0">
            <a:spAutoFit/>
          </a:bodyPr>
          <a:lstStyle/>
          <a:p>
            <a:pPr algn="ctr"/>
            <a:r>
              <a:rPr lang="en-US" sz="3200" b="1" err="1">
                <a:solidFill>
                  <a:srgbClr val="FF0000"/>
                </a:solidFill>
              </a:rPr>
              <a:t>Nhiệt</a:t>
            </a:r>
            <a:r>
              <a:rPr lang="en-US" sz="3200" b="1">
                <a:solidFill>
                  <a:srgbClr val="FF0000"/>
                </a:solidFill>
              </a:rPr>
              <a:t> </a:t>
            </a:r>
            <a:r>
              <a:rPr lang="en-US" sz="3200" b="1" err="1">
                <a:solidFill>
                  <a:srgbClr val="FF0000"/>
                </a:solidFill>
              </a:rPr>
              <a:t>phân</a:t>
            </a:r>
            <a:r>
              <a:rPr lang="en-US" sz="3200" b="1">
                <a:solidFill>
                  <a:srgbClr val="FF0000"/>
                </a:solidFill>
              </a:rPr>
              <a:t> copper (II) hydroxide (Cu(OH)</a:t>
            </a:r>
            <a:r>
              <a:rPr lang="en-US" sz="3200" b="1" baseline="-25000">
                <a:solidFill>
                  <a:srgbClr val="FF0000"/>
                </a:solidFill>
              </a:rPr>
              <a:t>2</a:t>
            </a:r>
            <a:r>
              <a:rPr lang="en-US" sz="3200" b="1">
                <a:solidFill>
                  <a:srgbClr val="FF0000"/>
                </a:solidFill>
              </a:rPr>
              <a:t>)</a:t>
            </a:r>
            <a:endParaRPr lang="en-US" sz="3200" b="1" baseline="-25000">
              <a:solidFill>
                <a:srgbClr val="FF0000"/>
              </a:solidFill>
            </a:endParaRPr>
          </a:p>
        </p:txBody>
      </p:sp>
    </p:spTree>
    <p:extLst>
      <p:ext uri="{BB962C8B-B14F-4D97-AF65-F5344CB8AC3E}">
        <p14:creationId xmlns:p14="http://schemas.microsoft.com/office/powerpoint/2010/main" val="11674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060173" y="640080"/>
            <a:ext cx="10283687" cy="26327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53719EB-BABD-7D65-4724-70E9505BACE0}"/>
              </a:ext>
            </a:extLst>
          </p:cNvPr>
          <p:cNvGraphicFramePr>
            <a:graphicFrameLocks noGrp="1"/>
          </p:cNvGraphicFramePr>
          <p:nvPr>
            <p:extLst>
              <p:ext uri="{D42A27DB-BD31-4B8C-83A1-F6EECF244321}">
                <p14:modId xmlns:p14="http://schemas.microsoft.com/office/powerpoint/2010/main" val="1228635270"/>
              </p:ext>
            </p:extLst>
          </p:nvPr>
        </p:nvGraphicFramePr>
        <p:xfrm>
          <a:off x="1060174" y="3272852"/>
          <a:ext cx="10510937" cy="3113850"/>
        </p:xfrm>
        <a:graphic>
          <a:graphicData uri="http://schemas.openxmlformats.org/drawingml/2006/table">
            <a:tbl>
              <a:tblPr firstRow="1" firstCol="1" bandRow="1">
                <a:tableStyleId>{5C22544A-7EE6-4342-B048-85BDC9FD1C3A}</a:tableStyleId>
              </a:tblPr>
              <a:tblGrid>
                <a:gridCol w="10510937">
                  <a:extLst>
                    <a:ext uri="{9D8B030D-6E8A-4147-A177-3AD203B41FA5}">
                      <a16:colId xmlns:a16="http://schemas.microsoft.com/office/drawing/2014/main" val="3104471806"/>
                    </a:ext>
                  </a:extLst>
                </a:gridCol>
              </a:tblGrid>
              <a:tr h="3012899">
                <a:tc>
                  <a:txBody>
                    <a:bodyPr/>
                    <a:lstStyle/>
                    <a:p>
                      <a:pPr algn="ctr">
                        <a:lnSpc>
                          <a:spcPct val="115000"/>
                        </a:lnSpc>
                        <a:spcAft>
                          <a:spcPts val="800"/>
                        </a:spcAft>
                        <a:tabLst>
                          <a:tab pos="180340" algn="l"/>
                        </a:tabLst>
                      </a:pPr>
                      <a:r>
                        <a:rPr lang="en-US" sz="2400" b="0">
                          <a:solidFill>
                            <a:srgbClr val="FF0000"/>
                          </a:solidFill>
                          <a:effectLst/>
                          <a:latin typeface="Times New Roman" panose="02020603050405020304" pitchFamily="18" charset="0"/>
                          <a:cs typeface="Times New Roman" panose="02020603050405020304" pitchFamily="18" charset="0"/>
                        </a:rPr>
                        <a:t>TRẢ LỜI CÂU HỎI KHỞI ĐỘNG</a:t>
                      </a: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1: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đốt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của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luôn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sinh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một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phản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ứng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phân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2: </a:t>
                      </a:r>
                      <a:r>
                        <a:rPr lang="en-US" sz="2400" b="0" err="1">
                          <a:solidFill>
                            <a:schemeClr val="tx1"/>
                          </a:solidFill>
                          <a:effectLst/>
                          <a:latin typeface="Times New Roman" panose="02020603050405020304" pitchFamily="18" charset="0"/>
                          <a:cs typeface="Times New Roman" panose="02020603050405020304" pitchFamily="18" charset="0"/>
                        </a:rPr>
                        <a:t>Ví</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dụ</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loại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cho</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cuộc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sống</a:t>
                      </a:r>
                      <a:r>
                        <a:rPr lang="en-US" sz="2400" b="0">
                          <a:solidFill>
                            <a:schemeClr val="tx1"/>
                          </a:solidFill>
                          <a:effectLst/>
                          <a:latin typeface="Times New Roman" panose="02020603050405020304" pitchFamily="18" charset="0"/>
                          <a:cs typeface="Times New Roman" panose="02020603050405020304" pitchFamily="18" charset="0"/>
                        </a:rPr>
                        <a:t> con </a:t>
                      </a:r>
                      <a:r>
                        <a:rPr lang="en-US" sz="2400" b="0" err="1">
                          <a:solidFill>
                            <a:schemeClr val="tx1"/>
                          </a:solidFill>
                          <a:effectLst/>
                          <a:latin typeface="Times New Roman" panose="02020603050405020304" pitchFamily="18" charset="0"/>
                          <a:cs typeface="Times New Roman" panose="02020603050405020304" pitchFamily="18" charset="0"/>
                        </a:rPr>
                        <a:t>người</a:t>
                      </a:r>
                      <a:r>
                        <a:rPr lang="en-US" sz="2400" b="0">
                          <a:solidFill>
                            <a:schemeClr val="tx1"/>
                          </a:solidFill>
                          <a:effectLst/>
                          <a:latin typeface="Times New Roman" panose="02020603050405020304" pitchFamily="18" charset="0"/>
                          <a:cs typeface="Times New Roman" panose="02020603050405020304" pitchFamily="18" charset="0"/>
                        </a:rPr>
                        <a:t>: than, </a:t>
                      </a:r>
                      <a:r>
                        <a:rPr lang="en-US" sz="2400" b="0" err="1">
                          <a:solidFill>
                            <a:schemeClr val="tx1"/>
                          </a:solidFill>
                          <a:effectLst/>
                          <a:latin typeface="Times New Roman" panose="02020603050405020304" pitchFamily="18" charset="0"/>
                          <a:cs typeface="Times New Roman" panose="02020603050405020304" pitchFamily="18" charset="0"/>
                        </a:rPr>
                        <a:t>củi</a:t>
                      </a:r>
                      <a:r>
                        <a:rPr lang="en-US" sz="2400" b="0">
                          <a:solidFill>
                            <a:schemeClr val="tx1"/>
                          </a:solidFill>
                          <a:effectLst/>
                          <a:latin typeface="Times New Roman" panose="02020603050405020304" pitchFamily="18" charset="0"/>
                          <a:cs typeface="Times New Roman" panose="02020603050405020304" pitchFamily="18" charset="0"/>
                        </a:rPr>
                        <a:t>, gas, </a:t>
                      </a:r>
                      <a:r>
                        <a:rPr lang="en-US" sz="2400" b="0" err="1">
                          <a:solidFill>
                            <a:schemeClr val="tx1"/>
                          </a:solidFill>
                          <a:effectLst/>
                          <a:latin typeface="Times New Roman" panose="02020603050405020304" pitchFamily="18" charset="0"/>
                          <a:cs typeface="Times New Roman" panose="02020603050405020304" pitchFamily="18" charset="0"/>
                        </a:rPr>
                        <a:t>xăng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dầu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oxi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hoá</a:t>
                      </a:r>
                      <a:r>
                        <a:rPr lang="en-US" sz="2400" b="0">
                          <a:solidFill>
                            <a:schemeClr val="tx1"/>
                          </a:solidFill>
                          <a:effectLst/>
                          <a:latin typeface="Times New Roman" panose="02020603050405020304" pitchFamily="18" charset="0"/>
                          <a:cs typeface="Times New Roman" panose="02020603050405020304" pitchFamily="18" charset="0"/>
                        </a:rPr>
                        <a:t> – </a:t>
                      </a:r>
                      <a:r>
                        <a:rPr lang="vi-VN" sz="2400" b="0">
                          <a:solidFill>
                            <a:schemeClr val="tx1"/>
                          </a:solidFill>
                          <a:effectLst/>
                          <a:latin typeface="Times New Roman" panose="02020603050405020304" pitchFamily="18" charset="0"/>
                          <a:cs typeface="Times New Roman" panose="02020603050405020304" pitchFamily="18" charset="0"/>
                        </a:rPr>
                        <a:t>kh</a:t>
                      </a:r>
                      <a:r>
                        <a:rPr lang="en-US" sz="2400" b="0">
                          <a:solidFill>
                            <a:schemeClr val="tx1"/>
                          </a:solidFill>
                          <a:effectLst/>
                          <a:latin typeface="Times New Roman" panose="02020603050405020304" pitchFamily="18" charset="0"/>
                          <a:cs typeface="Times New Roman" panose="02020603050405020304" pitchFamily="18" charset="0"/>
                        </a:rPr>
                        <a:t>ử </a:t>
                      </a:r>
                      <a:r>
                        <a:rPr lang="en-US" sz="2400" b="0" err="1">
                          <a:solidFill>
                            <a:schemeClr val="tx1"/>
                          </a:solidFill>
                          <a:effectLst/>
                          <a:latin typeface="Times New Roman" panose="02020603050405020304" pitchFamily="18" charset="0"/>
                          <a:cs typeface="Times New Roman" panose="02020603050405020304" pitchFamily="18" charset="0"/>
                        </a:rPr>
                        <a:t>xảy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ra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dẫn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đến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sự</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phóng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sáng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Hoặc </a:t>
                      </a:r>
                      <a:r>
                        <a:rPr lang="en-US" sz="2400" b="0" err="1">
                          <a:solidFill>
                            <a:schemeClr val="tx1"/>
                          </a:solidFill>
                          <a:effectLst/>
                          <a:latin typeface="Times New Roman" panose="02020603050405020304" pitchFamily="18" charset="0"/>
                          <a:cs typeface="Times New Roman" panose="02020603050405020304" pitchFamily="18" charset="0"/>
                        </a:rPr>
                        <a:t>gói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làm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khẩn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(cool pack). Khi </a:t>
                      </a:r>
                      <a:r>
                        <a:rPr lang="en-US" sz="2400" b="0" err="1">
                          <a:solidFill>
                            <a:schemeClr val="tx1"/>
                          </a:solidFill>
                          <a:effectLst/>
                          <a:latin typeface="Times New Roman" panose="02020603050405020304" pitchFamily="18" charset="0"/>
                          <a:cs typeface="Times New Roman" panose="02020603050405020304" pitchFamily="18" charset="0"/>
                        </a:rPr>
                        <a:t>dùng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bóp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nhanh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giúp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đau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hỗ</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trợ</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chấn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thưong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quả</a:t>
                      </a:r>
                      <a:r>
                        <a:rPr lang="en-US" sz="2400" b="0">
                          <a:solidFill>
                            <a:schemeClr val="tx1"/>
                          </a:solidFill>
                          <a:effectLst/>
                          <a:latin typeface="Times New Roman" panose="02020603050405020304" pitchFamily="18" charset="0"/>
                          <a:cs typeface="Times New Roman" panose="02020603050405020304" pitchFamily="18" charset="0"/>
                        </a:rPr>
                        <a:t>.</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2590031"/>
                  </a:ext>
                </a:extLst>
              </a:tr>
            </a:tbl>
          </a:graphicData>
        </a:graphic>
      </p:graphicFrame>
    </p:spTree>
    <p:extLst>
      <p:ext uri="{BB962C8B-B14F-4D97-AF65-F5344CB8AC3E}">
        <p14:creationId xmlns:p14="http://schemas.microsoft.com/office/powerpoint/2010/main" val="339096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rgbClr val="FFCCFF"/>
            </a:gs>
          </a:gsLst>
          <a:path path="shape">
            <a:fillToRect l="50000" t="50000" r="50000" b="50000"/>
          </a:path>
        </a:gradFill>
        <a:effectLst/>
      </p:bgPr>
    </p:bg>
    <p:spTree>
      <p:nvGrpSpPr>
        <p:cNvPr id="1" name=""/>
        <p:cNvGrpSpPr/>
        <p:nvPr/>
      </p:nvGrpSpPr>
      <p:grpSpPr>
        <a:xfrm>
          <a:off x="0" y="0"/>
          <a:ext cx="0" cy="0"/>
          <a:chOff x="0" y="0"/>
          <a:chExt cx="0" cy="0"/>
        </a:xfrm>
      </p:grpSpPr>
      <p:sp>
        <p:nvSpPr>
          <p:cNvPr id="171105" name="AutoShape 97">
            <a:extLst>
              <a:ext uri="{FF2B5EF4-FFF2-40B4-BE49-F238E27FC236}">
                <a16:creationId xmlns:a16="http://schemas.microsoft.com/office/drawing/2014/main" id="{A8D39A9D-FC53-DD9E-C34B-F5524DB1DAD2}"/>
              </a:ext>
            </a:extLst>
          </p:cNvPr>
          <p:cNvSpPr>
            <a:spLocks noChangeArrowheads="1"/>
          </p:cNvSpPr>
          <p:nvPr/>
        </p:nvSpPr>
        <p:spPr bwMode="gray">
          <a:xfrm>
            <a:off x="3690732" y="2414103"/>
            <a:ext cx="4128051"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3315" name="Text Box 32">
            <a:extLst>
              <a:ext uri="{FF2B5EF4-FFF2-40B4-BE49-F238E27FC236}">
                <a16:creationId xmlns:a16="http://schemas.microsoft.com/office/drawing/2014/main" id="{BAE3A905-0CF1-4BC7-0CBA-CA90888EA126}"/>
              </a:ext>
            </a:extLst>
          </p:cNvPr>
          <p:cNvSpPr txBox="1">
            <a:spLocks noChangeArrowheads="1"/>
          </p:cNvSpPr>
          <p:nvPr/>
        </p:nvSpPr>
        <p:spPr bwMode="auto">
          <a:xfrm>
            <a:off x="3962400" y="3965714"/>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imes New Roman" panose="02020603050405020304" pitchFamily="18" charset="0"/>
            </a:endParaRPr>
          </a:p>
        </p:txBody>
      </p:sp>
      <p:sp>
        <p:nvSpPr>
          <p:cNvPr id="171107" name="AutoShape 99">
            <a:extLst>
              <a:ext uri="{FF2B5EF4-FFF2-40B4-BE49-F238E27FC236}">
                <a16:creationId xmlns:a16="http://schemas.microsoft.com/office/drawing/2014/main" id="{040536EA-3F71-EF3C-7456-3D8BDD5BE292}"/>
              </a:ext>
            </a:extLst>
          </p:cNvPr>
          <p:cNvSpPr>
            <a:spLocks noChangeArrowheads="1"/>
          </p:cNvSpPr>
          <p:nvPr/>
        </p:nvSpPr>
        <p:spPr bwMode="gray">
          <a:xfrm>
            <a:off x="3654288" y="4409659"/>
            <a:ext cx="4257260"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08" name="Text Box 100">
            <a:extLst>
              <a:ext uri="{FF2B5EF4-FFF2-40B4-BE49-F238E27FC236}">
                <a16:creationId xmlns:a16="http://schemas.microsoft.com/office/drawing/2014/main" id="{3D828E58-6185-8D04-F709-9535A7B51BE2}"/>
              </a:ext>
            </a:extLst>
          </p:cNvPr>
          <p:cNvSpPr txBox="1">
            <a:spLocks noChangeArrowheads="1"/>
          </p:cNvSpPr>
          <p:nvPr/>
        </p:nvSpPr>
        <p:spPr bwMode="auto">
          <a:xfrm>
            <a:off x="4071732" y="4409660"/>
            <a:ext cx="3931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4. Enthalpy </a:t>
            </a:r>
            <a:r>
              <a:rPr lang="en-US" altLang="en-US" sz="2800" b="1" err="1">
                <a:solidFill>
                  <a:srgbClr val="000000"/>
                </a:solidFill>
                <a:latin typeface="Times New Roman" panose="02020603050405020304" pitchFamily="18" charset="0"/>
              </a:rPr>
              <a:t>tạo</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thành</a:t>
            </a:r>
            <a:endParaRPr lang="en-US" altLang="en-US" sz="2800" b="1">
              <a:solidFill>
                <a:srgbClr val="000000"/>
              </a:solidFill>
              <a:latin typeface="Times New Roman" panose="02020603050405020304" pitchFamily="18" charset="0"/>
            </a:endParaRPr>
          </a:p>
        </p:txBody>
      </p:sp>
      <p:sp>
        <p:nvSpPr>
          <p:cNvPr id="171011" name="AutoShape 3">
            <a:extLst>
              <a:ext uri="{FF2B5EF4-FFF2-40B4-BE49-F238E27FC236}">
                <a16:creationId xmlns:a16="http://schemas.microsoft.com/office/drawing/2014/main" id="{79B6FC2A-8B82-8E8F-36BE-FD19F324BB0F}"/>
              </a:ext>
            </a:extLst>
          </p:cNvPr>
          <p:cNvSpPr>
            <a:spLocks noChangeArrowheads="1"/>
          </p:cNvSpPr>
          <p:nvPr/>
        </p:nvSpPr>
        <p:spPr bwMode="ltGray">
          <a:xfrm rot="5400000">
            <a:off x="-889001" y="130250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2" name="AutoShape 4">
            <a:extLst>
              <a:ext uri="{FF2B5EF4-FFF2-40B4-BE49-F238E27FC236}">
                <a16:creationId xmlns:a16="http://schemas.microsoft.com/office/drawing/2014/main" id="{CCBDE888-3C43-BE5D-02A2-E7F3FC30742D}"/>
              </a:ext>
            </a:extLst>
          </p:cNvPr>
          <p:cNvSpPr>
            <a:spLocks noChangeArrowheads="1"/>
          </p:cNvSpPr>
          <p:nvPr/>
        </p:nvSpPr>
        <p:spPr bwMode="ltGray">
          <a:xfrm rot="5400000" flipH="1">
            <a:off x="-492918" y="1784314"/>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3" name="AutoShape 5">
            <a:extLst>
              <a:ext uri="{FF2B5EF4-FFF2-40B4-BE49-F238E27FC236}">
                <a16:creationId xmlns:a16="http://schemas.microsoft.com/office/drawing/2014/main" id="{0E1D5634-FE6C-635C-E08F-60A8855FAACA}"/>
              </a:ext>
            </a:extLst>
          </p:cNvPr>
          <p:cNvSpPr>
            <a:spLocks noChangeArrowheads="1"/>
          </p:cNvSpPr>
          <p:nvPr/>
        </p:nvSpPr>
        <p:spPr bwMode="gray">
          <a:xfrm>
            <a:off x="3081132" y="1443105"/>
            <a:ext cx="386101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171014" name="Group 6">
            <a:extLst>
              <a:ext uri="{FF2B5EF4-FFF2-40B4-BE49-F238E27FC236}">
                <a16:creationId xmlns:a16="http://schemas.microsoft.com/office/drawing/2014/main" id="{88CF38F4-C904-0945-3524-2BF2B471EEEE}"/>
              </a:ext>
            </a:extLst>
          </p:cNvPr>
          <p:cNvGrpSpPr>
            <a:grpSpLocks/>
          </p:cNvGrpSpPr>
          <p:nvPr/>
        </p:nvGrpSpPr>
        <p:grpSpPr bwMode="auto">
          <a:xfrm>
            <a:off x="2971800" y="1534391"/>
            <a:ext cx="381000" cy="519245"/>
            <a:chOff x="2078" y="1387"/>
            <a:chExt cx="1615" cy="2201"/>
          </a:xfrm>
        </p:grpSpPr>
        <p:sp>
          <p:nvSpPr>
            <p:cNvPr id="171015" name="Oval 7">
              <a:extLst>
                <a:ext uri="{FF2B5EF4-FFF2-40B4-BE49-F238E27FC236}">
                  <a16:creationId xmlns:a16="http://schemas.microsoft.com/office/drawing/2014/main" id="{1169AD1C-0D96-F939-55EB-0F46A76F4954}"/>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6" name="Oval 8">
              <a:extLst>
                <a:ext uri="{FF2B5EF4-FFF2-40B4-BE49-F238E27FC236}">
                  <a16:creationId xmlns:a16="http://schemas.microsoft.com/office/drawing/2014/main" id="{2DB2775C-0147-0A02-A54E-7C156E1AEA4B}"/>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7" name="Oval 9">
              <a:extLst>
                <a:ext uri="{FF2B5EF4-FFF2-40B4-BE49-F238E27FC236}">
                  <a16:creationId xmlns:a16="http://schemas.microsoft.com/office/drawing/2014/main" id="{073E73E3-EA42-842A-18D4-178081167BC9}"/>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8" name="Oval 10">
              <a:extLst>
                <a:ext uri="{FF2B5EF4-FFF2-40B4-BE49-F238E27FC236}">
                  <a16:creationId xmlns:a16="http://schemas.microsoft.com/office/drawing/2014/main" id="{74D55C16-4B27-7999-58AB-970DDE588FBA}"/>
                </a:ext>
              </a:extLst>
            </p:cNvPr>
            <p:cNvSpPr>
              <a:spLocks noChangeArrowheads="1"/>
            </p:cNvSpPr>
            <p:nvPr/>
          </p:nvSpPr>
          <p:spPr bwMode="gray">
            <a:xfrm>
              <a:off x="2253"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9" name="Oval 11">
              <a:extLst>
                <a:ext uri="{FF2B5EF4-FFF2-40B4-BE49-F238E27FC236}">
                  <a16:creationId xmlns:a16="http://schemas.microsoft.com/office/drawing/2014/main" id="{DC61BCFC-512E-8067-839D-29A30AC30B5E}"/>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0" name="Oval 12">
              <a:extLst>
                <a:ext uri="{FF2B5EF4-FFF2-40B4-BE49-F238E27FC236}">
                  <a16:creationId xmlns:a16="http://schemas.microsoft.com/office/drawing/2014/main" id="{001C0148-A40F-D2FB-205E-F4A44E5E9036}"/>
                </a:ext>
              </a:extLst>
            </p:cNvPr>
            <p:cNvSpPr>
              <a:spLocks noChangeArrowheads="1"/>
            </p:cNvSpPr>
            <p:nvPr/>
          </p:nvSpPr>
          <p:spPr bwMode="gray">
            <a:xfrm>
              <a:off x="2334" y="1387"/>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3322" name="Text Box 22">
            <a:extLst>
              <a:ext uri="{FF2B5EF4-FFF2-40B4-BE49-F238E27FC236}">
                <a16:creationId xmlns:a16="http://schemas.microsoft.com/office/drawing/2014/main" id="{78B5B1CC-D9DD-F2A2-EDAB-838A616C27D4}"/>
              </a:ext>
            </a:extLst>
          </p:cNvPr>
          <p:cNvSpPr txBox="1">
            <a:spLocks noChangeArrowheads="1"/>
          </p:cNvSpPr>
          <p:nvPr/>
        </p:nvSpPr>
        <p:spPr bwMode="auto">
          <a:xfrm>
            <a:off x="3657600" y="1451114"/>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ahoma" panose="020B0604030504040204" pitchFamily="34" charset="0"/>
            </a:endParaRPr>
          </a:p>
        </p:txBody>
      </p:sp>
      <p:sp>
        <p:nvSpPr>
          <p:cNvPr id="171031" name="Text Box 23">
            <a:extLst>
              <a:ext uri="{FF2B5EF4-FFF2-40B4-BE49-F238E27FC236}">
                <a16:creationId xmlns:a16="http://schemas.microsoft.com/office/drawing/2014/main" id="{D50A36DC-DC50-912A-BA81-CFE2EC016D22}"/>
              </a:ext>
            </a:extLst>
          </p:cNvPr>
          <p:cNvSpPr txBox="1">
            <a:spLocks noChangeArrowheads="1"/>
          </p:cNvSpPr>
          <p:nvPr/>
        </p:nvSpPr>
        <p:spPr bwMode="auto">
          <a:xfrm>
            <a:off x="3276600" y="1527313"/>
            <a:ext cx="3665549"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600" b="1">
                <a:solidFill>
                  <a:srgbClr val="000000"/>
                </a:solidFill>
                <a:latin typeface="Times New Roman" panose="02020603050405020304" pitchFamily="18" charset="0"/>
              </a:rPr>
              <a:t>1. </a:t>
            </a:r>
            <a:r>
              <a:rPr lang="en-US" altLang="en-US" sz="2600" b="1" err="1">
                <a:solidFill>
                  <a:srgbClr val="000000"/>
                </a:solidFill>
                <a:latin typeface="Times New Roman" panose="02020603050405020304" pitchFamily="18" charset="0"/>
              </a:rPr>
              <a:t>Phản</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ứng</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toả</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nhiệt</a:t>
            </a:r>
            <a:endParaRPr lang="en-US" altLang="en-US" sz="2600" b="1">
              <a:solidFill>
                <a:srgbClr val="000000"/>
              </a:solidFill>
              <a:latin typeface="Times New Roman" panose="02020603050405020304" pitchFamily="18" charset="0"/>
            </a:endParaRPr>
          </a:p>
        </p:txBody>
      </p:sp>
      <p:grpSp>
        <p:nvGrpSpPr>
          <p:cNvPr id="171033" name="Group 25">
            <a:extLst>
              <a:ext uri="{FF2B5EF4-FFF2-40B4-BE49-F238E27FC236}">
                <a16:creationId xmlns:a16="http://schemas.microsoft.com/office/drawing/2014/main" id="{DB8C302C-4768-ED86-1491-47FA3D81A876}"/>
              </a:ext>
            </a:extLst>
          </p:cNvPr>
          <p:cNvGrpSpPr>
            <a:grpSpLocks/>
          </p:cNvGrpSpPr>
          <p:nvPr/>
        </p:nvGrpSpPr>
        <p:grpSpPr bwMode="auto">
          <a:xfrm>
            <a:off x="3538332" y="2454519"/>
            <a:ext cx="381000" cy="519245"/>
            <a:chOff x="2078" y="1387"/>
            <a:chExt cx="1615" cy="2201"/>
          </a:xfrm>
        </p:grpSpPr>
        <p:sp>
          <p:nvSpPr>
            <p:cNvPr id="171034" name="Oval 26">
              <a:extLst>
                <a:ext uri="{FF2B5EF4-FFF2-40B4-BE49-F238E27FC236}">
                  <a16:creationId xmlns:a16="http://schemas.microsoft.com/office/drawing/2014/main" id="{7391A3EA-2169-73F4-3E9E-265EA1A2083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5" name="Oval 27">
              <a:extLst>
                <a:ext uri="{FF2B5EF4-FFF2-40B4-BE49-F238E27FC236}">
                  <a16:creationId xmlns:a16="http://schemas.microsoft.com/office/drawing/2014/main" id="{2D6A049D-B123-2716-E153-21EB70A9C561}"/>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6" name="Oval 28">
              <a:extLst>
                <a:ext uri="{FF2B5EF4-FFF2-40B4-BE49-F238E27FC236}">
                  <a16:creationId xmlns:a16="http://schemas.microsoft.com/office/drawing/2014/main" id="{EEB199D2-49DF-144F-1F5D-0145FF8E411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7" name="Oval 29">
              <a:extLst>
                <a:ext uri="{FF2B5EF4-FFF2-40B4-BE49-F238E27FC236}">
                  <a16:creationId xmlns:a16="http://schemas.microsoft.com/office/drawing/2014/main" id="{C60EA8A0-CD61-A2A8-F814-75045D9B0E9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8" name="Oval 30">
              <a:extLst>
                <a:ext uri="{FF2B5EF4-FFF2-40B4-BE49-F238E27FC236}">
                  <a16:creationId xmlns:a16="http://schemas.microsoft.com/office/drawing/2014/main" id="{5C325DC8-390B-CB10-3680-EF33561BA6F7}"/>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9" name="Oval 31">
              <a:extLst>
                <a:ext uri="{FF2B5EF4-FFF2-40B4-BE49-F238E27FC236}">
                  <a16:creationId xmlns:a16="http://schemas.microsoft.com/office/drawing/2014/main" id="{D1654FD5-CC81-DE88-532F-E933443FD5A7}"/>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71061" name="Group 53">
            <a:extLst>
              <a:ext uri="{FF2B5EF4-FFF2-40B4-BE49-F238E27FC236}">
                <a16:creationId xmlns:a16="http://schemas.microsoft.com/office/drawing/2014/main" id="{716F9DBD-4C21-5B7B-9F94-0E74D2024659}"/>
              </a:ext>
            </a:extLst>
          </p:cNvPr>
          <p:cNvGrpSpPr>
            <a:grpSpLocks/>
          </p:cNvGrpSpPr>
          <p:nvPr/>
        </p:nvGrpSpPr>
        <p:grpSpPr bwMode="auto">
          <a:xfrm>
            <a:off x="3501888" y="4416737"/>
            <a:ext cx="381000" cy="519245"/>
            <a:chOff x="2078" y="1387"/>
            <a:chExt cx="1615" cy="2201"/>
          </a:xfrm>
        </p:grpSpPr>
        <p:sp>
          <p:nvSpPr>
            <p:cNvPr id="171062" name="Oval 54">
              <a:extLst>
                <a:ext uri="{FF2B5EF4-FFF2-40B4-BE49-F238E27FC236}">
                  <a16:creationId xmlns:a16="http://schemas.microsoft.com/office/drawing/2014/main" id="{19055A59-0635-96C9-737A-66769957AA30}"/>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3" name="Oval 55">
              <a:extLst>
                <a:ext uri="{FF2B5EF4-FFF2-40B4-BE49-F238E27FC236}">
                  <a16:creationId xmlns:a16="http://schemas.microsoft.com/office/drawing/2014/main" id="{B9354902-2D69-329D-E4F6-696C02933F2D}"/>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4" name="Oval 56">
              <a:extLst>
                <a:ext uri="{FF2B5EF4-FFF2-40B4-BE49-F238E27FC236}">
                  <a16:creationId xmlns:a16="http://schemas.microsoft.com/office/drawing/2014/main" id="{EA89B963-3D92-71D6-1763-EE8EAB5B37B4}"/>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5" name="Oval 57">
              <a:extLst>
                <a:ext uri="{FF2B5EF4-FFF2-40B4-BE49-F238E27FC236}">
                  <a16:creationId xmlns:a16="http://schemas.microsoft.com/office/drawing/2014/main" id="{26DDA179-F3C6-B2C8-02BE-7760081DEF6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6" name="Oval 58">
              <a:extLst>
                <a:ext uri="{FF2B5EF4-FFF2-40B4-BE49-F238E27FC236}">
                  <a16:creationId xmlns:a16="http://schemas.microsoft.com/office/drawing/2014/main" id="{88637BDD-1A78-D972-C341-0AD6045F4EA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7" name="Oval 59">
              <a:extLst>
                <a:ext uri="{FF2B5EF4-FFF2-40B4-BE49-F238E27FC236}">
                  <a16:creationId xmlns:a16="http://schemas.microsoft.com/office/drawing/2014/main" id="{2C7524C7-6401-F4A0-033A-6B472174DE99}"/>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06" name="Text Box 98">
            <a:extLst>
              <a:ext uri="{FF2B5EF4-FFF2-40B4-BE49-F238E27FC236}">
                <a16:creationId xmlns:a16="http://schemas.microsoft.com/office/drawing/2014/main" id="{52D8E877-12B2-5F4D-9CFE-91B4F4E37EA0}"/>
              </a:ext>
            </a:extLst>
          </p:cNvPr>
          <p:cNvSpPr txBox="1">
            <a:spLocks noChangeArrowheads="1"/>
          </p:cNvSpPr>
          <p:nvPr/>
        </p:nvSpPr>
        <p:spPr bwMode="auto">
          <a:xfrm>
            <a:off x="4071732" y="2523641"/>
            <a:ext cx="37470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2.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nhiệt</a:t>
            </a:r>
            <a:endParaRPr lang="en-US" altLang="en-US" sz="2800" b="1">
              <a:solidFill>
                <a:srgbClr val="FF0000"/>
              </a:solidFill>
              <a:latin typeface="Times New Roman" panose="02020603050405020304" pitchFamily="18" charset="0"/>
            </a:endParaRPr>
          </a:p>
        </p:txBody>
      </p:sp>
      <p:sp>
        <p:nvSpPr>
          <p:cNvPr id="171110" name="AutoShape 102">
            <a:extLst>
              <a:ext uri="{FF2B5EF4-FFF2-40B4-BE49-F238E27FC236}">
                <a16:creationId xmlns:a16="http://schemas.microsoft.com/office/drawing/2014/main" id="{AF963D6C-557E-37D3-48F6-87FA92CA6F27}"/>
              </a:ext>
            </a:extLst>
          </p:cNvPr>
          <p:cNvSpPr>
            <a:spLocks noChangeArrowheads="1"/>
          </p:cNvSpPr>
          <p:nvPr/>
        </p:nvSpPr>
        <p:spPr bwMode="gray">
          <a:xfrm>
            <a:off x="3047999" y="5413513"/>
            <a:ext cx="691335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11" name="Text Box 103">
            <a:extLst>
              <a:ext uri="{FF2B5EF4-FFF2-40B4-BE49-F238E27FC236}">
                <a16:creationId xmlns:a16="http://schemas.microsoft.com/office/drawing/2014/main" id="{380DD918-0E99-24EC-9F76-23CD65941FAA}"/>
              </a:ext>
            </a:extLst>
          </p:cNvPr>
          <p:cNvSpPr txBox="1">
            <a:spLocks noChangeArrowheads="1"/>
          </p:cNvSpPr>
          <p:nvPr/>
        </p:nvSpPr>
        <p:spPr bwMode="auto">
          <a:xfrm>
            <a:off x="3429000" y="5467489"/>
            <a:ext cx="526442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None/>
            </a:pPr>
            <a:r>
              <a:rPr lang="en-US" altLang="en-US" sz="2800" b="1">
                <a:solidFill>
                  <a:srgbClr val="000000"/>
                </a:solidFill>
                <a:latin typeface="Times New Roman" panose="02020603050405020304" pitchFamily="18" charset="0"/>
              </a:rPr>
              <a:t>5. Ý </a:t>
            </a:r>
            <a:r>
              <a:rPr lang="en-US" altLang="en-US" sz="2800" b="1" err="1">
                <a:solidFill>
                  <a:srgbClr val="000000"/>
                </a:solidFill>
                <a:latin typeface="Times New Roman" panose="02020603050405020304" pitchFamily="18" charset="0"/>
              </a:rPr>
              <a:t>nghĩa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dấu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và</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giá</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trị</a:t>
            </a:r>
            <a:r>
              <a:rPr lang="en-US" altLang="en-US" sz="2800" b="1">
                <a:solidFill>
                  <a:srgbClr val="000000"/>
                </a:solidFill>
                <a:latin typeface="Times New Roman" panose="02020603050405020304" pitchFamily="18" charset="0"/>
              </a:rPr>
              <a:t> </a:t>
            </a:r>
            <a:endParaRPr lang="en-US" altLang="en-US" sz="2800">
              <a:solidFill>
                <a:srgbClr val="000000"/>
              </a:solidFill>
              <a:latin typeface="Tahoma" panose="020B0604030504040204" pitchFamily="34" charset="0"/>
            </a:endParaRPr>
          </a:p>
        </p:txBody>
      </p:sp>
      <p:sp>
        <p:nvSpPr>
          <p:cNvPr id="13329" name="WordArt 111">
            <a:extLst>
              <a:ext uri="{FF2B5EF4-FFF2-40B4-BE49-F238E27FC236}">
                <a16:creationId xmlns:a16="http://schemas.microsoft.com/office/drawing/2014/main" id="{527BD994-FB3F-A7FC-F21E-49954BF9DC3A}"/>
              </a:ext>
            </a:extLst>
          </p:cNvPr>
          <p:cNvSpPr>
            <a:spLocks noChangeArrowheads="1" noChangeShapeType="1" noTextEdit="1"/>
          </p:cNvSpPr>
          <p:nvPr/>
        </p:nvSpPr>
        <p:spPr bwMode="auto">
          <a:xfrm>
            <a:off x="3314699" y="125048"/>
            <a:ext cx="7446066" cy="1128713"/>
          </a:xfrm>
          <a:prstGeom prst="rect">
            <a:avLst/>
          </a:prstGeom>
        </p:spPr>
        <p:txBody>
          <a:bodyPr wrap="none" fromWordArt="1">
            <a:prstTxWarp prst="textPlain">
              <a:avLst>
                <a:gd name="adj" fmla="val 50000"/>
              </a:avLst>
            </a:prstTxWarp>
          </a:bodyPr>
          <a:lstStyle/>
          <a:p>
            <a:pPr algn="ctr"/>
            <a:r>
              <a:rPr lang="en-US" sz="6000" b="1">
                <a:solidFill>
                  <a:srgbClr val="FF0000"/>
                </a:solidFill>
                <a:ea typeface="Calibri" panose="020F0502020204030204" pitchFamily="34" charset="0"/>
              </a:rPr>
              <a:t>BÀI 13: ENTHALPY TẠO THÀNH VÀ </a:t>
            </a:r>
            <a:r>
              <a:rPr lang="en-US" sz="6000" b="1">
                <a:solidFill>
                  <a:srgbClr val="FF0000"/>
                </a:solidFill>
                <a:cs typeface="Arial" panose="020B0604020202020204" pitchFamily="34" charset="0"/>
              </a:rPr>
              <a:t>SỰ BIẾN THIÊN ENTHALPY </a:t>
            </a:r>
          </a:p>
          <a:p>
            <a:pPr algn="ctr"/>
            <a:r>
              <a:rPr lang="en-US" sz="6000" b="1">
                <a:solidFill>
                  <a:srgbClr val="FF0000"/>
                </a:solidFill>
                <a:cs typeface="Arial" panose="020B0604020202020204" pitchFamily="34" charset="0"/>
              </a:rPr>
              <a:t>CỦA PHẢN ỨNG HOÁ HỌC </a:t>
            </a:r>
            <a:endParaRPr lang="en-US" sz="6000">
              <a:solidFill>
                <a:srgbClr val="FF0000"/>
              </a:solidFill>
              <a:cs typeface="Arial" panose="020B0604020202020204" pitchFamily="34" charset="0"/>
            </a:endParaRPr>
          </a:p>
        </p:txBody>
      </p:sp>
      <p:grpSp>
        <p:nvGrpSpPr>
          <p:cNvPr id="171022" name="Group 14">
            <a:extLst>
              <a:ext uri="{FF2B5EF4-FFF2-40B4-BE49-F238E27FC236}">
                <a16:creationId xmlns:a16="http://schemas.microsoft.com/office/drawing/2014/main" id="{CA0FBD0C-7A18-9174-5961-D485B0B5720F}"/>
              </a:ext>
            </a:extLst>
          </p:cNvPr>
          <p:cNvGrpSpPr>
            <a:grpSpLocks/>
          </p:cNvGrpSpPr>
          <p:nvPr/>
        </p:nvGrpSpPr>
        <p:grpSpPr bwMode="auto">
          <a:xfrm rot="-314248">
            <a:off x="2819389" y="5420356"/>
            <a:ext cx="381000" cy="519481"/>
            <a:chOff x="2078" y="1386"/>
            <a:chExt cx="1615" cy="2202"/>
          </a:xfrm>
        </p:grpSpPr>
        <p:sp>
          <p:nvSpPr>
            <p:cNvPr id="171023" name="Oval 15">
              <a:extLst>
                <a:ext uri="{FF2B5EF4-FFF2-40B4-BE49-F238E27FC236}">
                  <a16:creationId xmlns:a16="http://schemas.microsoft.com/office/drawing/2014/main" id="{128E3A77-1278-AA7D-FE2E-8C2BEB93ACF7}"/>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4" name="Oval 16">
              <a:extLst>
                <a:ext uri="{FF2B5EF4-FFF2-40B4-BE49-F238E27FC236}">
                  <a16:creationId xmlns:a16="http://schemas.microsoft.com/office/drawing/2014/main" id="{4BF377F9-D12B-45E8-4CDB-44B6E81A36EA}"/>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5" name="Oval 17">
              <a:extLst>
                <a:ext uri="{FF2B5EF4-FFF2-40B4-BE49-F238E27FC236}">
                  <a16:creationId xmlns:a16="http://schemas.microsoft.com/office/drawing/2014/main" id="{D8FE992A-8D01-BBA7-851E-24837D33D3BA}"/>
                </a:ext>
              </a:extLst>
            </p:cNvPr>
            <p:cNvSpPr>
              <a:spLocks noChangeArrowheads="1"/>
            </p:cNvSpPr>
            <p:nvPr/>
          </p:nvSpPr>
          <p:spPr bwMode="gray">
            <a:xfrm>
              <a:off x="2335"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6" name="Oval 18">
              <a:extLst>
                <a:ext uri="{FF2B5EF4-FFF2-40B4-BE49-F238E27FC236}">
                  <a16:creationId xmlns:a16="http://schemas.microsoft.com/office/drawing/2014/main" id="{AFA406F8-DCEB-984C-1598-E50E4D8EAEF6}"/>
                </a:ext>
              </a:extLst>
            </p:cNvPr>
            <p:cNvSpPr>
              <a:spLocks noChangeArrowheads="1"/>
            </p:cNvSpPr>
            <p:nvPr/>
          </p:nvSpPr>
          <p:spPr bwMode="gray">
            <a:xfrm>
              <a:off x="2335"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7" name="Oval 19">
              <a:extLst>
                <a:ext uri="{FF2B5EF4-FFF2-40B4-BE49-F238E27FC236}">
                  <a16:creationId xmlns:a16="http://schemas.microsoft.com/office/drawing/2014/main" id="{12F246F9-6F4A-2D45-E6D4-2F888AE145EA}"/>
                </a:ext>
              </a:extLst>
            </p:cNvPr>
            <p:cNvSpPr>
              <a:spLocks noChangeArrowheads="1"/>
            </p:cNvSpPr>
            <p:nvPr/>
          </p:nvSpPr>
          <p:spPr bwMode="gray">
            <a:xfrm>
              <a:off x="2334" y="1386"/>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8" name="Oval 20">
              <a:extLst>
                <a:ext uri="{FF2B5EF4-FFF2-40B4-BE49-F238E27FC236}">
                  <a16:creationId xmlns:a16="http://schemas.microsoft.com/office/drawing/2014/main" id="{DEC60042-E4A2-6541-A15E-FFAFC9DCB2C3}"/>
                </a:ext>
              </a:extLst>
            </p:cNvPr>
            <p:cNvSpPr>
              <a:spLocks noChangeArrowheads="1"/>
            </p:cNvSpPr>
            <p:nvPr/>
          </p:nvSpPr>
          <p:spPr bwMode="gray">
            <a:xfrm>
              <a:off x="2334" y="1386"/>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27" name="AutoShape 119">
            <a:hlinkClick r:id="rId3" action="ppaction://hlinksldjump" highlightClick="1"/>
            <a:extLst>
              <a:ext uri="{FF2B5EF4-FFF2-40B4-BE49-F238E27FC236}">
                <a16:creationId xmlns:a16="http://schemas.microsoft.com/office/drawing/2014/main" id="{33A793C3-26AF-E074-44CB-388573F270AB}"/>
              </a:ext>
            </a:extLst>
          </p:cNvPr>
          <p:cNvSpPr>
            <a:spLocks noChangeArrowheads="1"/>
          </p:cNvSpPr>
          <p:nvPr/>
        </p:nvSpPr>
        <p:spPr bwMode="auto">
          <a:xfrm>
            <a:off x="3124200" y="1374913"/>
            <a:ext cx="6781800" cy="8382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8" name="AutoShape 120">
            <a:hlinkClick r:id="rId4" action="ppaction://hlinksldjump" highlightClick="1"/>
            <a:extLst>
              <a:ext uri="{FF2B5EF4-FFF2-40B4-BE49-F238E27FC236}">
                <a16:creationId xmlns:a16="http://schemas.microsoft.com/office/drawing/2014/main" id="{D020897D-4741-805F-2ADC-047693966414}"/>
              </a:ext>
            </a:extLst>
          </p:cNvPr>
          <p:cNvSpPr>
            <a:spLocks noChangeArrowheads="1"/>
          </p:cNvSpPr>
          <p:nvPr/>
        </p:nvSpPr>
        <p:spPr bwMode="auto">
          <a:xfrm>
            <a:off x="3843132" y="2464903"/>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9" name="AutoShape 121">
            <a:hlinkClick r:id="rId5" action="ppaction://hlinksldjump" highlightClick="1"/>
            <a:extLst>
              <a:ext uri="{FF2B5EF4-FFF2-40B4-BE49-F238E27FC236}">
                <a16:creationId xmlns:a16="http://schemas.microsoft.com/office/drawing/2014/main" id="{3FF04146-4F27-6224-8A77-BA676A4E0254}"/>
              </a:ext>
            </a:extLst>
          </p:cNvPr>
          <p:cNvSpPr>
            <a:spLocks noChangeArrowheads="1"/>
          </p:cNvSpPr>
          <p:nvPr/>
        </p:nvSpPr>
        <p:spPr bwMode="auto">
          <a:xfrm>
            <a:off x="4306724" y="4965562"/>
            <a:ext cx="5257800" cy="6858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30" name="AutoShape 122">
            <a:hlinkClick r:id="rId6" action="ppaction://hlinksldjump" highlightClick="1"/>
            <a:extLst>
              <a:ext uri="{FF2B5EF4-FFF2-40B4-BE49-F238E27FC236}">
                <a16:creationId xmlns:a16="http://schemas.microsoft.com/office/drawing/2014/main" id="{21FD618D-C66A-8752-F4F5-5DBD531E4C93}"/>
              </a:ext>
            </a:extLst>
          </p:cNvPr>
          <p:cNvSpPr>
            <a:spLocks noChangeArrowheads="1"/>
          </p:cNvSpPr>
          <p:nvPr/>
        </p:nvSpPr>
        <p:spPr bwMode="auto">
          <a:xfrm>
            <a:off x="3200400" y="5337313"/>
            <a:ext cx="6096000" cy="762000"/>
          </a:xfrm>
          <a:prstGeom prst="actionButtonReturn">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47" name="AutoShape 97">
            <a:extLst>
              <a:ext uri="{FF2B5EF4-FFF2-40B4-BE49-F238E27FC236}">
                <a16:creationId xmlns:a16="http://schemas.microsoft.com/office/drawing/2014/main" id="{06D3646D-638A-E76A-5429-906A7BA97CEA}"/>
              </a:ext>
            </a:extLst>
          </p:cNvPr>
          <p:cNvSpPr>
            <a:spLocks noChangeArrowheads="1"/>
          </p:cNvSpPr>
          <p:nvPr/>
        </p:nvSpPr>
        <p:spPr bwMode="gray">
          <a:xfrm>
            <a:off x="3897156" y="3400196"/>
            <a:ext cx="7203414"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48" name="Group 25">
            <a:extLst>
              <a:ext uri="{FF2B5EF4-FFF2-40B4-BE49-F238E27FC236}">
                <a16:creationId xmlns:a16="http://schemas.microsoft.com/office/drawing/2014/main" id="{737CDA5B-3A79-CEE8-A54F-61F9D84BEB55}"/>
              </a:ext>
            </a:extLst>
          </p:cNvPr>
          <p:cNvGrpSpPr>
            <a:grpSpLocks/>
          </p:cNvGrpSpPr>
          <p:nvPr/>
        </p:nvGrpSpPr>
        <p:grpSpPr bwMode="auto">
          <a:xfrm>
            <a:off x="3690732" y="3441805"/>
            <a:ext cx="381000" cy="519245"/>
            <a:chOff x="2078" y="1387"/>
            <a:chExt cx="1615" cy="2201"/>
          </a:xfrm>
        </p:grpSpPr>
        <p:sp>
          <p:nvSpPr>
            <p:cNvPr id="49" name="Oval 26">
              <a:extLst>
                <a:ext uri="{FF2B5EF4-FFF2-40B4-BE49-F238E27FC236}">
                  <a16:creationId xmlns:a16="http://schemas.microsoft.com/office/drawing/2014/main" id="{8D8E7FCC-9DFD-C6A6-8FAE-678C2746588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0" name="Oval 27">
              <a:extLst>
                <a:ext uri="{FF2B5EF4-FFF2-40B4-BE49-F238E27FC236}">
                  <a16:creationId xmlns:a16="http://schemas.microsoft.com/office/drawing/2014/main" id="{943FDFC1-6E2A-8092-0542-67A59C4DBF57}"/>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 name="Oval 28">
              <a:extLst>
                <a:ext uri="{FF2B5EF4-FFF2-40B4-BE49-F238E27FC236}">
                  <a16:creationId xmlns:a16="http://schemas.microsoft.com/office/drawing/2014/main" id="{28804244-100C-51DE-93AA-F23988B2E34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2" name="Oval 29">
              <a:extLst>
                <a:ext uri="{FF2B5EF4-FFF2-40B4-BE49-F238E27FC236}">
                  <a16:creationId xmlns:a16="http://schemas.microsoft.com/office/drawing/2014/main" id="{589E4D4A-6FEC-3678-3BA8-DF46E750B9F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3" name="Oval 30">
              <a:extLst>
                <a:ext uri="{FF2B5EF4-FFF2-40B4-BE49-F238E27FC236}">
                  <a16:creationId xmlns:a16="http://schemas.microsoft.com/office/drawing/2014/main" id="{BC3C843F-74D2-D3A1-E44C-7D365744BFB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4" name="Oval 31">
              <a:extLst>
                <a:ext uri="{FF2B5EF4-FFF2-40B4-BE49-F238E27FC236}">
                  <a16:creationId xmlns:a16="http://schemas.microsoft.com/office/drawing/2014/main" id="{75313819-BD4A-0752-F575-D713B15A5F26}"/>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55" name="Text Box 98">
            <a:extLst>
              <a:ext uri="{FF2B5EF4-FFF2-40B4-BE49-F238E27FC236}">
                <a16:creationId xmlns:a16="http://schemas.microsoft.com/office/drawing/2014/main" id="{E972A78E-5799-3DAA-D68C-9AAB1CFAC2C7}"/>
              </a:ext>
            </a:extLst>
          </p:cNvPr>
          <p:cNvSpPr txBox="1">
            <a:spLocks noChangeArrowheads="1"/>
          </p:cNvSpPr>
          <p:nvPr/>
        </p:nvSpPr>
        <p:spPr bwMode="auto">
          <a:xfrm>
            <a:off x="4224132" y="3510927"/>
            <a:ext cx="69095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3. </a:t>
            </a:r>
            <a:r>
              <a:rPr lang="en-US" altLang="en-US" sz="2800" b="1" err="1">
                <a:solidFill>
                  <a:srgbClr val="000000"/>
                </a:solidFill>
                <a:latin typeface="Times New Roman" panose="02020603050405020304" pitchFamily="18" charset="0"/>
              </a:rPr>
              <a:t>Biến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thiên</a:t>
            </a:r>
            <a:r>
              <a:rPr lang="en-US" altLang="en-US" sz="2800" b="1">
                <a:solidFill>
                  <a:srgbClr val="000000"/>
                </a:solidFill>
                <a:latin typeface="Times New Roman" panose="02020603050405020304" pitchFamily="18" charset="0"/>
              </a:rPr>
              <a:t> enthalpy </a:t>
            </a:r>
            <a:r>
              <a:rPr lang="en-US" altLang="en-US" sz="2800" b="1" err="1">
                <a:solidFill>
                  <a:srgbClr val="000000"/>
                </a:solidFill>
                <a:latin typeface="Times New Roman" panose="02020603050405020304" pitchFamily="18" charset="0"/>
              </a:rPr>
              <a:t>chuẩn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endParaRPr lang="en-US" altLang="en-US" sz="2800" b="1">
              <a:solidFill>
                <a:srgbClr val="FF0000"/>
              </a:solidFill>
              <a:latin typeface="Times New Roman" panose="02020603050405020304" pitchFamily="18" charset="0"/>
            </a:endParaRPr>
          </a:p>
        </p:txBody>
      </p:sp>
      <p:sp>
        <p:nvSpPr>
          <p:cNvPr id="56" name="AutoShape 120">
            <a:hlinkClick r:id="rId4" action="ppaction://hlinksldjump" highlightClick="1"/>
            <a:extLst>
              <a:ext uri="{FF2B5EF4-FFF2-40B4-BE49-F238E27FC236}">
                <a16:creationId xmlns:a16="http://schemas.microsoft.com/office/drawing/2014/main" id="{9FCB2B37-54DE-3078-159C-A709F03EB831}"/>
              </a:ext>
            </a:extLst>
          </p:cNvPr>
          <p:cNvSpPr>
            <a:spLocks noChangeArrowheads="1"/>
          </p:cNvSpPr>
          <p:nvPr/>
        </p:nvSpPr>
        <p:spPr bwMode="auto">
          <a:xfrm>
            <a:off x="3995532" y="3452189"/>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2" name="Object 1">
            <a:extLst>
              <a:ext uri="{FF2B5EF4-FFF2-40B4-BE49-F238E27FC236}">
                <a16:creationId xmlns:a16="http://schemas.microsoft.com/office/drawing/2014/main" id="{E2F93ADB-B132-AA98-8DEF-36FBA49178DE}"/>
              </a:ext>
            </a:extLst>
          </p:cNvPr>
          <p:cNvGraphicFramePr>
            <a:graphicFrameLocks noChangeAspect="1"/>
          </p:cNvGraphicFramePr>
          <p:nvPr>
            <p:extLst>
              <p:ext uri="{D42A27DB-BD31-4B8C-83A1-F6EECF244321}">
                <p14:modId xmlns:p14="http://schemas.microsoft.com/office/powerpoint/2010/main" val="1703218337"/>
              </p:ext>
            </p:extLst>
          </p:nvPr>
        </p:nvGraphicFramePr>
        <p:xfrm>
          <a:off x="8267700" y="5444184"/>
          <a:ext cx="1308651" cy="579239"/>
        </p:xfrm>
        <a:graphic>
          <a:graphicData uri="http://schemas.openxmlformats.org/presentationml/2006/ole">
            <mc:AlternateContent xmlns:mc="http://schemas.openxmlformats.org/markup-compatibility/2006">
              <mc:Choice xmlns:v="urn:schemas-microsoft-com:vml" Requires="v">
                <p:oleObj name="Equation" r:id="rId7" imgW="580307" imgH="257269" progId="Equation.DSMT4">
                  <p:embed/>
                </p:oleObj>
              </mc:Choice>
              <mc:Fallback>
                <p:oleObj name="Equation" r:id="rId7" imgW="580307" imgH="257269" progId="Equation.DSMT4">
                  <p:embed/>
                  <p:pic>
                    <p:nvPicPr>
                      <p:cNvPr id="2" name="Object 1">
                        <a:extLst>
                          <a:ext uri="{FF2B5EF4-FFF2-40B4-BE49-F238E27FC236}">
                            <a16:creationId xmlns:a16="http://schemas.microsoft.com/office/drawing/2014/main" id="{E2F93ADB-B132-AA98-8DEF-36FBA49178DE}"/>
                          </a:ext>
                        </a:extLst>
                      </p:cNvPr>
                      <p:cNvPicPr/>
                      <p:nvPr/>
                    </p:nvPicPr>
                    <p:blipFill>
                      <a:blip r:embed="rId8"/>
                      <a:stretch>
                        <a:fillRect/>
                      </a:stretch>
                    </p:blipFill>
                    <p:spPr>
                      <a:xfrm>
                        <a:off x="8267700" y="5444184"/>
                        <a:ext cx="1308651" cy="579239"/>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ox(in)">
                                      <p:cBhvr>
                                        <p:cTn id="7" dur="1000"/>
                                        <p:tgtEl>
                                          <p:spTgt spid="1710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171013"/>
                                        </p:tgtEl>
                                        <p:attrNameLst>
                                          <p:attrName>style.visibility</p:attrName>
                                        </p:attrNameLst>
                                      </p:cBhvr>
                                      <p:to>
                                        <p:strVal val="visible"/>
                                      </p:to>
                                    </p:set>
                                    <p:animEffect transition="in" filter="box(in)">
                                      <p:cBhvr>
                                        <p:cTn id="10" dur="1000"/>
                                        <p:tgtEl>
                                          <p:spTgt spid="1710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1031"/>
                                        </p:tgtEl>
                                        <p:attrNameLst>
                                          <p:attrName>style.visibility</p:attrName>
                                        </p:attrNameLst>
                                      </p:cBhvr>
                                      <p:to>
                                        <p:strVal val="visible"/>
                                      </p:to>
                                    </p:set>
                                    <p:animEffect transition="in" filter="box(in)">
                                      <p:cBhvr>
                                        <p:cTn id="13" dur="1000"/>
                                        <p:tgtEl>
                                          <p:spTgt spid="171031"/>
                                        </p:tgtEl>
                                      </p:cBhvr>
                                    </p:animEffect>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171033"/>
                                        </p:tgtEl>
                                        <p:attrNameLst>
                                          <p:attrName>style.visibility</p:attrName>
                                        </p:attrNameLst>
                                      </p:cBhvr>
                                      <p:to>
                                        <p:strVal val="visible"/>
                                      </p:to>
                                    </p:set>
                                    <p:animEffect transition="in" filter="box(in)">
                                      <p:cBhvr>
                                        <p:cTn id="17" dur="1000"/>
                                        <p:tgtEl>
                                          <p:spTgt spid="17103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1106"/>
                                        </p:tgtEl>
                                        <p:attrNameLst>
                                          <p:attrName>style.visibility</p:attrName>
                                        </p:attrNameLst>
                                      </p:cBhvr>
                                      <p:to>
                                        <p:strVal val="visible"/>
                                      </p:to>
                                    </p:set>
                                    <p:animEffect transition="in" filter="box(in)">
                                      <p:cBhvr>
                                        <p:cTn id="20" dur="1000"/>
                                        <p:tgtEl>
                                          <p:spTgt spid="17110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1105"/>
                                        </p:tgtEl>
                                        <p:attrNameLst>
                                          <p:attrName>style.visibility</p:attrName>
                                        </p:attrNameLst>
                                      </p:cBhvr>
                                      <p:to>
                                        <p:strVal val="visible"/>
                                      </p:to>
                                    </p:set>
                                    <p:animEffect transition="in" filter="box(in)">
                                      <p:cBhvr>
                                        <p:cTn id="23" dur="1000"/>
                                        <p:tgtEl>
                                          <p:spTgt spid="171105"/>
                                        </p:tgtEl>
                                      </p:cBhvr>
                                    </p:animEffect>
                                  </p:childTnLst>
                                </p:cTn>
                              </p:par>
                            </p:childTnLst>
                          </p:cTn>
                        </p:par>
                        <p:par>
                          <p:cTn id="24" fill="hold">
                            <p:stCondLst>
                              <p:cond delay="2000"/>
                            </p:stCondLst>
                            <p:childTnLst>
                              <p:par>
                                <p:cTn id="25" presetID="4" presetClass="entr" presetSubtype="16"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ox(in)">
                                      <p:cBhvr>
                                        <p:cTn id="27" dur="1000"/>
                                        <p:tgtEl>
                                          <p:spTgt spid="4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ox(in)">
                                      <p:cBhvr>
                                        <p:cTn id="30" dur="1000"/>
                                        <p:tgtEl>
                                          <p:spTgt spid="5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ox(in)">
                                      <p:cBhvr>
                                        <p:cTn id="33" dur="1000"/>
                                        <p:tgtEl>
                                          <p:spTgt spid="47"/>
                                        </p:tgtEl>
                                      </p:cBhvr>
                                    </p:animEffect>
                                  </p:childTnLst>
                                </p:cTn>
                              </p:par>
                            </p:childTnLst>
                          </p:cTn>
                        </p:par>
                        <p:par>
                          <p:cTn id="34" fill="hold">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71107"/>
                                        </p:tgtEl>
                                        <p:attrNameLst>
                                          <p:attrName>style.visibility</p:attrName>
                                        </p:attrNameLst>
                                      </p:cBhvr>
                                      <p:to>
                                        <p:strVal val="visible"/>
                                      </p:to>
                                    </p:set>
                                    <p:animEffect transition="in" filter="box(in)">
                                      <p:cBhvr>
                                        <p:cTn id="37" dur="1000"/>
                                        <p:tgtEl>
                                          <p:spTgt spid="17110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1108"/>
                                        </p:tgtEl>
                                        <p:attrNameLst>
                                          <p:attrName>style.visibility</p:attrName>
                                        </p:attrNameLst>
                                      </p:cBhvr>
                                      <p:to>
                                        <p:strVal val="visible"/>
                                      </p:to>
                                    </p:set>
                                    <p:animEffect transition="in" filter="box(in)">
                                      <p:cBhvr>
                                        <p:cTn id="40" dur="1000"/>
                                        <p:tgtEl>
                                          <p:spTgt spid="171108"/>
                                        </p:tgtEl>
                                      </p:cBhvr>
                                    </p:animEffect>
                                  </p:childTnLst>
                                </p:cTn>
                              </p:par>
                              <p:par>
                                <p:cTn id="41" presetID="4" presetClass="entr" presetSubtype="16" fill="hold" nodeType="withEffect">
                                  <p:stCondLst>
                                    <p:cond delay="0"/>
                                  </p:stCondLst>
                                  <p:childTnLst>
                                    <p:set>
                                      <p:cBhvr>
                                        <p:cTn id="42" dur="1" fill="hold">
                                          <p:stCondLst>
                                            <p:cond delay="0"/>
                                          </p:stCondLst>
                                        </p:cTn>
                                        <p:tgtEl>
                                          <p:spTgt spid="171061"/>
                                        </p:tgtEl>
                                        <p:attrNameLst>
                                          <p:attrName>style.visibility</p:attrName>
                                        </p:attrNameLst>
                                      </p:cBhvr>
                                      <p:to>
                                        <p:strVal val="visible"/>
                                      </p:to>
                                    </p:set>
                                    <p:animEffect transition="in" filter="box(in)">
                                      <p:cBhvr>
                                        <p:cTn id="43" dur="1000"/>
                                        <p:tgtEl>
                                          <p:spTgt spid="171061"/>
                                        </p:tgtEl>
                                      </p:cBhvr>
                                    </p:animEffect>
                                  </p:childTnLst>
                                </p:cTn>
                              </p:par>
                            </p:childTnLst>
                          </p:cTn>
                        </p:par>
                        <p:par>
                          <p:cTn id="44" fill="hold">
                            <p:stCondLst>
                              <p:cond delay="4000"/>
                            </p:stCondLst>
                            <p:childTnLst>
                              <p:par>
                                <p:cTn id="45" presetID="4" presetClass="entr" presetSubtype="16" fill="hold" grpId="0" nodeType="afterEffect">
                                  <p:stCondLst>
                                    <p:cond delay="0"/>
                                  </p:stCondLst>
                                  <p:childTnLst>
                                    <p:set>
                                      <p:cBhvr>
                                        <p:cTn id="46" dur="1" fill="hold">
                                          <p:stCondLst>
                                            <p:cond delay="0"/>
                                          </p:stCondLst>
                                        </p:cTn>
                                        <p:tgtEl>
                                          <p:spTgt spid="171111"/>
                                        </p:tgtEl>
                                        <p:attrNameLst>
                                          <p:attrName>style.visibility</p:attrName>
                                        </p:attrNameLst>
                                      </p:cBhvr>
                                      <p:to>
                                        <p:strVal val="visible"/>
                                      </p:to>
                                    </p:set>
                                    <p:animEffect transition="in" filter="box(in)">
                                      <p:cBhvr>
                                        <p:cTn id="47" dur="1000"/>
                                        <p:tgtEl>
                                          <p:spTgt spid="17111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71110"/>
                                        </p:tgtEl>
                                        <p:attrNameLst>
                                          <p:attrName>style.visibility</p:attrName>
                                        </p:attrNameLst>
                                      </p:cBhvr>
                                      <p:to>
                                        <p:strVal val="visible"/>
                                      </p:to>
                                    </p:set>
                                    <p:animEffect transition="in" filter="box(in)">
                                      <p:cBhvr>
                                        <p:cTn id="50" dur="1000"/>
                                        <p:tgtEl>
                                          <p:spTgt spid="171110"/>
                                        </p:tgtEl>
                                      </p:cBhvr>
                                    </p:animEffect>
                                  </p:childTnLst>
                                </p:cTn>
                              </p:par>
                              <p:par>
                                <p:cTn id="51" presetID="4" presetClass="entr" presetSubtype="16" fill="hold" nodeType="withEffect">
                                  <p:stCondLst>
                                    <p:cond delay="0"/>
                                  </p:stCondLst>
                                  <p:childTnLst>
                                    <p:set>
                                      <p:cBhvr>
                                        <p:cTn id="52" dur="1" fill="hold">
                                          <p:stCondLst>
                                            <p:cond delay="0"/>
                                          </p:stCondLst>
                                        </p:cTn>
                                        <p:tgtEl>
                                          <p:spTgt spid="171022"/>
                                        </p:tgtEl>
                                        <p:attrNameLst>
                                          <p:attrName>style.visibility</p:attrName>
                                        </p:attrNameLst>
                                      </p:cBhvr>
                                      <p:to>
                                        <p:strVal val="visible"/>
                                      </p:to>
                                    </p:set>
                                    <p:animEffect transition="in" filter="box(in)">
                                      <p:cBhvr>
                                        <p:cTn id="53" dur="1000"/>
                                        <p:tgtEl>
                                          <p:spTgt spid="171022"/>
                                        </p:tgtEl>
                                      </p:cBhvr>
                                    </p:animEffect>
                                  </p:childTnLst>
                                </p:cTn>
                              </p:par>
                              <p:par>
                                <p:cTn id="54" presetID="6"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05" grpId="0" animBg="1"/>
      <p:bldP spid="171107" grpId="0" animBg="1"/>
      <p:bldP spid="171108" grpId="0"/>
      <p:bldP spid="171013" grpId="0" animBg="1"/>
      <p:bldP spid="171031" grpId="0"/>
      <p:bldP spid="171106" grpId="0"/>
      <p:bldP spid="171110" grpId="0" animBg="1"/>
      <p:bldP spid="171111" grpId="0"/>
      <p:bldP spid="47"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8464" y="1917291"/>
            <a:ext cx="7403690" cy="2246769"/>
          </a:xfrm>
          <a:prstGeom prst="rect">
            <a:avLst/>
          </a:prstGeom>
          <a:noFill/>
          <a:ln w="28575">
            <a:solidFill>
              <a:srgbClr val="00B050"/>
            </a:solidFill>
          </a:ln>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quan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sát</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nhôm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dùng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đường</a:t>
            </a:r>
            <a:r>
              <a:rPr lang="en-US" sz="2800">
                <a:latin typeface="Times New Roman" panose="02020603050405020304" pitchFamily="18" charset="0"/>
                <a:cs typeface="Times New Roman" panose="02020603050405020304" pitchFamily="18" charset="0"/>
              </a:rPr>
              <a:t> ray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1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1.</a:t>
            </a:r>
          </a:p>
        </p:txBody>
      </p:sp>
      <p:sp>
        <p:nvSpPr>
          <p:cNvPr id="6" name="Oval 5">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7" name="Straight Connector 6">
            <a:extLst>
              <a:ext uri="{FF2B5EF4-FFF2-40B4-BE49-F238E27FC236}">
                <a16:creationId xmlns:a16="http://schemas.microsoft.com/office/drawing/2014/main" id="{407401A4-38F7-4038-8A7A-D00D90B47748}"/>
              </a:ext>
            </a:extLst>
          </p:cNvPr>
          <p:cNvCxnSpPr>
            <a:stCxn id="6"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Tree>
    <p:extLst>
      <p:ext uri="{BB962C8B-B14F-4D97-AF65-F5344CB8AC3E}">
        <p14:creationId xmlns:p14="http://schemas.microsoft.com/office/powerpoint/2010/main" val="3273366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5.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1544</TotalTime>
  <Words>3880</Words>
  <Application>Microsoft Office PowerPoint</Application>
  <PresentationFormat>Widescreen</PresentationFormat>
  <Paragraphs>369</Paragraphs>
  <Slides>48</Slides>
  <Notes>1</Notes>
  <HiddenSlides>0</HiddenSlides>
  <MMClips>4</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48</vt:i4>
      </vt:variant>
    </vt:vector>
  </HeadingPairs>
  <TitlesOfParts>
    <vt:vector size="66" baseType="lpstr">
      <vt:lpstr>#9Slide02 Noi dung dai</vt:lpstr>
      <vt:lpstr>#9Slide04 Playfair Display Blac</vt:lpstr>
      <vt:lpstr>#9Slide04 Playfair Display Bold</vt:lpstr>
      <vt:lpstr>#9Slide04 Tinos</vt:lpstr>
      <vt:lpstr>Arial</vt:lpstr>
      <vt:lpstr>Calibri</vt:lpstr>
      <vt:lpstr>Calibri Light</vt:lpstr>
      <vt:lpstr>Cambria Math</vt:lpstr>
      <vt:lpstr>Gill Sans MT</vt:lpstr>
      <vt:lpstr>Tahoma</vt:lpstr>
      <vt:lpstr>Times New Roman</vt:lpstr>
      <vt:lpstr>Wingdings</vt:lpstr>
      <vt:lpstr>Office Theme</vt:lpstr>
      <vt:lpstr>1_Default Design</vt:lpstr>
      <vt:lpstr>Gallery</vt:lpstr>
      <vt:lpstr>Main Event</vt:lpstr>
      <vt:lpstr>Blank</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PHUONG LINH</dc:creator>
  <cp:lastModifiedBy>USER</cp:lastModifiedBy>
  <cp:revision>143</cp:revision>
  <cp:lastPrinted>2021-03-30T12:38:47Z</cp:lastPrinted>
  <dcterms:created xsi:type="dcterms:W3CDTF">2021-03-28T06:31:44Z</dcterms:created>
  <dcterms:modified xsi:type="dcterms:W3CDTF">2025-01-17T12:00:51Z</dcterms:modified>
</cp:coreProperties>
</file>