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4"/>
  </p:notesMasterIdLst>
  <p:sldIdLst>
    <p:sldId id="389" r:id="rId2"/>
    <p:sldId id="346" r:id="rId3"/>
    <p:sldId id="347" r:id="rId4"/>
    <p:sldId id="348" r:id="rId5"/>
    <p:sldId id="349" r:id="rId6"/>
    <p:sldId id="350" r:id="rId7"/>
    <p:sldId id="351" r:id="rId8"/>
    <p:sldId id="363" r:id="rId9"/>
    <p:sldId id="353" r:id="rId10"/>
    <p:sldId id="361" r:id="rId11"/>
    <p:sldId id="319" r:id="rId12"/>
    <p:sldId id="362" r:id="rId13"/>
    <p:sldId id="321" r:id="rId14"/>
    <p:sldId id="356" r:id="rId15"/>
    <p:sldId id="344" r:id="rId16"/>
    <p:sldId id="323" r:id="rId17"/>
    <p:sldId id="387" r:id="rId18"/>
    <p:sldId id="325" r:id="rId19"/>
    <p:sldId id="358" r:id="rId20"/>
    <p:sldId id="384" r:id="rId21"/>
    <p:sldId id="390" r:id="rId22"/>
    <p:sldId id="379" r:id="rId23"/>
    <p:sldId id="290" r:id="rId24"/>
    <p:sldId id="293" r:id="rId25"/>
    <p:sldId id="295" r:id="rId26"/>
    <p:sldId id="291" r:id="rId27"/>
    <p:sldId id="292" r:id="rId28"/>
    <p:sldId id="294" r:id="rId29"/>
    <p:sldId id="367" r:id="rId30"/>
    <p:sldId id="369" r:id="rId31"/>
    <p:sldId id="380" r:id="rId32"/>
    <p:sldId id="388" r:id="rId33"/>
  </p:sldIdLst>
  <p:sldSz cx="12192000" cy="6858000"/>
  <p:notesSz cx="6858000" cy="9144000"/>
  <p:embeddedFontLst>
    <p:embeddedFont>
      <p:font typeface="Wingdings 2" pitchFamily="18" charset="2"/>
      <p:regular r:id="rId35"/>
    </p:embeddedFont>
    <p:embeddedFont>
      <p:font typeface="Verdana" pitchFamily="34" charset="0"/>
      <p:regular r:id="rId36"/>
      <p:bold r:id="rId37"/>
      <p:italic r:id="rId38"/>
      <p:boldItalic r:id="rId39"/>
    </p:embeddedFon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Wingdings 3" pitchFamily="18" charset="2"/>
      <p:regular r:id="rId44"/>
    </p:embeddedFont>
    <p:embeddedFont>
      <p:font typeface="#9Slide02 Noi dung rat dai" charset="0"/>
      <p:regular r:id="rId45"/>
      <p:bold r:id="rId46"/>
      <p:italic r:id="rId47"/>
      <p:boldItalic r:id="rId48"/>
    </p:embeddedFont>
    <p:embeddedFont>
      <p:font typeface="#9Slide02 Tieu de rat dai 01" charset="0"/>
      <p:regular r:id="rId49"/>
      <p:bold r:id="rId50"/>
      <p:italic r:id="rId51"/>
      <p:boldItalic r:id="rId52"/>
    </p:embeddedFont>
    <p:embeddedFont>
      <p:font typeface="Lucida Sans Unicode" pitchFamily="34" charset="0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FF99"/>
    <a:srgbClr val="FF0066"/>
    <a:srgbClr val="82C836"/>
    <a:srgbClr val="00FF00"/>
    <a:srgbClr val="CC00FF"/>
    <a:srgbClr val="FF00FF"/>
    <a:srgbClr val="FFFFFF"/>
    <a:srgbClr val="8D410D"/>
    <a:srgbClr val="965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8" autoAdjust="0"/>
    <p:restoredTop sz="93772" autoAdjust="0"/>
  </p:normalViewPr>
  <p:slideViewPr>
    <p:cSldViewPr snapToGrid="0">
      <p:cViewPr>
        <p:scale>
          <a:sx n="70" d="100"/>
          <a:sy n="70" d="100"/>
        </p:scale>
        <p:origin x="-816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37B85-B4D6-4CB3-847B-1F1E4DF2A71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077C03-44DB-460B-A8F8-F323BB466409}">
      <dgm:prSet phldrT="[Text]" custT="1"/>
      <dgm:spPr/>
      <dgm:t>
        <a:bodyPr/>
        <a:lstStyle/>
        <a:p>
          <a:r>
            <a:rPr lang="en-US" sz="3000" b="1" smtClean="0">
              <a:latin typeface="Times New Roman" pitchFamily="18" charset="0"/>
              <a:cs typeface="Times New Roman" pitchFamily="18" charset="0"/>
            </a:rPr>
            <a:t>Đặc điểm chung của TB nhân sơ</a:t>
          </a:r>
          <a:endParaRPr lang="en-US" sz="3000" b="1">
            <a:latin typeface="Times New Roman" pitchFamily="18" charset="0"/>
            <a:cs typeface="Times New Roman" pitchFamily="18" charset="0"/>
          </a:endParaRPr>
        </a:p>
      </dgm:t>
    </dgm:pt>
    <dgm:pt modelId="{BB4C7E89-77B9-4523-9AE6-033AEDAAB172}" type="parTrans" cxnId="{3E25E3F1-FFAD-4BE6-AE48-F997AEF8381D}">
      <dgm:prSet/>
      <dgm:spPr/>
      <dgm:t>
        <a:bodyPr/>
        <a:lstStyle/>
        <a:p>
          <a:endParaRPr lang="en-US"/>
        </a:p>
      </dgm:t>
    </dgm:pt>
    <dgm:pt modelId="{0DB841CA-37B9-490B-AC79-017AD41F535D}" type="sibTrans" cxnId="{3E25E3F1-FFAD-4BE6-AE48-F997AEF8381D}">
      <dgm:prSet/>
      <dgm:spPr/>
      <dgm:t>
        <a:bodyPr/>
        <a:lstStyle/>
        <a:p>
          <a:endParaRPr lang="en-US"/>
        </a:p>
      </dgm:t>
    </dgm:pt>
    <dgm:pt modelId="{12EEAC13-8DAD-4189-9D62-30D3B4A16194}">
      <dgm:prSet phldrT="[Text]" custT="1"/>
      <dgm:spPr/>
      <dgm:t>
        <a:bodyPr/>
        <a:lstStyle/>
        <a:p>
          <a:r>
            <a:rPr lang="en-US" sz="3000" b="1" smtClean="0">
              <a:latin typeface="Times New Roman" pitchFamily="18" charset="0"/>
              <a:cs typeface="Times New Roman" pitchFamily="18" charset="0"/>
            </a:rPr>
            <a:t>Cấu trúc của tế bào nhân sơ</a:t>
          </a:r>
          <a:endParaRPr lang="en-US" sz="3000" b="1">
            <a:latin typeface="Times New Roman" pitchFamily="18" charset="0"/>
            <a:cs typeface="Times New Roman" pitchFamily="18" charset="0"/>
          </a:endParaRPr>
        </a:p>
      </dgm:t>
    </dgm:pt>
    <dgm:pt modelId="{84FC81B5-5A65-46FD-B772-CB26F5DB4E30}" type="parTrans" cxnId="{9284A104-2F7C-4CB4-936F-289DCCA00521}">
      <dgm:prSet/>
      <dgm:spPr/>
      <dgm:t>
        <a:bodyPr/>
        <a:lstStyle/>
        <a:p>
          <a:endParaRPr lang="en-US"/>
        </a:p>
      </dgm:t>
    </dgm:pt>
    <dgm:pt modelId="{F80F8F22-DA9D-424A-B8E1-5C5029F283ED}" type="sibTrans" cxnId="{9284A104-2F7C-4CB4-936F-289DCCA00521}">
      <dgm:prSet/>
      <dgm:spPr/>
      <dgm:t>
        <a:bodyPr/>
        <a:lstStyle/>
        <a:p>
          <a:endParaRPr lang="en-US"/>
        </a:p>
      </dgm:t>
    </dgm:pt>
    <dgm:pt modelId="{D26E81BB-CE8B-4B7A-920D-5A9EF2AEBC0D}" type="pres">
      <dgm:prSet presAssocID="{25A37B85-B4D6-4CB3-847B-1F1E4DF2A71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74CF8C2-3228-489B-AA81-4E9D8090D393}" type="pres">
      <dgm:prSet presAssocID="{25A37B85-B4D6-4CB3-847B-1F1E4DF2A710}" presName="Name1" presStyleCnt="0"/>
      <dgm:spPr/>
    </dgm:pt>
    <dgm:pt modelId="{01A14F57-8CE8-4BF0-956D-F2F14F2AD030}" type="pres">
      <dgm:prSet presAssocID="{25A37B85-B4D6-4CB3-847B-1F1E4DF2A710}" presName="cycle" presStyleCnt="0"/>
      <dgm:spPr/>
    </dgm:pt>
    <dgm:pt modelId="{4A0AE048-0038-4477-A0F7-00611253C6FA}" type="pres">
      <dgm:prSet presAssocID="{25A37B85-B4D6-4CB3-847B-1F1E4DF2A710}" presName="srcNode" presStyleLbl="node1" presStyleIdx="0" presStyleCnt="2"/>
      <dgm:spPr/>
    </dgm:pt>
    <dgm:pt modelId="{2234BFBA-70E8-43E9-99D0-BBED37DBE799}" type="pres">
      <dgm:prSet presAssocID="{25A37B85-B4D6-4CB3-847B-1F1E4DF2A710}" presName="conn" presStyleLbl="parChTrans1D2" presStyleIdx="0" presStyleCnt="1"/>
      <dgm:spPr/>
      <dgm:t>
        <a:bodyPr/>
        <a:lstStyle/>
        <a:p>
          <a:endParaRPr lang="en-US"/>
        </a:p>
      </dgm:t>
    </dgm:pt>
    <dgm:pt modelId="{539B9A13-9DE9-42A8-B7B1-851AAE5C79E6}" type="pres">
      <dgm:prSet presAssocID="{25A37B85-B4D6-4CB3-847B-1F1E4DF2A710}" presName="extraNode" presStyleLbl="node1" presStyleIdx="0" presStyleCnt="2"/>
      <dgm:spPr/>
    </dgm:pt>
    <dgm:pt modelId="{A88DFFB8-AB49-4727-A672-2661F9A3D8E3}" type="pres">
      <dgm:prSet presAssocID="{25A37B85-B4D6-4CB3-847B-1F1E4DF2A710}" presName="dstNode" presStyleLbl="node1" presStyleIdx="0" presStyleCnt="2"/>
      <dgm:spPr/>
    </dgm:pt>
    <dgm:pt modelId="{9047290B-6DBE-408A-B708-9348F86C019E}" type="pres">
      <dgm:prSet presAssocID="{0A077C03-44DB-460B-A8F8-F323BB466409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E09E5-B90D-4DE5-91E0-E9CA9C34C3A6}" type="pres">
      <dgm:prSet presAssocID="{0A077C03-44DB-460B-A8F8-F323BB466409}" presName="accent_1" presStyleCnt="0"/>
      <dgm:spPr/>
    </dgm:pt>
    <dgm:pt modelId="{660AA61C-8874-440D-9D96-F725C6DFBE9B}" type="pres">
      <dgm:prSet presAssocID="{0A077C03-44DB-460B-A8F8-F323BB466409}" presName="accentRepeatNode" presStyleLbl="solidFgAcc1" presStyleIdx="0" presStyleCnt="2"/>
      <dgm:spPr/>
    </dgm:pt>
    <dgm:pt modelId="{7F94D6C9-CC0F-4765-A04D-16A26D54C032}" type="pres">
      <dgm:prSet presAssocID="{12EEAC13-8DAD-4189-9D62-30D3B4A16194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96DEB-75D9-4E9D-AD0A-8E56367EB50C}" type="pres">
      <dgm:prSet presAssocID="{12EEAC13-8DAD-4189-9D62-30D3B4A16194}" presName="accent_2" presStyleCnt="0"/>
      <dgm:spPr/>
    </dgm:pt>
    <dgm:pt modelId="{693B4A5A-A934-415A-961A-188B89CA347B}" type="pres">
      <dgm:prSet presAssocID="{12EEAC13-8DAD-4189-9D62-30D3B4A16194}" presName="accentRepeatNode" presStyleLbl="solidFgAcc1" presStyleIdx="1" presStyleCnt="2"/>
      <dgm:spPr/>
      <dgm:t>
        <a:bodyPr/>
        <a:lstStyle/>
        <a:p>
          <a:endParaRPr lang="en-US"/>
        </a:p>
      </dgm:t>
    </dgm:pt>
  </dgm:ptLst>
  <dgm:cxnLst>
    <dgm:cxn modelId="{F70C2413-BE48-4FA7-8E0A-FFC0A78B09F4}" type="presOf" srcId="{25A37B85-B4D6-4CB3-847B-1F1E4DF2A710}" destId="{D26E81BB-CE8B-4B7A-920D-5A9EF2AEBC0D}" srcOrd="0" destOrd="0" presId="urn:microsoft.com/office/officeart/2008/layout/VerticalCurvedList"/>
    <dgm:cxn modelId="{412A9FA3-42F0-4372-BECF-648447F67BCC}" type="presOf" srcId="{0A077C03-44DB-460B-A8F8-F323BB466409}" destId="{9047290B-6DBE-408A-B708-9348F86C019E}" srcOrd="0" destOrd="0" presId="urn:microsoft.com/office/officeart/2008/layout/VerticalCurvedList"/>
    <dgm:cxn modelId="{7DF5CE63-7FE5-4257-83F4-D30FA98CEA55}" type="presOf" srcId="{12EEAC13-8DAD-4189-9D62-30D3B4A16194}" destId="{7F94D6C9-CC0F-4765-A04D-16A26D54C032}" srcOrd="0" destOrd="0" presId="urn:microsoft.com/office/officeart/2008/layout/VerticalCurvedList"/>
    <dgm:cxn modelId="{466B9BAE-A820-4142-B8FF-05EEF5B89B9B}" type="presOf" srcId="{0DB841CA-37B9-490B-AC79-017AD41F535D}" destId="{2234BFBA-70E8-43E9-99D0-BBED37DBE799}" srcOrd="0" destOrd="0" presId="urn:microsoft.com/office/officeart/2008/layout/VerticalCurvedList"/>
    <dgm:cxn modelId="{3E25E3F1-FFAD-4BE6-AE48-F997AEF8381D}" srcId="{25A37B85-B4D6-4CB3-847B-1F1E4DF2A710}" destId="{0A077C03-44DB-460B-A8F8-F323BB466409}" srcOrd="0" destOrd="0" parTransId="{BB4C7E89-77B9-4523-9AE6-033AEDAAB172}" sibTransId="{0DB841CA-37B9-490B-AC79-017AD41F535D}"/>
    <dgm:cxn modelId="{9284A104-2F7C-4CB4-936F-289DCCA00521}" srcId="{25A37B85-B4D6-4CB3-847B-1F1E4DF2A710}" destId="{12EEAC13-8DAD-4189-9D62-30D3B4A16194}" srcOrd="1" destOrd="0" parTransId="{84FC81B5-5A65-46FD-B772-CB26F5DB4E30}" sibTransId="{F80F8F22-DA9D-424A-B8E1-5C5029F283ED}"/>
    <dgm:cxn modelId="{3F837014-FAC0-4113-BA04-02AA2D84B2C3}" type="presParOf" srcId="{D26E81BB-CE8B-4B7A-920D-5A9EF2AEBC0D}" destId="{C74CF8C2-3228-489B-AA81-4E9D8090D393}" srcOrd="0" destOrd="0" presId="urn:microsoft.com/office/officeart/2008/layout/VerticalCurvedList"/>
    <dgm:cxn modelId="{4742E6CC-5F01-4B4A-9437-1483DBB07E5E}" type="presParOf" srcId="{C74CF8C2-3228-489B-AA81-4E9D8090D393}" destId="{01A14F57-8CE8-4BF0-956D-F2F14F2AD030}" srcOrd="0" destOrd="0" presId="urn:microsoft.com/office/officeart/2008/layout/VerticalCurvedList"/>
    <dgm:cxn modelId="{99A98C0A-6084-413F-AD9F-BFE934EC79DD}" type="presParOf" srcId="{01A14F57-8CE8-4BF0-956D-F2F14F2AD030}" destId="{4A0AE048-0038-4477-A0F7-00611253C6FA}" srcOrd="0" destOrd="0" presId="urn:microsoft.com/office/officeart/2008/layout/VerticalCurvedList"/>
    <dgm:cxn modelId="{476D744C-76A5-4F72-A9D4-BAEAA34FE19E}" type="presParOf" srcId="{01A14F57-8CE8-4BF0-956D-F2F14F2AD030}" destId="{2234BFBA-70E8-43E9-99D0-BBED37DBE799}" srcOrd="1" destOrd="0" presId="urn:microsoft.com/office/officeart/2008/layout/VerticalCurvedList"/>
    <dgm:cxn modelId="{EFDB6F88-BC14-4691-882C-7A0B4D4E5CB0}" type="presParOf" srcId="{01A14F57-8CE8-4BF0-956D-F2F14F2AD030}" destId="{539B9A13-9DE9-42A8-B7B1-851AAE5C79E6}" srcOrd="2" destOrd="0" presId="urn:microsoft.com/office/officeart/2008/layout/VerticalCurvedList"/>
    <dgm:cxn modelId="{D3F57F29-DBF9-43F7-97A9-3160B18724BB}" type="presParOf" srcId="{01A14F57-8CE8-4BF0-956D-F2F14F2AD030}" destId="{A88DFFB8-AB49-4727-A672-2661F9A3D8E3}" srcOrd="3" destOrd="0" presId="urn:microsoft.com/office/officeart/2008/layout/VerticalCurvedList"/>
    <dgm:cxn modelId="{7A0E3EFC-9B82-4F65-8FB8-295A0875645F}" type="presParOf" srcId="{C74CF8C2-3228-489B-AA81-4E9D8090D393}" destId="{9047290B-6DBE-408A-B708-9348F86C019E}" srcOrd="1" destOrd="0" presId="urn:microsoft.com/office/officeart/2008/layout/VerticalCurvedList"/>
    <dgm:cxn modelId="{AA8F855D-1E4A-45A5-945A-29161593BE40}" type="presParOf" srcId="{C74CF8C2-3228-489B-AA81-4E9D8090D393}" destId="{41FE09E5-B90D-4DE5-91E0-E9CA9C34C3A6}" srcOrd="2" destOrd="0" presId="urn:microsoft.com/office/officeart/2008/layout/VerticalCurvedList"/>
    <dgm:cxn modelId="{82DC2946-3981-420A-B9CF-9E2B646582FE}" type="presParOf" srcId="{41FE09E5-B90D-4DE5-91E0-E9CA9C34C3A6}" destId="{660AA61C-8874-440D-9D96-F725C6DFBE9B}" srcOrd="0" destOrd="0" presId="urn:microsoft.com/office/officeart/2008/layout/VerticalCurvedList"/>
    <dgm:cxn modelId="{82E5B642-C66A-47D6-ABAC-B37A90D64EAF}" type="presParOf" srcId="{C74CF8C2-3228-489B-AA81-4E9D8090D393}" destId="{7F94D6C9-CC0F-4765-A04D-16A26D54C032}" srcOrd="3" destOrd="0" presId="urn:microsoft.com/office/officeart/2008/layout/VerticalCurvedList"/>
    <dgm:cxn modelId="{08BFAFC9-752E-4363-9009-770A8998FF70}" type="presParOf" srcId="{C74CF8C2-3228-489B-AA81-4E9D8090D393}" destId="{BAE96DEB-75D9-4E9D-AD0A-8E56367EB50C}" srcOrd="4" destOrd="0" presId="urn:microsoft.com/office/officeart/2008/layout/VerticalCurvedList"/>
    <dgm:cxn modelId="{5E1AA896-1BE4-4F75-8CF1-71CE1DEDC26C}" type="presParOf" srcId="{BAE96DEB-75D9-4E9D-AD0A-8E56367EB50C}" destId="{693B4A5A-A934-415A-961A-188B89CA34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E36A0F-97AC-4262-8325-6503F539D0D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FCE997F-DD89-4C2B-9858-9279EE87AB13}">
      <dgm:prSet phldrT="[Text]" custT="1"/>
      <dgm:spPr/>
      <dgm:t>
        <a:bodyPr/>
        <a:lstStyle/>
        <a:p>
          <a:pPr algn="ctr"/>
          <a:r>
            <a:rPr lang="en-US" sz="2400" b="1" smtClean="0"/>
            <a:t>Thảo luận </a:t>
          </a:r>
        </a:p>
        <a:p>
          <a:pPr algn="ctr"/>
          <a:r>
            <a:rPr lang="en-US" sz="2400" b="1" smtClean="0"/>
            <a:t>cặp đôi </a:t>
          </a:r>
        </a:p>
        <a:p>
          <a:pPr algn="ctr"/>
          <a:r>
            <a:rPr lang="en-US" sz="2400" b="1" smtClean="0"/>
            <a:t>(3 phút)</a:t>
          </a:r>
          <a:endParaRPr lang="en-US" sz="2400" b="1"/>
        </a:p>
      </dgm:t>
    </dgm:pt>
    <dgm:pt modelId="{08002F6A-F1A4-42A9-AED9-1E19C6CB302F}" type="parTrans" cxnId="{2E34C7B6-52B9-47EB-970B-9DB476D9C57C}">
      <dgm:prSet/>
      <dgm:spPr/>
      <dgm:t>
        <a:bodyPr/>
        <a:lstStyle/>
        <a:p>
          <a:pPr algn="ctr"/>
          <a:endParaRPr lang="en-US"/>
        </a:p>
      </dgm:t>
    </dgm:pt>
    <dgm:pt modelId="{94CB262D-A583-48D6-BAA6-A6EDE1207483}" type="sibTrans" cxnId="{2E34C7B6-52B9-47EB-970B-9DB476D9C57C}">
      <dgm:prSet/>
      <dgm:spPr/>
      <dgm:t>
        <a:bodyPr/>
        <a:lstStyle/>
        <a:p>
          <a:pPr algn="ctr"/>
          <a:endParaRPr lang="en-US"/>
        </a:p>
      </dgm:t>
    </dgm:pt>
    <dgm:pt modelId="{E7A45A37-B9CE-42FF-A949-F1CB0823DFA2}">
      <dgm:prSet phldrT="[Text]" custT="1"/>
      <dgm:spPr/>
      <dgm:t>
        <a:bodyPr/>
        <a:lstStyle/>
        <a:p>
          <a:pPr algn="ctr"/>
          <a:r>
            <a:rPr lang="en-US" sz="2400" b="1" smtClean="0"/>
            <a:t>Ghép 3 cặp đôi, </a:t>
          </a:r>
        </a:p>
        <a:p>
          <a:pPr algn="ctr"/>
          <a:r>
            <a:rPr lang="en-US" sz="2400" b="1" smtClean="0"/>
            <a:t>thảo luận nhóm lớn </a:t>
          </a:r>
        </a:p>
        <a:p>
          <a:pPr algn="ctr"/>
          <a:r>
            <a:rPr lang="en-US" sz="2400" b="1" smtClean="0"/>
            <a:t>(5 phút)</a:t>
          </a:r>
          <a:endParaRPr lang="en-US" sz="2400" b="1"/>
        </a:p>
      </dgm:t>
    </dgm:pt>
    <dgm:pt modelId="{7131A8A6-F941-4B3B-A706-C4F44494F415}" type="parTrans" cxnId="{272092F2-C4C1-4A7E-8724-8A65A0A460A0}">
      <dgm:prSet/>
      <dgm:spPr/>
      <dgm:t>
        <a:bodyPr/>
        <a:lstStyle/>
        <a:p>
          <a:pPr algn="ctr"/>
          <a:endParaRPr lang="en-US"/>
        </a:p>
      </dgm:t>
    </dgm:pt>
    <dgm:pt modelId="{2C1410DF-CB9D-4C27-B35C-C9AEEBC8C541}" type="sibTrans" cxnId="{272092F2-C4C1-4A7E-8724-8A65A0A460A0}">
      <dgm:prSet/>
      <dgm:spPr/>
      <dgm:t>
        <a:bodyPr/>
        <a:lstStyle/>
        <a:p>
          <a:pPr algn="ctr"/>
          <a:endParaRPr lang="en-US"/>
        </a:p>
      </dgm:t>
    </dgm:pt>
    <dgm:pt modelId="{3CA12A1B-A16E-46E5-8B53-0519F9D02019}">
      <dgm:prSet phldrT="[Text]" custT="1"/>
      <dgm:spPr/>
      <dgm:t>
        <a:bodyPr/>
        <a:lstStyle/>
        <a:p>
          <a:pPr algn="ctr"/>
          <a:r>
            <a:rPr lang="en-US" sz="2400" b="1" smtClean="0"/>
            <a:t>Trình bày sản phẩm,</a:t>
          </a:r>
        </a:p>
        <a:p>
          <a:pPr algn="ctr"/>
          <a:r>
            <a:rPr lang="en-US" sz="2400" b="1" smtClean="0"/>
            <a:t> thảo luận cả lớp</a:t>
          </a:r>
          <a:endParaRPr lang="en-US" sz="2400" b="1"/>
        </a:p>
      </dgm:t>
    </dgm:pt>
    <dgm:pt modelId="{BF8CD133-0C3D-4A38-8B24-983D4199681A}" type="parTrans" cxnId="{44EF1FAA-EE55-4E70-94B2-D2DD17690433}">
      <dgm:prSet/>
      <dgm:spPr/>
      <dgm:t>
        <a:bodyPr/>
        <a:lstStyle/>
        <a:p>
          <a:pPr algn="ctr"/>
          <a:endParaRPr lang="en-US"/>
        </a:p>
      </dgm:t>
    </dgm:pt>
    <dgm:pt modelId="{29942076-B03C-47E4-8EB3-C81ACDCA4D80}" type="sibTrans" cxnId="{44EF1FAA-EE55-4E70-94B2-D2DD17690433}">
      <dgm:prSet/>
      <dgm:spPr/>
      <dgm:t>
        <a:bodyPr/>
        <a:lstStyle/>
        <a:p>
          <a:pPr algn="ctr"/>
          <a:endParaRPr lang="en-US"/>
        </a:p>
      </dgm:t>
    </dgm:pt>
    <dgm:pt modelId="{B5F1973A-5877-45AC-A81D-A0CC02E95D43}" type="pres">
      <dgm:prSet presAssocID="{26E36A0F-97AC-4262-8325-6503F539D0D0}" presName="Name0" presStyleCnt="0">
        <dgm:presLayoutVars>
          <dgm:dir/>
          <dgm:resizeHandles val="exact"/>
        </dgm:presLayoutVars>
      </dgm:prSet>
      <dgm:spPr/>
    </dgm:pt>
    <dgm:pt modelId="{9E13353D-E2B7-4021-B928-497CB2CF0D1F}" type="pres">
      <dgm:prSet presAssocID="{5FCE997F-DD89-4C2B-9858-9279EE87AB13}" presName="node" presStyleLbl="node1" presStyleIdx="0" presStyleCnt="3" custScaleX="100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CB4D8-3190-45BE-98AF-D0451493953E}" type="pres">
      <dgm:prSet presAssocID="{94CB262D-A583-48D6-BAA6-A6EDE120748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1BE16F7-B54E-460A-9183-7258DC3062B0}" type="pres">
      <dgm:prSet presAssocID="{94CB262D-A583-48D6-BAA6-A6EDE120748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36867C4-E957-49DA-8914-C2CF8CA6B34F}" type="pres">
      <dgm:prSet presAssocID="{E7A45A37-B9CE-42FF-A949-F1CB0823DFA2}" presName="node" presStyleLbl="node1" presStyleIdx="1" presStyleCnt="3" custScaleX="135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325C-1E0A-4A4F-B35C-84ED6A05BD5F}" type="pres">
      <dgm:prSet presAssocID="{2C1410DF-CB9D-4C27-B35C-C9AEEBC8C54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E3F61AD-94B6-4176-964C-60CC719CEB7D}" type="pres">
      <dgm:prSet presAssocID="{2C1410DF-CB9D-4C27-B35C-C9AEEBC8C54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B0EC1A9-979A-4C9A-9DA3-F6CB94350D4B}" type="pres">
      <dgm:prSet presAssocID="{3CA12A1B-A16E-46E5-8B53-0519F9D02019}" presName="node" presStyleLbl="node1" presStyleIdx="2" presStyleCnt="3" custScaleX="130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EF1FAA-EE55-4E70-94B2-D2DD17690433}" srcId="{26E36A0F-97AC-4262-8325-6503F539D0D0}" destId="{3CA12A1B-A16E-46E5-8B53-0519F9D02019}" srcOrd="2" destOrd="0" parTransId="{BF8CD133-0C3D-4A38-8B24-983D4199681A}" sibTransId="{29942076-B03C-47E4-8EB3-C81ACDCA4D80}"/>
    <dgm:cxn modelId="{1C4FBD4E-B186-451B-90A4-093BD0BF3FDA}" type="presOf" srcId="{3CA12A1B-A16E-46E5-8B53-0519F9D02019}" destId="{0B0EC1A9-979A-4C9A-9DA3-F6CB94350D4B}" srcOrd="0" destOrd="0" presId="urn:microsoft.com/office/officeart/2005/8/layout/process1"/>
    <dgm:cxn modelId="{B6EC2ADA-0F38-4A50-85D2-637921077CBB}" type="presOf" srcId="{E7A45A37-B9CE-42FF-A949-F1CB0823DFA2}" destId="{136867C4-E957-49DA-8914-C2CF8CA6B34F}" srcOrd="0" destOrd="0" presId="urn:microsoft.com/office/officeart/2005/8/layout/process1"/>
    <dgm:cxn modelId="{2E34C7B6-52B9-47EB-970B-9DB476D9C57C}" srcId="{26E36A0F-97AC-4262-8325-6503F539D0D0}" destId="{5FCE997F-DD89-4C2B-9858-9279EE87AB13}" srcOrd="0" destOrd="0" parTransId="{08002F6A-F1A4-42A9-AED9-1E19C6CB302F}" sibTransId="{94CB262D-A583-48D6-BAA6-A6EDE1207483}"/>
    <dgm:cxn modelId="{631F7691-C727-4359-8EC0-05B6CCC29224}" type="presOf" srcId="{94CB262D-A583-48D6-BAA6-A6EDE1207483}" destId="{450CB4D8-3190-45BE-98AF-D0451493953E}" srcOrd="0" destOrd="0" presId="urn:microsoft.com/office/officeart/2005/8/layout/process1"/>
    <dgm:cxn modelId="{F9BC7E5A-A00D-4A09-8A68-C1294C9E38E4}" type="presOf" srcId="{2C1410DF-CB9D-4C27-B35C-C9AEEBC8C541}" destId="{0E3F61AD-94B6-4176-964C-60CC719CEB7D}" srcOrd="1" destOrd="0" presId="urn:microsoft.com/office/officeart/2005/8/layout/process1"/>
    <dgm:cxn modelId="{B01F9A96-4A7A-4A51-B37D-D9E962E44DDD}" type="presOf" srcId="{5FCE997F-DD89-4C2B-9858-9279EE87AB13}" destId="{9E13353D-E2B7-4021-B928-497CB2CF0D1F}" srcOrd="0" destOrd="0" presId="urn:microsoft.com/office/officeart/2005/8/layout/process1"/>
    <dgm:cxn modelId="{CC6DC0B7-E3DF-4521-A239-07E1AFE42AC8}" type="presOf" srcId="{2C1410DF-CB9D-4C27-B35C-C9AEEBC8C541}" destId="{93CB325C-1E0A-4A4F-B35C-84ED6A05BD5F}" srcOrd="0" destOrd="0" presId="urn:microsoft.com/office/officeart/2005/8/layout/process1"/>
    <dgm:cxn modelId="{272092F2-C4C1-4A7E-8724-8A65A0A460A0}" srcId="{26E36A0F-97AC-4262-8325-6503F539D0D0}" destId="{E7A45A37-B9CE-42FF-A949-F1CB0823DFA2}" srcOrd="1" destOrd="0" parTransId="{7131A8A6-F941-4B3B-A706-C4F44494F415}" sibTransId="{2C1410DF-CB9D-4C27-B35C-C9AEEBC8C541}"/>
    <dgm:cxn modelId="{69AF7415-818F-4212-B16C-A1548CE644AB}" type="presOf" srcId="{26E36A0F-97AC-4262-8325-6503F539D0D0}" destId="{B5F1973A-5877-45AC-A81D-A0CC02E95D43}" srcOrd="0" destOrd="0" presId="urn:microsoft.com/office/officeart/2005/8/layout/process1"/>
    <dgm:cxn modelId="{F63A5CC5-6E1B-4374-A84B-93A5FEC1D508}" type="presOf" srcId="{94CB262D-A583-48D6-BAA6-A6EDE1207483}" destId="{21BE16F7-B54E-460A-9183-7258DC3062B0}" srcOrd="1" destOrd="0" presId="urn:microsoft.com/office/officeart/2005/8/layout/process1"/>
    <dgm:cxn modelId="{79B7CF47-3DFA-4888-9976-F21A4AF56D87}" type="presParOf" srcId="{B5F1973A-5877-45AC-A81D-A0CC02E95D43}" destId="{9E13353D-E2B7-4021-B928-497CB2CF0D1F}" srcOrd="0" destOrd="0" presId="urn:microsoft.com/office/officeart/2005/8/layout/process1"/>
    <dgm:cxn modelId="{3A3D7BAB-8276-45D7-92F9-F8A1CA9A52D7}" type="presParOf" srcId="{B5F1973A-5877-45AC-A81D-A0CC02E95D43}" destId="{450CB4D8-3190-45BE-98AF-D0451493953E}" srcOrd="1" destOrd="0" presId="urn:microsoft.com/office/officeart/2005/8/layout/process1"/>
    <dgm:cxn modelId="{B8077503-1001-4AF2-B972-68DB77D96B3D}" type="presParOf" srcId="{450CB4D8-3190-45BE-98AF-D0451493953E}" destId="{21BE16F7-B54E-460A-9183-7258DC3062B0}" srcOrd="0" destOrd="0" presId="urn:microsoft.com/office/officeart/2005/8/layout/process1"/>
    <dgm:cxn modelId="{D60BA668-8C9C-45E0-92E7-67D0FE453FBD}" type="presParOf" srcId="{B5F1973A-5877-45AC-A81D-A0CC02E95D43}" destId="{136867C4-E957-49DA-8914-C2CF8CA6B34F}" srcOrd="2" destOrd="0" presId="urn:microsoft.com/office/officeart/2005/8/layout/process1"/>
    <dgm:cxn modelId="{35786CDF-FC20-4B64-A71F-65649D065B58}" type="presParOf" srcId="{B5F1973A-5877-45AC-A81D-A0CC02E95D43}" destId="{93CB325C-1E0A-4A4F-B35C-84ED6A05BD5F}" srcOrd="3" destOrd="0" presId="urn:microsoft.com/office/officeart/2005/8/layout/process1"/>
    <dgm:cxn modelId="{AF40E9A1-DCA3-4F47-9FB9-4E57D308B36A}" type="presParOf" srcId="{93CB325C-1E0A-4A4F-B35C-84ED6A05BD5F}" destId="{0E3F61AD-94B6-4176-964C-60CC719CEB7D}" srcOrd="0" destOrd="0" presId="urn:microsoft.com/office/officeart/2005/8/layout/process1"/>
    <dgm:cxn modelId="{8117473D-95CE-49EB-8D40-A38589F32E43}" type="presParOf" srcId="{B5F1973A-5877-45AC-A81D-A0CC02E95D43}" destId="{0B0EC1A9-979A-4C9A-9DA3-F6CB94350D4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F4D49E-EFEA-49B7-8D88-A03D8E29CBCE}" type="doc">
      <dgm:prSet loTypeId="urn:microsoft.com/office/officeart/2005/8/layout/venn2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BE253E9-E6B6-4317-8BD5-510021A8C7B5}">
      <dgm:prSet phldrT="[Text]"/>
      <dgm:spPr/>
      <dgm:t>
        <a:bodyPr/>
        <a:lstStyle/>
        <a:p>
          <a:endParaRPr lang="en-US"/>
        </a:p>
      </dgm:t>
    </dgm:pt>
    <dgm:pt modelId="{425F5D00-B63C-445E-BE0E-DFAA7412E673}" type="parTrans" cxnId="{174B673D-FD9F-4808-9B84-FFABFE8C3C53}">
      <dgm:prSet/>
      <dgm:spPr/>
      <dgm:t>
        <a:bodyPr/>
        <a:lstStyle/>
        <a:p>
          <a:endParaRPr lang="en-US"/>
        </a:p>
      </dgm:t>
    </dgm:pt>
    <dgm:pt modelId="{7C03A370-1295-43FD-8324-11C71CC549FE}" type="sibTrans" cxnId="{174B673D-FD9F-4808-9B84-FFABFE8C3C53}">
      <dgm:prSet/>
      <dgm:spPr/>
      <dgm:t>
        <a:bodyPr/>
        <a:lstStyle/>
        <a:p>
          <a:endParaRPr lang="en-US"/>
        </a:p>
      </dgm:t>
    </dgm:pt>
    <dgm:pt modelId="{F10F22F7-3EE6-4AAF-B6ED-4D68FCCA6190}">
      <dgm:prSet phldrT="[Text]"/>
      <dgm:spPr/>
      <dgm:t>
        <a:bodyPr/>
        <a:lstStyle/>
        <a:p>
          <a:endParaRPr lang="en-US" smtClean="0"/>
        </a:p>
      </dgm:t>
    </dgm:pt>
    <dgm:pt modelId="{4E4A902C-548B-4417-BF99-6CEBAB779A20}" type="parTrans" cxnId="{958B7059-6E2C-4D20-98C0-D21CF9FC09A0}">
      <dgm:prSet/>
      <dgm:spPr/>
      <dgm:t>
        <a:bodyPr/>
        <a:lstStyle/>
        <a:p>
          <a:endParaRPr lang="en-US"/>
        </a:p>
      </dgm:t>
    </dgm:pt>
    <dgm:pt modelId="{0611D54E-9B55-4396-8D4A-F3FDDAAD0AB6}" type="sibTrans" cxnId="{958B7059-6E2C-4D20-98C0-D21CF9FC09A0}">
      <dgm:prSet/>
      <dgm:spPr/>
      <dgm:t>
        <a:bodyPr/>
        <a:lstStyle/>
        <a:p>
          <a:endParaRPr lang="en-US"/>
        </a:p>
      </dgm:t>
    </dgm:pt>
    <dgm:pt modelId="{BCF6E3CA-0C58-44F5-8B4C-C32647940B6B}">
      <dgm:prSet phldrT="[Text]" custT="1"/>
      <dgm:spPr/>
      <dgm:t>
        <a:bodyPr/>
        <a:lstStyle/>
        <a:p>
          <a:endParaRPr lang="en-US" sz="2400"/>
        </a:p>
      </dgm:t>
    </dgm:pt>
    <dgm:pt modelId="{E8415928-74AC-4916-9F8D-A931AA173744}" type="parTrans" cxnId="{7509E640-C063-4634-95BE-59F7CBDE299F}">
      <dgm:prSet/>
      <dgm:spPr/>
      <dgm:t>
        <a:bodyPr/>
        <a:lstStyle/>
        <a:p>
          <a:endParaRPr lang="en-US"/>
        </a:p>
      </dgm:t>
    </dgm:pt>
    <dgm:pt modelId="{BC4D22D0-369F-4D18-8F23-54502C1C03E3}" type="sibTrans" cxnId="{7509E640-C063-4634-95BE-59F7CBDE299F}">
      <dgm:prSet/>
      <dgm:spPr/>
      <dgm:t>
        <a:bodyPr/>
        <a:lstStyle/>
        <a:p>
          <a:endParaRPr lang="en-US"/>
        </a:p>
      </dgm:t>
    </dgm:pt>
    <dgm:pt modelId="{672FA524-5681-4789-8513-0848B733B45F}">
      <dgm:prSet phldrT="[Text]" custT="1"/>
      <dgm:spPr/>
      <dgm:t>
        <a:bodyPr/>
        <a:lstStyle/>
        <a:p>
          <a:endParaRPr lang="en-US" sz="2200"/>
        </a:p>
      </dgm:t>
    </dgm:pt>
    <dgm:pt modelId="{B79BF027-E53B-4744-9C85-032518469A79}" type="sibTrans" cxnId="{01D32CF0-62D8-4574-8CA3-E36F8E53F797}">
      <dgm:prSet/>
      <dgm:spPr/>
      <dgm:t>
        <a:bodyPr/>
        <a:lstStyle/>
        <a:p>
          <a:endParaRPr lang="en-US"/>
        </a:p>
      </dgm:t>
    </dgm:pt>
    <dgm:pt modelId="{18BD51C3-CBBB-4289-B834-23351422A783}" type="parTrans" cxnId="{01D32CF0-62D8-4574-8CA3-E36F8E53F797}">
      <dgm:prSet/>
      <dgm:spPr/>
      <dgm:t>
        <a:bodyPr/>
        <a:lstStyle/>
        <a:p>
          <a:endParaRPr lang="en-US"/>
        </a:p>
      </dgm:t>
    </dgm:pt>
    <dgm:pt modelId="{B98CB986-D723-442F-B92A-5112D55BD36C}" type="pres">
      <dgm:prSet presAssocID="{E8F4D49E-EFEA-49B7-8D88-A03D8E29CBC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9D537E-3979-4E41-8D51-B14BE80635C0}" type="pres">
      <dgm:prSet presAssocID="{E8F4D49E-EFEA-49B7-8D88-A03D8E29CBCE}" presName="comp1" presStyleCnt="0"/>
      <dgm:spPr/>
    </dgm:pt>
    <dgm:pt modelId="{35DDA79C-A472-49E3-9485-E68DC9750B6F}" type="pres">
      <dgm:prSet presAssocID="{E8F4D49E-EFEA-49B7-8D88-A03D8E29CBCE}" presName="circle1" presStyleLbl="node1" presStyleIdx="0" presStyleCnt="4" custScaleX="114383" custLinFactNeighborX="-763" custLinFactNeighborY="153"/>
      <dgm:spPr/>
      <dgm:t>
        <a:bodyPr/>
        <a:lstStyle/>
        <a:p>
          <a:endParaRPr lang="en-US"/>
        </a:p>
      </dgm:t>
    </dgm:pt>
    <dgm:pt modelId="{6FE1CC48-A550-4FBF-8745-444CF4958E68}" type="pres">
      <dgm:prSet presAssocID="{E8F4D49E-EFEA-49B7-8D88-A03D8E29CBCE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CA72A0-9F98-4C7F-BB53-BF9EDF301190}" type="pres">
      <dgm:prSet presAssocID="{E8F4D49E-EFEA-49B7-8D88-A03D8E29CBCE}" presName="comp2" presStyleCnt="0"/>
      <dgm:spPr/>
    </dgm:pt>
    <dgm:pt modelId="{DC3CABE4-8002-4599-B6A9-CAF0FFF158E7}" type="pres">
      <dgm:prSet presAssocID="{E8F4D49E-EFEA-49B7-8D88-A03D8E29CBCE}" presName="circle2" presStyleLbl="node1" presStyleIdx="1" presStyleCnt="4"/>
      <dgm:spPr/>
      <dgm:t>
        <a:bodyPr/>
        <a:lstStyle/>
        <a:p>
          <a:endParaRPr lang="en-US"/>
        </a:p>
      </dgm:t>
    </dgm:pt>
    <dgm:pt modelId="{5107641F-D2DC-40B2-AB1A-738E2B75AA21}" type="pres">
      <dgm:prSet presAssocID="{E8F4D49E-EFEA-49B7-8D88-A03D8E29CBCE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056C2-18B3-41A8-9C6C-2CDDD0742537}" type="pres">
      <dgm:prSet presAssocID="{E8F4D49E-EFEA-49B7-8D88-A03D8E29CBCE}" presName="comp3" presStyleCnt="0"/>
      <dgm:spPr/>
    </dgm:pt>
    <dgm:pt modelId="{CF1D2A1A-81C9-4BE8-AB63-3472C91CE176}" type="pres">
      <dgm:prSet presAssocID="{E8F4D49E-EFEA-49B7-8D88-A03D8E29CBCE}" presName="circle3" presStyleLbl="node1" presStyleIdx="2" presStyleCnt="4" custScaleX="107294" custScaleY="106107" custLinFactNeighborX="-4241" custLinFactNeighborY="-3432"/>
      <dgm:spPr/>
      <dgm:t>
        <a:bodyPr/>
        <a:lstStyle/>
        <a:p>
          <a:endParaRPr lang="en-US"/>
        </a:p>
      </dgm:t>
    </dgm:pt>
    <dgm:pt modelId="{4DD775EC-CA29-40B5-8559-091E6C42271E}" type="pres">
      <dgm:prSet presAssocID="{E8F4D49E-EFEA-49B7-8D88-A03D8E29CBCE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A9150-DA10-4513-BA24-BB1856698C92}" type="pres">
      <dgm:prSet presAssocID="{E8F4D49E-EFEA-49B7-8D88-A03D8E29CBCE}" presName="comp4" presStyleCnt="0"/>
      <dgm:spPr/>
    </dgm:pt>
    <dgm:pt modelId="{2D46B7EF-1ACD-4EE3-95CA-72609CBF2195}" type="pres">
      <dgm:prSet presAssocID="{E8F4D49E-EFEA-49B7-8D88-A03D8E29CBCE}" presName="circle4" presStyleLbl="node1" presStyleIdx="3" presStyleCnt="4" custScaleX="124999" custLinFactNeighborX="-3021" custLinFactNeighborY="266"/>
      <dgm:spPr/>
      <dgm:t>
        <a:bodyPr/>
        <a:lstStyle/>
        <a:p>
          <a:endParaRPr lang="en-US"/>
        </a:p>
      </dgm:t>
    </dgm:pt>
    <dgm:pt modelId="{D05F6665-5483-41F6-9F16-17DC90F8EC80}" type="pres">
      <dgm:prSet presAssocID="{E8F4D49E-EFEA-49B7-8D88-A03D8E29CBCE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8B7059-6E2C-4D20-98C0-D21CF9FC09A0}" srcId="{E8F4D49E-EFEA-49B7-8D88-A03D8E29CBCE}" destId="{F10F22F7-3EE6-4AAF-B6ED-4D68FCCA6190}" srcOrd="2" destOrd="0" parTransId="{4E4A902C-548B-4417-BF99-6CEBAB779A20}" sibTransId="{0611D54E-9B55-4396-8D4A-F3FDDAAD0AB6}"/>
    <dgm:cxn modelId="{F03BFAD3-AC5C-4DC8-9616-7E518B861FF5}" type="presOf" srcId="{9BE253E9-E6B6-4317-8BD5-510021A8C7B5}" destId="{DC3CABE4-8002-4599-B6A9-CAF0FFF158E7}" srcOrd="0" destOrd="0" presId="urn:microsoft.com/office/officeart/2005/8/layout/venn2"/>
    <dgm:cxn modelId="{609495E6-CDAA-4204-98FF-122CBBF41022}" type="presOf" srcId="{672FA524-5681-4789-8513-0848B733B45F}" destId="{6FE1CC48-A550-4FBF-8745-444CF4958E68}" srcOrd="1" destOrd="0" presId="urn:microsoft.com/office/officeart/2005/8/layout/venn2"/>
    <dgm:cxn modelId="{174B673D-FD9F-4808-9B84-FFABFE8C3C53}" srcId="{E8F4D49E-EFEA-49B7-8D88-A03D8E29CBCE}" destId="{9BE253E9-E6B6-4317-8BD5-510021A8C7B5}" srcOrd="1" destOrd="0" parTransId="{425F5D00-B63C-445E-BE0E-DFAA7412E673}" sibTransId="{7C03A370-1295-43FD-8324-11C71CC549FE}"/>
    <dgm:cxn modelId="{9E093260-069A-4F0A-B214-25F3C55360E9}" type="presOf" srcId="{F10F22F7-3EE6-4AAF-B6ED-4D68FCCA6190}" destId="{4DD775EC-CA29-40B5-8559-091E6C42271E}" srcOrd="1" destOrd="0" presId="urn:microsoft.com/office/officeart/2005/8/layout/venn2"/>
    <dgm:cxn modelId="{7D53294E-F065-4980-8FE9-ACBBCA928A82}" type="presOf" srcId="{BCF6E3CA-0C58-44F5-8B4C-C32647940B6B}" destId="{D05F6665-5483-41F6-9F16-17DC90F8EC80}" srcOrd="1" destOrd="0" presId="urn:microsoft.com/office/officeart/2005/8/layout/venn2"/>
    <dgm:cxn modelId="{E58DDC86-2AEF-4D63-AD00-E57EC74F2F13}" type="presOf" srcId="{9BE253E9-E6B6-4317-8BD5-510021A8C7B5}" destId="{5107641F-D2DC-40B2-AB1A-738E2B75AA21}" srcOrd="1" destOrd="0" presId="urn:microsoft.com/office/officeart/2005/8/layout/venn2"/>
    <dgm:cxn modelId="{4A08E158-65A8-4BE2-BD6C-23FD87E460D6}" type="presOf" srcId="{672FA524-5681-4789-8513-0848B733B45F}" destId="{35DDA79C-A472-49E3-9485-E68DC9750B6F}" srcOrd="0" destOrd="0" presId="urn:microsoft.com/office/officeart/2005/8/layout/venn2"/>
    <dgm:cxn modelId="{99E5D9A7-F641-44FD-A731-F6B08A63467B}" type="presOf" srcId="{F10F22F7-3EE6-4AAF-B6ED-4D68FCCA6190}" destId="{CF1D2A1A-81C9-4BE8-AB63-3472C91CE176}" srcOrd="0" destOrd="0" presId="urn:microsoft.com/office/officeart/2005/8/layout/venn2"/>
    <dgm:cxn modelId="{FF45E38C-3677-48D5-9BE8-EE7645BCA09A}" type="presOf" srcId="{BCF6E3CA-0C58-44F5-8B4C-C32647940B6B}" destId="{2D46B7EF-1ACD-4EE3-95CA-72609CBF2195}" srcOrd="0" destOrd="0" presId="urn:microsoft.com/office/officeart/2005/8/layout/venn2"/>
    <dgm:cxn modelId="{D337FA3E-6219-4505-B414-4CB8ABFB17AF}" type="presOf" srcId="{E8F4D49E-EFEA-49B7-8D88-A03D8E29CBCE}" destId="{B98CB986-D723-442F-B92A-5112D55BD36C}" srcOrd="0" destOrd="0" presId="urn:microsoft.com/office/officeart/2005/8/layout/venn2"/>
    <dgm:cxn modelId="{7509E640-C063-4634-95BE-59F7CBDE299F}" srcId="{E8F4D49E-EFEA-49B7-8D88-A03D8E29CBCE}" destId="{BCF6E3CA-0C58-44F5-8B4C-C32647940B6B}" srcOrd="3" destOrd="0" parTransId="{E8415928-74AC-4916-9F8D-A931AA173744}" sibTransId="{BC4D22D0-369F-4D18-8F23-54502C1C03E3}"/>
    <dgm:cxn modelId="{01D32CF0-62D8-4574-8CA3-E36F8E53F797}" srcId="{E8F4D49E-EFEA-49B7-8D88-A03D8E29CBCE}" destId="{672FA524-5681-4789-8513-0848B733B45F}" srcOrd="0" destOrd="0" parTransId="{18BD51C3-CBBB-4289-B834-23351422A783}" sibTransId="{B79BF027-E53B-4744-9C85-032518469A79}"/>
    <dgm:cxn modelId="{387F4DA1-03D8-436E-8788-42F29403C316}" type="presParOf" srcId="{B98CB986-D723-442F-B92A-5112D55BD36C}" destId="{2E9D537E-3979-4E41-8D51-B14BE80635C0}" srcOrd="0" destOrd="0" presId="urn:microsoft.com/office/officeart/2005/8/layout/venn2"/>
    <dgm:cxn modelId="{122B1B5C-3053-4580-84B3-06A954E36885}" type="presParOf" srcId="{2E9D537E-3979-4E41-8D51-B14BE80635C0}" destId="{35DDA79C-A472-49E3-9485-E68DC9750B6F}" srcOrd="0" destOrd="0" presId="urn:microsoft.com/office/officeart/2005/8/layout/venn2"/>
    <dgm:cxn modelId="{DB88CD17-C890-4A99-A4F5-9F782F4B122A}" type="presParOf" srcId="{2E9D537E-3979-4E41-8D51-B14BE80635C0}" destId="{6FE1CC48-A550-4FBF-8745-444CF4958E68}" srcOrd="1" destOrd="0" presId="urn:microsoft.com/office/officeart/2005/8/layout/venn2"/>
    <dgm:cxn modelId="{AE858498-5935-48F0-A4E4-2472A3AC3957}" type="presParOf" srcId="{B98CB986-D723-442F-B92A-5112D55BD36C}" destId="{1ACA72A0-9F98-4C7F-BB53-BF9EDF301190}" srcOrd="1" destOrd="0" presId="urn:microsoft.com/office/officeart/2005/8/layout/venn2"/>
    <dgm:cxn modelId="{38BD8ECA-93BA-485E-983D-09AA0A3AB72B}" type="presParOf" srcId="{1ACA72A0-9F98-4C7F-BB53-BF9EDF301190}" destId="{DC3CABE4-8002-4599-B6A9-CAF0FFF158E7}" srcOrd="0" destOrd="0" presId="urn:microsoft.com/office/officeart/2005/8/layout/venn2"/>
    <dgm:cxn modelId="{F74AB16B-DDB6-4E46-96D5-88C4656CEC47}" type="presParOf" srcId="{1ACA72A0-9F98-4C7F-BB53-BF9EDF301190}" destId="{5107641F-D2DC-40B2-AB1A-738E2B75AA21}" srcOrd="1" destOrd="0" presId="urn:microsoft.com/office/officeart/2005/8/layout/venn2"/>
    <dgm:cxn modelId="{BD3B7F69-0918-47B1-8C6B-03E1B6B45BD9}" type="presParOf" srcId="{B98CB986-D723-442F-B92A-5112D55BD36C}" destId="{DAB056C2-18B3-41A8-9C6C-2CDDD0742537}" srcOrd="2" destOrd="0" presId="urn:microsoft.com/office/officeart/2005/8/layout/venn2"/>
    <dgm:cxn modelId="{EA0C0F5D-1063-4DA5-A135-9B9F15CCB05E}" type="presParOf" srcId="{DAB056C2-18B3-41A8-9C6C-2CDDD0742537}" destId="{CF1D2A1A-81C9-4BE8-AB63-3472C91CE176}" srcOrd="0" destOrd="0" presId="urn:microsoft.com/office/officeart/2005/8/layout/venn2"/>
    <dgm:cxn modelId="{74619A4F-6BA5-45F2-B401-CCC9B542E565}" type="presParOf" srcId="{DAB056C2-18B3-41A8-9C6C-2CDDD0742537}" destId="{4DD775EC-CA29-40B5-8559-091E6C42271E}" srcOrd="1" destOrd="0" presId="urn:microsoft.com/office/officeart/2005/8/layout/venn2"/>
    <dgm:cxn modelId="{683AA69E-5A37-4F3F-8CD8-648A04E7559E}" type="presParOf" srcId="{B98CB986-D723-442F-B92A-5112D55BD36C}" destId="{778A9150-DA10-4513-BA24-BB1856698C92}" srcOrd="3" destOrd="0" presId="urn:microsoft.com/office/officeart/2005/8/layout/venn2"/>
    <dgm:cxn modelId="{97A85384-5465-4171-869A-44103E2EE7DD}" type="presParOf" srcId="{778A9150-DA10-4513-BA24-BB1856698C92}" destId="{2D46B7EF-1ACD-4EE3-95CA-72609CBF2195}" srcOrd="0" destOrd="0" presId="urn:microsoft.com/office/officeart/2005/8/layout/venn2"/>
    <dgm:cxn modelId="{FCF83AE1-3104-41FA-9F50-8D87F4CB3581}" type="presParOf" srcId="{778A9150-DA10-4513-BA24-BB1856698C92}" destId="{D05F6665-5483-41F6-9F16-17DC90F8EC8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F4D49E-EFEA-49B7-8D88-A03D8E29CBCE}" type="doc">
      <dgm:prSet loTypeId="urn:microsoft.com/office/officeart/2005/8/layout/venn2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BE253E9-E6B6-4317-8BD5-510021A8C7B5}">
      <dgm:prSet phldrT="[Text]"/>
      <dgm:spPr/>
      <dgm:t>
        <a:bodyPr/>
        <a:lstStyle/>
        <a:p>
          <a:endParaRPr lang="en-US"/>
        </a:p>
      </dgm:t>
    </dgm:pt>
    <dgm:pt modelId="{425F5D00-B63C-445E-BE0E-DFAA7412E673}" type="parTrans" cxnId="{174B673D-FD9F-4808-9B84-FFABFE8C3C53}">
      <dgm:prSet/>
      <dgm:spPr/>
      <dgm:t>
        <a:bodyPr/>
        <a:lstStyle/>
        <a:p>
          <a:endParaRPr lang="en-US"/>
        </a:p>
      </dgm:t>
    </dgm:pt>
    <dgm:pt modelId="{7C03A370-1295-43FD-8324-11C71CC549FE}" type="sibTrans" cxnId="{174B673D-FD9F-4808-9B84-FFABFE8C3C53}">
      <dgm:prSet/>
      <dgm:spPr/>
      <dgm:t>
        <a:bodyPr/>
        <a:lstStyle/>
        <a:p>
          <a:endParaRPr lang="en-US"/>
        </a:p>
      </dgm:t>
    </dgm:pt>
    <dgm:pt modelId="{F10F22F7-3EE6-4AAF-B6ED-4D68FCCA6190}">
      <dgm:prSet phldrT="[Text]"/>
      <dgm:spPr/>
      <dgm:t>
        <a:bodyPr/>
        <a:lstStyle/>
        <a:p>
          <a:endParaRPr lang="en-US" smtClean="0"/>
        </a:p>
      </dgm:t>
    </dgm:pt>
    <dgm:pt modelId="{4E4A902C-548B-4417-BF99-6CEBAB779A20}" type="parTrans" cxnId="{958B7059-6E2C-4D20-98C0-D21CF9FC09A0}">
      <dgm:prSet/>
      <dgm:spPr/>
      <dgm:t>
        <a:bodyPr/>
        <a:lstStyle/>
        <a:p>
          <a:endParaRPr lang="en-US"/>
        </a:p>
      </dgm:t>
    </dgm:pt>
    <dgm:pt modelId="{0611D54E-9B55-4396-8D4A-F3FDDAAD0AB6}" type="sibTrans" cxnId="{958B7059-6E2C-4D20-98C0-D21CF9FC09A0}">
      <dgm:prSet/>
      <dgm:spPr/>
      <dgm:t>
        <a:bodyPr/>
        <a:lstStyle/>
        <a:p>
          <a:endParaRPr lang="en-US"/>
        </a:p>
      </dgm:t>
    </dgm:pt>
    <dgm:pt modelId="{BCF6E3CA-0C58-44F5-8B4C-C32647940B6B}">
      <dgm:prSet phldrT="[Text]" custT="1"/>
      <dgm:spPr/>
      <dgm:t>
        <a:bodyPr/>
        <a:lstStyle/>
        <a:p>
          <a:endParaRPr lang="en-US" sz="2400"/>
        </a:p>
      </dgm:t>
    </dgm:pt>
    <dgm:pt modelId="{E8415928-74AC-4916-9F8D-A931AA173744}" type="parTrans" cxnId="{7509E640-C063-4634-95BE-59F7CBDE299F}">
      <dgm:prSet/>
      <dgm:spPr/>
      <dgm:t>
        <a:bodyPr/>
        <a:lstStyle/>
        <a:p>
          <a:endParaRPr lang="en-US"/>
        </a:p>
      </dgm:t>
    </dgm:pt>
    <dgm:pt modelId="{BC4D22D0-369F-4D18-8F23-54502C1C03E3}" type="sibTrans" cxnId="{7509E640-C063-4634-95BE-59F7CBDE299F}">
      <dgm:prSet/>
      <dgm:spPr/>
      <dgm:t>
        <a:bodyPr/>
        <a:lstStyle/>
        <a:p>
          <a:endParaRPr lang="en-US"/>
        </a:p>
      </dgm:t>
    </dgm:pt>
    <dgm:pt modelId="{672FA524-5681-4789-8513-0848B733B45F}">
      <dgm:prSet phldrT="[Text]" custT="1"/>
      <dgm:spPr/>
      <dgm:t>
        <a:bodyPr/>
        <a:lstStyle/>
        <a:p>
          <a:endParaRPr lang="en-US" sz="2200"/>
        </a:p>
      </dgm:t>
    </dgm:pt>
    <dgm:pt modelId="{B79BF027-E53B-4744-9C85-032518469A79}" type="sibTrans" cxnId="{01D32CF0-62D8-4574-8CA3-E36F8E53F797}">
      <dgm:prSet/>
      <dgm:spPr/>
      <dgm:t>
        <a:bodyPr/>
        <a:lstStyle/>
        <a:p>
          <a:endParaRPr lang="en-US"/>
        </a:p>
      </dgm:t>
    </dgm:pt>
    <dgm:pt modelId="{18BD51C3-CBBB-4289-B834-23351422A783}" type="parTrans" cxnId="{01D32CF0-62D8-4574-8CA3-E36F8E53F797}">
      <dgm:prSet/>
      <dgm:spPr/>
      <dgm:t>
        <a:bodyPr/>
        <a:lstStyle/>
        <a:p>
          <a:endParaRPr lang="en-US"/>
        </a:p>
      </dgm:t>
    </dgm:pt>
    <dgm:pt modelId="{B98CB986-D723-442F-B92A-5112D55BD36C}" type="pres">
      <dgm:prSet presAssocID="{E8F4D49E-EFEA-49B7-8D88-A03D8E29CBC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9D537E-3979-4E41-8D51-B14BE80635C0}" type="pres">
      <dgm:prSet presAssocID="{E8F4D49E-EFEA-49B7-8D88-A03D8E29CBCE}" presName="comp1" presStyleCnt="0"/>
      <dgm:spPr/>
    </dgm:pt>
    <dgm:pt modelId="{35DDA79C-A472-49E3-9485-E68DC9750B6F}" type="pres">
      <dgm:prSet presAssocID="{E8F4D49E-EFEA-49B7-8D88-A03D8E29CBCE}" presName="circle1" presStyleLbl="node1" presStyleIdx="0" presStyleCnt="4" custScaleX="114383" custLinFactNeighborX="-763" custLinFactNeighborY="153"/>
      <dgm:spPr/>
      <dgm:t>
        <a:bodyPr/>
        <a:lstStyle/>
        <a:p>
          <a:endParaRPr lang="en-US"/>
        </a:p>
      </dgm:t>
    </dgm:pt>
    <dgm:pt modelId="{6FE1CC48-A550-4FBF-8745-444CF4958E68}" type="pres">
      <dgm:prSet presAssocID="{E8F4D49E-EFEA-49B7-8D88-A03D8E29CBCE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CA72A0-9F98-4C7F-BB53-BF9EDF301190}" type="pres">
      <dgm:prSet presAssocID="{E8F4D49E-EFEA-49B7-8D88-A03D8E29CBCE}" presName="comp2" presStyleCnt="0"/>
      <dgm:spPr/>
    </dgm:pt>
    <dgm:pt modelId="{DC3CABE4-8002-4599-B6A9-CAF0FFF158E7}" type="pres">
      <dgm:prSet presAssocID="{E8F4D49E-EFEA-49B7-8D88-A03D8E29CBCE}" presName="circle2" presStyleLbl="node1" presStyleIdx="1" presStyleCnt="4"/>
      <dgm:spPr/>
      <dgm:t>
        <a:bodyPr/>
        <a:lstStyle/>
        <a:p>
          <a:endParaRPr lang="en-US"/>
        </a:p>
      </dgm:t>
    </dgm:pt>
    <dgm:pt modelId="{5107641F-D2DC-40B2-AB1A-738E2B75AA21}" type="pres">
      <dgm:prSet presAssocID="{E8F4D49E-EFEA-49B7-8D88-A03D8E29CBCE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056C2-18B3-41A8-9C6C-2CDDD0742537}" type="pres">
      <dgm:prSet presAssocID="{E8F4D49E-EFEA-49B7-8D88-A03D8E29CBCE}" presName="comp3" presStyleCnt="0"/>
      <dgm:spPr/>
    </dgm:pt>
    <dgm:pt modelId="{CF1D2A1A-81C9-4BE8-AB63-3472C91CE176}" type="pres">
      <dgm:prSet presAssocID="{E8F4D49E-EFEA-49B7-8D88-A03D8E29CBCE}" presName="circle3" presStyleLbl="node1" presStyleIdx="2" presStyleCnt="4" custScaleX="107294" custScaleY="106107" custLinFactNeighborX="-4241" custLinFactNeighborY="-3432"/>
      <dgm:spPr/>
      <dgm:t>
        <a:bodyPr/>
        <a:lstStyle/>
        <a:p>
          <a:endParaRPr lang="en-US"/>
        </a:p>
      </dgm:t>
    </dgm:pt>
    <dgm:pt modelId="{4DD775EC-CA29-40B5-8559-091E6C42271E}" type="pres">
      <dgm:prSet presAssocID="{E8F4D49E-EFEA-49B7-8D88-A03D8E29CBCE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A9150-DA10-4513-BA24-BB1856698C92}" type="pres">
      <dgm:prSet presAssocID="{E8F4D49E-EFEA-49B7-8D88-A03D8E29CBCE}" presName="comp4" presStyleCnt="0"/>
      <dgm:spPr/>
    </dgm:pt>
    <dgm:pt modelId="{2D46B7EF-1ACD-4EE3-95CA-72609CBF2195}" type="pres">
      <dgm:prSet presAssocID="{E8F4D49E-EFEA-49B7-8D88-A03D8E29CBCE}" presName="circle4" presStyleLbl="node1" presStyleIdx="3" presStyleCnt="4" custScaleX="124999" custLinFactNeighborX="-3021" custLinFactNeighborY="266"/>
      <dgm:spPr/>
      <dgm:t>
        <a:bodyPr/>
        <a:lstStyle/>
        <a:p>
          <a:endParaRPr lang="en-US"/>
        </a:p>
      </dgm:t>
    </dgm:pt>
    <dgm:pt modelId="{D05F6665-5483-41F6-9F16-17DC90F8EC80}" type="pres">
      <dgm:prSet presAssocID="{E8F4D49E-EFEA-49B7-8D88-A03D8E29CBCE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10E13D-DAD2-4012-9C93-05A267403A39}" type="presOf" srcId="{672FA524-5681-4789-8513-0848B733B45F}" destId="{6FE1CC48-A550-4FBF-8745-444CF4958E68}" srcOrd="1" destOrd="0" presId="urn:microsoft.com/office/officeart/2005/8/layout/venn2"/>
    <dgm:cxn modelId="{011A3EC8-FEEC-4531-97E3-C3DFB9F60F16}" type="presOf" srcId="{F10F22F7-3EE6-4AAF-B6ED-4D68FCCA6190}" destId="{4DD775EC-CA29-40B5-8559-091E6C42271E}" srcOrd="1" destOrd="0" presId="urn:microsoft.com/office/officeart/2005/8/layout/venn2"/>
    <dgm:cxn modelId="{FAED603A-026B-41EC-84C3-50CCD73F3CBA}" type="presOf" srcId="{BCF6E3CA-0C58-44F5-8B4C-C32647940B6B}" destId="{2D46B7EF-1ACD-4EE3-95CA-72609CBF2195}" srcOrd="0" destOrd="0" presId="urn:microsoft.com/office/officeart/2005/8/layout/venn2"/>
    <dgm:cxn modelId="{B2415B2A-55F6-4152-8F00-221A5C7E3607}" type="presOf" srcId="{BCF6E3CA-0C58-44F5-8B4C-C32647940B6B}" destId="{D05F6665-5483-41F6-9F16-17DC90F8EC80}" srcOrd="1" destOrd="0" presId="urn:microsoft.com/office/officeart/2005/8/layout/venn2"/>
    <dgm:cxn modelId="{A31EB471-62F8-41A5-8F0A-0D7992091092}" type="presOf" srcId="{9BE253E9-E6B6-4317-8BD5-510021A8C7B5}" destId="{DC3CABE4-8002-4599-B6A9-CAF0FFF158E7}" srcOrd="0" destOrd="0" presId="urn:microsoft.com/office/officeart/2005/8/layout/venn2"/>
    <dgm:cxn modelId="{D15C9AC7-D175-4746-A3A2-17F84943B93D}" type="presOf" srcId="{672FA524-5681-4789-8513-0848B733B45F}" destId="{35DDA79C-A472-49E3-9485-E68DC9750B6F}" srcOrd="0" destOrd="0" presId="urn:microsoft.com/office/officeart/2005/8/layout/venn2"/>
    <dgm:cxn modelId="{72E5D09C-0AD2-463F-AFF1-D9D52B099E2F}" type="presOf" srcId="{F10F22F7-3EE6-4AAF-B6ED-4D68FCCA6190}" destId="{CF1D2A1A-81C9-4BE8-AB63-3472C91CE176}" srcOrd="0" destOrd="0" presId="urn:microsoft.com/office/officeart/2005/8/layout/venn2"/>
    <dgm:cxn modelId="{7509E640-C063-4634-95BE-59F7CBDE299F}" srcId="{E8F4D49E-EFEA-49B7-8D88-A03D8E29CBCE}" destId="{BCF6E3CA-0C58-44F5-8B4C-C32647940B6B}" srcOrd="3" destOrd="0" parTransId="{E8415928-74AC-4916-9F8D-A931AA173744}" sibTransId="{BC4D22D0-369F-4D18-8F23-54502C1C03E3}"/>
    <dgm:cxn modelId="{958B7059-6E2C-4D20-98C0-D21CF9FC09A0}" srcId="{E8F4D49E-EFEA-49B7-8D88-A03D8E29CBCE}" destId="{F10F22F7-3EE6-4AAF-B6ED-4D68FCCA6190}" srcOrd="2" destOrd="0" parTransId="{4E4A902C-548B-4417-BF99-6CEBAB779A20}" sibTransId="{0611D54E-9B55-4396-8D4A-F3FDDAAD0AB6}"/>
    <dgm:cxn modelId="{01D32CF0-62D8-4574-8CA3-E36F8E53F797}" srcId="{E8F4D49E-EFEA-49B7-8D88-A03D8E29CBCE}" destId="{672FA524-5681-4789-8513-0848B733B45F}" srcOrd="0" destOrd="0" parTransId="{18BD51C3-CBBB-4289-B834-23351422A783}" sibTransId="{B79BF027-E53B-4744-9C85-032518469A79}"/>
    <dgm:cxn modelId="{BC5B0BEC-810A-4320-BFC6-10DB99AEB1B3}" type="presOf" srcId="{9BE253E9-E6B6-4317-8BD5-510021A8C7B5}" destId="{5107641F-D2DC-40B2-AB1A-738E2B75AA21}" srcOrd="1" destOrd="0" presId="urn:microsoft.com/office/officeart/2005/8/layout/venn2"/>
    <dgm:cxn modelId="{174B673D-FD9F-4808-9B84-FFABFE8C3C53}" srcId="{E8F4D49E-EFEA-49B7-8D88-A03D8E29CBCE}" destId="{9BE253E9-E6B6-4317-8BD5-510021A8C7B5}" srcOrd="1" destOrd="0" parTransId="{425F5D00-B63C-445E-BE0E-DFAA7412E673}" sibTransId="{7C03A370-1295-43FD-8324-11C71CC549FE}"/>
    <dgm:cxn modelId="{7BD9E56C-61BA-4550-BD01-219CB0337964}" type="presOf" srcId="{E8F4D49E-EFEA-49B7-8D88-A03D8E29CBCE}" destId="{B98CB986-D723-442F-B92A-5112D55BD36C}" srcOrd="0" destOrd="0" presId="urn:microsoft.com/office/officeart/2005/8/layout/venn2"/>
    <dgm:cxn modelId="{C7130F43-F69F-4F7E-9054-1F601A431B95}" type="presParOf" srcId="{B98CB986-D723-442F-B92A-5112D55BD36C}" destId="{2E9D537E-3979-4E41-8D51-B14BE80635C0}" srcOrd="0" destOrd="0" presId="urn:microsoft.com/office/officeart/2005/8/layout/venn2"/>
    <dgm:cxn modelId="{34E583C4-E164-436C-880E-170577433B8F}" type="presParOf" srcId="{2E9D537E-3979-4E41-8D51-B14BE80635C0}" destId="{35DDA79C-A472-49E3-9485-E68DC9750B6F}" srcOrd="0" destOrd="0" presId="urn:microsoft.com/office/officeart/2005/8/layout/venn2"/>
    <dgm:cxn modelId="{1D095396-ADF6-4FEA-9849-29BD5C4C299E}" type="presParOf" srcId="{2E9D537E-3979-4E41-8D51-B14BE80635C0}" destId="{6FE1CC48-A550-4FBF-8745-444CF4958E68}" srcOrd="1" destOrd="0" presId="urn:microsoft.com/office/officeart/2005/8/layout/venn2"/>
    <dgm:cxn modelId="{90785C09-55DB-41EC-9FC7-7028E8B941F3}" type="presParOf" srcId="{B98CB986-D723-442F-B92A-5112D55BD36C}" destId="{1ACA72A0-9F98-4C7F-BB53-BF9EDF301190}" srcOrd="1" destOrd="0" presId="urn:microsoft.com/office/officeart/2005/8/layout/venn2"/>
    <dgm:cxn modelId="{3D258797-6267-4810-8966-3B620DA3F6A4}" type="presParOf" srcId="{1ACA72A0-9F98-4C7F-BB53-BF9EDF301190}" destId="{DC3CABE4-8002-4599-B6A9-CAF0FFF158E7}" srcOrd="0" destOrd="0" presId="urn:microsoft.com/office/officeart/2005/8/layout/venn2"/>
    <dgm:cxn modelId="{895B527B-07FA-4B63-89AB-F376DF4983A5}" type="presParOf" srcId="{1ACA72A0-9F98-4C7F-BB53-BF9EDF301190}" destId="{5107641F-D2DC-40B2-AB1A-738E2B75AA21}" srcOrd="1" destOrd="0" presId="urn:microsoft.com/office/officeart/2005/8/layout/venn2"/>
    <dgm:cxn modelId="{56355765-3A28-4D48-9E7B-C90DA5D57DC9}" type="presParOf" srcId="{B98CB986-D723-442F-B92A-5112D55BD36C}" destId="{DAB056C2-18B3-41A8-9C6C-2CDDD0742537}" srcOrd="2" destOrd="0" presId="urn:microsoft.com/office/officeart/2005/8/layout/venn2"/>
    <dgm:cxn modelId="{85295013-6093-42CC-89F8-A1878277FE7F}" type="presParOf" srcId="{DAB056C2-18B3-41A8-9C6C-2CDDD0742537}" destId="{CF1D2A1A-81C9-4BE8-AB63-3472C91CE176}" srcOrd="0" destOrd="0" presId="urn:microsoft.com/office/officeart/2005/8/layout/venn2"/>
    <dgm:cxn modelId="{445C3A8C-EFF9-4AEF-B9E2-F25D5059CE9D}" type="presParOf" srcId="{DAB056C2-18B3-41A8-9C6C-2CDDD0742537}" destId="{4DD775EC-CA29-40B5-8559-091E6C42271E}" srcOrd="1" destOrd="0" presId="urn:microsoft.com/office/officeart/2005/8/layout/venn2"/>
    <dgm:cxn modelId="{A6E5CAA6-DCD8-46CE-96AF-746EDA1BF268}" type="presParOf" srcId="{B98CB986-D723-442F-B92A-5112D55BD36C}" destId="{778A9150-DA10-4513-BA24-BB1856698C92}" srcOrd="3" destOrd="0" presId="urn:microsoft.com/office/officeart/2005/8/layout/venn2"/>
    <dgm:cxn modelId="{B747B031-A6F5-4B79-B722-A3374C5D3B42}" type="presParOf" srcId="{778A9150-DA10-4513-BA24-BB1856698C92}" destId="{2D46B7EF-1ACD-4EE3-95CA-72609CBF2195}" srcOrd="0" destOrd="0" presId="urn:microsoft.com/office/officeart/2005/8/layout/venn2"/>
    <dgm:cxn modelId="{AFA185C0-CA67-470B-9901-06BF97B25FE4}" type="presParOf" srcId="{778A9150-DA10-4513-BA24-BB1856698C92}" destId="{D05F6665-5483-41F6-9F16-17DC90F8EC8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4BFBA-70E8-43E9-99D0-BBED37DBE799}">
      <dsp:nvSpPr>
        <dsp:cNvPr id="0" name=""/>
        <dsp:cNvSpPr/>
      </dsp:nvSpPr>
      <dsp:spPr>
        <a:xfrm>
          <a:off x="-4071499" y="-629355"/>
          <a:ext cx="4886362" cy="4886362"/>
        </a:xfrm>
        <a:prstGeom prst="blockArc">
          <a:avLst>
            <a:gd name="adj1" fmla="val 18900000"/>
            <a:gd name="adj2" fmla="val 2700000"/>
            <a:gd name="adj3" fmla="val 442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290B-6DBE-408A-B708-9348F86C019E}">
      <dsp:nvSpPr>
        <dsp:cNvPr id="0" name=""/>
        <dsp:cNvSpPr/>
      </dsp:nvSpPr>
      <dsp:spPr>
        <a:xfrm>
          <a:off x="666852" y="518246"/>
          <a:ext cx="6411496" cy="1036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2601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>
              <a:latin typeface="Times New Roman" pitchFamily="18" charset="0"/>
              <a:cs typeface="Times New Roman" pitchFamily="18" charset="0"/>
            </a:rPr>
            <a:t>Đặc điểm chung của TB nhân sơ</a:t>
          </a:r>
          <a:endParaRPr lang="en-US" sz="3000" b="1" kern="1200">
            <a:latin typeface="Times New Roman" pitchFamily="18" charset="0"/>
            <a:cs typeface="Times New Roman" pitchFamily="18" charset="0"/>
          </a:endParaRPr>
        </a:p>
      </dsp:txBody>
      <dsp:txXfrm>
        <a:off x="666852" y="518246"/>
        <a:ext cx="6411496" cy="1036347"/>
      </dsp:txXfrm>
    </dsp:sp>
    <dsp:sp modelId="{660AA61C-8874-440D-9D96-F725C6DFBE9B}">
      <dsp:nvSpPr>
        <dsp:cNvPr id="0" name=""/>
        <dsp:cNvSpPr/>
      </dsp:nvSpPr>
      <dsp:spPr>
        <a:xfrm>
          <a:off x="19135" y="388702"/>
          <a:ext cx="1295434" cy="12954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4D6C9-CC0F-4765-A04D-16A26D54C032}">
      <dsp:nvSpPr>
        <dsp:cNvPr id="0" name=""/>
        <dsp:cNvSpPr/>
      </dsp:nvSpPr>
      <dsp:spPr>
        <a:xfrm>
          <a:off x="666852" y="2073057"/>
          <a:ext cx="6411496" cy="1036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2601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>
              <a:latin typeface="Times New Roman" pitchFamily="18" charset="0"/>
              <a:cs typeface="Times New Roman" pitchFamily="18" charset="0"/>
            </a:rPr>
            <a:t>Cấu trúc của tế bào nhân sơ</a:t>
          </a:r>
          <a:endParaRPr lang="en-US" sz="3000" b="1" kern="1200">
            <a:latin typeface="Times New Roman" pitchFamily="18" charset="0"/>
            <a:cs typeface="Times New Roman" pitchFamily="18" charset="0"/>
          </a:endParaRPr>
        </a:p>
      </dsp:txBody>
      <dsp:txXfrm>
        <a:off x="666852" y="2073057"/>
        <a:ext cx="6411496" cy="1036347"/>
      </dsp:txXfrm>
    </dsp:sp>
    <dsp:sp modelId="{693B4A5A-A934-415A-961A-188B89CA347B}">
      <dsp:nvSpPr>
        <dsp:cNvPr id="0" name=""/>
        <dsp:cNvSpPr/>
      </dsp:nvSpPr>
      <dsp:spPr>
        <a:xfrm>
          <a:off x="19135" y="1943514"/>
          <a:ext cx="1295434" cy="12954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3353D-E2B7-4021-B928-497CB2CF0D1F}">
      <dsp:nvSpPr>
        <dsp:cNvPr id="0" name=""/>
        <dsp:cNvSpPr/>
      </dsp:nvSpPr>
      <dsp:spPr>
        <a:xfrm>
          <a:off x="11991" y="1429173"/>
          <a:ext cx="2653056" cy="1972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Thảo luận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cặp đôi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(3 phút)</a:t>
          </a:r>
          <a:endParaRPr lang="en-US" sz="2400" b="1" kern="1200"/>
        </a:p>
      </dsp:txBody>
      <dsp:txXfrm>
        <a:off x="69761" y="1486943"/>
        <a:ext cx="2537516" cy="1856875"/>
      </dsp:txXfrm>
    </dsp:sp>
    <dsp:sp modelId="{450CB4D8-3190-45BE-98AF-D0451493953E}">
      <dsp:nvSpPr>
        <dsp:cNvPr id="0" name=""/>
        <dsp:cNvSpPr/>
      </dsp:nvSpPr>
      <dsp:spPr>
        <a:xfrm>
          <a:off x="2928679" y="2088477"/>
          <a:ext cx="558898" cy="65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928679" y="2219238"/>
        <a:ext cx="391229" cy="392284"/>
      </dsp:txXfrm>
    </dsp:sp>
    <dsp:sp modelId="{136867C4-E957-49DA-8914-C2CF8CA6B34F}">
      <dsp:nvSpPr>
        <dsp:cNvPr id="0" name=""/>
        <dsp:cNvSpPr/>
      </dsp:nvSpPr>
      <dsp:spPr>
        <a:xfrm>
          <a:off x="3719573" y="1429173"/>
          <a:ext cx="3582436" cy="1972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Ghép 3 cặp đôi,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thảo luận nhóm lớn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(5 phút)</a:t>
          </a:r>
          <a:endParaRPr lang="en-US" sz="2400" b="1" kern="1200"/>
        </a:p>
      </dsp:txBody>
      <dsp:txXfrm>
        <a:off x="3777343" y="1486943"/>
        <a:ext cx="3466896" cy="1856875"/>
      </dsp:txXfrm>
    </dsp:sp>
    <dsp:sp modelId="{93CB325C-1E0A-4A4F-B35C-84ED6A05BD5F}">
      <dsp:nvSpPr>
        <dsp:cNvPr id="0" name=""/>
        <dsp:cNvSpPr/>
      </dsp:nvSpPr>
      <dsp:spPr>
        <a:xfrm>
          <a:off x="7565642" y="2088477"/>
          <a:ext cx="558898" cy="65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7565642" y="2219238"/>
        <a:ext cx="391229" cy="392284"/>
      </dsp:txXfrm>
    </dsp:sp>
    <dsp:sp modelId="{0B0EC1A9-979A-4C9A-9DA3-F6CB94350D4B}">
      <dsp:nvSpPr>
        <dsp:cNvPr id="0" name=""/>
        <dsp:cNvSpPr/>
      </dsp:nvSpPr>
      <dsp:spPr>
        <a:xfrm>
          <a:off x="8356537" y="1429173"/>
          <a:ext cx="3431586" cy="1972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Trình bày sản phẩm,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 thảo luận cả lớp</a:t>
          </a:r>
          <a:endParaRPr lang="en-US" sz="2400" b="1" kern="1200"/>
        </a:p>
      </dsp:txBody>
      <dsp:txXfrm>
        <a:off x="8414307" y="1486943"/>
        <a:ext cx="3316046" cy="1856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DA79C-A472-49E3-9485-E68DC9750B6F}">
      <dsp:nvSpPr>
        <dsp:cNvPr id="0" name=""/>
        <dsp:cNvSpPr/>
      </dsp:nvSpPr>
      <dsp:spPr>
        <a:xfrm>
          <a:off x="2231409" y="-43525"/>
          <a:ext cx="6524535" cy="570411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581547" y="241680"/>
        <a:ext cx="1824260" cy="855616"/>
      </dsp:txXfrm>
    </dsp:sp>
    <dsp:sp modelId="{DC3CABE4-8002-4599-B6A9-CAF0FFF158E7}">
      <dsp:nvSpPr>
        <dsp:cNvPr id="0" name=""/>
        <dsp:cNvSpPr/>
      </dsp:nvSpPr>
      <dsp:spPr>
        <a:xfrm>
          <a:off x="3255554" y="1088570"/>
          <a:ext cx="4563290" cy="4563290"/>
        </a:xfrm>
        <a:prstGeom prst="ellipse">
          <a:avLst/>
        </a:prstGeom>
        <a:gradFill rotWithShape="0">
          <a:gsLst>
            <a:gs pos="0">
              <a:schemeClr val="accent3">
                <a:hueOff val="3874869"/>
                <a:satOff val="-12382"/>
                <a:lumOff val="-3137"/>
                <a:alphaOff val="0"/>
                <a:tint val="62000"/>
                <a:satMod val="180000"/>
              </a:schemeClr>
            </a:gs>
            <a:gs pos="65000">
              <a:schemeClr val="accent3">
                <a:hueOff val="3874869"/>
                <a:satOff val="-12382"/>
                <a:lumOff val="-3137"/>
                <a:alphaOff val="0"/>
                <a:tint val="32000"/>
                <a:satMod val="250000"/>
              </a:schemeClr>
            </a:gs>
            <a:gs pos="100000">
              <a:schemeClr val="accent3">
                <a:hueOff val="3874869"/>
                <a:satOff val="-12382"/>
                <a:lumOff val="-3137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739765" y="1362367"/>
        <a:ext cx="1594869" cy="821392"/>
      </dsp:txXfrm>
    </dsp:sp>
    <dsp:sp modelId="{CF1D2A1A-81C9-4BE8-AB63-3472C91CE176}">
      <dsp:nvSpPr>
        <dsp:cNvPr id="0" name=""/>
        <dsp:cNvSpPr/>
      </dsp:nvSpPr>
      <dsp:spPr>
        <a:xfrm>
          <a:off x="3556001" y="2007428"/>
          <a:ext cx="3672102" cy="3631477"/>
        </a:xfrm>
        <a:prstGeom prst="ellipse">
          <a:avLst/>
        </a:prstGeom>
        <a:gradFill rotWithShape="0">
          <a:gsLst>
            <a:gs pos="0">
              <a:schemeClr val="accent3">
                <a:hueOff val="7749738"/>
                <a:satOff val="-24763"/>
                <a:lumOff val="-6275"/>
                <a:alphaOff val="0"/>
                <a:tint val="62000"/>
                <a:satMod val="180000"/>
              </a:schemeClr>
            </a:gs>
            <a:gs pos="65000">
              <a:schemeClr val="accent3">
                <a:hueOff val="7749738"/>
                <a:satOff val="-24763"/>
                <a:lumOff val="-6275"/>
                <a:alphaOff val="0"/>
                <a:tint val="32000"/>
                <a:satMod val="250000"/>
              </a:schemeClr>
            </a:gs>
            <a:gs pos="100000">
              <a:schemeClr val="accent3">
                <a:hueOff val="7749738"/>
                <a:satOff val="-24763"/>
                <a:lumOff val="-6275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smtClean="0"/>
        </a:p>
      </dsp:txBody>
      <dsp:txXfrm>
        <a:off x="4536453" y="2279789"/>
        <a:ext cx="1711199" cy="817082"/>
      </dsp:txXfrm>
    </dsp:sp>
    <dsp:sp modelId="{2D46B7EF-1ACD-4EE3-95CA-72609CBF2195}">
      <dsp:nvSpPr>
        <dsp:cNvPr id="0" name=""/>
        <dsp:cNvSpPr/>
      </dsp:nvSpPr>
      <dsp:spPr>
        <a:xfrm>
          <a:off x="4042254" y="3376284"/>
          <a:ext cx="2852033" cy="2281645"/>
        </a:xfrm>
        <a:prstGeom prst="ellipse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tint val="62000"/>
                <a:satMod val="180000"/>
              </a:schemeClr>
            </a:gs>
            <a:gs pos="65000">
              <a:schemeClr val="accent3">
                <a:hueOff val="11624607"/>
                <a:satOff val="-37145"/>
                <a:lumOff val="-9412"/>
                <a:alphaOff val="0"/>
                <a:tint val="32000"/>
                <a:satMod val="25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459925" y="3946695"/>
        <a:ext cx="2016692" cy="11408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DA79C-A472-49E3-9485-E68DC9750B6F}">
      <dsp:nvSpPr>
        <dsp:cNvPr id="0" name=""/>
        <dsp:cNvSpPr/>
      </dsp:nvSpPr>
      <dsp:spPr>
        <a:xfrm>
          <a:off x="2231409" y="-43525"/>
          <a:ext cx="6524535" cy="570411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581547" y="241680"/>
        <a:ext cx="1824260" cy="855616"/>
      </dsp:txXfrm>
    </dsp:sp>
    <dsp:sp modelId="{DC3CABE4-8002-4599-B6A9-CAF0FFF158E7}">
      <dsp:nvSpPr>
        <dsp:cNvPr id="0" name=""/>
        <dsp:cNvSpPr/>
      </dsp:nvSpPr>
      <dsp:spPr>
        <a:xfrm>
          <a:off x="3255554" y="1088570"/>
          <a:ext cx="4563290" cy="4563290"/>
        </a:xfrm>
        <a:prstGeom prst="ellipse">
          <a:avLst/>
        </a:prstGeom>
        <a:gradFill rotWithShape="0">
          <a:gsLst>
            <a:gs pos="0">
              <a:schemeClr val="accent3">
                <a:hueOff val="3874869"/>
                <a:satOff val="-12382"/>
                <a:lumOff val="-3137"/>
                <a:alphaOff val="0"/>
                <a:tint val="62000"/>
                <a:satMod val="180000"/>
              </a:schemeClr>
            </a:gs>
            <a:gs pos="65000">
              <a:schemeClr val="accent3">
                <a:hueOff val="3874869"/>
                <a:satOff val="-12382"/>
                <a:lumOff val="-3137"/>
                <a:alphaOff val="0"/>
                <a:tint val="32000"/>
                <a:satMod val="250000"/>
              </a:schemeClr>
            </a:gs>
            <a:gs pos="100000">
              <a:schemeClr val="accent3">
                <a:hueOff val="3874869"/>
                <a:satOff val="-12382"/>
                <a:lumOff val="-3137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739765" y="1362367"/>
        <a:ext cx="1594869" cy="821392"/>
      </dsp:txXfrm>
    </dsp:sp>
    <dsp:sp modelId="{CF1D2A1A-81C9-4BE8-AB63-3472C91CE176}">
      <dsp:nvSpPr>
        <dsp:cNvPr id="0" name=""/>
        <dsp:cNvSpPr/>
      </dsp:nvSpPr>
      <dsp:spPr>
        <a:xfrm>
          <a:off x="3556001" y="2007428"/>
          <a:ext cx="3672102" cy="3631477"/>
        </a:xfrm>
        <a:prstGeom prst="ellipse">
          <a:avLst/>
        </a:prstGeom>
        <a:gradFill rotWithShape="0">
          <a:gsLst>
            <a:gs pos="0">
              <a:schemeClr val="accent3">
                <a:hueOff val="7749738"/>
                <a:satOff val="-24763"/>
                <a:lumOff val="-6275"/>
                <a:alphaOff val="0"/>
                <a:tint val="62000"/>
                <a:satMod val="180000"/>
              </a:schemeClr>
            </a:gs>
            <a:gs pos="65000">
              <a:schemeClr val="accent3">
                <a:hueOff val="7749738"/>
                <a:satOff val="-24763"/>
                <a:lumOff val="-6275"/>
                <a:alphaOff val="0"/>
                <a:tint val="32000"/>
                <a:satMod val="250000"/>
              </a:schemeClr>
            </a:gs>
            <a:gs pos="100000">
              <a:schemeClr val="accent3">
                <a:hueOff val="7749738"/>
                <a:satOff val="-24763"/>
                <a:lumOff val="-6275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smtClean="0"/>
        </a:p>
      </dsp:txBody>
      <dsp:txXfrm>
        <a:off x="4536453" y="2279789"/>
        <a:ext cx="1711199" cy="817082"/>
      </dsp:txXfrm>
    </dsp:sp>
    <dsp:sp modelId="{2D46B7EF-1ACD-4EE3-95CA-72609CBF2195}">
      <dsp:nvSpPr>
        <dsp:cNvPr id="0" name=""/>
        <dsp:cNvSpPr/>
      </dsp:nvSpPr>
      <dsp:spPr>
        <a:xfrm>
          <a:off x="4042254" y="3376284"/>
          <a:ext cx="2852033" cy="2281645"/>
        </a:xfrm>
        <a:prstGeom prst="ellipse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tint val="62000"/>
                <a:satMod val="180000"/>
              </a:schemeClr>
            </a:gs>
            <a:gs pos="65000">
              <a:schemeClr val="accent3">
                <a:hueOff val="11624607"/>
                <a:satOff val="-37145"/>
                <a:lumOff val="-9412"/>
                <a:alphaOff val="0"/>
                <a:tint val="32000"/>
                <a:satMod val="25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459925" y="3946695"/>
        <a:ext cx="2016692" cy="1140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0C798-305D-4A51-9087-C92B91A89F39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8EA0D-C74C-4350-B533-870728D0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68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Nghiên</a:t>
            </a:r>
            <a:r>
              <a:rPr lang="en-US" baseline="0" smtClean="0"/>
              <a:t> cứu hSGK trang 39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8EA0D-C74C-4350-B533-870728D0A8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2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Tế bào</a:t>
            </a:r>
            <a:r>
              <a:rPr lang="en-US" baseline="0" smtClean="0"/>
              <a:t> chất là lớp dịch keo gồm bào tương (nước, chất hữu cơ, vô cơ) và ribosome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8EA0D-C74C-4350-B533-870728D0A8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52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Tế bào</a:t>
            </a:r>
            <a:r>
              <a:rPr lang="en-US" baseline="0" smtClean="0"/>
              <a:t> chất là lớp dịch keo gồm bào tương (nước, chất hữu cơ, vô cơ) và ribosome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8EA0D-C74C-4350-B533-870728D0A8F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52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23</a:t>
            </a:fld>
            <a:endParaRPr lang="en-US" sz="1400" kern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9219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24</a:t>
            </a:fld>
            <a:endParaRPr lang="en-US" sz="1400" kern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80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25</a:t>
            </a:fld>
            <a:endParaRPr lang="en-US" sz="1400" kern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3502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26</a:t>
            </a:fld>
            <a:endParaRPr lang="en-US" sz="1400" kern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472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27</a:t>
            </a:fld>
            <a:endParaRPr lang="en-US" sz="1400" kern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35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82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6ABD190-56AD-4C55-BBCA-1554B872117B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ABD190-56AD-4C55-BBCA-1554B872117B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ABD190-56AD-4C55-BBCA-1554B872117B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ABD190-56AD-4C55-BBCA-1554B872117B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ABD190-56AD-4C55-BBCA-1554B872117B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ABD190-56AD-4C55-BBCA-1554B872117B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ABD190-56AD-4C55-BBCA-1554B872117B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ABD190-56AD-4C55-BBCA-1554B872117B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ABD190-56AD-4C55-BBCA-1554B872117B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06ABD190-56AD-4C55-BBCA-1554B872117B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6ABD190-56AD-4C55-BBCA-1554B872117B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6ABD190-56AD-4C55-BBCA-1554B872117B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0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audio" Target="../media/audio3.wav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7.jpg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audio" Target="../media/audio3.wav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7.jpg"/><Relationship Id="rId4" Type="http://schemas.openxmlformats.org/officeDocument/2006/relationships/audio" Target="../media/audio4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audio" Target="../media/audio3.wav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7.jpg"/><Relationship Id="rId4" Type="http://schemas.openxmlformats.org/officeDocument/2006/relationships/audio" Target="../media/audio4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audio" Target="../media/audio3.wav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7.jpg"/><Relationship Id="rId4" Type="http://schemas.openxmlformats.org/officeDocument/2006/relationships/audio" Target="../media/audio4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audio" Target="../media/audio3.wav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7.jpg"/><Relationship Id="rId4" Type="http://schemas.openxmlformats.org/officeDocument/2006/relationships/audio" Target="../media/audio4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slide" Target="slide8.xml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0.png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" y="-95535"/>
            <a:ext cx="1218959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92264" y="2090057"/>
            <a:ext cx="13776528" cy="27286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</a:t>
            </a:r>
            <a:r>
              <a:rPr lang="en-US" sz="5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 </a:t>
            </a:r>
          </a:p>
          <a:p>
            <a:pPr algn="ctr">
              <a:lnSpc>
                <a:spcPct val="150000"/>
              </a:lnSpc>
            </a:pPr>
            <a:r>
              <a:rPr lang="en-US" sz="5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DỰ </a:t>
            </a: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 </a:t>
            </a:r>
            <a:r>
              <a:rPr lang="en-US" sz="5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10A2</a:t>
            </a:r>
          </a:p>
        </p:txBody>
      </p:sp>
    </p:spTree>
    <p:extLst>
      <p:ext uri="{BB962C8B-B14F-4D97-AF65-F5344CB8AC3E}">
        <p14:creationId xmlns:p14="http://schemas.microsoft.com/office/powerpoint/2010/main" val="309899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18FB388-F2BD-4413-946C-D28CC8682FFD}" type="slidenum">
              <a:rPr lang="en-US" altLang="en-US" sz="1200">
                <a:solidFill>
                  <a:srgbClr val="898989"/>
                </a:solidFill>
              </a:rPr>
              <a:pPr/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873999" y="1369355"/>
            <a:ext cx="3907589" cy="2554562"/>
            <a:chOff x="5791200" y="533400"/>
            <a:chExt cx="2819400" cy="2554562"/>
          </a:xfrm>
        </p:grpSpPr>
        <p:pic>
          <p:nvPicPr>
            <p:cNvPr id="20501" name="Picture 8" descr="khuan la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533400"/>
              <a:ext cx="28194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itle 1"/>
            <p:cNvSpPr txBox="1">
              <a:spLocks/>
            </p:cNvSpPr>
            <p:nvPr/>
          </p:nvSpPr>
          <p:spPr>
            <a:xfrm>
              <a:off x="6933477" y="2737124"/>
              <a:ext cx="647700" cy="350838"/>
            </a:xfrm>
            <a:prstGeom prst="rect">
              <a:avLst/>
            </a:prstGeom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200" dirty="0">
                  <a:solidFill>
                    <a:srgbClr val="00206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Lao</a:t>
              </a: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3962400" y="4131605"/>
            <a:ext cx="3860800" cy="2671763"/>
            <a:chOff x="2971800" y="3313113"/>
            <a:chExt cx="2895600" cy="2600325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3419475" y="5562601"/>
              <a:ext cx="2447925" cy="350837"/>
            </a:xfrm>
            <a:prstGeom prst="rect">
              <a:avLst/>
            </a:prstGeom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smtClean="0">
                  <a:solidFill>
                    <a:srgbClr val="00206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vi-VN" sz="2200" b="1" smtClean="0">
                  <a:solidFill>
                    <a:srgbClr val="00206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Viêm </a:t>
              </a:r>
              <a:r>
                <a:rPr lang="vi-VN" sz="2200" b="1" dirty="0">
                  <a:solidFill>
                    <a:srgbClr val="00206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màng não</a:t>
              </a:r>
            </a:p>
          </p:txBody>
        </p:sp>
        <p:pic>
          <p:nvPicPr>
            <p:cNvPr id="20496" name="Picture 15" descr="viem mang na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313113"/>
              <a:ext cx="28194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7924800" y="4055406"/>
            <a:ext cx="3856788" cy="2699302"/>
            <a:chOff x="4267200" y="3352800"/>
            <a:chExt cx="4305300" cy="3148845"/>
          </a:xfrm>
        </p:grpSpPr>
        <p:pic>
          <p:nvPicPr>
            <p:cNvPr id="20493" name="Picture 11" descr="C:\Users\tanhongha\Desktop\e. coli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352800"/>
              <a:ext cx="4305300" cy="2666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328305" y="5998998"/>
              <a:ext cx="2594219" cy="502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20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   </a:t>
              </a:r>
              <a:r>
                <a:rPr lang="en-US" sz="22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T</a:t>
              </a:r>
              <a:r>
                <a:rPr lang="en-US" sz="220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iêu chảy</a:t>
              </a:r>
              <a:endParaRPr 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3956" y="33338"/>
            <a:ext cx="11753244" cy="1126462"/>
            <a:chOff x="155575" y="160338"/>
            <a:chExt cx="11226547" cy="1126462"/>
          </a:xfrm>
        </p:grpSpPr>
        <p:sp>
          <p:nvSpPr>
            <p:cNvPr id="25" name="Rectangle 24"/>
            <p:cNvSpPr/>
            <p:nvPr/>
          </p:nvSpPr>
          <p:spPr>
            <a:xfrm>
              <a:off x="1170363" y="160338"/>
              <a:ext cx="10211759" cy="112646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180340" indent="-18034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733425" algn="l"/>
                  <a:tab pos="3870960" algn="l"/>
                </a:tabLst>
              </a:pPr>
              <a:r>
                <a:rPr lang="en-US" sz="2800" b="1">
                  <a:solidFill>
                    <a:srgbClr val="002060"/>
                  </a:solidFill>
                  <a:latin typeface="Times New Roman"/>
                </a:rPr>
                <a:t>Tại sao những bệnh do vi khuẩn gây ra thường phát triển thành </a:t>
              </a:r>
              <a:r>
                <a:rPr lang="en-US" sz="2800" b="1" smtClean="0">
                  <a:solidFill>
                    <a:srgbClr val="002060"/>
                  </a:solidFill>
                  <a:latin typeface="Times New Roman"/>
                </a:rPr>
                <a:t>dịch nếu </a:t>
              </a:r>
              <a:r>
                <a:rPr lang="en-US" sz="2800" b="1">
                  <a:solidFill>
                    <a:srgbClr val="002060"/>
                  </a:solidFill>
                  <a:latin typeface="Times New Roman"/>
                </a:rPr>
                <a:t>không được chữa trị và ngăn chặn kịp thời?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  <p:pic>
          <p:nvPicPr>
            <p:cNvPr id="26" name="Picture 6" descr="Hình ảnh Bóng đèn ý Tưởng PNG , Bóng đèn Tròn, ý Kiến, Biểu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72892"/>
              <a:ext cx="1027488" cy="102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AutoShape 2" descr="Viêm phổi: Nguyên nhân, dấu hiệu, chẩn đoán và cách chẩn đo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" descr="Viêm phổi: Nguyên nhân, dấu hiệu, chẩn đoán và cách chẩn đoá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Viêm phổi: Nguyên nhân, dấu hiệu, chẩn đoán và cách chẩn đoá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029892"/>
            <a:ext cx="3503472" cy="233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1138961" y="6438138"/>
            <a:ext cx="1841500" cy="35083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en-US" sz="2200" smtClean="0">
                <a:solidFill>
                  <a:schemeClr val="tx1"/>
                </a:solidFill>
              </a:rPr>
              <a:t>Viêm phổi</a:t>
            </a:r>
            <a:endParaRPr lang="vi-VN" altLang="en-US" sz="2200" smtClean="0">
              <a:solidFill>
                <a:schemeClr val="tx1"/>
              </a:solidFill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870980" y="3601227"/>
            <a:ext cx="1841500" cy="350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400" b="1" smtClean="0">
                <a:solidFill>
                  <a:srgbClr val="002060"/>
                </a:solidFill>
              </a:rPr>
              <a:t>   Uốn ván</a:t>
            </a:r>
            <a:endParaRPr lang="vi-VN" altLang="en-US" sz="2400" b="1" smtClean="0">
              <a:solidFill>
                <a:srgbClr val="00206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1" y="1379537"/>
            <a:ext cx="3570514" cy="213068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07975" y="1369355"/>
            <a:ext cx="3503472" cy="2557127"/>
            <a:chOff x="307975" y="1369355"/>
            <a:chExt cx="3503472" cy="255712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75" y="1369355"/>
              <a:ext cx="3503472" cy="2133600"/>
            </a:xfrm>
            <a:prstGeom prst="rect">
              <a:avLst/>
            </a:prstGeom>
          </p:spPr>
        </p:pic>
        <p:sp>
          <p:nvSpPr>
            <p:cNvPr id="32" name="Title 1"/>
            <p:cNvSpPr txBox="1">
              <a:spLocks/>
            </p:cNvSpPr>
            <p:nvPr/>
          </p:nvSpPr>
          <p:spPr>
            <a:xfrm>
              <a:off x="1296804" y="3575644"/>
              <a:ext cx="1841500" cy="350838"/>
            </a:xfrm>
            <a:prstGeom prst="rect">
              <a:avLst/>
            </a:prstGeom>
          </p:spPr>
          <p:txBody>
            <a:bodyPr vert="horz" rtlCol="0" anchor="ctr">
              <a:no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r>
                <a:rPr lang="vi-VN" altLang="en-US" sz="2200" smtClean="0">
                  <a:solidFill>
                    <a:srgbClr val="002060"/>
                  </a:solidFill>
                </a:rPr>
                <a:t>B</a:t>
              </a:r>
              <a:r>
                <a:rPr lang="en-US" altLang="en-US" sz="2200" smtClean="0">
                  <a:solidFill>
                    <a:srgbClr val="002060"/>
                  </a:solidFill>
                </a:rPr>
                <a:t>ạch hầu</a:t>
              </a:r>
              <a:endParaRPr lang="vi-VN" altLang="en-US" sz="2200" smtClean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88442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35413" y="1036663"/>
            <a:ext cx="11570013" cy="6722918"/>
            <a:chOff x="358612" y="722313"/>
            <a:chExt cx="10995186" cy="5232689"/>
          </a:xfrm>
        </p:grpSpPr>
        <p:sp>
          <p:nvSpPr>
            <p:cNvPr id="89091" name="Text Box 3"/>
            <p:cNvSpPr txBox="1">
              <a:spLocks noChangeArrowheads="1"/>
            </p:cNvSpPr>
            <p:nvPr/>
          </p:nvSpPr>
          <p:spPr bwMode="auto">
            <a:xfrm>
              <a:off x="3184525" y="722313"/>
              <a:ext cx="175553" cy="287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vi-VN" altLang="vi-VN">
                <a:solidFill>
                  <a:prstClr val="black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28663" y="1130589"/>
              <a:ext cx="10625135" cy="4824413"/>
              <a:chOff x="-871538" y="1447800"/>
              <a:chExt cx="10625135" cy="4824413"/>
            </a:xfrm>
          </p:grpSpPr>
          <p:sp>
            <p:nvSpPr>
              <p:cNvPr id="89134" name="AutoShape 46"/>
              <p:cNvSpPr>
                <a:spLocks noChangeArrowheads="1"/>
              </p:cNvSpPr>
              <p:nvPr/>
            </p:nvSpPr>
            <p:spPr bwMode="ltGray">
              <a:xfrm rot="5400000">
                <a:off x="-898526" y="1474788"/>
                <a:ext cx="4824413" cy="4770438"/>
              </a:xfrm>
              <a:custGeom>
                <a:avLst/>
                <a:gdLst>
                  <a:gd name="G0" fmla="+- 10478 0 0"/>
                  <a:gd name="G1" fmla="+- -11739500 0 0"/>
                  <a:gd name="G2" fmla="+- 0 0 -11739500"/>
                  <a:gd name="T0" fmla="*/ 0 256 1"/>
                  <a:gd name="T1" fmla="*/ 180 256 1"/>
                  <a:gd name="G3" fmla="+- -11739500 T0 T1"/>
                  <a:gd name="T2" fmla="*/ 0 256 1"/>
                  <a:gd name="T3" fmla="*/ 90 256 1"/>
                  <a:gd name="G4" fmla="+- -11739500 T2 T3"/>
                  <a:gd name="G5" fmla="*/ G4 2 1"/>
                  <a:gd name="T4" fmla="*/ 90 256 1"/>
                  <a:gd name="T5" fmla="*/ 0 256 1"/>
                  <a:gd name="G6" fmla="+- -11739500 T4 T5"/>
                  <a:gd name="G7" fmla="*/ G6 2 1"/>
                  <a:gd name="G8" fmla="abs -1173950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478"/>
                  <a:gd name="G18" fmla="*/ 10478 1 2"/>
                  <a:gd name="G19" fmla="+- G18 5400 0"/>
                  <a:gd name="G20" fmla="cos G19 -11739500"/>
                  <a:gd name="G21" fmla="sin G19 -11739500"/>
                  <a:gd name="G22" fmla="+- G20 10800 0"/>
                  <a:gd name="G23" fmla="+- G21 10800 0"/>
                  <a:gd name="G24" fmla="+- 10800 0 G20"/>
                  <a:gd name="G25" fmla="+- 10478 10800 0"/>
                  <a:gd name="G26" fmla="?: G9 G17 G25"/>
                  <a:gd name="G27" fmla="?: G9 0 21600"/>
                  <a:gd name="G28" fmla="cos 10800 -11739500"/>
                  <a:gd name="G29" fmla="sin 10800 -11739500"/>
                  <a:gd name="G30" fmla="sin 10478 -1173950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739500 G34 0"/>
                  <a:gd name="G36" fmla="?: G6 G35 G31"/>
                  <a:gd name="G37" fmla="+- 21600 0 G36"/>
                  <a:gd name="G38" fmla="?: G4 0 G33"/>
                  <a:gd name="G39" fmla="?: -1173950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62 w 21600"/>
                  <a:gd name="T15" fmla="*/ 10638 h 21600"/>
                  <a:gd name="T16" fmla="*/ 10800 w 21600"/>
                  <a:gd name="T17" fmla="*/ 322 h 21600"/>
                  <a:gd name="T18" fmla="*/ 21438 w 21600"/>
                  <a:gd name="T19" fmla="*/ 1063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323" y="10641"/>
                    </a:moveTo>
                    <a:cubicBezTo>
                      <a:pt x="410" y="4916"/>
                      <a:pt x="5075" y="321"/>
                      <a:pt x="10800" y="322"/>
                    </a:cubicBezTo>
                    <a:cubicBezTo>
                      <a:pt x="16524" y="322"/>
                      <a:pt x="21189" y="4916"/>
                      <a:pt x="21276" y="10641"/>
                    </a:cubicBezTo>
                    <a:lnTo>
                      <a:pt x="21598" y="10636"/>
                    </a:lnTo>
                    <a:cubicBezTo>
                      <a:pt x="21509" y="4736"/>
                      <a:pt x="16700" y="-1"/>
                      <a:pt x="10799" y="0"/>
                    </a:cubicBezTo>
                    <a:cubicBezTo>
                      <a:pt x="4899" y="0"/>
                      <a:pt x="90" y="4736"/>
                      <a:pt x="1" y="1063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gamma/>
                      <a:tint val="4549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tint val="4549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89135" name="AutoShape 47"/>
              <p:cNvSpPr>
                <a:spLocks noChangeArrowheads="1"/>
              </p:cNvSpPr>
              <p:nvPr/>
            </p:nvSpPr>
            <p:spPr bwMode="ltGray">
              <a:xfrm rot="5400000" flipH="1">
                <a:off x="-492918" y="1910557"/>
                <a:ext cx="4032250" cy="3929063"/>
              </a:xfrm>
              <a:custGeom>
                <a:avLst/>
                <a:gdLst>
                  <a:gd name="G0" fmla="+- 56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6"/>
                  <a:gd name="G18" fmla="*/ 56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6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6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5372 w 21600"/>
                  <a:gd name="T15" fmla="*/ 10800 h 21600"/>
                  <a:gd name="T16" fmla="*/ 10800 w 21600"/>
                  <a:gd name="T17" fmla="*/ 10744 h 21600"/>
                  <a:gd name="T18" fmla="*/ 16228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0744" y="10800"/>
                    </a:moveTo>
                    <a:cubicBezTo>
                      <a:pt x="10744" y="10769"/>
                      <a:pt x="10769" y="10744"/>
                      <a:pt x="10800" y="10744"/>
                    </a:cubicBezTo>
                    <a:cubicBezTo>
                      <a:pt x="10830" y="10743"/>
                      <a:pt x="10855" y="10769"/>
                      <a:pt x="10856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alpha val="56000"/>
                    </a:schemeClr>
                  </a:gs>
                  <a:gs pos="100000">
                    <a:schemeClr val="hlink">
                      <a:gamma/>
                      <a:tint val="0"/>
                      <a:invGamma/>
                      <a:alpha val="4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89138" name="AutoShape 50"/>
              <p:cNvSpPr>
                <a:spLocks noChangeArrowheads="1"/>
              </p:cNvSpPr>
              <p:nvPr/>
            </p:nvSpPr>
            <p:spPr bwMode="gray">
              <a:xfrm>
                <a:off x="3806460" y="4352927"/>
                <a:ext cx="5947137" cy="8598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5715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altLang="vi-VN" b="1" dirty="0">
                  <a:solidFill>
                    <a:srgbClr val="44546A"/>
                  </a:solidFill>
                </a:endParaRPr>
              </a:p>
            </p:txBody>
          </p:sp>
          <p:sp>
            <p:nvSpPr>
              <p:cNvPr id="89139" name="AutoShape 51"/>
              <p:cNvSpPr>
                <a:spLocks noChangeArrowheads="1"/>
              </p:cNvSpPr>
              <p:nvPr/>
            </p:nvSpPr>
            <p:spPr bwMode="gray">
              <a:xfrm>
                <a:off x="3824863" y="2859879"/>
                <a:ext cx="5530833" cy="857582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57150" algn="ctr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altLang="vi-VN" b="1" dirty="0">
                  <a:solidFill>
                    <a:srgbClr val="44546A"/>
                  </a:solidFill>
                </a:endParaRPr>
              </a:p>
            </p:txBody>
          </p:sp>
          <p:sp>
            <p:nvSpPr>
              <p:cNvPr id="89140" name="AutoShape 52"/>
              <p:cNvSpPr>
                <a:spLocks noChangeArrowheads="1"/>
              </p:cNvSpPr>
              <p:nvPr/>
            </p:nvSpPr>
            <p:spPr bwMode="gray">
              <a:xfrm>
                <a:off x="3302445" y="1578016"/>
                <a:ext cx="5562434" cy="862403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 algn="ctr">
                <a:solidFill>
                  <a:srgbClr val="7030A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altLang="vi-VN" b="1" dirty="0">
                  <a:solidFill>
                    <a:srgbClr val="44546A"/>
                  </a:solidFill>
                </a:endParaRPr>
              </a:p>
            </p:txBody>
          </p:sp>
          <p:grpSp>
            <p:nvGrpSpPr>
              <p:cNvPr id="89141" name="Group 53"/>
              <p:cNvGrpSpPr>
                <a:grpSpLocks/>
              </p:cNvGrpSpPr>
              <p:nvPr/>
            </p:nvGrpSpPr>
            <p:grpSpPr bwMode="auto">
              <a:xfrm>
                <a:off x="2971800" y="1898203"/>
                <a:ext cx="381000" cy="404119"/>
                <a:chOff x="2078" y="1631"/>
                <a:chExt cx="1615" cy="1713"/>
              </a:xfrm>
            </p:grpSpPr>
            <p:sp>
              <p:nvSpPr>
                <p:cNvPr id="89142" name="Oval 54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5715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143" name="Oval 55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63529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63529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144" name="Oval 56"/>
                <p:cNvSpPr>
                  <a:spLocks noChangeArrowheads="1"/>
                </p:cNvSpPr>
                <p:nvPr/>
              </p:nvSpPr>
              <p:spPr bwMode="gray">
                <a:xfrm>
                  <a:off x="2254" y="1631"/>
                  <a:ext cx="1046" cy="171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vi-V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145" name="Oval 57"/>
                <p:cNvSpPr>
                  <a:spLocks noChangeArrowheads="1"/>
                </p:cNvSpPr>
                <p:nvPr/>
              </p:nvSpPr>
              <p:spPr bwMode="gray">
                <a:xfrm>
                  <a:off x="2254" y="1631"/>
                  <a:ext cx="1046" cy="17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>
                        <a:gamma/>
                        <a:shade val="0"/>
                        <a:invGamma/>
                      </a:srgbClr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vi-V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146" name="Oval 58"/>
                <p:cNvSpPr>
                  <a:spLocks noChangeArrowheads="1"/>
                </p:cNvSpPr>
                <p:nvPr/>
              </p:nvSpPr>
              <p:spPr bwMode="gray">
                <a:xfrm>
                  <a:off x="2337" y="1631"/>
                  <a:ext cx="1096" cy="171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vi-V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147" name="Oval 59"/>
                <p:cNvSpPr>
                  <a:spLocks noChangeArrowheads="1"/>
                </p:cNvSpPr>
                <p:nvPr/>
              </p:nvSpPr>
              <p:spPr bwMode="gray">
                <a:xfrm>
                  <a:off x="2337" y="1631"/>
                  <a:ext cx="1096" cy="17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shade val="48627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vi-VN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9148" name="Group 60"/>
              <p:cNvGrpSpPr>
                <a:grpSpLocks/>
              </p:cNvGrpSpPr>
              <p:nvPr/>
            </p:nvGrpSpPr>
            <p:grpSpPr bwMode="auto">
              <a:xfrm>
                <a:off x="3526513" y="3154213"/>
                <a:ext cx="381000" cy="404119"/>
                <a:chOff x="2078" y="1631"/>
                <a:chExt cx="1615" cy="1713"/>
              </a:xfrm>
            </p:grpSpPr>
            <p:sp>
              <p:nvSpPr>
                <p:cNvPr id="89149" name="Oval 61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5715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150" name="Oval 62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63529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63529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151" name="Oval 63"/>
                <p:cNvSpPr>
                  <a:spLocks noChangeArrowheads="1"/>
                </p:cNvSpPr>
                <p:nvPr/>
              </p:nvSpPr>
              <p:spPr bwMode="gray">
                <a:xfrm>
                  <a:off x="2254" y="1631"/>
                  <a:ext cx="1046" cy="171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vi-V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152" name="Oval 64"/>
                <p:cNvSpPr>
                  <a:spLocks noChangeArrowheads="1"/>
                </p:cNvSpPr>
                <p:nvPr/>
              </p:nvSpPr>
              <p:spPr bwMode="gray">
                <a:xfrm>
                  <a:off x="2254" y="1631"/>
                  <a:ext cx="1046" cy="17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8BE67">
                        <a:gamma/>
                        <a:shade val="0"/>
                        <a:invGamma/>
                      </a:srgbClr>
                    </a:gs>
                    <a:gs pos="100000">
                      <a:srgbClr val="48BE67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vi-V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153" name="Oval 65"/>
                <p:cNvSpPr>
                  <a:spLocks noChangeArrowheads="1"/>
                </p:cNvSpPr>
                <p:nvPr/>
              </p:nvSpPr>
              <p:spPr bwMode="gray">
                <a:xfrm>
                  <a:off x="2337" y="1631"/>
                  <a:ext cx="1096" cy="171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vi-V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154" name="Oval 66"/>
                <p:cNvSpPr>
                  <a:spLocks noChangeArrowheads="1"/>
                </p:cNvSpPr>
                <p:nvPr/>
              </p:nvSpPr>
              <p:spPr bwMode="gray">
                <a:xfrm>
                  <a:off x="2337" y="1631"/>
                  <a:ext cx="1096" cy="17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8BE67"/>
                    </a:gs>
                    <a:gs pos="100000">
                      <a:srgbClr val="48BE67">
                        <a:gamma/>
                        <a:shade val="48627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vi-VN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9155" name="Group 67"/>
              <p:cNvGrpSpPr>
                <a:grpSpLocks/>
              </p:cNvGrpSpPr>
              <p:nvPr/>
            </p:nvGrpSpPr>
            <p:grpSpPr bwMode="auto">
              <a:xfrm>
                <a:off x="3483260" y="4382887"/>
                <a:ext cx="381000" cy="438798"/>
                <a:chOff x="2078" y="1484"/>
                <a:chExt cx="1615" cy="1860"/>
              </a:xfrm>
            </p:grpSpPr>
            <p:sp>
              <p:nvSpPr>
                <p:cNvPr id="89156" name="Oval 68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5715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157" name="Oval 69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63529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63529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158" name="Oval 70"/>
                <p:cNvSpPr>
                  <a:spLocks noChangeArrowheads="1"/>
                </p:cNvSpPr>
                <p:nvPr/>
              </p:nvSpPr>
              <p:spPr bwMode="gray">
                <a:xfrm>
                  <a:off x="2388" y="1484"/>
                  <a:ext cx="1046" cy="171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vi-V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159" name="Oval 71"/>
                <p:cNvSpPr>
                  <a:spLocks noChangeArrowheads="1"/>
                </p:cNvSpPr>
                <p:nvPr/>
              </p:nvSpPr>
              <p:spPr bwMode="gray">
                <a:xfrm>
                  <a:off x="2254" y="1631"/>
                  <a:ext cx="1046" cy="17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1B3E1"/>
                    </a:gs>
                    <a:gs pos="100000">
                      <a:srgbClr val="21B3E1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vi-V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160" name="Oval 72"/>
                <p:cNvSpPr>
                  <a:spLocks noChangeArrowheads="1"/>
                </p:cNvSpPr>
                <p:nvPr/>
              </p:nvSpPr>
              <p:spPr bwMode="gray">
                <a:xfrm>
                  <a:off x="2337" y="1631"/>
                  <a:ext cx="1096" cy="171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vi-V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161" name="Oval 73"/>
                <p:cNvSpPr>
                  <a:spLocks noChangeArrowheads="1"/>
                </p:cNvSpPr>
                <p:nvPr/>
              </p:nvSpPr>
              <p:spPr bwMode="gray">
                <a:xfrm>
                  <a:off x="2337" y="1629"/>
                  <a:ext cx="1096" cy="17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1B3E1"/>
                    </a:gs>
                    <a:gs pos="100000">
                      <a:srgbClr val="21B3E1">
                        <a:gamma/>
                        <a:shade val="48627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vi-VN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358612" y="2483695"/>
              <a:ext cx="3372120" cy="1629980"/>
            </a:xfrm>
            <a:prstGeom prst="roundRect">
              <a:avLst>
                <a:gd name="adj" fmla="val 9106"/>
              </a:avLst>
            </a:prstGeom>
            <a:solidFill>
              <a:srgbClr val="CCFF99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anchor="ctr"/>
            <a:lstStyle/>
            <a:p>
              <a:pPr algn="ctr"/>
              <a:r>
                <a:rPr lang="en-US" altLang="vi-VN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TẾ BÀO NHÂN SƠ VÀ TẾ </a:t>
              </a:r>
              <a:r>
                <a:rPr lang="en-US" altLang="vi-VN" sz="28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BÀO </a:t>
              </a:r>
              <a:endParaRPr lang="en-US" altLang="vi-VN" sz="2800" b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altLang="vi-VN" sz="2800" b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NHÂN </a:t>
              </a:r>
              <a:r>
                <a:rPr lang="en-US" altLang="vi-VN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THỰC</a:t>
              </a:r>
            </a:p>
          </p:txBody>
        </p:sp>
        <p:sp>
          <p:nvSpPr>
            <p:cNvPr id="32" name="AutoShape 4"/>
            <p:cNvSpPr>
              <a:spLocks noChangeArrowheads="1"/>
            </p:cNvSpPr>
            <p:nvPr/>
          </p:nvSpPr>
          <p:spPr bwMode="blackWhite">
            <a:xfrm>
              <a:off x="6116404" y="1541752"/>
              <a:ext cx="3718865" cy="339565"/>
            </a:xfrm>
            <a:prstGeom prst="roundRect">
              <a:avLst>
                <a:gd name="adj" fmla="val 9106"/>
              </a:avLst>
            </a:prstGeom>
            <a:noFill/>
            <a:ln w="254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/>
              <a:r>
                <a:rPr lang="en-US" altLang="vi-VN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 BÀO NHÂN SƠ</a:t>
              </a:r>
            </a:p>
          </p:txBody>
        </p:sp>
        <p:sp>
          <p:nvSpPr>
            <p:cNvPr id="33" name="AutoShape 5"/>
            <p:cNvSpPr>
              <a:spLocks noChangeArrowheads="1"/>
            </p:cNvSpPr>
            <p:nvPr/>
          </p:nvSpPr>
          <p:spPr bwMode="blackWhite">
            <a:xfrm>
              <a:off x="5317095" y="2438204"/>
              <a:ext cx="5638800" cy="1102122"/>
            </a:xfrm>
            <a:prstGeom prst="roundRect">
              <a:avLst>
                <a:gd name="adj" fmla="val 9106"/>
              </a:avLst>
            </a:prstGeom>
            <a:noFill/>
            <a:ln w="254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/>
              <a:r>
                <a:rPr lang="en-US" altLang="vi-VN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 BÀO NHÂN THỰC</a:t>
              </a:r>
            </a:p>
          </p:txBody>
        </p:sp>
        <p:sp>
          <p:nvSpPr>
            <p:cNvPr id="34" name="AutoShape 6"/>
            <p:cNvSpPr>
              <a:spLocks noChangeArrowheads="1"/>
            </p:cNvSpPr>
            <p:nvPr/>
          </p:nvSpPr>
          <p:spPr bwMode="blackWhite">
            <a:xfrm>
              <a:off x="5317095" y="3841688"/>
              <a:ext cx="5908865" cy="1153667"/>
            </a:xfrm>
            <a:prstGeom prst="roundRect">
              <a:avLst>
                <a:gd name="adj" fmla="val 9106"/>
              </a:avLst>
            </a:prstGeom>
            <a:noFill/>
            <a:ln w="254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/>
              <a:r>
                <a:rPr lang="en-US" altLang="vi-VN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 QUAN </a:t>
              </a:r>
            </a:p>
            <a:p>
              <a:pPr algn="ctr" eaLnBrk="0" hangingPunct="0"/>
              <a:r>
                <a:rPr lang="en-US" altLang="vi-VN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 TẾ BÀO NHÂN SƠ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3730732" y="1925929"/>
              <a:ext cx="930984" cy="137275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730732" y="3039063"/>
              <a:ext cx="1395981" cy="27837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772254" y="3349997"/>
              <a:ext cx="1311208" cy="9524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335413" y="70887"/>
            <a:ext cx="11480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 TRÚC TẾ BÀO </a:t>
            </a:r>
          </a:p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7. TẾ BÀO NHÂN </a:t>
            </a:r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 </a:t>
            </a:r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 BÀO NHÂN THỰC</a:t>
            </a:r>
          </a:p>
        </p:txBody>
      </p:sp>
    </p:spTree>
    <p:extLst>
      <p:ext uri="{BB962C8B-B14F-4D97-AF65-F5344CB8AC3E}">
        <p14:creationId xmlns:p14="http://schemas.microsoft.com/office/powerpoint/2010/main" val="173234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200" y="101600"/>
            <a:ext cx="4762500" cy="980041"/>
          </a:xfrm>
        </p:spPr>
        <p:txBody>
          <a:bodyPr>
            <a:normAutofit/>
          </a:bodyPr>
          <a:lstStyle/>
          <a:p>
            <a:r>
              <a:rPr lang="en-US" altLang="vi-VN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I. TẾ BÀO NHÂN SƠ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3"/>
          <a:stretch/>
        </p:blipFill>
        <p:spPr>
          <a:xfrm>
            <a:off x="0" y="1077360"/>
            <a:ext cx="5356894" cy="3930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344470"/>
            <a:ext cx="4749800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Cấu </a:t>
            </a:r>
            <a:r>
              <a:rPr lang="en-US" sz="2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 nhân sơ</a:t>
            </a:r>
          </a:p>
          <a:p>
            <a:pPr algn="ctr"/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(Ví dụ: vi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E.Coli</a:t>
            </a:r>
            <a:r>
              <a:rPr lang="en-US" sz="2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55763830"/>
              </p:ext>
            </p:extLst>
          </p:nvPr>
        </p:nvGraphicFramePr>
        <p:xfrm>
          <a:off x="4905829" y="1595915"/>
          <a:ext cx="7097485" cy="3627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58015" y="2387600"/>
            <a:ext cx="57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8015" y="3886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50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utoShape 4" descr="Think, Pair, Share – phương pháp học tốt cho nhóm trẻ - CTH EDU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99" y="27138"/>
            <a:ext cx="12208499" cy="683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76343" y="5261439"/>
            <a:ext cx="1494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33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369315"/>
              </p:ext>
            </p:extLst>
          </p:nvPr>
        </p:nvGraphicFramePr>
        <p:xfrm>
          <a:off x="232229" y="1501095"/>
          <a:ext cx="11800115" cy="483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1371" y="452438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mtClean="0"/>
              <a:t>Hoạt động nhóm: Hoàn thành PHT tìm hiểu </a:t>
            </a:r>
            <a:br>
              <a:rPr lang="en-US" smtClean="0"/>
            </a:br>
            <a:r>
              <a:rPr lang="en-US" smtClean="0"/>
              <a:t>Tế bào nhân sơ (8 phút)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385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1328400" cy="1193800"/>
          </a:xfrm>
        </p:spPr>
        <p:txBody>
          <a:bodyPr>
            <a:normAutofit fontScale="90000"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2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PHIẾU HỌC TẬP: TÌM HIỂU TẾ BÀO NHÂN SƠ (8 phút)</a:t>
            </a:r>
            <a:br>
              <a:rPr lang="en-US" sz="2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1: Nêu đặc điểm chung của tế bào nhân sơ?</a:t>
            </a:r>
            <a:br>
              <a:rPr lang="en-US" sz="2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2: Ghép thành phần cấu tạo của tế bào nhân sơ với chức năng phù hợp?</a:t>
            </a:r>
            <a:endParaRPr lang="en-US" sz="2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413769"/>
              </p:ext>
            </p:extLst>
          </p:nvPr>
        </p:nvGraphicFramePr>
        <p:xfrm>
          <a:off x="145143" y="1142398"/>
          <a:ext cx="11916228" cy="5646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3657"/>
                <a:gridCol w="7692571"/>
              </a:tblGrid>
              <a:tr h="439762"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200" baseline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phần cấu tạo</a:t>
                      </a:r>
                      <a:endParaRPr lang="en-US" sz="22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2200" baseline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năng</a:t>
                      </a:r>
                      <a:endParaRPr lang="en-US" sz="22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1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20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AU" sz="22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Vỏ nhầy</a:t>
                      </a:r>
                      <a:endParaRPr lang="en-US" sz="220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200" smtClean="0">
                          <a:latin typeface="Times New Roman" pitchFamily="18" charset="0"/>
                          <a:cs typeface="Times New Roman" pitchFamily="18" charset="0"/>
                        </a:rPr>
                        <a:t>a. Mang thông tin di truyền và điều khiển mọi hoạt động sống của tế bào.</a:t>
                      </a:r>
                      <a:endParaRPr lang="en-US" sz="220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9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200" smtClean="0">
                          <a:latin typeface="Times New Roman" pitchFamily="18" charset="0"/>
                          <a:cs typeface="Times New Roman" pitchFamily="18" charset="0"/>
                        </a:rPr>
                        <a:t>2. Thành tế bào</a:t>
                      </a:r>
                      <a:r>
                        <a:rPr lang="en-AU" sz="2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200" smtClean="0">
                          <a:latin typeface="Times New Roman" pitchFamily="18" charset="0"/>
                          <a:cs typeface="Times New Roman" pitchFamily="18" charset="0"/>
                        </a:rPr>
                        <a:t>b. Chứa gene hỗ trợ sự sinh trưởng của vi khuẩn</a:t>
                      </a:r>
                      <a:endParaRPr lang="en-US" sz="220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1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20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AU" sz="22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Roi</a:t>
                      </a:r>
                      <a:endParaRPr lang="en-US" sz="220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200" smtClean="0">
                          <a:latin typeface="Times New Roman" pitchFamily="18" charset="0"/>
                          <a:cs typeface="Times New Roman" pitchFamily="18" charset="0"/>
                        </a:rPr>
                        <a:t>c. Bảo vệ tế bào, chống lại tác nhân có hại từ bên ngoài và tạo  hình dạng, sự</a:t>
                      </a:r>
                      <a:r>
                        <a:rPr lang="en-AU" sz="2200" baseline="0" smtClean="0">
                          <a:latin typeface="Times New Roman" pitchFamily="18" charset="0"/>
                          <a:cs typeface="Times New Roman" pitchFamily="18" charset="0"/>
                        </a:rPr>
                        <a:t> cứng chắc cho</a:t>
                      </a:r>
                      <a:r>
                        <a:rPr lang="en-AU" sz="2200" smtClean="0">
                          <a:latin typeface="Times New Roman" pitchFamily="18" charset="0"/>
                          <a:cs typeface="Times New Roman" pitchFamily="18" charset="0"/>
                        </a:rPr>
                        <a:t> tế bào.</a:t>
                      </a:r>
                      <a:endParaRPr lang="en-US" sz="220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9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20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AU" sz="22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Lông nhung </a:t>
                      </a:r>
                      <a:endParaRPr lang="en-US" sz="220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200" smtClean="0">
                          <a:latin typeface="Times New Roman" pitchFamily="18" charset="0"/>
                          <a:cs typeface="Times New Roman" pitchFamily="18" charset="0"/>
                        </a:rPr>
                        <a:t>d. Bảo vệ tế bào và bám dính vào các bề mặt</a:t>
                      </a:r>
                      <a:endParaRPr lang="en-US" sz="220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9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200" smtClean="0">
                          <a:latin typeface="Times New Roman" pitchFamily="18" charset="0"/>
                          <a:cs typeface="Times New Roman" pitchFamily="18" charset="0"/>
                        </a:rPr>
                        <a:t>5. Màng</a:t>
                      </a:r>
                      <a:r>
                        <a:rPr lang="en-AU" sz="2200" baseline="0" smtClean="0">
                          <a:latin typeface="Times New Roman" pitchFamily="18" charset="0"/>
                          <a:cs typeface="Times New Roman" pitchFamily="18" charset="0"/>
                        </a:rPr>
                        <a:t> tế bào</a:t>
                      </a:r>
                      <a:endParaRPr lang="en-US" sz="220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200" smtClean="0">
                          <a:latin typeface="Times New Roman" pitchFamily="18" charset="0"/>
                          <a:cs typeface="Times New Roman" pitchFamily="18" charset="0"/>
                        </a:rPr>
                        <a:t>e. Môi trường diễn ra các hoạt động sống của tế bào</a:t>
                      </a:r>
                      <a:endParaRPr lang="en-US" sz="22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9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Tế</a:t>
                      </a:r>
                      <a:r>
                        <a:rPr lang="en-US" sz="2200" baseline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bào chất</a:t>
                      </a:r>
                      <a:endParaRPr lang="en-US" sz="220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200" smtClean="0">
                          <a:latin typeface="Times New Roman" pitchFamily="18" charset="0"/>
                          <a:cs typeface="Times New Roman" pitchFamily="18" charset="0"/>
                        </a:rPr>
                        <a:t>f. Kiểm soát sự ra vào tế bào của các chất</a:t>
                      </a:r>
                      <a:endParaRPr lang="en-US" sz="220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9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2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 Ribosome (70S, khôn</a:t>
                      </a:r>
                      <a:r>
                        <a:rPr lang="en-AU" sz="22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 màng)</a:t>
                      </a:r>
                      <a:endParaRPr lang="en-US" sz="220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200" smtClean="0">
                          <a:latin typeface="Times New Roman" pitchFamily="18" charset="0"/>
                          <a:cs typeface="Times New Roman" pitchFamily="18" charset="0"/>
                        </a:rPr>
                        <a:t>g. Giúp tế bào vi khuẩn bám vào các bề mặt</a:t>
                      </a:r>
                      <a:endParaRPr lang="en-US" sz="220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9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2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 </a:t>
                      </a:r>
                      <a:r>
                        <a:rPr lang="en-AU" sz="2200" smtClean="0">
                          <a:latin typeface="Times New Roman" pitchFamily="18" charset="0"/>
                          <a:cs typeface="Times New Roman" pitchFamily="18" charset="0"/>
                        </a:rPr>
                        <a:t>Vùng nhân (phân tử DNA vòng, kép, không có màng bao bọc)</a:t>
                      </a:r>
                      <a:endParaRPr lang="en-US" sz="220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200" smtClean="0">
                          <a:latin typeface="Times New Roman" pitchFamily="18" charset="0"/>
                          <a:cs typeface="Times New Roman" pitchFamily="18" charset="0"/>
                        </a:rPr>
                        <a:t>h. Là nơi tổng hợp các loại protein của tế bào.</a:t>
                      </a:r>
                      <a:endParaRPr lang="en-US" sz="220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7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2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 Plasmid </a:t>
                      </a:r>
                      <a:r>
                        <a:rPr lang="en-US" sz="22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AU" sz="2200" smtClean="0">
                          <a:latin typeface="Times New Roman" pitchFamily="18" charset="0"/>
                          <a:cs typeface="Times New Roman" pitchFamily="18" charset="0"/>
                        </a:rPr>
                        <a:t>DNA vòng, nhỏ)</a:t>
                      </a:r>
                      <a:endParaRPr lang="en-US" sz="220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200" smtClean="0">
                          <a:latin typeface="Times New Roman" pitchFamily="18" charset="0"/>
                          <a:cs typeface="Times New Roman" pitchFamily="18" charset="0"/>
                        </a:rPr>
                        <a:t>i. Di chuyển</a:t>
                      </a:r>
                      <a:endParaRPr lang="en-US" sz="220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52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4681322"/>
            <a:ext cx="12191999" cy="21605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3870960" algn="l"/>
              </a:tabLst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khoảng 0,5-10µm </a:t>
            </a:r>
            <a:r>
              <a:rPr lang="vi-VN" sz="2800" smtClean="0">
                <a:latin typeface="Times New Roman"/>
                <a:cs typeface="Times New Roman"/>
              </a:rPr>
              <a:t>→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tế bào nhân sơ có khả năng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 trao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đổi chất, sinh trưởng và sinh sản nhanh chóng.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tabLst>
                <a:tab pos="3870960" algn="l"/>
              </a:tabLst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xoắn.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tabLst>
                <a:tab pos="3870960" algn="l"/>
              </a:tabLst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chỉnh, không có các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104" y="631351"/>
            <a:ext cx="6104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điểm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chung của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nhân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29B2E30-A33E-7FDC-9870-0032D3180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204" y="3238215"/>
            <a:ext cx="2471417" cy="58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02704" indent="-202704" algn="ctr">
              <a:spcAft>
                <a:spcPts val="450"/>
              </a:spcAft>
              <a:buClr>
                <a:schemeClr val="tx2"/>
              </a:buClr>
              <a:buSzPct val="70000"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HIV </a:t>
            </a:r>
          </a:p>
          <a:p>
            <a:pPr marL="202704" indent="-202704" algn="ctr">
              <a:spcAft>
                <a:spcPts val="450"/>
              </a:spcAft>
              <a:buClr>
                <a:schemeClr val="tx2"/>
              </a:buClr>
              <a:buSzPct val="70000"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100 nm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371443"/>
            <a:ext cx="5106706" cy="279415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95911" y="152176"/>
            <a:ext cx="46541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TẾ BÀO NHÂN SƠ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Lý thuyết Sinh học 10 Cánh diều Bài 7: Tế bào nhân sơ và tế bào nhân thự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Lý thuyết Sinh học 10 Cánh diều Bài 7: Tế bào nhân sơ và tế bào nhân thự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338790"/>
            <a:ext cx="5259548" cy="282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92107" y="1338790"/>
            <a:ext cx="5480215" cy="3234241"/>
            <a:chOff x="392107" y="1338790"/>
            <a:chExt cx="5480215" cy="323424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86" y="1338790"/>
              <a:ext cx="5168256" cy="2826810"/>
            </a:xfrm>
            <a:prstGeom prst="rect">
              <a:avLst/>
            </a:prstGeom>
          </p:spPr>
        </p:pic>
        <p:sp>
          <p:nvSpPr>
            <p:cNvPr id="26" name="TextBox 5"/>
            <p:cNvSpPr txBox="1"/>
            <p:nvPr/>
          </p:nvSpPr>
          <p:spPr>
            <a:xfrm>
              <a:off x="392107" y="4203699"/>
              <a:ext cx="54802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800" i="1" kern="1200" smtClean="0"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</a:rPr>
                <a:t> Kích </a:t>
              </a:r>
              <a:r>
                <a:rPr lang="en-US" sz="1800" i="1" kern="1200"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</a:rPr>
                <a:t>thước một số loại tế bào (1mm = 10</a:t>
              </a:r>
              <a:r>
                <a:rPr lang="en-US" sz="1800" i="1" kern="1200" baseline="30000"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</a:rPr>
                <a:t>3</a:t>
              </a:r>
              <a:r>
                <a:rPr lang="en-US" sz="1800" i="1" kern="1200"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</a:rPr>
                <a:t>µm = 10</a:t>
              </a:r>
              <a:r>
                <a:rPr lang="en-US" sz="1800" i="1" kern="1200" baseline="30000"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</a:rPr>
                <a:t>6</a:t>
              </a:r>
              <a:r>
                <a:rPr lang="en-US" sz="1800" i="1" kern="1200"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</a:rPr>
                <a:t>nm)</a:t>
              </a:r>
              <a:endParaRPr lang="en-US" sz="1200" i="1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</p:grpSp>
      <p:sp>
        <p:nvSpPr>
          <p:cNvPr id="3" name="AutoShape 2" descr="Hãy vẽ hình một tế bào động vật điển hình và chú thích các thành phần cấu  tạo của tế bà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ãy vẽ hình một tế bào động vật điển hình và chú thích các thành phần cấu  tạo của tế bà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ãy vẽ hình một tế bào động vật điển hình và chú thích các thành phần cấu  tạo của tế bà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ãy vẽ hình một tế bào động vật điển hình và chú thích các thành phần cấu  tạo của tế bà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096001" y="937351"/>
            <a:ext cx="5106706" cy="3629688"/>
            <a:chOff x="6096001" y="906117"/>
            <a:chExt cx="5106706" cy="362968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1" y="906117"/>
              <a:ext cx="5106706" cy="3259483"/>
            </a:xfrm>
            <a:prstGeom prst="rect">
              <a:avLst/>
            </a:prstGeom>
          </p:spPr>
        </p:pic>
        <p:sp>
          <p:nvSpPr>
            <p:cNvPr id="16" name="TextBox 5"/>
            <p:cNvSpPr txBox="1"/>
            <p:nvPr/>
          </p:nvSpPr>
          <p:spPr>
            <a:xfrm>
              <a:off x="7156308" y="4165600"/>
              <a:ext cx="3367092" cy="370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800" i="1" kern="1200" smtClean="0"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</a:rPr>
                <a:t>TB nhân thực – TB động vật</a:t>
              </a:r>
              <a:endParaRPr lang="en-US" sz="1200" i="1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200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2999" y="6082847"/>
            <a:ext cx="290656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2200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(Ví dụ: vi </a:t>
            </a:r>
            <a:r>
              <a:rPr lang="en-US" sz="2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E.Coli</a:t>
            </a:r>
            <a:r>
              <a:rPr lang="en-US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1000" y="28575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4800" y="681339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9200" y="106234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174813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372934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5600" y="426720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0400" y="479614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9600" y="540574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52000" y="502474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14" name="Picture 4" descr="Lý thuyết Sinh học 10 Cánh diều Bài 7: Tế bào nhân sơ và tế bào nhân thự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8" y="1293171"/>
            <a:ext cx="8305964" cy="478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5912" y="647695"/>
            <a:ext cx="515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Cấu trúc tế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nhân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5911" y="152176"/>
            <a:ext cx="46541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TẾ BÀO NHÂN SƠ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7620000" y="2277073"/>
            <a:ext cx="3657600" cy="2519067"/>
            <a:chOff x="336" y="768"/>
            <a:chExt cx="1968" cy="1248"/>
          </a:xfrm>
        </p:grpSpPr>
        <p:pic>
          <p:nvPicPr>
            <p:cNvPr id="18" name="Picture 8" descr="hinh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768"/>
              <a:ext cx="1968" cy="1248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1728" y="134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4165600" y="3536607"/>
            <a:ext cx="35941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207083" y="2277073"/>
            <a:ext cx="1070517" cy="2519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19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1117" y="6056541"/>
            <a:ext cx="290656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2200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(Ví dụ: vi </a:t>
            </a:r>
            <a:r>
              <a:rPr lang="en-US" sz="2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E.Coli</a:t>
            </a:r>
            <a:r>
              <a:rPr lang="en-US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1000" y="28575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4800" y="681339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9200" y="106234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174813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372934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5600" y="426720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0400" y="479614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9600" y="540574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52000" y="502474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14" name="Picture 4" descr="Lý thuyết Sinh học 10 Cánh diều Bài 7: Tế bào nhân sơ và tế bào nhân thự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119" y="1334501"/>
            <a:ext cx="8305964" cy="478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5912" y="647695"/>
            <a:ext cx="515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Cấu trúc tế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nhân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5911" y="152176"/>
            <a:ext cx="46541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TẾ BÀO NHÂN SƠ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07083" y="2277073"/>
            <a:ext cx="1070517" cy="2519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26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03200" y="63500"/>
            <a:ext cx="11328400" cy="601662"/>
          </a:xfrm>
        </p:spPr>
        <p:txBody>
          <a:bodyPr>
            <a:noAutofit/>
          </a:bodyPr>
          <a:lstStyle/>
          <a:p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Cấu trúc tế bào nhân sơ</a:t>
            </a:r>
            <a:b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2: Ghép thành phần cấu tạo của TB nhân sơ với chức năng phù hợp</a:t>
            </a:r>
            <a:endParaRPr lang="en-US" sz="2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458112"/>
              </p:ext>
            </p:extLst>
          </p:nvPr>
        </p:nvGraphicFramePr>
        <p:xfrm>
          <a:off x="101600" y="846666"/>
          <a:ext cx="11950701" cy="5900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3949700"/>
                <a:gridCol w="7175501"/>
              </a:tblGrid>
              <a:tr h="451832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2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 phần cấu tạo</a:t>
                      </a:r>
                      <a:endParaRPr lang="en-US" sz="2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2400" baseline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năng</a:t>
                      </a:r>
                      <a:endParaRPr lang="en-US" sz="2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0334"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544231"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460253"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646516"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451832"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5692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895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3335" y="2019636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Thành tế bào</a:t>
            </a:r>
            <a:endParaRPr lang="en-US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6649" y="1873182"/>
            <a:ext cx="698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AU" sz="2200">
                <a:latin typeface="Times New Roman" pitchFamily="18" charset="0"/>
                <a:cs typeface="Times New Roman" pitchFamily="18" charset="0"/>
              </a:rPr>
              <a:t>Bảo vệ tế bào, chống lại </a:t>
            </a: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tác nhân có hại từ bên ngoài và tạo  hình </a:t>
            </a:r>
            <a:r>
              <a:rPr lang="en-AU" sz="2200">
                <a:latin typeface="Times New Roman" pitchFamily="18" charset="0"/>
                <a:cs typeface="Times New Roman" pitchFamily="18" charset="0"/>
              </a:rPr>
              <a:t>dạng sự cứng chắc </a:t>
            </a: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AU" sz="2200">
                <a:latin typeface="Times New Roman" pitchFamily="18" charset="0"/>
                <a:cs typeface="Times New Roman" pitchFamily="18" charset="0"/>
              </a:rPr>
              <a:t>tế </a:t>
            </a: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20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1955" y="3740010"/>
            <a:ext cx="2044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sz="2200">
                <a:latin typeface="Times New Roman" pitchFamily="18" charset="0"/>
                <a:cs typeface="Times New Roman" pitchFamily="18" charset="0"/>
              </a:rPr>
              <a:t>Màng </a:t>
            </a: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tế bào</a:t>
            </a:r>
            <a:endParaRPr lang="en-US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3950" y="3740011"/>
            <a:ext cx="6311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f. Kiểm soát sự ra vào tế bào của các chất</a:t>
            </a:r>
            <a:endParaRPr lang="en-US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3485" y="4334558"/>
            <a:ext cx="2044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sz="2200">
                <a:latin typeface="Times New Roman" pitchFamily="18" charset="0"/>
                <a:cs typeface="Times New Roman" pitchFamily="18" charset="0"/>
              </a:rPr>
              <a:t>Tế bào chất</a:t>
            </a:r>
            <a:endParaRPr lang="en-US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7599" y="4334559"/>
            <a:ext cx="7264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nl-NL" sz="2200" smtClean="0">
                <a:latin typeface="Times New Roman" pitchFamily="18" charset="0"/>
                <a:cs typeface="Times New Roman" pitchFamily="18" charset="0"/>
              </a:rPr>
              <a:t>e. Nơi diễn </a:t>
            </a:r>
            <a:r>
              <a:rPr lang="nl-NL" sz="2200">
                <a:latin typeface="Times New Roman" pitchFamily="18" charset="0"/>
                <a:cs typeface="Times New Roman" pitchFamily="18" charset="0"/>
              </a:rPr>
              <a:t>ra các </a:t>
            </a:r>
            <a:r>
              <a:rPr lang="nl-NL" sz="2200" smtClean="0">
                <a:latin typeface="Times New Roman" pitchFamily="18" charset="0"/>
                <a:cs typeface="Times New Roman" pitchFamily="18" charset="0"/>
              </a:rPr>
              <a:t>hoạt động sống của tế bào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2846" y="4831061"/>
            <a:ext cx="37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Ribosome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(70S, không màng)</a:t>
            </a: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3950" y="4840815"/>
            <a:ext cx="6794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en-AU" sz="2200">
                <a:latin typeface="Times New Roman" pitchFamily="18" charset="0"/>
                <a:cs typeface="Times New Roman" pitchFamily="18" charset="0"/>
              </a:rPr>
              <a:t>Là nơi tổng hợp các loại protein của tế bào.</a:t>
            </a:r>
            <a:endParaRPr lang="en-US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6299" y="5307662"/>
            <a:ext cx="4121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sz="2200">
                <a:latin typeface="Times New Roman" pitchFamily="18" charset="0"/>
                <a:cs typeface="Times New Roman" pitchFamily="18" charset="0"/>
              </a:rPr>
              <a:t>Vùng </a:t>
            </a: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nhân (chứa phân tử DNA vòng kép, không màng)</a:t>
            </a:r>
            <a:endParaRPr lang="en-US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6649" y="5346183"/>
            <a:ext cx="7092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AU" sz="2200">
                <a:latin typeface="Times New Roman" pitchFamily="18" charset="0"/>
                <a:cs typeface="Times New Roman" pitchFamily="18" charset="0"/>
              </a:rPr>
              <a:t>Mang thông tin di </a:t>
            </a: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AU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và điều </a:t>
            </a:r>
            <a:r>
              <a:rPr lang="en-AU" sz="2200">
                <a:latin typeface="Times New Roman" pitchFamily="18" charset="0"/>
                <a:cs typeface="Times New Roman" pitchFamily="18" charset="0"/>
              </a:rPr>
              <a:t>khiển mọi hoạt động sống của tế bào.</a:t>
            </a:r>
            <a:endParaRPr lang="en-US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6640" y="6281662"/>
            <a:ext cx="3535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200" smtClean="0">
                <a:latin typeface="Times New Roman" pitchFamily="18" charset="0"/>
                <a:ea typeface="Times New Roman"/>
                <a:cs typeface="Times New Roman" pitchFamily="18" charset="0"/>
              </a:rPr>
              <a:t>     Plasmid (</a:t>
            </a:r>
            <a:r>
              <a:rPr lang="en-AU" sz="2200">
                <a:latin typeface="Times New Roman" pitchFamily="18" charset="0"/>
                <a:cs typeface="Times New Roman" pitchFamily="18" charset="0"/>
              </a:rPr>
              <a:t>DNA </a:t>
            </a: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vòng, nhỏ)</a:t>
            </a:r>
            <a:endParaRPr lang="en-US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7599" y="6281662"/>
            <a:ext cx="70040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b. Chứa một số gene hỗ trợ sự sinh trưởng của vi khuẩn</a:t>
            </a:r>
            <a:endParaRPr lang="en-US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1391" y="1331667"/>
            <a:ext cx="1708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Vỏ nhầy</a:t>
            </a:r>
            <a:endParaRPr lang="en-US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4426" y="1328921"/>
            <a:ext cx="566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d. Bảo vệ tế bào và bám dính vào các bề mặt</a:t>
            </a:r>
            <a:endParaRPr lang="en-US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23485" y="2654813"/>
            <a:ext cx="2044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>
                <a:latin typeface="Times New Roman" pitchFamily="18" charset="0"/>
                <a:cs typeface="Times New Roman" pitchFamily="18" charset="0"/>
              </a:rPr>
              <a:t>Roi </a:t>
            </a:r>
            <a:endParaRPr lang="en-US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3950" y="2642623"/>
            <a:ext cx="28892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i. Di chuyển</a:t>
            </a:r>
            <a:endParaRPr lang="en-US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54151" y="3186167"/>
            <a:ext cx="26603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>
                <a:latin typeface="Times New Roman" pitchFamily="18" charset="0"/>
                <a:cs typeface="Times New Roman" pitchFamily="18" charset="0"/>
              </a:rPr>
              <a:t>Lông </a:t>
            </a: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nhung  </a:t>
            </a:r>
            <a:endParaRPr lang="en-US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33950" y="3196013"/>
            <a:ext cx="6146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g. Giúp tế bào vi khuẩn </a:t>
            </a:r>
            <a:r>
              <a:rPr lang="en-AU" sz="2200">
                <a:latin typeface="Times New Roman" pitchFamily="18" charset="0"/>
                <a:cs typeface="Times New Roman" pitchFamily="18" charset="0"/>
              </a:rPr>
              <a:t>bám </a:t>
            </a: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vào </a:t>
            </a:r>
            <a:r>
              <a:rPr lang="en-AU" sz="2200">
                <a:latin typeface="Times New Roman" pitchFamily="18" charset="0"/>
                <a:cs typeface="Times New Roman" pitchFamily="18" charset="0"/>
              </a:rPr>
              <a:t>các bề mặt</a:t>
            </a:r>
            <a:endParaRPr lang="en-US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07176" y="939854"/>
            <a:ext cx="5121274" cy="12952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các thành </a:t>
            </a:r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 của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 sơ?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Left Arrow 1">
            <a:hlinkClick r:id="rId3" action="ppaction://hlinksldjump"/>
          </p:cNvPr>
          <p:cNvSpPr/>
          <p:nvPr/>
        </p:nvSpPr>
        <p:spPr>
          <a:xfrm>
            <a:off x="11620501" y="88893"/>
            <a:ext cx="501648" cy="336553"/>
          </a:xfrm>
          <a:prstGeom prst="leftArrow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4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2"/>
      <p:bldP spid="9" grpId="0"/>
      <p:bldP spid="10" grpId="0"/>
      <p:bldP spid="10" grpId="2"/>
      <p:bldP spid="11" grpId="0"/>
      <p:bldP spid="12" grpId="0"/>
      <p:bldP spid="13" grpId="0"/>
      <p:bldP spid="14" grpId="0"/>
      <p:bldP spid="14" grpId="2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43">
            <a:extLst>
              <a:ext uri="{FF2B5EF4-FFF2-40B4-BE49-F238E27FC236}">
                <a16:creationId xmlns="" xmlns:a16="http://schemas.microsoft.com/office/drawing/2014/main" id="{71D0D16C-D379-A4F5-5C63-FC7409EDFE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53144" y="2019300"/>
            <a:ext cx="8878356" cy="26543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2292"/>
              </a:avLst>
            </a:prstTxWarp>
          </a:bodyPr>
          <a:lstStyle/>
          <a:p>
            <a:pPr algn="ctr"/>
            <a:r>
              <a:rPr lang="en-US" sz="4000" b="1" kern="10" dirty="0"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808080"/>
                  </a:outerShdw>
                </a:effectLst>
              </a:rPr>
              <a:t>Ô CỬA BÍ MẬT</a:t>
            </a:r>
          </a:p>
        </p:txBody>
      </p:sp>
    </p:spTree>
    <p:extLst>
      <p:ext uri="{BB962C8B-B14F-4D97-AF65-F5344CB8AC3E}">
        <p14:creationId xmlns:p14="http://schemas.microsoft.com/office/powerpoint/2010/main" val="951210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66588"/>
              </p:ext>
            </p:extLst>
          </p:nvPr>
        </p:nvGraphicFramePr>
        <p:xfrm>
          <a:off x="595086" y="769257"/>
          <a:ext cx="11074400" cy="5704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5431" y="3415471"/>
            <a:ext cx="1799772" cy="654276"/>
          </a:xfrm>
        </p:spPr>
        <p:txBody>
          <a:bodyPr>
            <a:no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 trúc tế bào nhân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endParaRPr 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4760682" y="957943"/>
            <a:ext cx="29173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/>
              <a:t>Vỏ nhầy, thành, lông, roi</a:t>
            </a:r>
          </a:p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84051" y="2315029"/>
            <a:ext cx="2670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/>
              <a:t>Màng sinh </a:t>
            </a:r>
            <a:r>
              <a:rPr lang="en-US" sz="2400" smtClean="0"/>
              <a:t>chất</a:t>
            </a:r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4470390" y="3315949"/>
            <a:ext cx="3207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/>
              <a:t>Tế bào chất </a:t>
            </a:r>
            <a:r>
              <a:rPr lang="en-US" sz="2400" smtClean="0"/>
              <a:t>  </a:t>
            </a:r>
            <a:r>
              <a:rPr lang="en-US" sz="2200" smtClean="0"/>
              <a:t>(</a:t>
            </a:r>
            <a:r>
              <a:rPr lang="en-US" sz="2200"/>
              <a:t>ribosome, plasmid)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4051" y="4732367"/>
            <a:ext cx="2605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200"/>
              <a:t>Vùng nhân</a:t>
            </a:r>
          </a:p>
          <a:p>
            <a:pPr lvl="0" algn="ctr"/>
            <a:r>
              <a:rPr lang="en-US" sz="2200"/>
              <a:t>(DNA vòng kép, không màng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66588"/>
              </p:ext>
            </p:extLst>
          </p:nvPr>
        </p:nvGraphicFramePr>
        <p:xfrm>
          <a:off x="595085" y="769257"/>
          <a:ext cx="11074400" cy="5704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60681" y="957943"/>
            <a:ext cx="29173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600">
                <a:latin typeface="Times New Roman" pitchFamily="18" charset="0"/>
                <a:cs typeface="Times New Roman" pitchFamily="18" charset="0"/>
              </a:rPr>
              <a:t>Vỏ nhầy, thành, lông, roi</a:t>
            </a:r>
          </a:p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07420" y="2163780"/>
            <a:ext cx="26706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b="1">
                <a:latin typeface="Times New Roman" pitchFamily="18" charset="0"/>
                <a:cs typeface="Times New Roman" pitchFamily="18" charset="0"/>
              </a:rPr>
              <a:t>Màng sinh 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2324" y="3144972"/>
            <a:ext cx="32076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500" b="1">
                <a:latin typeface="Times New Roman" pitchFamily="18" charset="0"/>
                <a:cs typeface="Times New Roman" pitchFamily="18" charset="0"/>
              </a:rPr>
              <a:t>Tế bào chất </a:t>
            </a:r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ribosome, plasmid)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0681" y="4686200"/>
            <a:ext cx="2605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Vùng nhân</a:t>
            </a:r>
          </a:p>
          <a:p>
            <a:pPr lvl="0"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(DNA vòng kép, không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màng)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8890002" y="183262"/>
            <a:ext cx="3236686" cy="1650962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 sao </a:t>
            </a:r>
            <a:r>
              <a:rPr lang="en-US" sz="2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TB vi khuẩn được gọi 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2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 bào 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 sơ? 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9042401" y="132462"/>
            <a:ext cx="2931886" cy="1650962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 phần </a:t>
            </a:r>
            <a:r>
              <a:rPr lang="en-US" sz="28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 bắt buộc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 TBNS?</a:t>
            </a:r>
          </a:p>
        </p:txBody>
      </p:sp>
      <p:sp>
        <p:nvSpPr>
          <p:cNvPr id="25" name="Flowchart: Punched Tape 24"/>
          <p:cNvSpPr/>
          <p:nvPr/>
        </p:nvSpPr>
        <p:spPr>
          <a:xfrm>
            <a:off x="9535885" y="2080562"/>
            <a:ext cx="2590802" cy="195696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Do TB vi khuẩn chưa có màng nhân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3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54000" y="124615"/>
            <a:ext cx="11328400" cy="601662"/>
          </a:xfrm>
        </p:spPr>
        <p:txBody>
          <a:bodyPr>
            <a:noAutofit/>
          </a:bodyPr>
          <a:lstStyle/>
          <a:p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Cấu trúc tế bào nhân sơ</a:t>
            </a:r>
            <a:endParaRPr lang="en-US" sz="2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300068"/>
              </p:ext>
            </p:extLst>
          </p:nvPr>
        </p:nvGraphicFramePr>
        <p:xfrm>
          <a:off x="101600" y="846666"/>
          <a:ext cx="11950701" cy="5900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3949700"/>
                <a:gridCol w="7175501"/>
              </a:tblGrid>
              <a:tr h="451832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2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 phần cấu tạo</a:t>
                      </a:r>
                      <a:endParaRPr lang="en-US" sz="2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2400" baseline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năng</a:t>
                      </a:r>
                      <a:endParaRPr lang="en-US" sz="2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0334"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544231"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460253"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646516"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451832"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5692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895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3335" y="2019636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Thành tế bào</a:t>
            </a:r>
            <a:endParaRPr lang="en-US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6649" y="1873182"/>
            <a:ext cx="698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AU" sz="2200">
                <a:latin typeface="Times New Roman" pitchFamily="18" charset="0"/>
                <a:cs typeface="Times New Roman" pitchFamily="18" charset="0"/>
              </a:rPr>
              <a:t>Bảo vệ tế bào, chống lại </a:t>
            </a: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tác nhân có hại từ bên ngoài và tạo  hình </a:t>
            </a:r>
            <a:r>
              <a:rPr lang="en-AU" sz="2200">
                <a:latin typeface="Times New Roman" pitchFamily="18" charset="0"/>
                <a:cs typeface="Times New Roman" pitchFamily="18" charset="0"/>
              </a:rPr>
              <a:t>dạng sự cứng chắc </a:t>
            </a: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AU" sz="2200">
                <a:latin typeface="Times New Roman" pitchFamily="18" charset="0"/>
                <a:cs typeface="Times New Roman" pitchFamily="18" charset="0"/>
              </a:rPr>
              <a:t>tế </a:t>
            </a: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20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1955" y="3740010"/>
            <a:ext cx="2044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sz="2200">
                <a:latin typeface="Times New Roman" pitchFamily="18" charset="0"/>
                <a:cs typeface="Times New Roman" pitchFamily="18" charset="0"/>
              </a:rPr>
              <a:t>Màng </a:t>
            </a: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tế bào</a:t>
            </a:r>
            <a:endParaRPr lang="en-US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3950" y="3740011"/>
            <a:ext cx="6311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f. Kiểm soát sự ra vào tế bào của các chất</a:t>
            </a:r>
            <a:endParaRPr lang="en-US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3485" y="4334558"/>
            <a:ext cx="2044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sz="2200">
                <a:latin typeface="Times New Roman" pitchFamily="18" charset="0"/>
                <a:cs typeface="Times New Roman" pitchFamily="18" charset="0"/>
              </a:rPr>
              <a:t>Tế bào chất</a:t>
            </a:r>
            <a:endParaRPr lang="en-US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7599" y="4334559"/>
            <a:ext cx="7264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nl-NL" sz="2200" smtClean="0">
                <a:latin typeface="Times New Roman" pitchFamily="18" charset="0"/>
                <a:cs typeface="Times New Roman" pitchFamily="18" charset="0"/>
              </a:rPr>
              <a:t>e. Nơi diễn </a:t>
            </a:r>
            <a:r>
              <a:rPr lang="nl-NL" sz="2200">
                <a:latin typeface="Times New Roman" pitchFamily="18" charset="0"/>
                <a:cs typeface="Times New Roman" pitchFamily="18" charset="0"/>
              </a:rPr>
              <a:t>ra các </a:t>
            </a:r>
            <a:r>
              <a:rPr lang="nl-NL" sz="2200" smtClean="0">
                <a:latin typeface="Times New Roman" pitchFamily="18" charset="0"/>
                <a:cs typeface="Times New Roman" pitchFamily="18" charset="0"/>
              </a:rPr>
              <a:t>hoạt động sống của tế bào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2846" y="4831061"/>
            <a:ext cx="374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Ribosome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(70S, không màng)</a:t>
            </a: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3950" y="4840815"/>
            <a:ext cx="6794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en-AU" sz="2200">
                <a:latin typeface="Times New Roman" pitchFamily="18" charset="0"/>
                <a:cs typeface="Times New Roman" pitchFamily="18" charset="0"/>
              </a:rPr>
              <a:t>Là nơi tổng hợp các loại protein của tế bào.</a:t>
            </a:r>
            <a:endParaRPr lang="en-US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6299" y="5307662"/>
            <a:ext cx="4121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sz="2200">
                <a:latin typeface="Times New Roman" pitchFamily="18" charset="0"/>
                <a:cs typeface="Times New Roman" pitchFamily="18" charset="0"/>
              </a:rPr>
              <a:t>Vùng </a:t>
            </a: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nhân (chứa phân tử DNA vòng kép, không màng)</a:t>
            </a:r>
            <a:endParaRPr lang="en-US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6649" y="5346183"/>
            <a:ext cx="7092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AU" sz="2200">
                <a:latin typeface="Times New Roman" pitchFamily="18" charset="0"/>
                <a:cs typeface="Times New Roman" pitchFamily="18" charset="0"/>
              </a:rPr>
              <a:t>Mang thông tin di </a:t>
            </a: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AU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và điều </a:t>
            </a:r>
            <a:r>
              <a:rPr lang="en-AU" sz="2200">
                <a:latin typeface="Times New Roman" pitchFamily="18" charset="0"/>
                <a:cs typeface="Times New Roman" pitchFamily="18" charset="0"/>
              </a:rPr>
              <a:t>khiển mọi hoạt động sống của tế bào.</a:t>
            </a:r>
            <a:endParaRPr lang="en-US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6640" y="6281662"/>
            <a:ext cx="3535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200" smtClean="0">
                <a:latin typeface="Times New Roman" pitchFamily="18" charset="0"/>
                <a:ea typeface="Times New Roman"/>
                <a:cs typeface="Times New Roman" pitchFamily="18" charset="0"/>
              </a:rPr>
              <a:t>     Plasmid (</a:t>
            </a:r>
            <a:r>
              <a:rPr lang="en-AU" sz="2200">
                <a:latin typeface="Times New Roman" pitchFamily="18" charset="0"/>
                <a:cs typeface="Times New Roman" pitchFamily="18" charset="0"/>
              </a:rPr>
              <a:t>DNA </a:t>
            </a: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vòng, nhỏ)</a:t>
            </a:r>
            <a:endParaRPr lang="en-US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7599" y="6281662"/>
            <a:ext cx="70040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b. Chứa một số gene hỗ trợ sự sinh trưởng của vi khuẩn</a:t>
            </a:r>
            <a:endParaRPr lang="en-US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1391" y="1331667"/>
            <a:ext cx="1708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Vỏ nhầy</a:t>
            </a:r>
            <a:endParaRPr lang="en-US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4426" y="1328921"/>
            <a:ext cx="566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d. Bảo vệ tế bào và bám dính vào các bề mặt</a:t>
            </a:r>
            <a:endParaRPr lang="en-US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23485" y="2654813"/>
            <a:ext cx="2044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>
                <a:latin typeface="Times New Roman" pitchFamily="18" charset="0"/>
                <a:cs typeface="Times New Roman" pitchFamily="18" charset="0"/>
              </a:rPr>
              <a:t>Roi </a:t>
            </a:r>
            <a:endParaRPr lang="en-US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3950" y="2642623"/>
            <a:ext cx="28892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i. Di chuyển</a:t>
            </a:r>
            <a:endParaRPr lang="en-US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54151" y="3186167"/>
            <a:ext cx="26603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>
                <a:latin typeface="Times New Roman" pitchFamily="18" charset="0"/>
                <a:cs typeface="Times New Roman" pitchFamily="18" charset="0"/>
              </a:rPr>
              <a:t>Lông </a:t>
            </a: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nhung  </a:t>
            </a:r>
            <a:endParaRPr lang="en-US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33950" y="3196013"/>
            <a:ext cx="6146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g. Giúp tế bào vi khuẩn </a:t>
            </a:r>
            <a:r>
              <a:rPr lang="en-AU" sz="2200">
                <a:latin typeface="Times New Roman" pitchFamily="18" charset="0"/>
                <a:cs typeface="Times New Roman" pitchFamily="18" charset="0"/>
              </a:rPr>
              <a:t>bám </a:t>
            </a:r>
            <a:r>
              <a:rPr lang="en-AU" sz="2200" smtClean="0">
                <a:latin typeface="Times New Roman" pitchFamily="18" charset="0"/>
                <a:cs typeface="Times New Roman" pitchFamily="18" charset="0"/>
              </a:rPr>
              <a:t>vào </a:t>
            </a:r>
            <a:r>
              <a:rPr lang="en-AU" sz="2200">
                <a:latin typeface="Times New Roman" pitchFamily="18" charset="0"/>
                <a:cs typeface="Times New Roman" pitchFamily="18" charset="0"/>
              </a:rPr>
              <a:t>các bề mặt</a:t>
            </a:r>
            <a:endParaRPr lang="en-US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" name="Left Arrow 1">
            <a:hlinkClick r:id="rId3" action="ppaction://hlinksldjump"/>
          </p:cNvPr>
          <p:cNvSpPr/>
          <p:nvPr/>
        </p:nvSpPr>
        <p:spPr>
          <a:xfrm>
            <a:off x="11620501" y="88893"/>
            <a:ext cx="501648" cy="336553"/>
          </a:xfrm>
          <a:prstGeom prst="leftArrow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7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36600"/>
            <a:ext cx="12192000" cy="5562599"/>
          </a:xfrm>
        </p:spPr>
        <p:txBody>
          <a:bodyPr>
            <a:normAutofit/>
          </a:bodyPr>
          <a:lstStyle/>
          <a:p>
            <a:r>
              <a:rPr lang="en-US" sz="2600" smtClean="0"/>
              <a:t>Chú thích tên các thành phần của tế bào nhân sơ trong hình vẽ sau?</a:t>
            </a:r>
            <a:endParaRPr lang="en-US" sz="26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3100" y="0"/>
            <a:ext cx="10109200" cy="6270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Luyện tập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4" name="Picture 4" descr="Lý thuyết Sinh học 10 Cánh diều Bài 7: Tế bào nhân sơ và tế bào nhân thự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98" y="1458269"/>
            <a:ext cx="9011501" cy="519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6800" y="163830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          </a:t>
            </a:r>
            <a:r>
              <a:rPr lang="en-US" b="1" smtClean="0"/>
              <a:t>1</a:t>
            </a:r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4634386" y="1995964"/>
            <a:ext cx="14146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     </a:t>
            </a:r>
            <a:r>
              <a:rPr lang="en-US" b="1" smtClean="0"/>
              <a:t>2</a:t>
            </a:r>
            <a:endParaRPr lang="en-US" b="1"/>
          </a:p>
        </p:txBody>
      </p:sp>
      <p:sp>
        <p:nvSpPr>
          <p:cNvPr id="7" name="TextBox 6"/>
          <p:cNvSpPr txBox="1"/>
          <p:nvPr/>
        </p:nvSpPr>
        <p:spPr>
          <a:xfrm>
            <a:off x="5893356" y="2237789"/>
            <a:ext cx="6598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        </a:t>
            </a:r>
            <a:r>
              <a:rPr lang="en-US" b="1" smtClean="0"/>
              <a:t>3</a:t>
            </a:r>
            <a:endParaRPr lang="en-US" b="1"/>
          </a:p>
        </p:txBody>
      </p:sp>
      <p:sp>
        <p:nvSpPr>
          <p:cNvPr id="8" name="TextBox 7"/>
          <p:cNvSpPr txBox="1"/>
          <p:nvPr/>
        </p:nvSpPr>
        <p:spPr>
          <a:xfrm>
            <a:off x="6553200" y="2495559"/>
            <a:ext cx="1041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          </a:t>
            </a:r>
            <a:r>
              <a:rPr lang="en-US" b="1" smtClean="0"/>
              <a:t>4</a:t>
            </a:r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8801100" y="5257801"/>
            <a:ext cx="40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         </a:t>
            </a:r>
            <a:r>
              <a:rPr lang="en-US" b="1" smtClean="0"/>
              <a:t>5</a:t>
            </a:r>
            <a:endParaRPr lang="en-US" b="1"/>
          </a:p>
        </p:txBody>
      </p:sp>
      <p:sp>
        <p:nvSpPr>
          <p:cNvPr id="10" name="TextBox 9"/>
          <p:cNvSpPr txBox="1"/>
          <p:nvPr/>
        </p:nvSpPr>
        <p:spPr>
          <a:xfrm>
            <a:off x="2489200" y="445770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          </a:t>
            </a:r>
            <a:r>
              <a:rPr lang="en-US" b="1" smtClean="0"/>
              <a:t>6</a:t>
            </a:r>
            <a:endParaRPr 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4292600" y="5257801"/>
            <a:ext cx="10491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 </a:t>
            </a:r>
            <a:r>
              <a:rPr lang="en-US" b="1" smtClean="0"/>
              <a:t>7</a:t>
            </a:r>
            <a:endParaRPr lang="en-US" b="1"/>
          </a:p>
        </p:txBody>
      </p:sp>
      <p:sp>
        <p:nvSpPr>
          <p:cNvPr id="12" name="TextBox 11"/>
          <p:cNvSpPr txBox="1"/>
          <p:nvPr/>
        </p:nvSpPr>
        <p:spPr>
          <a:xfrm>
            <a:off x="3251200" y="4935667"/>
            <a:ext cx="13779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          </a:t>
            </a:r>
            <a:r>
              <a:rPr lang="en-US" b="1" smtClean="0"/>
              <a:t>8</a:t>
            </a:r>
          </a:p>
          <a:p>
            <a:pPr algn="ctr"/>
            <a:endParaRPr lang="en-US" b="1"/>
          </a:p>
        </p:txBody>
      </p:sp>
      <p:sp>
        <p:nvSpPr>
          <p:cNvPr id="13" name="TextBox 12"/>
          <p:cNvSpPr txBox="1"/>
          <p:nvPr/>
        </p:nvSpPr>
        <p:spPr>
          <a:xfrm>
            <a:off x="4775200" y="5719466"/>
            <a:ext cx="14146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          </a:t>
            </a:r>
            <a:r>
              <a:rPr lang="en-US" b="1" smtClean="0"/>
              <a:t>9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17888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37737" y="2506086"/>
            <a:ext cx="10233887" cy="3613295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 algn="ctr" defTabSz="1219140">
              <a:lnSpc>
                <a:spcPct val="130000"/>
              </a:lnSpc>
            </a:pPr>
            <a:r>
              <a:rPr lang="en-US" sz="88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 LÊN ĐỈNH</a:t>
            </a:r>
          </a:p>
          <a:p>
            <a:pPr algn="ctr" defTabSz="1219140">
              <a:lnSpc>
                <a:spcPct val="130000"/>
              </a:lnSpc>
            </a:pPr>
            <a:r>
              <a:rPr lang="en-US" sz="88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26" y="5"/>
            <a:ext cx="3182119" cy="2390755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81511" y="49506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8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762819" y="646735"/>
            <a:ext cx="10206271" cy="4293759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>
              <a:lnSpc>
                <a:spcPct val="150000"/>
              </a:lnSpc>
            </a:pPr>
            <a:r>
              <a:rPr lang="vi-VN" sz="2800">
                <a:latin typeface="Arial" pitchFamily="34" charset="0"/>
                <a:cs typeface="Arial" pitchFamily="34" charset="0"/>
              </a:rPr>
              <a:t>Phát biểu nào sau đây </a:t>
            </a:r>
            <a:r>
              <a:rPr lang="vi-VN" sz="2800" b="1">
                <a:latin typeface="Arial" pitchFamily="34" charset="0"/>
                <a:cs typeface="Arial" pitchFamily="34" charset="0"/>
              </a:rPr>
              <a:t>không</a:t>
            </a:r>
            <a:r>
              <a:rPr lang="vi-VN" sz="2800">
                <a:latin typeface="Arial" pitchFamily="34" charset="0"/>
                <a:cs typeface="Arial" pitchFamily="34" charset="0"/>
              </a:rPr>
              <a:t> đúng khi nói về tế bào nhân sơ?</a:t>
            </a:r>
          </a:p>
          <a:p>
            <a:pPr>
              <a:lnSpc>
                <a:spcPct val="150000"/>
              </a:lnSpc>
            </a:pPr>
            <a:r>
              <a:rPr lang="vi-VN" sz="2800" b="1">
                <a:latin typeface="Arial" pitchFamily="34" charset="0"/>
                <a:cs typeface="Arial" pitchFamily="34" charset="0"/>
              </a:rPr>
              <a:t>A.</a:t>
            </a:r>
            <a:r>
              <a:rPr lang="vi-VN" sz="2800">
                <a:latin typeface="Arial" pitchFamily="34" charset="0"/>
                <a:cs typeface="Arial" pitchFamily="34" charset="0"/>
              </a:rPr>
              <a:t> Tế bào nhân sơ có kích thước rất nhỏ khoảng 0,5 – 10 </a:t>
            </a:r>
            <a:r>
              <a:rPr lang="el-GR" sz="2800">
                <a:latin typeface="Arial" pitchFamily="34" charset="0"/>
                <a:cs typeface="Arial" pitchFamily="34" charset="0"/>
              </a:rPr>
              <a:t>μ</a:t>
            </a:r>
            <a:r>
              <a:rPr lang="vi-VN" sz="2800">
                <a:latin typeface="Arial" pitchFamily="34" charset="0"/>
                <a:cs typeface="Arial" pitchFamily="34" charset="0"/>
              </a:rPr>
              <a:t>m.</a:t>
            </a:r>
          </a:p>
          <a:p>
            <a:pPr>
              <a:lnSpc>
                <a:spcPct val="150000"/>
              </a:lnSpc>
            </a:pPr>
            <a:r>
              <a:rPr lang="vi-VN" sz="2800" b="1">
                <a:latin typeface="Arial" pitchFamily="34" charset="0"/>
                <a:cs typeface="Arial" pitchFamily="34" charset="0"/>
              </a:rPr>
              <a:t>B.</a:t>
            </a:r>
            <a:r>
              <a:rPr lang="vi-VN" sz="2800">
                <a:latin typeface="Arial" pitchFamily="34" charset="0"/>
                <a:cs typeface="Arial" pitchFamily="34" charset="0"/>
              </a:rPr>
              <a:t> Vật chất di truyền là phân tử DNA không có màng bao bọc.</a:t>
            </a:r>
          </a:p>
          <a:p>
            <a:pPr>
              <a:lnSpc>
                <a:spcPct val="150000"/>
              </a:lnSpc>
            </a:pPr>
            <a:r>
              <a:rPr lang="vi-VN" sz="2800" b="1">
                <a:latin typeface="Arial" pitchFamily="34" charset="0"/>
                <a:cs typeface="Arial" pitchFamily="34" charset="0"/>
              </a:rPr>
              <a:t>C.</a:t>
            </a:r>
            <a:r>
              <a:rPr lang="vi-VN" sz="2800">
                <a:latin typeface="Arial" pitchFamily="34" charset="0"/>
                <a:cs typeface="Arial" pitchFamily="34" charset="0"/>
              </a:rPr>
              <a:t> Tế bào chất có hệ thống nội màng và khung xương tế bào.</a:t>
            </a:r>
          </a:p>
          <a:p>
            <a:pPr>
              <a:lnSpc>
                <a:spcPct val="150000"/>
              </a:lnSpc>
            </a:pPr>
            <a:r>
              <a:rPr lang="vi-VN" sz="2800" b="1">
                <a:latin typeface="Arial" pitchFamily="34" charset="0"/>
                <a:cs typeface="Arial" pitchFamily="34" charset="0"/>
              </a:rPr>
              <a:t>D.</a:t>
            </a:r>
            <a:r>
              <a:rPr lang="vi-VN" sz="2800">
                <a:latin typeface="Arial" pitchFamily="34" charset="0"/>
                <a:cs typeface="Arial" pitchFamily="34" charset="0"/>
              </a:rPr>
              <a:t> Tế bào chất không chứa các bào quan có màng bao bọc.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573385" y="672568"/>
            <a:ext cx="387791" cy="4158743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4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744052" y="672568"/>
            <a:ext cx="214171" cy="4158743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 defTabSz="121914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0419" y="1416071"/>
            <a:ext cx="455948" cy="3255189"/>
            <a:chOff x="393013" y="1032065"/>
            <a:chExt cx="455948" cy="3255189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8" y="1032065"/>
              <a:ext cx="14512" cy="2799241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837840" y="5428418"/>
            <a:ext cx="6709373" cy="1530508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40"/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r>
                <a:rPr lang="en-US" sz="6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75579" y="345495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40"/>
              <a:r>
                <a:rPr lang="en-US" sz="5000" b="1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56871" y="6517909"/>
            <a:ext cx="1150012" cy="34009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40"/>
            <a:r>
              <a:rPr lang="en-US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40519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724587" y="542347"/>
            <a:ext cx="9854212" cy="3750607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40">
              <a:lnSpc>
                <a:spcPct val="150000"/>
              </a:lnSpc>
            </a:pPr>
            <a:endParaRPr lang="en-US" sz="2700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219140">
              <a:lnSpc>
                <a:spcPct val="150000"/>
              </a:lnSpc>
            </a:pPr>
            <a:r>
              <a:rPr lang="vi-VN" sz="27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 </a:t>
            </a:r>
            <a:r>
              <a:rPr lang="vi-VN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 nhân sơ được cấu tạo bởi 3 thành phần chính </a:t>
            </a:r>
            <a:r>
              <a:rPr lang="vi-VN" sz="27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700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219140">
              <a:lnSpc>
                <a:spcPct val="150000"/>
              </a:lnSpc>
            </a:pPr>
            <a:r>
              <a:rPr lang="vi-VN" sz="27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7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7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Màng </a:t>
            </a:r>
            <a:r>
              <a:rPr lang="vi-VN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 chất, tế bào chất, vùng </a:t>
            </a:r>
            <a:r>
              <a:rPr lang="vi-VN" sz="27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2700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219140">
              <a:lnSpc>
                <a:spcPct val="150000"/>
              </a:lnSpc>
            </a:pPr>
            <a:r>
              <a:rPr lang="vi-VN" sz="27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7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7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Màng </a:t>
            </a:r>
            <a:r>
              <a:rPr lang="vi-VN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 chất, các bào quan, vùng </a:t>
            </a:r>
            <a:r>
              <a:rPr lang="vi-VN" sz="27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2700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219140">
              <a:lnSpc>
                <a:spcPct val="150000"/>
              </a:lnSpc>
            </a:pPr>
            <a:r>
              <a:rPr lang="vi-VN" sz="27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27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7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 </a:t>
            </a:r>
            <a:r>
              <a:rPr lang="vi-VN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 chất, vùng nhân, các bào quan   </a:t>
            </a:r>
            <a:endParaRPr lang="en-US" sz="2700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219140">
              <a:lnSpc>
                <a:spcPct val="150000"/>
              </a:lnSpc>
            </a:pPr>
            <a:r>
              <a:rPr lang="vi-VN" sz="27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27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7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Nhân, </a:t>
            </a:r>
            <a:r>
              <a:rPr lang="vi-VN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bào quan, màng sinh </a:t>
            </a:r>
            <a:r>
              <a:rPr lang="vi-VN" sz="27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2700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219140">
              <a:lnSpc>
                <a:spcPct val="150000"/>
              </a:lnSpc>
            </a:pPr>
            <a:endParaRPr lang="vi-VN" sz="2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491949" y="478472"/>
            <a:ext cx="387791" cy="3722905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4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409281" y="542343"/>
            <a:ext cx="214171" cy="375368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 defTabSz="121914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61647" y="1416071"/>
            <a:ext cx="455948" cy="3693699"/>
            <a:chOff x="384240" y="1032065"/>
            <a:chExt cx="455948" cy="3693698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12215" y="1032065"/>
              <a:ext cx="23285" cy="323775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84240" y="4269815"/>
              <a:ext cx="455948" cy="455948"/>
              <a:chOff x="262955" y="3474894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2955" y="3474894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44969" y="3554230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615161" y="4639591"/>
            <a:ext cx="7672439" cy="1945111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40"/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r>
                <a:rPr lang="en-US" sz="6600" b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6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75579" y="345495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40"/>
              <a:r>
                <a:rPr lang="en-US" sz="5000" b="1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56871" y="6517909"/>
            <a:ext cx="1150012" cy="34009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40"/>
            <a:r>
              <a:rPr lang="en-US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64921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762819" y="646736"/>
            <a:ext cx="9854212" cy="3150441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>
              <a:lnSpc>
                <a:spcPct val="200000"/>
              </a:lnSpc>
            </a:pPr>
            <a:r>
              <a:rPr lang="vi-VN" sz="3200">
                <a:latin typeface="Arial" pitchFamily="34" charset="0"/>
                <a:cs typeface="Arial" pitchFamily="34" charset="0"/>
              </a:rPr>
              <a:t> Bào quan 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duy nhất </a:t>
            </a:r>
            <a:r>
              <a:rPr lang="vi-VN" sz="3200" smtClean="0">
                <a:latin typeface="Arial" pitchFamily="34" charset="0"/>
                <a:cs typeface="Arial" pitchFamily="34" charset="0"/>
              </a:rPr>
              <a:t>có </a:t>
            </a:r>
            <a:r>
              <a:rPr lang="vi-VN" sz="3200">
                <a:latin typeface="Arial" pitchFamily="34" charset="0"/>
                <a:cs typeface="Arial" pitchFamily="34" charset="0"/>
              </a:rPr>
              <a:t>ở tế bào nhân sơ </a:t>
            </a:r>
            <a:r>
              <a:rPr lang="vi-VN" sz="3200" smtClean="0">
                <a:latin typeface="Arial" pitchFamily="34" charset="0"/>
                <a:cs typeface="Arial" pitchFamily="34" charset="0"/>
              </a:rPr>
              <a:t>là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?</a:t>
            </a:r>
            <a:endParaRPr lang="vi-VN" sz="32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vi-VN" sz="3200" b="1">
                <a:latin typeface="Arial" pitchFamily="34" charset="0"/>
                <a:cs typeface="Arial" pitchFamily="34" charset="0"/>
              </a:rPr>
              <a:t>A.</a:t>
            </a:r>
            <a:r>
              <a:rPr lang="vi-VN" sz="3200">
                <a:latin typeface="Arial" pitchFamily="34" charset="0"/>
                <a:cs typeface="Arial" pitchFamily="34" charset="0"/>
              </a:rPr>
              <a:t> </a:t>
            </a:r>
            <a:r>
              <a:rPr lang="vi-VN" sz="3200" smtClean="0">
                <a:latin typeface="Arial" pitchFamily="34" charset="0"/>
                <a:cs typeface="Arial" pitchFamily="34" charset="0"/>
              </a:rPr>
              <a:t>Peroxisome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vi-VN" sz="3200" b="1" smtClean="0">
                <a:latin typeface="Arial" pitchFamily="34" charset="0"/>
                <a:cs typeface="Arial" pitchFamily="34" charset="0"/>
              </a:rPr>
              <a:t>B</a:t>
            </a:r>
            <a:r>
              <a:rPr lang="vi-VN" sz="3200" b="1">
                <a:latin typeface="Arial" pitchFamily="34" charset="0"/>
                <a:cs typeface="Arial" pitchFamily="34" charset="0"/>
              </a:rPr>
              <a:t>.</a:t>
            </a:r>
            <a:r>
              <a:rPr lang="vi-VN" sz="3200">
                <a:latin typeface="Arial" pitchFamily="34" charset="0"/>
                <a:cs typeface="Arial" pitchFamily="34" charset="0"/>
              </a:rPr>
              <a:t> Lysosome.</a:t>
            </a:r>
          </a:p>
          <a:p>
            <a:pPr>
              <a:lnSpc>
                <a:spcPct val="200000"/>
              </a:lnSpc>
            </a:pPr>
            <a:r>
              <a:rPr lang="vi-VN" sz="3200" b="1">
                <a:latin typeface="Arial" pitchFamily="34" charset="0"/>
                <a:cs typeface="Arial" pitchFamily="34" charset="0"/>
              </a:rPr>
              <a:t>C.</a:t>
            </a:r>
            <a:r>
              <a:rPr lang="vi-VN" sz="3200">
                <a:latin typeface="Arial" pitchFamily="34" charset="0"/>
                <a:cs typeface="Arial" pitchFamily="34" charset="0"/>
              </a:rPr>
              <a:t>  Bộ máy Golgi.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vi-VN" sz="3200" b="1" smtClean="0">
                <a:latin typeface="Arial" pitchFamily="34" charset="0"/>
                <a:cs typeface="Arial" pitchFamily="34" charset="0"/>
              </a:rPr>
              <a:t>D</a:t>
            </a:r>
            <a:r>
              <a:rPr lang="vi-VN" sz="3200" b="1">
                <a:latin typeface="Arial" pitchFamily="34" charset="0"/>
                <a:cs typeface="Arial" pitchFamily="34" charset="0"/>
              </a:rPr>
              <a:t>.</a:t>
            </a:r>
            <a:r>
              <a:rPr lang="vi-VN" sz="3200">
                <a:latin typeface="Arial" pitchFamily="34" charset="0"/>
                <a:cs typeface="Arial" pitchFamily="34" charset="0"/>
              </a:rPr>
              <a:t> </a:t>
            </a:r>
            <a:r>
              <a:rPr lang="vi-VN" sz="32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200">
                <a:latin typeface="Arial" pitchFamily="34" charset="0"/>
                <a:cs typeface="Arial" pitchFamily="34" charset="0"/>
              </a:rPr>
              <a:t>Ribosome.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573385" y="672568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4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402857" y="646736"/>
            <a:ext cx="214171" cy="3150441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 defTabSz="121914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0419" y="1416071"/>
            <a:ext cx="455948" cy="3255189"/>
            <a:chOff x="393013" y="1032065"/>
            <a:chExt cx="455948" cy="3255189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8" y="1032065"/>
              <a:ext cx="14512" cy="2799241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837841" y="3961696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40"/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r>
                <a:rPr lang="en-US" sz="6600" b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6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75579" y="345495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40"/>
              <a:r>
                <a:rPr lang="en-US" sz="5000" b="1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56871" y="6517909"/>
            <a:ext cx="1150012" cy="34009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40"/>
            <a:r>
              <a:rPr lang="en-US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79524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762816" y="356958"/>
            <a:ext cx="10247213" cy="4314298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>
              <a:lnSpc>
                <a:spcPct val="150000"/>
              </a:lnSpc>
            </a:pPr>
            <a:r>
              <a:rPr lang="vi-VN" sz="3200">
                <a:latin typeface="Arial" pitchFamily="34" charset="0"/>
                <a:cs typeface="Arial" pitchFamily="34" charset="0"/>
              </a:rPr>
              <a:t>Vùng nhân của tế bào vi khuẩn có đặc </a:t>
            </a:r>
            <a:r>
              <a:rPr lang="vi-VN" sz="3200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?</a:t>
            </a:r>
            <a:endParaRPr lang="vi-VN" sz="32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smtClean="0">
                <a:latin typeface="Arial" pitchFamily="34" charset="0"/>
                <a:cs typeface="Arial" pitchFamily="34" charset="0"/>
              </a:rPr>
              <a:t>A. </a:t>
            </a:r>
            <a:r>
              <a:rPr lang="vi-VN" sz="3200" smtClean="0">
                <a:latin typeface="Arial" pitchFamily="34" charset="0"/>
                <a:cs typeface="Arial" pitchFamily="34" charset="0"/>
              </a:rPr>
              <a:t>Chứa </a:t>
            </a:r>
            <a:r>
              <a:rPr lang="vi-VN" sz="3200">
                <a:latin typeface="Arial" pitchFamily="34" charset="0"/>
                <a:cs typeface="Arial" pitchFamily="34" charset="0"/>
              </a:rPr>
              <a:t>một phân tử </a:t>
            </a:r>
            <a:r>
              <a:rPr lang="vi-VN" sz="3200" smtClean="0">
                <a:latin typeface="Arial" pitchFamily="34" charset="0"/>
                <a:cs typeface="Arial" pitchFamily="34" charset="0"/>
              </a:rPr>
              <a:t>DN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sz="32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200">
                <a:latin typeface="Arial" pitchFamily="34" charset="0"/>
                <a:cs typeface="Arial" pitchFamily="34" charset="0"/>
              </a:rPr>
              <a:t>mạch thẳng, xoắn kép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latin typeface="Arial" pitchFamily="34" charset="0"/>
                <a:cs typeface="Arial" pitchFamily="34" charset="0"/>
              </a:rPr>
              <a:t>B. </a:t>
            </a:r>
            <a:r>
              <a:rPr lang="vi-VN" sz="3200" smtClean="0">
                <a:latin typeface="Arial" pitchFamily="34" charset="0"/>
                <a:cs typeface="Arial" pitchFamily="34" charset="0"/>
              </a:rPr>
              <a:t>Chứa </a:t>
            </a:r>
            <a:r>
              <a:rPr lang="vi-VN" sz="3200">
                <a:latin typeface="Arial" pitchFamily="34" charset="0"/>
                <a:cs typeface="Arial" pitchFamily="34" charset="0"/>
              </a:rPr>
              <a:t>một phân tử </a:t>
            </a:r>
            <a:r>
              <a:rPr lang="vi-VN" sz="3200" smtClean="0">
                <a:latin typeface="Arial" pitchFamily="34" charset="0"/>
                <a:cs typeface="Arial" pitchFamily="34" charset="0"/>
              </a:rPr>
              <a:t>DN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sz="32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200">
                <a:latin typeface="Arial" pitchFamily="34" charset="0"/>
                <a:cs typeface="Arial" pitchFamily="34" charset="0"/>
              </a:rPr>
              <a:t>dạng vòng, đơn</a:t>
            </a:r>
          </a:p>
          <a:p>
            <a:pPr>
              <a:lnSpc>
                <a:spcPct val="150000"/>
              </a:lnSpc>
            </a:pPr>
            <a:r>
              <a:rPr lang="en-US" sz="3200" b="1" smtClean="0">
                <a:latin typeface="Arial" pitchFamily="34" charset="0"/>
                <a:cs typeface="Arial" pitchFamily="34" charset="0"/>
              </a:rPr>
              <a:t>C. </a:t>
            </a:r>
            <a:r>
              <a:rPr lang="vi-VN" sz="3200" smtClean="0">
                <a:latin typeface="Arial" pitchFamily="34" charset="0"/>
                <a:cs typeface="Arial" pitchFamily="34" charset="0"/>
              </a:rPr>
              <a:t>Chứa </a:t>
            </a:r>
            <a:r>
              <a:rPr lang="vi-VN" sz="3200">
                <a:latin typeface="Arial" pitchFamily="34" charset="0"/>
                <a:cs typeface="Arial" pitchFamily="34" charset="0"/>
              </a:rPr>
              <a:t>một phân tử </a:t>
            </a:r>
            <a:r>
              <a:rPr lang="vi-VN" sz="3200" smtClean="0">
                <a:latin typeface="Arial" pitchFamily="34" charset="0"/>
                <a:cs typeface="Arial" pitchFamily="34" charset="0"/>
              </a:rPr>
              <a:t>DN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sz="32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200">
                <a:latin typeface="Arial" pitchFamily="34" charset="0"/>
                <a:cs typeface="Arial" pitchFamily="34" charset="0"/>
              </a:rPr>
              <a:t>dạng vòng, kép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latin typeface="Arial" pitchFamily="34" charset="0"/>
                <a:cs typeface="Arial" pitchFamily="34" charset="0"/>
              </a:rPr>
              <a:t>D. </a:t>
            </a:r>
            <a:r>
              <a:rPr lang="vi-VN" sz="3200" smtClean="0">
                <a:latin typeface="Arial" pitchFamily="34" charset="0"/>
                <a:cs typeface="Arial" pitchFamily="34" charset="0"/>
              </a:rPr>
              <a:t>Chứa </a:t>
            </a:r>
            <a:r>
              <a:rPr lang="vi-VN" sz="3200">
                <a:latin typeface="Arial" pitchFamily="34" charset="0"/>
                <a:cs typeface="Arial" pitchFamily="34" charset="0"/>
              </a:rPr>
              <a:t>một phân tử </a:t>
            </a:r>
            <a:r>
              <a:rPr lang="vi-VN" sz="3200" smtClean="0">
                <a:latin typeface="Arial" pitchFamily="34" charset="0"/>
                <a:cs typeface="Arial" pitchFamily="34" charset="0"/>
              </a:rPr>
              <a:t>DN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sz="32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200">
                <a:latin typeface="Arial" pitchFamily="34" charset="0"/>
                <a:cs typeface="Arial" pitchFamily="34" charset="0"/>
              </a:rPr>
              <a:t>liên kết với protein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573385" y="345496"/>
            <a:ext cx="387791" cy="4325760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4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770193" y="426980"/>
            <a:ext cx="214171" cy="424427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 defTabSz="121914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0419" y="1416071"/>
            <a:ext cx="455948" cy="3255189"/>
            <a:chOff x="393013" y="1032065"/>
            <a:chExt cx="455948" cy="3255189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8" y="1032065"/>
              <a:ext cx="14512" cy="2799241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837839" y="5322630"/>
            <a:ext cx="6572896" cy="153537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40"/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r>
                <a:rPr lang="en-US" sz="6600" b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6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75579" y="345495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40"/>
              <a:r>
                <a:rPr lang="en-US" sz="5000" b="1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56871" y="6517909"/>
            <a:ext cx="1150012" cy="34009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40"/>
            <a:r>
              <a:rPr lang="en-US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108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762816" y="193184"/>
            <a:ext cx="10124384" cy="4952022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/>
          <a:lstStyle/>
          <a:p>
            <a:pPr defTabSz="1219140">
              <a:lnSpc>
                <a:spcPct val="200000"/>
              </a:lnSpc>
              <a:defRPr/>
            </a:pPr>
            <a:r>
              <a:rPr lang="vi-VN" sz="3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Lông và roi có chức năng </a:t>
            </a:r>
            <a:r>
              <a:rPr lang="vi-VN" sz="32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32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</a:p>
          <a:p>
            <a:pPr defTabSz="1219140">
              <a:lnSpc>
                <a:spcPct val="200000"/>
              </a:lnSpc>
              <a:defRPr/>
            </a:pPr>
            <a:r>
              <a:rPr lang="vi-VN" sz="32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</a:t>
            </a:r>
            <a:r>
              <a:rPr lang="en-US" sz="32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32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Roi</a:t>
            </a:r>
            <a:r>
              <a:rPr lang="vi-VN" sz="3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lông đều giúp tế bào di chuyển</a:t>
            </a:r>
            <a:r>
              <a:rPr lang="vi-VN" sz="32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endParaRPr lang="en-US" sz="3200" b="1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defTabSz="1219140">
              <a:lnSpc>
                <a:spcPct val="200000"/>
              </a:lnSpc>
              <a:defRPr/>
            </a:pPr>
            <a:r>
              <a:rPr lang="vi-VN" sz="32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</a:t>
            </a:r>
            <a:r>
              <a:rPr lang="en-US" sz="32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32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Roi </a:t>
            </a:r>
            <a:r>
              <a:rPr lang="vi-VN" sz="3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 chuyển, lông bám trên bề mặt tế bào chủ</a:t>
            </a:r>
            <a:r>
              <a:rPr lang="vi-VN" sz="32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endParaRPr lang="en-US" sz="3200" b="1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defTabSz="1219140">
              <a:lnSpc>
                <a:spcPct val="200000"/>
              </a:lnSpc>
              <a:defRPr/>
            </a:pPr>
            <a:r>
              <a:rPr lang="vi-VN" sz="32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</a:t>
            </a:r>
            <a:r>
              <a:rPr lang="en-US" sz="32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32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Lông </a:t>
            </a:r>
            <a:r>
              <a:rPr lang="vi-VN" sz="3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 chuyển, roi bám trên bề mặt.  </a:t>
            </a:r>
            <a:endParaRPr lang="en-US" sz="3200" b="1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defTabSz="1219140">
              <a:lnSpc>
                <a:spcPct val="200000"/>
              </a:lnSpc>
              <a:defRPr/>
            </a:pPr>
            <a:r>
              <a:rPr lang="vi-VN" sz="32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D.</a:t>
            </a:r>
            <a:r>
              <a:rPr lang="en-US" sz="32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32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Lông </a:t>
            </a:r>
            <a:r>
              <a:rPr lang="vi-VN" sz="3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có tính kháng </a:t>
            </a:r>
            <a:r>
              <a:rPr lang="vi-VN" sz="32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nguyên.</a:t>
            </a:r>
            <a:endParaRPr lang="vi-VN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573385" y="193185"/>
            <a:ext cx="470407" cy="4952022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defRPr/>
                </a:pPr>
                <a:endParaRPr lang="en-US" dirty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defRPr/>
                </a:pPr>
                <a:endParaRPr lang="en-US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en-US">
                <a:solidFill>
                  <a:prstClr val="black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639340" y="208899"/>
            <a:ext cx="247861" cy="4952022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 defTabSz="1219140">
              <a:defRPr/>
            </a:pPr>
            <a:endParaRPr lang="en-US">
              <a:solidFill>
                <a:prstClr val="black"/>
              </a:solidFill>
              <a:latin typeface="Calibri"/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0419" y="1416071"/>
            <a:ext cx="455948" cy="3255189"/>
            <a:chOff x="393013" y="1032065"/>
            <a:chExt cx="455948" cy="3255189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8" y="1032065"/>
              <a:ext cx="14512" cy="2799241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defRPr/>
                </a:pPr>
                <a:endParaRPr lang="en-US" dirty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defRPr/>
                </a:pPr>
                <a:endParaRPr lang="en-US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646470" y="5596610"/>
            <a:ext cx="6178539" cy="132927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40">
                  <a:defRPr/>
                </a:pPr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defRPr/>
                </a:pPr>
                <a:endParaRPr lang="en-US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6600" b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</a:t>
              </a:r>
              <a:endParaRPr lang="en-US" sz="6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75579" y="345495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40">
                <a:defRPr/>
              </a:pPr>
              <a:r>
                <a:rPr lang="en-US" sz="5000" b="1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56871" y="6517909"/>
            <a:ext cx="1150012" cy="34009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40">
              <a:defRPr/>
            </a:pPr>
            <a:r>
              <a:rPr lang="en-US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26299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95" y="-30088"/>
            <a:ext cx="12271391" cy="688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8000" y="1191329"/>
            <a:ext cx="10871200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-180340">
              <a:lnSpc>
                <a:spcPct val="120000"/>
              </a:lnSpc>
              <a:tabLst>
                <a:tab pos="733425" algn="l"/>
                <a:tab pos="3870960" algn="l"/>
              </a:tabLst>
            </a:pP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Câu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1</a:t>
            </a:r>
            <a:r>
              <a:rPr lang="en-US" sz="2800">
                <a:latin typeface="Times New Roman"/>
                <a:ea typeface="Calibri"/>
                <a:cs typeface="Times New Roman"/>
              </a:rPr>
              <a:t>: </a:t>
            </a:r>
            <a:r>
              <a:rPr lang="en-US" sz="2800" smtClean="0">
                <a:latin typeface="Times New Roman"/>
                <a:ea typeface="Calibri"/>
                <a:cs typeface="Times New Roman"/>
              </a:rPr>
              <a:t>Dựa vào đặc tính của thành tế bào người ta có thể sử dụng phương pháp nhuộm Gram để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xác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định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chủng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vi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khuẩn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gram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dương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>
                <a:latin typeface="Times New Roman"/>
                <a:ea typeface="Calibri"/>
                <a:cs typeface="Times New Roman"/>
              </a:rPr>
              <a:t>gram </a:t>
            </a:r>
            <a:r>
              <a:rPr lang="en-US" sz="2800" smtClean="0">
                <a:latin typeface="Times New Roman"/>
                <a:ea typeface="Calibri"/>
                <a:cs typeface="Times New Roman"/>
              </a:rPr>
              <a:t>âm. Điều này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có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ý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nghĩa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gì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thực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tiễn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?</a:t>
            </a:r>
          </a:p>
          <a:p>
            <a:pPr marL="180340" indent="-180340" algn="just">
              <a:lnSpc>
                <a:spcPct val="120000"/>
              </a:lnSpc>
              <a:tabLst>
                <a:tab pos="733425" algn="l"/>
                <a:tab pos="3870960" algn="l"/>
              </a:tabLst>
            </a:pPr>
            <a:r>
              <a:rPr lang="en-US" dirty="0">
                <a:latin typeface="Times New Roman"/>
                <a:ea typeface="Calibri"/>
                <a:cs typeface="Times New Roman"/>
              </a:rPr>
              <a:t> </a:t>
            </a:r>
          </a:p>
          <a:p>
            <a:pPr marL="180340" indent="-180340" algn="just">
              <a:lnSpc>
                <a:spcPct val="120000"/>
              </a:lnSpc>
              <a:tabLst>
                <a:tab pos="733425" algn="l"/>
                <a:tab pos="3870960" algn="l"/>
              </a:tabLst>
            </a:pPr>
            <a:r>
              <a:rPr lang="en-US" dirty="0">
                <a:latin typeface="Times New Roman"/>
                <a:ea typeface="Calibri"/>
                <a:cs typeface="Times New Roman"/>
              </a:rPr>
              <a:t> </a:t>
            </a:r>
          </a:p>
          <a:p>
            <a:pPr marL="180340" indent="-180340" algn="just">
              <a:lnSpc>
                <a:spcPct val="120000"/>
              </a:lnSpc>
              <a:tabLst>
                <a:tab pos="733425" algn="l"/>
                <a:tab pos="3870960" algn="l"/>
              </a:tabLst>
            </a:pPr>
            <a:r>
              <a:rPr lang="en-US" dirty="0">
                <a:latin typeface="Times New Roman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  <a:p>
            <a:pPr marL="180340" indent="-180340" algn="just">
              <a:lnSpc>
                <a:spcPct val="120000"/>
              </a:lnSpc>
              <a:tabLst>
                <a:tab pos="733425" algn="l"/>
                <a:tab pos="3870960" algn="l"/>
              </a:tabLst>
            </a:pPr>
            <a:r>
              <a:rPr lang="en-US" dirty="0">
                <a:latin typeface="Times New Roman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  <a:p>
            <a:pPr marL="180340" indent="-180340" algn="just">
              <a:lnSpc>
                <a:spcPct val="120000"/>
              </a:lnSpc>
              <a:tabLst>
                <a:tab pos="733425" algn="l"/>
                <a:tab pos="3870960" algn="l"/>
              </a:tabLst>
            </a:pPr>
            <a:r>
              <a:rPr lang="en-US" dirty="0">
                <a:latin typeface="Times New Roman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  <a:p>
            <a:pPr marL="180340" indent="-180340" algn="just">
              <a:lnSpc>
                <a:spcPct val="120000"/>
              </a:lnSpc>
              <a:tabLst>
                <a:tab pos="733425" algn="l"/>
                <a:tab pos="3870960" algn="l"/>
              </a:tabLst>
            </a:pPr>
            <a:r>
              <a:rPr lang="en-US" sz="2400" i="1" smtClean="0">
                <a:latin typeface="Times New Roman"/>
                <a:ea typeface="Calibri"/>
                <a:cs typeface="Times New Roman"/>
              </a:rPr>
              <a:t> </a:t>
            </a:r>
            <a:endParaRPr lang="en-US" sz="2200" dirty="0">
              <a:ea typeface="Calibri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1" y="3541486"/>
            <a:ext cx="2859312" cy="25508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81425" y="250954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/>
                <a:ea typeface="Calibri"/>
              </a:rPr>
              <a:t>Vận dụng</a:t>
            </a:r>
            <a:endParaRPr lang="en-US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58" y="3014245"/>
            <a:ext cx="2972399" cy="342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909" y="3065688"/>
            <a:ext cx="3191048" cy="319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4766748"/>
            <a:ext cx="12192000" cy="20867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8000"/>
              </a:lnSpc>
              <a:tabLst>
                <a:tab pos="3870960" algn="l"/>
              </a:tabLst>
            </a:pPr>
            <a:r>
              <a:rPr lang="en-US" sz="2400" smtClean="0">
                <a:latin typeface="Times New Roman"/>
                <a:ea typeface="Calibri"/>
              </a:rPr>
              <a:t>- </a:t>
            </a:r>
            <a:r>
              <a:rPr lang="en-US" sz="2400">
                <a:latin typeface="Times New Roman"/>
                <a:ea typeface="Calibri"/>
              </a:rPr>
              <a:t>Dùng </a:t>
            </a:r>
            <a:r>
              <a:rPr lang="en-US" sz="2400" smtClean="0">
                <a:latin typeface="Times New Roman"/>
                <a:ea typeface="Calibri"/>
              </a:rPr>
              <a:t>để </a:t>
            </a:r>
            <a:r>
              <a:rPr lang="en-US" sz="2400">
                <a:latin typeface="Times New Roman"/>
                <a:ea typeface="Calibri"/>
              </a:rPr>
              <a:t>phân loại </a:t>
            </a:r>
            <a:r>
              <a:rPr lang="en-US" sz="2400" smtClean="0">
                <a:latin typeface="Times New Roman"/>
                <a:ea typeface="Calibri"/>
              </a:rPr>
              <a:t>các </a:t>
            </a:r>
            <a:r>
              <a:rPr lang="en-US" sz="2400">
                <a:latin typeface="Times New Roman"/>
                <a:ea typeface="Calibri"/>
              </a:rPr>
              <a:t>loại </a:t>
            </a:r>
            <a:r>
              <a:rPr lang="en-US" sz="2400" smtClean="0">
                <a:latin typeface="Times New Roman"/>
                <a:ea typeface="Calibri"/>
              </a:rPr>
              <a:t>vi khuẩn khác nhau và có phương pháp sử </a:t>
            </a:r>
            <a:r>
              <a:rPr lang="en-US" sz="2400">
                <a:latin typeface="Times New Roman"/>
                <a:ea typeface="Calibri"/>
              </a:rPr>
              <a:t>dụng các loại</a:t>
            </a:r>
            <a:r>
              <a:rPr lang="en-US" sz="2400">
                <a:ea typeface="Calibri"/>
              </a:rPr>
              <a:t> </a:t>
            </a:r>
            <a:r>
              <a:rPr lang="en-US" sz="2400">
                <a:latin typeface="Times New Roman"/>
              </a:rPr>
              <a:t>thuốc kháng sinh đặc hiệu </a:t>
            </a:r>
            <a:r>
              <a:rPr lang="en-US" sz="2400" smtClean="0">
                <a:latin typeface="Times New Roman"/>
              </a:rPr>
              <a:t>để tiêu </a:t>
            </a:r>
            <a:r>
              <a:rPr lang="en-US" sz="2400">
                <a:latin typeface="Times New Roman"/>
              </a:rPr>
              <a:t>diệt các loại vi khuẩn gây bệnh.</a:t>
            </a:r>
            <a:endParaRPr lang="en-US" sz="2400"/>
          </a:p>
          <a:p>
            <a:pPr algn="just">
              <a:lnSpc>
                <a:spcPct val="108000"/>
              </a:lnSpc>
              <a:tabLst>
                <a:tab pos="3870960" algn="l"/>
              </a:tabLst>
            </a:pPr>
            <a:r>
              <a:rPr lang="en-US" sz="2400">
                <a:latin typeface="Times New Roman"/>
                <a:ea typeface="Calibri"/>
              </a:rPr>
              <a:t>- Các kháng sinh được chia thành kháng sinh phổ hẹp (chỉ chống được </a:t>
            </a:r>
            <a:r>
              <a:rPr lang="en-US" sz="2400" smtClean="0">
                <a:latin typeface="Times New Roman"/>
                <a:ea typeface="Calibri"/>
              </a:rPr>
              <a:t>VK gram </a:t>
            </a:r>
            <a:r>
              <a:rPr lang="en-US" sz="2400">
                <a:latin typeface="Times New Roman"/>
                <a:ea typeface="Calibri"/>
              </a:rPr>
              <a:t>dương như Penicillin) và kháng sinh phổ rộng (chống được cả </a:t>
            </a:r>
            <a:r>
              <a:rPr lang="en-US" sz="2400" smtClean="0">
                <a:latin typeface="Times New Roman"/>
                <a:ea typeface="Calibri"/>
              </a:rPr>
              <a:t>VK gram </a:t>
            </a:r>
            <a:r>
              <a:rPr lang="en-US" sz="2400">
                <a:latin typeface="Times New Roman"/>
                <a:ea typeface="Calibri"/>
              </a:rPr>
              <a:t>dương và </a:t>
            </a:r>
            <a:r>
              <a:rPr lang="en-US" sz="2400" smtClean="0">
                <a:latin typeface="Times New Roman"/>
                <a:ea typeface="Calibri"/>
              </a:rPr>
              <a:t>VK gram </a:t>
            </a:r>
            <a:r>
              <a:rPr lang="en-US" sz="2400">
                <a:latin typeface="Times New Roman"/>
                <a:ea typeface="Calibri"/>
              </a:rPr>
              <a:t>âm như </a:t>
            </a:r>
            <a:r>
              <a:rPr lang="en-US" sz="2400" i="1">
                <a:latin typeface="Times New Roman"/>
                <a:ea typeface="Calibri"/>
              </a:rPr>
              <a:t>Streptomycin</a:t>
            </a:r>
            <a:r>
              <a:rPr lang="en-US" sz="2400">
                <a:latin typeface="Times New Roman"/>
                <a:ea typeface="Calibri"/>
              </a:rPr>
              <a:t>)</a:t>
            </a:r>
            <a:endParaRPr lang="en-US" sz="2400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589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window, house, outdoor&#10;&#10;Description automatically generated">
            <a:extLst>
              <a:ext uri="{FF2B5EF4-FFF2-40B4-BE49-F238E27FC236}">
                <a16:creationId xmlns="" xmlns:a16="http://schemas.microsoft.com/office/drawing/2014/main" id="{26BC6E17-39D4-A082-A0C1-49FB6E7174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2" r="36806" b="2"/>
          <a:stretch/>
        </p:blipFill>
        <p:spPr>
          <a:xfrm>
            <a:off x="28" y="638177"/>
            <a:ext cx="3171244" cy="6200768"/>
          </a:xfrm>
          <a:prstGeom prst="rect">
            <a:avLst/>
          </a:prstGeom>
        </p:spPr>
      </p:pic>
      <p:pic>
        <p:nvPicPr>
          <p:cNvPr id="5" name="Picture 4" descr="A picture containing building, window, house, outdoor&#10;&#10;Description automatically generated">
            <a:extLst>
              <a:ext uri="{FF2B5EF4-FFF2-40B4-BE49-F238E27FC236}">
                <a16:creationId xmlns="" xmlns:a16="http://schemas.microsoft.com/office/drawing/2014/main" id="{5B107394-51BF-3567-671F-401BE75CE2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 r="24153" b="2"/>
          <a:stretch/>
        </p:blipFill>
        <p:spPr>
          <a:xfrm>
            <a:off x="3171272" y="638178"/>
            <a:ext cx="5849456" cy="6200767"/>
          </a:xfrm>
          <a:prstGeom prst="rect">
            <a:avLst/>
          </a:prstGeom>
        </p:spPr>
      </p:pic>
      <p:pic>
        <p:nvPicPr>
          <p:cNvPr id="4" name="Picture 3" descr="A picture containing building, window, house, outdoor&#10;&#10;Description automatically generated">
            <a:extLst>
              <a:ext uri="{FF2B5EF4-FFF2-40B4-BE49-F238E27FC236}">
                <a16:creationId xmlns="" xmlns:a16="http://schemas.microsoft.com/office/drawing/2014/main" id="{EB21B8BD-FDA1-646E-1955-3B1C76C751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2" r="36806" b="2"/>
          <a:stretch/>
        </p:blipFill>
        <p:spPr>
          <a:xfrm>
            <a:off x="9020728" y="638177"/>
            <a:ext cx="3171272" cy="6200767"/>
          </a:xfrm>
          <a:prstGeom prst="rect">
            <a:avLst/>
          </a:prstGeom>
        </p:spPr>
      </p:pic>
      <p:pic>
        <p:nvPicPr>
          <p:cNvPr id="7" name="Picture 6" descr="Logo, icon&#10;&#10;Description automatically generated">
            <a:hlinkClick r:id="rId4" action="ppaction://hlinksldjump"/>
            <a:extLst>
              <a:ext uri="{FF2B5EF4-FFF2-40B4-BE49-F238E27FC236}">
                <a16:creationId xmlns="" xmlns:a16="http://schemas.microsoft.com/office/drawing/2014/main" id="{20A27C81-B483-1449-AD9E-C965B0AEC3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3" y="2727238"/>
            <a:ext cx="1406103" cy="105457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hlinkClick r:id="rId6" action="ppaction://hlinksldjump"/>
            <a:extLst>
              <a:ext uri="{FF2B5EF4-FFF2-40B4-BE49-F238E27FC236}">
                <a16:creationId xmlns="" xmlns:a16="http://schemas.microsoft.com/office/drawing/2014/main" id="{3C5AAF82-0D89-5FBA-8BA2-F9A91EE37A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313" y="2760457"/>
            <a:ext cx="1338809" cy="1004107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hlinkClick r:id="rId8" action="ppaction://hlinksldjump"/>
            <a:extLst>
              <a:ext uri="{FF2B5EF4-FFF2-40B4-BE49-F238E27FC236}">
                <a16:creationId xmlns="" xmlns:a16="http://schemas.microsoft.com/office/drawing/2014/main" id="{909211C3-9ED0-44B8-CECE-E5D7F83E01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24" b="96552" l="3736" r="98851">
                        <a14:foregroundMark x1="9195" y1="36207" x2="32471" y2="80172"/>
                        <a14:foregroundMark x1="32471" y1="80172" x2="81897" y2="63218"/>
                        <a14:foregroundMark x1="81897" y1="63218" x2="87931" y2="47126"/>
                        <a14:foregroundMark x1="33046" y1="43678" x2="51724" y2="88218"/>
                        <a14:foregroundMark x1="51724" y1="88218" x2="52874" y2="88793"/>
                        <a14:foregroundMark x1="6897" y1="49138" x2="29598" y2="82471"/>
                        <a14:foregroundMark x1="29598" y1="82471" x2="32471" y2="84195"/>
                        <a14:foregroundMark x1="45977" y1="6609" x2="45977" y2="6609"/>
                        <a14:foregroundMark x1="50287" y1="45690" x2="50287" y2="45690"/>
                        <a14:foregroundMark x1="69540" y1="81322" x2="89943" y2="47126"/>
                        <a14:foregroundMark x1="51724" y1="27299" x2="49425" y2="67529"/>
                        <a14:foregroundMark x1="49425" y1="67529" x2="49425" y2="67529"/>
                        <a14:foregroundMark x1="4310" y1="45115" x2="20690" y2="24425"/>
                        <a14:foregroundMark x1="18678" y1="78736" x2="54885" y2="95977"/>
                        <a14:foregroundMark x1="54885" y1="95977" x2="90230" y2="71264"/>
                        <a14:foregroundMark x1="90230" y1="71264" x2="92816" y2="38218"/>
                        <a14:foregroundMark x1="70115" y1="36207" x2="71552" y2="70402"/>
                        <a14:foregroundMark x1="41954" y1="24425" x2="51724" y2="71839"/>
                        <a14:foregroundMark x1="16667" y1="18391" x2="21552" y2="59195"/>
                        <a14:foregroundMark x1="21552" y1="59195" x2="76149" y2="41667"/>
                        <a14:foregroundMark x1="4885" y1="58046" x2="39080" y2="90517"/>
                        <a14:foregroundMark x1="39080" y1="90517" x2="75575" y2="90230"/>
                        <a14:foregroundMark x1="62644" y1="56034" x2="62644" y2="74425"/>
                        <a14:foregroundMark x1="6897" y1="32759" x2="6897" y2="34770"/>
                        <a14:foregroundMark x1="3736" y1="64080" x2="25575" y2="89655"/>
                        <a14:foregroundMark x1="80460" y1="41667" x2="81034" y2="60920"/>
                        <a14:foregroundMark x1="92816" y1="35345" x2="85345" y2="75287"/>
                        <a14:foregroundMark x1="85345" y1="75287" x2="56322" y2="91667"/>
                        <a14:foregroundMark x1="9195" y1="29885" x2="53736" y2="10632"/>
                        <a14:foregroundMark x1="53736" y1="10632" x2="87069" y2="33908"/>
                        <a14:foregroundMark x1="87069" y1="33908" x2="96264" y2="56034"/>
                        <a14:foregroundMark x1="33046" y1="95690" x2="33046" y2="95690"/>
                        <a14:foregroundMark x1="47414" y1="97126" x2="47414" y2="97126"/>
                        <a14:foregroundMark x1="37069" y1="34770" x2="37069" y2="34770"/>
                        <a14:foregroundMark x1="28161" y1="8621" x2="28161" y2="8621"/>
                        <a14:foregroundMark x1="14655" y1="18966" x2="14655" y2="18966"/>
                        <a14:foregroundMark x1="33046" y1="5172" x2="35920" y2="5172"/>
                        <a14:foregroundMark x1="65230" y1="4598" x2="65230" y2="4598"/>
                        <a14:foregroundMark x1="93966" y1="31322" x2="93966" y2="31322"/>
                        <a14:foregroundMark x1="98851" y1="47126" x2="98851" y2="47126"/>
                        <a14:foregroundMark x1="87931" y1="20402" x2="87931" y2="20402"/>
                        <a14:foregroundMark x1="75575" y1="11494" x2="75575" y2="11494"/>
                        <a14:foregroundMark x1="84483" y1="16954" x2="84483" y2="16954"/>
                        <a14:foregroundMark x1="50862" y1="4023" x2="50862" y2="4023"/>
                        <a14:foregroundMark x1="42816" y1="1724" x2="42816" y2="1724"/>
                        <a14:foregroundMark x1="59770" y1="2586" x2="59770" y2="2586"/>
                        <a14:foregroundMark x1="74138" y1="9483" x2="74138" y2="9483"/>
                        <a14:foregroundMark x1="40517" y1="36207" x2="40517" y2="36207"/>
                        <a14:foregroundMark x1="33046" y1="36782" x2="33046" y2="36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35" y="2760452"/>
            <a:ext cx="1291200" cy="968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A95E9EE-3032-662A-1B6E-E04B2D2CF941}"/>
              </a:ext>
            </a:extLst>
          </p:cNvPr>
          <p:cNvSpPr txBox="1"/>
          <p:nvPr/>
        </p:nvSpPr>
        <p:spPr>
          <a:xfrm>
            <a:off x="5060360" y="30463"/>
            <a:ext cx="2448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#9Slide02 Noi dung rat dai" panose="020B0604020202020204" charset="0"/>
                <a:ea typeface="#9Slide02 Noi dung rat dai" panose="020B0604020202020204" charset="0"/>
              </a:rPr>
              <a:t>LUẬT CHƠI</a:t>
            </a:r>
          </a:p>
        </p:txBody>
      </p:sp>
      <p:sp>
        <p:nvSpPr>
          <p:cNvPr id="2" name="Down Arrow 1">
            <a:hlinkClick r:id="rId11" action="ppaction://hlinksldjump"/>
          </p:cNvPr>
          <p:cNvSpPr/>
          <p:nvPr/>
        </p:nvSpPr>
        <p:spPr>
          <a:xfrm rot="16200000">
            <a:off x="11502603" y="6267446"/>
            <a:ext cx="533400" cy="60960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0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18FB388-F2BD-4413-946C-D28CC8682FFD}" type="slidenum">
              <a:rPr lang="en-US" altLang="en-US" sz="1200">
                <a:solidFill>
                  <a:srgbClr val="898989"/>
                </a:solidFill>
              </a:rPr>
              <a:pPr/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873999" y="1369355"/>
            <a:ext cx="4013201" cy="2554562"/>
            <a:chOff x="5791200" y="533400"/>
            <a:chExt cx="2819400" cy="2554562"/>
          </a:xfrm>
        </p:grpSpPr>
        <p:pic>
          <p:nvPicPr>
            <p:cNvPr id="20501" name="Picture 8" descr="khuan la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533400"/>
              <a:ext cx="28194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itle 1"/>
            <p:cNvSpPr txBox="1">
              <a:spLocks/>
            </p:cNvSpPr>
            <p:nvPr/>
          </p:nvSpPr>
          <p:spPr>
            <a:xfrm>
              <a:off x="6933477" y="2737124"/>
              <a:ext cx="647700" cy="350838"/>
            </a:xfrm>
            <a:prstGeom prst="rect">
              <a:avLst/>
            </a:prstGeom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200" dirty="0">
                  <a:solidFill>
                    <a:srgbClr val="00206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Lao</a:t>
              </a: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3962400" y="4131605"/>
            <a:ext cx="3860800" cy="2671763"/>
            <a:chOff x="2971800" y="3313113"/>
            <a:chExt cx="2895600" cy="2600325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3419475" y="5562601"/>
              <a:ext cx="2447925" cy="350837"/>
            </a:xfrm>
            <a:prstGeom prst="rect">
              <a:avLst/>
            </a:prstGeom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smtClean="0">
                  <a:solidFill>
                    <a:srgbClr val="00206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vi-VN" sz="2200" b="1" smtClean="0">
                  <a:solidFill>
                    <a:srgbClr val="00206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Viêm </a:t>
              </a:r>
              <a:r>
                <a:rPr lang="vi-VN" sz="2200" b="1" dirty="0">
                  <a:solidFill>
                    <a:srgbClr val="00206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màng não</a:t>
              </a:r>
            </a:p>
          </p:txBody>
        </p:sp>
        <p:pic>
          <p:nvPicPr>
            <p:cNvPr id="20496" name="Picture 15" descr="viem mang na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313113"/>
              <a:ext cx="28194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7924800" y="4055406"/>
            <a:ext cx="3856788" cy="2699302"/>
            <a:chOff x="4267200" y="3352800"/>
            <a:chExt cx="4305300" cy="3148845"/>
          </a:xfrm>
        </p:grpSpPr>
        <p:pic>
          <p:nvPicPr>
            <p:cNvPr id="20493" name="Picture 11" descr="C:\Users\tanhongha\Desktop\e. coli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352800"/>
              <a:ext cx="4305300" cy="2666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328305" y="5998998"/>
              <a:ext cx="2594219" cy="502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20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     E.coli</a:t>
              </a:r>
              <a:endParaRPr 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3956" y="33338"/>
            <a:ext cx="11753244" cy="1126462"/>
            <a:chOff x="155575" y="160338"/>
            <a:chExt cx="11226547" cy="1126462"/>
          </a:xfrm>
        </p:grpSpPr>
        <p:sp>
          <p:nvSpPr>
            <p:cNvPr id="25" name="Rectangle 24"/>
            <p:cNvSpPr/>
            <p:nvPr/>
          </p:nvSpPr>
          <p:spPr>
            <a:xfrm>
              <a:off x="1170363" y="160338"/>
              <a:ext cx="10211759" cy="112646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180340" indent="-18034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733425" algn="l"/>
                  <a:tab pos="3870960" algn="l"/>
                </a:tabLst>
              </a:pPr>
              <a:r>
                <a:rPr lang="en-US" sz="2800" b="1" smtClean="0">
                  <a:solidFill>
                    <a:srgbClr val="002060"/>
                  </a:solidFill>
                  <a:latin typeface="Times New Roman"/>
                </a:rPr>
                <a:t>Câu 2: Tại </a:t>
              </a:r>
              <a:r>
                <a:rPr lang="en-US" sz="2800" b="1">
                  <a:solidFill>
                    <a:srgbClr val="002060"/>
                  </a:solidFill>
                  <a:latin typeface="Times New Roman"/>
                </a:rPr>
                <a:t>sao những bệnh do vi khuẩn gây ra thường phát triển thành </a:t>
              </a:r>
              <a:r>
                <a:rPr lang="en-US" sz="2800" b="1" smtClean="0">
                  <a:solidFill>
                    <a:srgbClr val="002060"/>
                  </a:solidFill>
                  <a:latin typeface="Times New Roman"/>
                </a:rPr>
                <a:t>dịch nếu </a:t>
              </a:r>
              <a:r>
                <a:rPr lang="en-US" sz="2800" b="1">
                  <a:solidFill>
                    <a:srgbClr val="002060"/>
                  </a:solidFill>
                  <a:latin typeface="Times New Roman"/>
                </a:rPr>
                <a:t>không được chữa trị và ngăn chặn kịp thời?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  <p:pic>
          <p:nvPicPr>
            <p:cNvPr id="26" name="Picture 6" descr="Hình ảnh Bóng đèn ý Tưởng PNG , Bóng đèn Tròn, ý Kiến, Biểu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72892"/>
              <a:ext cx="1027488" cy="102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AutoShape 2" descr="Viêm phổi: Nguyên nhân, dấu hiệu, chẩn đoán và cách chẩn đo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" descr="Viêm phổi: Nguyên nhân, dấu hiệu, chẩn đoán và cách chẩn đoá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Viêm phổi: Nguyên nhân, dấu hiệu, chẩn đoán và cách chẩn đoá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029892"/>
            <a:ext cx="3503472" cy="233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1138961" y="6438138"/>
            <a:ext cx="1841500" cy="35083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en-US" sz="2200" smtClean="0">
                <a:solidFill>
                  <a:schemeClr val="tx1"/>
                </a:solidFill>
              </a:rPr>
              <a:t>Viêm phổi</a:t>
            </a:r>
            <a:endParaRPr lang="vi-VN" altLang="en-US" sz="2200" smtClean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07971" y="4029892"/>
            <a:ext cx="11579225" cy="2800767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vi khuẩn có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kích thước rất nhỏ </a:t>
            </a:r>
            <a:r>
              <a:rPr lang="en-US" sz="3000" smtClean="0">
                <a:latin typeface="Times New Roman"/>
                <a:cs typeface="Times New Roman"/>
              </a:rPr>
              <a:t>→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 khả năng trao đổi chất, sinh trưởng, sinh 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sản nhanh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, phân bố rộng nên nếu 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không chữa trị và ngăn chặn kịp thời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thì số 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lượng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tế bào 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vi khuẩn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tăng nhanh chóng </a:t>
            </a:r>
            <a:r>
              <a:rPr lang="en-US" sz="3000" smtClean="0">
                <a:latin typeface="Times New Roman"/>
                <a:cs typeface="Times New Roman"/>
              </a:rPr>
              <a:t>và rất dễ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bùng phát thành dịch.</a:t>
            </a:r>
          </a:p>
          <a:p>
            <a:pPr algn="just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870980" y="3601227"/>
            <a:ext cx="1841500" cy="350838"/>
          </a:xfrm>
          <a:prstGeom prst="rect">
            <a:avLst/>
          </a:prstGeom>
        </p:spPr>
        <p:txBody>
          <a:bodyPr vert="horz" rtlCol="0" anchor="ctr">
            <a:normAutofit fontScale="8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en-US" sz="2400" smtClean="0">
                <a:solidFill>
                  <a:srgbClr val="002060"/>
                </a:solidFill>
              </a:rPr>
              <a:t>   Uốn ván</a:t>
            </a:r>
            <a:endParaRPr lang="vi-VN" altLang="en-US" sz="2400" smtClean="0">
              <a:solidFill>
                <a:srgbClr val="00206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1" y="1379537"/>
            <a:ext cx="3570514" cy="2130685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307975" y="1369355"/>
            <a:ext cx="3503472" cy="2557127"/>
            <a:chOff x="307975" y="1369355"/>
            <a:chExt cx="3503472" cy="255712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75" y="1369355"/>
              <a:ext cx="3503472" cy="2133600"/>
            </a:xfrm>
            <a:prstGeom prst="rect">
              <a:avLst/>
            </a:prstGeom>
          </p:spPr>
        </p:pic>
        <p:sp>
          <p:nvSpPr>
            <p:cNvPr id="38" name="Title 1"/>
            <p:cNvSpPr txBox="1">
              <a:spLocks/>
            </p:cNvSpPr>
            <p:nvPr/>
          </p:nvSpPr>
          <p:spPr>
            <a:xfrm>
              <a:off x="1296804" y="3575644"/>
              <a:ext cx="1841500" cy="350838"/>
            </a:xfrm>
            <a:prstGeom prst="rect">
              <a:avLst/>
            </a:prstGeom>
          </p:spPr>
          <p:txBody>
            <a:bodyPr vert="horz" rtlCol="0" anchor="ctr">
              <a:no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r>
                <a:rPr lang="vi-VN" altLang="en-US" sz="2200" smtClean="0">
                  <a:solidFill>
                    <a:srgbClr val="002060"/>
                  </a:solidFill>
                </a:rPr>
                <a:t>B</a:t>
              </a:r>
              <a:r>
                <a:rPr lang="en-US" altLang="en-US" sz="2200" smtClean="0">
                  <a:solidFill>
                    <a:srgbClr val="002060"/>
                  </a:solidFill>
                </a:rPr>
                <a:t>ạch hầu</a:t>
              </a:r>
              <a:endParaRPr lang="vi-VN" altLang="en-US" sz="2200" smtClean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4932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969372"/>
            <a:ext cx="11199586" cy="317957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000" smtClean="0"/>
              <a:t>Phân tích tại sao kích thước nhỏ giúp cho </a:t>
            </a:r>
            <a:r>
              <a:rPr lang="en-US" sz="3000"/>
              <a:t>tế bào nhân sơ </a:t>
            </a:r>
            <a:r>
              <a:rPr lang="en-US" sz="3000" smtClean="0"/>
              <a:t>có khả năng trao đổi chất, sinh trưởng, sinh sản nhanh? </a:t>
            </a:r>
          </a:p>
          <a:p>
            <a:pPr>
              <a:lnSpc>
                <a:spcPct val="150000"/>
              </a:lnSpc>
            </a:pPr>
            <a:r>
              <a:rPr lang="en-US" sz="3000" smtClean="0"/>
              <a:t>Lấy một số ví dụ về ứng dụng cho lợi thế này của vi khuẩn trong thực tiễn ?</a:t>
            </a:r>
          </a:p>
          <a:p>
            <a:pPr marL="109728" indent="0">
              <a:buNone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23771" y="274639"/>
            <a:ext cx="6451600" cy="1143000"/>
          </a:xfrm>
        </p:spPr>
        <p:txBody>
          <a:bodyPr>
            <a:noAutofit/>
          </a:bodyPr>
          <a:lstStyle/>
          <a:p>
            <a:r>
              <a:rPr lang="en-US" sz="4000" smtClean="0">
                <a:solidFill>
                  <a:srgbClr val="FF0000"/>
                </a:solidFill>
              </a:rPr>
              <a:t>Nhiệm vụ sau tiết học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96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`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Mẫu lời cảm ơn trong slide PowerPoint 2016, 2019, 2013, 2010, 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199" y="0"/>
            <a:ext cx="12598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80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E9F2B6C-AC62-B201-A82F-FC2DE9BC26D5}"/>
              </a:ext>
            </a:extLst>
          </p:cNvPr>
          <p:cNvSpPr txBox="1"/>
          <p:nvPr/>
        </p:nvSpPr>
        <p:spPr>
          <a:xfrm>
            <a:off x="762000" y="191530"/>
            <a:ext cx="1066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#9Slide02 Noi dung rat dai" panose="020B060402020202020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#9Slide02 Noi dung rat dai" panose="020B0604020202020204" charset="0"/>
                <a:cs typeface="Times New Roman" pitchFamily="18" charset="0"/>
              </a:rPr>
              <a:t> 1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ea typeface="#9Slide02 Noi dung rat dai" panose="020B0604020202020204" charset="0"/>
                <a:cs typeface="Times New Roman" pitchFamily="18" charset="0"/>
              </a:rPr>
              <a:t>: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ea typeface="#9Slide02 Noi dung rat dai" panose="020B0604020202020204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ea typeface="#9Slide02 Noi dung rat dai" panose="020B0604020202020204" charset="0"/>
                <a:cs typeface="Times New Roman" pitchFamily="18" charset="0"/>
              </a:rPr>
              <a:t>Đơn vị cấu trúc và chức năng cơ bản của sinh vật sống là gì?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#9Slide02 Noi dung rat dai" panose="020B060402020202020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7202" y="6134968"/>
            <a:ext cx="2392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SINH VẬT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100" name="Picture 4" descr="Quan sát hình 3.1 và dựa vào kiến thức đã học hãy mô tả các cấp độ tổ chức  sốn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83397"/>
            <a:ext cx="6984999" cy="567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01600" y="5003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699500" y="1689100"/>
            <a:ext cx="2209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 bào</a:t>
            </a:r>
            <a:endParaRPr lang="en-US" sz="5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3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56A873B-7EE6-9688-FDAE-BDE1382BB885}"/>
              </a:ext>
            </a:extLst>
          </p:cNvPr>
          <p:cNvGrpSpPr/>
          <p:nvPr/>
        </p:nvGrpSpPr>
        <p:grpSpPr>
          <a:xfrm>
            <a:off x="711204" y="1418336"/>
            <a:ext cx="2283337" cy="1905000"/>
            <a:chOff x="533400" y="762000"/>
            <a:chExt cx="1712503" cy="1905000"/>
          </a:xfrm>
          <a:solidFill>
            <a:srgbClr val="FF0000"/>
          </a:solidFill>
        </p:grpSpPr>
        <p:sp>
          <p:nvSpPr>
            <p:cNvPr id="10" name="Flowchart: Sequential Access Storage 9">
              <a:extLst>
                <a:ext uri="{FF2B5EF4-FFF2-40B4-BE49-F238E27FC236}">
                  <a16:creationId xmlns="" xmlns:a16="http://schemas.microsoft.com/office/drawing/2014/main" id="{D3BF1D7C-43F4-1D32-512B-BAC5D2AE57EB}"/>
                </a:ext>
              </a:extLst>
            </p:cNvPr>
            <p:cNvSpPr/>
            <p:nvPr/>
          </p:nvSpPr>
          <p:spPr>
            <a:xfrm>
              <a:off x="533400" y="762000"/>
              <a:ext cx="1712503" cy="1905000"/>
            </a:xfrm>
            <a:prstGeom prst="flowChartMagneticTap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5C2E5F92-DDFC-47E7-D538-F47EB7E406FB}"/>
                </a:ext>
              </a:extLst>
            </p:cNvPr>
            <p:cNvSpPr txBox="1"/>
            <p:nvPr/>
          </p:nvSpPr>
          <p:spPr>
            <a:xfrm>
              <a:off x="813652" y="1247148"/>
              <a:ext cx="1151999" cy="830997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#9Slide02 Tieu de rat dai 01" panose="020B0604020202020204" charset="0"/>
                  <a:ea typeface="#9Slide02 Tieu de rat dai 01" panose="020B0604020202020204" charset="0"/>
                </a:rPr>
                <a:t>Một</a:t>
              </a:r>
              <a:r>
                <a:rPr lang="en-US" sz="2400" dirty="0">
                  <a:solidFill>
                    <a:schemeClr val="bg1"/>
                  </a:solidFill>
                  <a:latin typeface="#9Slide02 Tieu de rat dai 01" panose="020B0604020202020204" charset="0"/>
                  <a:ea typeface="#9Slide02 Tieu de rat dai 01" panose="020B060402020202020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#9Slide02 Tieu de rat dai 01" panose="020B0604020202020204" charset="0"/>
                  <a:ea typeface="#9Slide02 Tieu de rat dai 01" panose="020B0604020202020204" charset="0"/>
                </a:rPr>
                <a:t>điểm</a:t>
              </a:r>
              <a:r>
                <a:rPr lang="en-US" sz="2400" dirty="0">
                  <a:solidFill>
                    <a:schemeClr val="bg1"/>
                  </a:solidFill>
                  <a:latin typeface="#9Slide02 Tieu de rat dai 01" panose="020B0604020202020204" charset="0"/>
                  <a:ea typeface="#9Slide02 Tieu de rat dai 01" panose="020B0604020202020204" charset="0"/>
                </a:rPr>
                <a:t> 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latin typeface="#9Slide02 Tieu de rat dai 01" panose="020B0604020202020204" charset="0"/>
                  <a:ea typeface="#9Slide02 Tieu de rat dai 01" panose="020B0604020202020204" charset="0"/>
                </a:rPr>
                <a:t>10</a:t>
              </a:r>
            </a:p>
          </p:txBody>
        </p:sp>
      </p:grpSp>
      <p:pic>
        <p:nvPicPr>
          <p:cNvPr id="14" name="Picture 13" descr="A red gift box&#10;&#10;Description automatically generated with medium confidence">
            <a:extLst>
              <a:ext uri="{FF2B5EF4-FFF2-40B4-BE49-F238E27FC236}">
                <a16:creationId xmlns="" xmlns:a16="http://schemas.microsoft.com/office/drawing/2014/main" id="{54F64373-A345-B6AC-7536-1BA9E6FD85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94" b="94296" l="4643" r="91548">
                        <a14:foregroundMark x1="20357" y1="13388" x2="20357" y2="13388"/>
                        <a14:foregroundMark x1="37976" y1="21886" x2="37976" y2="21886"/>
                        <a14:foregroundMark x1="36786" y1="29802" x2="36786" y2="29802"/>
                        <a14:foregroundMark x1="37500" y1="29336" x2="37500" y2="29336"/>
                        <a14:foregroundMark x1="39167" y1="33527" x2="39167" y2="33527"/>
                        <a14:foregroundMark x1="30000" y1="25728" x2="21667" y2="37136"/>
                        <a14:foregroundMark x1="21667" y1="37136" x2="14881" y2="61816"/>
                        <a14:foregroundMark x1="14881" y1="61816" x2="16190" y2="67171"/>
                        <a14:foregroundMark x1="32143" y1="16065" x2="68333" y2="23283"/>
                        <a14:foregroundMark x1="68333" y1="23283" x2="69048" y2="23166"/>
                        <a14:foregroundMark x1="85714" y1="22235" x2="91310" y2="42491"/>
                        <a14:foregroundMark x1="91310" y1="42491" x2="90595" y2="71478"/>
                        <a14:foregroundMark x1="20833" y1="6054" x2="20595" y2="15367"/>
                        <a14:foregroundMark x1="5833" y1="32363" x2="11429" y2="49127"/>
                        <a14:foregroundMark x1="30952" y1="90803" x2="60000" y2="94412"/>
                        <a14:foregroundMark x1="60000" y1="94412" x2="72857" y2="89639"/>
                        <a14:foregroundMark x1="71667" y1="24796" x2="79524" y2="37020"/>
                        <a14:foregroundMark x1="79524" y1="37020" x2="80119" y2="37602"/>
                        <a14:foregroundMark x1="70238" y1="8033" x2="62024" y2="16997"/>
                        <a14:foregroundMark x1="25238" y1="5821" x2="31190" y2="15600"/>
                        <a14:foregroundMark x1="16667" y1="12922" x2="17619" y2="21187"/>
                        <a14:foregroundMark x1="91310" y1="22468" x2="91548" y2="28522"/>
                        <a14:foregroundMark x1="85714" y1="48894" x2="86190" y2="79045"/>
                        <a14:foregroundMark x1="69286" y1="6054" x2="74524" y2="14319"/>
                        <a14:foregroundMark x1="23214" y1="3260" x2="32738" y2="11292"/>
                        <a14:foregroundMark x1="4643" y1="35157" x2="5833" y2="41094"/>
                        <a14:foregroundMark x1="69048" y1="4191" x2="77738" y2="14552"/>
                        <a14:foregroundMark x1="77738" y1="14552" x2="77976" y2="14552"/>
                        <a14:foregroundMark x1="24881" y1="2794" x2="34643" y2="11059"/>
                        <a14:foregroundMark x1="27381" y1="3260" x2="34643" y2="11059"/>
                        <a14:foregroundMark x1="28333" y1="3492" x2="36071" y2="11292"/>
                        <a14:foregroundMark x1="66310" y1="3492" x2="60000" y2="11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779" y="2848781"/>
            <a:ext cx="3374625" cy="258821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9697BE4-2D19-4733-3D39-DB54B97EE5F4}"/>
              </a:ext>
            </a:extLst>
          </p:cNvPr>
          <p:cNvGrpSpPr/>
          <p:nvPr/>
        </p:nvGrpSpPr>
        <p:grpSpPr>
          <a:xfrm>
            <a:off x="8438551" y="1143285"/>
            <a:ext cx="2946400" cy="1520398"/>
            <a:chOff x="6328913" y="538802"/>
            <a:chExt cx="2209800" cy="1520398"/>
          </a:xfrm>
          <a:solidFill>
            <a:srgbClr val="FF0000"/>
          </a:solidFill>
        </p:grpSpPr>
        <p:sp>
          <p:nvSpPr>
            <p:cNvPr id="15" name="Speech Bubble: Oval 14">
              <a:extLst>
                <a:ext uri="{FF2B5EF4-FFF2-40B4-BE49-F238E27FC236}">
                  <a16:creationId xmlns="" xmlns:a16="http://schemas.microsoft.com/office/drawing/2014/main" id="{D3D6B67B-FA08-B0F3-806E-BF1B945B8B9F}"/>
                </a:ext>
              </a:extLst>
            </p:cNvPr>
            <p:cNvSpPr/>
            <p:nvPr/>
          </p:nvSpPr>
          <p:spPr>
            <a:xfrm>
              <a:off x="6328913" y="538802"/>
              <a:ext cx="2209800" cy="1520398"/>
            </a:xfrm>
            <a:prstGeom prst="wedgeEllipseCallou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F225321-4E5F-B28B-7AE0-5E94D01C8F82}"/>
                </a:ext>
              </a:extLst>
            </p:cNvPr>
            <p:cNvSpPr txBox="1"/>
            <p:nvPr/>
          </p:nvSpPr>
          <p:spPr>
            <a:xfrm>
              <a:off x="6858000" y="831649"/>
              <a:ext cx="1371600" cy="830997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#9Slide02 Tieu de rat dai 01" panose="020B0604020202020204" charset="0"/>
                  <a:ea typeface="#9Slide02 Tieu de rat dai 01" panose="020B0604020202020204" charset="0"/>
                </a:rPr>
                <a:t>Một tràng </a:t>
              </a:r>
            </a:p>
            <a:p>
              <a:r>
                <a:rPr lang="en-US" sz="2400">
                  <a:solidFill>
                    <a:schemeClr val="bg1"/>
                  </a:solidFill>
                  <a:latin typeface="#9Slide02 Tieu de rat dai 01" panose="020B0604020202020204" charset="0"/>
                  <a:ea typeface="#9Slide02 Tieu de rat dai 01" panose="020B0604020202020204" charset="0"/>
                </a:rPr>
                <a:t>pháo tay</a:t>
              </a:r>
              <a:endParaRPr lang="en-US" sz="2400" dirty="0">
                <a:solidFill>
                  <a:schemeClr val="bg1"/>
                </a:solidFill>
                <a:latin typeface="#9Slide02 Tieu de rat dai 01" panose="020B0604020202020204" charset="0"/>
                <a:ea typeface="#9Slide02 Tieu de rat dai 01" panose="020B0604020202020204" charset="0"/>
              </a:endParaRPr>
            </a:p>
          </p:txBody>
        </p:sp>
      </p:grp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0F231244-FE84-200A-6865-B17AAB7440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37" b="89926" l="8667" r="91333">
                        <a14:foregroundMark x1="11833" y1="32000" x2="11000" y2="78074"/>
                        <a14:foregroundMark x1="30000" y1="39111" x2="32000" y2="85185"/>
                        <a14:foregroundMark x1="42500" y1="65630" x2="48000" y2="86222"/>
                        <a14:foregroundMark x1="86667" y1="37037" x2="86667" y2="85037"/>
                        <a14:foregroundMark x1="80333" y1="32148" x2="83833" y2="38370"/>
                        <a14:foregroundMark x1="26167" y1="32148" x2="36833" y2="33185"/>
                        <a14:foregroundMark x1="11833" y1="29037" x2="23333" y2="28000"/>
                        <a14:foregroundMark x1="88833" y1="33926" x2="88500" y2="83704"/>
                        <a14:foregroundMark x1="70333" y1="57778" x2="75833" y2="82074"/>
                        <a14:foregroundMark x1="69000" y1="9333" x2="69000" y2="9333"/>
                        <a14:foregroundMark x1="8667" y1="28444" x2="25667" y2="27259"/>
                        <a14:foregroundMark x1="8667" y1="27556" x2="27000" y2="27556"/>
                        <a14:foregroundMark x1="90500" y1="70963" x2="90701" y2="74403"/>
                        <a14:backgroundMark x1="92167" y1="75704" x2="92667" y2="88000"/>
                        <a14:backgroundMark x1="91333" y1="74222" x2="92167" y2="7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476501"/>
            <a:ext cx="3657600" cy="3086099"/>
          </a:xfrm>
          <a:prstGeom prst="rect">
            <a:avLst/>
          </a:prstGeom>
        </p:spPr>
      </p:pic>
      <p:sp>
        <p:nvSpPr>
          <p:cNvPr id="21" name="Arrow: Striped Right 20">
            <a:hlinkClick r:id="rId8" action="ppaction://hlinksldjump"/>
            <a:extLst>
              <a:ext uri="{FF2B5EF4-FFF2-40B4-BE49-F238E27FC236}">
                <a16:creationId xmlns="" xmlns:a16="http://schemas.microsoft.com/office/drawing/2014/main" id="{221FF45D-D359-52D6-F9B7-3C2D8A72C957}"/>
              </a:ext>
            </a:extLst>
          </p:cNvPr>
          <p:cNvSpPr/>
          <p:nvPr/>
        </p:nvSpPr>
        <p:spPr>
          <a:xfrm rot="10800000">
            <a:off x="11480800" y="5562600"/>
            <a:ext cx="711200" cy="457200"/>
          </a:xfrm>
          <a:prstGeom prst="stripedRightArrow">
            <a:avLst/>
          </a:prstGeom>
          <a:solidFill>
            <a:srgbClr val="F6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98691" y="183633"/>
            <a:ext cx="4905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itchFamily="34" charset="0"/>
                <a:ea typeface="#9Slide02 Noi dung rat dai" panose="020B0604020202020204" charset="0"/>
                <a:cs typeface="Arial" pitchFamily="34" charset="0"/>
              </a:rPr>
              <a:t>QUÀ TẶNG TRONG Ô CỬA SỐ 1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#9Slide02 Noi dung rat dai" panose="020B060402020202020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7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222DDCF-A39A-188E-31C2-3B187E808007}"/>
              </a:ext>
            </a:extLst>
          </p:cNvPr>
          <p:cNvSpPr txBox="1"/>
          <p:nvPr/>
        </p:nvSpPr>
        <p:spPr>
          <a:xfrm>
            <a:off x="840197" y="415503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#9Slide02 Noi dung rat dai" panose="020B060402020202020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#9Slide02 Noi dung rat dai" panose="020B0604020202020204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ea typeface="#9Slide02 Noi dung rat dai" panose="020B0604020202020204" charset="0"/>
                <a:cs typeface="Times New Roman" pitchFamily="18" charset="0"/>
              </a:rPr>
              <a:t>2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ea typeface="#9Slide02 Noi dung rat dai" panose="020B0604020202020204" charset="0"/>
                <a:cs typeface="Times New Roman" pitchFamily="18" charset="0"/>
              </a:rPr>
              <a:t>: Hình ảnh dưới đây thể hiện điều gì về tế bào?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#9Slide02 Noi dung rat dai" panose="020B060402020202020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1442" y="5893605"/>
            <a:ext cx="3591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 trúc tế bào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7017085" y="5136704"/>
            <a:ext cx="382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i="1" kern="120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Tế bào nhân thực – TB thực vật</a:t>
            </a:r>
            <a:endParaRPr lang="en-US" sz="2000" b="1" i="1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0" name="Picture 4" descr="Lý thuyết Sinh học 10 Cánh diều Bài 7: Tế bào nhân sơ và tế bào nhân thự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86"/>
            <a:ext cx="6466494" cy="37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5909" y="5120386"/>
            <a:ext cx="3120571" cy="527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 bào nhân sơ </a:t>
            </a:r>
            <a:endParaRPr lang="en-US" sz="2000" b="1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2961" y="4719348"/>
            <a:ext cx="2826468" cy="370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2" descr="Cấu tạo của tế bào nhân thự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Cấu tạo của tế bào nhân thự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Cấu tạo của tế bào nhân thự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884" y="1124854"/>
            <a:ext cx="5628313" cy="377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56A873B-7EE6-9688-FDAE-BDE1382BB885}"/>
              </a:ext>
            </a:extLst>
          </p:cNvPr>
          <p:cNvGrpSpPr/>
          <p:nvPr/>
        </p:nvGrpSpPr>
        <p:grpSpPr>
          <a:xfrm>
            <a:off x="6847225" y="995919"/>
            <a:ext cx="2283337" cy="1905000"/>
            <a:chOff x="253148" y="493708"/>
            <a:chExt cx="1712503" cy="1905000"/>
          </a:xfrm>
          <a:solidFill>
            <a:srgbClr val="FF0000"/>
          </a:solidFill>
        </p:grpSpPr>
        <p:sp>
          <p:nvSpPr>
            <p:cNvPr id="10" name="Flowchart: Sequential Access Storage 9">
              <a:extLst>
                <a:ext uri="{FF2B5EF4-FFF2-40B4-BE49-F238E27FC236}">
                  <a16:creationId xmlns="" xmlns:a16="http://schemas.microsoft.com/office/drawing/2014/main" id="{D3BF1D7C-43F4-1D32-512B-BAC5D2AE57EB}"/>
                </a:ext>
              </a:extLst>
            </p:cNvPr>
            <p:cNvSpPr/>
            <p:nvPr/>
          </p:nvSpPr>
          <p:spPr>
            <a:xfrm>
              <a:off x="253148" y="493708"/>
              <a:ext cx="1712503" cy="1905000"/>
            </a:xfrm>
            <a:prstGeom prst="flowChartMagneticTap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5C2E5F92-DDFC-47E7-D538-F47EB7E406FB}"/>
                </a:ext>
              </a:extLst>
            </p:cNvPr>
            <p:cNvSpPr txBox="1"/>
            <p:nvPr/>
          </p:nvSpPr>
          <p:spPr>
            <a:xfrm>
              <a:off x="533400" y="1052046"/>
              <a:ext cx="1151999" cy="830997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#9Slide02 Tieu de rat dai 01" panose="020B0604020202020204" charset="0"/>
                  <a:ea typeface="#9Slide02 Tieu de rat dai 01" panose="020B0604020202020204" charset="0"/>
                </a:rPr>
                <a:t>Một</a:t>
              </a:r>
              <a:r>
                <a:rPr lang="en-US" sz="2400" dirty="0">
                  <a:solidFill>
                    <a:schemeClr val="bg1"/>
                  </a:solidFill>
                  <a:latin typeface="#9Slide02 Tieu de rat dai 01" panose="020B0604020202020204" charset="0"/>
                  <a:ea typeface="#9Slide02 Tieu de rat dai 01" panose="020B060402020202020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#9Slide02 Tieu de rat dai 01" panose="020B0604020202020204" charset="0"/>
                  <a:ea typeface="#9Slide02 Tieu de rat dai 01" panose="020B0604020202020204" charset="0"/>
                </a:rPr>
                <a:t>điểm</a:t>
              </a:r>
              <a:r>
                <a:rPr lang="en-US" sz="2400" dirty="0">
                  <a:solidFill>
                    <a:schemeClr val="bg1"/>
                  </a:solidFill>
                  <a:latin typeface="#9Slide02 Tieu de rat dai 01" panose="020B0604020202020204" charset="0"/>
                  <a:ea typeface="#9Slide02 Tieu de rat dai 01" panose="020B0604020202020204" charset="0"/>
                </a:rPr>
                <a:t> 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latin typeface="#9Slide02 Tieu de rat dai 01" panose="020B0604020202020204" charset="0"/>
                  <a:ea typeface="#9Slide02 Tieu de rat dai 01" panose="020B0604020202020204" charset="0"/>
                </a:rPr>
                <a:t>9</a:t>
              </a:r>
            </a:p>
          </p:txBody>
        </p:sp>
      </p:grpSp>
      <p:pic>
        <p:nvPicPr>
          <p:cNvPr id="14" name="Picture 13" descr="A red gift box&#10;&#10;Description automatically generated with medium confidence">
            <a:extLst>
              <a:ext uri="{FF2B5EF4-FFF2-40B4-BE49-F238E27FC236}">
                <a16:creationId xmlns="" xmlns:a16="http://schemas.microsoft.com/office/drawing/2014/main" id="{54F64373-A345-B6AC-7536-1BA9E6FD85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94" b="94296" l="4643" r="91548">
                        <a14:foregroundMark x1="20357" y1="13388" x2="20357" y2="13388"/>
                        <a14:foregroundMark x1="37976" y1="21886" x2="37976" y2="21886"/>
                        <a14:foregroundMark x1="36786" y1="29802" x2="36786" y2="29802"/>
                        <a14:foregroundMark x1="37500" y1="29336" x2="37500" y2="29336"/>
                        <a14:foregroundMark x1="39167" y1="33527" x2="39167" y2="33527"/>
                        <a14:foregroundMark x1="30000" y1="25728" x2="21667" y2="37136"/>
                        <a14:foregroundMark x1="21667" y1="37136" x2="14881" y2="61816"/>
                        <a14:foregroundMark x1="14881" y1="61816" x2="16190" y2="67171"/>
                        <a14:foregroundMark x1="32143" y1="16065" x2="68333" y2="23283"/>
                        <a14:foregroundMark x1="68333" y1="23283" x2="69048" y2="23166"/>
                        <a14:foregroundMark x1="85714" y1="22235" x2="91310" y2="42491"/>
                        <a14:foregroundMark x1="91310" y1="42491" x2="90595" y2="71478"/>
                        <a14:foregroundMark x1="20833" y1="6054" x2="20595" y2="15367"/>
                        <a14:foregroundMark x1="5833" y1="32363" x2="11429" y2="49127"/>
                        <a14:foregroundMark x1="30952" y1="90803" x2="60000" y2="94412"/>
                        <a14:foregroundMark x1="60000" y1="94412" x2="72857" y2="89639"/>
                        <a14:foregroundMark x1="71667" y1="24796" x2="79524" y2="37020"/>
                        <a14:foregroundMark x1="79524" y1="37020" x2="80119" y2="37602"/>
                        <a14:foregroundMark x1="70238" y1="8033" x2="62024" y2="16997"/>
                        <a14:foregroundMark x1="25238" y1="5821" x2="31190" y2="15600"/>
                        <a14:foregroundMark x1="16667" y1="12922" x2="17619" y2="21187"/>
                        <a14:foregroundMark x1="91310" y1="22468" x2="91548" y2="28522"/>
                        <a14:foregroundMark x1="85714" y1="48894" x2="86190" y2="79045"/>
                        <a14:foregroundMark x1="69286" y1="6054" x2="74524" y2="14319"/>
                        <a14:foregroundMark x1="23214" y1="3260" x2="32738" y2="11292"/>
                        <a14:foregroundMark x1="4643" y1="35157" x2="5833" y2="41094"/>
                        <a14:foregroundMark x1="69048" y1="4191" x2="77738" y2="14552"/>
                        <a14:foregroundMark x1="77738" y1="14552" x2="77976" y2="14552"/>
                        <a14:foregroundMark x1="24881" y1="2794" x2="34643" y2="11059"/>
                        <a14:foregroundMark x1="27381" y1="3260" x2="34643" y2="11059"/>
                        <a14:foregroundMark x1="28333" y1="3492" x2="36071" y2="11292"/>
                        <a14:foregroundMark x1="66310" y1="3492" x2="60000" y2="11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97" y="2708618"/>
            <a:ext cx="3374625" cy="258821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9697BE4-2D19-4733-3D39-DB54B97EE5F4}"/>
              </a:ext>
            </a:extLst>
          </p:cNvPr>
          <p:cNvGrpSpPr/>
          <p:nvPr/>
        </p:nvGrpSpPr>
        <p:grpSpPr>
          <a:xfrm>
            <a:off x="2235200" y="1188220"/>
            <a:ext cx="2946400" cy="1520398"/>
            <a:chOff x="6400800" y="341309"/>
            <a:chExt cx="2209800" cy="1520398"/>
          </a:xfrm>
          <a:solidFill>
            <a:srgbClr val="FF0000"/>
          </a:solidFill>
        </p:grpSpPr>
        <p:sp>
          <p:nvSpPr>
            <p:cNvPr id="15" name="Speech Bubble: Oval 14">
              <a:extLst>
                <a:ext uri="{FF2B5EF4-FFF2-40B4-BE49-F238E27FC236}">
                  <a16:creationId xmlns="" xmlns:a16="http://schemas.microsoft.com/office/drawing/2014/main" id="{D3D6B67B-FA08-B0F3-806E-BF1B945B8B9F}"/>
                </a:ext>
              </a:extLst>
            </p:cNvPr>
            <p:cNvSpPr/>
            <p:nvPr/>
          </p:nvSpPr>
          <p:spPr>
            <a:xfrm>
              <a:off x="6400800" y="341309"/>
              <a:ext cx="2209800" cy="1520398"/>
            </a:xfrm>
            <a:prstGeom prst="wedgeEllipseCallou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F225321-4E5F-B28B-7AE0-5E94D01C8F82}"/>
                </a:ext>
              </a:extLst>
            </p:cNvPr>
            <p:cNvSpPr txBox="1"/>
            <p:nvPr/>
          </p:nvSpPr>
          <p:spPr>
            <a:xfrm>
              <a:off x="6909863" y="600844"/>
              <a:ext cx="1191673" cy="1200329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#9Slide02 Tieu de rat dai 01" panose="020B0604020202020204" charset="0"/>
                  <a:ea typeface="#9Slide02 Tieu de rat dai 01" panose="020B0604020202020204" charset="0"/>
                </a:rPr>
                <a:t>Chúc</a:t>
              </a:r>
              <a:r>
                <a:rPr lang="en-US" sz="2400" dirty="0">
                  <a:solidFill>
                    <a:schemeClr val="bg1"/>
                  </a:solidFill>
                  <a:latin typeface="#9Slide02 Tieu de rat dai 01" panose="020B0604020202020204" charset="0"/>
                  <a:ea typeface="#9Slide02 Tieu de rat dai 01" panose="020B060402020202020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#9Slide02 Tieu de rat dai 01" panose="020B0604020202020204" charset="0"/>
                  <a:ea typeface="#9Slide02 Tieu de rat dai 01" panose="020B0604020202020204" charset="0"/>
                </a:rPr>
                <a:t>bạn</a:t>
              </a:r>
              <a:r>
                <a:rPr lang="en-US" sz="2400" dirty="0">
                  <a:solidFill>
                    <a:schemeClr val="bg1"/>
                  </a:solidFill>
                  <a:latin typeface="#9Slide02 Tieu de rat dai 01" panose="020B0604020202020204" charset="0"/>
                  <a:ea typeface="#9Slide02 Tieu de rat dai 01" panose="020B0604020202020204" charset="0"/>
                </a:rPr>
                <a:t> </a:t>
              </a:r>
            </a:p>
            <a:p>
              <a:r>
                <a:rPr lang="en-US" sz="2400" dirty="0">
                  <a:solidFill>
                    <a:schemeClr val="bg1"/>
                  </a:solidFill>
                  <a:latin typeface="#9Slide02 Tieu de rat dai 01" panose="020B0604020202020204" charset="0"/>
                  <a:ea typeface="#9Slide02 Tieu de rat dai 01" panose="020B0604020202020204" charset="0"/>
                </a:rPr>
                <a:t>may </a:t>
              </a:r>
              <a:r>
                <a:rPr lang="en-US" sz="2400" dirty="0" err="1">
                  <a:solidFill>
                    <a:schemeClr val="bg1"/>
                  </a:solidFill>
                  <a:latin typeface="#9Slide02 Tieu de rat dai 01" panose="020B0604020202020204" charset="0"/>
                  <a:ea typeface="#9Slide02 Tieu de rat dai 01" panose="020B0604020202020204" charset="0"/>
                </a:rPr>
                <a:t>mắn</a:t>
              </a:r>
              <a:r>
                <a:rPr lang="en-US" sz="2400" dirty="0">
                  <a:solidFill>
                    <a:schemeClr val="bg1"/>
                  </a:solidFill>
                  <a:latin typeface="#9Slide02 Tieu de rat dai 01" panose="020B0604020202020204" charset="0"/>
                  <a:ea typeface="#9Slide02 Tieu de rat dai 01" panose="020B0604020202020204" charset="0"/>
                </a:rPr>
                <a:t> </a:t>
              </a:r>
            </a:p>
            <a:p>
              <a:r>
                <a:rPr lang="en-US" sz="2400" dirty="0" err="1">
                  <a:solidFill>
                    <a:schemeClr val="bg1"/>
                  </a:solidFill>
                  <a:latin typeface="#9Slide02 Tieu de rat dai 01" panose="020B0604020202020204" charset="0"/>
                  <a:ea typeface="#9Slide02 Tieu de rat dai 01" panose="020B0604020202020204" charset="0"/>
                </a:rPr>
                <a:t>lần</a:t>
              </a:r>
              <a:r>
                <a:rPr lang="en-US" sz="2400" dirty="0">
                  <a:solidFill>
                    <a:schemeClr val="bg1"/>
                  </a:solidFill>
                  <a:latin typeface="#9Slide02 Tieu de rat dai 01" panose="020B0604020202020204" charset="0"/>
                  <a:ea typeface="#9Slide02 Tieu de rat dai 01" panose="020B060402020202020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#9Slide02 Tieu de rat dai 01" panose="020B0604020202020204" charset="0"/>
                  <a:ea typeface="#9Slide02 Tieu de rat dai 01" panose="020B0604020202020204" charset="0"/>
                </a:rPr>
                <a:t>sau</a:t>
              </a:r>
              <a:endParaRPr lang="en-US" sz="2400" dirty="0">
                <a:solidFill>
                  <a:schemeClr val="bg1"/>
                </a:solidFill>
                <a:latin typeface="#9Slide02 Tieu de rat dai 01" panose="020B0604020202020204" charset="0"/>
                <a:ea typeface="#9Slide02 Tieu de rat dai 01" panose="020B0604020202020204" charset="0"/>
              </a:endParaRPr>
            </a:p>
          </p:txBody>
        </p:sp>
      </p:grp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0F231244-FE84-200A-6865-B17AAB7440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37" b="89926" l="8667" r="91333">
                        <a14:foregroundMark x1="11833" y1="32000" x2="11000" y2="78074"/>
                        <a14:foregroundMark x1="30000" y1="39111" x2="32000" y2="85185"/>
                        <a14:foregroundMark x1="42500" y1="65630" x2="48000" y2="86222"/>
                        <a14:foregroundMark x1="86667" y1="37037" x2="86667" y2="85037"/>
                        <a14:foregroundMark x1="80333" y1="32148" x2="83833" y2="38370"/>
                        <a14:foregroundMark x1="26167" y1="32148" x2="36833" y2="33185"/>
                        <a14:foregroundMark x1="11833" y1="29037" x2="23333" y2="28000"/>
                        <a14:foregroundMark x1="88833" y1="33926" x2="88500" y2="83704"/>
                        <a14:foregroundMark x1="70333" y1="57778" x2="75833" y2="82074"/>
                        <a14:foregroundMark x1="69000" y1="9333" x2="69000" y2="9333"/>
                        <a14:foregroundMark x1="8667" y1="28444" x2="25667" y2="27259"/>
                        <a14:foregroundMark x1="8667" y1="27556" x2="27000" y2="27556"/>
                        <a14:foregroundMark x1="90500" y1="70963" x2="90701" y2="74403"/>
                        <a14:backgroundMark x1="92167" y1="75704" x2="92667" y2="88000"/>
                        <a14:backgroundMark x1="91333" y1="74222" x2="92167" y2="7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2411106"/>
            <a:ext cx="3759200" cy="31718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1AD1EC4-AE42-30F9-821C-CE459FC024B0}"/>
              </a:ext>
            </a:extLst>
          </p:cNvPr>
          <p:cNvSpPr txBox="1"/>
          <p:nvPr/>
        </p:nvSpPr>
        <p:spPr>
          <a:xfrm>
            <a:off x="3457247" y="184914"/>
            <a:ext cx="4905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#9Slide02 Noi dung rat dai" panose="020B0604020202020204" charset="0"/>
                <a:ea typeface="#9Slide02 Noi dung rat dai" panose="020B0604020202020204" charset="0"/>
              </a:rPr>
              <a:t>QUÀ TẶNG TRONG Ô CỬA SỐ 2</a:t>
            </a:r>
          </a:p>
        </p:txBody>
      </p:sp>
      <p:sp>
        <p:nvSpPr>
          <p:cNvPr id="21" name="Arrow: Striped Right 20">
            <a:hlinkClick r:id="rId8" action="ppaction://hlinksldjump"/>
            <a:extLst>
              <a:ext uri="{FF2B5EF4-FFF2-40B4-BE49-F238E27FC236}">
                <a16:creationId xmlns="" xmlns:a16="http://schemas.microsoft.com/office/drawing/2014/main" id="{81FAC210-575C-8024-79A8-2C5657DC6952}"/>
              </a:ext>
            </a:extLst>
          </p:cNvPr>
          <p:cNvSpPr/>
          <p:nvPr/>
        </p:nvSpPr>
        <p:spPr>
          <a:xfrm rot="10800000">
            <a:off x="11480800" y="5791200"/>
            <a:ext cx="711200" cy="457200"/>
          </a:xfrm>
          <a:prstGeom prst="stripedRightArrow">
            <a:avLst/>
          </a:prstGeom>
          <a:solidFill>
            <a:srgbClr val="F6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3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870980" y="3601227"/>
            <a:ext cx="1841500" cy="350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400" b="1" smtClean="0">
                <a:solidFill>
                  <a:srgbClr val="002060"/>
                </a:solidFill>
              </a:rPr>
              <a:t>   Uốn ván</a:t>
            </a:r>
            <a:endParaRPr lang="vi-VN" altLang="en-US" sz="2400" b="1" smtClean="0">
              <a:solidFill>
                <a:srgbClr val="002060"/>
              </a:solidFill>
            </a:endParaRP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18FB388-F2BD-4413-946C-D28CC8682FFD}" type="slidenum">
              <a:rPr lang="en-US" altLang="en-US" sz="1200">
                <a:solidFill>
                  <a:srgbClr val="898989"/>
                </a:solidFill>
              </a:rPr>
              <a:pPr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873999" y="1369355"/>
            <a:ext cx="3907589" cy="2554562"/>
            <a:chOff x="5791200" y="533400"/>
            <a:chExt cx="2819400" cy="2554562"/>
          </a:xfrm>
        </p:grpSpPr>
        <p:pic>
          <p:nvPicPr>
            <p:cNvPr id="20501" name="Picture 8" descr="khuan la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533400"/>
              <a:ext cx="28194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itle 1"/>
            <p:cNvSpPr txBox="1">
              <a:spLocks/>
            </p:cNvSpPr>
            <p:nvPr/>
          </p:nvSpPr>
          <p:spPr>
            <a:xfrm>
              <a:off x="6933477" y="2737124"/>
              <a:ext cx="647700" cy="350838"/>
            </a:xfrm>
            <a:prstGeom prst="rect">
              <a:avLst/>
            </a:prstGeom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200" dirty="0">
                  <a:solidFill>
                    <a:srgbClr val="00206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Lao</a:t>
              </a: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3962400" y="4131605"/>
            <a:ext cx="3860800" cy="2671763"/>
            <a:chOff x="2971800" y="3313113"/>
            <a:chExt cx="2895600" cy="2600325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3419475" y="5562601"/>
              <a:ext cx="2447925" cy="350837"/>
            </a:xfrm>
            <a:prstGeom prst="rect">
              <a:avLst/>
            </a:prstGeom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smtClean="0">
                  <a:solidFill>
                    <a:srgbClr val="00206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vi-VN" sz="2200" b="1" smtClean="0">
                  <a:solidFill>
                    <a:srgbClr val="00206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Viêm </a:t>
              </a:r>
              <a:r>
                <a:rPr lang="vi-VN" sz="2200" b="1" dirty="0">
                  <a:solidFill>
                    <a:srgbClr val="00206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màng não</a:t>
              </a:r>
            </a:p>
          </p:txBody>
        </p:sp>
        <p:pic>
          <p:nvPicPr>
            <p:cNvPr id="20496" name="Picture 15" descr="viem mang na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313113"/>
              <a:ext cx="28194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7924800" y="4055406"/>
            <a:ext cx="3856788" cy="2699302"/>
            <a:chOff x="4267200" y="3352800"/>
            <a:chExt cx="4305300" cy="3148845"/>
          </a:xfrm>
        </p:grpSpPr>
        <p:pic>
          <p:nvPicPr>
            <p:cNvPr id="20493" name="Picture 11" descr="C:\Users\tanhongha\Desktop\e. coli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352800"/>
              <a:ext cx="4305300" cy="2666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328305" y="5998998"/>
              <a:ext cx="2594219" cy="502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20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     Tiêu chảy</a:t>
              </a:r>
              <a:endParaRPr 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9" name="AutoShape 2" descr="Viêm phổi: Nguyên nhân, dấu hiệu, chẩn đoán và cách chẩn đo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" descr="Viêm phổi: Nguyên nhân, dấu hiệu, chẩn đoán và cách chẩn đoá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Viêm phổi: Nguyên nhân, dấu hiệu, chẩn đoán và cách chẩn đoá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029892"/>
            <a:ext cx="3503472" cy="233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1138961" y="6438138"/>
            <a:ext cx="1841500" cy="35083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en-US" sz="2200" smtClean="0">
                <a:solidFill>
                  <a:schemeClr val="tx1"/>
                </a:solidFill>
              </a:rPr>
              <a:t>Viêm phổi</a:t>
            </a:r>
            <a:endParaRPr lang="vi-VN" altLang="en-US" sz="2200" smtClean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413660F-3E8C-022B-E672-A3A1384DD452}"/>
              </a:ext>
            </a:extLst>
          </p:cNvPr>
          <p:cNvSpPr txBox="1"/>
          <p:nvPr/>
        </p:nvSpPr>
        <p:spPr>
          <a:xfrm>
            <a:off x="307974" y="0"/>
            <a:ext cx="116260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#9Slide02 Noi dung rat dai" panose="020B0604020202020204" charset="0"/>
                <a:cs typeface="Times New Roman" pitchFamily="18" charset="0"/>
              </a:rPr>
              <a:t>Câu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#9Slide02 Noi dung rat dai" panose="020B0604020202020204" charset="0"/>
                <a:cs typeface="Times New Roman" pitchFamily="18" charset="0"/>
              </a:rPr>
              <a:t> 3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  <a:ea typeface="#9Slide02 Noi dung rat dai" panose="020B0604020202020204" charset="0"/>
                <a:cs typeface="Times New Roman" pitchFamily="18" charset="0"/>
              </a:rPr>
              <a:t>: </a:t>
            </a:r>
            <a:r>
              <a:rPr lang="en-US" sz="2600" b="1" smtClean="0">
                <a:solidFill>
                  <a:srgbClr val="002060"/>
                </a:solidFill>
                <a:latin typeface="Times New Roman" pitchFamily="18" charset="0"/>
                <a:ea typeface="#9Slide02 Noi dung rat dai" panose="020B0604020202020204" charset="0"/>
                <a:cs typeface="Times New Roman" pitchFamily="18" charset="0"/>
              </a:rPr>
              <a:t>Tác nhân chính gây ra các bệnh như: bạch hầu, uốn ván, lao, viêm phổi, viêm màng não, tiêu chảy ở người?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ea typeface="#9Slide02 Noi dung rat dai" panose="020B060402020202020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4005" y="876912"/>
            <a:ext cx="23939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 KHUẨN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Vi khuẩn bạch hầu là gì, lan truyền bệnh như thế nào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Vi khuẩn bạch hầu là gì, lan truyền bệnh như thế nào?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8" descr="Bệnh bạch hầu lây qua đường nào? Nguyên nhân và biện pháp phòng ngừa -  Microlif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0" descr="Bệnh bạch hầu lây qua đường nào? Nguyên nhân và biện pháp phòng ngừa -  Microlif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2" descr="Bệnh bạch hầu lây qua đường nào? Nguyên nhân và biện pháp phòng ngừa -  Microlif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4" descr="Bệnh bạch hầu lây qua đường nào? Nguyên nhân và biện pháp phòng ngừa -  Microlif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6" descr="Bệnh bạch hầu lây qua đường nào? Nguyên nhân và biện pháp phòng ngừa -  Microlife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8" descr="Vi khuẩn Corynebacterium diphtheriae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 descr="Điều trị uốn ván như thế nào?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1" y="1379537"/>
            <a:ext cx="3570514" cy="213068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07975" y="1369355"/>
            <a:ext cx="3503472" cy="2557127"/>
            <a:chOff x="307975" y="1369355"/>
            <a:chExt cx="3503472" cy="255712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75" y="1369355"/>
              <a:ext cx="3503472" cy="2133600"/>
            </a:xfrm>
            <a:prstGeom prst="rect">
              <a:avLst/>
            </a:prstGeom>
          </p:spPr>
        </p:pic>
        <p:sp>
          <p:nvSpPr>
            <p:cNvPr id="36" name="Title 1"/>
            <p:cNvSpPr txBox="1">
              <a:spLocks/>
            </p:cNvSpPr>
            <p:nvPr/>
          </p:nvSpPr>
          <p:spPr>
            <a:xfrm>
              <a:off x="1296804" y="3575644"/>
              <a:ext cx="1841500" cy="350838"/>
            </a:xfrm>
            <a:prstGeom prst="rect">
              <a:avLst/>
            </a:prstGeom>
          </p:spPr>
          <p:txBody>
            <a:bodyPr vert="horz" rtlCol="0" anchor="ctr">
              <a:no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r>
                <a:rPr lang="vi-VN" altLang="en-US" sz="2200" smtClean="0">
                  <a:solidFill>
                    <a:srgbClr val="002060"/>
                  </a:solidFill>
                </a:rPr>
                <a:t>B</a:t>
              </a:r>
              <a:r>
                <a:rPr lang="en-US" altLang="en-US" sz="2200" smtClean="0">
                  <a:solidFill>
                    <a:srgbClr val="002060"/>
                  </a:solidFill>
                </a:rPr>
                <a:t>ạch hầu</a:t>
              </a:r>
              <a:endParaRPr lang="vi-VN" altLang="en-US" sz="2200" smtClean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099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56A873B-7EE6-9688-FDAE-BDE1382BB885}"/>
              </a:ext>
            </a:extLst>
          </p:cNvPr>
          <p:cNvGrpSpPr/>
          <p:nvPr/>
        </p:nvGrpSpPr>
        <p:grpSpPr>
          <a:xfrm>
            <a:off x="7691485" y="891357"/>
            <a:ext cx="2283337" cy="1905000"/>
            <a:chOff x="533400" y="762000"/>
            <a:chExt cx="1712503" cy="1905000"/>
          </a:xfrm>
          <a:solidFill>
            <a:srgbClr val="FF0000"/>
          </a:solidFill>
        </p:grpSpPr>
        <p:sp>
          <p:nvSpPr>
            <p:cNvPr id="10" name="Flowchart: Sequential Access Storage 9">
              <a:extLst>
                <a:ext uri="{FF2B5EF4-FFF2-40B4-BE49-F238E27FC236}">
                  <a16:creationId xmlns="" xmlns:a16="http://schemas.microsoft.com/office/drawing/2014/main" id="{D3BF1D7C-43F4-1D32-512B-BAC5D2AE57EB}"/>
                </a:ext>
              </a:extLst>
            </p:cNvPr>
            <p:cNvSpPr/>
            <p:nvPr/>
          </p:nvSpPr>
          <p:spPr>
            <a:xfrm>
              <a:off x="533400" y="762000"/>
              <a:ext cx="1712503" cy="1905000"/>
            </a:xfrm>
            <a:prstGeom prst="flowChartMagneticTap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5C2E5F92-DDFC-47E7-D538-F47EB7E406FB}"/>
                </a:ext>
              </a:extLst>
            </p:cNvPr>
            <p:cNvSpPr txBox="1"/>
            <p:nvPr/>
          </p:nvSpPr>
          <p:spPr>
            <a:xfrm>
              <a:off x="685010" y="1289498"/>
              <a:ext cx="1409281" cy="57785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err="1">
                  <a:solidFill>
                    <a:schemeClr val="bg1"/>
                  </a:solidFill>
                  <a:latin typeface="Arial" pitchFamily="34" charset="0"/>
                  <a:ea typeface="#9Slide02 Tieu de rat dai 01" panose="020B0604020202020204" charset="0"/>
                  <a:cs typeface="Arial" pitchFamily="34" charset="0"/>
                </a:rPr>
                <a:t>Một</a:t>
              </a:r>
              <a:r>
                <a:rPr lang="en-US" sz="2400">
                  <a:solidFill>
                    <a:schemeClr val="bg1"/>
                  </a:solidFill>
                  <a:latin typeface="Arial" pitchFamily="34" charset="0"/>
                  <a:ea typeface="#9Slide02 Tieu de rat dai 01" panose="020B0604020202020204" charset="0"/>
                  <a:cs typeface="Arial" pitchFamily="34" charset="0"/>
                </a:rPr>
                <a:t> </a:t>
              </a:r>
              <a:r>
                <a:rPr lang="en-US" sz="2400" smtClean="0">
                  <a:solidFill>
                    <a:schemeClr val="bg1"/>
                  </a:solidFill>
                  <a:latin typeface="Arial" pitchFamily="34" charset="0"/>
                  <a:ea typeface="#9Slide02 Tieu de rat dai 01" panose="020B0604020202020204" charset="0"/>
                  <a:cs typeface="Arial" pitchFamily="34" charset="0"/>
                </a:rPr>
                <a:t>điểm 10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  <a:ea typeface="#9Slide02 Tieu de rat dai 01" panose="020B0604020202020204" charset="0"/>
                <a:cs typeface="Arial" pitchFamily="34" charset="0"/>
              </a:endParaRPr>
            </a:p>
          </p:txBody>
        </p:sp>
      </p:grpSp>
      <p:pic>
        <p:nvPicPr>
          <p:cNvPr id="14" name="Picture 13" descr="A red gift box&#10;&#10;Description automatically generated with medium confidence">
            <a:extLst>
              <a:ext uri="{FF2B5EF4-FFF2-40B4-BE49-F238E27FC236}">
                <a16:creationId xmlns="" xmlns:a16="http://schemas.microsoft.com/office/drawing/2014/main" id="{54F64373-A345-B6AC-7536-1BA9E6FD85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94" b="94296" l="4643" r="91548">
                        <a14:foregroundMark x1="20357" y1="13388" x2="20357" y2="13388"/>
                        <a14:foregroundMark x1="37976" y1="21886" x2="37976" y2="21886"/>
                        <a14:foregroundMark x1="36786" y1="29802" x2="36786" y2="29802"/>
                        <a14:foregroundMark x1="37500" y1="29336" x2="37500" y2="29336"/>
                        <a14:foregroundMark x1="39167" y1="33527" x2="39167" y2="33527"/>
                        <a14:foregroundMark x1="30000" y1="25728" x2="21667" y2="37136"/>
                        <a14:foregroundMark x1="21667" y1="37136" x2="14881" y2="61816"/>
                        <a14:foregroundMark x1="14881" y1="61816" x2="16190" y2="67171"/>
                        <a14:foregroundMark x1="32143" y1="16065" x2="68333" y2="23283"/>
                        <a14:foregroundMark x1="68333" y1="23283" x2="69048" y2="23166"/>
                        <a14:foregroundMark x1="85714" y1="22235" x2="91310" y2="42491"/>
                        <a14:foregroundMark x1="91310" y1="42491" x2="90595" y2="71478"/>
                        <a14:foregroundMark x1="20833" y1="6054" x2="20595" y2="15367"/>
                        <a14:foregroundMark x1="5833" y1="32363" x2="11429" y2="49127"/>
                        <a14:foregroundMark x1="30952" y1="90803" x2="60000" y2="94412"/>
                        <a14:foregroundMark x1="60000" y1="94412" x2="72857" y2="89639"/>
                        <a14:foregroundMark x1="71667" y1="24796" x2="79524" y2="37020"/>
                        <a14:foregroundMark x1="79524" y1="37020" x2="80119" y2="37602"/>
                        <a14:foregroundMark x1="70238" y1="8033" x2="62024" y2="16997"/>
                        <a14:foregroundMark x1="25238" y1="5821" x2="31190" y2="15600"/>
                        <a14:foregroundMark x1="16667" y1="12922" x2="17619" y2="21187"/>
                        <a14:foregroundMark x1="91310" y1="22468" x2="91548" y2="28522"/>
                        <a14:foregroundMark x1="85714" y1="48894" x2="86190" y2="79045"/>
                        <a14:foregroundMark x1="69286" y1="6054" x2="74524" y2="14319"/>
                        <a14:foregroundMark x1="23214" y1="3260" x2="32738" y2="11292"/>
                        <a14:foregroundMark x1="4643" y1="35157" x2="5833" y2="41094"/>
                        <a14:foregroundMark x1="69048" y1="4191" x2="77738" y2="14552"/>
                        <a14:foregroundMark x1="77738" y1="14552" x2="77976" y2="14552"/>
                        <a14:foregroundMark x1="24881" y1="2794" x2="34643" y2="11059"/>
                        <a14:foregroundMark x1="27381" y1="3260" x2="34643" y2="11059"/>
                        <a14:foregroundMark x1="28333" y1="3492" x2="36071" y2="11292"/>
                        <a14:foregroundMark x1="66310" y1="3492" x2="60000" y2="11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41" y="2604056"/>
            <a:ext cx="3374625" cy="258821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9697BE4-2D19-4733-3D39-DB54B97EE5F4}"/>
              </a:ext>
            </a:extLst>
          </p:cNvPr>
          <p:cNvGrpSpPr/>
          <p:nvPr/>
        </p:nvGrpSpPr>
        <p:grpSpPr>
          <a:xfrm>
            <a:off x="1848917" y="1083658"/>
            <a:ext cx="2946400" cy="1520398"/>
            <a:chOff x="6328913" y="538802"/>
            <a:chExt cx="2209800" cy="1520398"/>
          </a:xfrm>
          <a:solidFill>
            <a:srgbClr val="FF0000"/>
          </a:solidFill>
        </p:grpSpPr>
        <p:sp>
          <p:nvSpPr>
            <p:cNvPr id="15" name="Speech Bubble: Oval 14">
              <a:extLst>
                <a:ext uri="{FF2B5EF4-FFF2-40B4-BE49-F238E27FC236}">
                  <a16:creationId xmlns="" xmlns:a16="http://schemas.microsoft.com/office/drawing/2014/main" id="{D3D6B67B-FA08-B0F3-806E-BF1B945B8B9F}"/>
                </a:ext>
              </a:extLst>
            </p:cNvPr>
            <p:cNvSpPr/>
            <p:nvPr/>
          </p:nvSpPr>
          <p:spPr>
            <a:xfrm>
              <a:off x="6328913" y="538802"/>
              <a:ext cx="2209800" cy="1520398"/>
            </a:xfrm>
            <a:prstGeom prst="wedgeEllipseCallou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F225321-4E5F-B28B-7AE0-5E94D01C8F82}"/>
                </a:ext>
              </a:extLst>
            </p:cNvPr>
            <p:cNvSpPr txBox="1"/>
            <p:nvPr/>
          </p:nvSpPr>
          <p:spPr>
            <a:xfrm>
              <a:off x="6884118" y="770652"/>
              <a:ext cx="1177245" cy="830997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#9Slide02 Tieu de rat dai 01" panose="020B0604020202020204" charset="0"/>
                  <a:ea typeface="#9Slide02 Tieu de rat dai 01" panose="020B0604020202020204" charset="0"/>
                </a:rPr>
                <a:t>Một tràng </a:t>
              </a:r>
            </a:p>
            <a:p>
              <a:r>
                <a:rPr lang="en-US" sz="2400">
                  <a:solidFill>
                    <a:schemeClr val="bg1"/>
                  </a:solidFill>
                  <a:latin typeface="#9Slide02 Tieu de rat dai 01" panose="020B0604020202020204" charset="0"/>
                  <a:ea typeface="#9Slide02 Tieu de rat dai 01" panose="020B0604020202020204" charset="0"/>
                </a:rPr>
                <a:t>pháo tay</a:t>
              </a:r>
              <a:endParaRPr lang="en-US" sz="2400" dirty="0">
                <a:solidFill>
                  <a:schemeClr val="bg1"/>
                </a:solidFill>
                <a:latin typeface="#9Slide02 Tieu de rat dai 01" panose="020B0604020202020204" charset="0"/>
                <a:ea typeface="#9Slide02 Tieu de rat dai 01" panose="020B0604020202020204" charset="0"/>
              </a:endParaRPr>
            </a:p>
          </p:txBody>
        </p:sp>
      </p:grp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0F231244-FE84-200A-6865-B17AAB7440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37" b="89926" l="8667" r="91333">
                        <a14:foregroundMark x1="11833" y1="32000" x2="11000" y2="78074"/>
                        <a14:foregroundMark x1="30000" y1="39111" x2="32000" y2="85185"/>
                        <a14:foregroundMark x1="42500" y1="65630" x2="48000" y2="86222"/>
                        <a14:foregroundMark x1="86667" y1="37037" x2="86667" y2="85037"/>
                        <a14:foregroundMark x1="80333" y1="32148" x2="83833" y2="38370"/>
                        <a14:foregroundMark x1="26167" y1="32148" x2="36833" y2="33185"/>
                        <a14:foregroundMark x1="11833" y1="29037" x2="23333" y2="28000"/>
                        <a14:foregroundMark x1="88833" y1="33926" x2="88500" y2="83704"/>
                        <a14:foregroundMark x1="70333" y1="57778" x2="75833" y2="82074"/>
                        <a14:foregroundMark x1="69000" y1="9333" x2="69000" y2="9333"/>
                        <a14:foregroundMark x1="8667" y1="28444" x2="25667" y2="27259"/>
                        <a14:foregroundMark x1="8667" y1="27556" x2="27000" y2="27556"/>
                        <a14:foregroundMark x1="90500" y1="70963" x2="90701" y2="74403"/>
                        <a14:backgroundMark x1="92167" y1="75704" x2="92667" y2="88000"/>
                        <a14:backgroundMark x1="91333" y1="74222" x2="92167" y2="7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1" y="2202543"/>
            <a:ext cx="3701225" cy="3122908"/>
          </a:xfrm>
          <a:prstGeom prst="rect">
            <a:avLst/>
          </a:prstGeom>
        </p:spPr>
      </p:pic>
      <p:sp>
        <p:nvSpPr>
          <p:cNvPr id="21" name="Arrow: Striped Right 20">
            <a:hlinkClick r:id="rId8" action="ppaction://hlinksldjump"/>
            <a:extLst>
              <a:ext uri="{FF2B5EF4-FFF2-40B4-BE49-F238E27FC236}">
                <a16:creationId xmlns="" xmlns:a16="http://schemas.microsoft.com/office/drawing/2014/main" id="{92DF27A2-7A1B-175A-194E-4F94715D627A}"/>
              </a:ext>
            </a:extLst>
          </p:cNvPr>
          <p:cNvSpPr/>
          <p:nvPr/>
        </p:nvSpPr>
        <p:spPr>
          <a:xfrm rot="10800000">
            <a:off x="11480800" y="5562600"/>
            <a:ext cx="711200" cy="457200"/>
          </a:xfrm>
          <a:prstGeom prst="stripedRightArrow">
            <a:avLst/>
          </a:prstGeom>
          <a:solidFill>
            <a:srgbClr val="F6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27837" y="272534"/>
            <a:ext cx="4905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itchFamily="34" charset="0"/>
                <a:ea typeface="#9Slide02 Noi dung rat dai" panose="020B0604020202020204" charset="0"/>
                <a:cs typeface="Arial" pitchFamily="34" charset="0"/>
              </a:rPr>
              <a:t>QUÀ TẶNG TRONG Ô CỬA SỐ 3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#9Slide02 Noi dung rat dai" panose="020B060402020202020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3361</TotalTime>
  <Words>1816</Words>
  <Application>Microsoft Office PowerPoint</Application>
  <PresentationFormat>Custom</PresentationFormat>
  <Paragraphs>299</Paragraphs>
  <Slides>32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Times New Roman</vt:lpstr>
      <vt:lpstr>Wingdings 2</vt:lpstr>
      <vt:lpstr>Verdana</vt:lpstr>
      <vt:lpstr>Calibri</vt:lpstr>
      <vt:lpstr>Wingdings 3</vt:lpstr>
      <vt:lpstr>#9Slide02 Noi dung rat dai</vt:lpstr>
      <vt:lpstr>#9Slide02 Tieu de rat dai 01</vt:lpstr>
      <vt:lpstr>Lucida Sans Unicode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Uốn ván</vt:lpstr>
      <vt:lpstr>PowerPoint Presentation</vt:lpstr>
      <vt:lpstr>   Uốn ván</vt:lpstr>
      <vt:lpstr>PowerPoint Presentation</vt:lpstr>
      <vt:lpstr> I. TẾ BÀO NHÂN SƠ</vt:lpstr>
      <vt:lpstr>PowerPoint Presentation</vt:lpstr>
      <vt:lpstr>Hoạt động nhóm: Hoàn thành PHT tìm hiểu  Tế bào nhân sơ (8 phút)</vt:lpstr>
      <vt:lpstr>                                     PHIẾU HỌC TẬP: TÌM HIỂU TẾ BÀO NHÂN SƠ (8 phút) Câu 1: Nêu đặc điểm chung của tế bào nhân sơ? Câu 2: Ghép thành phần cấu tạo của tế bào nhân sơ với chức năng phù hợp?</vt:lpstr>
      <vt:lpstr>PowerPoint Presentation</vt:lpstr>
      <vt:lpstr>PowerPoint Presentation</vt:lpstr>
      <vt:lpstr>PowerPoint Presentation</vt:lpstr>
      <vt:lpstr>2. Cấu trúc tế bào nhân sơ Câu 2: Ghép thành phần cấu tạo của TB nhân sơ với chức năng phù hợp</vt:lpstr>
      <vt:lpstr>Cấu trúc tế bào nhân sơ</vt:lpstr>
      <vt:lpstr>2. Cấu trúc tế bào nhân sơ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Nhiệm vụ sau tiết học</vt:lpstr>
      <vt:lpstr>`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User</cp:lastModifiedBy>
  <cp:revision>291</cp:revision>
  <dcterms:created xsi:type="dcterms:W3CDTF">2018-10-29T09:59:25Z</dcterms:created>
  <dcterms:modified xsi:type="dcterms:W3CDTF">2024-10-28T08:05:38Z</dcterms:modified>
</cp:coreProperties>
</file>