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72" r:id="rId3"/>
    <p:sldId id="323" r:id="rId4"/>
    <p:sldId id="257" r:id="rId5"/>
    <p:sldId id="259" r:id="rId6"/>
    <p:sldId id="258" r:id="rId7"/>
    <p:sldId id="260" r:id="rId8"/>
    <p:sldId id="324" r:id="rId9"/>
    <p:sldId id="261" r:id="rId10"/>
    <p:sldId id="262" r:id="rId11"/>
    <p:sldId id="264" r:id="rId12"/>
    <p:sldId id="325" r:id="rId13"/>
    <p:sldId id="265" r:id="rId14"/>
    <p:sldId id="266" r:id="rId15"/>
    <p:sldId id="352" r:id="rId16"/>
    <p:sldId id="328" r:id="rId17"/>
    <p:sldId id="329" r:id="rId18"/>
    <p:sldId id="330" r:id="rId19"/>
    <p:sldId id="327" r:id="rId20"/>
    <p:sldId id="331" r:id="rId21"/>
    <p:sldId id="332" r:id="rId22"/>
    <p:sldId id="334" r:id="rId23"/>
    <p:sldId id="336" r:id="rId24"/>
    <p:sldId id="337" r:id="rId25"/>
    <p:sldId id="338" r:id="rId26"/>
    <p:sldId id="335" r:id="rId27"/>
    <p:sldId id="340" r:id="rId28"/>
    <p:sldId id="339" r:id="rId29"/>
    <p:sldId id="341" r:id="rId30"/>
    <p:sldId id="342" r:id="rId31"/>
    <p:sldId id="309" r:id="rId32"/>
    <p:sldId id="310" r:id="rId33"/>
    <p:sldId id="343" r:id="rId34"/>
    <p:sldId id="344" r:id="rId35"/>
    <p:sldId id="346" r:id="rId36"/>
    <p:sldId id="347" r:id="rId37"/>
    <p:sldId id="348" r:id="rId38"/>
    <p:sldId id="349" r:id="rId39"/>
    <p:sldId id="350" r:id="rId40"/>
    <p:sldId id="353" r:id="rId41"/>
    <p:sldId id="351"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56" userDrawn="1">
          <p15:clr>
            <a:srgbClr val="A4A3A4"/>
          </p15:clr>
        </p15:guide>
        <p15:guide id="2" pos="7256" userDrawn="1">
          <p15:clr>
            <a:srgbClr val="A4A3A4"/>
          </p15:clr>
        </p15:guide>
        <p15:guide id="3" orient="horz" pos="672"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82" y="-90"/>
      </p:cViewPr>
      <p:guideLst>
        <p:guide orient="horz" pos="672"/>
        <p:guide orient="horz" pos="712"/>
        <p:guide orient="horz" pos="3928"/>
        <p:guide orient="horz" pos="3864"/>
        <p:guide pos="456"/>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27FAF-FC29-4936-BAAF-E0D073CF2031}" type="datetimeFigureOut">
              <a:rPr lang="en-US" smtClean="0"/>
              <a:t>14/10/2023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BFA11-6F37-47A9-9710-528ECAF052E7}" type="slidenum">
              <a:rPr lang="en-US" smtClean="0"/>
              <a:t>‹#›</a:t>
            </a:fld>
            <a:endParaRPr lang="en-US"/>
          </a:p>
        </p:txBody>
      </p:sp>
    </p:spTree>
    <p:extLst>
      <p:ext uri="{BB962C8B-B14F-4D97-AF65-F5344CB8AC3E}">
        <p14:creationId xmlns:p14="http://schemas.microsoft.com/office/powerpoint/2010/main" val="92914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51529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3DD38B-7915-472C-B291-4498020333A5}" type="datetimeFigureOut">
              <a:rPr lang="en-US" smtClean="0"/>
              <a:t>14/10/2023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378927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DD38B-7915-472C-B291-4498020333A5}" type="datetimeFigureOut">
              <a:rPr lang="en-US" smtClean="0"/>
              <a:t>14/10/2023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17982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DD38B-7915-472C-B291-4498020333A5}" type="datetimeFigureOut">
              <a:rPr lang="en-US" smtClean="0"/>
              <a:t>14/10/2023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129439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DD38B-7915-472C-B291-4498020333A5}" type="datetimeFigureOut">
              <a:rPr lang="en-US" smtClean="0"/>
              <a:t>14/10/2023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397407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3DD38B-7915-472C-B291-4498020333A5}" type="datetimeFigureOut">
              <a:rPr lang="en-US" smtClean="0"/>
              <a:t>14/10/2023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216241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DD38B-7915-472C-B291-4498020333A5}" type="datetimeFigureOut">
              <a:rPr lang="en-US" smtClean="0"/>
              <a:t>14/10/2023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15221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3DD38B-7915-472C-B291-4498020333A5}" type="datetimeFigureOut">
              <a:rPr lang="en-US" smtClean="0"/>
              <a:t>14/10/2023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218507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3DD38B-7915-472C-B291-4498020333A5}" type="datetimeFigureOut">
              <a:rPr lang="en-US" smtClean="0"/>
              <a:t>14/10/2023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264828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DD38B-7915-472C-B291-4498020333A5}" type="datetimeFigureOut">
              <a:rPr lang="en-US" smtClean="0"/>
              <a:t>14/10/2023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106665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3DD38B-7915-472C-B291-4498020333A5}" type="datetimeFigureOut">
              <a:rPr lang="en-US" smtClean="0"/>
              <a:t>14/10/2023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71493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3DD38B-7915-472C-B291-4498020333A5}" type="datetimeFigureOut">
              <a:rPr lang="en-US" smtClean="0"/>
              <a:t>14/10/2023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6FDC-B82A-44DB-BCB4-6DB784B5BCB8}" type="slidenum">
              <a:rPr lang="en-US" smtClean="0"/>
              <a:t>‹#›</a:t>
            </a:fld>
            <a:endParaRPr lang="en-US"/>
          </a:p>
        </p:txBody>
      </p:sp>
    </p:spTree>
    <p:extLst>
      <p:ext uri="{BB962C8B-B14F-4D97-AF65-F5344CB8AC3E}">
        <p14:creationId xmlns:p14="http://schemas.microsoft.com/office/powerpoint/2010/main" val="2393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DD38B-7915-472C-B291-4498020333A5}" type="datetimeFigureOut">
              <a:rPr lang="en-US" smtClean="0"/>
              <a:t>14/10/2023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D6FDC-B82A-44DB-BCB4-6DB784B5BCB8}" type="slidenum">
              <a:rPr lang="en-US" smtClean="0"/>
              <a:t>‹#›</a:t>
            </a:fld>
            <a:endParaRPr lang="en-US"/>
          </a:p>
        </p:txBody>
      </p:sp>
    </p:spTree>
    <p:extLst>
      <p:ext uri="{BB962C8B-B14F-4D97-AF65-F5344CB8AC3E}">
        <p14:creationId xmlns:p14="http://schemas.microsoft.com/office/powerpoint/2010/main" val="386331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slide" Target="slide29.xml"/><Relationship Id="rId4" Type="http://schemas.openxmlformats.org/officeDocument/2006/relationships/audio" Target="../media/audio3.wav"/><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slide" Target="slide29.xml"/><Relationship Id="rId4" Type="http://schemas.openxmlformats.org/officeDocument/2006/relationships/audio" Target="../media/audio2.wav"/><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slide" Target="slide29.xml"/><Relationship Id="rId4" Type="http://schemas.openxmlformats.org/officeDocument/2006/relationships/audio" Target="../media/audio2.wav"/><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29.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29.xml"/></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29.xml"/></Relationships>
</file>

<file path=ppt/slides/_rels/slide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s://vi.wikipedia.org/wiki/Xu%C3%A2n_Di%E1%BB%87u" TargetMode="External"/><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879"/>
            <a:ext cx="12192000" cy="6858000"/>
          </a:xfrm>
          <a:prstGeom prst="rect">
            <a:avLst/>
          </a:prstGeom>
        </p:spPr>
      </p:pic>
      <p:sp>
        <p:nvSpPr>
          <p:cNvPr id="6" name="WordArt 9" descr="Narrow vertical"/>
          <p:cNvSpPr>
            <a:spLocks noChangeArrowheads="1" noChangeShapeType="1" noTextEdit="1"/>
          </p:cNvSpPr>
          <p:nvPr/>
        </p:nvSpPr>
        <p:spPr bwMode="auto">
          <a:xfrm>
            <a:off x="3021274" y="136478"/>
            <a:ext cx="8305800" cy="1828800"/>
          </a:xfrm>
          <a:prstGeom prst="rect">
            <a:avLst/>
          </a:prstGeom>
        </p:spPr>
        <p:txBody>
          <a:bodyPr wrap="none" fromWordArt="1">
            <a:prstTxWarp prst="textCanUp">
              <a:avLst>
                <a:gd name="adj" fmla="val 85713"/>
              </a:avLst>
            </a:prstTxWarp>
          </a:bodyPr>
          <a:lstStyle/>
          <a:p>
            <a:pPr algn="ctr" fontAlgn="base">
              <a:spcBef>
                <a:spcPct val="0"/>
              </a:spcBef>
              <a:spcAft>
                <a:spcPct val="0"/>
              </a:spcAft>
            </a:pPr>
            <a:r>
              <a:rPr lang="en-US" sz="3600" b="1" kern="10" dirty="0">
                <a:ln w="12700">
                  <a:solidFill>
                    <a:srgbClr val="000000"/>
                  </a:solidFill>
                  <a:round/>
                  <a:headEnd/>
                  <a:tailEnd/>
                </a:ln>
                <a:solidFill>
                  <a:schemeClr val="bg1"/>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 MÙA XUÂN CHÍN</a:t>
            </a:r>
          </a:p>
        </p:txBody>
      </p:sp>
      <p:sp>
        <p:nvSpPr>
          <p:cNvPr id="7" name="Rectangle 6"/>
          <p:cNvSpPr/>
          <p:nvPr/>
        </p:nvSpPr>
        <p:spPr>
          <a:xfrm>
            <a:off x="5800161" y="2074461"/>
            <a:ext cx="5181739" cy="1015663"/>
          </a:xfrm>
          <a:prstGeom prst="rect">
            <a:avLst/>
          </a:prstGeom>
        </p:spPr>
        <p:txBody>
          <a:bodyPr wrap="none">
            <a:spAutoFit/>
          </a:bodyPr>
          <a:lstStyle/>
          <a:p>
            <a:pPr algn="ctr">
              <a:spcBef>
                <a:spcPts val="600"/>
              </a:spcBef>
              <a:spcAft>
                <a:spcPts val="0"/>
              </a:spcAft>
            </a:pPr>
            <a:r>
              <a:rPr lang="en-US" sz="6000" dirty="0">
                <a:solidFill>
                  <a:srgbClr val="C00000"/>
                </a:solidFill>
                <a:effectLst/>
                <a:latin typeface="Times New Roman" panose="02020603050405020304" pitchFamily="18" charset="0"/>
                <a:ea typeface="Times New Roman" panose="02020603050405020304" pitchFamily="18" charset="0"/>
              </a:rPr>
              <a:t>- </a:t>
            </a:r>
            <a:r>
              <a:rPr lang="en-US" sz="6000" dirty="0" err="1">
                <a:solidFill>
                  <a:srgbClr val="C00000"/>
                </a:solidFill>
                <a:effectLst/>
                <a:latin typeface="Times New Roman" panose="02020603050405020304" pitchFamily="18" charset="0"/>
                <a:ea typeface="Times New Roman" panose="02020603050405020304" pitchFamily="18" charset="0"/>
              </a:rPr>
              <a:t>Hàn</a:t>
            </a:r>
            <a:r>
              <a:rPr lang="en-US" sz="6000" dirty="0">
                <a:solidFill>
                  <a:srgbClr val="C00000"/>
                </a:solidFill>
                <a:effectLst/>
                <a:latin typeface="Times New Roman" panose="02020603050405020304" pitchFamily="18" charset="0"/>
                <a:ea typeface="Times New Roman" panose="02020603050405020304" pitchFamily="18" charset="0"/>
              </a:rPr>
              <a:t> </a:t>
            </a:r>
            <a:r>
              <a:rPr lang="en-US" sz="6000" dirty="0" err="1">
                <a:solidFill>
                  <a:srgbClr val="C00000"/>
                </a:solidFill>
                <a:effectLst/>
                <a:latin typeface="Times New Roman" panose="02020603050405020304" pitchFamily="18" charset="0"/>
                <a:ea typeface="Times New Roman" panose="02020603050405020304" pitchFamily="18" charset="0"/>
              </a:rPr>
              <a:t>Mặc</a:t>
            </a:r>
            <a:r>
              <a:rPr lang="en-US" sz="6000" dirty="0">
                <a:solidFill>
                  <a:srgbClr val="C00000"/>
                </a:solidFill>
                <a:effectLst/>
                <a:latin typeface="Times New Roman" panose="02020603050405020304" pitchFamily="18" charset="0"/>
                <a:ea typeface="Times New Roman" panose="02020603050405020304" pitchFamily="18" charset="0"/>
              </a:rPr>
              <a:t> </a:t>
            </a:r>
            <a:r>
              <a:rPr lang="en-US" sz="6000" dirty="0" err="1">
                <a:solidFill>
                  <a:srgbClr val="C00000"/>
                </a:solidFill>
                <a:effectLst/>
                <a:latin typeface="Times New Roman" panose="02020603050405020304" pitchFamily="18" charset="0"/>
                <a:ea typeface="Times New Roman" panose="02020603050405020304" pitchFamily="18" charset="0"/>
              </a:rPr>
              <a:t>Tử</a:t>
            </a:r>
            <a:r>
              <a:rPr lang="en-US" sz="6000" dirty="0">
                <a:solidFill>
                  <a:srgbClr val="C00000"/>
                </a:solidFill>
                <a:effectLst/>
                <a:latin typeface="Times New Roman" panose="02020603050405020304" pitchFamily="18" charset="0"/>
                <a:ea typeface="Times New Roman" panose="02020603050405020304" pitchFamily="18" charset="0"/>
              </a:rPr>
              <a:t> - </a:t>
            </a:r>
          </a:p>
        </p:txBody>
      </p:sp>
    </p:spTree>
    <p:extLst>
      <p:ext uri="{BB962C8B-B14F-4D97-AF65-F5344CB8AC3E}">
        <p14:creationId xmlns:p14="http://schemas.microsoft.com/office/powerpoint/2010/main" val="37212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3531981" y="819642"/>
            <a:ext cx="8141820" cy="5713894"/>
          </a:xfrm>
          <a:prstGeom prst="rect">
            <a:avLst/>
          </a:prstGeom>
        </p:spPr>
      </p:pic>
      <p:pic>
        <p:nvPicPr>
          <p:cNvPr id="35" name="Picture 34"/>
          <p:cNvPicPr>
            <a:picLocks noChangeAspect="1"/>
          </p:cNvPicPr>
          <p:nvPr/>
        </p:nvPicPr>
        <p:blipFill>
          <a:blip r:embed="rId3"/>
          <a:stretch>
            <a:fillRect/>
          </a:stretch>
        </p:blipFill>
        <p:spPr>
          <a:xfrm>
            <a:off x="7772400" y="1217042"/>
            <a:ext cx="3547616" cy="4730155"/>
          </a:xfrm>
          <a:prstGeom prst="rect">
            <a:avLst/>
          </a:prstGeom>
        </p:spPr>
      </p:pic>
      <p:sp>
        <p:nvSpPr>
          <p:cNvPr id="36" name="Rectangle 35"/>
          <p:cNvSpPr/>
          <p:nvPr/>
        </p:nvSpPr>
        <p:spPr>
          <a:xfrm>
            <a:off x="8527567" y="5943312"/>
            <a:ext cx="243105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18527" y="928928"/>
            <a:ext cx="7200088" cy="1446550"/>
          </a:xfrm>
          <a:prstGeom prst="rect">
            <a:avLst/>
          </a:prstGeom>
        </p:spPr>
        <p:txBody>
          <a:bodyPr wrap="square">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sớm</a:t>
            </a:r>
            <a:r>
              <a:rPr lang="en-US" sz="2800" dirty="0">
                <a:solidFill>
                  <a:srgbClr val="000000"/>
                </a:solidFill>
                <a:latin typeface="Times New Roman" panose="02020603050405020304" pitchFamily="18" charset="0"/>
                <a:ea typeface="Times New Roman" panose="02020603050405020304" pitchFamily="18" charset="0"/>
              </a:rPr>
              <a:t> (14, 15 </a:t>
            </a:r>
            <a:r>
              <a:rPr lang="en-US" sz="2800" dirty="0" err="1">
                <a:solidFill>
                  <a:srgbClr val="000000"/>
                </a:solidFill>
                <a:latin typeface="Times New Roman" panose="02020603050405020304" pitchFamily="18" charset="0"/>
                <a:ea typeface="Times New Roman" panose="02020603050405020304" pitchFamily="18" charset="0"/>
              </a:rPr>
              <a:t>tuổi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Minh </a:t>
            </a:r>
            <a:r>
              <a:rPr lang="en-US" sz="2800" dirty="0" err="1">
                <a:solidFill>
                  <a:srgbClr val="000000"/>
                </a:solidFill>
                <a:latin typeface="Times New Roman" panose="02020603050405020304" pitchFamily="18" charset="0"/>
                <a:ea typeface="Times New Roman" panose="02020603050405020304" pitchFamily="18" charset="0"/>
              </a:rPr>
              <a:t>Duệ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a:solidFill>
                  <a:srgbClr val="000000"/>
                </a:solidFill>
                <a:latin typeface="Times New Roman" panose="02020603050405020304" pitchFamily="18" charset="0"/>
                <a:ea typeface="Times New Roman" panose="02020603050405020304" pitchFamily="18" charset="0"/>
              </a:rPr>
              <a:t>... </a:t>
            </a:r>
            <a:endParaRPr lang="en-US" sz="2800" dirty="0"/>
          </a:p>
        </p:txBody>
      </p:sp>
      <p:sp>
        <p:nvSpPr>
          <p:cNvPr id="8" name="TextBox 7"/>
          <p:cNvSpPr txBox="1"/>
          <p:nvPr/>
        </p:nvSpPr>
        <p:spPr>
          <a:xfrm>
            <a:off x="41634" y="2831324"/>
            <a:ext cx="7553873" cy="3108543"/>
          </a:xfrm>
          <a:prstGeom prst="rect">
            <a:avLst/>
          </a:prstGeom>
          <a:noFill/>
        </p:spPr>
        <p:txBody>
          <a:bodyPr wrap="square" rtlCol="0">
            <a:spAutoFit/>
          </a:bodyPr>
          <a:lstStyle/>
          <a:p>
            <a:pPr algn="just"/>
            <a:r>
              <a:rPr lang="en-US" sz="2800" i="1" dirty="0" err="1">
                <a:latin typeface="Times New Roman" panose="02020603050405020304" pitchFamily="18" charset="0"/>
                <a:ea typeface="Times New Roman" panose="02020603050405020304" pitchFamily="18" charset="0"/>
              </a:rPr>
              <a:t>Cuộc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Hàn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Mặc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thật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ngắn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ngủi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chịu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đau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thương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nhưng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với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năng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tạo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nghị</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lực</a:t>
            </a:r>
            <a:r>
              <a:rPr lang="en-US" sz="2800" i="1" dirty="0">
                <a:latin typeface="Times New Roman" panose="02020603050405020304" pitchFamily="18" charset="0"/>
                <a:ea typeface="Times New Roman" panose="02020603050405020304" pitchFamily="18" charset="0"/>
              </a:rPr>
              <a:t> phi </a:t>
            </a:r>
            <a:r>
              <a:rPr lang="en-US" sz="2800" i="1" dirty="0" err="1">
                <a:latin typeface="Times New Roman" panose="02020603050405020304" pitchFamily="18" charset="0"/>
                <a:ea typeface="Times New Roman" panose="02020603050405020304" pitchFamily="18" charset="0"/>
              </a:rPr>
              <a:t>thường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thế</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hệ</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sau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phẩm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giá</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trị</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nghệ</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thuật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cao</a:t>
            </a:r>
            <a:r>
              <a:rPr lang="en-US" sz="2800" i="1" dirty="0">
                <a:latin typeface="Times New Roman" panose="02020603050405020304" pitchFamily="18" charset="0"/>
                <a:ea typeface="Times New Roman" panose="02020603050405020304" pitchFamily="18" charset="0"/>
              </a:rPr>
              <a:t>. Qua </a:t>
            </a:r>
            <a:r>
              <a:rPr lang="en-US" sz="2800" i="1" dirty="0" err="1">
                <a:latin typeface="Times New Roman" panose="02020603050405020304" pitchFamily="18" charset="0"/>
                <a:ea typeface="Times New Roman" panose="02020603050405020304" pitchFamily="18" charset="0"/>
              </a:rPr>
              <a:t>diện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mạo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sức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phức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tạp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đầy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ẩn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Hàn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Mặc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ta </a:t>
            </a:r>
            <a:r>
              <a:rPr lang="en-US" sz="2800" i="1" dirty="0" err="1">
                <a:latin typeface="Times New Roman" panose="02020603050405020304" pitchFamily="18" charset="0"/>
                <a:ea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thấy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rõ</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tình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yêu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đến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đau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đớn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hướng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cuộc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trần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thế</a:t>
            </a:r>
            <a:endParaRPr lang="en-US" sz="2800" i="1" dirty="0"/>
          </a:p>
        </p:txBody>
      </p:sp>
      <p:sp>
        <p:nvSpPr>
          <p:cNvPr id="19" name="TextBox 18"/>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pPr lvl="0"/>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Hàn</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Tử</a:t>
            </a:r>
            <a:endParaRPr lang="en-US" sz="2400" dirty="0">
              <a:solidFill>
                <a:prstClr val="black"/>
              </a:solidFill>
            </a:endParaRPr>
          </a:p>
        </p:txBody>
      </p:sp>
    </p:spTree>
    <p:extLst>
      <p:ext uri="{BB962C8B-B14F-4D97-AF65-F5344CB8AC3E}">
        <p14:creationId xmlns:p14="http://schemas.microsoft.com/office/powerpoint/2010/main" val="1517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7661" y="224766"/>
            <a:ext cx="4699009" cy="588608"/>
            <a:chOff x="383416" y="924730"/>
            <a:chExt cx="4699009" cy="588608"/>
          </a:xfrm>
        </p:grpSpPr>
        <p:sp>
          <p:nvSpPr>
            <p:cNvPr id="18" name="Rounded Rectangle 17"/>
            <p:cNvSpPr/>
            <p:nvPr/>
          </p:nvSpPr>
          <p:spPr>
            <a:xfrm>
              <a:off x="383416" y="963171"/>
              <a:ext cx="716142" cy="511726"/>
            </a:xfrm>
            <a:prstGeom prst="roundRect">
              <a:avLst/>
            </a:prstGeom>
            <a:solidFill>
              <a:srgbClr val="4BACC6">
                <a:lumMod val="75000"/>
              </a:srgbClr>
            </a:solidFill>
            <a:ln w="25400" cap="flat" cmpd="sng" algn="ctr">
              <a:solidFill>
                <a:sysClr val="window" lastClr="FFFFFF">
                  <a:lumMod val="75000"/>
                </a:sysClr>
              </a:solid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grpSp>
          <p:nvGrpSpPr>
            <p:cNvPr id="4" name="Group 3"/>
            <p:cNvGrpSpPr/>
            <p:nvPr/>
          </p:nvGrpSpPr>
          <p:grpSpPr>
            <a:xfrm>
              <a:off x="557164" y="924730"/>
              <a:ext cx="4525261" cy="588608"/>
              <a:chOff x="489898" y="890122"/>
              <a:chExt cx="4525261" cy="588608"/>
            </a:xfrm>
          </p:grpSpPr>
          <p:sp>
            <p:nvSpPr>
              <p:cNvPr id="20" name="TextBox 19"/>
              <p:cNvSpPr txBox="1"/>
              <p:nvPr/>
            </p:nvSpPr>
            <p:spPr>
              <a:xfrm>
                <a:off x="489898" y="890122"/>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cs typeface="Times New Roman" panose="02020603050405020304" pitchFamily="18" charset="0"/>
                  </a:rPr>
                  <a:t>2</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1192702" y="893955"/>
                <a:ext cx="382245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32" name="Picture 31"/>
          <p:cNvPicPr>
            <a:picLocks noChangeAspect="1"/>
          </p:cNvPicPr>
          <p:nvPr/>
        </p:nvPicPr>
        <p:blipFill>
          <a:blip r:embed="rId2"/>
          <a:stretch>
            <a:fillRect/>
          </a:stretch>
        </p:blipFill>
        <p:spPr>
          <a:xfrm>
            <a:off x="3531981" y="560439"/>
            <a:ext cx="8141820" cy="5973097"/>
          </a:xfrm>
          <a:prstGeom prst="rect">
            <a:avLst/>
          </a:prstGeom>
        </p:spPr>
      </p:pic>
      <p:sp>
        <p:nvSpPr>
          <p:cNvPr id="9" name="Rectangle 8"/>
          <p:cNvSpPr/>
          <p:nvPr/>
        </p:nvSpPr>
        <p:spPr>
          <a:xfrm>
            <a:off x="606396" y="931981"/>
            <a:ext cx="3413691" cy="523220"/>
          </a:xfrm>
          <a:prstGeom prst="rect">
            <a:avLst/>
          </a:prstGeom>
        </p:spPr>
        <p:txBody>
          <a:bodyPr wrap="none">
            <a:spAutoFit/>
          </a:bodyPr>
          <a:lstStyle/>
          <a:p>
            <a:pPr marL="30480" marR="30480" algn="just">
              <a:spcAft>
                <a:spcPts val="12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5089857" y="1145214"/>
            <a:ext cx="6429043" cy="4827883"/>
          </a:xfrm>
          <a:prstGeom prst="rect">
            <a:avLst/>
          </a:prstGeom>
        </p:spPr>
      </p:pic>
      <p:sp>
        <p:nvSpPr>
          <p:cNvPr id="11" name="Rectangle 10"/>
          <p:cNvSpPr/>
          <p:nvPr/>
        </p:nvSpPr>
        <p:spPr>
          <a:xfrm>
            <a:off x="427661" y="1455201"/>
            <a:ext cx="4557294" cy="5262979"/>
          </a:xfrm>
          <a:prstGeom prst="rect">
            <a:avLst/>
          </a:prstGeom>
        </p:spPr>
        <p:txBody>
          <a:bodyPr wrap="square">
            <a:spAutoFit/>
          </a:bodyPr>
          <a:lstStyle/>
          <a:p>
            <a:pPr marL="30480" marR="30480" algn="just">
              <a:spcAft>
                <a:spcPts val="1200"/>
              </a:spcAft>
            </a:pPr>
            <a:r>
              <a:rPr lang="en-US" sz="2800" i="1" dirty="0" err="1">
                <a:solidFill>
                  <a:srgbClr val="000000"/>
                </a:solidFill>
                <a:latin typeface="Times New Roman" panose="02020603050405020304" pitchFamily="18" charset="0"/>
                <a:ea typeface="Times New Roman" panose="02020603050405020304" pitchFamily="18" charset="0"/>
              </a:rPr>
              <a:t>Gái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rPr>
              <a:t> (1936), </a:t>
            </a:r>
            <a:r>
              <a:rPr lang="en-US" sz="2800" i="1" dirty="0" err="1">
                <a:solidFill>
                  <a:srgbClr val="000000"/>
                </a:solidFill>
                <a:latin typeface="Times New Roman" panose="02020603050405020304" pitchFamily="18" charset="0"/>
                <a:ea typeface="Times New Roman" panose="02020603050405020304" pitchFamily="18" charset="0"/>
              </a:rPr>
              <a:t>Thơ</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Điên</a:t>
            </a:r>
            <a:r>
              <a:rPr lang="en-US" sz="2800" dirty="0">
                <a:solidFill>
                  <a:srgbClr val="000000"/>
                </a:solidFill>
                <a:latin typeface="Times New Roman" panose="02020603050405020304" pitchFamily="18" charset="0"/>
                <a:ea typeface="Times New Roman" panose="02020603050405020304" pitchFamily="18" charset="0"/>
              </a:rPr>
              <a:t> (1938), </a:t>
            </a:r>
            <a:r>
              <a:rPr lang="en-US" sz="2800" i="1" dirty="0" err="1">
                <a:solidFill>
                  <a:srgbClr val="000000"/>
                </a:solidFill>
                <a:latin typeface="Times New Roman" panose="02020603050405020304" pitchFamily="18" charset="0"/>
                <a:ea typeface="Times New Roman" panose="02020603050405020304" pitchFamily="18" charset="0"/>
              </a:rPr>
              <a:t>Xuân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rPr>
              <a:t> ý, </a:t>
            </a:r>
            <a:r>
              <a:rPr lang="en-US" sz="2800" i="1" dirty="0" err="1">
                <a:solidFill>
                  <a:srgbClr val="000000"/>
                </a:solidFill>
                <a:latin typeface="Times New Roman" panose="02020603050405020304" pitchFamily="18" charset="0"/>
                <a:ea typeface="Times New Roman" panose="02020603050405020304" pitchFamily="18" charset="0"/>
              </a:rPr>
              <a:t>Thượng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thanh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khí</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Cẩm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châu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duyên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Duyên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kì</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kịch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- 1939),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tiên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kịch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- 1940), </a:t>
            </a:r>
            <a:r>
              <a:rPr lang="en-US" sz="2800" i="1" dirty="0" err="1">
                <a:solidFill>
                  <a:srgbClr val="000000"/>
                </a:solidFill>
                <a:latin typeface="Times New Roman" panose="02020603050405020304" pitchFamily="18" charset="0"/>
                <a:ea typeface="Times New Roman" panose="02020603050405020304" pitchFamily="18" charset="0"/>
              </a:rPr>
              <a:t>Chơi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giữa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mùa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xuôi</a:t>
            </a:r>
            <a:r>
              <a:rPr lang="en-US" sz="2800" dirty="0">
                <a:solidFill>
                  <a:srgbClr val="000000"/>
                </a:solidFill>
                <a:latin typeface="Times New Roman" panose="02020603050405020304" pitchFamily="18" charset="0"/>
                <a:ea typeface="Times New Roman" panose="02020603050405020304" pitchFamily="18" charset="0"/>
              </a:rPr>
              <a:t> - 1944). </a:t>
            </a:r>
            <a:r>
              <a:rPr lang="en-US" sz="2800" dirty="0" err="1">
                <a:solidFill>
                  <a:srgbClr val="000000"/>
                </a:solidFill>
                <a:latin typeface="Times New Roman" panose="02020603050405020304" pitchFamily="18" charset="0"/>
                <a:ea typeface="Times New Roman" panose="02020603050405020304" pitchFamily="18" charset="0"/>
              </a:rPr>
              <a:t>Ngoài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in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dược</a:t>
            </a:r>
            <a:r>
              <a:rPr lang="en-US" sz="2800" dirty="0">
                <a:solidFill>
                  <a:srgbClr val="000000"/>
                </a:solidFill>
                <a:latin typeface="Times New Roman" panose="02020603050405020304" pitchFamily="18" charset="0"/>
                <a:ea typeface="Times New Roman" panose="02020603050405020304" pitchFamily="18" charset="0"/>
              </a:rPr>
              <a:t> in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270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pPr lvl="0"/>
            <a:r>
              <a:rPr lang="en-US" sz="2400" b="1" dirty="0" smtClean="0">
                <a:latin typeface="Times New Roman" panose="02020603050405020304" pitchFamily="18" charset="0"/>
                <a:cs typeface="Times New Roman" panose="02020603050405020304" pitchFamily="18" charset="0"/>
              </a:rPr>
              <a:t>3/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endParaRPr>
          </a:p>
        </p:txBody>
      </p:sp>
      <p:sp>
        <p:nvSpPr>
          <p:cNvPr id="3" name="TextBox 2"/>
          <p:cNvSpPr txBox="1"/>
          <p:nvPr/>
        </p:nvSpPr>
        <p:spPr>
          <a:xfrm>
            <a:off x="116114" y="1001496"/>
            <a:ext cx="11771086" cy="1815882"/>
          </a:xfrm>
          <a:prstGeom prst="rect">
            <a:avLst/>
          </a:prstGeom>
          <a:noFill/>
        </p:spPr>
        <p:txBody>
          <a:bodyPr wrap="square" rtlCol="0">
            <a:spAutoFit/>
          </a:bodyPr>
          <a:lstStyle/>
          <a:p>
            <a:pPr algn="just"/>
            <a:r>
              <a:rPr lang="de-DE" sz="2800" smtClean="0">
                <a:latin typeface="Times New Roman" pitchFamily="18" charset="0"/>
                <a:cs typeface="Times New Roman" pitchFamily="18" charset="0"/>
              </a:rPr>
              <a:t>- Thể </a:t>
            </a:r>
            <a:r>
              <a:rPr lang="de-DE" sz="2800">
                <a:latin typeface="Times New Roman" pitchFamily="18" charset="0"/>
                <a:cs typeface="Times New Roman" pitchFamily="18" charset="0"/>
              </a:rPr>
              <a:t>loại</a:t>
            </a:r>
            <a:r>
              <a:rPr lang="de-DE" sz="2800" smtClean="0">
                <a:latin typeface="Times New Roman" pitchFamily="18" charset="0"/>
                <a:cs typeface="Times New Roman" pitchFamily="18" charset="0"/>
              </a:rPr>
              <a:t>: Thơ mới</a:t>
            </a:r>
          </a:p>
          <a:p>
            <a:pPr algn="just"/>
            <a:r>
              <a:rPr lang="de-DE" sz="2800" smtClean="0">
                <a:latin typeface="Times New Roman" pitchFamily="18" charset="0"/>
                <a:cs typeface="Times New Roman" pitchFamily="18" charset="0"/>
              </a:rPr>
              <a:t>- Thể thơ: 7 chữ hiện đại</a:t>
            </a:r>
            <a:endParaRPr lang="en-US" sz="2800" dirty="0">
              <a:latin typeface="Times New Roman" pitchFamily="18" charset="0"/>
              <a:cs typeface="Times New Roman" pitchFamily="18" charset="0"/>
            </a:endParaRPr>
          </a:p>
          <a:p>
            <a:pPr algn="just"/>
            <a:r>
              <a:rPr lang="de-DE" sz="2800">
                <a:latin typeface="Times New Roman" pitchFamily="18" charset="0"/>
                <a:cs typeface="Times New Roman" pitchFamily="18" charset="0"/>
              </a:rPr>
              <a:t>-  </a:t>
            </a:r>
            <a:r>
              <a:rPr lang="de-DE" sz="2800" smtClean="0">
                <a:latin typeface="Times New Roman" pitchFamily="18" charset="0"/>
                <a:cs typeface="Times New Roman" pitchFamily="18" charset="0"/>
              </a:rPr>
              <a:t>Năm sáng tác, xuất xứ: </a:t>
            </a:r>
            <a:r>
              <a:rPr lang="de-DE" sz="2800" dirty="0">
                <a:latin typeface="Times New Roman" pitchFamily="18" charset="0"/>
                <a:cs typeface="Times New Roman" pitchFamily="18" charset="0"/>
              </a:rPr>
              <a:t>1938/ Đau thương</a:t>
            </a:r>
            <a:endParaRPr lang="en-US" sz="2800" dirty="0">
              <a:latin typeface="Times New Roman" pitchFamily="18" charset="0"/>
              <a:cs typeface="Times New Roman" pitchFamily="18" charset="0"/>
            </a:endParaRPr>
          </a:p>
          <a:p>
            <a:pPr algn="just"/>
            <a:r>
              <a:rPr lang="de-DE" sz="2800" dirty="0">
                <a:latin typeface="Times New Roman" pitchFamily="18" charset="0"/>
                <a:cs typeface="Times New Roman" pitchFamily="18" charset="0"/>
              </a:rPr>
              <a:t>- Nhan đề: Mùa xuân </a:t>
            </a:r>
            <a:r>
              <a:rPr lang="de-DE" sz="2800" dirty="0" smtClean="0">
                <a:latin typeface="Times New Roman" pitchFamily="18" charset="0"/>
                <a:cs typeface="Times New Roman" pitchFamily="18" charset="0"/>
              </a:rPr>
              <a:t>chín</a:t>
            </a:r>
            <a:endParaRPr lang="en-US" sz="28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6055580"/>
              </p:ext>
            </p:extLst>
          </p:nvPr>
        </p:nvGraphicFramePr>
        <p:xfrm>
          <a:off x="708338" y="3337907"/>
          <a:ext cx="10790401" cy="2828125"/>
        </p:xfrm>
        <a:graphic>
          <a:graphicData uri="http://schemas.openxmlformats.org/drawingml/2006/table">
            <a:tbl>
              <a:tblPr firstRow="1" firstCol="1" bandRow="1"/>
              <a:tblGrid>
                <a:gridCol w="2156138">
                  <a:extLst>
                    <a:ext uri="{9D8B030D-6E8A-4147-A177-3AD203B41FA5}">
                      <a16:colId xmlns:a16="http://schemas.microsoft.com/office/drawing/2014/main" xmlns="" val="832216438"/>
                    </a:ext>
                  </a:extLst>
                </a:gridCol>
                <a:gridCol w="2673427">
                  <a:extLst>
                    <a:ext uri="{9D8B030D-6E8A-4147-A177-3AD203B41FA5}">
                      <a16:colId xmlns:a16="http://schemas.microsoft.com/office/drawing/2014/main" xmlns="" val="1956118985"/>
                    </a:ext>
                  </a:extLst>
                </a:gridCol>
                <a:gridCol w="5960836">
                  <a:extLst>
                    <a:ext uri="{9D8B030D-6E8A-4147-A177-3AD203B41FA5}">
                      <a16:colId xmlns:a16="http://schemas.microsoft.com/office/drawing/2014/main" xmlns="" val="2810701231"/>
                    </a:ext>
                  </a:extLst>
                </a:gridCol>
              </a:tblGrid>
              <a:tr h="1131250">
                <a:tc>
                  <a:txBody>
                    <a:bodyPr/>
                    <a:lstStyle/>
                    <a:p>
                      <a:pPr algn="just">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Đơn vị từ ngữ</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Từ loại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695884"/>
                  </a:ext>
                </a:extLst>
              </a:tr>
              <a:tr h="565625">
                <a:tc>
                  <a:txBody>
                    <a:bodyPr/>
                    <a:lstStyle/>
                    <a:p>
                      <a:pPr algn="just">
                        <a:lnSpc>
                          <a:spcPct val="100000"/>
                        </a:lnSpc>
                        <a:spcAft>
                          <a:spcPts val="0"/>
                        </a:spcAft>
                      </a:pPr>
                      <a:r>
                        <a:rPr lang="pt-BR" sz="3200" b="1">
                          <a:effectLst/>
                          <a:latin typeface="Times New Roman" panose="02020603050405020304" pitchFamily="18" charset="0"/>
                          <a:ea typeface="Times New Roman" panose="02020603050405020304" pitchFamily="18" charset="0"/>
                          <a:cs typeface="Times New Roman" panose="02020603050405020304" pitchFamily="18" charset="0"/>
                        </a:rPr>
                        <a:t>Mùa xuân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solidFill>
                            <a:srgbClr val="14141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8698312"/>
                  </a:ext>
                </a:extLst>
              </a:tr>
              <a:tr h="565625">
                <a:tc>
                  <a:txBody>
                    <a:bodyPr/>
                    <a:lstStyle/>
                    <a:p>
                      <a:pPr algn="just">
                        <a:lnSpc>
                          <a:spcPct val="100000"/>
                        </a:lnSpc>
                        <a:spcAft>
                          <a:spcPts val="0"/>
                        </a:spcAft>
                      </a:pPr>
                      <a:r>
                        <a:rPr lang="pt-BR" sz="3200" b="1">
                          <a:effectLst/>
                          <a:latin typeface="Times New Roman" panose="02020603050405020304" pitchFamily="18" charset="0"/>
                          <a:ea typeface="Times New Roman" panose="02020603050405020304" pitchFamily="18" charset="0"/>
                          <a:cs typeface="Times New Roman" panose="02020603050405020304" pitchFamily="18" charset="0"/>
                        </a:rPr>
                        <a:t>chín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solidFill>
                            <a:srgbClr val="14141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5606206"/>
                  </a:ext>
                </a:extLst>
              </a:tr>
              <a:tr h="565625">
                <a:tc gridSpan="2">
                  <a:txBody>
                    <a:bodyPr/>
                    <a:lstStyle/>
                    <a:p>
                      <a:pPr algn="just">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Mùa xuân chín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00000"/>
                        </a:lnSpc>
                        <a:spcAft>
                          <a:spcPts val="0"/>
                        </a:spcAft>
                      </a:pPr>
                      <a:r>
                        <a:rPr lang="en-US" sz="3200" dirty="0">
                          <a:solidFill>
                            <a:srgbClr val="14141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9747759"/>
                  </a:ext>
                </a:extLst>
              </a:tr>
            </a:tbl>
          </a:graphicData>
        </a:graphic>
      </p:graphicFrame>
      <p:sp>
        <p:nvSpPr>
          <p:cNvPr id="5" name="Rectangle 4"/>
          <p:cNvSpPr/>
          <p:nvPr/>
        </p:nvSpPr>
        <p:spPr>
          <a:xfrm>
            <a:off x="4207576" y="2753133"/>
            <a:ext cx="3588162" cy="584775"/>
          </a:xfrm>
          <a:prstGeom prst="rect">
            <a:avLst/>
          </a:prstGeom>
        </p:spPr>
        <p:txBody>
          <a:bodyPr wrap="none">
            <a:spAutoFit/>
          </a:bodyPr>
          <a:lstStyle/>
          <a:p>
            <a:pPr marR="30480" algn="just">
              <a:spcAft>
                <a:spcPts val="0"/>
              </a:spcAft>
            </a:pPr>
            <a:r>
              <a:rPr lang="pt-BR" sz="3200" b="1" dirty="0">
                <a:solidFill>
                  <a:srgbClr val="FF0000"/>
                </a:solidFill>
                <a:latin typeface="Times New Roman" panose="02020603050405020304" pitchFamily="18" charset="0"/>
                <a:ea typeface="Calibri" panose="020F0502020204030204" pitchFamily="34" charset="0"/>
              </a:rPr>
              <a:t>Phiếu học tập số 02</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163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7661" y="224765"/>
            <a:ext cx="2841065" cy="584776"/>
            <a:chOff x="427661" y="224765"/>
            <a:chExt cx="2841065" cy="584776"/>
          </a:xfrm>
        </p:grpSpPr>
        <p:grpSp>
          <p:nvGrpSpPr>
            <p:cNvPr id="2" name="Group 1"/>
            <p:cNvGrpSpPr/>
            <p:nvPr/>
          </p:nvGrpSpPr>
          <p:grpSpPr>
            <a:xfrm>
              <a:off x="427661" y="224766"/>
              <a:ext cx="716142" cy="584775"/>
              <a:chOff x="383416" y="924730"/>
              <a:chExt cx="716142" cy="584775"/>
            </a:xfrm>
          </p:grpSpPr>
          <p:sp>
            <p:nvSpPr>
              <p:cNvPr id="3" name="Rounded Rectangle 2"/>
              <p:cNvSpPr/>
              <p:nvPr/>
            </p:nvSpPr>
            <p:spPr>
              <a:xfrm>
                <a:off x="383416" y="963171"/>
                <a:ext cx="716142" cy="511726"/>
              </a:xfrm>
              <a:prstGeom prst="roundRect">
                <a:avLst/>
              </a:prstGeom>
              <a:solidFill>
                <a:srgbClr val="4BACC6">
                  <a:lumMod val="75000"/>
                </a:srgbClr>
              </a:solidFill>
              <a:ln w="25400" cap="flat" cmpd="sng" algn="ctr">
                <a:solidFill>
                  <a:sysClr val="window" lastClr="FFFFFF">
                    <a:lumMod val="75000"/>
                  </a:sysClr>
                </a:solidFill>
                <a:prstDash val="solid"/>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557164" y="924730"/>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a:solidFill>
                      <a:prstClr val="white"/>
                    </a:solidFill>
                    <a:latin typeface="Times New Roman" panose="02020603050405020304" pitchFamily="18" charset="0"/>
                    <a:cs typeface="Times New Roman" panose="02020603050405020304" pitchFamily="18" charset="0"/>
                  </a:rPr>
                  <a:t>3</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7" name="Rectangle 6"/>
            <p:cNvSpPr/>
            <p:nvPr/>
          </p:nvSpPr>
          <p:spPr>
            <a:xfrm>
              <a:off x="1317551" y="224765"/>
              <a:ext cx="1951175" cy="584775"/>
            </a:xfrm>
            <a:prstGeom prst="rect">
              <a:avLst/>
            </a:prstGeom>
          </p:spPr>
          <p:txBody>
            <a:bodyPr wrap="none">
              <a:spAutoFit/>
            </a:bodyPr>
            <a:lstStyle/>
            <a:p>
              <a:r>
                <a:rPr lang="en-US" sz="3200" b="1"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dirty="0">
                <a:solidFill>
                  <a:schemeClr val="accent5">
                    <a:lumMod val="50000"/>
                  </a:schemeClr>
                </a:solidFill>
              </a:endParaRPr>
            </a:p>
          </p:txBody>
        </p:sp>
      </p:grpSp>
      <p:sp>
        <p:nvSpPr>
          <p:cNvPr id="12" name="Rectangle 11"/>
          <p:cNvSpPr/>
          <p:nvPr/>
        </p:nvSpPr>
        <p:spPr>
          <a:xfrm>
            <a:off x="1349725" y="846284"/>
            <a:ext cx="7920758" cy="584775"/>
          </a:xfrm>
          <a:prstGeom prst="rect">
            <a:avLst/>
          </a:prstGeom>
        </p:spPr>
        <p:txBody>
          <a:bodyPr wrap="none">
            <a:spAutoFit/>
          </a:bodyPr>
          <a:lstStyle/>
          <a:p>
            <a:r>
              <a:rPr lang="en-US" sz="3200" b="1" dirty="0" err="1">
                <a:solidFill>
                  <a:schemeClr val="accent5">
                    <a:lumMod val="50000"/>
                  </a:schemeClr>
                </a:solidFill>
                <a:latin typeface="Times New Roman" panose="02020603050405020304" pitchFamily="18" charset="0"/>
                <a:ea typeface="Times New Roman" panose="02020603050405020304" pitchFamily="18" charset="0"/>
              </a:rPr>
              <a:t>Tìm</a:t>
            </a:r>
            <a:r>
              <a:rPr lang="en-US" sz="3200" b="1" dirty="0">
                <a:solidFill>
                  <a:schemeClr val="accent5">
                    <a:lumMod val="50000"/>
                  </a:schemeClr>
                </a:solidFill>
                <a:latin typeface="Times New Roman" panose="02020603050405020304" pitchFamily="18" charset="0"/>
                <a:ea typeface="Times New Roman" panose="02020603050405020304" pitchFamily="18" charset="0"/>
              </a:rPr>
              <a:t> </a:t>
            </a:r>
            <a:r>
              <a:rPr lang="en-US" sz="3200" b="1" dirty="0" err="1">
                <a:solidFill>
                  <a:schemeClr val="accent5">
                    <a:lumMod val="50000"/>
                  </a:schemeClr>
                </a:solidFill>
                <a:latin typeface="Times New Roman" panose="02020603050405020304" pitchFamily="18" charset="0"/>
                <a:ea typeface="Times New Roman" panose="02020603050405020304" pitchFamily="18" charset="0"/>
              </a:rPr>
              <a:t>hiểu</a:t>
            </a:r>
            <a:r>
              <a:rPr lang="en-US" sz="3200" b="1" dirty="0">
                <a:solidFill>
                  <a:schemeClr val="accent5">
                    <a:lumMod val="50000"/>
                  </a:schemeClr>
                </a:solidFill>
                <a:latin typeface="Times New Roman" panose="02020603050405020304" pitchFamily="18" charset="0"/>
                <a:ea typeface="Times New Roman" panose="02020603050405020304" pitchFamily="18" charset="0"/>
              </a:rPr>
              <a:t> ý </a:t>
            </a:r>
            <a:r>
              <a:rPr lang="en-US" sz="3200" b="1" dirty="0" err="1">
                <a:solidFill>
                  <a:schemeClr val="accent5">
                    <a:lumMod val="50000"/>
                  </a:schemeClr>
                </a:solidFill>
                <a:latin typeface="Times New Roman" panose="02020603050405020304" pitchFamily="18" charset="0"/>
                <a:ea typeface="Times New Roman" panose="02020603050405020304" pitchFamily="18" charset="0"/>
              </a:rPr>
              <a:t>nghĩa</a:t>
            </a:r>
            <a:r>
              <a:rPr lang="en-US" sz="3200" dirty="0">
                <a:solidFill>
                  <a:schemeClr val="accent5">
                    <a:lumMod val="50000"/>
                  </a:schemeClr>
                </a:solidFill>
                <a:latin typeface="Times New Roman" panose="02020603050405020304" pitchFamily="18" charset="0"/>
                <a:ea typeface="Times New Roman" panose="02020603050405020304" pitchFamily="18" charset="0"/>
              </a:rPr>
              <a:t> </a:t>
            </a:r>
            <a:r>
              <a:rPr lang="pt-BR" sz="3200" b="1" dirty="0">
                <a:solidFill>
                  <a:schemeClr val="accent5">
                    <a:lumMod val="50000"/>
                  </a:schemeClr>
                </a:solidFill>
                <a:latin typeface="Times New Roman" panose="02020603050405020304" pitchFamily="18" charset="0"/>
                <a:ea typeface="Times New Roman" panose="02020603050405020304" pitchFamily="18" charset="0"/>
              </a:rPr>
              <a:t>nhan đề “Mùa xuân chín” </a:t>
            </a:r>
            <a:endParaRPr lang="en-US" sz="3200" dirty="0">
              <a:solidFill>
                <a:schemeClr val="accent5">
                  <a:lumMod val="5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235865007"/>
              </p:ext>
            </p:extLst>
          </p:nvPr>
        </p:nvGraphicFramePr>
        <p:xfrm>
          <a:off x="203200" y="1727199"/>
          <a:ext cx="8143232" cy="4594808"/>
        </p:xfrm>
        <a:graphic>
          <a:graphicData uri="http://schemas.openxmlformats.org/drawingml/2006/table">
            <a:tbl>
              <a:tblPr firstRow="1" firstCol="1" bandRow="1"/>
              <a:tblGrid>
                <a:gridCol w="1913991">
                  <a:extLst>
                    <a:ext uri="{9D8B030D-6E8A-4147-A177-3AD203B41FA5}">
                      <a16:colId xmlns:a16="http://schemas.microsoft.com/office/drawing/2014/main" xmlns="" val="1123598935"/>
                    </a:ext>
                  </a:extLst>
                </a:gridCol>
                <a:gridCol w="1525529">
                  <a:extLst>
                    <a:ext uri="{9D8B030D-6E8A-4147-A177-3AD203B41FA5}">
                      <a16:colId xmlns:a16="http://schemas.microsoft.com/office/drawing/2014/main" xmlns="" val="774145074"/>
                    </a:ext>
                  </a:extLst>
                </a:gridCol>
                <a:gridCol w="4703712">
                  <a:extLst>
                    <a:ext uri="{9D8B030D-6E8A-4147-A177-3AD203B41FA5}">
                      <a16:colId xmlns:a16="http://schemas.microsoft.com/office/drawing/2014/main" xmlns="" val="3685077855"/>
                    </a:ext>
                  </a:extLst>
                </a:gridCol>
              </a:tblGrid>
              <a:tr h="1078204">
                <a:tc>
                  <a:txBody>
                    <a:bodyPr/>
                    <a:lstStyle/>
                    <a:p>
                      <a:pPr algn="ctr">
                        <a:lnSpc>
                          <a:spcPct val="100000"/>
                        </a:lnSpc>
                        <a:spcAft>
                          <a:spcPts val="0"/>
                        </a:spcAft>
                      </a:pPr>
                      <a:r>
                        <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Đơn vị từ ngữ</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Từ loại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853042"/>
                  </a:ext>
                </a:extLst>
              </a:tr>
              <a:tr h="1078204">
                <a:tc>
                  <a:txBody>
                    <a:bodyPr/>
                    <a:lstStyle/>
                    <a:p>
                      <a:pPr algn="just">
                        <a:lnSpc>
                          <a:spcPct val="100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Mùa xuân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205793"/>
                  </a:ext>
                </a:extLst>
              </a:tr>
              <a:tr h="1617306">
                <a:tc>
                  <a:txBody>
                    <a:bodyPr/>
                    <a:lstStyle/>
                    <a:p>
                      <a:pPr algn="just">
                        <a:lnSpc>
                          <a:spcPct val="100000"/>
                        </a:lnSpc>
                        <a:spcAft>
                          <a:spcPts val="0"/>
                        </a:spcAft>
                      </a:pPr>
                      <a:r>
                        <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Chín</a:t>
                      </a:r>
                    </a:p>
                    <a:p>
                      <a:pPr algn="just">
                        <a:lnSpc>
                          <a:spcPct val="100000"/>
                        </a:lnSpc>
                        <a:spcAft>
                          <a:spcPts val="0"/>
                        </a:spcAft>
                      </a:pPr>
                      <a:endPar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32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443145"/>
                  </a:ext>
                </a:extLst>
              </a:tr>
            </a:tbl>
          </a:graphicData>
        </a:graphic>
      </p:graphicFrame>
      <p:pic>
        <p:nvPicPr>
          <p:cNvPr id="16" name="Picture 15"/>
          <p:cNvPicPr>
            <a:picLocks noChangeAspect="1"/>
          </p:cNvPicPr>
          <p:nvPr/>
        </p:nvPicPr>
        <p:blipFill>
          <a:blip r:embed="rId2"/>
          <a:stretch>
            <a:fillRect/>
          </a:stretch>
        </p:blipFill>
        <p:spPr>
          <a:xfrm>
            <a:off x="3857342" y="825164"/>
            <a:ext cx="8144962" cy="5974598"/>
          </a:xfrm>
          <a:prstGeom prst="rect">
            <a:avLst/>
          </a:prstGeom>
        </p:spPr>
      </p:pic>
      <p:pic>
        <p:nvPicPr>
          <p:cNvPr id="17" name="Picture 16"/>
          <p:cNvPicPr>
            <a:picLocks noChangeAspect="1"/>
          </p:cNvPicPr>
          <p:nvPr/>
        </p:nvPicPr>
        <p:blipFill>
          <a:blip r:embed="rId3"/>
          <a:stretch>
            <a:fillRect/>
          </a:stretch>
        </p:blipFill>
        <p:spPr>
          <a:xfrm>
            <a:off x="8346432" y="2375246"/>
            <a:ext cx="3465297" cy="3243890"/>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2177143" y="2801263"/>
            <a:ext cx="1393371" cy="1077218"/>
          </a:xfrm>
          <a:prstGeom prst="rect">
            <a:avLst/>
          </a:prstGeom>
          <a:noFill/>
        </p:spPr>
        <p:txBody>
          <a:bodyPr wrap="square" rtlCol="0">
            <a:spAutoFit/>
          </a:bodyPr>
          <a:lstStyle/>
          <a:p>
            <a:r>
              <a:rPr lang="pt-BR" sz="3200" b="1" dirty="0">
                <a:latin typeface="Times New Roman" panose="02020603050405020304" pitchFamily="18" charset="0"/>
                <a:ea typeface="Times New Roman" panose="02020603050405020304" pitchFamily="18" charset="0"/>
                <a:cs typeface="Times New Roman" panose="02020603050405020304" pitchFamily="18" charset="0"/>
              </a:rPr>
              <a:t>Danh </a:t>
            </a:r>
            <a:r>
              <a:rPr lang="pt-BR" sz="3200" b="1" dirty="0" smtClean="0">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3715657" y="2902861"/>
            <a:ext cx="4630775" cy="769441"/>
          </a:xfrm>
          <a:prstGeom prst="rect">
            <a:avLst/>
          </a:prstGeom>
          <a:noFill/>
        </p:spPr>
        <p:txBody>
          <a:bodyPr wrap="square" rtlCol="0">
            <a:spAutoFit/>
          </a:bodyPr>
          <a:lstStyle/>
          <a:p>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năm</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2177143" y="3947895"/>
            <a:ext cx="1393371" cy="1354217"/>
          </a:xfrm>
          <a:prstGeom prst="rect">
            <a:avLst/>
          </a:prstGeom>
          <a:noFill/>
        </p:spPr>
        <p:txBody>
          <a:bodyPr wrap="square" rtlCol="0">
            <a:spAutoFit/>
          </a:bodyPr>
          <a:lstStyle/>
          <a:p>
            <a:r>
              <a:rPr lang="pt-BR" sz="3200" b="1" dirty="0">
                <a:latin typeface="Times New Roman" panose="02020603050405020304" pitchFamily="18" charset="0"/>
                <a:ea typeface="Times New Roman" panose="02020603050405020304" pitchFamily="18" charset="0"/>
                <a:cs typeface="Times New Roman" panose="02020603050405020304" pitchFamily="18" charset="0"/>
              </a:rPr>
              <a:t>Tính từ</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10" name="TextBox 9"/>
          <p:cNvSpPr txBox="1"/>
          <p:nvPr/>
        </p:nvSpPr>
        <p:spPr>
          <a:xfrm>
            <a:off x="3715658" y="3860811"/>
            <a:ext cx="4630774" cy="2092881"/>
          </a:xfrm>
          <a:prstGeom prst="rect">
            <a:avLst/>
          </a:prstGeom>
          <a:noFill/>
        </p:spPr>
        <p:txBody>
          <a:bodyPr wrap="square" rtlCol="0">
            <a:spAutoFit/>
          </a:bodyPr>
          <a:lstStyle/>
          <a:p>
            <a:pPr algn="just"/>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sự vật,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khung cảnh mùa xuân</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06408" y="562432"/>
            <a:ext cx="792075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Tìm</a:t>
            </a: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hiểu</a:t>
            </a: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 ý </a:t>
            </a:r>
            <a:r>
              <a:rPr kumimoji="0" lang="en-US" sz="32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nghĩa</a:t>
            </a:r>
            <a:r>
              <a:rPr kumimoji="0" lang="en-US" sz="32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 </a:t>
            </a:r>
            <a:r>
              <a:rPr kumimoji="0" lang="pt-BR"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nhan đề “Mùa xuân chín” </a:t>
            </a:r>
            <a:endParaRPr kumimoji="0" lang="en-U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832308789"/>
              </p:ext>
            </p:extLst>
          </p:nvPr>
        </p:nvGraphicFramePr>
        <p:xfrm>
          <a:off x="398206" y="1446432"/>
          <a:ext cx="11282517" cy="4754880"/>
        </p:xfrm>
        <a:graphic>
          <a:graphicData uri="http://schemas.openxmlformats.org/drawingml/2006/table">
            <a:tbl>
              <a:tblPr firstRow="1" firstCol="1" bandRow="1"/>
              <a:tblGrid>
                <a:gridCol w="1519084">
                  <a:extLst>
                    <a:ext uri="{9D8B030D-6E8A-4147-A177-3AD203B41FA5}">
                      <a16:colId xmlns:a16="http://schemas.microsoft.com/office/drawing/2014/main" xmlns="" val="1123598935"/>
                    </a:ext>
                  </a:extLst>
                </a:gridCol>
                <a:gridCol w="9763433">
                  <a:extLst>
                    <a:ext uri="{9D8B030D-6E8A-4147-A177-3AD203B41FA5}">
                      <a16:colId xmlns:a16="http://schemas.microsoft.com/office/drawing/2014/main" xmlns="" val="3685077855"/>
                    </a:ext>
                  </a:extLst>
                </a:gridCol>
              </a:tblGrid>
              <a:tr h="1448090">
                <a:tc>
                  <a:txBody>
                    <a:bodyPr/>
                    <a:lstStyle/>
                    <a:p>
                      <a:pPr algn="just">
                        <a:lnSpc>
                          <a:spcPct val="100000"/>
                        </a:lnSpc>
                        <a:spcAft>
                          <a:spcPts val="0"/>
                        </a:spcAft>
                      </a:pPr>
                      <a:r>
                        <a:rPr lang="pt-BR" sz="2600" b="1" dirty="0">
                          <a:effectLst/>
                          <a:latin typeface="Times New Roman" panose="02020603050405020304" pitchFamily="18" charset="0"/>
                          <a:ea typeface="Times New Roman" panose="02020603050405020304" pitchFamily="18" charset="0"/>
                          <a:cs typeface="Times New Roman" panose="02020603050405020304" pitchFamily="18" charset="0"/>
                        </a:rPr>
                        <a:t>Mùa xuân chín (DT + TT</a:t>
                      </a:r>
                      <a:r>
                        <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pt-BR" sz="2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358" marR="30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3419065"/>
                  </a:ext>
                </a:extLst>
              </a:tr>
            </a:tbl>
          </a:graphicData>
        </a:graphic>
      </p:graphicFrame>
      <p:pic>
        <p:nvPicPr>
          <p:cNvPr id="16" name="Picture 15"/>
          <p:cNvPicPr>
            <a:picLocks noChangeAspect="1"/>
          </p:cNvPicPr>
          <p:nvPr/>
        </p:nvPicPr>
        <p:blipFill>
          <a:blip r:embed="rId2"/>
          <a:stretch>
            <a:fillRect/>
          </a:stretch>
        </p:blipFill>
        <p:spPr>
          <a:xfrm>
            <a:off x="3857342" y="263207"/>
            <a:ext cx="8144962" cy="6536555"/>
          </a:xfrm>
          <a:prstGeom prst="rect">
            <a:avLst/>
          </a:prstGeom>
        </p:spPr>
      </p:pic>
      <p:sp>
        <p:nvSpPr>
          <p:cNvPr id="2" name="TextBox 1"/>
          <p:cNvSpPr txBox="1"/>
          <p:nvPr/>
        </p:nvSpPr>
        <p:spPr>
          <a:xfrm>
            <a:off x="2002971" y="1465945"/>
            <a:ext cx="9550400" cy="4154984"/>
          </a:xfrm>
          <a:prstGeom prst="rect">
            <a:avLst/>
          </a:prstGeom>
          <a:noFill/>
        </p:spPr>
        <p:txBody>
          <a:bodyPr wrap="square" rtlCol="0">
            <a:spAutoFit/>
          </a:bodyPr>
          <a:lstStyle/>
          <a:p>
            <a:pPr marL="342900" indent="-342900" algn="just">
              <a:lnSpc>
                <a:spcPct val="100000"/>
              </a:lnSpc>
              <a:spcAft>
                <a:spcPts val="0"/>
              </a:spcAft>
              <a:buFontTx/>
              <a:buChar char="-"/>
            </a:pPr>
            <a:r>
              <a:rPr lang="en-US" sz="2400" dirty="0" err="1"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0000"/>
              </a:lnSpc>
              <a:spcAft>
                <a:spcPts val="0"/>
              </a:spcAft>
            </a:pPr>
            <a:r>
              <a:rPr lang="en-US" sz="24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khá</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chín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vốn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smtClean="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tràn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pt-BR" sz="2400" b="1" smtClean="0">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a:t>
            </a:r>
            <a:r>
              <a:rPr lang="pt-BR" sz="24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"Mùa xuân chín" gợi lên một mùa xuân đang ở độ căng tràn, đẹp nhất, viên mãn nhất, tràn đầy </a:t>
            </a:r>
            <a:r>
              <a:rPr lang="pt-BR" sz="2400" b="1">
                <a:latin typeface="Times New Roman" panose="02020603050405020304" pitchFamily="18" charset="0"/>
                <a:ea typeface="Times New Roman" panose="02020603050405020304" pitchFamily="18" charset="0"/>
                <a:cs typeface="Times New Roman" panose="02020603050405020304" pitchFamily="18" charset="0"/>
              </a:rPr>
              <a:t>sức </a:t>
            </a:r>
            <a:r>
              <a:rPr lang="pt-BR" sz="2400" b="1" smtClean="0">
                <a:latin typeface="Times New Roman" panose="02020603050405020304" pitchFamily="18" charset="0"/>
                <a:ea typeface="Times New Roman" panose="02020603050405020304" pitchFamily="18" charset="0"/>
                <a:cs typeface="Times New Roman" panose="02020603050405020304" pitchFamily="18" charset="0"/>
              </a:rPr>
              <a:t>sống</a:t>
            </a:r>
            <a:r>
              <a:rPr lang="pt-BR" sz="2400" b="1">
                <a:latin typeface="Times New Roman" panose="02020603050405020304" pitchFamily="18" charset="0"/>
                <a:ea typeface="Times New Roman" panose="02020603050405020304" pitchFamily="18" charset="0"/>
                <a:cs typeface="Times New Roman" panose="02020603050405020304" pitchFamily="18" charset="0"/>
              </a:rPr>
              <a:t> </a:t>
            </a:r>
            <a:r>
              <a:rPr lang="pt-BR" sz="2400" b="1" smtClean="0">
                <a:latin typeface="Times New Roman" panose="02020603050405020304" pitchFamily="18" charset="0"/>
                <a:ea typeface="Times New Roman" panose="02020603050405020304" pitchFamily="18" charset="0"/>
                <a:cs typeface="Times New Roman" panose="02020603050405020304" pitchFamily="18" charset="0"/>
              </a:rPr>
              <a:t>của mùa xuân. Mặt khác, nó cũng gợi ra suy nghĩ: vạn vật đến độ đẹp nhất cũng có nghĩa chuẩn bi sự phôi phai.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4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2468FA-7423-E3EF-38DC-3171D12DF8AD}"/>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xmlns="" id="{50004E1F-4423-4D76-68C4-CD3257AE76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4896739"/>
            <a:ext cx="1152970" cy="1432754"/>
          </a:xfrm>
          <a:prstGeom prst="rect">
            <a:avLst/>
          </a:prstGeom>
        </p:spPr>
      </p:pic>
      <p:pic>
        <p:nvPicPr>
          <p:cNvPr id="4" name="Picture 3">
            <a:extLst>
              <a:ext uri="{FF2B5EF4-FFF2-40B4-BE49-F238E27FC236}">
                <a16:creationId xmlns:a16="http://schemas.microsoft.com/office/drawing/2014/main" xmlns="" id="{B79EBB9B-63D3-48F2-BD20-88C7791BF4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4194495"/>
            <a:ext cx="1710392" cy="2327945"/>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Lst>
          </a:blip>
          <a:stretch>
            <a:fillRect/>
          </a:stretch>
        </p:blipFill>
        <p:spPr>
          <a:xfrm>
            <a:off x="9046637" y="-162232"/>
            <a:ext cx="1560223" cy="1560223"/>
          </a:xfrm>
          <a:prstGeom prst="rect">
            <a:avLst/>
          </a:prstGeom>
        </p:spPr>
      </p:pic>
      <p:sp>
        <p:nvSpPr>
          <p:cNvPr id="8" name="TextBox 7">
            <a:extLst>
              <a:ext uri="{FF2B5EF4-FFF2-40B4-BE49-F238E27FC236}">
                <a16:creationId xmlns:a16="http://schemas.microsoft.com/office/drawing/2014/main" xmlns="" id="{F1404BBA-3A8F-CDA3-4057-1CC22FDA72DC}"/>
              </a:ext>
            </a:extLst>
          </p:cNvPr>
          <p:cNvSpPr txBox="1"/>
          <p:nvPr/>
        </p:nvSpPr>
        <p:spPr>
          <a:xfrm>
            <a:off x="225684" y="1136635"/>
            <a:ext cx="6291742"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Trong làn nắng ửng: khói mơ tan,</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Đôi mái nhà tranh lấm tấm vàng.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Sột soạt gió trêu tà áo biếc,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Trên giàn thiên lý. Bóng xuân sang.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Sóng cỏ xanh tươi gợn tới trời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Bao cô thôn nữ hát trên đồi;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Ngày mai trong đám xuân xanh ấy,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kẻ theo chồng bỏ cuộc chơi...</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xmlns="" id="{E5746828-D66A-69B9-0498-8991DC94089E}"/>
              </a:ext>
            </a:extLst>
          </p:cNvPr>
          <p:cNvSpPr txBox="1"/>
          <p:nvPr/>
        </p:nvSpPr>
        <p:spPr>
          <a:xfrm>
            <a:off x="6096000" y="926421"/>
            <a:ext cx="621344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Tiếng ca vắt vẻo lưng chừng núi,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Hổn hển như lời của nước mây,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Thầm thĩ với ai ngồi dưới trúc,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Nghe ra ý vị và thơ ngây...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Khách xa gặp lúc mùa xuân chín,</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Lòng trí bâng khuâng sực nhớ làng: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“Chị ấy, năm nay còn gánh thóc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Dọc bờ sông trắng nắng chang chang?”</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TextBox 11"/>
          <p:cNvSpPr txBox="1"/>
          <p:nvPr/>
        </p:nvSpPr>
        <p:spPr>
          <a:xfrm>
            <a:off x="1870166" y="73751"/>
            <a:ext cx="3824317" cy="461665"/>
          </a:xfrm>
          <a:prstGeom prst="rect">
            <a:avLst/>
          </a:prstGeom>
          <a:noFill/>
        </p:spPr>
        <p:txBody>
          <a:bodyPr wrap="non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400" b="1" dirty="0">
                <a:solidFill>
                  <a:schemeClr val="accent6">
                    <a:lumMod val="50000"/>
                  </a:schemeClr>
                </a:solidFill>
                <a:latin typeface="Times New Roman" panose="02020603050405020304" pitchFamily="18" charset="0"/>
                <a:cs typeface="Times New Roman" panose="02020603050405020304" pitchFamily="18" charset="0"/>
              </a:rPr>
              <a:t>– HIỂU CHI TIẾT</a:t>
            </a:r>
          </a:p>
        </p:txBody>
      </p:sp>
    </p:spTree>
    <p:extLst>
      <p:ext uri="{BB962C8B-B14F-4D97-AF65-F5344CB8AC3E}">
        <p14:creationId xmlns:p14="http://schemas.microsoft.com/office/powerpoint/2010/main" val="1413425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229" y="73751"/>
            <a:ext cx="5604023" cy="954107"/>
          </a:xfrm>
          <a:prstGeom prst="rect">
            <a:avLst/>
          </a:prstGeom>
          <a:noFill/>
        </p:spPr>
        <p:txBody>
          <a:bodyPr wrap="square" rtlCol="0">
            <a:spAutoFit/>
          </a:bodyPr>
          <a:lstStyle/>
          <a:p>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8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1/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Tín</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hiệu</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màu</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32229" y="1335305"/>
            <a:ext cx="11640457" cy="2677656"/>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Nhiệm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vụ</a:t>
            </a:r>
            <a:r>
              <a:rPr lang="en-US" sz="2800" b="1" dirty="0" smtClean="0">
                <a:latin typeface="Times New Roman" pitchFamily="18" charset="0"/>
                <a:cs typeface="Times New Roman" pitchFamily="18" charset="0"/>
              </a:rPr>
              <a:t> 1</a:t>
            </a: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endParaRPr lang="en-US" sz="28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TL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Mùa </a:t>
            </a:r>
            <a:r>
              <a:rPr lang="vi-VN" sz="2800" i="1" dirty="0">
                <a:latin typeface="Times New Roman" pitchFamily="18" charset="0"/>
                <a:cs typeface="Times New Roman" pitchFamily="18" charset="0"/>
              </a:rPr>
              <a:t>xuân đã hiện lên qua những yếu tố nào</a:t>
            </a:r>
            <a:r>
              <a:rPr lang="vi-VN" sz="2800" i="1" dirty="0" smtClean="0">
                <a:latin typeface="Times New Roman" pitchFamily="18" charset="0"/>
                <a:cs typeface="Times New Roman" pitchFamily="18" charset="0"/>
              </a:rPr>
              <a:t>?</a:t>
            </a:r>
            <a:endParaRPr lang="en-US" sz="2800" i="1" dirty="0" smtClean="0">
              <a:latin typeface="Times New Roman" pitchFamily="18" charset="0"/>
              <a:cs typeface="Times New Roman" pitchFamily="18" charset="0"/>
            </a:endParaRPr>
          </a:p>
          <a:p>
            <a:pPr algn="just"/>
            <a:r>
              <a:rPr lang="en-US" sz="2800" b="1"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Gợi</a:t>
            </a:r>
            <a:r>
              <a:rPr lang="en-US" sz="2800" i="1" dirty="0" smtClean="0">
                <a:latin typeface="Times New Roman" pitchFamily="18" charset="0"/>
                <a:cs typeface="Times New Roman" pitchFamily="18" charset="0"/>
              </a:rPr>
              <a:t> ý: </a:t>
            </a:r>
            <a:r>
              <a:rPr lang="en-US" sz="2800" i="1" dirty="0" err="1" smtClean="0">
                <a:latin typeface="Times New Roman" pitchFamily="18" charset="0"/>
                <a:cs typeface="Times New Roman" pitchFamily="18" charset="0"/>
              </a:rPr>
              <a:t>Hình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ảnh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âm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thanh</a:t>
            </a: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màu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sắc</a:t>
            </a:r>
            <a:r>
              <a:rPr lang="en-US" sz="2800" i="1" dirty="0" smtClean="0">
                <a:latin typeface="Times New Roman" pitchFamily="18" charset="0"/>
                <a:cs typeface="Times New Roman" pitchFamily="18" charset="0"/>
              </a:rPr>
              <a:t>)</a:t>
            </a: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Bổ</a:t>
            </a:r>
            <a:r>
              <a:rPr lang="en-US" sz="2800" dirty="0" smtClean="0">
                <a:latin typeface="Times New Roman" pitchFamily="18" charset="0"/>
                <a:cs typeface="Times New Roman" pitchFamily="18" charset="0"/>
              </a:rPr>
              <a:t> sung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endParaRPr lang="en-US" sz="2800" dirty="0" smtClean="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07313566"/>
              </p:ext>
            </p:extLst>
          </p:nvPr>
        </p:nvGraphicFramePr>
        <p:xfrm>
          <a:off x="232228" y="4070306"/>
          <a:ext cx="11858171" cy="420624"/>
        </p:xfrm>
        <a:graphic>
          <a:graphicData uri="http://schemas.openxmlformats.org/drawingml/2006/table">
            <a:tbl>
              <a:tblPr firstRow="1" firstCol="1" bandRow="1">
                <a:tableStyleId>{5C22544A-7EE6-4342-B048-85BDC9FD1C3A}</a:tableStyleId>
              </a:tblPr>
              <a:tblGrid>
                <a:gridCol w="5826049"/>
                <a:gridCol w="6032122"/>
              </a:tblGrid>
              <a:tr h="0">
                <a:tc>
                  <a:txBody>
                    <a:bodyPr/>
                    <a:lstStyle/>
                    <a:p>
                      <a:pPr algn="ctr">
                        <a:lnSpc>
                          <a:spcPct val="115000"/>
                        </a:lnSpc>
                        <a:spcAft>
                          <a:spcPts val="0"/>
                        </a:spcAft>
                      </a:pPr>
                      <a:r>
                        <a:rPr lang="en-US" sz="2400" dirty="0" err="1">
                          <a:solidFill>
                            <a:schemeClr val="tx1"/>
                          </a:solidFill>
                          <a:effectLst/>
                          <a:latin typeface="Times New Roman" pitchFamily="18" charset="0"/>
                          <a:cs typeface="Times New Roman" pitchFamily="18" charset="0"/>
                        </a:rPr>
                        <a:t>Hình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ảnh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mùa</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xuân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2400" dirty="0" err="1">
                          <a:solidFill>
                            <a:schemeClr val="tx1"/>
                          </a:solidFill>
                          <a:effectLst/>
                          <a:latin typeface="Times New Roman" pitchFamily="18" charset="0"/>
                          <a:cs typeface="Times New Roman" pitchFamily="18" charset="0"/>
                        </a:rPr>
                        <a:t>Nhận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xét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15173388"/>
              </p:ext>
            </p:extLst>
          </p:nvPr>
        </p:nvGraphicFramePr>
        <p:xfrm>
          <a:off x="232228" y="4521086"/>
          <a:ext cx="11959771" cy="1261872"/>
        </p:xfrm>
        <a:graphic>
          <a:graphicData uri="http://schemas.openxmlformats.org/drawingml/2006/table">
            <a:tbl>
              <a:tblPr firstRow="1" firstCol="1" bandRow="1">
                <a:tableStyleId>{5C22544A-7EE6-4342-B048-85BDC9FD1C3A}</a:tableStyleId>
              </a:tblPr>
              <a:tblGrid>
                <a:gridCol w="5875966"/>
                <a:gridCol w="6083805"/>
              </a:tblGrid>
              <a:tr h="0">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solidFill>
                      <a:schemeClr val="accent4">
                        <a:lumMod val="40000"/>
                        <a:lumOff val="60000"/>
                      </a:schemeClr>
                    </a:solidFill>
                  </a:tcPr>
                </a:tc>
                <a:tc>
                  <a:txBody>
                    <a:bodyPr/>
                    <a:lstStyle/>
                    <a:p>
                      <a:pPr algn="just">
                        <a:lnSpc>
                          <a:spcPct val="115000"/>
                        </a:lnSpc>
                        <a:spcAft>
                          <a:spcPts val="0"/>
                        </a:spcAft>
                      </a:pPr>
                      <a:endParaRPr lang="en-US" sz="2400" dirty="0">
                        <a:effectLst/>
                        <a:latin typeface="+mj-lt"/>
                      </a:endParaRPr>
                    </a:p>
                  </a:txBody>
                  <a:tcPr marL="68580" marR="68580" marT="0" marB="0">
                    <a:solidFill>
                      <a:schemeClr val="accent4">
                        <a:lumMod val="40000"/>
                        <a:lumOff val="60000"/>
                      </a:schemeClr>
                    </a:solidFill>
                  </a:tcPr>
                </a:tc>
              </a:tr>
              <a:tr h="0">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solidFill>
                      <a:schemeClr val="accent4">
                        <a:lumMod val="40000"/>
                        <a:lumOff val="60000"/>
                      </a:schemeClr>
                    </a:solidFill>
                  </a:tcPr>
                </a:tc>
                <a:tc>
                  <a:txBody>
                    <a:bodyPr/>
                    <a:lstStyle/>
                    <a:p>
                      <a:pPr algn="just">
                        <a:lnSpc>
                          <a:spcPct val="115000"/>
                        </a:lnSpc>
                        <a:spcAft>
                          <a:spcPts val="0"/>
                        </a:spcAft>
                      </a:pPr>
                      <a:endParaRPr lang="en-US" sz="2400" dirty="0">
                        <a:effectLst/>
                        <a:latin typeface="+mj-lt"/>
                      </a:endParaRPr>
                    </a:p>
                  </a:txBody>
                  <a:tcPr marL="68580" marR="68580" marT="0" marB="0">
                    <a:solidFill>
                      <a:schemeClr val="accent4">
                        <a:lumMod val="40000"/>
                        <a:lumOff val="60000"/>
                      </a:schemeClr>
                    </a:solidFill>
                  </a:tcPr>
                </a:tc>
              </a:tr>
              <a:tr h="0">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solidFill>
                      <a:schemeClr val="accent4">
                        <a:lumMod val="40000"/>
                        <a:lumOff val="60000"/>
                      </a:schemeClr>
                    </a:solidFill>
                  </a:tcPr>
                </a:tc>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solidFill>
                      <a:schemeClr val="accent4">
                        <a:lumMod val="40000"/>
                        <a:lumOff val="60000"/>
                      </a:schemeClr>
                    </a:solidFill>
                  </a:tcPr>
                </a:tc>
              </a:tr>
            </a:tbl>
          </a:graphicData>
        </a:graphic>
      </p:graphicFrame>
    </p:spTree>
    <p:extLst>
      <p:ext uri="{BB962C8B-B14F-4D97-AF65-F5344CB8AC3E}">
        <p14:creationId xmlns:p14="http://schemas.microsoft.com/office/powerpoint/2010/main" val="3167324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2229" y="73751"/>
            <a:ext cx="5604023" cy="461665"/>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400" b="1" dirty="0">
                <a:solidFill>
                  <a:schemeClr val="accent6">
                    <a:lumMod val="50000"/>
                  </a:schemeClr>
                </a:solidFill>
                <a:latin typeface="Times New Roman" panose="02020603050405020304" pitchFamily="18" charset="0"/>
                <a:cs typeface="Times New Roman" panose="02020603050405020304" pitchFamily="18" charset="0"/>
              </a:rPr>
              <a:t>– HIỂU CHI TIẾT</a:t>
            </a:r>
          </a:p>
        </p:txBody>
      </p:sp>
      <p:sp>
        <p:nvSpPr>
          <p:cNvPr id="2" name="TextBox 1"/>
          <p:cNvSpPr txBox="1"/>
          <p:nvPr/>
        </p:nvSpPr>
        <p:spPr>
          <a:xfrm>
            <a:off x="232229" y="420923"/>
            <a:ext cx="11640457" cy="2062103"/>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Nhiệm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vụ</a:t>
            </a:r>
            <a:r>
              <a:rPr lang="en-US" sz="2400" b="1" dirty="0" smtClean="0">
                <a:latin typeface="Times New Roman" pitchFamily="18" charset="0"/>
                <a:cs typeface="Times New Roman" pitchFamily="18" charset="0"/>
              </a:rPr>
              <a:t> 1</a:t>
            </a:r>
          </a:p>
          <a:p>
            <a:pPr algn="just"/>
            <a:r>
              <a:rPr lang="en-US" sz="28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cầu</a:t>
            </a:r>
            <a:r>
              <a:rPr lang="en-US" sz="24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TL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Mùa </a:t>
            </a:r>
            <a:r>
              <a:rPr lang="vi-VN" sz="2400" i="1" dirty="0">
                <a:latin typeface="Times New Roman" pitchFamily="18" charset="0"/>
                <a:cs typeface="Times New Roman" pitchFamily="18" charset="0"/>
              </a:rPr>
              <a:t>xuân đã hiện lên qua những yếu tố nào</a:t>
            </a:r>
            <a:r>
              <a:rPr lang="vi-VN" sz="2400" i="1" dirty="0" smtClean="0">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Gợi</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Hình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ảnh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âm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thanh</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màu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sắc</a:t>
            </a:r>
            <a:r>
              <a:rPr lang="en-US" sz="2400" i="1"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endParaRPr lang="en-US" sz="2400" dirty="0" smtClean="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82816668"/>
              </p:ext>
            </p:extLst>
          </p:nvPr>
        </p:nvGraphicFramePr>
        <p:xfrm>
          <a:off x="232228" y="2444738"/>
          <a:ext cx="11858171" cy="420624"/>
        </p:xfrm>
        <a:graphic>
          <a:graphicData uri="http://schemas.openxmlformats.org/drawingml/2006/table">
            <a:tbl>
              <a:tblPr firstRow="1" firstCol="1" bandRow="1">
                <a:tableStyleId>{5C22544A-7EE6-4342-B048-85BDC9FD1C3A}</a:tableStyleId>
              </a:tblPr>
              <a:tblGrid>
                <a:gridCol w="5826049"/>
                <a:gridCol w="6032122"/>
              </a:tblGrid>
              <a:tr h="0">
                <a:tc>
                  <a:txBody>
                    <a:bodyPr/>
                    <a:lstStyle/>
                    <a:p>
                      <a:pPr algn="ctr">
                        <a:lnSpc>
                          <a:spcPct val="115000"/>
                        </a:lnSpc>
                        <a:spcAft>
                          <a:spcPts val="0"/>
                        </a:spcAft>
                      </a:pPr>
                      <a:r>
                        <a:rPr lang="en-US" sz="2400" dirty="0" err="1">
                          <a:solidFill>
                            <a:schemeClr val="tx1"/>
                          </a:solidFill>
                          <a:effectLst/>
                          <a:latin typeface="Times New Roman" pitchFamily="18" charset="0"/>
                          <a:cs typeface="Times New Roman" pitchFamily="18" charset="0"/>
                        </a:rPr>
                        <a:t>Hình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ảnh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mùa</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xuân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2400" dirty="0" err="1">
                          <a:solidFill>
                            <a:schemeClr val="tx1"/>
                          </a:solidFill>
                          <a:effectLst/>
                          <a:latin typeface="Times New Roman" pitchFamily="18" charset="0"/>
                          <a:cs typeface="Times New Roman" pitchFamily="18" charset="0"/>
                        </a:rPr>
                        <a:t>Nhận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xét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46643141"/>
              </p:ext>
            </p:extLst>
          </p:nvPr>
        </p:nvGraphicFramePr>
        <p:xfrm>
          <a:off x="232228" y="2968088"/>
          <a:ext cx="11959771" cy="2944368"/>
        </p:xfrm>
        <a:graphic>
          <a:graphicData uri="http://schemas.openxmlformats.org/drawingml/2006/table">
            <a:tbl>
              <a:tblPr firstRow="1" firstCol="1" bandRow="1">
                <a:tableStyleId>{5C22544A-7EE6-4342-B048-85BDC9FD1C3A}</a:tableStyleId>
              </a:tblPr>
              <a:tblGrid>
                <a:gridCol w="5875966"/>
                <a:gridCol w="6083805"/>
              </a:tblGrid>
              <a:tr h="0">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tc>
                <a:tc>
                  <a:txBody>
                    <a:bodyPr/>
                    <a:lstStyle/>
                    <a:p>
                      <a:pPr algn="just">
                        <a:lnSpc>
                          <a:spcPct val="115000"/>
                        </a:lnSpc>
                        <a:spcAft>
                          <a:spcPts val="0"/>
                        </a:spcAft>
                      </a:pPr>
                      <a:endParaRPr lang="en-US" sz="2400" dirty="0" smtClean="0">
                        <a:effectLst/>
                        <a:latin typeface="+mj-lt"/>
                      </a:endParaRPr>
                    </a:p>
                    <a:p>
                      <a:pPr algn="just">
                        <a:lnSpc>
                          <a:spcPct val="115000"/>
                        </a:lnSpc>
                        <a:spcAft>
                          <a:spcPts val="0"/>
                        </a:spcAft>
                      </a:pPr>
                      <a:endParaRPr lang="en-US" sz="2400" dirty="0">
                        <a:effectLst/>
                        <a:latin typeface="+mj-lt"/>
                      </a:endParaRPr>
                    </a:p>
                  </a:txBody>
                  <a:tcPr marL="68580" marR="68580" marT="0" marB="0"/>
                </a:tc>
              </a:tr>
              <a:tr h="0">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tc>
                <a:tc>
                  <a:txBody>
                    <a:bodyPr/>
                    <a:lstStyle/>
                    <a:p>
                      <a:pPr algn="just">
                        <a:lnSpc>
                          <a:spcPct val="115000"/>
                        </a:lnSpc>
                        <a:spcAft>
                          <a:spcPts val="0"/>
                        </a:spcAft>
                      </a:pPr>
                      <a:endParaRPr lang="en-US" sz="2400" dirty="0" smtClean="0">
                        <a:effectLst/>
                        <a:latin typeface="+mj-lt"/>
                      </a:endParaRPr>
                    </a:p>
                    <a:p>
                      <a:pPr algn="just">
                        <a:lnSpc>
                          <a:spcPct val="115000"/>
                        </a:lnSpc>
                        <a:spcAft>
                          <a:spcPts val="0"/>
                        </a:spcAft>
                      </a:pPr>
                      <a:endParaRPr lang="en-US" sz="2400" dirty="0">
                        <a:effectLst/>
                        <a:latin typeface="+mj-lt"/>
                      </a:endParaRPr>
                    </a:p>
                  </a:txBody>
                  <a:tcPr marL="68580" marR="68580" marT="0" marB="0"/>
                </a:tc>
              </a:tr>
              <a:tr h="0">
                <a:tc>
                  <a:txBody>
                    <a:bodyPr/>
                    <a:lstStyle/>
                    <a:p>
                      <a:pPr algn="just">
                        <a:lnSpc>
                          <a:spcPct val="115000"/>
                        </a:lnSpc>
                        <a:spcAft>
                          <a:spcPts val="0"/>
                        </a:spcAft>
                      </a:pPr>
                      <a:endParaRPr lang="en-US" sz="2400" dirty="0" smtClean="0">
                        <a:effectLst/>
                        <a:latin typeface="+mj-lt"/>
                        <a:ea typeface="Calibri"/>
                        <a:cs typeface="Times New Roman"/>
                      </a:endParaRPr>
                    </a:p>
                    <a:p>
                      <a:pPr algn="just">
                        <a:lnSpc>
                          <a:spcPct val="115000"/>
                        </a:lnSpc>
                        <a:spcAft>
                          <a:spcPts val="0"/>
                        </a:spcAft>
                      </a:pPr>
                      <a:endParaRPr lang="en-US" sz="2400" dirty="0" smtClean="0">
                        <a:effectLst/>
                        <a:latin typeface="+mj-lt"/>
                        <a:ea typeface="Calibri"/>
                        <a:cs typeface="Times New Roman"/>
                      </a:endParaRPr>
                    </a:p>
                    <a:p>
                      <a:pPr algn="just">
                        <a:lnSpc>
                          <a:spcPct val="115000"/>
                        </a:lnSpc>
                        <a:spcAft>
                          <a:spcPts val="0"/>
                        </a:spcAft>
                      </a:pPr>
                      <a:endParaRPr lang="en-US" sz="2400" dirty="0" smtClean="0">
                        <a:effectLst/>
                        <a:latin typeface="+mj-lt"/>
                        <a:ea typeface="Calibri"/>
                        <a:cs typeface="Times New Roman"/>
                      </a:endParaRPr>
                    </a:p>
                  </a:txBody>
                  <a:tcPr marL="68580" marR="68580" marT="0" marB="0"/>
                </a:tc>
                <a:tc>
                  <a:txBody>
                    <a:bodyPr/>
                    <a:lstStyle/>
                    <a:p>
                      <a:pPr algn="just">
                        <a:lnSpc>
                          <a:spcPct val="115000"/>
                        </a:lnSpc>
                        <a:spcAft>
                          <a:spcPts val="0"/>
                        </a:spcAft>
                      </a:pPr>
                      <a:endParaRPr lang="en-US" sz="2400" dirty="0">
                        <a:effectLst/>
                        <a:latin typeface="+mj-lt"/>
                        <a:ea typeface="Calibri"/>
                        <a:cs typeface="Times New Roman"/>
                      </a:endParaRPr>
                    </a:p>
                  </a:txBody>
                  <a:tcPr marL="68580" marR="68580" marT="0" marB="0"/>
                </a:tc>
              </a:tr>
            </a:tbl>
          </a:graphicData>
        </a:graphic>
      </p:graphicFrame>
      <p:sp>
        <p:nvSpPr>
          <p:cNvPr id="4" name="TextBox 3"/>
          <p:cNvSpPr txBox="1"/>
          <p:nvPr/>
        </p:nvSpPr>
        <p:spPr>
          <a:xfrm>
            <a:off x="232229" y="2946419"/>
            <a:ext cx="5820228" cy="830997"/>
          </a:xfrm>
          <a:prstGeom prst="rect">
            <a:avLst/>
          </a:prstGeom>
          <a:noFill/>
        </p:spPr>
        <p:txBody>
          <a:bodyPr wrap="square" rtlCol="0">
            <a:spAutoFit/>
          </a:bodyPr>
          <a:lstStyle/>
          <a:p>
            <a:pPr algn="just"/>
            <a:r>
              <a:rPr lang="vi-VN" sz="2400" dirty="0">
                <a:latin typeface="+mj-lt"/>
              </a:rPr>
              <a:t>+ Nhà thơ tập trung ở hình ảnh của </a:t>
            </a:r>
            <a:r>
              <a:rPr lang="vi-VN" sz="2400" i="1" dirty="0">
                <a:latin typeface="+mj-lt"/>
              </a:rPr>
              <a:t>nắng, gió, cỏ, mái nhà tranh, cô thôn </a:t>
            </a:r>
            <a:r>
              <a:rPr lang="vi-VN" sz="2400" i="1" dirty="0" smtClean="0">
                <a:latin typeface="+mj-lt"/>
              </a:rPr>
              <a:t>nữ</a:t>
            </a:r>
            <a:endParaRPr lang="en-US" sz="2400" i="1" dirty="0">
              <a:latin typeface="+mj-lt"/>
              <a:ea typeface="Calibri"/>
              <a:cs typeface="Times New Roman"/>
            </a:endParaRPr>
          </a:p>
        </p:txBody>
      </p:sp>
      <p:sp>
        <p:nvSpPr>
          <p:cNvPr id="5" name="TextBox 4"/>
          <p:cNvSpPr txBox="1"/>
          <p:nvPr/>
        </p:nvSpPr>
        <p:spPr>
          <a:xfrm>
            <a:off x="6154057" y="3062514"/>
            <a:ext cx="5907314" cy="461665"/>
          </a:xfrm>
          <a:prstGeom prst="rect">
            <a:avLst/>
          </a:prstGeom>
          <a:noFill/>
        </p:spPr>
        <p:txBody>
          <a:bodyPr wrap="square" rtlCol="0">
            <a:spAutoFit/>
          </a:bodyPr>
          <a:lstStyle/>
          <a:p>
            <a:pPr algn="just"/>
            <a:r>
              <a:rPr lang="vi-VN" sz="2400" dirty="0">
                <a:latin typeface="+mj-lt"/>
              </a:rPr>
              <a:t>Đây là những hình ảnh thơ dân dã, trữ tình</a:t>
            </a:r>
            <a:endParaRPr lang="en-US" sz="2400" dirty="0">
              <a:latin typeface="+mj-lt"/>
            </a:endParaRPr>
          </a:p>
        </p:txBody>
      </p:sp>
      <p:sp>
        <p:nvSpPr>
          <p:cNvPr id="6" name="TextBox 5"/>
          <p:cNvSpPr txBox="1"/>
          <p:nvPr/>
        </p:nvSpPr>
        <p:spPr>
          <a:xfrm>
            <a:off x="232229" y="3777416"/>
            <a:ext cx="5820228" cy="830997"/>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 Mùa xuân còn được cảm nhận qua âm thanh: </a:t>
            </a:r>
            <a:r>
              <a:rPr lang="vi-VN" sz="2400" i="1" dirty="0">
                <a:latin typeface="Times New Roman" pitchFamily="18" charset="0"/>
                <a:cs typeface="Times New Roman" pitchFamily="18" charset="0"/>
              </a:rPr>
              <a:t>gió, tiếng </a:t>
            </a:r>
            <a:r>
              <a:rPr lang="vi-VN" sz="2400" i="1" dirty="0" smtClean="0">
                <a:latin typeface="Times New Roman" pitchFamily="18" charset="0"/>
                <a:cs typeface="Times New Roman" pitchFamily="18" charset="0"/>
              </a:rPr>
              <a:t>hát</a:t>
            </a:r>
            <a:endParaRPr lang="en-US" sz="2400" i="1" dirty="0">
              <a:latin typeface="Times New Roman" pitchFamily="18" charset="0"/>
              <a:ea typeface="Calibri"/>
              <a:cs typeface="Times New Roman" pitchFamily="18" charset="0"/>
            </a:endParaRPr>
          </a:p>
        </p:txBody>
      </p:sp>
      <p:sp>
        <p:nvSpPr>
          <p:cNvPr id="7" name="TextBox 6"/>
          <p:cNvSpPr txBox="1"/>
          <p:nvPr/>
        </p:nvSpPr>
        <p:spPr>
          <a:xfrm>
            <a:off x="6154057" y="3788231"/>
            <a:ext cx="5907314" cy="830997"/>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Đó là những thanh âm nhẹ nhàng, tinh tế</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vui</a:t>
            </a:r>
            <a:r>
              <a:rPr lang="vi-VN" sz="240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1" name="TextBox 10"/>
          <p:cNvSpPr txBox="1"/>
          <p:nvPr/>
        </p:nvSpPr>
        <p:spPr>
          <a:xfrm>
            <a:off x="232229" y="4644573"/>
            <a:ext cx="5820228"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Màu </a:t>
            </a:r>
            <a:r>
              <a:rPr lang="vi-VN" sz="2400" dirty="0">
                <a:latin typeface="Times New Roman" pitchFamily="18" charset="0"/>
                <a:cs typeface="Times New Roman" pitchFamily="18" charset="0"/>
              </a:rPr>
              <a:t>sắc: những gam màu hiền hoà, nhẹ nhàng: </a:t>
            </a:r>
            <a:r>
              <a:rPr lang="vi-VN" sz="2400" i="1" dirty="0">
                <a:latin typeface="Times New Roman" pitchFamily="18" charset="0"/>
                <a:cs typeface="Times New Roman" pitchFamily="18" charset="0"/>
              </a:rPr>
              <a:t>màu vàng của nắng, màu biếc của áo và màu xanh của </a:t>
            </a:r>
            <a:r>
              <a:rPr lang="vi-VN" sz="2400" i="1" dirty="0" smtClean="0">
                <a:latin typeface="Times New Roman" pitchFamily="18" charset="0"/>
                <a:cs typeface="Times New Roman" pitchFamily="18" charset="0"/>
              </a:rPr>
              <a:t>cỏ</a:t>
            </a:r>
            <a:endParaRPr lang="en-US" sz="2400" i="1" dirty="0">
              <a:latin typeface="Times New Roman" pitchFamily="18" charset="0"/>
              <a:ea typeface="Calibri"/>
              <a:cs typeface="Times New Roman" pitchFamily="18" charset="0"/>
            </a:endParaRPr>
          </a:p>
        </p:txBody>
      </p:sp>
      <p:sp>
        <p:nvSpPr>
          <p:cNvPr id="13" name="TextBox 12"/>
          <p:cNvSpPr txBox="1"/>
          <p:nvPr/>
        </p:nvSpPr>
        <p:spPr>
          <a:xfrm>
            <a:off x="6052457" y="4688118"/>
            <a:ext cx="6008914" cy="830997"/>
          </a:xfrm>
          <a:prstGeom prst="rect">
            <a:avLst/>
          </a:prstGeom>
          <a:noFill/>
        </p:spPr>
        <p:txBody>
          <a:bodyPr wrap="square" rtlCol="0">
            <a:spAutoFit/>
          </a:bodyPr>
          <a:lstStyle/>
          <a:p>
            <a:r>
              <a:rPr lang="vi-VN" sz="2400" dirty="0" smtClean="0">
                <a:latin typeface="+mj-lt"/>
              </a:rPr>
              <a:t>Màu </a:t>
            </a:r>
            <a:r>
              <a:rPr lang="vi-VN" sz="2400" dirty="0">
                <a:latin typeface="+mj-lt"/>
              </a:rPr>
              <a:t>chủ đạo là màu xanh, màu của sức sống, sự xuân sắc.</a:t>
            </a:r>
            <a:endParaRPr lang="en-US" sz="2400" dirty="0">
              <a:latin typeface="+mj-lt"/>
            </a:endParaRPr>
          </a:p>
        </p:txBody>
      </p:sp>
      <p:sp>
        <p:nvSpPr>
          <p:cNvPr id="14" name="TextBox 13"/>
          <p:cNvSpPr txBox="1"/>
          <p:nvPr/>
        </p:nvSpPr>
        <p:spPr>
          <a:xfrm>
            <a:off x="101601" y="6008917"/>
            <a:ext cx="11771086" cy="461665"/>
          </a:xfrm>
          <a:prstGeom prst="rect">
            <a:avLst/>
          </a:prstGeom>
          <a:noFill/>
        </p:spPr>
        <p:txBody>
          <a:bodyPr wrap="square" rtlCol="0">
            <a:spAutoFit/>
          </a:bodyPr>
          <a:lstStyle/>
          <a:p>
            <a:pPr algn="just"/>
            <a:r>
              <a:rPr lang="vi-VN" sz="2400" dirty="0" smtClean="0">
                <a:latin typeface="+mj-lt"/>
              </a:rPr>
              <a:t> </a:t>
            </a:r>
            <a:r>
              <a:rPr lang="vi-VN" sz="2400" b="1" i="1" dirty="0">
                <a:latin typeface="Times New Roman" pitchFamily="18" charset="0"/>
                <a:cs typeface="Times New Roman" pitchFamily="18" charset="0"/>
              </a:rPr>
              <a:t>Cảm nhận chung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em</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về </a:t>
            </a:r>
            <a:r>
              <a:rPr lang="vi-VN" sz="2400" b="1" i="1" dirty="0">
                <a:latin typeface="Times New Roman" pitchFamily="18" charset="0"/>
                <a:cs typeface="Times New Roman" pitchFamily="18" charset="0"/>
              </a:rPr>
              <a:t>bức tranh mùa </a:t>
            </a:r>
            <a:r>
              <a:rPr lang="vi-VN" sz="2400" b="1" i="1" dirty="0" smtClean="0">
                <a:latin typeface="Times New Roman" pitchFamily="18" charset="0"/>
                <a:cs typeface="Times New Roman" pitchFamily="18" charset="0"/>
              </a:rPr>
              <a:t>xuân</a:t>
            </a:r>
            <a:r>
              <a:rPr lang="en-US" sz="2400" b="1" i="1" dirty="0">
                <a:latin typeface="Times New Roman" pitchFamily="18" charset="0"/>
                <a:cs typeface="Times New Roman" pitchFamily="18" charset="0"/>
              </a:rPr>
              <a:t>?</a:t>
            </a:r>
          </a:p>
        </p:txBody>
      </p:sp>
      <p:sp>
        <p:nvSpPr>
          <p:cNvPr id="16" name="TextBox 15"/>
          <p:cNvSpPr txBox="1"/>
          <p:nvPr/>
        </p:nvSpPr>
        <p:spPr>
          <a:xfrm>
            <a:off x="4630057" y="6008917"/>
            <a:ext cx="7242630" cy="830997"/>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Mùa xuân hiện lên qua </a:t>
            </a:r>
            <a:r>
              <a:rPr lang="en-US" sz="2400" dirty="0" err="1" smtClean="0">
                <a:latin typeface="Times New Roman" pitchFamily="18" charset="0"/>
                <a:cs typeface="Times New Roman" pitchFamily="18" charset="0"/>
              </a:rPr>
              <a:t>thật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nhẹ nhàng, gần gũi, tươi vui với sự chắt lọc của hình ảnh </a:t>
            </a:r>
            <a:r>
              <a:rPr lang="vi-VN" sz="2400" dirty="0"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9294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3" grpId="0"/>
      <p:bldP spid="14" grpId="0"/>
      <p:bldP spid="14" grpId="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A296CE-D346-C9B6-7C87-E1CF0E77FC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Layer>
                </a14:imgProps>
              </a:ext>
            </a:extLst>
          </a:blip>
          <a:stretch>
            <a:fillRect/>
          </a:stretch>
        </p:blipFill>
        <p:spPr>
          <a:xfrm>
            <a:off x="1404729" y="196141"/>
            <a:ext cx="9674087" cy="4947851"/>
          </a:xfrm>
          <a:prstGeom prst="rect">
            <a:avLst/>
          </a:prstGeom>
        </p:spPr>
      </p:pic>
      <p:sp>
        <p:nvSpPr>
          <p:cNvPr id="3" name="Rectangle 2"/>
          <p:cNvSpPr/>
          <p:nvPr/>
        </p:nvSpPr>
        <p:spPr>
          <a:xfrm>
            <a:off x="3708167" y="978242"/>
            <a:ext cx="4775666" cy="1754326"/>
          </a:xfrm>
          <a:prstGeom prst="rect">
            <a:avLst/>
          </a:prstGeom>
        </p:spPr>
        <p:txBody>
          <a:bodyPr wrap="none">
            <a:spAutoFit/>
          </a:bodyPr>
          <a:lstStyle/>
          <a:p>
            <a:pPr algn="just"/>
            <a:r>
              <a:rPr lang="vi-VN" sz="3600" b="1" i="1" dirty="0">
                <a:latin typeface="Times New Roman" pitchFamily="18" charset="0"/>
                <a:cs typeface="Times New Roman" pitchFamily="18" charset="0"/>
              </a:rPr>
              <a:t>Điều gì đã làm nên một </a:t>
            </a:r>
            <a:endParaRPr lang="en-US" sz="3600" b="1" i="1" dirty="0">
              <a:latin typeface="Times New Roman" pitchFamily="18" charset="0"/>
              <a:cs typeface="Times New Roman" pitchFamily="18" charset="0"/>
            </a:endParaRPr>
          </a:p>
          <a:p>
            <a:pPr algn="just"/>
            <a:r>
              <a:rPr lang="vi-VN" sz="3600" b="1" i="1" dirty="0" smtClean="0">
                <a:latin typeface="Times New Roman" pitchFamily="18" charset="0"/>
                <a:cs typeface="Times New Roman" pitchFamily="18" charset="0"/>
              </a:rPr>
              <a:t>mùa</a:t>
            </a:r>
            <a:r>
              <a:rPr lang="en-US" sz="3600" b="1" i="1" dirty="0">
                <a:latin typeface="Times New Roman" pitchFamily="18" charset="0"/>
                <a:cs typeface="Times New Roman" pitchFamily="18" charset="0"/>
              </a:rPr>
              <a:t> </a:t>
            </a:r>
            <a:r>
              <a:rPr lang="vi-VN" sz="3600" b="1" i="1" dirty="0" smtClean="0">
                <a:latin typeface="Times New Roman" pitchFamily="18" charset="0"/>
                <a:cs typeface="Times New Roman" pitchFamily="18" charset="0"/>
              </a:rPr>
              <a:t>xuân </a:t>
            </a:r>
            <a:r>
              <a:rPr lang="vi-VN" sz="3600" b="1" i="1" dirty="0">
                <a:latin typeface="Times New Roman" pitchFamily="18" charset="0"/>
                <a:cs typeface="Times New Roman" pitchFamily="18" charset="0"/>
              </a:rPr>
              <a:t>rất riêng </a:t>
            </a:r>
            <a:endParaRPr lang="en-US" sz="3600" b="1" i="1" dirty="0" smtClean="0">
              <a:latin typeface="Times New Roman" pitchFamily="18" charset="0"/>
              <a:cs typeface="Times New Roman" pitchFamily="18" charset="0"/>
            </a:endParaRPr>
          </a:p>
          <a:p>
            <a:pPr algn="just"/>
            <a:r>
              <a:rPr lang="vi-VN" sz="3600" b="1" i="1" dirty="0" smtClean="0">
                <a:latin typeface="Times New Roman" pitchFamily="18" charset="0"/>
                <a:cs typeface="Times New Roman" pitchFamily="18" charset="0"/>
              </a:rPr>
              <a:t>của </a:t>
            </a:r>
            <a:r>
              <a:rPr lang="en-US" sz="3600" b="1" i="1" dirty="0" err="1" smtClean="0">
                <a:latin typeface="Times New Roman" pitchFamily="18" charset="0"/>
                <a:cs typeface="Times New Roman" pitchFamily="18" charset="0"/>
              </a:rPr>
              <a:t>thi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sĩ</a:t>
            </a:r>
            <a:r>
              <a:rPr lang="en-US" sz="3600" b="1" i="1" dirty="0" smtClean="0">
                <a:latin typeface="Times New Roman" pitchFamily="18" charset="0"/>
                <a:cs typeface="Times New Roman" pitchFamily="18" charset="0"/>
              </a:rPr>
              <a:t> </a:t>
            </a:r>
            <a:r>
              <a:rPr lang="vi-VN" sz="3600" b="1" i="1" dirty="0" smtClean="0">
                <a:latin typeface="Times New Roman" pitchFamily="18" charset="0"/>
                <a:cs typeface="Times New Roman" pitchFamily="18" charset="0"/>
              </a:rPr>
              <a:t>HMT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TextBox 3"/>
          <p:cNvSpPr txBox="1"/>
          <p:nvPr/>
        </p:nvSpPr>
        <p:spPr>
          <a:xfrm>
            <a:off x="127000" y="4660900"/>
            <a:ext cx="12065000" cy="1846659"/>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vi-VN" sz="3200" dirty="0">
                <a:latin typeface="Times New Roman" pitchFamily="18" charset="0"/>
                <a:cs typeface="Times New Roman" pitchFamily="18" charset="0"/>
              </a:rPr>
              <a:t>cấu trúc ngôn </a:t>
            </a:r>
            <a:r>
              <a:rPr lang="vi-VN" sz="3200" dirty="0"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cấu trúc hình tượng</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đẹp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cái </a:t>
            </a:r>
            <a:r>
              <a:rPr lang="vi-VN" sz="3200" dirty="0">
                <a:latin typeface="Times New Roman" pitchFamily="18" charset="0"/>
                <a:cs typeface="Times New Roman" pitchFamily="18" charset="0"/>
              </a:rPr>
              <a:t>tôi trữ tình và cũng là tâm hồn, tâm sự của thi nhân.</a:t>
            </a:r>
            <a:endParaRPr lang="en-US" sz="3200" dirty="0" smtClean="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val="25431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29" y="73751"/>
            <a:ext cx="5604023" cy="954107"/>
          </a:xfrm>
          <a:prstGeom prst="rect">
            <a:avLst/>
          </a:prstGeom>
          <a:noFill/>
        </p:spPr>
        <p:txBody>
          <a:bodyPr wrap="square" rtlCol="0">
            <a:spAutoFit/>
          </a:bodyPr>
          <a:lstStyle/>
          <a:p>
            <a:pPr algn="just"/>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8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2</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2229" y="927657"/>
            <a:ext cx="11760988" cy="4401205"/>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Nhiệm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vụ</a:t>
            </a:r>
            <a:r>
              <a:rPr lang="en-US" sz="2800" b="1" dirty="0" smtClean="0">
                <a:latin typeface="Times New Roman" pitchFamily="18" charset="0"/>
                <a:cs typeface="Times New Roman" pitchFamily="18" charset="0"/>
              </a:rPr>
              <a:t> 2: </a:t>
            </a: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nhóm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bàn</a:t>
            </a:r>
            <a:r>
              <a:rPr lang="en-US" sz="2800" b="1" dirty="0" smtClean="0">
                <a:latin typeface="Times New Roman" pitchFamily="18" charset="0"/>
                <a:cs typeface="Times New Roman" pitchFamily="18" charset="0"/>
              </a:rPr>
              <a:t> (4/3)</a:t>
            </a: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thiện</a:t>
            </a:r>
            <a:r>
              <a:rPr lang="en-US" sz="2800" b="1" dirty="0" smtClean="0">
                <a:latin typeface="Times New Roman" pitchFamily="18" charset="0"/>
                <a:cs typeface="Times New Roman" pitchFamily="18" charset="0"/>
              </a:rPr>
              <a:t> PHT 4, 5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endParaRPr lang="en-US" sz="2800" b="1"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Tìm </a:t>
            </a:r>
            <a:r>
              <a:rPr lang="vi-VN" sz="2800" i="1" dirty="0">
                <a:latin typeface="Times New Roman" pitchFamily="18" charset="0"/>
                <a:cs typeface="Times New Roman" pitchFamily="18" charset="0"/>
              </a:rPr>
              <a:t>những h/a, từ ngữ miêu tả cảnh vật thiên nhiên mx?Em có cảm nhận gì vể vẻ đẹp bức tranh xuân</a:t>
            </a:r>
            <a:endParaRPr lang="en-US" sz="2800" dirty="0">
              <a:latin typeface="Times New Roman" pitchFamily="18" charset="0"/>
              <a:cs typeface="Times New Roman" pitchFamily="18" charset="0"/>
            </a:endParaRPr>
          </a:p>
          <a:p>
            <a:r>
              <a:rPr lang="en-US" sz="2800" i="1" dirty="0">
                <a:latin typeface="Times New Roman" pitchFamily="18" charset="0"/>
                <a:cs typeface="Times New Roman" pitchFamily="18" charset="0"/>
              </a:rPr>
              <a:t>+</a:t>
            </a:r>
            <a:r>
              <a:rPr lang="vi-VN"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C</a:t>
            </a:r>
            <a:r>
              <a:rPr lang="vi-VN" sz="2800" i="1" dirty="0" smtClean="0">
                <a:latin typeface="Times New Roman" pitchFamily="18" charset="0"/>
                <a:cs typeface="Times New Roman" pitchFamily="18" charset="0"/>
              </a:rPr>
              <a:t>on </a:t>
            </a:r>
            <a:r>
              <a:rPr lang="vi-VN" sz="2800" i="1" dirty="0">
                <a:latin typeface="Times New Roman" pitchFamily="18" charset="0"/>
                <a:cs typeface="Times New Roman" pitchFamily="18" charset="0"/>
              </a:rPr>
              <a:t>người trong bài thơ hiện lên qua những hình ảnh nào</a:t>
            </a:r>
            <a:r>
              <a:rPr lang="vi-VN" sz="2800" i="1"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Phân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tích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hiệu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nghệ</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thuật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của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hình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tượng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thơ</a:t>
            </a:r>
            <a:r>
              <a:rPr lang="vi-VN" sz="2800" i="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Qua đó, em có nhận xét gì về tâm trạng của nhân vật trữ tình trong bài thơ</a:t>
            </a:r>
            <a:r>
              <a:rPr lang="vi-VN" sz="2800" i="1" dirty="0" smtClean="0">
                <a:latin typeface="Times New Roman" pitchFamily="18" charset="0"/>
                <a:cs typeface="Times New Roman" pitchFamily="18" charset="0"/>
              </a:rPr>
              <a:t>?</a:t>
            </a:r>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de-DE" sz="2800" dirty="0">
                <a:latin typeface="Times New Roman" pitchFamily="18" charset="0"/>
                <a:cs typeface="Times New Roman" pitchFamily="18" charset="0"/>
              </a:rPr>
              <a:t>Bổ sung vào vở</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89480046"/>
              </p:ext>
            </p:extLst>
          </p:nvPr>
        </p:nvGraphicFramePr>
        <p:xfrm>
          <a:off x="232230" y="5330815"/>
          <a:ext cx="11853753" cy="1248664"/>
        </p:xfrm>
        <a:graphic>
          <a:graphicData uri="http://schemas.openxmlformats.org/drawingml/2006/table">
            <a:tbl>
              <a:tblPr firstRow="1" bandRow="1">
                <a:tableStyleId>{5C22544A-7EE6-4342-B048-85BDC9FD1C3A}</a:tableStyleId>
              </a:tblPr>
              <a:tblGrid>
                <a:gridCol w="1861613"/>
                <a:gridCol w="3419061"/>
                <a:gridCol w="657307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err="1" smtClean="0">
                          <a:solidFill>
                            <a:schemeClr val="tx1"/>
                          </a:solidFill>
                        </a:rPr>
                        <a:t>Cảnh</a:t>
                      </a:r>
                      <a:r>
                        <a:rPr lang="en-US" sz="2400" baseline="0" dirty="0" smtClean="0">
                          <a:solidFill>
                            <a:schemeClr val="tx1"/>
                          </a:solidFill>
                        </a:rPr>
                        <a:t> </a:t>
                      </a:r>
                      <a:r>
                        <a:rPr lang="en-US" sz="2400" baseline="0" dirty="0" err="1" smtClean="0">
                          <a:solidFill>
                            <a:schemeClr val="tx1"/>
                          </a:solidFill>
                        </a:rPr>
                        <a:t>vật</a:t>
                      </a:r>
                      <a:r>
                        <a:rPr lang="en-US" sz="2400" baseline="0" dirty="0" smtClean="0">
                          <a:solidFill>
                            <a:schemeClr val="tx1"/>
                          </a:solidFill>
                        </a:rPr>
                        <a:t>/ Con </a:t>
                      </a:r>
                      <a:r>
                        <a:rPr lang="en-US" sz="2400" baseline="0" dirty="0" err="1" smtClean="0">
                          <a:solidFill>
                            <a:schemeClr val="tx1"/>
                          </a:solidFill>
                        </a:rPr>
                        <a:t>người</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2504661" y="4808883"/>
            <a:ext cx="661283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4,5</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47966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857342" y="263207"/>
            <a:ext cx="8144962" cy="6536555"/>
          </a:xfrm>
          <a:prstGeom prst="rect">
            <a:avLst/>
          </a:prstGeom>
        </p:spPr>
      </p:pic>
      <p:grpSp>
        <p:nvGrpSpPr>
          <p:cNvPr id="10" name="Group 9"/>
          <p:cNvGrpSpPr/>
          <p:nvPr/>
        </p:nvGrpSpPr>
        <p:grpSpPr>
          <a:xfrm>
            <a:off x="660400" y="73751"/>
            <a:ext cx="3305211" cy="677670"/>
            <a:chOff x="660399" y="351030"/>
            <a:chExt cx="3305211" cy="677670"/>
          </a:xfrm>
        </p:grpSpPr>
        <p:grpSp>
          <p:nvGrpSpPr>
            <p:cNvPr id="6" name="Group 5"/>
            <p:cNvGrpSpPr/>
            <p:nvPr/>
          </p:nvGrpSpPr>
          <p:grpSpPr>
            <a:xfrm>
              <a:off x="660399" y="412955"/>
              <a:ext cx="1027835" cy="615745"/>
              <a:chOff x="660399" y="412955"/>
              <a:chExt cx="1027835" cy="615745"/>
            </a:xfrm>
          </p:grpSpPr>
          <p:sp>
            <p:nvSpPr>
              <p:cNvPr id="4" name="Rectangle 3"/>
              <p:cNvSpPr/>
              <p:nvPr/>
            </p:nvSpPr>
            <p:spPr>
              <a:xfrm>
                <a:off x="660399" y="412955"/>
                <a:ext cx="1027835" cy="615745"/>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740242" y="427703"/>
                <a:ext cx="889000" cy="575186"/>
              </a:xfrm>
              <a:prstGeom prst="roundRect">
                <a:avLst/>
              </a:prstGeom>
              <a:solidFill>
                <a:srgbClr val="00CC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1870165" y="351030"/>
              <a:ext cx="209544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smtClean="0">
                  <a:solidFill>
                    <a:srgbClr val="70AD47">
                      <a:lumMod val="50000"/>
                    </a:srgbClr>
                  </a:solidFill>
                  <a:latin typeface="Times New Roman" panose="02020603050405020304" pitchFamily="18" charset="0"/>
                  <a:cs typeface="Times New Roman" panose="02020603050405020304" pitchFamily="18" charset="0"/>
                </a:rPr>
                <a:t>MỞ ĐẦU</a:t>
              </a:r>
              <a:endPar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gr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32697" r="32737"/>
          <a:stretch/>
        </p:blipFill>
        <p:spPr>
          <a:xfrm>
            <a:off x="9799651" y="1989834"/>
            <a:ext cx="1335200" cy="3922992"/>
          </a:xfrm>
          <a:prstGeom prst="rect">
            <a:avLst/>
          </a:prstGeom>
        </p:spPr>
      </p:pic>
      <p:sp>
        <p:nvSpPr>
          <p:cNvPr id="25" name="Freeform 24"/>
          <p:cNvSpPr/>
          <p:nvPr/>
        </p:nvSpPr>
        <p:spPr>
          <a:xfrm>
            <a:off x="660400" y="878621"/>
            <a:ext cx="9035142" cy="2869910"/>
          </a:xfrm>
          <a:custGeom>
            <a:avLst/>
            <a:gdLst>
              <a:gd name="connsiteX0" fmla="*/ 3833227 w 7666454"/>
              <a:gd name="connsiteY0" fmla="*/ 187716 h 1398672"/>
              <a:gd name="connsiteX1" fmla="*/ 187716 w 7666454"/>
              <a:gd name="connsiteY1" fmla="*/ 699336 h 1398672"/>
              <a:gd name="connsiteX2" fmla="*/ 3833227 w 7666454"/>
              <a:gd name="connsiteY2" fmla="*/ 1210956 h 1398672"/>
              <a:gd name="connsiteX3" fmla="*/ 7478738 w 7666454"/>
              <a:gd name="connsiteY3" fmla="*/ 699336 h 1398672"/>
              <a:gd name="connsiteX4" fmla="*/ 3833227 w 7666454"/>
              <a:gd name="connsiteY4" fmla="*/ 187716 h 1398672"/>
              <a:gd name="connsiteX5" fmla="*/ 3833227 w 7666454"/>
              <a:gd name="connsiteY5" fmla="*/ 0 h 1398672"/>
              <a:gd name="connsiteX6" fmla="*/ 6271515 w 7666454"/>
              <a:gd name="connsiteY6" fmla="*/ 159694 h 1398672"/>
              <a:gd name="connsiteX7" fmla="*/ 6371090 w 7666454"/>
              <a:gd name="connsiteY7" fmla="*/ 176205 h 1398672"/>
              <a:gd name="connsiteX8" fmla="*/ 6543728 w 7666454"/>
              <a:gd name="connsiteY8" fmla="*/ 204831 h 1398672"/>
              <a:gd name="connsiteX9" fmla="*/ 7666454 w 7666454"/>
              <a:gd name="connsiteY9" fmla="*/ 699336 h 1398672"/>
              <a:gd name="connsiteX10" fmla="*/ 3833227 w 7666454"/>
              <a:gd name="connsiteY10" fmla="*/ 1398672 h 1398672"/>
              <a:gd name="connsiteX11" fmla="*/ 0 w 7666454"/>
              <a:gd name="connsiteY11" fmla="*/ 699336 h 1398672"/>
              <a:gd name="connsiteX12" fmla="*/ 1122726 w 7666454"/>
              <a:gd name="connsiteY12" fmla="*/ 204831 h 1398672"/>
              <a:gd name="connsiteX13" fmla="*/ 1295364 w 7666454"/>
              <a:gd name="connsiteY13" fmla="*/ 176205 h 1398672"/>
              <a:gd name="connsiteX14" fmla="*/ 1394939 w 7666454"/>
              <a:gd name="connsiteY14" fmla="*/ 159694 h 1398672"/>
              <a:gd name="connsiteX15" fmla="*/ 3833227 w 7666454"/>
              <a:gd name="connsiteY15" fmla="*/ 0 h 139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6454" h="1398672">
                <a:moveTo>
                  <a:pt x="3833227" y="187716"/>
                </a:moveTo>
                <a:cubicBezTo>
                  <a:pt x="1819867" y="187716"/>
                  <a:pt x="187716" y="416776"/>
                  <a:pt x="187716" y="699336"/>
                </a:cubicBezTo>
                <a:cubicBezTo>
                  <a:pt x="187716" y="981896"/>
                  <a:pt x="1819867" y="1210956"/>
                  <a:pt x="3833227" y="1210956"/>
                </a:cubicBezTo>
                <a:cubicBezTo>
                  <a:pt x="5846587" y="1210956"/>
                  <a:pt x="7478738" y="981896"/>
                  <a:pt x="7478738" y="699336"/>
                </a:cubicBezTo>
                <a:cubicBezTo>
                  <a:pt x="7478738" y="416776"/>
                  <a:pt x="5846587" y="187716"/>
                  <a:pt x="3833227" y="187716"/>
                </a:cubicBezTo>
                <a:close/>
                <a:moveTo>
                  <a:pt x="3833227" y="0"/>
                </a:moveTo>
                <a:cubicBezTo>
                  <a:pt x="4759429" y="0"/>
                  <a:pt x="5608908" y="59930"/>
                  <a:pt x="6271515" y="159694"/>
                </a:cubicBezTo>
                <a:lnTo>
                  <a:pt x="6371090" y="176205"/>
                </a:lnTo>
                <a:lnTo>
                  <a:pt x="6543728" y="204831"/>
                </a:lnTo>
                <a:cubicBezTo>
                  <a:pt x="7237406" y="331386"/>
                  <a:pt x="7666454" y="506220"/>
                  <a:pt x="7666454" y="699336"/>
                </a:cubicBezTo>
                <a:cubicBezTo>
                  <a:pt x="7666454" y="1085569"/>
                  <a:pt x="5950260" y="1398672"/>
                  <a:pt x="3833227" y="1398672"/>
                </a:cubicBezTo>
                <a:cubicBezTo>
                  <a:pt x="1716194" y="1398672"/>
                  <a:pt x="0" y="1085569"/>
                  <a:pt x="0" y="699336"/>
                </a:cubicBezTo>
                <a:cubicBezTo>
                  <a:pt x="0" y="506220"/>
                  <a:pt x="429049" y="331386"/>
                  <a:pt x="1122726" y="204831"/>
                </a:cubicBezTo>
                <a:lnTo>
                  <a:pt x="1295364" y="176205"/>
                </a:lnTo>
                <a:lnTo>
                  <a:pt x="1394939" y="159694"/>
                </a:lnTo>
                <a:cubicBezTo>
                  <a:pt x="2057546" y="59930"/>
                  <a:pt x="2907025" y="0"/>
                  <a:pt x="383322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326153" y="1465939"/>
            <a:ext cx="7836040" cy="1392108"/>
          </a:xfrm>
          <a:custGeom>
            <a:avLst/>
            <a:gdLst>
              <a:gd name="connsiteX0" fmla="*/ 3645511 w 7291022"/>
              <a:gd name="connsiteY0" fmla="*/ 0 h 1023240"/>
              <a:gd name="connsiteX1" fmla="*/ 7291022 w 7291022"/>
              <a:gd name="connsiteY1" fmla="*/ 511620 h 1023240"/>
              <a:gd name="connsiteX2" fmla="*/ 3645511 w 7291022"/>
              <a:gd name="connsiteY2" fmla="*/ 1023240 h 1023240"/>
              <a:gd name="connsiteX3" fmla="*/ 0 w 7291022"/>
              <a:gd name="connsiteY3" fmla="*/ 511620 h 1023240"/>
              <a:gd name="connsiteX4" fmla="*/ 3645511 w 7291022"/>
              <a:gd name="connsiteY4" fmla="*/ 0 h 10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022" h="1023240">
                <a:moveTo>
                  <a:pt x="3645511" y="0"/>
                </a:moveTo>
                <a:cubicBezTo>
                  <a:pt x="5658871" y="0"/>
                  <a:pt x="7291022" y="229060"/>
                  <a:pt x="7291022" y="511620"/>
                </a:cubicBezTo>
                <a:cubicBezTo>
                  <a:pt x="7291022" y="794180"/>
                  <a:pt x="5658871" y="1023240"/>
                  <a:pt x="3645511" y="1023240"/>
                </a:cubicBezTo>
                <a:cubicBezTo>
                  <a:pt x="1632151" y="1023240"/>
                  <a:pt x="0" y="794180"/>
                  <a:pt x="0" y="511620"/>
                </a:cubicBezTo>
                <a:cubicBezTo>
                  <a:pt x="0" y="229060"/>
                  <a:pt x="1632151" y="0"/>
                  <a:pt x="3645511" y="0"/>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002060"/>
                </a:solidFill>
                <a:latin typeface="Times New Roman" panose="02020603050405020304" pitchFamily="18" charset="0"/>
                <a:cs typeface="Times New Roman" panose="02020603050405020304" pitchFamily="18" charset="0"/>
              </a:rPr>
              <a:t>Em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hãy</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đọc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một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số</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câu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viết</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về</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mùa</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xuân</a:t>
            </a:r>
            <a:r>
              <a:rPr lang="en-US" sz="2800" b="1" i="1" dirty="0" smtClean="0">
                <a:solidFill>
                  <a:srgbClr val="002060"/>
                </a:solidFill>
                <a:latin typeface="Times New Roman" panose="02020603050405020304" pitchFamily="18" charset="0"/>
                <a:cs typeface="Times New Roman" panose="02020603050405020304" pitchFamily="18" charset="0"/>
              </a:rPr>
              <a:t> </a:t>
            </a:r>
          </a:p>
          <a:p>
            <a:pPr algn="ctr"/>
            <a:r>
              <a:rPr lang="en-US" sz="2800" b="1" i="1" dirty="0" err="1" smtClean="0">
                <a:solidFill>
                  <a:srgbClr val="002060"/>
                </a:solidFill>
                <a:latin typeface="Times New Roman" panose="02020603050405020304" pitchFamily="18" charset="0"/>
                <a:cs typeface="Times New Roman" panose="02020603050405020304" pitchFamily="18" charset="0"/>
              </a:rPr>
              <a:t>mà</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em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biết</a:t>
            </a:r>
            <a:r>
              <a:rPr lang="en-US" sz="2800" b="1" i="1" dirty="0" smtClean="0">
                <a:solidFill>
                  <a:srgbClr val="002060"/>
                </a:solidFill>
                <a:latin typeface="Times New Roman" panose="02020603050405020304" pitchFamily="18" charset="0"/>
                <a:cs typeface="Times New Roman" panose="02020603050405020304" pitchFamily="18" charset="0"/>
              </a:rPr>
              <a:t>?</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Freeform 18"/>
          <p:cNvSpPr/>
          <p:nvPr/>
        </p:nvSpPr>
        <p:spPr>
          <a:xfrm>
            <a:off x="978206" y="4921131"/>
            <a:ext cx="8239536" cy="833124"/>
          </a:xfrm>
          <a:custGeom>
            <a:avLst/>
            <a:gdLst>
              <a:gd name="connsiteX0" fmla="*/ 0 w 7666454"/>
              <a:gd name="connsiteY0" fmla="*/ 0 h 876295"/>
              <a:gd name="connsiteX1" fmla="*/ 3833227 w 7666454"/>
              <a:gd name="connsiteY1" fmla="*/ 699336 h 876295"/>
              <a:gd name="connsiteX2" fmla="*/ 7666454 w 7666454"/>
              <a:gd name="connsiteY2" fmla="*/ 0 h 876295"/>
              <a:gd name="connsiteX3" fmla="*/ 7666454 w 7666454"/>
              <a:gd name="connsiteY3" fmla="*/ 876295 h 876295"/>
              <a:gd name="connsiteX4" fmla="*/ 0 w 7666454"/>
              <a:gd name="connsiteY4" fmla="*/ 876295 h 876295"/>
              <a:gd name="connsiteX5" fmla="*/ 0 w 7666454"/>
              <a:gd name="connsiteY5" fmla="*/ 0 h 87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6454" h="876295">
                <a:moveTo>
                  <a:pt x="0" y="0"/>
                </a:moveTo>
                <a:cubicBezTo>
                  <a:pt x="0" y="386233"/>
                  <a:pt x="1716194" y="699336"/>
                  <a:pt x="3833227" y="699336"/>
                </a:cubicBezTo>
                <a:cubicBezTo>
                  <a:pt x="5950260" y="699336"/>
                  <a:pt x="7666454" y="386233"/>
                  <a:pt x="7666454" y="0"/>
                </a:cubicBezTo>
                <a:lnTo>
                  <a:pt x="7666454" y="876295"/>
                </a:lnTo>
                <a:lnTo>
                  <a:pt x="0" y="87629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78206" y="3748531"/>
            <a:ext cx="8869736" cy="2547210"/>
          </a:xfrm>
          <a:custGeom>
            <a:avLst/>
            <a:gdLst>
              <a:gd name="connsiteX0" fmla="*/ 3833227 w 7666454"/>
              <a:gd name="connsiteY0" fmla="*/ 187716 h 1398672"/>
              <a:gd name="connsiteX1" fmla="*/ 187716 w 7666454"/>
              <a:gd name="connsiteY1" fmla="*/ 699336 h 1398672"/>
              <a:gd name="connsiteX2" fmla="*/ 3833227 w 7666454"/>
              <a:gd name="connsiteY2" fmla="*/ 1210956 h 1398672"/>
              <a:gd name="connsiteX3" fmla="*/ 7478738 w 7666454"/>
              <a:gd name="connsiteY3" fmla="*/ 699336 h 1398672"/>
              <a:gd name="connsiteX4" fmla="*/ 3833227 w 7666454"/>
              <a:gd name="connsiteY4" fmla="*/ 187716 h 1398672"/>
              <a:gd name="connsiteX5" fmla="*/ 3833227 w 7666454"/>
              <a:gd name="connsiteY5" fmla="*/ 0 h 1398672"/>
              <a:gd name="connsiteX6" fmla="*/ 6271515 w 7666454"/>
              <a:gd name="connsiteY6" fmla="*/ 159694 h 1398672"/>
              <a:gd name="connsiteX7" fmla="*/ 6371090 w 7666454"/>
              <a:gd name="connsiteY7" fmla="*/ 176205 h 1398672"/>
              <a:gd name="connsiteX8" fmla="*/ 6543728 w 7666454"/>
              <a:gd name="connsiteY8" fmla="*/ 204831 h 1398672"/>
              <a:gd name="connsiteX9" fmla="*/ 7666454 w 7666454"/>
              <a:gd name="connsiteY9" fmla="*/ 699336 h 1398672"/>
              <a:gd name="connsiteX10" fmla="*/ 3833227 w 7666454"/>
              <a:gd name="connsiteY10" fmla="*/ 1398672 h 1398672"/>
              <a:gd name="connsiteX11" fmla="*/ 0 w 7666454"/>
              <a:gd name="connsiteY11" fmla="*/ 699336 h 1398672"/>
              <a:gd name="connsiteX12" fmla="*/ 1122726 w 7666454"/>
              <a:gd name="connsiteY12" fmla="*/ 204831 h 1398672"/>
              <a:gd name="connsiteX13" fmla="*/ 1295364 w 7666454"/>
              <a:gd name="connsiteY13" fmla="*/ 176205 h 1398672"/>
              <a:gd name="connsiteX14" fmla="*/ 1394939 w 7666454"/>
              <a:gd name="connsiteY14" fmla="*/ 159694 h 1398672"/>
              <a:gd name="connsiteX15" fmla="*/ 3833227 w 7666454"/>
              <a:gd name="connsiteY15" fmla="*/ 0 h 139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6454" h="1398672">
                <a:moveTo>
                  <a:pt x="3833227" y="187716"/>
                </a:moveTo>
                <a:cubicBezTo>
                  <a:pt x="1819867" y="187716"/>
                  <a:pt x="187716" y="416776"/>
                  <a:pt x="187716" y="699336"/>
                </a:cubicBezTo>
                <a:cubicBezTo>
                  <a:pt x="187716" y="981896"/>
                  <a:pt x="1819867" y="1210956"/>
                  <a:pt x="3833227" y="1210956"/>
                </a:cubicBezTo>
                <a:cubicBezTo>
                  <a:pt x="5846587" y="1210956"/>
                  <a:pt x="7478738" y="981896"/>
                  <a:pt x="7478738" y="699336"/>
                </a:cubicBezTo>
                <a:cubicBezTo>
                  <a:pt x="7478738" y="416776"/>
                  <a:pt x="5846587" y="187716"/>
                  <a:pt x="3833227" y="187716"/>
                </a:cubicBezTo>
                <a:close/>
                <a:moveTo>
                  <a:pt x="3833227" y="0"/>
                </a:moveTo>
                <a:cubicBezTo>
                  <a:pt x="4759429" y="0"/>
                  <a:pt x="5608908" y="59930"/>
                  <a:pt x="6271515" y="159694"/>
                </a:cubicBezTo>
                <a:lnTo>
                  <a:pt x="6371090" y="176205"/>
                </a:lnTo>
                <a:lnTo>
                  <a:pt x="6543728" y="204831"/>
                </a:lnTo>
                <a:cubicBezTo>
                  <a:pt x="7237406" y="331386"/>
                  <a:pt x="7666454" y="506220"/>
                  <a:pt x="7666454" y="699336"/>
                </a:cubicBezTo>
                <a:cubicBezTo>
                  <a:pt x="7666454" y="1085569"/>
                  <a:pt x="5950260" y="1398672"/>
                  <a:pt x="3833227" y="1398672"/>
                </a:cubicBezTo>
                <a:cubicBezTo>
                  <a:pt x="1716194" y="1398672"/>
                  <a:pt x="0" y="1085569"/>
                  <a:pt x="0" y="699336"/>
                </a:cubicBezTo>
                <a:cubicBezTo>
                  <a:pt x="0" y="506220"/>
                  <a:pt x="429049" y="331386"/>
                  <a:pt x="1122726" y="204831"/>
                </a:cubicBezTo>
                <a:lnTo>
                  <a:pt x="1295364" y="176205"/>
                </a:lnTo>
                <a:lnTo>
                  <a:pt x="1394939" y="159694"/>
                </a:lnTo>
                <a:cubicBezTo>
                  <a:pt x="2057546" y="59930"/>
                  <a:pt x="2907025" y="0"/>
                  <a:pt x="383322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67429" y="4093029"/>
            <a:ext cx="6502400" cy="15240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Điều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gì</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khiến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em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thích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thú</a:t>
            </a:r>
            <a:r>
              <a:rPr lang="en-US" sz="2800" b="1" dirty="0" smtClean="0">
                <a:solidFill>
                  <a:schemeClr val="tx1"/>
                </a:solidFill>
                <a:latin typeface="Times New Roman" pitchFamily="18" charset="0"/>
                <a:cs typeface="Times New Roman" pitchFamily="18" charset="0"/>
              </a:rPr>
              <a:t> ở </a:t>
            </a:r>
            <a:r>
              <a:rPr lang="en-US" sz="2800" b="1" dirty="0" err="1" smtClean="0">
                <a:solidFill>
                  <a:schemeClr val="tx1"/>
                </a:solidFill>
                <a:latin typeface="Times New Roman" pitchFamily="18" charset="0"/>
                <a:cs typeface="Times New Roman" pitchFamily="18" charset="0"/>
              </a:rPr>
              <a:t>bài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thơ</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ấy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Hãy</a:t>
            </a:r>
            <a:r>
              <a:rPr lang="en-US" sz="2800" b="1" dirty="0" smtClean="0">
                <a:solidFill>
                  <a:schemeClr val="tx1"/>
                </a:solidFill>
                <a:latin typeface="Times New Roman" pitchFamily="18" charset="0"/>
                <a:cs typeface="Times New Roman" pitchFamily="18" charset="0"/>
              </a:rPr>
              <a:t> chia </a:t>
            </a:r>
            <a:r>
              <a:rPr lang="en-US" sz="2800" b="1" dirty="0" err="1" smtClean="0">
                <a:solidFill>
                  <a:schemeClr val="tx1"/>
                </a:solidFill>
                <a:latin typeface="Times New Roman" pitchFamily="18" charset="0"/>
                <a:cs typeface="Times New Roman" pitchFamily="18" charset="0"/>
              </a:rPr>
              <a:t>sẻ</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suy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nghĩ</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em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với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cả</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lóp</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6011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229" y="73751"/>
            <a:ext cx="5604023" cy="1384995"/>
          </a:xfrm>
          <a:prstGeom prst="rect">
            <a:avLst/>
          </a:prstGeom>
          <a:noFill/>
        </p:spPr>
        <p:txBody>
          <a:bodyPr wrap="square" rtlCol="0">
            <a:spAutoFit/>
          </a:bodyPr>
          <a:lstStyle/>
          <a:p>
            <a:pPr algn="just"/>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8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800" b="1" dirty="0">
                <a:solidFill>
                  <a:schemeClr val="accent6">
                    <a:lumMod val="50000"/>
                  </a:schemeClr>
                </a:solidFill>
                <a:latin typeface="Times New Roman" panose="02020603050405020304" pitchFamily="18" charset="0"/>
                <a:cs typeface="Times New Roman" panose="02020603050405020304" pitchFamily="18" charset="0"/>
              </a:rPr>
              <a:t>2</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8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800" b="1" dirty="0" smtClean="0">
                <a:latin typeface="Times New Roman" pitchFamily="18" charset="0"/>
                <a:cs typeface="Times New Roman" panose="02020603050405020304" pitchFamily="18" charset="0"/>
              </a:rPr>
              <a:t>a/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xuân</a:t>
            </a:r>
            <a:endParaRPr lang="en-US" sz="28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79449052"/>
              </p:ext>
            </p:extLst>
          </p:nvPr>
        </p:nvGraphicFramePr>
        <p:xfrm>
          <a:off x="232230" y="1488283"/>
          <a:ext cx="11853753" cy="5084064"/>
        </p:xfrm>
        <a:graphic>
          <a:graphicData uri="http://schemas.openxmlformats.org/drawingml/2006/table">
            <a:tbl>
              <a:tblPr firstRow="1" bandRow="1">
                <a:tableStyleId>{5C22544A-7EE6-4342-B048-85BDC9FD1C3A}</a:tableStyleId>
              </a:tblPr>
              <a:tblGrid>
                <a:gridCol w="774935"/>
                <a:gridCol w="2796209"/>
                <a:gridCol w="828260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err="1" smtClean="0">
                          <a:solidFill>
                            <a:schemeClr val="tx1"/>
                          </a:solidFill>
                        </a:rPr>
                        <a:t>Cảnh</a:t>
                      </a:r>
                      <a:r>
                        <a:rPr lang="en-US" sz="2400" baseline="0" dirty="0" smtClean="0">
                          <a:solidFill>
                            <a:schemeClr val="tx1"/>
                          </a:solidFill>
                        </a:rPr>
                        <a:t> </a:t>
                      </a:r>
                      <a:r>
                        <a:rPr lang="en-US" sz="2400" baseline="0" dirty="0" err="1" smtClean="0">
                          <a:solidFill>
                            <a:schemeClr val="tx1"/>
                          </a:solidFill>
                        </a:rPr>
                        <a:t>vật</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rowSpan="3">
                  <a:txBody>
                    <a:bodyPr/>
                    <a:lstStyle/>
                    <a:p>
                      <a:endParaRPr lang="en-US" dirty="0" smtClean="0"/>
                    </a:p>
                    <a:p>
                      <a:r>
                        <a:rPr lang="en-US" dirty="0" smtClean="0"/>
                        <a:t>1</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vMerge="1">
                  <a:txBody>
                    <a:bodyPr/>
                    <a:lstStyle/>
                    <a:p>
                      <a:endParaRPr lang="en-US" dirty="0"/>
                    </a:p>
                  </a:txBody>
                  <a:tcPr/>
                </a:tc>
                <a:tc>
                  <a:txBody>
                    <a:bodyPr/>
                    <a:lstStyle/>
                    <a:p>
                      <a:endParaRPr lang="en-US" dirty="0"/>
                    </a:p>
                  </a:txBody>
                  <a:tcPr/>
                </a:tc>
                <a:tc>
                  <a:txBody>
                    <a:bodyPr/>
                    <a:lstStyle/>
                    <a:p>
                      <a:endParaRPr lang="en-US" dirty="0"/>
                    </a:p>
                  </a:txBody>
                  <a:tcPr/>
                </a:tc>
              </a:tr>
              <a:tr h="370840">
                <a:tc vMerge="1">
                  <a:txBody>
                    <a:bodyPr/>
                    <a:lstStyle/>
                    <a:p>
                      <a:endParaRPr lang="en-US" dirty="0"/>
                    </a:p>
                  </a:txBody>
                  <a:tcPr/>
                </a:tc>
                <a:tc>
                  <a:txBody>
                    <a:bodyPr/>
                    <a:lstStyle/>
                    <a:p>
                      <a:endParaRPr lang="en-US" dirty="0" smtClean="0"/>
                    </a:p>
                    <a:p>
                      <a:endParaRPr lang="en-US" dirty="0" smtClean="0"/>
                    </a:p>
                  </a:txBody>
                  <a:tcPr/>
                </a:tc>
                <a:tc>
                  <a:txBody>
                    <a:bodyPr/>
                    <a:lstStyle/>
                    <a:p>
                      <a:endParaRPr lang="en-US" dirty="0"/>
                    </a:p>
                  </a:txBody>
                  <a:tcPr/>
                </a:tc>
              </a:tr>
            </a:tbl>
          </a:graphicData>
        </a:graphic>
      </p:graphicFrame>
      <p:sp>
        <p:nvSpPr>
          <p:cNvPr id="8" name="TextBox 7"/>
          <p:cNvSpPr txBox="1"/>
          <p:nvPr/>
        </p:nvSpPr>
        <p:spPr>
          <a:xfrm>
            <a:off x="1020417" y="2385391"/>
            <a:ext cx="2584174" cy="830997"/>
          </a:xfrm>
          <a:prstGeom prst="rect">
            <a:avLst/>
          </a:prstGeom>
          <a:noFill/>
        </p:spPr>
        <p:txBody>
          <a:bodyPr wrap="square" rtlCol="0">
            <a:spAutoFit/>
          </a:bodyPr>
          <a:lstStyle/>
          <a:p>
            <a:pPr algn="just"/>
            <a:r>
              <a:rPr lang="vi-VN" sz="2400" i="1" dirty="0">
                <a:latin typeface="Times New Roman" pitchFamily="18" charset="0"/>
                <a:cs typeface="Times New Roman" pitchFamily="18" charset="0"/>
              </a:rPr>
              <a:t>- Nắng: nắng </a:t>
            </a:r>
            <a:r>
              <a:rPr lang="en-US" sz="2400" i="1" dirty="0">
                <a:latin typeface="Times New Roman" pitchFamily="18" charset="0"/>
                <a:cs typeface="Times New Roman" pitchFamily="18" charset="0"/>
              </a:rPr>
              <a:t>ử</a:t>
            </a:r>
            <a:r>
              <a:rPr lang="vi-VN" sz="2400" i="1" dirty="0" smtClean="0">
                <a:latin typeface="Times New Roman" pitchFamily="18" charset="0"/>
                <a:cs typeface="Times New Roman" pitchFamily="18" charset="0"/>
              </a:rPr>
              <a:t>ng</a:t>
            </a:r>
            <a:r>
              <a:rPr lang="vi-VN" sz="2400" i="1"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khói mơ tan</a:t>
            </a:r>
            <a:endParaRPr lang="en-US" sz="2400" dirty="0">
              <a:latin typeface="Times New Roman" pitchFamily="18" charset="0"/>
              <a:cs typeface="Times New Roman" pitchFamily="18" charset="0"/>
            </a:endParaRPr>
          </a:p>
        </p:txBody>
      </p:sp>
      <p:sp>
        <p:nvSpPr>
          <p:cNvPr id="9" name="TextBox 8"/>
          <p:cNvSpPr txBox="1"/>
          <p:nvPr/>
        </p:nvSpPr>
        <p:spPr>
          <a:xfrm>
            <a:off x="3856383" y="2385391"/>
            <a:ext cx="8176591" cy="1323439"/>
          </a:xfrm>
          <a:prstGeom prst="rect">
            <a:avLst/>
          </a:prstGeom>
          <a:noFill/>
        </p:spPr>
        <p:txBody>
          <a:bodyPr wrap="square" rtlCol="0">
            <a:spAutoFit/>
          </a:bodyPr>
          <a:lstStyle/>
          <a:p>
            <a:pPr algn="just"/>
            <a:r>
              <a:rPr lang="vi-VN" sz="2000" i="1" dirty="0">
                <a:latin typeface="+mj-lt"/>
              </a:rPr>
              <a:t>+ </a:t>
            </a:r>
            <a:r>
              <a:rPr lang="vi-VN" sz="2000" dirty="0">
                <a:latin typeface="+mj-lt"/>
              </a:rPr>
              <a:t> không phải là cái nắng thông thường mà là “làn nắng ửng” khiến “khói mơ tan”. </a:t>
            </a:r>
            <a:endParaRPr lang="en-US" sz="2000" dirty="0">
              <a:latin typeface="+mj-lt"/>
            </a:endParaRPr>
          </a:p>
          <a:p>
            <a:pPr algn="just"/>
            <a:r>
              <a:rPr lang="vi-VN" sz="2000" dirty="0">
                <a:latin typeface="+mj-lt"/>
              </a:rPr>
              <a:t>+ Từ “ ửng” khiến nắng vừa đủ dịu dàng, vừa đủ tinh khôi lại vừa đủ sự ấm áp để xua tan đi sương lạnh.</a:t>
            </a:r>
            <a:endParaRPr lang="en-US" sz="2000" dirty="0">
              <a:latin typeface="+mj-lt"/>
            </a:endParaRPr>
          </a:p>
        </p:txBody>
      </p:sp>
      <p:sp>
        <p:nvSpPr>
          <p:cNvPr id="10" name="TextBox 9"/>
          <p:cNvSpPr txBox="1"/>
          <p:nvPr/>
        </p:nvSpPr>
        <p:spPr>
          <a:xfrm>
            <a:off x="3856383" y="4015402"/>
            <a:ext cx="8176591" cy="769441"/>
          </a:xfrm>
          <a:prstGeom prst="rect">
            <a:avLst/>
          </a:prstGeom>
          <a:noFill/>
        </p:spPr>
        <p:txBody>
          <a:bodyPr wrap="square" rtlCol="0">
            <a:spAutoFit/>
          </a:bodyPr>
          <a:lstStyle/>
          <a:p>
            <a:r>
              <a:rPr lang="vi-VN" sz="2200" dirty="0">
                <a:latin typeface="+mj-lt"/>
              </a:rPr>
              <a:t>+ “ đôi” gợi nên sự ấm cúng, thân thuộc. </a:t>
            </a:r>
            <a:endParaRPr lang="en-US" sz="2200" dirty="0">
              <a:latin typeface="+mj-lt"/>
            </a:endParaRPr>
          </a:p>
          <a:p>
            <a:r>
              <a:rPr lang="vi-VN" sz="2200" dirty="0">
                <a:latin typeface="+mj-lt"/>
              </a:rPr>
              <a:t>+ Màu vàng “ lấm tấm” rất đỗi nhẹ nhàng và hài hòa với khung cảnh</a:t>
            </a:r>
            <a:endParaRPr lang="en-US" sz="2200" dirty="0">
              <a:latin typeface="+mj-lt"/>
            </a:endParaRPr>
          </a:p>
        </p:txBody>
      </p:sp>
      <p:sp>
        <p:nvSpPr>
          <p:cNvPr id="11" name="TextBox 10"/>
          <p:cNvSpPr txBox="1"/>
          <p:nvPr/>
        </p:nvSpPr>
        <p:spPr>
          <a:xfrm>
            <a:off x="1020417" y="4011077"/>
            <a:ext cx="2729948" cy="830997"/>
          </a:xfrm>
          <a:prstGeom prst="rect">
            <a:avLst/>
          </a:prstGeom>
          <a:noFill/>
        </p:spPr>
        <p:txBody>
          <a:bodyPr wrap="square" rtlCol="0">
            <a:spAutoFit/>
          </a:bodyPr>
          <a:lstStyle/>
          <a:p>
            <a:pPr fontAlgn="t"/>
            <a:r>
              <a:rPr lang="vi-VN" b="1" i="1" dirty="0" smtClean="0"/>
              <a:t>-</a:t>
            </a:r>
            <a:r>
              <a:rPr lang="vi-VN" sz="2400" i="1" dirty="0">
                <a:latin typeface="+mj-lt"/>
              </a:rPr>
              <a:t>Đôi mái </a:t>
            </a:r>
            <a:r>
              <a:rPr lang="vi-VN" sz="2400" i="1" u="sng" dirty="0">
                <a:latin typeface="+mj-lt"/>
              </a:rPr>
              <a:t>nhà tranh lấm tấm vàng</a:t>
            </a:r>
            <a:r>
              <a:rPr lang="vi-VN" sz="2400" i="1" dirty="0" smtClean="0">
                <a:latin typeface="+mj-lt"/>
              </a:rPr>
              <a:t>:</a:t>
            </a:r>
            <a:endParaRPr lang="en-US" sz="2400" dirty="0">
              <a:latin typeface="+mj-lt"/>
            </a:endParaRPr>
          </a:p>
        </p:txBody>
      </p:sp>
      <p:sp>
        <p:nvSpPr>
          <p:cNvPr id="12" name="TextBox 11"/>
          <p:cNvSpPr txBox="1"/>
          <p:nvPr/>
        </p:nvSpPr>
        <p:spPr>
          <a:xfrm>
            <a:off x="1020417" y="5115328"/>
            <a:ext cx="2729948" cy="830997"/>
          </a:xfrm>
          <a:prstGeom prst="rect">
            <a:avLst/>
          </a:prstGeom>
          <a:noFill/>
        </p:spPr>
        <p:txBody>
          <a:bodyPr wrap="square" rtlCol="0">
            <a:spAutoFit/>
          </a:bodyPr>
          <a:lstStyle/>
          <a:p>
            <a:r>
              <a:rPr lang="vi-VN" i="1" dirty="0"/>
              <a:t>-</a:t>
            </a:r>
            <a:r>
              <a:rPr lang="vi-VN" sz="2400" i="1" dirty="0">
                <a:latin typeface="Times New Roman" pitchFamily="18" charset="0"/>
                <a:cs typeface="Times New Roman" pitchFamily="18" charset="0"/>
              </a:rPr>
              <a:t>Trên </a:t>
            </a:r>
            <a:r>
              <a:rPr lang="vi-VN" sz="2400" i="1" u="sng" dirty="0">
                <a:latin typeface="Times New Roman" pitchFamily="18" charset="0"/>
                <a:cs typeface="Times New Roman" pitchFamily="18" charset="0"/>
              </a:rPr>
              <a:t>giàn thiên lý</a:t>
            </a:r>
            <a:r>
              <a:rPr lang="vi-VN" sz="2400" i="1" dirty="0">
                <a:latin typeface="Times New Roman" pitchFamily="18" charset="0"/>
                <a:cs typeface="Times New Roman" pitchFamily="18" charset="0"/>
              </a:rPr>
              <a:t>, bóng xuân sang</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3" name="TextBox 12"/>
          <p:cNvSpPr txBox="1"/>
          <p:nvPr/>
        </p:nvSpPr>
        <p:spPr>
          <a:xfrm>
            <a:off x="3803374" y="5102076"/>
            <a:ext cx="8229600" cy="1708160"/>
          </a:xfrm>
          <a:prstGeom prst="rect">
            <a:avLst/>
          </a:prstGeom>
          <a:noFill/>
        </p:spPr>
        <p:txBody>
          <a:bodyPr wrap="square" rtlCol="0">
            <a:spAutoFit/>
          </a:bodyPr>
          <a:lstStyle/>
          <a:p>
            <a:pPr algn="just"/>
            <a:r>
              <a:rPr lang="vi-VN" sz="2100" dirty="0">
                <a:latin typeface="+mj-lt"/>
              </a:rPr>
              <a:t>+ Hình ảnh gợi nên một sự ngưng đọng của khoảnh khắc thời gian: bóng xuân sang. Như vậy, gió, nắng đã báo hiệu cho bước đi của bóng xuân. </a:t>
            </a:r>
            <a:endParaRPr lang="en-US" sz="2100" dirty="0">
              <a:latin typeface="+mj-lt"/>
            </a:endParaRPr>
          </a:p>
          <a:p>
            <a:pPr algn="just"/>
            <a:r>
              <a:rPr lang="vi-VN" sz="2100" dirty="0">
                <a:latin typeface="+mj-lt"/>
              </a:rPr>
              <a:t>+ Câu thơ độc đáo ở chỗ nó chính là cái ngập ngừng của những câu thơ hài hòa trước đó. Mùa xuân trở thành nàng xuân, vừa có cái nhẹ nhàng, thỏ thẻ; vừa đến bất ngờ đầy mê hoặc</a:t>
            </a:r>
            <a:endParaRPr lang="en-US" sz="2100" dirty="0">
              <a:latin typeface="+mj-lt"/>
            </a:endParaRPr>
          </a:p>
        </p:txBody>
      </p:sp>
    </p:spTree>
    <p:extLst>
      <p:ext uri="{BB962C8B-B14F-4D97-AF65-F5344CB8AC3E}">
        <p14:creationId xmlns:p14="http://schemas.microsoft.com/office/powerpoint/2010/main" val="31848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ircle(in)">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ircle(in)">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circle(in)">
                                      <p:cBhvr>
                                        <p:cTn id="32" dur="20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down)">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wipe(down)">
                                      <p:cBhvr>
                                        <p:cTn id="4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5920800"/>
              </p:ext>
            </p:extLst>
          </p:nvPr>
        </p:nvGraphicFramePr>
        <p:xfrm>
          <a:off x="215356" y="1176277"/>
          <a:ext cx="11853753" cy="4718304"/>
        </p:xfrm>
        <a:graphic>
          <a:graphicData uri="http://schemas.openxmlformats.org/drawingml/2006/table">
            <a:tbl>
              <a:tblPr firstRow="1" bandRow="1">
                <a:tableStyleId>{5C22544A-7EE6-4342-B048-85BDC9FD1C3A}</a:tableStyleId>
              </a:tblPr>
              <a:tblGrid>
                <a:gridCol w="774935"/>
                <a:gridCol w="2796209"/>
                <a:gridCol w="828260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err="1" smtClean="0">
                          <a:solidFill>
                            <a:schemeClr val="tx1"/>
                          </a:solidFill>
                        </a:rPr>
                        <a:t>Cảnh</a:t>
                      </a:r>
                      <a:r>
                        <a:rPr lang="en-US" sz="2400" baseline="0" dirty="0" smtClean="0">
                          <a:solidFill>
                            <a:schemeClr val="tx1"/>
                          </a:solidFill>
                        </a:rPr>
                        <a:t> </a:t>
                      </a:r>
                      <a:r>
                        <a:rPr lang="en-US" sz="2400" baseline="0" dirty="0" err="1" smtClean="0">
                          <a:solidFill>
                            <a:schemeClr val="tx1"/>
                          </a:solidFill>
                        </a:rPr>
                        <a:t>vật</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2</a:t>
                      </a:r>
                    </a:p>
                    <a:p>
                      <a:endParaRPr lang="en-US" sz="2400" dirty="0" smtClean="0">
                        <a:solidFill>
                          <a:schemeClr val="tx1"/>
                        </a:solidFill>
                      </a:endParaRPr>
                    </a:p>
                    <a:p>
                      <a:endParaRPr lang="en-US" sz="2400" dirty="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r>
                        <a:rPr lang="en-US" sz="2400" dirty="0" smtClean="0">
                          <a:solidFill>
                            <a:schemeClr val="tx1"/>
                          </a:solidFill>
                        </a:rPr>
                        <a:t>4</a:t>
                      </a:r>
                    </a:p>
                    <a:p>
                      <a:endParaRPr lang="en-US" sz="2400" dirty="0" smtClean="0">
                        <a:solidFill>
                          <a:schemeClr val="tx1"/>
                        </a:solidFill>
                      </a:endParaRPr>
                    </a:p>
                    <a:p>
                      <a:endParaRPr lang="en-US" sz="2400" dirty="0" smtClean="0">
                        <a:solidFill>
                          <a:schemeClr val="tx1"/>
                        </a:solidFill>
                      </a:endParaRPr>
                    </a:p>
                    <a:p>
                      <a:endParaRPr lang="en-US" sz="2400" dirty="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32229" y="73751"/>
            <a:ext cx="5604023" cy="1015663"/>
          </a:xfrm>
          <a:prstGeom prst="rect">
            <a:avLst/>
          </a:prstGeom>
          <a:noFill/>
        </p:spPr>
        <p:txBody>
          <a:bodyPr wrap="square" rtlCol="0">
            <a:spAutoFit/>
          </a:bodyPr>
          <a:lstStyle/>
          <a:p>
            <a:pPr algn="just"/>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0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000" b="1" dirty="0">
                <a:solidFill>
                  <a:schemeClr val="accent6">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0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000" b="1" dirty="0" smtClean="0">
                <a:latin typeface="Times New Roman" pitchFamily="18" charset="0"/>
                <a:cs typeface="Times New Roman" panose="02020603050405020304" pitchFamily="18" charset="0"/>
              </a:rPr>
              <a:t>a/ </a:t>
            </a:r>
            <a:r>
              <a:rPr lang="en-US" sz="2000" b="1" dirty="0" err="1">
                <a:latin typeface="Times New Roman" pitchFamily="18" charset="0"/>
                <a:cs typeface="Times New Roman" pitchFamily="18" charset="0"/>
              </a:rPr>
              <a:t>Bức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mùa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xuân</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0417" y="2385391"/>
            <a:ext cx="2584174" cy="830997"/>
          </a:xfrm>
          <a:prstGeom prst="rect">
            <a:avLst/>
          </a:prstGeom>
          <a:noFill/>
        </p:spPr>
        <p:txBody>
          <a:bodyPr wrap="square" rtlCol="0">
            <a:spAutoFit/>
          </a:bodyPr>
          <a:lstStyle/>
          <a:p>
            <a:pPr algn="just"/>
            <a:r>
              <a:rPr lang="vi-VN" sz="2400" i="1" dirty="0">
                <a:latin typeface="+mj-lt"/>
                <a:cs typeface="Times New Roman" pitchFamily="18" charset="0"/>
              </a:rPr>
              <a:t>- </a:t>
            </a:r>
            <a:r>
              <a:rPr lang="vi-VN" sz="2400" i="1" u="sng" dirty="0">
                <a:latin typeface="+mj-lt"/>
              </a:rPr>
              <a:t>Sóng cỏ xanh tươi</a:t>
            </a:r>
            <a:r>
              <a:rPr lang="vi-VN" sz="2400" i="1" dirty="0">
                <a:latin typeface="+mj-lt"/>
              </a:rPr>
              <a:t> gợn tới trời:</a:t>
            </a:r>
            <a:r>
              <a:rPr lang="vi-VN" sz="2400" dirty="0">
                <a:latin typeface="+mj-lt"/>
              </a:rPr>
              <a:t> </a:t>
            </a:r>
            <a:endParaRPr lang="en-US" sz="2400" dirty="0">
              <a:latin typeface="+mj-lt"/>
            </a:endParaRPr>
          </a:p>
        </p:txBody>
      </p:sp>
      <p:sp>
        <p:nvSpPr>
          <p:cNvPr id="5" name="TextBox 4"/>
          <p:cNvSpPr txBox="1"/>
          <p:nvPr/>
        </p:nvSpPr>
        <p:spPr>
          <a:xfrm>
            <a:off x="3856383" y="2027587"/>
            <a:ext cx="8176591" cy="1938992"/>
          </a:xfrm>
          <a:prstGeom prst="rect">
            <a:avLst/>
          </a:prstGeom>
          <a:noFill/>
        </p:spPr>
        <p:txBody>
          <a:bodyPr wrap="square" rtlCol="0">
            <a:spAutoFit/>
          </a:bodyPr>
          <a:lstStyle/>
          <a:p>
            <a:r>
              <a:rPr lang="vi-VN" sz="2400" dirty="0">
                <a:latin typeface="+mj-lt"/>
              </a:rPr>
              <a:t>+ Mùa xuân cứ thế mở ra cùng sóng cỏ-  sóng cỏ gợn tới trời-&gt; gợi  sức sống của cảnh vật, không gian xanh trải dài mênh mang như một tấm màn vô tận, </a:t>
            </a:r>
            <a:r>
              <a:rPr lang="vi-VN" sz="2400" dirty="0" smtClean="0">
                <a:latin typeface="+mj-lt"/>
              </a:rPr>
              <a:t>chiếm </a:t>
            </a:r>
            <a:r>
              <a:rPr lang="vi-VN" sz="2400" dirty="0">
                <a:latin typeface="+mj-lt"/>
              </a:rPr>
              <a:t>lĩnh không gian</a:t>
            </a:r>
            <a:endParaRPr lang="en-US" sz="2400" dirty="0">
              <a:latin typeface="+mj-lt"/>
            </a:endParaRPr>
          </a:p>
          <a:p>
            <a:r>
              <a:rPr lang="en-US" sz="2400" dirty="0" smtClean="0">
                <a:latin typeface="+mj-lt"/>
              </a:rPr>
              <a:t>+ </a:t>
            </a:r>
            <a:r>
              <a:rPr lang="vi-VN" sz="2400" dirty="0" smtClean="0">
                <a:latin typeface="+mj-lt"/>
              </a:rPr>
              <a:t>"</a:t>
            </a:r>
            <a:r>
              <a:rPr lang="vi-VN" sz="2400" i="1" dirty="0">
                <a:latin typeface="+mj-lt"/>
              </a:rPr>
              <a:t>Cỏ xanh như khói bến xuân tươi</a:t>
            </a:r>
            <a:r>
              <a:rPr lang="vi-VN" sz="2400" dirty="0">
                <a:latin typeface="+mj-lt"/>
              </a:rPr>
              <a:t>" (Độ đầu xuân thảo lục như yên - Nguyễn Trãi). "</a:t>
            </a:r>
            <a:r>
              <a:rPr lang="vi-VN" sz="2400" i="1" dirty="0">
                <a:latin typeface="+mj-lt"/>
              </a:rPr>
              <a:t>Cỏ non xanh tận chân trời</a:t>
            </a:r>
            <a:r>
              <a:rPr lang="vi-VN" sz="2400" dirty="0">
                <a:latin typeface="+mj-lt"/>
              </a:rPr>
              <a:t>" (Nguyễn Du)... </a:t>
            </a:r>
            <a:endParaRPr lang="en-US" sz="2400" dirty="0">
              <a:latin typeface="+mj-lt"/>
            </a:endParaRPr>
          </a:p>
        </p:txBody>
      </p:sp>
      <p:sp>
        <p:nvSpPr>
          <p:cNvPr id="6" name="TextBox 5"/>
          <p:cNvSpPr txBox="1"/>
          <p:nvPr/>
        </p:nvSpPr>
        <p:spPr>
          <a:xfrm>
            <a:off x="1020417" y="4253946"/>
            <a:ext cx="2690192" cy="1200329"/>
          </a:xfrm>
          <a:prstGeom prst="rect">
            <a:avLst/>
          </a:prstGeom>
          <a:noFill/>
        </p:spPr>
        <p:txBody>
          <a:bodyPr wrap="square" rtlCol="0">
            <a:spAutoFit/>
          </a:bodyPr>
          <a:lstStyle/>
          <a:p>
            <a:r>
              <a:rPr lang="en-US" sz="2400" i="1" dirty="0" err="1">
                <a:latin typeface="Times New Roman" pitchFamily="18" charset="0"/>
                <a:cs typeface="Times New Roman" pitchFamily="18" charset="0"/>
              </a:rPr>
              <a:t>Nắng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bờ</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chang</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3988904" y="4253946"/>
            <a:ext cx="7911548" cy="1200329"/>
          </a:xfrm>
          <a:prstGeom prst="rect">
            <a:avLst/>
          </a:prstGeom>
          <a:noFill/>
        </p:spPr>
        <p:txBody>
          <a:bodyPr wrap="square" rtlCol="0">
            <a:spAutoFit/>
          </a:bodyPr>
          <a:lstStyle/>
          <a:p>
            <a:pPr algn="just"/>
            <a:r>
              <a:rPr lang="en-US" sz="2400" dirty="0" smtClean="0">
                <a:latin typeface="+mj-lt"/>
              </a:rPr>
              <a:t>+ </a:t>
            </a:r>
            <a:r>
              <a:rPr lang="vi-VN" sz="2400" dirty="0" smtClean="0">
                <a:latin typeface="+mj-lt"/>
              </a:rPr>
              <a:t>Sử </a:t>
            </a:r>
            <a:r>
              <a:rPr lang="vi-VN" sz="2400" dirty="0">
                <a:latin typeface="+mj-lt"/>
              </a:rPr>
              <a:t>dụng nghệ thuật: đầu cuối tương ứng: nắng nhẹ của mùa hè (nắng ửng) - kết thúc: nắng chang chang của mùa hè </a:t>
            </a:r>
            <a:endParaRPr lang="en-US" sz="2400" dirty="0" smtClean="0">
              <a:latin typeface="+mj-lt"/>
            </a:endParaRPr>
          </a:p>
          <a:p>
            <a:pPr algn="just"/>
            <a:r>
              <a:rPr lang="en-US" sz="2400" dirty="0" smtClean="0">
                <a:latin typeface="+mj-lt"/>
              </a:rPr>
              <a:t>+ </a:t>
            </a:r>
            <a:r>
              <a:rPr lang="vi-VN" sz="2400" dirty="0" smtClean="0">
                <a:latin typeface="+mj-lt"/>
              </a:rPr>
              <a:t> </a:t>
            </a:r>
            <a:r>
              <a:rPr lang="vi-VN" sz="2400" dirty="0">
                <a:latin typeface="+mj-lt"/>
              </a:rPr>
              <a:t>Nghĩa tượng trưng: bức bối, chật chội, ngột ngạt của xã hội</a:t>
            </a:r>
            <a:endParaRPr lang="en-US" sz="2400" dirty="0">
              <a:latin typeface="+mj-lt"/>
            </a:endParaRPr>
          </a:p>
        </p:txBody>
      </p:sp>
    </p:spTree>
    <p:extLst>
      <p:ext uri="{BB962C8B-B14F-4D97-AF65-F5344CB8AC3E}">
        <p14:creationId xmlns:p14="http://schemas.microsoft.com/office/powerpoint/2010/main" val="7365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078" y="291548"/>
            <a:ext cx="10721009" cy="3108543"/>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NXC: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một mùa xuân hài hòa, quá đỗi trong trẻo, tinh khôi</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Như </a:t>
            </a:r>
            <a:r>
              <a:rPr lang="vi-VN" sz="2800" dirty="0">
                <a:latin typeface="Times New Roman" pitchFamily="18" charset="0"/>
                <a:cs typeface="Times New Roman" pitchFamily="18" charset="0"/>
              </a:rPr>
              <a:t>vậy mùa xuân đã “ chín” bằng sự tinh khôi ấy, cái chín của sự đong đầy, viên </a:t>
            </a:r>
            <a:r>
              <a:rPr lang="vi-VN" sz="2800" dirty="0" smtClean="0">
                <a:latin typeface="Times New Roman" pitchFamily="18" charset="0"/>
                <a:cs typeface="Times New Roman" pitchFamily="18" charset="0"/>
              </a:rPr>
              <a:t>mãn</a:t>
            </a:r>
            <a:r>
              <a:rPr lang="en-US" sz="2800" dirty="0" smtClean="0">
                <a:latin typeface="Times New Roman" pitchFamily="18" charset="0"/>
                <a:cs typeface="Times New Roman" pitchFamily="18" charset="0"/>
              </a:rPr>
              <a:t>…</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HMT.</a:t>
            </a:r>
            <a:endParaRPr lang="en-US" sz="2800" dirty="0"/>
          </a:p>
        </p:txBody>
      </p:sp>
    </p:spTree>
    <p:extLst>
      <p:ext uri="{BB962C8B-B14F-4D97-AF65-F5344CB8AC3E}">
        <p14:creationId xmlns:p14="http://schemas.microsoft.com/office/powerpoint/2010/main" val="4275908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1968945"/>
              </p:ext>
            </p:extLst>
          </p:nvPr>
        </p:nvGraphicFramePr>
        <p:xfrm>
          <a:off x="215356" y="1176277"/>
          <a:ext cx="11853753" cy="5449824"/>
        </p:xfrm>
        <a:graphic>
          <a:graphicData uri="http://schemas.openxmlformats.org/drawingml/2006/table">
            <a:tbl>
              <a:tblPr firstRow="1" bandRow="1">
                <a:tableStyleId>{5C22544A-7EE6-4342-B048-85BDC9FD1C3A}</a:tableStyleId>
              </a:tblPr>
              <a:tblGrid>
                <a:gridCol w="774935"/>
                <a:gridCol w="2796209"/>
                <a:gridCol w="828260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smtClean="0">
                          <a:solidFill>
                            <a:schemeClr val="tx1"/>
                          </a:solidFill>
                        </a:rPr>
                        <a:t>Con</a:t>
                      </a:r>
                      <a:r>
                        <a:rPr lang="en-US" sz="2400" baseline="0" dirty="0" smtClean="0">
                          <a:solidFill>
                            <a:schemeClr val="tx1"/>
                          </a:solidFill>
                        </a:rPr>
                        <a:t> </a:t>
                      </a:r>
                      <a:r>
                        <a:rPr lang="en-US" sz="2400" baseline="0" dirty="0" err="1" smtClean="0">
                          <a:solidFill>
                            <a:schemeClr val="tx1"/>
                          </a:solidFill>
                        </a:rPr>
                        <a:t>người</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1</a:t>
                      </a:r>
                    </a:p>
                    <a:p>
                      <a:endParaRPr lang="en-US" sz="2400" dirty="0" smtClean="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r>
                        <a:rPr lang="en-US" sz="2400" dirty="0" smtClean="0">
                          <a:solidFill>
                            <a:schemeClr val="tx1"/>
                          </a:solidFill>
                        </a:rPr>
                        <a:t>2</a:t>
                      </a: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32229" y="73751"/>
            <a:ext cx="5604023" cy="1015663"/>
          </a:xfrm>
          <a:prstGeom prst="rect">
            <a:avLst/>
          </a:prstGeom>
          <a:noFill/>
        </p:spPr>
        <p:txBody>
          <a:bodyPr wrap="square" rtlCol="0">
            <a:spAutoFit/>
          </a:bodyPr>
          <a:lstStyle/>
          <a:p>
            <a:pPr algn="just"/>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0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000" b="1" dirty="0">
                <a:solidFill>
                  <a:schemeClr val="accent6">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0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000" b="1" dirty="0">
                <a:latin typeface="Times New Roman" pitchFamily="18" charset="0"/>
                <a:cs typeface="Times New Roman" panose="02020603050405020304" pitchFamily="18" charset="0"/>
              </a:rPr>
              <a:t>b</a:t>
            </a:r>
            <a:r>
              <a:rPr lang="en-US" sz="2000" b="1" dirty="0" smtClean="0">
                <a:latin typeface="Times New Roman" pitchFamily="18" charset="0"/>
                <a:cs typeface="Times New Roman" panose="02020603050405020304" pitchFamily="18" charset="0"/>
              </a:rPr>
              <a:t>/</a:t>
            </a:r>
            <a:r>
              <a:rPr lang="en-US" sz="2000" b="1" dirty="0" err="1" smtClean="0"/>
              <a:t>Hình</a:t>
            </a:r>
            <a:r>
              <a:rPr lang="en-US" sz="2000" b="1" dirty="0" smtClean="0"/>
              <a:t> </a:t>
            </a:r>
            <a:r>
              <a:rPr lang="en-US" sz="2000" b="1" dirty="0" err="1"/>
              <a:t>ảnh</a:t>
            </a:r>
            <a:r>
              <a:rPr lang="en-US" sz="2000" b="1" dirty="0"/>
              <a:t> con </a:t>
            </a:r>
            <a:r>
              <a:rPr lang="en-US" sz="2000" b="1" dirty="0" err="1"/>
              <a:t>người</a:t>
            </a:r>
            <a:r>
              <a:rPr lang="en-US" sz="2000" b="1" dirty="0"/>
              <a:t> </a:t>
            </a:r>
            <a:r>
              <a:rPr lang="en-US" sz="2000" b="1" dirty="0" err="1"/>
              <a:t>trong</a:t>
            </a:r>
            <a:r>
              <a:rPr lang="en-US" sz="2000" b="1" dirty="0"/>
              <a:t> </a:t>
            </a:r>
            <a:r>
              <a:rPr lang="en-US" sz="2000" b="1" dirty="0" err="1"/>
              <a:t>mùa</a:t>
            </a:r>
            <a:r>
              <a:rPr lang="en-US" sz="2000" b="1" dirty="0"/>
              <a:t> </a:t>
            </a:r>
            <a:r>
              <a:rPr lang="en-US" sz="2000" b="1" dirty="0" err="1"/>
              <a:t>xuân</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0417" y="2120351"/>
            <a:ext cx="2584174" cy="1446550"/>
          </a:xfrm>
          <a:prstGeom prst="rect">
            <a:avLst/>
          </a:prstGeom>
          <a:noFill/>
        </p:spPr>
        <p:txBody>
          <a:bodyPr wrap="square" rtlCol="0">
            <a:spAutoFit/>
          </a:bodyPr>
          <a:lstStyle/>
          <a:p>
            <a:pPr algn="just"/>
            <a:r>
              <a:rPr lang="vi-VN" sz="2200" i="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tà </a:t>
            </a:r>
            <a:r>
              <a:rPr lang="vi-VN" sz="2200" b="1" dirty="0">
                <a:latin typeface="Times New Roman" pitchFamily="18" charset="0"/>
                <a:cs typeface="Times New Roman" pitchFamily="18" charset="0"/>
              </a:rPr>
              <a:t>áo biếc</a:t>
            </a:r>
            <a:r>
              <a:rPr lang="vi-VN"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Con </a:t>
            </a:r>
            <a:r>
              <a:rPr lang="vi-VN" sz="2200" dirty="0">
                <a:latin typeface="Times New Roman" pitchFamily="18" charset="0"/>
                <a:cs typeface="Times New Roman" pitchFamily="18" charset="0"/>
              </a:rPr>
              <a:t>người hiện lên qua một nét chấm phá hoán </a:t>
            </a:r>
            <a:r>
              <a:rPr lang="vi-VN" sz="2200" dirty="0" smtClean="0">
                <a:latin typeface="Times New Roman" pitchFamily="18" charset="0"/>
                <a:cs typeface="Times New Roman" pitchFamily="18" charset="0"/>
              </a:rPr>
              <a:t>dụ</a:t>
            </a:r>
            <a:r>
              <a:rPr lang="en-US" sz="2200" i="1" dirty="0">
                <a:latin typeface="Times New Roman" pitchFamily="18" charset="0"/>
                <a:cs typeface="Times New Roman" pitchFamily="18" charset="0"/>
              </a:rPr>
              <a:t>)</a:t>
            </a:r>
            <a:r>
              <a:rPr lang="vi-VN"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5" name="TextBox 4"/>
          <p:cNvSpPr txBox="1"/>
          <p:nvPr/>
        </p:nvSpPr>
        <p:spPr>
          <a:xfrm>
            <a:off x="3856383" y="2027587"/>
            <a:ext cx="8176591" cy="1446550"/>
          </a:xfrm>
          <a:prstGeom prst="rect">
            <a:avLst/>
          </a:prstGeom>
          <a:noFill/>
        </p:spPr>
        <p:txBody>
          <a:bodyPr wrap="square" rtlCol="0">
            <a:spAutoFit/>
          </a:bodyPr>
          <a:lstStyle/>
          <a:p>
            <a:r>
              <a:rPr lang="en-US"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Gió trêu tà áo biếc</a:t>
            </a:r>
            <a:r>
              <a:rPr lang="vi-VN" sz="2200" dirty="0">
                <a:latin typeface="Times New Roman" pitchFamily="18" charset="0"/>
                <a:cs typeface="Times New Roman" pitchFamily="18" charset="0"/>
              </a:rPr>
              <a:t>: Cách dùng từ độc đáo “trêu”. “Gió” được nhân cách hoá thành để trở nên có cá tính hóm hỉnh, biết trêu đùa. </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biện pháp đảo ngữ </a:t>
            </a:r>
            <a:r>
              <a:rPr lang="vi-VN" sz="2200" i="1" dirty="0">
                <a:latin typeface="Times New Roman" pitchFamily="18" charset="0"/>
                <a:cs typeface="Times New Roman" pitchFamily="18" charset="0"/>
              </a:rPr>
              <a:t>“sột soạt”</a:t>
            </a:r>
            <a:r>
              <a:rPr lang="vi-VN" sz="2200" dirty="0">
                <a:latin typeface="Times New Roman" pitchFamily="18" charset="0"/>
                <a:cs typeface="Times New Roman" pitchFamily="18" charset="0"/>
              </a:rPr>
              <a:t> đặt ở đầu câu thơ đã có tác dụng nhấn mạnh thanh âm vui tươi. Gió và tà áo biếc như quấn quýt lẫn nhau</a:t>
            </a:r>
            <a:r>
              <a:rPr lang="vi-VN"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6" name="TextBox 5"/>
          <p:cNvSpPr txBox="1"/>
          <p:nvPr/>
        </p:nvSpPr>
        <p:spPr>
          <a:xfrm>
            <a:off x="1020417" y="3644354"/>
            <a:ext cx="2690192" cy="1446550"/>
          </a:xfrm>
          <a:prstGeom prst="rect">
            <a:avLst/>
          </a:prstGeom>
          <a:noFill/>
        </p:spPr>
        <p:txBody>
          <a:bodyPr wrap="square" rtlCol="0">
            <a:spAutoFit/>
          </a:bodyPr>
          <a:lstStyle/>
          <a:p>
            <a:pPr algn="just"/>
            <a:r>
              <a:rPr lang="vi-VN" sz="2200" b="1" dirty="0">
                <a:latin typeface="+mj-lt"/>
              </a:rPr>
              <a:t>cô thôn nữ hát trên đồi</a:t>
            </a:r>
            <a:endParaRPr lang="en-US" sz="2200" dirty="0">
              <a:latin typeface="+mj-lt"/>
            </a:endParaRPr>
          </a:p>
          <a:p>
            <a:pPr algn="just"/>
            <a:r>
              <a:rPr lang="vi-VN" sz="2200" dirty="0" smtClean="0">
                <a:latin typeface="+mj-lt"/>
              </a:rPr>
              <a:t>(Con </a:t>
            </a:r>
            <a:r>
              <a:rPr lang="vi-VN" sz="2200" dirty="0">
                <a:latin typeface="+mj-lt"/>
              </a:rPr>
              <a:t>người được miêu tả trực tiếp)</a:t>
            </a:r>
            <a:endParaRPr lang="en-US" sz="2200" dirty="0">
              <a:latin typeface="+mj-lt"/>
            </a:endParaRPr>
          </a:p>
        </p:txBody>
      </p:sp>
      <p:sp>
        <p:nvSpPr>
          <p:cNvPr id="7" name="TextBox 6"/>
          <p:cNvSpPr txBox="1"/>
          <p:nvPr/>
        </p:nvSpPr>
        <p:spPr>
          <a:xfrm>
            <a:off x="3988904" y="3644354"/>
            <a:ext cx="7911548" cy="2800767"/>
          </a:xfrm>
          <a:prstGeom prst="rect">
            <a:avLst/>
          </a:prstGeom>
          <a:noFill/>
        </p:spPr>
        <p:txBody>
          <a:bodyPr wrap="square" rtlCol="0">
            <a:spAutoFit/>
          </a:bodyPr>
          <a:lstStyle/>
          <a:p>
            <a:pPr algn="just"/>
            <a:r>
              <a:rPr lang="vi-VN" sz="2200" i="1" dirty="0">
                <a:latin typeface="+mj-lt"/>
              </a:rPr>
              <a:t>Tiếng hát</a:t>
            </a:r>
            <a:r>
              <a:rPr lang="vi-VN" sz="2200" dirty="0">
                <a:latin typeface="+mj-lt"/>
              </a:rPr>
              <a:t> như được nâng đỡ bởi sóng cỏ xanh tươi, sự xuất hiện của “tiếng hát” trở nên trong trẻo, tự do, khoáng đạt lạ thường. </a:t>
            </a:r>
            <a:endParaRPr lang="en-US" sz="2200" dirty="0">
              <a:latin typeface="+mj-lt"/>
            </a:endParaRPr>
          </a:p>
          <a:p>
            <a:pPr algn="just"/>
            <a:r>
              <a:rPr lang="vi-VN" sz="2200" dirty="0">
                <a:latin typeface="+mj-lt"/>
              </a:rPr>
              <a:t>+ Đó là thanh âm của sự hồn nhiên, yêu đời, một nét đẹp dân dã như những câu dân ca, tiếng hát của người lao động hồn hậu và nữ tính</a:t>
            </a:r>
            <a:r>
              <a:rPr lang="vi-VN" sz="2200" i="1" dirty="0">
                <a:latin typeface="+mj-lt"/>
              </a:rPr>
              <a:t>. Cần phải thấy rằng cùng với trăng, thôn nữ - gái quê là những nhân vật thuộc mỹ cảm của Hàn Mặc Tử, xuất hiện với tần số nhiều trong thơ ông. Và càng đẹp hơn khi những cô thôn nữ đến với mùa xuân chín qua tiếng há</a:t>
            </a:r>
            <a:r>
              <a:rPr lang="vi-VN" sz="2200" dirty="0">
                <a:latin typeface="+mj-lt"/>
              </a:rPr>
              <a:t>t</a:t>
            </a:r>
            <a:endParaRPr lang="en-US" sz="2200" dirty="0">
              <a:latin typeface="+mj-lt"/>
            </a:endParaRPr>
          </a:p>
        </p:txBody>
      </p:sp>
    </p:spTree>
    <p:extLst>
      <p:ext uri="{BB962C8B-B14F-4D97-AF65-F5344CB8AC3E}">
        <p14:creationId xmlns:p14="http://schemas.microsoft.com/office/powerpoint/2010/main" val="42724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1524531"/>
              </p:ext>
            </p:extLst>
          </p:nvPr>
        </p:nvGraphicFramePr>
        <p:xfrm>
          <a:off x="215356" y="1176277"/>
          <a:ext cx="11853753" cy="4626864"/>
        </p:xfrm>
        <a:graphic>
          <a:graphicData uri="http://schemas.openxmlformats.org/drawingml/2006/table">
            <a:tbl>
              <a:tblPr firstRow="1" bandRow="1">
                <a:tableStyleId>{5C22544A-7EE6-4342-B048-85BDC9FD1C3A}</a:tableStyleId>
              </a:tblPr>
              <a:tblGrid>
                <a:gridCol w="774935"/>
                <a:gridCol w="2796209"/>
                <a:gridCol w="828260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err="1" smtClean="0">
                          <a:solidFill>
                            <a:schemeClr val="tx1"/>
                          </a:solidFill>
                        </a:rPr>
                        <a:t>Cảnh</a:t>
                      </a:r>
                      <a:r>
                        <a:rPr lang="en-US" sz="2400" baseline="0" dirty="0" smtClean="0">
                          <a:solidFill>
                            <a:schemeClr val="tx1"/>
                          </a:solidFill>
                        </a:rPr>
                        <a:t> </a:t>
                      </a:r>
                      <a:r>
                        <a:rPr lang="en-US" sz="2400" baseline="0" dirty="0" err="1" smtClean="0">
                          <a:solidFill>
                            <a:schemeClr val="tx1"/>
                          </a:solidFill>
                        </a:rPr>
                        <a:t>vật</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3</a:t>
                      </a: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32229" y="73751"/>
            <a:ext cx="5604023" cy="1015663"/>
          </a:xfrm>
          <a:prstGeom prst="rect">
            <a:avLst/>
          </a:prstGeom>
          <a:noFill/>
        </p:spPr>
        <p:txBody>
          <a:bodyPr wrap="square" rtlCol="0">
            <a:spAutoFit/>
          </a:bodyPr>
          <a:lstStyle/>
          <a:p>
            <a:pPr algn="just"/>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0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000" b="1" dirty="0">
                <a:solidFill>
                  <a:schemeClr val="accent6">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0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000" b="1" dirty="0">
                <a:latin typeface="Times New Roman" pitchFamily="18" charset="0"/>
                <a:cs typeface="Times New Roman" panose="02020603050405020304" pitchFamily="18" charset="0"/>
              </a:rPr>
              <a:t>b</a:t>
            </a:r>
            <a:r>
              <a:rPr lang="en-US" sz="2000" b="1" dirty="0" smtClean="0">
                <a:latin typeface="Times New Roman" pitchFamily="18" charset="0"/>
                <a:cs typeface="Times New Roman" panose="02020603050405020304" pitchFamily="18" charset="0"/>
              </a:rPr>
              <a:t>/</a:t>
            </a:r>
            <a:r>
              <a:rPr lang="en-US" sz="2000" b="1" dirty="0" err="1" smtClean="0"/>
              <a:t>Hình</a:t>
            </a:r>
            <a:r>
              <a:rPr lang="en-US" sz="2000" b="1" dirty="0" smtClean="0"/>
              <a:t> </a:t>
            </a:r>
            <a:r>
              <a:rPr lang="en-US" sz="2000" b="1" dirty="0" err="1"/>
              <a:t>ảnh</a:t>
            </a:r>
            <a:r>
              <a:rPr lang="en-US" sz="2000" b="1" dirty="0"/>
              <a:t> con </a:t>
            </a:r>
            <a:r>
              <a:rPr lang="en-US" sz="2000" b="1" dirty="0" err="1"/>
              <a:t>người</a:t>
            </a:r>
            <a:r>
              <a:rPr lang="en-US" sz="2000" b="1" dirty="0"/>
              <a:t> </a:t>
            </a:r>
            <a:r>
              <a:rPr lang="en-US" sz="2000" b="1" dirty="0" err="1"/>
              <a:t>trong</a:t>
            </a:r>
            <a:r>
              <a:rPr lang="en-US" sz="2000" b="1" dirty="0"/>
              <a:t> </a:t>
            </a:r>
            <a:r>
              <a:rPr lang="en-US" sz="2000" b="1" dirty="0" err="1"/>
              <a:t>mùa</a:t>
            </a:r>
            <a:r>
              <a:rPr lang="en-US" sz="2000" b="1" dirty="0"/>
              <a:t> </a:t>
            </a:r>
            <a:r>
              <a:rPr lang="en-US" sz="2000" b="1" dirty="0" err="1"/>
              <a:t>xuân</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0417" y="2120351"/>
            <a:ext cx="2584174" cy="1785104"/>
          </a:xfrm>
          <a:prstGeom prst="rect">
            <a:avLst/>
          </a:prstGeom>
          <a:noFill/>
        </p:spPr>
        <p:txBody>
          <a:bodyPr wrap="square" rtlCol="0">
            <a:spAutoFit/>
          </a:bodyPr>
          <a:lstStyle/>
          <a:p>
            <a:r>
              <a:rPr lang="vi-VN" sz="2200" i="1" dirty="0" smtClean="0">
                <a:latin typeface="Times New Roman" pitchFamily="18" charset="0"/>
                <a:cs typeface="Times New Roman" pitchFamily="18" charset="0"/>
              </a:rPr>
              <a:t> </a:t>
            </a:r>
            <a:r>
              <a:rPr lang="vi-VN" sz="2200" dirty="0">
                <a:latin typeface="+mj-lt"/>
              </a:rPr>
              <a:t>- </a:t>
            </a:r>
            <a:r>
              <a:rPr lang="vi-VN" sz="2200" b="1" dirty="0">
                <a:latin typeface="+mj-lt"/>
              </a:rPr>
              <a:t>tiếng ca</a:t>
            </a:r>
            <a:r>
              <a:rPr lang="vi-VN" sz="2200" b="1" dirty="0" smtClean="0">
                <a:latin typeface="+mj-lt"/>
              </a:rPr>
              <a:t>.</a:t>
            </a:r>
            <a:r>
              <a:rPr lang="en-US" sz="2200" dirty="0">
                <a:latin typeface="+mj-lt"/>
              </a:rPr>
              <a:t> </a:t>
            </a:r>
            <a:r>
              <a:rPr lang="vi-VN" sz="2200" dirty="0" smtClean="0">
                <a:latin typeface="+mj-lt"/>
              </a:rPr>
              <a:t>(</a:t>
            </a:r>
            <a:r>
              <a:rPr lang="vi-VN" sz="2200" dirty="0">
                <a:latin typeface="+mj-lt"/>
              </a:rPr>
              <a:t>có khi hiện lên gián tiếp)</a:t>
            </a:r>
            <a:endParaRPr lang="en-US" sz="2200" dirty="0">
              <a:latin typeface="+mj-lt"/>
            </a:endParaRPr>
          </a:p>
          <a:p>
            <a:r>
              <a:rPr lang="vi-VN" sz="2200" dirty="0">
                <a:latin typeface="+mj-lt"/>
              </a:rPr>
              <a:t>+ Vắt vẻo</a:t>
            </a:r>
            <a:endParaRPr lang="en-US" sz="2200" dirty="0">
              <a:latin typeface="+mj-lt"/>
            </a:endParaRPr>
          </a:p>
          <a:p>
            <a:r>
              <a:rPr lang="vi-VN" sz="2200" dirty="0">
                <a:latin typeface="+mj-lt"/>
              </a:rPr>
              <a:t>+ Hổn hển</a:t>
            </a:r>
            <a:endParaRPr lang="en-US" sz="2200" dirty="0">
              <a:latin typeface="+mj-lt"/>
            </a:endParaRPr>
          </a:p>
          <a:p>
            <a:r>
              <a:rPr lang="vi-VN" sz="2200" dirty="0">
                <a:latin typeface="+mj-lt"/>
              </a:rPr>
              <a:t>+ thầm </a:t>
            </a:r>
            <a:r>
              <a:rPr lang="vi-VN" sz="2200" dirty="0" smtClean="0">
                <a:latin typeface="+mj-lt"/>
              </a:rPr>
              <a:t>thĩ</a:t>
            </a:r>
            <a:r>
              <a:rPr lang="vi-VN" sz="2200" dirty="0" smtClean="0">
                <a:latin typeface="+mj-lt"/>
                <a:cs typeface="Times New Roman" pitchFamily="18" charset="0"/>
              </a:rPr>
              <a:t> </a:t>
            </a:r>
            <a:endParaRPr lang="en-US" sz="2200" dirty="0">
              <a:latin typeface="+mj-lt"/>
              <a:cs typeface="Times New Roman" pitchFamily="18" charset="0"/>
            </a:endParaRPr>
          </a:p>
        </p:txBody>
      </p:sp>
      <p:sp>
        <p:nvSpPr>
          <p:cNvPr id="5" name="TextBox 4"/>
          <p:cNvSpPr txBox="1"/>
          <p:nvPr/>
        </p:nvSpPr>
        <p:spPr>
          <a:xfrm>
            <a:off x="3856383" y="2027587"/>
            <a:ext cx="8176591" cy="3477875"/>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Tiếng ca vắt vẻo lưng chừng núi: </a:t>
            </a:r>
            <a:r>
              <a:rPr lang="vi-VN" sz="2200" dirty="0">
                <a:latin typeface="Times New Roman" pitchFamily="18" charset="0"/>
                <a:cs typeface="Times New Roman" pitchFamily="18" charset="0"/>
              </a:rPr>
              <a:t>ẩn dụ chuyển đổi cảm giác. Độc đáo ở “ vắt vẻo”, cực tả sự mềm mại, trong trẻo của tiếng ca.</a:t>
            </a:r>
            <a:endParaRPr lang="en-US" sz="2200" dirty="0">
              <a:latin typeface="Times New Roman" pitchFamily="18" charset="0"/>
              <a:cs typeface="Times New Roman" pitchFamily="18" charset="0"/>
            </a:endParaRPr>
          </a:p>
          <a:p>
            <a:pPr algn="just"/>
            <a:r>
              <a:rPr lang="vi-VN" sz="2200" i="1" dirty="0">
                <a:latin typeface="Times New Roman" pitchFamily="18" charset="0"/>
                <a:cs typeface="Times New Roman" pitchFamily="18" charset="0"/>
              </a:rPr>
              <a:t>-Hổn hển như lời của nước mây: </a:t>
            </a:r>
            <a:r>
              <a:rPr lang="vi-VN" sz="2200" dirty="0">
                <a:latin typeface="Times New Roman" pitchFamily="18" charset="0"/>
                <a:cs typeface="Times New Roman" pitchFamily="18" charset="0"/>
              </a:rPr>
              <a:t>vừa mềm mại, vừa thổn thức</a:t>
            </a:r>
            <a:endParaRPr lang="en-US" sz="2200" dirty="0">
              <a:latin typeface="Times New Roman" pitchFamily="18" charset="0"/>
              <a:cs typeface="Times New Roman" pitchFamily="18" charset="0"/>
            </a:endParaRPr>
          </a:p>
          <a:p>
            <a:pPr algn="just"/>
            <a:r>
              <a:rPr lang="vi-VN" sz="2200" i="1" dirty="0">
                <a:latin typeface="Times New Roman" pitchFamily="18" charset="0"/>
                <a:cs typeface="Times New Roman" pitchFamily="18" charset="0"/>
              </a:rPr>
              <a:t>-Thầm thĩ với ai ngồi dưới trúc:</a:t>
            </a:r>
            <a:r>
              <a:rPr lang="vi-VN" sz="2200" dirty="0">
                <a:latin typeface="Times New Roman" pitchFamily="18" charset="0"/>
                <a:cs typeface="Times New Roman" pitchFamily="18" charset="0"/>
              </a:rPr>
              <a:t> lại vừa kín đáo, thì thầm</a:t>
            </a:r>
            <a:endParaRPr lang="en-US" sz="2200" dirty="0">
              <a:latin typeface="Times New Roman" pitchFamily="18" charset="0"/>
              <a:cs typeface="Times New Roman" pitchFamily="18" charset="0"/>
            </a:endParaRPr>
          </a:p>
          <a:p>
            <a:pPr algn="just"/>
            <a:r>
              <a:rPr lang="vi-VN" sz="2200" dirty="0">
                <a:latin typeface="Times New Roman" pitchFamily="18" charset="0"/>
                <a:cs typeface="Times New Roman" pitchFamily="18" charset="0"/>
              </a:rPr>
              <a:t>-&gt;Như vậy, tiếng ca ấy hiện lên độc đáo với nhiều cung bậc cảm xúc: vắt vẻo, hổn hển và thầm thĩ. Nhà thơ đã cảm nhận chung nhất về tiếng ca ấy: “</a:t>
            </a:r>
            <a:r>
              <a:rPr lang="vi-VN" sz="2200" i="1" dirty="0">
                <a:latin typeface="Times New Roman" pitchFamily="18" charset="0"/>
                <a:cs typeface="Times New Roman" pitchFamily="18" charset="0"/>
              </a:rPr>
              <a:t>Nghe ra ý vị và thơ ngây”:</a:t>
            </a:r>
            <a:r>
              <a:rPr lang="vi-VN" sz="2200" dirty="0">
                <a:latin typeface="Times New Roman" pitchFamily="18" charset="0"/>
                <a:cs typeface="Times New Roman" pitchFamily="18" charset="0"/>
              </a:rPr>
              <a:t> quá đỗi dân dã, tình tứ và đáng yêu. Tiếng hát của bao cô thôn nữ cũng chính là tiếng hát của sự trẻ trung, niềm hi vọng, nhiều ẩn ý nhưng vẫn rất đỗi ngây thơ, vô tư, yêu đời. Tiếng ca dường như đã mang giai điệu đặc trưng của mùa xuân chín.</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3674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0527427"/>
              </p:ext>
            </p:extLst>
          </p:nvPr>
        </p:nvGraphicFramePr>
        <p:xfrm>
          <a:off x="215356" y="1176277"/>
          <a:ext cx="11853753" cy="3529584"/>
        </p:xfrm>
        <a:graphic>
          <a:graphicData uri="http://schemas.openxmlformats.org/drawingml/2006/table">
            <a:tbl>
              <a:tblPr firstRow="1" bandRow="1">
                <a:tableStyleId>{5C22544A-7EE6-4342-B048-85BDC9FD1C3A}</a:tableStyleId>
              </a:tblPr>
              <a:tblGrid>
                <a:gridCol w="774935"/>
                <a:gridCol w="2796209"/>
                <a:gridCol w="8282609"/>
              </a:tblGrid>
              <a:tr h="370840">
                <a:tc rowSpan="2">
                  <a:txBody>
                    <a:bodyPr/>
                    <a:lstStyle/>
                    <a:p>
                      <a:r>
                        <a:rPr lang="en-US" sz="2400" dirty="0" err="1" smtClean="0">
                          <a:solidFill>
                            <a:schemeClr val="tx1"/>
                          </a:solidFill>
                        </a:rPr>
                        <a:t>Khổ</a:t>
                      </a:r>
                      <a:r>
                        <a:rPr lang="en-US" sz="2400" baseline="0" dirty="0" smtClean="0">
                          <a:solidFill>
                            <a:schemeClr val="tx1"/>
                          </a:solidFill>
                        </a:rPr>
                        <a:t> </a:t>
                      </a:r>
                      <a:r>
                        <a:rPr lang="en-US" sz="2400" baseline="0" dirty="0" err="1" smtClean="0">
                          <a:solidFill>
                            <a:schemeClr val="tx1"/>
                          </a:solidFill>
                        </a:rPr>
                        <a:t>thơ</a:t>
                      </a:r>
                      <a:endParaRPr lang="en-US" sz="2400" dirty="0">
                        <a:solidFill>
                          <a:schemeClr val="tx1"/>
                        </a:solidFill>
                      </a:endParaRPr>
                    </a:p>
                  </a:txBody>
                  <a:tcPr/>
                </a:tc>
                <a:tc gridSpan="2">
                  <a:txBody>
                    <a:bodyPr/>
                    <a:lstStyle/>
                    <a:p>
                      <a:pPr algn="ctr"/>
                      <a:r>
                        <a:rPr lang="en-US" sz="2400" dirty="0" err="1" smtClean="0">
                          <a:solidFill>
                            <a:schemeClr val="tx1"/>
                          </a:solidFill>
                        </a:rPr>
                        <a:t>Cảnh</a:t>
                      </a:r>
                      <a:r>
                        <a:rPr lang="en-US" sz="2400" baseline="0" dirty="0" smtClean="0">
                          <a:solidFill>
                            <a:schemeClr val="tx1"/>
                          </a:solidFill>
                        </a:rPr>
                        <a:t> </a:t>
                      </a:r>
                      <a:r>
                        <a:rPr lang="en-US" sz="2400" baseline="0" dirty="0" err="1" smtClean="0">
                          <a:solidFill>
                            <a:schemeClr val="tx1"/>
                          </a:solidFill>
                        </a:rPr>
                        <a:t>vật</a:t>
                      </a:r>
                      <a:endParaRPr lang="en-US" sz="2400" dirty="0">
                        <a:solidFill>
                          <a:schemeClr val="tx1"/>
                        </a:solidFill>
                      </a:endParaRPr>
                    </a:p>
                  </a:txBody>
                  <a:tcPr/>
                </a:tc>
                <a:tc hMerge="1">
                  <a:txBody>
                    <a:bodyPr/>
                    <a:lstStyle/>
                    <a:p>
                      <a:endParaRPr lang="en-US" dirty="0"/>
                    </a:p>
                  </a:txBody>
                  <a:tcPr/>
                </a:tc>
              </a:tr>
              <a:tr h="370840">
                <a:tc vMerge="1">
                  <a:txBody>
                    <a:bodyPr/>
                    <a:lstStyle/>
                    <a:p>
                      <a:endParaRPr lang="en-US" dirty="0"/>
                    </a:p>
                  </a:txBody>
                  <a:tcPr/>
                </a:tc>
                <a:tc>
                  <a:txBody>
                    <a:bodyPr/>
                    <a:lstStyle/>
                    <a:p>
                      <a:pPr algn="ctr">
                        <a:lnSpc>
                          <a:spcPct val="115000"/>
                        </a:lnSpc>
                        <a:spcAft>
                          <a:spcPts val="0"/>
                        </a:spcAft>
                      </a:pPr>
                      <a:r>
                        <a:rPr lang="en-US" sz="2400" dirty="0">
                          <a:effectLst/>
                          <a:latin typeface="Times New Roman"/>
                          <a:ea typeface="Times New Roman"/>
                          <a:cs typeface="Times New Roman"/>
                        </a:rPr>
                        <a:t>H/a, </a:t>
                      </a:r>
                      <a:r>
                        <a:rPr lang="en-US" sz="2400" dirty="0" err="1">
                          <a:effectLst/>
                          <a:latin typeface="Times New Roman"/>
                          <a:ea typeface="Times New Roman"/>
                          <a:cs typeface="Times New Roman"/>
                        </a:rPr>
                        <a:t>từ</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ngữ</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err="1">
                          <a:effectLst/>
                          <a:latin typeface="Times New Roman"/>
                          <a:ea typeface="Times New Roman"/>
                          <a:cs typeface="Times New Roman"/>
                        </a:rPr>
                        <a:t>Nhận</a:t>
                      </a:r>
                      <a:r>
                        <a:rPr lang="en-US" sz="2400" dirty="0">
                          <a:effectLst/>
                          <a:latin typeface="Times New Roman"/>
                          <a:ea typeface="Times New Roman"/>
                          <a:cs typeface="Times New Roman"/>
                        </a:rPr>
                        <a:t> </a:t>
                      </a:r>
                      <a:r>
                        <a:rPr lang="en-US" sz="2400" dirty="0" err="1" smtClean="0">
                          <a:effectLst/>
                          <a:latin typeface="Times New Roman"/>
                          <a:ea typeface="Times New Roman"/>
                          <a:cs typeface="Times New Roman"/>
                        </a:rPr>
                        <a:t>xét</a:t>
                      </a:r>
                      <a:endParaRPr lang="en-US" sz="2400" dirty="0">
                        <a:effectLst/>
                        <a:latin typeface="Calibri"/>
                        <a:ea typeface="Calibri"/>
                        <a:cs typeface="Times New Roman"/>
                      </a:endParaRPr>
                    </a:p>
                  </a:txBody>
                  <a:tcPr marL="68580" marR="68580" marT="0" marB="0"/>
                </a:tc>
              </a:tr>
              <a:tr h="370840">
                <a:tc>
                  <a:txBody>
                    <a:bodyPr/>
                    <a:lstStyle/>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4</a:t>
                      </a: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txBody>
                  <a:tcPr/>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en-US" sz="24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232229" y="73751"/>
            <a:ext cx="5604023" cy="1015663"/>
          </a:xfrm>
          <a:prstGeom prst="rect">
            <a:avLst/>
          </a:prstGeom>
          <a:noFill/>
        </p:spPr>
        <p:txBody>
          <a:bodyPr wrap="square" rtlCol="0">
            <a:spAutoFit/>
          </a:bodyPr>
          <a:lstStyle/>
          <a:p>
            <a:pPr algn="just"/>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0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000" b="1" dirty="0">
                <a:solidFill>
                  <a:schemeClr val="accent6">
                    <a:lumMod val="50000"/>
                  </a:schemeClr>
                </a:solidFill>
                <a:latin typeface="Times New Roman" panose="02020603050405020304" pitchFamily="18" charset="0"/>
                <a:cs typeface="Times New Roman" panose="02020603050405020304" pitchFamily="18" charset="0"/>
              </a:rPr>
              <a:t>2</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Vẻ</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đẹp</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mùa</a:t>
            </a:r>
            <a:r>
              <a:rPr lang="en-US" sz="20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6">
                    <a:lumMod val="50000"/>
                  </a:schemeClr>
                </a:solidFill>
                <a:latin typeface="Times New Roman" panose="02020603050405020304" pitchFamily="18" charset="0"/>
                <a:cs typeface="Times New Roman" panose="02020603050405020304" pitchFamily="18" charset="0"/>
              </a:rPr>
              <a:t>xuân</a:t>
            </a:r>
            <a:endParaRPr lang="en-US" sz="20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000" b="1" dirty="0">
                <a:latin typeface="Times New Roman" pitchFamily="18" charset="0"/>
                <a:cs typeface="Times New Roman" panose="02020603050405020304" pitchFamily="18" charset="0"/>
              </a:rPr>
              <a:t>b</a:t>
            </a:r>
            <a:r>
              <a:rPr lang="en-US" sz="2000" b="1" dirty="0" smtClean="0">
                <a:latin typeface="Times New Roman" pitchFamily="18" charset="0"/>
                <a:cs typeface="Times New Roman" panose="02020603050405020304" pitchFamily="18" charset="0"/>
              </a:rPr>
              <a:t>/</a:t>
            </a:r>
            <a:r>
              <a:rPr lang="en-US" sz="2000" b="1" dirty="0" err="1" smtClean="0"/>
              <a:t>Hình</a:t>
            </a:r>
            <a:r>
              <a:rPr lang="en-US" sz="2000" b="1" dirty="0" smtClean="0"/>
              <a:t> </a:t>
            </a:r>
            <a:r>
              <a:rPr lang="en-US" sz="2000" b="1" dirty="0" err="1"/>
              <a:t>ảnh</a:t>
            </a:r>
            <a:r>
              <a:rPr lang="en-US" sz="2000" b="1" dirty="0"/>
              <a:t> con </a:t>
            </a:r>
            <a:r>
              <a:rPr lang="en-US" sz="2000" b="1" dirty="0" err="1"/>
              <a:t>người</a:t>
            </a:r>
            <a:r>
              <a:rPr lang="en-US" sz="2000" b="1" dirty="0"/>
              <a:t> </a:t>
            </a:r>
            <a:r>
              <a:rPr lang="en-US" sz="2000" b="1" dirty="0" err="1"/>
              <a:t>trong</a:t>
            </a:r>
            <a:r>
              <a:rPr lang="en-US" sz="2000" b="1" dirty="0"/>
              <a:t> </a:t>
            </a:r>
            <a:r>
              <a:rPr lang="en-US" sz="2000" b="1" dirty="0" err="1"/>
              <a:t>mùa</a:t>
            </a:r>
            <a:r>
              <a:rPr lang="en-US" sz="2000" b="1" dirty="0"/>
              <a:t> </a:t>
            </a:r>
            <a:r>
              <a:rPr lang="en-US" sz="2000" b="1" dirty="0" err="1"/>
              <a:t>xuân</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0417" y="2120351"/>
            <a:ext cx="2584174" cy="1785104"/>
          </a:xfrm>
          <a:prstGeom prst="rect">
            <a:avLst/>
          </a:prstGeom>
          <a:noFill/>
        </p:spPr>
        <p:txBody>
          <a:bodyPr wrap="square" rtlCol="0">
            <a:spAutoFit/>
          </a:bodyPr>
          <a:lstStyle/>
          <a:p>
            <a:pPr algn="just"/>
            <a:r>
              <a:rPr lang="vi-VN" sz="2200" i="1"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Người chị “</a:t>
            </a:r>
            <a:r>
              <a:rPr lang="vi-VN" sz="2200" b="1" dirty="0">
                <a:latin typeface="Times New Roman" pitchFamily="18" charset="0"/>
                <a:cs typeface="Times New Roman" pitchFamily="18" charset="0"/>
              </a:rPr>
              <a:t>gánh thóc”</a:t>
            </a:r>
            <a:endParaRPr lang="en-US" sz="2200" dirty="0">
              <a:latin typeface="Times New Roman" pitchFamily="18" charset="0"/>
              <a:cs typeface="Times New Roman" pitchFamily="18" charset="0"/>
            </a:endParaRPr>
          </a:p>
          <a:p>
            <a:pPr algn="just"/>
            <a:r>
              <a:rPr lang="vi-VN" sz="2200" dirty="0" smtClean="0">
                <a:latin typeface="Times New Roman" pitchFamily="18" charset="0"/>
                <a:cs typeface="Times New Roman" pitchFamily="18" charset="0"/>
              </a:rPr>
              <a:t>(hiện </a:t>
            </a:r>
            <a:r>
              <a:rPr lang="vi-VN" sz="2200" dirty="0">
                <a:latin typeface="Times New Roman" pitchFamily="18" charset="0"/>
                <a:cs typeface="Times New Roman" pitchFamily="18" charset="0"/>
              </a:rPr>
              <a:t>lên trong kí ức của nhân vật trữ tình)</a:t>
            </a:r>
            <a:r>
              <a:rPr lang="vi-VN"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5" name="TextBox 4"/>
          <p:cNvSpPr txBox="1"/>
          <p:nvPr/>
        </p:nvSpPr>
        <p:spPr>
          <a:xfrm>
            <a:off x="3856383" y="2027587"/>
            <a:ext cx="8176591" cy="2800767"/>
          </a:xfrm>
          <a:prstGeom prst="rect">
            <a:avLst/>
          </a:prstGeom>
          <a:noFill/>
        </p:spPr>
        <p:txBody>
          <a:bodyPr wrap="square" rtlCol="0">
            <a:spAutoFit/>
          </a:bodyPr>
          <a:lstStyle/>
          <a:p>
            <a:r>
              <a:rPr lang="vi-VN" sz="2200" dirty="0">
                <a:latin typeface="+mj-lt"/>
              </a:rPr>
              <a:t>+ “</a:t>
            </a:r>
            <a:r>
              <a:rPr lang="vi-VN" sz="2200" i="1" dirty="0">
                <a:latin typeface="+mj-lt"/>
              </a:rPr>
              <a:t>Gánh thóc</a:t>
            </a:r>
            <a:r>
              <a:rPr lang="vi-VN" sz="2200" dirty="0">
                <a:latin typeface="+mj-lt"/>
              </a:rPr>
              <a:t>”: gánh nặng của cuộc đời : hình ảnh của con người trở nên yếu ớt bị cái xã hội thực dân phong kiến " thiêu đốt" =&gt; gợi niềm u uất trong lòng nhà thơ.</a:t>
            </a:r>
            <a:endParaRPr lang="en-US" sz="2200" dirty="0">
              <a:latin typeface="+mj-lt"/>
            </a:endParaRPr>
          </a:p>
          <a:p>
            <a:r>
              <a:rPr lang="vi-VN" sz="2200" dirty="0">
                <a:latin typeface="+mj-lt"/>
              </a:rPr>
              <a:t>+ </a:t>
            </a:r>
            <a:r>
              <a:rPr lang="vi-VN" sz="2200" i="1" dirty="0">
                <a:latin typeface="+mj-lt"/>
              </a:rPr>
              <a:t>“Chị ấy</a:t>
            </a:r>
            <a:r>
              <a:rPr lang="vi-VN" sz="2200" dirty="0">
                <a:latin typeface="+mj-lt"/>
              </a:rPr>
              <a:t>” trong bài thơ có thể là chị hay là một người em, 1 người thương,…Hình tượng này tạo nên sự  cái </a:t>
            </a:r>
            <a:r>
              <a:rPr lang="vi-VN" sz="2200" b="1" dirty="0">
                <a:latin typeface="+mj-lt"/>
              </a:rPr>
              <a:t>bí ẩn</a:t>
            </a:r>
            <a:r>
              <a:rPr lang="vi-VN" sz="2200" dirty="0">
                <a:latin typeface="+mj-lt"/>
              </a:rPr>
              <a:t> trong thơ Hàn. </a:t>
            </a:r>
            <a:endParaRPr lang="en-US" sz="2200" dirty="0">
              <a:latin typeface="+mj-lt"/>
            </a:endParaRPr>
          </a:p>
          <a:p>
            <a:r>
              <a:rPr lang="vi-VN" sz="2200" dirty="0">
                <a:latin typeface="+mj-lt"/>
              </a:rPr>
              <a:t>+ </a:t>
            </a:r>
            <a:r>
              <a:rPr lang="vi-VN" sz="2200" i="1" dirty="0">
                <a:latin typeface="+mj-lt"/>
              </a:rPr>
              <a:t>Chị ấ</a:t>
            </a:r>
            <a:r>
              <a:rPr lang="vi-VN" sz="2200" dirty="0">
                <a:latin typeface="+mj-lt"/>
              </a:rPr>
              <a:t>y chính là điều </a:t>
            </a:r>
            <a:r>
              <a:rPr lang="vi-VN" sz="2200" i="1" dirty="0">
                <a:latin typeface="+mj-lt"/>
              </a:rPr>
              <a:t>ràng buộc</a:t>
            </a:r>
            <a:r>
              <a:rPr lang="vi-VN" sz="2200" dirty="0">
                <a:latin typeface="+mj-lt"/>
              </a:rPr>
              <a:t>, là </a:t>
            </a:r>
            <a:r>
              <a:rPr lang="vi-VN" sz="2200" i="1" dirty="0">
                <a:latin typeface="+mj-lt"/>
              </a:rPr>
              <a:t>nỗi nh</a:t>
            </a:r>
            <a:r>
              <a:rPr lang="vi-VN" sz="2200" dirty="0">
                <a:latin typeface="+mj-lt"/>
              </a:rPr>
              <a:t>ớ, sự </a:t>
            </a:r>
            <a:r>
              <a:rPr lang="vi-VN" sz="2200" i="1" dirty="0">
                <a:latin typeface="+mj-lt"/>
              </a:rPr>
              <a:t>dan díu</a:t>
            </a:r>
            <a:r>
              <a:rPr lang="vi-VN" sz="2200" dirty="0">
                <a:latin typeface="+mj-lt"/>
              </a:rPr>
              <a:t> của nhà thơ với quê hương và với cả mùa xuân. </a:t>
            </a:r>
            <a:endParaRPr lang="en-US" sz="2200" dirty="0">
              <a:latin typeface="+mj-lt"/>
            </a:endParaRPr>
          </a:p>
          <a:p>
            <a:r>
              <a:rPr lang="en-US" sz="2200" dirty="0" smtClean="0">
                <a:latin typeface="+mj-lt"/>
              </a:rPr>
              <a:t>- </a:t>
            </a:r>
            <a:r>
              <a:rPr lang="en-US" sz="2200" dirty="0" err="1" smtClean="0">
                <a:latin typeface="+mj-lt"/>
              </a:rPr>
              <a:t>Gợi</a:t>
            </a:r>
            <a:r>
              <a:rPr lang="en-US" sz="2200" dirty="0" smtClean="0">
                <a:latin typeface="+mj-lt"/>
              </a:rPr>
              <a:t> </a:t>
            </a:r>
            <a:r>
              <a:rPr lang="en-US" sz="2200" dirty="0" err="1" smtClean="0">
                <a:latin typeface="+mj-lt"/>
              </a:rPr>
              <a:t>nhớ</a:t>
            </a:r>
            <a:r>
              <a:rPr lang="en-US" sz="2200" dirty="0" smtClean="0">
                <a:latin typeface="+mj-lt"/>
              </a:rPr>
              <a:t> </a:t>
            </a:r>
            <a:r>
              <a:rPr lang="vi-VN" sz="2200" dirty="0" smtClean="0">
                <a:latin typeface="+mj-lt"/>
              </a:rPr>
              <a:t>câu </a:t>
            </a:r>
            <a:r>
              <a:rPr lang="vi-VN" sz="2200" dirty="0">
                <a:latin typeface="+mj-lt"/>
              </a:rPr>
              <a:t>thơ </a:t>
            </a:r>
            <a:r>
              <a:rPr lang="vi-VN" sz="2200" i="1" dirty="0">
                <a:latin typeface="+mj-lt"/>
              </a:rPr>
              <a:t>Lá trúc che ngang mặt chữ </a:t>
            </a:r>
            <a:r>
              <a:rPr lang="vi-VN" sz="2200" i="1" dirty="0" smtClean="0">
                <a:latin typeface="+mj-lt"/>
              </a:rPr>
              <a:t>điền</a:t>
            </a:r>
            <a:r>
              <a:rPr lang="en-US" sz="2200" i="1" dirty="0">
                <a:latin typeface="+mj-lt"/>
              </a:rPr>
              <a:t>?</a:t>
            </a:r>
            <a:endParaRPr lang="en-US" sz="2200" dirty="0">
              <a:latin typeface="+mj-lt"/>
            </a:endParaRPr>
          </a:p>
        </p:txBody>
      </p:sp>
    </p:spTree>
    <p:extLst>
      <p:ext uri="{BB962C8B-B14F-4D97-AF65-F5344CB8AC3E}">
        <p14:creationId xmlns:p14="http://schemas.microsoft.com/office/powerpoint/2010/main" val="16214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5694711"/>
              </p:ext>
            </p:extLst>
          </p:nvPr>
        </p:nvGraphicFramePr>
        <p:xfrm>
          <a:off x="291548" y="543338"/>
          <a:ext cx="6665843" cy="5680147"/>
        </p:xfrm>
        <a:graphic>
          <a:graphicData uri="http://schemas.openxmlformats.org/drawingml/2006/table">
            <a:tbl>
              <a:tblPr firstRow="1" firstCol="1" bandRow="1">
                <a:tableStyleId>{5C22544A-7EE6-4342-B048-85BDC9FD1C3A}</a:tableStyleId>
              </a:tblPr>
              <a:tblGrid>
                <a:gridCol w="422011"/>
                <a:gridCol w="6243832"/>
              </a:tblGrid>
              <a:tr h="436934">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H/a,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ngữ</a:t>
                      </a:r>
                      <a:endParaRPr lang="en-US" sz="2400" dirty="0">
                        <a:effectLst/>
                        <a:latin typeface="Times New Roman" pitchFamily="18" charset="0"/>
                        <a:ea typeface="Calibri"/>
                        <a:cs typeface="Times New Roman" pitchFamily="18" charset="0"/>
                      </a:endParaRPr>
                    </a:p>
                  </a:txBody>
                  <a:tcPr marL="68580" marR="68580" marT="0" marB="0"/>
                </a:tc>
              </a:tr>
              <a:tr h="873869">
                <a:tc>
                  <a:txBody>
                    <a:bodyPr/>
                    <a:lstStyle/>
                    <a:p>
                      <a:pPr algn="just">
                        <a:lnSpc>
                          <a:spcPct val="115000"/>
                        </a:lnSpc>
                        <a:spcAft>
                          <a:spcPts val="0"/>
                        </a:spcAft>
                      </a:pPr>
                      <a:r>
                        <a:rPr lang="en-US" sz="2400" dirty="0">
                          <a:effectLst/>
                          <a:latin typeface="Times New Roman" pitchFamily="18" charset="0"/>
                          <a:cs typeface="Times New Roman" pitchFamily="18" charset="0"/>
                        </a:rPr>
                        <a:t>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r>
                        <a:rPr lang="vi-VN" sz="2400" dirty="0">
                          <a:effectLst/>
                          <a:latin typeface="Times New Roman" pitchFamily="18" charset="0"/>
                          <a:cs typeface="Times New Roman" pitchFamily="18" charset="0"/>
                        </a:rPr>
                        <a:t>tà áo biếc Con người hiện lên qua một nét chấm phá hoán dụ</a:t>
                      </a:r>
                      <a:endParaRPr lang="en-US" sz="2400" dirty="0">
                        <a:effectLst/>
                        <a:latin typeface="Times New Roman" pitchFamily="18" charset="0"/>
                        <a:ea typeface="Calibri"/>
                        <a:cs typeface="Times New Roman" pitchFamily="18" charset="0"/>
                      </a:endParaRPr>
                    </a:p>
                  </a:txBody>
                  <a:tcPr marL="68580" marR="68580" marT="0" marB="0"/>
                </a:tc>
              </a:tr>
              <a:tr h="873869">
                <a:tc>
                  <a:txBody>
                    <a:bodyPr/>
                    <a:lstStyle/>
                    <a:p>
                      <a:pPr algn="just">
                        <a:lnSpc>
                          <a:spcPct val="115000"/>
                        </a:lnSpc>
                        <a:spcAft>
                          <a:spcPts val="0"/>
                        </a:spcAft>
                      </a:pPr>
                      <a:r>
                        <a:rPr lang="en-US" sz="2400" dirty="0">
                          <a:effectLst/>
                          <a:latin typeface="Times New Roman" pitchFamily="18" charset="0"/>
                          <a:cs typeface="Times New Roman" pitchFamily="18" charset="0"/>
                        </a:rPr>
                        <a:t>2</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vi-VN" sz="2400" dirty="0">
                          <a:effectLst/>
                          <a:latin typeface="Times New Roman" pitchFamily="18" charset="0"/>
                          <a:cs typeface="Times New Roman" pitchFamily="18" charset="0"/>
                        </a:rPr>
                        <a:t>- cô thôn nữ hát trên đồi</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 Con người được miêu tả trực tiếp</a:t>
                      </a:r>
                      <a:r>
                        <a:rPr lang="vi-VN" sz="2400" dirty="0" smtClean="0">
                          <a:effectLst/>
                          <a:latin typeface="Times New Roman" pitchFamily="18" charset="0"/>
                          <a:cs typeface="Times New Roman" pitchFamily="18" charset="0"/>
                        </a:rPr>
                        <a:t>)</a:t>
                      </a:r>
                      <a:endParaRPr lang="en-US" sz="2400" dirty="0">
                        <a:effectLst/>
                        <a:latin typeface="Times New Roman" pitchFamily="18" charset="0"/>
                        <a:cs typeface="Times New Roman" pitchFamily="18" charset="0"/>
                      </a:endParaRPr>
                    </a:p>
                  </a:txBody>
                  <a:tcPr marL="68580" marR="68580" marT="0" marB="0"/>
                </a:tc>
              </a:tr>
              <a:tr h="2184672">
                <a:tc>
                  <a:txBody>
                    <a:bodyPr/>
                    <a:lstStyle/>
                    <a:p>
                      <a:pPr algn="just">
                        <a:lnSpc>
                          <a:spcPct val="115000"/>
                        </a:lnSpc>
                        <a:spcAft>
                          <a:spcPts val="0"/>
                        </a:spcAft>
                      </a:pPr>
                      <a:r>
                        <a:rPr lang="en-US" sz="2400">
                          <a:effectLst/>
                          <a:latin typeface="Times New Roman" pitchFamily="18" charset="0"/>
                          <a:cs typeface="Times New Roman" pitchFamily="18" charset="0"/>
                        </a:rPr>
                        <a:t>3</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r>
                        <a:rPr lang="vi-VN" sz="2400" dirty="0">
                          <a:effectLst/>
                          <a:latin typeface="Times New Roman" pitchFamily="18" charset="0"/>
                          <a:cs typeface="Times New Roman" pitchFamily="18" charset="0"/>
                        </a:rPr>
                        <a:t>- tiếng ca.</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(có khi hiện lên gián tiếp)</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 Vắt vẻo</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 Hổn hển</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 thầm </a:t>
                      </a:r>
                      <a:r>
                        <a:rPr lang="vi-VN" sz="2400" dirty="0" smtClean="0">
                          <a:effectLst/>
                          <a:latin typeface="Times New Roman" pitchFamily="18" charset="0"/>
                          <a:cs typeface="Times New Roman" pitchFamily="18" charset="0"/>
                        </a:rPr>
                        <a:t>thĩ</a:t>
                      </a:r>
                      <a:endParaRPr lang="en-US" sz="2400" dirty="0">
                        <a:effectLst/>
                        <a:latin typeface="Times New Roman" pitchFamily="18" charset="0"/>
                        <a:cs typeface="Times New Roman" pitchFamily="18" charset="0"/>
                      </a:endParaRPr>
                    </a:p>
                  </a:txBody>
                  <a:tcPr marL="68580" marR="68580" marT="0" marB="0"/>
                </a:tc>
              </a:tr>
              <a:tr h="1310803">
                <a:tc>
                  <a:txBody>
                    <a:bodyPr/>
                    <a:lstStyle/>
                    <a:p>
                      <a:pPr algn="just">
                        <a:lnSpc>
                          <a:spcPct val="115000"/>
                        </a:lnSpc>
                        <a:spcAft>
                          <a:spcPts val="0"/>
                        </a:spcAft>
                      </a:pPr>
                      <a:r>
                        <a:rPr lang="en-US" sz="2400">
                          <a:effectLst/>
                          <a:latin typeface="Times New Roman" pitchFamily="18" charset="0"/>
                          <a:cs typeface="Times New Roman" pitchFamily="18" charset="0"/>
                        </a:rPr>
                        <a:t>4</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vi-VN" sz="2400" dirty="0">
                          <a:effectLst/>
                          <a:latin typeface="Times New Roman" pitchFamily="18" charset="0"/>
                          <a:cs typeface="Times New Roman" pitchFamily="18" charset="0"/>
                        </a:rPr>
                        <a:t>- Người chị “gánh thóc”</a:t>
                      </a:r>
                      <a:endParaRPr lang="en-US" sz="2400" dirty="0">
                        <a:effectLst/>
                        <a:latin typeface="Times New Roman" pitchFamily="18" charset="0"/>
                        <a:cs typeface="Times New Roman" pitchFamily="18" charset="0"/>
                      </a:endParaRPr>
                    </a:p>
                    <a:p>
                      <a:pPr algn="just">
                        <a:lnSpc>
                          <a:spcPct val="115000"/>
                        </a:lnSpc>
                        <a:spcAft>
                          <a:spcPts val="0"/>
                        </a:spcAft>
                      </a:pPr>
                      <a:r>
                        <a:rPr lang="vi-VN" sz="2400" dirty="0">
                          <a:effectLst/>
                          <a:latin typeface="Times New Roman" pitchFamily="18" charset="0"/>
                          <a:cs typeface="Times New Roman" pitchFamily="18" charset="0"/>
                        </a:rPr>
                        <a:t>(có khi hiện lên trong kí ức của nhân vật trữ tình)</a:t>
                      </a:r>
                      <a:endParaRPr lang="en-US" sz="2400" dirty="0">
                        <a:effectLst/>
                        <a:latin typeface="Times New Roman" pitchFamily="18" charset="0"/>
                        <a:ea typeface="Calibri"/>
                        <a:cs typeface="Times New Roman" pitchFamily="18" charset="0"/>
                      </a:endParaRPr>
                    </a:p>
                  </a:txBody>
                  <a:tcPr marL="68580" marR="68580" marT="0" marB="0"/>
                </a:tc>
              </a:tr>
            </a:tbl>
          </a:graphicData>
        </a:graphic>
      </p:graphicFrame>
      <p:sp>
        <p:nvSpPr>
          <p:cNvPr id="3" name="Right Arrow 2"/>
          <p:cNvSpPr/>
          <p:nvPr/>
        </p:nvSpPr>
        <p:spPr>
          <a:xfrm>
            <a:off x="7262185" y="2663687"/>
            <a:ext cx="583096" cy="96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87409" y="1205940"/>
            <a:ext cx="3114261" cy="3816429"/>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xinh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NVTT: </a:t>
            </a:r>
            <a:r>
              <a:rPr lang="en-US" sz="2800" dirty="0" err="1">
                <a:latin typeface="Times New Roman" pitchFamily="18" charset="0"/>
                <a:cs typeface="Times New Roman" pitchFamily="18" charset="0"/>
              </a:rPr>
              <a:t>bâng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a:t>
            </a:r>
          </a:p>
          <a:p>
            <a:endParaRPr lang="en-US" dirty="0"/>
          </a:p>
        </p:txBody>
      </p:sp>
      <p:sp>
        <p:nvSpPr>
          <p:cNvPr id="6" name="TextBox 5"/>
          <p:cNvSpPr txBox="1"/>
          <p:nvPr/>
        </p:nvSpPr>
        <p:spPr>
          <a:xfrm>
            <a:off x="4161183" y="0"/>
            <a:ext cx="4227443" cy="369332"/>
          </a:xfrm>
          <a:prstGeom prst="rect">
            <a:avLst/>
          </a:prstGeom>
          <a:noFill/>
        </p:spPr>
        <p:txBody>
          <a:bodyPr wrap="square" rtlCol="0">
            <a:spAutoFit/>
          </a:bodyPr>
          <a:lstStyle/>
          <a:p>
            <a:r>
              <a:rPr lang="en-US" dirty="0" smtClean="0"/>
              <a:t>NHẬN XÉT CHUNG</a:t>
            </a:r>
            <a:endParaRPr lang="en-US" dirty="0"/>
          </a:p>
        </p:txBody>
      </p:sp>
    </p:spTree>
    <p:extLst>
      <p:ext uri="{BB962C8B-B14F-4D97-AF65-F5344CB8AC3E}">
        <p14:creationId xmlns:p14="http://schemas.microsoft.com/office/powerpoint/2010/main" val="26702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29" y="73751"/>
            <a:ext cx="5604023" cy="954107"/>
          </a:xfrm>
          <a:prstGeom prst="rect">
            <a:avLst/>
          </a:prstGeom>
          <a:noFill/>
        </p:spPr>
        <p:txBody>
          <a:bodyPr wrap="square" rtlCol="0">
            <a:spAutoFit/>
          </a:bodyPr>
          <a:lstStyle/>
          <a:p>
            <a:pPr algn="just"/>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II. ĐỌC </a:t>
            </a:r>
            <a:r>
              <a:rPr lang="en-US" sz="2800" b="1" dirty="0">
                <a:solidFill>
                  <a:schemeClr val="accent6">
                    <a:lumMod val="50000"/>
                  </a:schemeClr>
                </a:solidFill>
                <a:latin typeface="Times New Roman" panose="02020603050405020304" pitchFamily="18" charset="0"/>
                <a:cs typeface="Times New Roman" panose="02020603050405020304" pitchFamily="18" charset="0"/>
              </a:rPr>
              <a:t>– HIỂU CHI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TIẾT</a:t>
            </a:r>
          </a:p>
          <a:p>
            <a:pPr algn="just"/>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3/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2229" y="927657"/>
            <a:ext cx="11760988" cy="2677656"/>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Nhiệm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vụ</a:t>
            </a:r>
            <a:r>
              <a:rPr lang="en-US" sz="2800" b="1" dirty="0" smtClean="0">
                <a:latin typeface="Times New Roman" pitchFamily="18" charset="0"/>
                <a:cs typeface="Times New Roman" pitchFamily="18" charset="0"/>
              </a:rPr>
              <a:t> 3: </a:t>
            </a:r>
          </a:p>
          <a:p>
            <a:pPr marL="457200" indent="-457200" algn="just">
              <a:buFontTx/>
              <a:buChar char="-"/>
            </a:pP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thiện</a:t>
            </a:r>
            <a:r>
              <a:rPr lang="en-US" sz="2800" b="1" dirty="0" smtClean="0">
                <a:latin typeface="Times New Roman" pitchFamily="18" charset="0"/>
                <a:cs typeface="Times New Roman" pitchFamily="18" charset="0"/>
              </a:rPr>
              <a:t> PHT 5, </a:t>
            </a:r>
            <a:r>
              <a:rPr lang="en-US" sz="2800" b="1" dirty="0" err="1" smtClean="0">
                <a:latin typeface="Times New Roman" pitchFamily="18" charset="0"/>
                <a:cs typeface="Times New Roman" pitchFamily="18" charset="0"/>
              </a:rPr>
              <a:t>theo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endParaRPr lang="en-US" sz="2800" b="1" dirty="0" smtClean="0">
              <a:latin typeface="Times New Roman" pitchFamily="18" charset="0"/>
              <a:cs typeface="Times New Roman" pitchFamily="18" charset="0"/>
            </a:endParaRPr>
          </a:p>
          <a:p>
            <a:r>
              <a:rPr lang="pt-BR" sz="2800" dirty="0" smtClean="0">
                <a:latin typeface="Times New Roman" pitchFamily="18" charset="0"/>
                <a:cs typeface="Times New Roman" pitchFamily="18" charset="0"/>
              </a:rPr>
              <a:t>+ </a:t>
            </a:r>
            <a:r>
              <a:rPr lang="pt-BR" sz="2800" dirty="0">
                <a:latin typeface="Times New Roman" pitchFamily="18" charset="0"/>
                <a:cs typeface="Times New Roman" pitchFamily="18" charset="0"/>
              </a:rPr>
              <a:t>Tìm những từ ngữ, h/a câu thơ nói về h/a NVTT</a:t>
            </a:r>
            <a:endParaRPr lang="en-US" sz="2800" dirty="0">
              <a:latin typeface="Times New Roman" pitchFamily="18" charset="0"/>
              <a:cs typeface="Times New Roman" pitchFamily="18" charset="0"/>
            </a:endParaRPr>
          </a:p>
          <a:p>
            <a:r>
              <a:rPr lang="pt-BR" sz="2800" dirty="0">
                <a:latin typeface="Times New Roman" pitchFamily="18" charset="0"/>
                <a:cs typeface="Times New Roman" pitchFamily="18" charset="0"/>
              </a:rPr>
              <a:t>+ NV ấy có tâm trạng như thế nào trước mx chín?</a:t>
            </a:r>
            <a:endParaRPr lang="en-US" sz="2800" dirty="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phẩm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Bổ</a:t>
            </a:r>
            <a:r>
              <a:rPr lang="en-US" sz="2800" b="1" dirty="0" smtClean="0">
                <a:latin typeface="Times New Roman" pitchFamily="18" charset="0"/>
                <a:cs typeface="Times New Roman" pitchFamily="18" charset="0"/>
              </a:rPr>
              <a:t> sung PHT 5</a:t>
            </a:r>
          </a:p>
        </p:txBody>
      </p:sp>
      <p:graphicFrame>
        <p:nvGraphicFramePr>
          <p:cNvPr id="5" name="Table 4"/>
          <p:cNvGraphicFramePr>
            <a:graphicFrameLocks noGrp="1"/>
          </p:cNvGraphicFramePr>
          <p:nvPr>
            <p:extLst>
              <p:ext uri="{D42A27DB-BD31-4B8C-83A1-F6EECF244321}">
                <p14:modId xmlns:p14="http://schemas.microsoft.com/office/powerpoint/2010/main" val="398364249"/>
              </p:ext>
            </p:extLst>
          </p:nvPr>
        </p:nvGraphicFramePr>
        <p:xfrm>
          <a:off x="232230" y="3900147"/>
          <a:ext cx="11853753" cy="828040"/>
        </p:xfrm>
        <a:graphic>
          <a:graphicData uri="http://schemas.openxmlformats.org/drawingml/2006/table">
            <a:tbl>
              <a:tblPr firstRow="1" bandRow="1">
                <a:tableStyleId>{5C22544A-7EE6-4342-B048-85BDC9FD1C3A}</a:tableStyleId>
              </a:tblPr>
              <a:tblGrid>
                <a:gridCol w="1861613"/>
                <a:gridCol w="3419061"/>
                <a:gridCol w="6573079"/>
              </a:tblGrid>
              <a:tr h="370840">
                <a:tc>
                  <a:txBody>
                    <a:bodyPr/>
                    <a:lstStyle/>
                    <a:p>
                      <a:pPr algn="ctr"/>
                      <a:r>
                        <a:rPr lang="en-US" sz="2400" b="1" dirty="0" err="1" smtClean="0">
                          <a:solidFill>
                            <a:schemeClr val="tx1"/>
                          </a:solidFill>
                        </a:rPr>
                        <a:t>Khổ</a:t>
                      </a:r>
                      <a:r>
                        <a:rPr lang="en-US" sz="2400" b="1" baseline="0" dirty="0" smtClean="0">
                          <a:solidFill>
                            <a:schemeClr val="tx1"/>
                          </a:solidFill>
                        </a:rPr>
                        <a:t> </a:t>
                      </a:r>
                      <a:r>
                        <a:rPr lang="en-US" sz="2400" b="1" baseline="0" dirty="0" err="1" smtClean="0">
                          <a:solidFill>
                            <a:schemeClr val="tx1"/>
                          </a:solidFill>
                        </a:rPr>
                        <a:t>thơ</a:t>
                      </a:r>
                      <a:endParaRPr lang="en-US" sz="2400" b="1" dirty="0">
                        <a:solidFill>
                          <a:schemeClr val="tx1"/>
                        </a:solidFill>
                      </a:endParaRPr>
                    </a:p>
                  </a:txBody>
                  <a:tcPr/>
                </a:tc>
                <a:tc>
                  <a:txBody>
                    <a:bodyPr/>
                    <a:lstStyle/>
                    <a:p>
                      <a:pPr algn="ctr"/>
                      <a:r>
                        <a:rPr lang="en-US" sz="2400" b="1" dirty="0" err="1" smtClean="0">
                          <a:solidFill>
                            <a:schemeClr val="tx1"/>
                          </a:solidFill>
                        </a:rPr>
                        <a:t>Câu</a:t>
                      </a:r>
                      <a:r>
                        <a:rPr lang="en-US" sz="2400" b="1" baseline="0" dirty="0" smtClean="0">
                          <a:solidFill>
                            <a:schemeClr val="tx1"/>
                          </a:solidFill>
                        </a:rPr>
                        <a:t> </a:t>
                      </a:r>
                      <a:r>
                        <a:rPr lang="en-US" sz="2400" b="1" baseline="0" dirty="0" err="1" smtClean="0">
                          <a:solidFill>
                            <a:schemeClr val="tx1"/>
                          </a:solidFill>
                        </a:rPr>
                        <a:t>thơ</a:t>
                      </a:r>
                      <a:endParaRPr lang="en-US" sz="2400" b="1" dirty="0">
                        <a:solidFill>
                          <a:schemeClr val="tx1"/>
                        </a:solidFill>
                      </a:endParaRPr>
                    </a:p>
                  </a:txBody>
                  <a:tcPr/>
                </a:tc>
                <a:tc>
                  <a:txBody>
                    <a:bodyPr/>
                    <a:lstStyle/>
                    <a:p>
                      <a:pPr algn="ctr"/>
                      <a:r>
                        <a:rPr lang="en-US" sz="2400" b="1" dirty="0" err="1" smtClean="0">
                          <a:solidFill>
                            <a:schemeClr val="tx1"/>
                          </a:solidFill>
                        </a:rPr>
                        <a:t>Nhận</a:t>
                      </a:r>
                      <a:r>
                        <a:rPr lang="en-US" sz="2400" b="1" baseline="0" dirty="0" smtClean="0">
                          <a:solidFill>
                            <a:schemeClr val="tx1"/>
                          </a:solidFill>
                        </a:rPr>
                        <a:t> </a:t>
                      </a:r>
                      <a:r>
                        <a:rPr lang="en-US" sz="2400" b="1" baseline="0" dirty="0" err="1" smtClean="0">
                          <a:solidFill>
                            <a:schemeClr val="tx1"/>
                          </a:solidFill>
                        </a:rPr>
                        <a:t>xét</a:t>
                      </a:r>
                      <a:endParaRPr lang="en-US" sz="2400" b="1" dirty="0">
                        <a:solidFill>
                          <a:schemeClr val="tx1"/>
                        </a:solidFill>
                      </a:endParaRPr>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2504661" y="3420179"/>
            <a:ext cx="661283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5</a:t>
            </a:r>
          </a:p>
        </p:txBody>
      </p:sp>
    </p:spTree>
    <p:extLst>
      <p:ext uri="{BB962C8B-B14F-4D97-AF65-F5344CB8AC3E}">
        <p14:creationId xmlns:p14="http://schemas.microsoft.com/office/powerpoint/2010/main" val="3950057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590527"/>
              </p:ext>
            </p:extLst>
          </p:nvPr>
        </p:nvGraphicFramePr>
        <p:xfrm>
          <a:off x="232230" y="702365"/>
          <a:ext cx="11853753" cy="5506952"/>
        </p:xfrm>
        <a:graphic>
          <a:graphicData uri="http://schemas.openxmlformats.org/drawingml/2006/table">
            <a:tbl>
              <a:tblPr firstRow="1" bandRow="1">
                <a:tableStyleId>{5C22544A-7EE6-4342-B048-85BDC9FD1C3A}</a:tableStyleId>
              </a:tblPr>
              <a:tblGrid>
                <a:gridCol w="1238761"/>
                <a:gridCol w="3856383"/>
                <a:gridCol w="6758609"/>
              </a:tblGrid>
              <a:tr h="569192">
                <a:tc>
                  <a:txBody>
                    <a:bodyPr/>
                    <a:lstStyle/>
                    <a:p>
                      <a:pPr algn="ctr"/>
                      <a:r>
                        <a:rPr lang="en-US" sz="2400" b="1" dirty="0" err="1" smtClean="0">
                          <a:solidFill>
                            <a:schemeClr val="tx1"/>
                          </a:solidFill>
                        </a:rPr>
                        <a:t>Khổ</a:t>
                      </a:r>
                      <a:r>
                        <a:rPr lang="en-US" sz="2400" b="1" baseline="0" dirty="0" smtClean="0">
                          <a:solidFill>
                            <a:schemeClr val="tx1"/>
                          </a:solidFill>
                        </a:rPr>
                        <a:t> </a:t>
                      </a:r>
                      <a:r>
                        <a:rPr lang="en-US" sz="2400" b="1" baseline="0" dirty="0" err="1" smtClean="0">
                          <a:solidFill>
                            <a:schemeClr val="tx1"/>
                          </a:solidFill>
                        </a:rPr>
                        <a:t>thơ</a:t>
                      </a:r>
                      <a:endParaRPr lang="en-US" sz="2400" b="1" dirty="0">
                        <a:solidFill>
                          <a:schemeClr val="tx1"/>
                        </a:solidFill>
                      </a:endParaRPr>
                    </a:p>
                  </a:txBody>
                  <a:tcPr/>
                </a:tc>
                <a:tc>
                  <a:txBody>
                    <a:bodyPr/>
                    <a:lstStyle/>
                    <a:p>
                      <a:pPr algn="ctr"/>
                      <a:r>
                        <a:rPr lang="en-US" sz="2400" b="1" dirty="0" err="1" smtClean="0">
                          <a:solidFill>
                            <a:schemeClr val="tx1"/>
                          </a:solidFill>
                        </a:rPr>
                        <a:t>Câu</a:t>
                      </a:r>
                      <a:r>
                        <a:rPr lang="en-US" sz="2400" b="1" baseline="0" dirty="0" smtClean="0">
                          <a:solidFill>
                            <a:schemeClr val="tx1"/>
                          </a:solidFill>
                        </a:rPr>
                        <a:t> </a:t>
                      </a:r>
                      <a:r>
                        <a:rPr lang="en-US" sz="2400" b="1" baseline="0" dirty="0" err="1" smtClean="0">
                          <a:solidFill>
                            <a:schemeClr val="tx1"/>
                          </a:solidFill>
                        </a:rPr>
                        <a:t>thơ</a:t>
                      </a:r>
                      <a:endParaRPr lang="en-US" sz="2400" b="1" dirty="0">
                        <a:solidFill>
                          <a:schemeClr val="tx1"/>
                        </a:solidFill>
                      </a:endParaRPr>
                    </a:p>
                  </a:txBody>
                  <a:tcPr/>
                </a:tc>
                <a:tc>
                  <a:txBody>
                    <a:bodyPr/>
                    <a:lstStyle/>
                    <a:p>
                      <a:pPr algn="ctr"/>
                      <a:r>
                        <a:rPr lang="en-US" sz="2400" b="1" dirty="0" err="1" smtClean="0">
                          <a:solidFill>
                            <a:schemeClr val="tx1"/>
                          </a:solidFill>
                        </a:rPr>
                        <a:t>Nhận</a:t>
                      </a:r>
                      <a:r>
                        <a:rPr lang="en-US" sz="2400" b="1" baseline="0" dirty="0" smtClean="0">
                          <a:solidFill>
                            <a:schemeClr val="tx1"/>
                          </a:solidFill>
                        </a:rPr>
                        <a:t> </a:t>
                      </a:r>
                      <a:r>
                        <a:rPr lang="en-US" sz="2400" b="1" baseline="0" dirty="0" err="1" smtClean="0">
                          <a:solidFill>
                            <a:schemeClr val="tx1"/>
                          </a:solidFill>
                        </a:rPr>
                        <a:t>xét</a:t>
                      </a:r>
                      <a:endParaRPr lang="en-US" sz="2400" b="1" dirty="0">
                        <a:solidFill>
                          <a:schemeClr val="tx1"/>
                        </a:solidFill>
                      </a:endParaRPr>
                    </a:p>
                  </a:txBody>
                  <a:tcPr/>
                </a:tc>
              </a:tr>
              <a:tr h="461678">
                <a:tc>
                  <a:txBody>
                    <a:bodyPr/>
                    <a:lstStyle/>
                    <a:p>
                      <a:endParaRPr lang="en-US" dirty="0" smtClean="0"/>
                    </a:p>
                    <a:p>
                      <a:endParaRPr lang="en-US" dirty="0" smtClean="0"/>
                    </a:p>
                    <a:p>
                      <a:r>
                        <a:rPr lang="en-US" dirty="0" smtClean="0"/>
                        <a:t>2</a:t>
                      </a:r>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461678">
                <a:tc>
                  <a:txBody>
                    <a:bodyPr/>
                    <a:lstStyle/>
                    <a:p>
                      <a:endParaRPr lang="en-US" dirty="0" smtClean="0"/>
                    </a:p>
                    <a:p>
                      <a:endParaRPr lang="en-US" dirty="0" smtClean="0"/>
                    </a:p>
                    <a:p>
                      <a:r>
                        <a:rPr lang="en-US" dirty="0" smtClean="0"/>
                        <a:t>3</a:t>
                      </a:r>
                    </a:p>
                    <a:p>
                      <a:endParaRPr lang="en-US" dirty="0" smtClean="0"/>
                    </a:p>
                    <a:p>
                      <a:endParaRPr lang="en-US" dirty="0"/>
                    </a:p>
                  </a:txBody>
                  <a:tcPr/>
                </a:tc>
                <a:tc>
                  <a:txBody>
                    <a:bodyPr/>
                    <a:lstStyle/>
                    <a:p>
                      <a:endParaRPr lang="en-US" dirty="0"/>
                    </a:p>
                  </a:txBody>
                  <a:tcPr/>
                </a:tc>
                <a:tc>
                  <a:txBody>
                    <a:bodyPr/>
                    <a:lstStyle/>
                    <a:p>
                      <a:endParaRPr lang="en-US" sz="2000" dirty="0">
                        <a:latin typeface="+mj-lt"/>
                      </a:endParaRPr>
                    </a:p>
                  </a:txBody>
                  <a:tcPr/>
                </a:tc>
              </a:tr>
              <a:tr h="461678">
                <a:tc>
                  <a:txBody>
                    <a:bodyPr/>
                    <a:lstStyle/>
                    <a:p>
                      <a:endParaRPr lang="en-US" dirty="0" smtClean="0"/>
                    </a:p>
                    <a:p>
                      <a:r>
                        <a:rPr lang="en-US" dirty="0" smtClean="0"/>
                        <a:t>4</a:t>
                      </a:r>
                    </a:p>
                    <a:p>
                      <a:endParaRPr lang="en-US" dirty="0" smtClean="0"/>
                    </a:p>
                  </a:txBody>
                  <a:tcPr/>
                </a:tc>
                <a:tc>
                  <a:txBody>
                    <a:bodyPr/>
                    <a:lstStyle/>
                    <a:p>
                      <a:endParaRPr lang="en-US" dirty="0"/>
                    </a:p>
                  </a:txBody>
                  <a:tcPr/>
                </a:tc>
                <a:tc>
                  <a:txBody>
                    <a:bodyPr/>
                    <a:lstStyle/>
                    <a:p>
                      <a:endParaRPr lang="en-US" sz="2000" dirty="0">
                        <a:latin typeface="+mj-lt"/>
                      </a:endParaRPr>
                    </a:p>
                  </a:txBody>
                  <a:tcPr/>
                </a:tc>
              </a:tr>
            </a:tbl>
          </a:graphicData>
        </a:graphic>
      </p:graphicFrame>
      <p:sp>
        <p:nvSpPr>
          <p:cNvPr id="5" name="TextBox 4"/>
          <p:cNvSpPr txBox="1"/>
          <p:nvPr/>
        </p:nvSpPr>
        <p:spPr>
          <a:xfrm>
            <a:off x="92765" y="106018"/>
            <a:ext cx="12099235" cy="461665"/>
          </a:xfrm>
          <a:prstGeom prst="rect">
            <a:avLst/>
          </a:prstGeom>
          <a:noFill/>
        </p:spPr>
        <p:txBody>
          <a:bodyPr wrap="square" rtlCol="0">
            <a:spAutoFit/>
          </a:bodyPr>
          <a:lstStyle/>
          <a:p>
            <a:r>
              <a:rPr lang="pt-BR" dirty="0" smtClean="0">
                <a:latin typeface="Times New Roman" pitchFamily="18" charset="0"/>
                <a:cs typeface="Times New Roman" pitchFamily="18" charset="0"/>
              </a:rPr>
              <a:t> </a:t>
            </a:r>
            <a:r>
              <a:rPr lang="pt-BR" sz="2400" i="1" dirty="0">
                <a:latin typeface="Times New Roman" pitchFamily="18" charset="0"/>
                <a:cs typeface="Times New Roman" pitchFamily="18" charset="0"/>
              </a:rPr>
              <a:t>Tìm những từ ngữ, h/a câu thơ nói về h/a </a:t>
            </a:r>
            <a:r>
              <a:rPr lang="pt-BR" sz="2400" i="1" dirty="0" smtClean="0">
                <a:latin typeface="Times New Roman" pitchFamily="18" charset="0"/>
                <a:cs typeface="Times New Roman" pitchFamily="18" charset="0"/>
              </a:rPr>
              <a:t>NVTT</a:t>
            </a:r>
            <a:r>
              <a:rPr lang="en-US" sz="2400" i="1" dirty="0" smtClean="0">
                <a:latin typeface="Times New Roman" pitchFamily="18" charset="0"/>
                <a:cs typeface="Times New Roman" pitchFamily="18" charset="0"/>
              </a:rPr>
              <a:t>. </a:t>
            </a:r>
            <a:r>
              <a:rPr lang="pt-BR" sz="2400" i="1" dirty="0" smtClean="0">
                <a:latin typeface="Times New Roman" pitchFamily="18" charset="0"/>
                <a:cs typeface="Times New Roman" pitchFamily="18" charset="0"/>
              </a:rPr>
              <a:t>NV </a:t>
            </a:r>
            <a:r>
              <a:rPr lang="pt-BR" sz="2400" i="1" dirty="0">
                <a:latin typeface="Times New Roman" pitchFamily="18" charset="0"/>
                <a:cs typeface="Times New Roman" pitchFamily="18" charset="0"/>
              </a:rPr>
              <a:t>ấy có tâm trạng như thế nào trước mx chín</a:t>
            </a:r>
            <a:endParaRPr lang="en-US" sz="2400" i="1" dirty="0"/>
          </a:p>
        </p:txBody>
      </p:sp>
      <p:sp>
        <p:nvSpPr>
          <p:cNvPr id="6" name="TextBox 5"/>
          <p:cNvSpPr txBox="1"/>
          <p:nvPr/>
        </p:nvSpPr>
        <p:spPr>
          <a:xfrm>
            <a:off x="1523996" y="1325217"/>
            <a:ext cx="3776871" cy="984885"/>
          </a:xfrm>
          <a:prstGeom prst="rect">
            <a:avLst/>
          </a:prstGeom>
          <a:noFill/>
        </p:spPr>
        <p:txBody>
          <a:bodyPr wrap="square" rtlCol="0">
            <a:spAutoFit/>
          </a:bodyPr>
          <a:lstStyle/>
          <a:p>
            <a:r>
              <a:rPr lang="vi-VN" sz="2000" i="1" dirty="0">
                <a:solidFill>
                  <a:schemeClr val="dk1"/>
                </a:solidFill>
                <a:latin typeface="+mj-lt"/>
              </a:rPr>
              <a:t>Ngày mai trong đám xuân xanh ấy</a:t>
            </a:r>
            <a:endParaRPr lang="en-US" sz="2000" dirty="0">
              <a:solidFill>
                <a:schemeClr val="dk1"/>
              </a:solidFill>
              <a:latin typeface="+mj-lt"/>
            </a:endParaRPr>
          </a:p>
          <a:p>
            <a:pPr algn="just"/>
            <a:r>
              <a:rPr lang="vi-VN" sz="2000" i="1" dirty="0">
                <a:solidFill>
                  <a:schemeClr val="dk1"/>
                </a:solidFill>
                <a:latin typeface="+mj-lt"/>
              </a:rPr>
              <a:t>Có kẻ theo chồng bỏ cuộc chơi</a:t>
            </a:r>
            <a:endParaRPr lang="en-US" sz="2000" dirty="0">
              <a:solidFill>
                <a:schemeClr val="dk1"/>
              </a:solidFill>
              <a:latin typeface="+mj-lt"/>
            </a:endParaRPr>
          </a:p>
          <a:p>
            <a:endParaRPr lang="en-US" dirty="0"/>
          </a:p>
        </p:txBody>
      </p:sp>
      <p:sp>
        <p:nvSpPr>
          <p:cNvPr id="7" name="TextBox 6"/>
          <p:cNvSpPr txBox="1"/>
          <p:nvPr/>
        </p:nvSpPr>
        <p:spPr>
          <a:xfrm>
            <a:off x="5300867" y="1325217"/>
            <a:ext cx="6705603" cy="2554545"/>
          </a:xfrm>
          <a:prstGeom prst="rect">
            <a:avLst/>
          </a:prstGeom>
          <a:noFill/>
        </p:spPr>
        <p:txBody>
          <a:bodyPr wrap="square" rtlCol="0">
            <a:spAutoFit/>
          </a:bodyPr>
          <a:lstStyle/>
          <a:p>
            <a:pPr algn="just"/>
            <a:r>
              <a:rPr lang="vi-VN" dirty="0"/>
              <a:t>+ </a:t>
            </a:r>
            <a:r>
              <a:rPr lang="vi-VN" sz="2000" dirty="0">
                <a:latin typeface="+mj-lt"/>
              </a:rPr>
              <a:t>Như vậy, mùa xuân chín còn tượng trưng cho tuổi xuân của con người. Tuổi xuân sắp qua, thời thiếu nữ ngây thơ vì vậy cũng sắp tàn; con người ko thể níu giữ được tuổi xuân. </a:t>
            </a:r>
            <a:endParaRPr lang="en-US" sz="2000" dirty="0">
              <a:latin typeface="+mj-lt"/>
            </a:endParaRPr>
          </a:p>
          <a:p>
            <a:pPr algn="just"/>
            <a:r>
              <a:rPr lang="en-US" sz="2000" dirty="0">
                <a:latin typeface="+mj-lt"/>
              </a:rPr>
              <a:t>-&gt; </a:t>
            </a:r>
            <a:r>
              <a:rPr lang="vi-VN" sz="2000" dirty="0">
                <a:latin typeface="+mj-lt"/>
              </a:rPr>
              <a:t>HMT đã không thể giấu được sự </a:t>
            </a:r>
            <a:r>
              <a:rPr lang="vi-VN" sz="2000" i="1" u="sng" dirty="0">
                <a:latin typeface="+mj-lt"/>
              </a:rPr>
              <a:t>bâng khuâng, tiếc nuối</a:t>
            </a:r>
            <a:r>
              <a:rPr lang="vi-VN" sz="2000" dirty="0">
                <a:latin typeface="+mj-lt"/>
              </a:rPr>
              <a:t> về tuổi xuân, sự ám ảnh về thời gian</a:t>
            </a:r>
            <a:r>
              <a:rPr lang="en-US" sz="2000" dirty="0">
                <a:latin typeface="+mj-lt"/>
              </a:rPr>
              <a:t>.</a:t>
            </a:r>
          </a:p>
          <a:p>
            <a:pPr algn="ctr"/>
            <a:r>
              <a:rPr lang="en-US" sz="2000" i="1" dirty="0" smtClean="0">
                <a:latin typeface="+mj-lt"/>
              </a:rPr>
              <a:t>+ </a:t>
            </a:r>
            <a:r>
              <a:rPr lang="vi-VN" sz="2000" i="1" dirty="0" smtClean="0">
                <a:latin typeface="+mj-lt"/>
              </a:rPr>
              <a:t>Xuân </a:t>
            </a:r>
            <a:r>
              <a:rPr lang="vi-VN" sz="2000" i="1" dirty="0">
                <a:latin typeface="+mj-lt"/>
              </a:rPr>
              <a:t>đương tới nghĩa là xuân đương qua</a:t>
            </a:r>
            <a:endParaRPr lang="en-US" sz="2000" dirty="0">
              <a:latin typeface="+mj-lt"/>
            </a:endParaRPr>
          </a:p>
          <a:p>
            <a:pPr algn="ctr"/>
            <a:r>
              <a:rPr lang="en-US" sz="2000" i="1" dirty="0" smtClean="0">
                <a:latin typeface="+mj-lt"/>
              </a:rPr>
              <a:t>   </a:t>
            </a:r>
            <a:r>
              <a:rPr lang="vi-VN" sz="2000" i="1" dirty="0" smtClean="0">
                <a:latin typeface="+mj-lt"/>
              </a:rPr>
              <a:t>Xuân </a:t>
            </a:r>
            <a:r>
              <a:rPr lang="vi-VN" sz="2000" i="1" dirty="0">
                <a:latin typeface="+mj-lt"/>
              </a:rPr>
              <a:t>còn non nghĩa là xuân sẽ già  ( Xuân Diệu)</a:t>
            </a:r>
            <a:endParaRPr lang="en-US" sz="2000" dirty="0">
              <a:latin typeface="+mj-lt"/>
            </a:endParaRPr>
          </a:p>
          <a:p>
            <a:pPr algn="just"/>
            <a:r>
              <a:rPr lang="vi-VN" sz="2000" dirty="0">
                <a:latin typeface="+mj-lt"/>
              </a:rPr>
              <a:t>-&gt; Say sưa trước mùa xuân bỗng tiếc nuối, hẫng </a:t>
            </a:r>
            <a:r>
              <a:rPr lang="vi-VN" sz="2000" dirty="0" smtClean="0">
                <a:latin typeface="+mj-lt"/>
              </a:rPr>
              <a:t>hụ</a:t>
            </a:r>
            <a:r>
              <a:rPr lang="en-US" sz="2000" dirty="0" smtClean="0">
                <a:latin typeface="+mj-lt"/>
              </a:rPr>
              <a:t>t</a:t>
            </a:r>
            <a:endParaRPr lang="en-US" sz="2000" dirty="0">
              <a:latin typeface="+mj-lt"/>
            </a:endParaRPr>
          </a:p>
        </p:txBody>
      </p:sp>
      <p:sp>
        <p:nvSpPr>
          <p:cNvPr id="8" name="TextBox 7"/>
          <p:cNvSpPr txBox="1"/>
          <p:nvPr/>
        </p:nvSpPr>
        <p:spPr>
          <a:xfrm>
            <a:off x="1669774" y="4174435"/>
            <a:ext cx="3631093" cy="677108"/>
          </a:xfrm>
          <a:prstGeom prst="rect">
            <a:avLst/>
          </a:prstGeom>
          <a:noFill/>
        </p:spPr>
        <p:txBody>
          <a:bodyPr wrap="square" rtlCol="0">
            <a:spAutoFit/>
          </a:bodyPr>
          <a:lstStyle/>
          <a:p>
            <a:r>
              <a:rPr lang="en-US" sz="2000" i="1" dirty="0">
                <a:latin typeface="Times New Roman" pitchFamily="18" charset="0"/>
                <a:cs typeface="Times New Roman" pitchFamily="18" charset="0"/>
              </a:rPr>
              <a:t>N</a:t>
            </a:r>
            <a:r>
              <a:rPr lang="vi-VN" sz="2000" i="1" dirty="0" smtClean="0">
                <a:latin typeface="Times New Roman" pitchFamily="18" charset="0"/>
                <a:cs typeface="Times New Roman" pitchFamily="18" charset="0"/>
              </a:rPr>
              <a:t>ghe </a:t>
            </a:r>
            <a:r>
              <a:rPr lang="vi-VN" sz="2000" i="1" dirty="0">
                <a:latin typeface="Times New Roman" pitchFamily="18" charset="0"/>
                <a:cs typeface="Times New Roman" pitchFamily="18" charset="0"/>
              </a:rPr>
              <a:t>ra ý vị và thơ ngây”</a:t>
            </a:r>
            <a:endParaRPr lang="en-US" sz="2000" dirty="0">
              <a:latin typeface="Times New Roman" pitchFamily="18" charset="0"/>
              <a:cs typeface="Times New Roman" pitchFamily="18" charset="0"/>
            </a:endParaRPr>
          </a:p>
          <a:p>
            <a:endParaRPr lang="en-US" dirty="0"/>
          </a:p>
        </p:txBody>
      </p:sp>
      <p:sp>
        <p:nvSpPr>
          <p:cNvPr id="9" name="TextBox 8"/>
          <p:cNvSpPr txBox="1"/>
          <p:nvPr/>
        </p:nvSpPr>
        <p:spPr>
          <a:xfrm>
            <a:off x="1669774" y="5367132"/>
            <a:ext cx="3631093" cy="707886"/>
          </a:xfrm>
          <a:prstGeom prst="rect">
            <a:avLst/>
          </a:prstGeom>
          <a:noFill/>
        </p:spPr>
        <p:txBody>
          <a:bodyPr wrap="square" rtlCol="0">
            <a:spAutoFit/>
          </a:bodyPr>
          <a:lstStyle/>
          <a:p>
            <a:pPr algn="just"/>
            <a:r>
              <a:rPr lang="vi-VN" dirty="0"/>
              <a:t>“</a:t>
            </a:r>
            <a:r>
              <a:rPr lang="vi-VN" sz="2000" i="1" dirty="0">
                <a:latin typeface="+mj-lt"/>
              </a:rPr>
              <a:t>Lòng trí bâng khuâng sực nhớ làng</a:t>
            </a:r>
            <a:r>
              <a:rPr lang="vi-VN" sz="2000" dirty="0">
                <a:latin typeface="+mj-lt"/>
              </a:rPr>
              <a:t>”</a:t>
            </a:r>
            <a:endParaRPr lang="en-US" sz="2000" dirty="0">
              <a:latin typeface="+mj-lt"/>
            </a:endParaRPr>
          </a:p>
        </p:txBody>
      </p:sp>
      <p:sp>
        <p:nvSpPr>
          <p:cNvPr id="10" name="TextBox 9"/>
          <p:cNvSpPr txBox="1"/>
          <p:nvPr/>
        </p:nvSpPr>
        <p:spPr>
          <a:xfrm>
            <a:off x="5526157" y="5406889"/>
            <a:ext cx="6480313" cy="707886"/>
          </a:xfrm>
          <a:prstGeom prst="rect">
            <a:avLst/>
          </a:prstGeom>
          <a:noFill/>
        </p:spPr>
        <p:txBody>
          <a:bodyPr wrap="square" rtlCol="0">
            <a:spAutoFit/>
          </a:bodyPr>
          <a:lstStyle/>
          <a:p>
            <a:r>
              <a:rPr lang="vi-VN" sz="2000" dirty="0">
                <a:latin typeface="+mj-lt"/>
              </a:rPr>
              <a:t>+ Hình ảnh của kí ức hiện lên một thoáng buồn đẹp và trải rộng mênh mông xa vắng</a:t>
            </a:r>
            <a:endParaRPr lang="en-US" sz="2000" dirty="0">
              <a:latin typeface="+mj-lt"/>
            </a:endParaRPr>
          </a:p>
        </p:txBody>
      </p:sp>
      <p:sp>
        <p:nvSpPr>
          <p:cNvPr id="11" name="TextBox 10"/>
          <p:cNvSpPr txBox="1"/>
          <p:nvPr/>
        </p:nvSpPr>
        <p:spPr>
          <a:xfrm>
            <a:off x="5300867" y="3879762"/>
            <a:ext cx="6705603" cy="1600438"/>
          </a:xfrm>
          <a:prstGeom prst="rect">
            <a:avLst/>
          </a:prstGeom>
          <a:noFill/>
        </p:spPr>
        <p:txBody>
          <a:bodyPr wrap="square" rtlCol="0">
            <a:spAutoFit/>
          </a:bodyPr>
          <a:lstStyle/>
          <a:p>
            <a:r>
              <a:rPr lang="vi-VN" sz="2000" dirty="0">
                <a:solidFill>
                  <a:schemeClr val="dk1"/>
                </a:solidFill>
                <a:latin typeface="+mj-lt"/>
              </a:rPr>
              <a:t>+ Đó là niềm hạnh phúc của lứa đôi</a:t>
            </a:r>
            <a:endParaRPr lang="en-US" sz="2000" dirty="0">
              <a:solidFill>
                <a:schemeClr val="dk1"/>
              </a:solidFill>
              <a:latin typeface="+mj-lt"/>
            </a:endParaRPr>
          </a:p>
          <a:p>
            <a:r>
              <a:rPr lang="vi-VN" sz="2000" dirty="0">
                <a:solidFill>
                  <a:schemeClr val="dk1"/>
                </a:solidFill>
                <a:latin typeface="+mj-lt"/>
              </a:rPr>
              <a:t>+ Phải chăng chính tiếng thơ ngây đã khiến lòng người bâng khuâng, xao xuyến</a:t>
            </a:r>
            <a:endParaRPr lang="en-US" sz="2000" dirty="0">
              <a:solidFill>
                <a:schemeClr val="dk1"/>
              </a:solidFill>
              <a:latin typeface="+mj-lt"/>
            </a:endParaRPr>
          </a:p>
          <a:p>
            <a:r>
              <a:rPr lang="vi-VN" sz="2000" dirty="0">
                <a:solidFill>
                  <a:schemeClr val="dk1"/>
                </a:solidFill>
                <a:latin typeface="+mj-lt"/>
              </a:rPr>
              <a:t>=&gt; Xuân mang vị "chín" của lòng người, của đời người</a:t>
            </a:r>
            <a:endParaRPr lang="en-US" sz="2000" dirty="0">
              <a:latin typeface="+mj-lt"/>
            </a:endParaRPr>
          </a:p>
          <a:p>
            <a:endParaRPr lang="en-US" dirty="0"/>
          </a:p>
        </p:txBody>
      </p:sp>
    </p:spTree>
    <p:extLst>
      <p:ext uri="{BB962C8B-B14F-4D97-AF65-F5344CB8AC3E}">
        <p14:creationId xmlns:p14="http://schemas.microsoft.com/office/powerpoint/2010/main" val="33851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circle(in)">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arn(inVertical)">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barn(inVertical)">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circle(in)">
                                      <p:cBhvr>
                                        <p:cTn id="6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9581322" y="106017"/>
            <a:ext cx="2570918" cy="4850296"/>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C</a:t>
            </a:r>
            <a:r>
              <a:rPr lang="en-US" sz="3200" dirty="0" err="1" smtClean="0">
                <a:solidFill>
                  <a:schemeClr val="tx1"/>
                </a:solidFill>
                <a:latin typeface="Times New Roman" pitchFamily="18" charset="0"/>
                <a:cs typeface="Times New Roman" pitchFamily="18" charset="0"/>
              </a:rPr>
              <a:t>ái</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tôi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trữ</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từ</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nguồn</a:t>
            </a:r>
            <a:r>
              <a:rPr lang="en-US" sz="3200" dirty="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4" name="Rectangle 3"/>
          <p:cNvSpPr/>
          <p:nvPr/>
        </p:nvSpPr>
        <p:spPr>
          <a:xfrm>
            <a:off x="503583" y="4867"/>
            <a:ext cx="8375374" cy="830997"/>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endParaRPr lang="en-US" sz="2400" dirty="0">
              <a:latin typeface="Times New Roman" pitchFamily="18" charset="0"/>
              <a:cs typeface="Times New Roman" pitchFamily="18" charset="0"/>
            </a:endParaRPr>
          </a:p>
        </p:txBody>
      </p:sp>
      <p:sp>
        <p:nvSpPr>
          <p:cNvPr id="5" name="Oval Callout 4"/>
          <p:cNvSpPr/>
          <p:nvPr/>
        </p:nvSpPr>
        <p:spPr>
          <a:xfrm>
            <a:off x="9682922" y="66271"/>
            <a:ext cx="2557670" cy="54466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itchFamily="18" charset="0"/>
                <a:cs typeface="Times New Roman" pitchFamily="18" charset="0"/>
              </a:rPr>
              <a:t>M</a:t>
            </a:r>
            <a:r>
              <a:rPr lang="en-US" sz="2800" dirty="0" err="1" smtClean="0">
                <a:latin typeface="Times New Roman" pitchFamily="18" charset="0"/>
                <a:cs typeface="Times New Roman" pitchFamily="18" charset="0"/>
              </a:rPr>
              <a:t>ạch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6" name="TextBox 5"/>
          <p:cNvSpPr txBox="1"/>
          <p:nvPr/>
        </p:nvSpPr>
        <p:spPr>
          <a:xfrm>
            <a:off x="318051" y="690092"/>
            <a:ext cx="9170505" cy="5262979"/>
          </a:xfrm>
          <a:prstGeom prst="rect">
            <a:avLst/>
          </a:prstGeom>
          <a:noFill/>
        </p:spPr>
        <p:txBody>
          <a:bodyPr wrap="square" rtlCol="0">
            <a:spAutoFit/>
          </a:bodyPr>
          <a:lstStyle/>
          <a:p>
            <a:pPr marL="342900" indent="-342900" algn="just">
              <a:buFontTx/>
              <a:buChar char="-"/>
            </a:pP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anose="02020603050405020304" pitchFamily="18" charset="0"/>
              </a:rPr>
              <a:t>K</a:t>
            </a:r>
            <a:r>
              <a:rPr lang="en-US" sz="2400" dirty="0" err="1" smtClean="0">
                <a:latin typeface="Times New Roman" panose="02020603050405020304" pitchFamily="18" charset="0"/>
                <a:ea typeface="Times New Roman" panose="02020603050405020304" pitchFamily="18" charset="0"/>
              </a:rPr>
              <a:t>hông</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gẫy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chợt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kênh</a:t>
            </a:r>
            <a:r>
              <a:rPr lang="en-US" sz="2400" dirty="0" smtClean="0">
                <a:latin typeface="Times New Roman" panose="02020603050405020304" pitchFamily="18" charset="0"/>
                <a:ea typeface="Times New Roman" panose="02020603050405020304"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da </a:t>
            </a:r>
            <a:r>
              <a:rPr lang="en-US" sz="2400" dirty="0" err="1">
                <a:latin typeface="Times New Roman" pitchFamily="18" charset="0"/>
                <a:cs typeface="Times New Roman" pitchFamily="18" charset="0"/>
              </a:rPr>
              <a:t>diết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Mùa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xuân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a:t>
            </a:r>
          </a:p>
          <a:p>
            <a:pPr algn="just"/>
            <a:endParaRPr lang="en-US" sz="2400" dirty="0">
              <a:latin typeface="Times New Roman" pitchFamily="18" charset="0"/>
              <a:cs typeface="Times New Roman" pitchFamily="18" charset="0"/>
            </a:endParaRPr>
          </a:p>
        </p:txBody>
      </p:sp>
      <p:sp>
        <p:nvSpPr>
          <p:cNvPr id="7" name="Oval Callout 6"/>
          <p:cNvSpPr/>
          <p:nvPr/>
        </p:nvSpPr>
        <p:spPr>
          <a:xfrm>
            <a:off x="9855200" y="106017"/>
            <a:ext cx="2118691" cy="540689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Times New Roman" pitchFamily="18" charset="0"/>
                <a:cs typeface="Times New Roman" pitchFamily="18" charset="0"/>
              </a:rPr>
              <a:t>Q</a:t>
            </a:r>
            <a:r>
              <a:rPr lang="en-US" sz="2400" dirty="0" smtClean="0">
                <a:latin typeface="Times New Roman" pitchFamily="18" charset="0"/>
                <a:cs typeface="Times New Roman" pitchFamily="18" charset="0"/>
              </a:rPr>
              <a:t>ua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Mùa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xuân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HMT?</a:t>
            </a:r>
            <a:endParaRPr lang="en-US" sz="2400" dirty="0">
              <a:latin typeface="Times New Roman" pitchFamily="18" charset="0"/>
              <a:cs typeface="Times New Roman" pitchFamily="18" charset="0"/>
            </a:endParaRPr>
          </a:p>
        </p:txBody>
      </p:sp>
      <p:sp>
        <p:nvSpPr>
          <p:cNvPr id="9" name="TextBox 8"/>
          <p:cNvSpPr txBox="1"/>
          <p:nvPr/>
        </p:nvSpPr>
        <p:spPr>
          <a:xfrm>
            <a:off x="318052" y="5552644"/>
            <a:ext cx="8958470"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HMT: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8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5" grpId="0" animBg="1"/>
      <p:bldP spid="5" grpId="1" animBg="1"/>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1457" y="646734"/>
            <a:ext cx="4195379" cy="517065"/>
          </a:xfrm>
          <a:prstGeom prst="rect">
            <a:avLst/>
          </a:prstGeom>
        </p:spPr>
        <p:txBody>
          <a:bodyPr wrap="none">
            <a:spAutoFit/>
          </a:bodyPr>
          <a:lstStyle/>
          <a:p>
            <a:pPr algn="ctr">
              <a:lnSpc>
                <a:spcPct val="115000"/>
              </a:lnSpc>
              <a:spcBef>
                <a:spcPts val="600"/>
              </a:spcBef>
              <a:spcAft>
                <a:spcPts val="0"/>
              </a:spcAft>
            </a:pPr>
            <a:r>
              <a:rPr lang="en-US" sz="2400" b="1" dirty="0">
                <a:solidFill>
                  <a:srgbClr val="7030A0"/>
                </a:solidFill>
                <a:effectLst/>
                <a:latin typeface="Viner Hand ITC" panose="03070502030502020203" pitchFamily="66" charset="0"/>
                <a:ea typeface="Times New Roman" panose="02020603050405020304" pitchFamily="18" charset="0"/>
              </a:rPr>
              <a:t>HÌNH THÀNH KIẾN THỨC</a:t>
            </a:r>
            <a:endParaRPr lang="en-US" sz="2400" dirty="0">
              <a:effectLst/>
              <a:latin typeface="Viner Hand ITC" panose="03070502030502020203" pitchFamily="66" charset="0"/>
              <a:ea typeface="Times New Roman" panose="02020603050405020304" pitchFamily="18" charset="0"/>
            </a:endParaRPr>
          </a:p>
        </p:txBody>
      </p:sp>
    </p:spTree>
    <p:extLst>
      <p:ext uri="{BB962C8B-B14F-4D97-AF65-F5344CB8AC3E}">
        <p14:creationId xmlns:p14="http://schemas.microsoft.com/office/powerpoint/2010/main" val="880118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10045148" y="212043"/>
            <a:ext cx="2001078" cy="5618922"/>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itchFamily="18" charset="0"/>
                <a:cs typeface="Times New Roman" pitchFamily="18" charset="0"/>
              </a:rPr>
              <a:t>Theo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vẻ</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đẹp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Mùa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xuân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chín</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4" name="TextBox 3"/>
          <p:cNvSpPr txBox="1"/>
          <p:nvPr/>
        </p:nvSpPr>
        <p:spPr>
          <a:xfrm>
            <a:off x="106017" y="212043"/>
            <a:ext cx="9395792" cy="6555641"/>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TỔNG KẾT</a:t>
            </a:r>
          </a:p>
          <a:p>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Giá trị nội dung</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Bài thơ là vẻ đẹp của cảnh sắc thiên nhiên mùa xuân đang ở độ tươi đẹp nhất, viên mãn nhất. Nhưng trạng thái đó cũng đồng nghĩa với việc mùa xuân đang và sẽ trôi qua, cái đẹp không tồn tại vĩnh hằng, mãi mãi, để lại trong lòng nhà thơ sự nuối tiếc khôn nguôi.</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2. Đặc sắc nghệ thuật</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Ngôn ngữ giản dị, trong sáng thuần khiết kết hòa các tính từ, danh từ, trạng từ, từ láy,…</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Giọng điêu khi trong trẻo, rộn ràng, khi lắng sâu, tha thiết.</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Sử dụng các biện pháp tu từ phong phú mang hiệu quả nghệ thuật cao.</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Dòng cảm xúc chuyển lưu liên hồi tạo liên kết độc đáo cho toàn bài.</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005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arn(inVertical)">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barn(inVertical)">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73751"/>
            <a:ext cx="3843820" cy="677670"/>
            <a:chOff x="660399" y="351030"/>
            <a:chExt cx="3843820" cy="677670"/>
          </a:xfrm>
        </p:grpSpPr>
        <p:grpSp>
          <p:nvGrpSpPr>
            <p:cNvPr id="3" name="Group 2"/>
            <p:cNvGrpSpPr/>
            <p:nvPr/>
          </p:nvGrpSpPr>
          <p:grpSpPr>
            <a:xfrm>
              <a:off x="660399" y="412955"/>
              <a:ext cx="1027835" cy="615745"/>
              <a:chOff x="660399" y="412955"/>
              <a:chExt cx="1027835" cy="615745"/>
            </a:xfrm>
          </p:grpSpPr>
          <p:sp>
            <p:nvSpPr>
              <p:cNvPr id="5" name="Rectangle 4"/>
              <p:cNvSpPr/>
              <p:nvPr/>
            </p:nvSpPr>
            <p:spPr>
              <a:xfrm>
                <a:off x="660399" y="412955"/>
                <a:ext cx="1027835" cy="615745"/>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740242" y="427703"/>
                <a:ext cx="889000" cy="575186"/>
              </a:xfrm>
              <a:prstGeom prst="roundRect">
                <a:avLst/>
              </a:prstGeom>
              <a:solidFill>
                <a:srgbClr val="00CC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p:cNvSpPr txBox="1"/>
            <p:nvPr/>
          </p:nvSpPr>
          <p:spPr>
            <a:xfrm>
              <a:off x="1870165" y="351030"/>
              <a:ext cx="26340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TỔNG KẾT</a:t>
              </a:r>
            </a:p>
          </p:txBody>
        </p:sp>
      </p:grpSp>
      <p:sp>
        <p:nvSpPr>
          <p:cNvPr id="7" name="TextBox 6"/>
          <p:cNvSpPr txBox="1"/>
          <p:nvPr/>
        </p:nvSpPr>
        <p:spPr>
          <a:xfrm>
            <a:off x="872792" y="176407"/>
            <a:ext cx="6030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a:t>
            </a:r>
          </a:p>
        </p:txBody>
      </p:sp>
      <p:grpSp>
        <p:nvGrpSpPr>
          <p:cNvPr id="10" name="Group 9"/>
          <p:cNvGrpSpPr/>
          <p:nvPr/>
        </p:nvGrpSpPr>
        <p:grpSpPr>
          <a:xfrm>
            <a:off x="800053" y="876956"/>
            <a:ext cx="641100" cy="549377"/>
            <a:chOff x="1047135" y="1028700"/>
            <a:chExt cx="641100" cy="549377"/>
          </a:xfrm>
        </p:grpSpPr>
        <p:sp>
          <p:nvSpPr>
            <p:cNvPr id="8" name="Oval 7"/>
            <p:cNvSpPr/>
            <p:nvPr/>
          </p:nvSpPr>
          <p:spPr>
            <a:xfrm>
              <a:off x="1047135" y="1028700"/>
              <a:ext cx="641100" cy="549377"/>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076631" y="1043448"/>
              <a:ext cx="582108" cy="511277"/>
            </a:xfrm>
            <a:prstGeom prst="ellipse">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a:rPr>
                <a:t>3</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Rectangle 12"/>
          <p:cNvSpPr/>
          <p:nvPr/>
        </p:nvSpPr>
        <p:spPr>
          <a:xfrm>
            <a:off x="1078547" y="2071956"/>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a:blip r:embed="rId3"/>
          <a:stretch>
            <a:fillRect/>
          </a:stretch>
        </p:blipFill>
        <p:spPr>
          <a:xfrm>
            <a:off x="3808073" y="648183"/>
            <a:ext cx="8144962" cy="5980009"/>
          </a:xfrm>
          <a:prstGeom prst="rect">
            <a:avLst/>
          </a:prstGeom>
        </p:spPr>
      </p:pic>
      <p:sp>
        <p:nvSpPr>
          <p:cNvPr id="11" name="Rectangle 10"/>
          <p:cNvSpPr/>
          <p:nvPr/>
        </p:nvSpPr>
        <p:spPr>
          <a:xfrm>
            <a:off x="1490035" y="791979"/>
            <a:ext cx="5095241" cy="584775"/>
          </a:xfrm>
          <a:prstGeom prst="rect">
            <a:avLst/>
          </a:prstGeom>
        </p:spPr>
        <p:txBody>
          <a:bodyPr wrap="none">
            <a:spAutoFit/>
          </a:bodyPr>
          <a:lstStyle/>
          <a:p>
            <a:r>
              <a:rPr lang="en-US" sz="3200" b="1" dirty="0" err="1">
                <a:solidFill>
                  <a:srgbClr val="7030A0"/>
                </a:solidFill>
                <a:latin typeface="Times New Roman" panose="02020603050405020304" pitchFamily="18" charset="0"/>
                <a:ea typeface="MS Mincho"/>
              </a:rPr>
              <a:t>Lưu</a:t>
            </a:r>
            <a:r>
              <a:rPr lang="en-US" sz="3200" b="1" dirty="0">
                <a:solidFill>
                  <a:srgbClr val="7030A0"/>
                </a:solidFill>
                <a:latin typeface="Times New Roman" panose="02020603050405020304" pitchFamily="18" charset="0"/>
                <a:ea typeface="MS Mincho"/>
              </a:rPr>
              <a:t> ý </a:t>
            </a:r>
            <a:r>
              <a:rPr lang="en-US" sz="3200" b="1" dirty="0" err="1">
                <a:solidFill>
                  <a:srgbClr val="7030A0"/>
                </a:solidFill>
                <a:latin typeface="Times New Roman" panose="02020603050405020304" pitchFamily="18" charset="0"/>
                <a:ea typeface="MS Mincho"/>
              </a:rPr>
              <a:t>khi</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đọc</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hiểu</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Thơ</a:t>
            </a:r>
            <a:r>
              <a:rPr lang="en-US" sz="3200" b="1" dirty="0">
                <a:solidFill>
                  <a:srgbClr val="7030A0"/>
                </a:solidFill>
                <a:latin typeface="Times New Roman" panose="02020603050405020304" pitchFamily="18" charset="0"/>
                <a:ea typeface="MS Mincho"/>
              </a:rPr>
              <a:t> </a:t>
            </a:r>
            <a:r>
              <a:rPr lang="en-US" sz="3200" b="1" dirty="0" err="1">
                <a:solidFill>
                  <a:srgbClr val="7030A0"/>
                </a:solidFill>
                <a:latin typeface="Times New Roman" panose="02020603050405020304" pitchFamily="18" charset="0"/>
                <a:ea typeface="MS Mincho"/>
              </a:rPr>
              <a:t>mới</a:t>
            </a:r>
            <a:endParaRPr lang="en-US" sz="3200" dirty="0"/>
          </a:p>
        </p:txBody>
      </p:sp>
      <p:sp>
        <p:nvSpPr>
          <p:cNvPr id="14" name="Rectangle 13"/>
          <p:cNvSpPr/>
          <p:nvPr/>
        </p:nvSpPr>
        <p:spPr>
          <a:xfrm>
            <a:off x="1441153" y="1841562"/>
            <a:ext cx="9421136" cy="4847481"/>
          </a:xfrm>
          <a:prstGeom prst="rect">
            <a:avLst/>
          </a:prstGeom>
        </p:spPr>
        <p:txBody>
          <a:bodyPr wrap="square">
            <a:spAutoFit/>
          </a:bodyPr>
          <a:lstStyle/>
          <a:p>
            <a:pPr lvl="0" algn="just" fontAlgn="base">
              <a:spcAft>
                <a:spcPts val="155"/>
              </a:spcAft>
              <a:buClr>
                <a:srgbClr val="000000"/>
              </a:buClr>
              <a:buSzPts val="1300"/>
            </a:pP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gửi</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fontAlgn="base">
              <a:lnSpc>
                <a:spcPct val="150000"/>
              </a:lnSpc>
              <a:spcAft>
                <a:spcPts val="155"/>
              </a:spcAft>
              <a:buClr>
                <a:srgbClr val="000000"/>
              </a:buClr>
              <a:buSzPts val="1300"/>
            </a:pP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căn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cứ</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fontAlgn="base">
              <a:lnSpc>
                <a:spcPct val="150000"/>
              </a:lnSpc>
              <a:spcAft>
                <a:spcPts val="155"/>
              </a:spcAft>
              <a:buClr>
                <a:srgbClr val="000000"/>
              </a:buClr>
              <a:buSzPts val="1300"/>
            </a:pP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fontAlgn="base">
              <a:lnSpc>
                <a:spcPct val="150000"/>
              </a:lnSpc>
              <a:spcAft>
                <a:spcPts val="800"/>
              </a:spcAft>
              <a:buClr>
                <a:srgbClr val="000000"/>
              </a:buClr>
              <a:buSzPts val="1300"/>
            </a:pP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1078547" y="3207184"/>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078547" y="3959322"/>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78547" y="5441855"/>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450910" y="1341560"/>
            <a:ext cx="3340979" cy="584775"/>
          </a:xfrm>
          <a:prstGeom prst="rect">
            <a:avLst/>
          </a:prstGeom>
        </p:spPr>
        <p:txBody>
          <a:bodyPr wrap="none">
            <a:spAutoFit/>
          </a:bodyPr>
          <a:lstStyle/>
          <a:p>
            <a:r>
              <a:rPr lang="de-DE" sz="3200" b="1" i="1" dirty="0">
                <a:solidFill>
                  <a:srgbClr val="7030A0"/>
                </a:solidFill>
                <a:latin typeface="Times New Roman" panose="02020603050405020304" pitchFamily="18" charset="0"/>
                <a:ea typeface="Times New Roman" panose="02020603050405020304" pitchFamily="18" charset="0"/>
              </a:rPr>
              <a:t>Đọc hiểu nội dung</a:t>
            </a:r>
            <a:endParaRPr lang="en-US" sz="3200" dirty="0"/>
          </a:p>
        </p:txBody>
      </p:sp>
    </p:spTree>
    <p:extLst>
      <p:ext uri="{BB962C8B-B14F-4D97-AF65-F5344CB8AC3E}">
        <p14:creationId xmlns:p14="http://schemas.microsoft.com/office/powerpoint/2010/main" val="9381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down)">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down)">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wipe(down)">
                                      <p:cBhvr>
                                        <p:cTn id="26" dur="5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wipe(down)">
                                      <p:cBhvr>
                                        <p:cTn id="34"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400" y="73751"/>
            <a:ext cx="3843820" cy="677670"/>
            <a:chOff x="660399" y="351030"/>
            <a:chExt cx="3843820" cy="677670"/>
          </a:xfrm>
        </p:grpSpPr>
        <p:grpSp>
          <p:nvGrpSpPr>
            <p:cNvPr id="3" name="Group 2"/>
            <p:cNvGrpSpPr/>
            <p:nvPr/>
          </p:nvGrpSpPr>
          <p:grpSpPr>
            <a:xfrm>
              <a:off x="660399" y="412955"/>
              <a:ext cx="1027835" cy="615745"/>
              <a:chOff x="660399" y="412955"/>
              <a:chExt cx="1027835" cy="615745"/>
            </a:xfrm>
          </p:grpSpPr>
          <p:sp>
            <p:nvSpPr>
              <p:cNvPr id="5" name="Rectangle 4"/>
              <p:cNvSpPr/>
              <p:nvPr/>
            </p:nvSpPr>
            <p:spPr>
              <a:xfrm>
                <a:off x="660399" y="412955"/>
                <a:ext cx="1027835" cy="615745"/>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740242" y="427703"/>
                <a:ext cx="889000" cy="575186"/>
              </a:xfrm>
              <a:prstGeom prst="roundRect">
                <a:avLst/>
              </a:prstGeom>
              <a:solidFill>
                <a:srgbClr val="00CC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p:cNvSpPr txBox="1"/>
            <p:nvPr/>
          </p:nvSpPr>
          <p:spPr>
            <a:xfrm>
              <a:off x="1870165" y="351030"/>
              <a:ext cx="26340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TỔNG KẾT</a:t>
              </a:r>
            </a:p>
          </p:txBody>
        </p:sp>
      </p:grpSp>
      <p:sp>
        <p:nvSpPr>
          <p:cNvPr id="7" name="TextBox 6"/>
          <p:cNvSpPr txBox="1"/>
          <p:nvPr/>
        </p:nvSpPr>
        <p:spPr>
          <a:xfrm>
            <a:off x="872792" y="176407"/>
            <a:ext cx="6030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a:t>
            </a:r>
          </a:p>
        </p:txBody>
      </p:sp>
      <p:grpSp>
        <p:nvGrpSpPr>
          <p:cNvPr id="10" name="Group 9"/>
          <p:cNvGrpSpPr/>
          <p:nvPr/>
        </p:nvGrpSpPr>
        <p:grpSpPr>
          <a:xfrm>
            <a:off x="800053" y="876956"/>
            <a:ext cx="641100" cy="549377"/>
            <a:chOff x="1047135" y="1028700"/>
            <a:chExt cx="641100" cy="549377"/>
          </a:xfrm>
        </p:grpSpPr>
        <p:sp>
          <p:nvSpPr>
            <p:cNvPr id="8" name="Oval 7"/>
            <p:cNvSpPr/>
            <p:nvPr/>
          </p:nvSpPr>
          <p:spPr>
            <a:xfrm>
              <a:off x="1047135" y="1028700"/>
              <a:ext cx="641100" cy="549377"/>
            </a:xfrm>
            <a:prstGeom prst="ellips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076631" y="1043448"/>
              <a:ext cx="582108" cy="511277"/>
            </a:xfrm>
            <a:prstGeom prst="ellipse">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13" name="Rectangle 12"/>
          <p:cNvSpPr/>
          <p:nvPr/>
        </p:nvSpPr>
        <p:spPr>
          <a:xfrm>
            <a:off x="1436469" y="2160449"/>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p:cNvPicPr>
            <a:picLocks noChangeAspect="1"/>
          </p:cNvPicPr>
          <p:nvPr/>
        </p:nvPicPr>
        <p:blipFill>
          <a:blip r:embed="rId3"/>
          <a:stretch>
            <a:fillRect/>
          </a:stretch>
        </p:blipFill>
        <p:spPr>
          <a:xfrm>
            <a:off x="3808073" y="648183"/>
            <a:ext cx="8144962" cy="5980009"/>
          </a:xfrm>
          <a:prstGeom prst="rect">
            <a:avLst/>
          </a:prstGeom>
        </p:spPr>
      </p:pic>
      <p:sp>
        <p:nvSpPr>
          <p:cNvPr id="11" name="Rectangle 10"/>
          <p:cNvSpPr/>
          <p:nvPr/>
        </p:nvSpPr>
        <p:spPr>
          <a:xfrm>
            <a:off x="1490035" y="791979"/>
            <a:ext cx="50952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Lưu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ý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khi</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đọc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Thơ</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S Mincho"/>
                <a:cs typeface="+mn-cs"/>
              </a:rPr>
              <a:t>mới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1436469" y="4357529"/>
            <a:ext cx="212392" cy="2212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898612" y="1791932"/>
            <a:ext cx="9441847" cy="4445384"/>
          </a:xfrm>
          <a:prstGeom prst="rect">
            <a:avLst/>
          </a:prstGeom>
        </p:spPr>
        <p:txBody>
          <a:bodyPr wrap="square">
            <a:spAutoFit/>
          </a:bodyPr>
          <a:lstStyle/>
          <a:p>
            <a:pPr algn="just">
              <a:lnSpc>
                <a:spcPct val="150000"/>
              </a:lnSpc>
              <a:spcAft>
                <a:spcPts val="0"/>
              </a:spcAft>
            </a:pP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thuật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tiêu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biểu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Ngôn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ảnh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thơ</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ngắt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nhịp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phép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so </a:t>
            </a:r>
            <a:r>
              <a:rPr lang="en-US" sz="3200" dirty="0" err="1">
                <a:latin typeface="Times New Roman" panose="02020603050405020304" pitchFamily="18" charset="0"/>
                <a:ea typeface="Calibri" panose="020F0502020204030204" pitchFamily="34" charset="0"/>
              </a:rPr>
              <a:t>sánh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nhân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hóa</a:t>
            </a:r>
            <a:r>
              <a:rPr lang="en-US" sz="3200" dirty="0">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a:lnSpc>
                <a:spcPct val="150000"/>
              </a:lnSpc>
            </a:pPr>
            <a:r>
              <a:rPr lang="en-US" sz="3200" dirty="0" err="1">
                <a:latin typeface="Times New Roman" panose="02020603050405020304" pitchFamily="18" charset="0"/>
                <a:ea typeface="Times New Roman" panose="02020603050405020304" pitchFamily="18" charset="0"/>
              </a:rPr>
              <a:t>Phân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thẩm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yếu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nhịp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phép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a:t>
            </a:r>
            <a:endParaRPr lang="en-US" sz="3200" dirty="0"/>
          </a:p>
        </p:txBody>
      </p:sp>
      <p:sp>
        <p:nvSpPr>
          <p:cNvPr id="15" name="Rectangle 14"/>
          <p:cNvSpPr/>
          <p:nvPr/>
        </p:nvSpPr>
        <p:spPr>
          <a:xfrm>
            <a:off x="4370760" y="1376754"/>
            <a:ext cx="3501280" cy="584775"/>
          </a:xfrm>
          <a:prstGeom prst="rect">
            <a:avLst/>
          </a:prstGeom>
        </p:spPr>
        <p:txBody>
          <a:bodyPr wrap="none">
            <a:spAutoFit/>
          </a:bodyPr>
          <a:lstStyle/>
          <a:p>
            <a:pPr marL="6350" algn="just">
              <a:spcAft>
                <a:spcPts val="800"/>
              </a:spcAft>
            </a:pPr>
            <a:r>
              <a:rPr lang="de-DE" sz="3200" b="1" i="1" dirty="0">
                <a:solidFill>
                  <a:srgbClr val="7030A0"/>
                </a:solidFill>
                <a:latin typeface="Times New Roman" panose="02020603050405020304" pitchFamily="18" charset="0"/>
                <a:ea typeface="Times New Roman" panose="02020603050405020304" pitchFamily="18" charset="0"/>
              </a:rPr>
              <a:t>Đọc hiểu hình thức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2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264143"/>
            <a:ext cx="8144962" cy="6211237"/>
          </a:xfrm>
          <a:prstGeom prst="rect">
            <a:avLst/>
          </a:prstGeom>
        </p:spPr>
      </p:pic>
      <p:sp>
        <p:nvSpPr>
          <p:cNvPr id="14" name="Rectangle 13"/>
          <p:cNvSpPr/>
          <p:nvPr/>
        </p:nvSpPr>
        <p:spPr>
          <a:xfrm>
            <a:off x="4656525" y="204167"/>
            <a:ext cx="2538452" cy="584775"/>
          </a:xfrm>
          <a:prstGeom prst="rect">
            <a:avLst/>
          </a:prstGeom>
        </p:spPr>
        <p:txBody>
          <a:bodyPr wrap="none">
            <a:spAutoFit/>
          </a:bodyPr>
          <a:lstStyle/>
          <a:p>
            <a:pPr algn="ctr"/>
            <a:r>
              <a:rPr lang="en-US" sz="3200" b="1" dirty="0" smtClean="0">
                <a:solidFill>
                  <a:srgbClr val="7030A0"/>
                </a:solidFill>
                <a:latin typeface="Times New Roman" panose="02020603050405020304" pitchFamily="18" charset="0"/>
                <a:ea typeface="Calibri" panose="020F0502020204030204" pitchFamily="34" charset="0"/>
              </a:rPr>
              <a:t>LUYỆN TẬP</a:t>
            </a:r>
            <a:endParaRPr lang="en-US" sz="3200" dirty="0"/>
          </a:p>
        </p:txBody>
      </p:sp>
      <p:pic>
        <p:nvPicPr>
          <p:cNvPr id="16" name="Picture 15"/>
          <p:cNvPicPr>
            <a:picLocks noChangeAspect="1"/>
          </p:cNvPicPr>
          <p:nvPr/>
        </p:nvPicPr>
        <p:blipFill>
          <a:blip r:embed="rId3"/>
          <a:stretch>
            <a:fillRect/>
          </a:stretch>
        </p:blipFill>
        <p:spPr>
          <a:xfrm>
            <a:off x="2018800" y="1651332"/>
            <a:ext cx="8205200" cy="3436861"/>
          </a:xfrm>
          <a:prstGeom prst="rect">
            <a:avLst/>
          </a:prstGeom>
        </p:spPr>
      </p:pic>
      <p:sp>
        <p:nvSpPr>
          <p:cNvPr id="22" name="Rounded Rectangle 21"/>
          <p:cNvSpPr/>
          <p:nvPr/>
        </p:nvSpPr>
        <p:spPr>
          <a:xfrm>
            <a:off x="4529351" y="1322713"/>
            <a:ext cx="3184097" cy="657239"/>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217678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NHIỆM</a:t>
            </a:r>
            <a:r>
              <a:rPr kumimoji="0" lang="en-US" sz="32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VỤ</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250854" y="2069799"/>
            <a:ext cx="7741091" cy="1200329"/>
          </a:xfrm>
          <a:prstGeom prst="rect">
            <a:avLst/>
          </a:prstGeom>
        </p:spPr>
        <p:txBody>
          <a:bodyPr wrap="square">
            <a:spAutoFit/>
          </a:bodyPr>
          <a:lstStyle/>
          <a:p>
            <a:pPr algn="just">
              <a:spcAft>
                <a:spcPts val="0"/>
              </a:spcAft>
            </a:pPr>
            <a:r>
              <a:rPr lang="en-US" sz="3600" dirty="0" err="1" smtClean="0">
                <a:latin typeface="Times New Roman" panose="02020603050405020304" pitchFamily="18" charset="0"/>
                <a:ea typeface="Calibri" panose="020F0502020204030204" pitchFamily="34" charset="0"/>
              </a:rPr>
              <a:t>Thực</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hiện</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nhanh</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bài</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tập</a:t>
            </a:r>
            <a:r>
              <a:rPr lang="en-US" sz="3600" dirty="0" smtClean="0">
                <a:latin typeface="Times New Roman" panose="02020603050405020304" pitchFamily="18" charset="0"/>
                <a:ea typeface="Calibri" panose="020F0502020204030204" pitchFamily="34" charset="0"/>
              </a:rPr>
              <a:t> </a:t>
            </a:r>
            <a:r>
              <a:rPr lang="en-US" sz="3600" dirty="0" err="1" smtClean="0">
                <a:latin typeface="Times New Roman" panose="02020603050405020304" pitchFamily="18" charset="0"/>
                <a:ea typeface="Calibri" panose="020F0502020204030204" pitchFamily="34" charset="0"/>
              </a:rPr>
              <a:t>sau</a:t>
            </a:r>
            <a:r>
              <a:rPr lang="en-US" sz="3600" dirty="0">
                <a:solidFill>
                  <a:srgbClr val="0D0D0D"/>
                </a:solidFill>
                <a:latin typeface="Times New Roman" panose="02020603050405020304" pitchFamily="18" charset="0"/>
                <a:ea typeface="Calibri" panose="020F0502020204030204" pitchFamily="34" charset="0"/>
              </a:rPr>
              <a:t> </a:t>
            </a:r>
            <a:r>
              <a:rPr lang="en-US" sz="3600" dirty="0" err="1" smtClean="0">
                <a:solidFill>
                  <a:srgbClr val="0D0D0D"/>
                </a:solidFill>
                <a:latin typeface="Times New Roman" panose="02020603050405020304" pitchFamily="18" charset="0"/>
                <a:ea typeface="Calibri" panose="020F0502020204030204" pitchFamily="34" charset="0"/>
              </a:rPr>
              <a:t>trắc</a:t>
            </a:r>
            <a:r>
              <a:rPr lang="en-US" sz="3600" dirty="0" smtClean="0">
                <a:solidFill>
                  <a:srgbClr val="0D0D0D"/>
                </a:solidFill>
                <a:latin typeface="Times New Roman" panose="02020603050405020304" pitchFamily="18" charset="0"/>
                <a:ea typeface="Calibri" panose="020F0502020204030204" pitchFamily="34" charset="0"/>
              </a:rPr>
              <a:t> </a:t>
            </a:r>
            <a:r>
              <a:rPr lang="en-US" sz="3600" dirty="0" err="1" smtClean="0">
                <a:solidFill>
                  <a:srgbClr val="0D0D0D"/>
                </a:solidFill>
                <a:latin typeface="Times New Roman" panose="02020603050405020304" pitchFamily="18" charset="0"/>
                <a:ea typeface="Calibri" panose="020F0502020204030204" pitchFamily="34" charset="0"/>
              </a:rPr>
              <a:t>nghiệm</a:t>
            </a:r>
            <a:r>
              <a:rPr lang="en-US" sz="3600" dirty="0" smtClean="0">
                <a:solidFill>
                  <a:srgbClr val="0D0D0D"/>
                </a:solidFill>
                <a:latin typeface="Times New Roman" panose="02020603050405020304" pitchFamily="18" charset="0"/>
                <a:ea typeface="Calibri" panose="020F0502020204030204" pitchFamily="34" charset="0"/>
              </a:rPr>
              <a:t> </a:t>
            </a:r>
            <a:r>
              <a:rPr lang="en-US" sz="3600" dirty="0" err="1" smtClean="0">
                <a:solidFill>
                  <a:srgbClr val="0D0D0D"/>
                </a:solidFill>
                <a:latin typeface="Times New Roman" panose="02020603050405020304" pitchFamily="18" charset="0"/>
                <a:ea typeface="Calibri" panose="020F0502020204030204" pitchFamily="34" charset="0"/>
              </a:rPr>
              <a:t>sau</a:t>
            </a:r>
            <a:r>
              <a:rPr lang="en-US" sz="3600" dirty="0" smtClean="0">
                <a:solidFill>
                  <a:srgbClr val="0D0D0D"/>
                </a:solidFill>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rotWithShape="1">
          <a:blip r:embed="rId4"/>
          <a:srcRect l="7043" r="4818"/>
          <a:stretch/>
        </p:blipFill>
        <p:spPr>
          <a:xfrm>
            <a:off x="8852780" y="4417041"/>
            <a:ext cx="2278330" cy="1968523"/>
          </a:xfrm>
          <a:prstGeom prst="rect">
            <a:avLst/>
          </a:prstGeom>
        </p:spPr>
      </p:pic>
    </p:spTree>
    <p:extLst>
      <p:ext uri="{BB962C8B-B14F-4D97-AF65-F5344CB8AC3E}">
        <p14:creationId xmlns:p14="http://schemas.microsoft.com/office/powerpoint/2010/main" val="1257295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A6DDBE1-C618-6C22-A861-3A90C0E9C656}"/>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mj-lt"/>
              </a:rPr>
              <a:t>Câu 1. Từ ngữ nào diễn tả đúng nhất vẻ đẹp của hình ảnh thơ trong hai câu thơ: </a:t>
            </a:r>
            <a:r>
              <a:rPr lang="en-US" sz="3200" b="1" dirty="0" smtClean="0">
                <a:solidFill>
                  <a:prstClr val="black"/>
                </a:solidFill>
                <a:latin typeface="+mj-lt"/>
              </a:rPr>
              <a:t>“</a:t>
            </a:r>
            <a:r>
              <a:rPr lang="vi-VN" sz="3200" b="1" i="1" dirty="0" smtClean="0">
                <a:solidFill>
                  <a:prstClr val="black"/>
                </a:solidFill>
                <a:latin typeface="+mj-lt"/>
              </a:rPr>
              <a:t>Sóng </a:t>
            </a:r>
            <a:r>
              <a:rPr lang="vi-VN" sz="3200" b="1" i="1" dirty="0">
                <a:solidFill>
                  <a:prstClr val="black"/>
                </a:solidFill>
                <a:latin typeface="+mj-lt"/>
              </a:rPr>
              <a:t>cỏ xanh tươi gợn tới trời, / Bao cô thôn nữ hát trên </a:t>
            </a:r>
            <a:r>
              <a:rPr lang="vi-VN" sz="3200" b="1" i="1" dirty="0" smtClean="0">
                <a:solidFill>
                  <a:prstClr val="black"/>
                </a:solidFill>
                <a:latin typeface="+mj-lt"/>
              </a:rPr>
              <a:t>đồi</a:t>
            </a:r>
            <a:r>
              <a:rPr lang="en-US" sz="3200" b="1" dirty="0" smtClean="0">
                <a:solidFill>
                  <a:prstClr val="black"/>
                </a:solidFill>
                <a:latin typeface="+mj-lt"/>
              </a:rPr>
              <a:t>”</a:t>
            </a:r>
            <a:endParaRPr kumimoji="0" lang="vi-VN" sz="3200" b="1" i="0" u="none" strike="noStrike" kern="1200" cap="none" spc="0" normalizeH="0" baseline="0" noProof="0" dirty="0">
              <a:ln>
                <a:noFill/>
              </a:ln>
              <a:solidFill>
                <a:prstClr val="black"/>
              </a:solidFill>
              <a:effectLst/>
              <a:uLnTx/>
              <a:uFillTx/>
              <a:latin typeface="+mj-lt"/>
              <a:ea typeface="+mn-ea"/>
              <a:cs typeface="+mn-cs"/>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3200" b="1" dirty="0">
                <a:solidFill>
                  <a:prstClr val="black"/>
                </a:solidFill>
                <a:latin typeface="Times New Roman" panose="02020603050405020304" pitchFamily="18" charset="0"/>
                <a:cs typeface="Times New Roman" panose="02020603050405020304" pitchFamily="18" charset="0"/>
              </a:rPr>
              <a:t>. Tràn trề sức sống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Giản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thuộc</a:t>
            </a:r>
            <a:r>
              <a:rPr lang="en-US" sz="3200" b="1" dirty="0">
                <a:solidFill>
                  <a:prstClr val="black"/>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lang="vi-VN" sz="3200" b="1" dirty="0">
                <a:solidFill>
                  <a:prstClr val="black"/>
                </a:solidFill>
                <a:latin typeface="Times New Roman" panose="02020603050405020304" pitchFamily="18" charset="0"/>
                <a:cs typeface="Times New Roman" panose="02020603050405020304" pitchFamily="18" charset="0"/>
              </a:rPr>
              <a:t>. Thuần khiết, tự nhiên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Rất mực trong trẻ</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6492" y="2244157"/>
            <a:ext cx="805722" cy="70805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3868578"/>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651" y="2308423"/>
            <a:ext cx="804742" cy="643793"/>
          </a:xfrm>
          <a:prstGeom prst="rect">
            <a:avLst/>
          </a:prstGeom>
        </p:spPr>
      </p:pic>
      <p:pic>
        <p:nvPicPr>
          <p:cNvPr id="17" name="Picture 16">
            <a:hlinkClick r:id="rId10" action="ppaction://hlinksldjump"/>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383907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BDAE259-8503-8FFA-0318-884D542E6301}"/>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cs typeface="Times New Roman" panose="02020603050405020304" pitchFamily="18" charset="0"/>
              </a:rPr>
              <a:t>Câu </a:t>
            </a:r>
            <a:r>
              <a:rPr lang="en-US" sz="3200" b="1" dirty="0" smtClean="0">
                <a:solidFill>
                  <a:prstClr val="black"/>
                </a:solidFill>
                <a:latin typeface="Times New Roman" panose="02020603050405020304" pitchFamily="18" charset="0"/>
                <a:cs typeface="Times New Roman" panose="02020603050405020304" pitchFamily="18" charset="0"/>
              </a:rPr>
              <a:t>2</a:t>
            </a:r>
            <a:r>
              <a:rPr lang="vi-VN" sz="3200" b="1" dirty="0" smtClean="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Từ láy “vắt vẻo” trong câu “</a:t>
            </a:r>
            <a:r>
              <a:rPr lang="vi-VN" sz="3200" b="1" i="1" dirty="0">
                <a:solidFill>
                  <a:prstClr val="black"/>
                </a:solidFill>
                <a:latin typeface="Times New Roman" panose="02020603050405020304" pitchFamily="18" charset="0"/>
                <a:cs typeface="Times New Roman" panose="02020603050405020304" pitchFamily="18" charset="0"/>
              </a:rPr>
              <a:t>Tiếng ca vắt vẻo lưng chừng núi</a:t>
            </a:r>
            <a:r>
              <a:rPr lang="vi-VN" sz="3200" b="1" dirty="0">
                <a:solidFill>
                  <a:prstClr val="black"/>
                </a:solidFill>
                <a:latin typeface="Times New Roman" panose="02020603050405020304" pitchFamily="18" charset="0"/>
                <a:cs typeface="Times New Roman" panose="02020603050405020304" pitchFamily="18" charset="0"/>
              </a:rPr>
              <a:t>” có ý nghĩa gì?</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07045" y="1953791"/>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Diễn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tiếng</a:t>
            </a:r>
            <a:r>
              <a:rPr lang="en-US" sz="3200" b="1" dirty="0">
                <a:solidFill>
                  <a:prstClr val="black"/>
                </a:solidFill>
                <a:latin typeface="Times New Roman" panose="02020603050405020304" pitchFamily="18" charset="0"/>
                <a:cs typeface="Times New Roman" panose="02020603050405020304" pitchFamily="18" charset="0"/>
              </a:rPr>
              <a:t> ca </a:t>
            </a:r>
            <a:r>
              <a:rPr lang="en-US" sz="3200" b="1" dirty="0" err="1">
                <a:solidFill>
                  <a:prstClr val="black"/>
                </a:solidFill>
                <a:latin typeface="Times New Roman" panose="02020603050405020304" pitchFamily="18" charset="0"/>
                <a:cs typeface="Times New Roman" panose="02020603050405020304" pitchFamily="18" charset="0"/>
              </a:rPr>
              <a:t>trong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trẻo</a:t>
            </a:r>
            <a:r>
              <a:rPr lang="en-US" sz="3200" b="1" dirty="0">
                <a:solidFill>
                  <a:prstClr val="black"/>
                </a:solidFill>
                <a:latin typeface="Times New Roman" panose="02020603050405020304" pitchFamily="18" charset="0"/>
                <a:cs typeface="Times New Roman" panose="02020603050405020304" pitchFamily="18" charset="0"/>
              </a:rPr>
              <a:t>, say </a:t>
            </a:r>
            <a:r>
              <a:rPr lang="en-US" sz="3200" b="1" dirty="0" err="1">
                <a:solidFill>
                  <a:prstClr val="black"/>
                </a:solidFill>
                <a:latin typeface="Times New Roman" panose="02020603050405020304" pitchFamily="18" charset="0"/>
                <a:cs typeface="Times New Roman" panose="02020603050405020304" pitchFamily="18" charset="0"/>
              </a:rPr>
              <a:t>mê</a:t>
            </a:r>
            <a:r>
              <a:rPr lang="en-US" sz="3200" b="1" dirty="0">
                <a:solidFill>
                  <a:prstClr val="black"/>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Hữu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hình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hóa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âm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thanh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vốn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vô</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hình</a:t>
            </a:r>
            <a:r>
              <a:rPr lang="en-US" sz="3200" b="1" dirty="0">
                <a:solidFill>
                  <a:prstClr val="black"/>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07045" y="3590675"/>
            <a:ext cx="4906798" cy="182022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3200" b="1" dirty="0">
                <a:solidFill>
                  <a:prstClr val="black"/>
                </a:solidFill>
                <a:latin typeface="Times New Roman" panose="02020603050405020304" pitchFamily="18" charset="0"/>
                <a:cs typeface="Times New Roman" panose="02020603050405020304" pitchFamily="18" charset="0"/>
              </a:rPr>
              <a:t>Ở trạng thái buông thõng từ trên cao xuống và đưa qua đưa lại, vẻ mềm </a:t>
            </a:r>
            <a:r>
              <a:rPr lang="vi-VN" sz="3200" b="1" dirty="0" smtClean="0">
                <a:solidFill>
                  <a:prstClr val="black"/>
                </a:solidFill>
                <a:latin typeface="Times New Roman" panose="02020603050405020304" pitchFamily="18" charset="0"/>
                <a:cs typeface="Times New Roman" panose="02020603050405020304" pitchFamily="18" charset="0"/>
              </a:rPr>
              <a:t>mại</a:t>
            </a:r>
            <a:r>
              <a:rPr lang="en-US" sz="3200" b="1" dirty="0">
                <a:solidFill>
                  <a:prstClr val="black"/>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75969"/>
            <a:ext cx="4906798" cy="18038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Ở vị trí trên cao nhưng không chỗ dựa vững chắc, như chỉ vắt ngang </a:t>
            </a:r>
            <a:r>
              <a:rPr lang="vi-VN" sz="3200" b="1" dirty="0" smtClean="0">
                <a:solidFill>
                  <a:prstClr val="black"/>
                </a:solidFill>
                <a:latin typeface="Times New Roman" panose="02020603050405020304" pitchFamily="18" charset="0"/>
                <a:cs typeface="Times New Roman" panose="02020603050405020304" pitchFamily="18" charset="0"/>
              </a:rPr>
              <a:t>qua</a:t>
            </a:r>
            <a:r>
              <a:rPr lang="en-US" sz="3200" b="1" dirty="0" smtClean="0">
                <a:solidFill>
                  <a:prstClr val="black"/>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7607" y="2314110"/>
            <a:ext cx="805722" cy="70805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91464" y="3883284"/>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2671" y="2276290"/>
            <a:ext cx="804742" cy="643793"/>
          </a:xfrm>
          <a:prstGeom prst="rect">
            <a:avLst/>
          </a:prstGeom>
        </p:spPr>
      </p:pic>
      <p:pic>
        <p:nvPicPr>
          <p:cNvPr id="17" name="Picture 16">
            <a:hlinkClick r:id="rId10" action="ppaction://hlinksldjump"/>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1363815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bldLvl="0" animBg="1"/>
      <p:bldP spid="42" grpId="0" animBg="1"/>
      <p:bldP spid="43" grpId="0" bldLvl="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616F751-0A40-4B6F-312F-FD4394B8685A}"/>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192947" y="24385"/>
            <a:ext cx="11853644" cy="1886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prstClr val="black"/>
                </a:solidFill>
                <a:latin typeface="Times New Roman" panose="02020603050405020304" pitchFamily="18" charset="0"/>
                <a:cs typeface="Times New Roman" panose="02020603050405020304" pitchFamily="18" charset="0"/>
              </a:rPr>
              <a:t>Câu </a:t>
            </a:r>
            <a:r>
              <a:rPr lang="en-US" sz="3200" b="1" dirty="0" smtClean="0">
                <a:solidFill>
                  <a:prstClr val="black"/>
                </a:solidFill>
                <a:latin typeface="Times New Roman" panose="02020603050405020304" pitchFamily="18" charset="0"/>
                <a:cs typeface="Times New Roman" panose="02020603050405020304" pitchFamily="18" charset="0"/>
              </a:rPr>
              <a:t>3</a:t>
            </a:r>
            <a:r>
              <a:rPr lang="vi-VN" sz="3200" b="1" dirty="0" smtClean="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Nét đặc sắc nổi bật của khổ thơ </a:t>
            </a:r>
            <a:r>
              <a:rPr lang="en-US" sz="3200" b="1" dirty="0" smtClean="0">
                <a:solidFill>
                  <a:prstClr val="black"/>
                </a:solidFill>
                <a:latin typeface="Times New Roman" panose="02020603050405020304" pitchFamily="18" charset="0"/>
                <a:cs typeface="Times New Roman" panose="02020603050405020304" pitchFamily="18" charset="0"/>
              </a:rPr>
              <a:t>“</a:t>
            </a:r>
            <a:r>
              <a:rPr lang="vi-VN" sz="3200" b="1" i="1" dirty="0" smtClean="0">
                <a:solidFill>
                  <a:prstClr val="black"/>
                </a:solidFill>
                <a:latin typeface="Times New Roman" panose="02020603050405020304" pitchFamily="18" charset="0"/>
                <a:cs typeface="Times New Roman" panose="02020603050405020304" pitchFamily="18" charset="0"/>
              </a:rPr>
              <a:t>Tiếng </a:t>
            </a:r>
            <a:r>
              <a:rPr lang="vi-VN" sz="3200" b="1" i="1" dirty="0">
                <a:solidFill>
                  <a:prstClr val="black"/>
                </a:solidFill>
                <a:latin typeface="Times New Roman" panose="02020603050405020304" pitchFamily="18" charset="0"/>
                <a:cs typeface="Times New Roman" panose="02020603050405020304" pitchFamily="18" charset="0"/>
              </a:rPr>
              <a:t>ca </a:t>
            </a:r>
            <a:r>
              <a:rPr lang="en-US" sz="3200" b="1" i="1" dirty="0" smtClean="0">
                <a:solidFill>
                  <a:prstClr val="black"/>
                </a:solidFill>
                <a:latin typeface="Times New Roman" panose="02020603050405020304" pitchFamily="18" charset="0"/>
                <a:cs typeface="Times New Roman" panose="02020603050405020304" pitchFamily="18" charset="0"/>
              </a:rPr>
              <a:t>v</a:t>
            </a:r>
            <a:r>
              <a:rPr lang="vi-VN" sz="3200" b="1" i="1" dirty="0" smtClean="0">
                <a:solidFill>
                  <a:prstClr val="black"/>
                </a:solidFill>
                <a:latin typeface="Times New Roman" panose="02020603050405020304" pitchFamily="18" charset="0"/>
                <a:cs typeface="Times New Roman" panose="02020603050405020304" pitchFamily="18" charset="0"/>
              </a:rPr>
              <a:t>ắt </a:t>
            </a:r>
            <a:r>
              <a:rPr lang="vi-VN" sz="3200" b="1" i="1" dirty="0">
                <a:solidFill>
                  <a:prstClr val="black"/>
                </a:solidFill>
                <a:latin typeface="Times New Roman" panose="02020603050405020304" pitchFamily="18" charset="0"/>
                <a:cs typeface="Times New Roman" panose="02020603050405020304" pitchFamily="18" charset="0"/>
              </a:rPr>
              <a:t>vẻo lưng chừng núi,/ Hổn hển như lời của nước </a:t>
            </a:r>
            <a:r>
              <a:rPr lang="vi-VN" sz="3200" b="1" i="1" dirty="0" smtClean="0">
                <a:solidFill>
                  <a:prstClr val="black"/>
                </a:solidFill>
                <a:latin typeface="Times New Roman" panose="02020603050405020304" pitchFamily="18" charset="0"/>
                <a:cs typeface="Times New Roman" panose="02020603050405020304" pitchFamily="18" charset="0"/>
              </a:rPr>
              <a:t>m</a:t>
            </a:r>
            <a:r>
              <a:rPr lang="en-US" sz="3200" b="1" i="1" dirty="0" err="1" smtClean="0">
                <a:solidFill>
                  <a:prstClr val="black"/>
                </a:solidFill>
                <a:latin typeface="Times New Roman" panose="02020603050405020304" pitchFamily="18" charset="0"/>
                <a:cs typeface="Times New Roman" panose="02020603050405020304" pitchFamily="18" charset="0"/>
              </a:rPr>
              <a:t>ây</a:t>
            </a:r>
            <a:r>
              <a:rPr lang="vi-VN" sz="3200" b="1" i="1" dirty="0" smtClean="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 </a:t>
            </a:r>
            <a:r>
              <a:rPr lang="vi-VN" sz="3200" b="1" i="1" dirty="0" smtClean="0">
                <a:solidFill>
                  <a:prstClr val="black"/>
                </a:solidFill>
                <a:latin typeface="Times New Roman" panose="02020603050405020304" pitchFamily="18" charset="0"/>
                <a:cs typeface="Times New Roman" panose="02020603050405020304" pitchFamily="18" charset="0"/>
              </a:rPr>
              <a:t>Th</a:t>
            </a:r>
            <a:r>
              <a:rPr lang="en-US" sz="3200" b="1" i="1" dirty="0" smtClean="0">
                <a:solidFill>
                  <a:prstClr val="black"/>
                </a:solidFill>
                <a:latin typeface="Times New Roman" panose="02020603050405020304" pitchFamily="18" charset="0"/>
                <a:cs typeface="Times New Roman" panose="02020603050405020304" pitchFamily="18" charset="0"/>
              </a:rPr>
              <a:t>ầ</a:t>
            </a:r>
            <a:r>
              <a:rPr lang="vi-VN" sz="3200" b="1" i="1" dirty="0" smtClean="0">
                <a:solidFill>
                  <a:prstClr val="black"/>
                </a:solidFill>
                <a:latin typeface="Times New Roman" panose="02020603050405020304" pitchFamily="18" charset="0"/>
                <a:cs typeface="Times New Roman" panose="02020603050405020304" pitchFamily="18" charset="0"/>
              </a:rPr>
              <a:t>m </a:t>
            </a:r>
            <a:r>
              <a:rPr lang="vi-VN" sz="3200" b="1" i="1" dirty="0">
                <a:solidFill>
                  <a:prstClr val="black"/>
                </a:solidFill>
                <a:latin typeface="Times New Roman" panose="02020603050405020304" pitchFamily="18" charset="0"/>
                <a:cs typeface="Times New Roman" panose="02020603050405020304" pitchFamily="18" charset="0"/>
              </a:rPr>
              <a:t>thĩ với ai ngồi dưới trúc/ Nghe ra ý vị và thơ </a:t>
            </a:r>
            <a:r>
              <a:rPr lang="vi-VN" sz="3200" b="1" i="1" dirty="0" smtClean="0">
                <a:solidFill>
                  <a:prstClr val="black"/>
                </a:solidFill>
                <a:latin typeface="Times New Roman" panose="02020603050405020304" pitchFamily="18" charset="0"/>
                <a:cs typeface="Times New Roman" panose="02020603050405020304" pitchFamily="18" charset="0"/>
              </a:rPr>
              <a:t>ngây</a:t>
            </a:r>
            <a:r>
              <a:rPr lang="en-US" sz="3200" b="1" dirty="0" smtClean="0">
                <a:solidFill>
                  <a:prstClr val="black"/>
                </a:solidFill>
                <a:latin typeface="Times New Roman" panose="02020603050405020304" pitchFamily="18" charset="0"/>
                <a:cs typeface="Times New Roman" panose="02020603050405020304" pitchFamily="18" charset="0"/>
              </a:rPr>
              <a:t>”</a:t>
            </a:r>
            <a:r>
              <a:rPr lang="vi-VN" sz="3200" b="1" dirty="0" smtClean="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nằm ở yếu tố nghệ thuật nào?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3200" b="1" dirty="0">
                <a:solidFill>
                  <a:prstClr val="black"/>
                </a:solidFill>
                <a:latin typeface="Times New Roman" panose="02020603050405020304" pitchFamily="18" charset="0"/>
                <a:cs typeface="Times New Roman" panose="02020603050405020304" pitchFamily="18" charset="0"/>
              </a:rPr>
              <a:t>. Dấu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vi-VN" sz="3200" b="1" dirty="0">
                <a:solidFill>
                  <a:prstClr val="black"/>
                </a:solidFill>
                <a:latin typeface="Times New Roman" panose="02020603050405020304" pitchFamily="18" charset="0"/>
                <a:cs typeface="Times New Roman" panose="02020603050405020304" pitchFamily="18" charset="0"/>
              </a:rPr>
              <a:t>. Phép nhân hóa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3200" b="1" dirty="0" err="1">
                <a:solidFill>
                  <a:prstClr val="black"/>
                </a:solidFill>
                <a:latin typeface="Times New Roman" panose="02020603050405020304" pitchFamily="18" charset="0"/>
                <a:cs typeface="Times New Roman" panose="02020603050405020304" pitchFamily="18" charset="0"/>
              </a:rPr>
              <a:t>Giọng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điêu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Từ láy</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6337" y="2343955"/>
            <a:ext cx="805722" cy="708059"/>
          </a:xfrm>
          <a:prstGeom prst="rect">
            <a:avLst/>
          </a:prstGeom>
        </p:spPr>
      </p:pic>
      <p:pic>
        <p:nvPicPr>
          <p:cNvPr id="51" name="Picture 50"/>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07607" y="4161186"/>
            <a:ext cx="804536"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2992" y="2530872"/>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3131" y="3979712"/>
            <a:ext cx="804742" cy="643793"/>
          </a:xfrm>
          <a:prstGeom prst="rect">
            <a:avLst/>
          </a:prstGeom>
        </p:spPr>
      </p:pic>
      <p:pic>
        <p:nvPicPr>
          <p:cNvPr id="17" name="Picture 16">
            <a:hlinkClick r:id="rId10" action="ppaction://hlinksldjump"/>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3543314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FFFF00"/>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1E413"/>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250" fill="hold"/>
                                        <p:tgtEl>
                                          <p:spTgt spid="49"/>
                                        </p:tgtEl>
                                        <p:attrNameLst>
                                          <p:attrName>ppt_w</p:attrName>
                                        </p:attrNameLst>
                                      </p:cBhvr>
                                      <p:tavLst>
                                        <p:tav tm="0">
                                          <p:val>
                                            <p:strVal val="4*#ppt_w"/>
                                          </p:val>
                                        </p:tav>
                                        <p:tav tm="100000">
                                          <p:val>
                                            <p:strVal val="#ppt_w"/>
                                          </p:val>
                                        </p:tav>
                                      </p:tavLst>
                                    </p:anim>
                                    <p:anim calcmode="lin" valueType="num">
                                      <p:cBhvr>
                                        <p:cTn id="5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52B807"/>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BB8ED33-F846-1824-D00D-D2B82837BF17}"/>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black"/>
                </a:solidFill>
                <a:latin typeface="Times New Roman" panose="02020603050405020304" pitchFamily="18" charset="0"/>
                <a:cs typeface="Times New Roman" panose="02020603050405020304" pitchFamily="18" charset="0"/>
              </a:rPr>
              <a:t>Câu </a:t>
            </a:r>
            <a:r>
              <a:rPr lang="en-US" sz="2800" b="1" dirty="0" smtClean="0">
                <a:solidFill>
                  <a:prstClr val="black"/>
                </a:solidFill>
                <a:latin typeface="Times New Roman" panose="02020603050405020304" pitchFamily="18" charset="0"/>
                <a:cs typeface="Times New Roman" panose="02020603050405020304" pitchFamily="18" charset="0"/>
              </a:rPr>
              <a:t>4</a:t>
            </a: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Nội dung chính của đoạn thơ: “</a:t>
            </a:r>
            <a:r>
              <a:rPr lang="vi-VN" sz="2800" b="1" i="1" dirty="0">
                <a:solidFill>
                  <a:prstClr val="black"/>
                </a:solidFill>
                <a:latin typeface="Times New Roman" panose="02020603050405020304" pitchFamily="18" charset="0"/>
                <a:cs typeface="Times New Roman" panose="02020603050405020304" pitchFamily="18" charset="0"/>
              </a:rPr>
              <a:t>Trong làn nắng ửng: khói mơ tan, nhà tranh lấm tấm sàng/ Sột soạt gió trêu tà áo biếc/ Trên giàn thiên lí. Bóng xuân </a:t>
            </a:r>
            <a:r>
              <a:rPr lang="vi-VN" sz="2800" b="1" i="1" dirty="0" smtClean="0">
                <a:solidFill>
                  <a:prstClr val="black"/>
                </a:solidFill>
                <a:latin typeface="Times New Roman" panose="02020603050405020304" pitchFamily="18" charset="0"/>
                <a:cs typeface="Times New Roman" panose="02020603050405020304" pitchFamily="18" charset="0"/>
              </a:rPr>
              <a:t>sang</a:t>
            </a:r>
            <a:r>
              <a:rPr lang="en-US" sz="2800" b="1" i="1" dirty="0" smtClean="0">
                <a:solidFill>
                  <a:prstClr val="black"/>
                </a:solidFill>
                <a:latin typeface="Times New Roman" panose="02020603050405020304" pitchFamily="18" charset="0"/>
                <a:cs typeface="Times New Roman" panose="02020603050405020304" pitchFamily="18" charset="0"/>
              </a:rPr>
              <a:t>”</a:t>
            </a: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là gì?</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0"/>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vi-VN" sz="2800" b="1" dirty="0">
                <a:solidFill>
                  <a:prstClr val="black"/>
                </a:solidFill>
                <a:latin typeface="Times New Roman" panose="02020603050405020304" pitchFamily="18" charset="0"/>
                <a:cs typeface="Times New Roman" panose="02020603050405020304" pitchFamily="18" charset="0"/>
              </a:rPr>
              <a:t>Thể hiện sự gắn bó của tác giả với quê hương xứ sở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vi-VN" sz="2800" b="1" dirty="0">
                <a:solidFill>
                  <a:prstClr val="black"/>
                </a:solidFill>
                <a:latin typeface="Times New Roman" panose="02020603050405020304" pitchFamily="18" charset="0"/>
                <a:cs typeface="Times New Roman" panose="02020603050405020304" pitchFamily="18" charset="0"/>
              </a:rPr>
              <a:t>Miêu tả bức tranh thiên nhiên buổi sớm mùa </a:t>
            </a:r>
            <a:r>
              <a:rPr lang="vi-VN" sz="2800" b="1" dirty="0" smtClean="0">
                <a:solidFill>
                  <a:prstClr val="black"/>
                </a:solidFill>
                <a:latin typeface="Times New Roman" panose="02020603050405020304" pitchFamily="18" charset="0"/>
                <a:cs typeface="Times New Roman" panose="02020603050405020304" pitchFamily="18" charset="0"/>
              </a:rPr>
              <a:t>xuân</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dirty="0">
                <a:solidFill>
                  <a:prstClr val="black"/>
                </a:solidFill>
                <a:latin typeface="Times New Roman" panose="02020603050405020304" pitchFamily="18" charset="0"/>
                <a:cs typeface="Times New Roman" panose="02020603050405020304" pitchFamily="18" charset="0"/>
              </a:rPr>
              <a:t>C. </a:t>
            </a:r>
            <a:r>
              <a:rPr lang="vi-VN" sz="2800" b="1" dirty="0">
                <a:solidFill>
                  <a:prstClr val="black"/>
                </a:solidFill>
                <a:latin typeface="Times New Roman" panose="02020603050405020304" pitchFamily="18" charset="0"/>
                <a:cs typeface="Times New Roman" panose="02020603050405020304" pitchFamily="18" charset="0"/>
              </a:rPr>
              <a:t>Thể hiện sự ngưỡng mộ của tác giả trước cảnh sắc quê hương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prstClr val="black"/>
                </a:solidFill>
                <a:latin typeface="Times New Roman" panose="02020603050405020304" pitchFamily="18" charset="0"/>
                <a:cs typeface="Times New Roman" panose="02020603050405020304" pitchFamily="18" charset="0"/>
              </a:rPr>
              <a:t>D. </a:t>
            </a:r>
            <a:r>
              <a:rPr lang="vi-VN" sz="2800" b="1" dirty="0">
                <a:solidFill>
                  <a:prstClr val="black"/>
                </a:solidFill>
                <a:latin typeface="Times New Roman" panose="02020603050405020304" pitchFamily="18" charset="0"/>
                <a:cs typeface="Times New Roman" panose="02020603050405020304" pitchFamily="18" charset="0"/>
              </a:rPr>
              <a:t>Miêu tả bức tranh thiên nhiên đồng quê buổi sớm</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9065" y="2630170"/>
            <a:ext cx="805815" cy="615950"/>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5664" y="2441885"/>
            <a:ext cx="804536" cy="64362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390" y="4220210"/>
            <a:ext cx="804545" cy="650875"/>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916" y="4172560"/>
            <a:ext cx="732592" cy="643793"/>
          </a:xfrm>
          <a:prstGeom prst="rect">
            <a:avLst/>
          </a:prstGeom>
        </p:spPr>
      </p:pic>
      <p:pic>
        <p:nvPicPr>
          <p:cNvPr id="20" name="Picture 19">
            <a:hlinkClick r:id="rId9"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55664" y="4984124"/>
            <a:ext cx="1826170" cy="1728774"/>
          </a:xfrm>
          <a:prstGeom prst="rect">
            <a:avLst/>
          </a:prstGeom>
        </p:spPr>
      </p:pic>
    </p:spTree>
    <p:extLst>
      <p:ext uri="{BB962C8B-B14F-4D97-AF65-F5344CB8AC3E}">
        <p14:creationId xmlns:p14="http://schemas.microsoft.com/office/powerpoint/2010/main" val="2109985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52B807"/>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strVal val="4*#ppt_w"/>
                                          </p:val>
                                        </p:tav>
                                        <p:tav tm="100000">
                                          <p:val>
                                            <p:strVal val="#ppt_w"/>
                                          </p:val>
                                        </p:tav>
                                      </p:tavLst>
                                    </p:anim>
                                    <p:anim calcmode="lin" valueType="num">
                                      <p:cBhvr>
                                        <p:cTn id="59"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FFFF00"/>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1C04F10-CBB5-A077-BB9B-9E05F81F0367}"/>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rPr>
              <a:t>Câu </a:t>
            </a:r>
            <a:r>
              <a:rPr lang="en-US" sz="3200" b="1" dirty="0" smtClean="0">
                <a:solidFill>
                  <a:prstClr val="black"/>
                </a:solidFill>
                <a:latin typeface="Times New Roman" panose="02020603050405020304" pitchFamily="18" charset="0"/>
              </a:rPr>
              <a:t>5</a:t>
            </a:r>
            <a:r>
              <a:rPr lang="vi-VN" sz="3200" b="1" dirty="0" smtClean="0">
                <a:solidFill>
                  <a:prstClr val="black"/>
                </a:solidFill>
                <a:latin typeface="Times New Roman" panose="02020603050405020304" pitchFamily="18" charset="0"/>
              </a:rPr>
              <a:t>: </a:t>
            </a:r>
            <a:r>
              <a:rPr lang="vi-VN" sz="3200" b="1" dirty="0">
                <a:solidFill>
                  <a:prstClr val="black"/>
                </a:solidFill>
                <a:latin typeface="Times New Roman" panose="02020603050405020304" pitchFamily="18" charset="0"/>
              </a:rPr>
              <a:t>Nhan đề “Mùa xuân chín” được cấu tạo bằng từ loại nào?</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vi-VN" sz="3200" dirty="0">
                <a:solidFill>
                  <a:prstClr val="black"/>
                </a:solidFill>
                <a:latin typeface="Times New Roman" panose="02020603050405020304" pitchFamily="18" charset="0"/>
                <a:cs typeface="Times New Roman" panose="02020603050405020304" pitchFamily="18" charset="0"/>
              </a:rPr>
              <a:t>Danh từ+ </a:t>
            </a:r>
            <a:r>
              <a:rPr lang="en-US" sz="3200" dirty="0" err="1">
                <a:solidFill>
                  <a:prstClr val="black"/>
                </a:solidFill>
                <a:latin typeface="Times New Roman" panose="02020603050405020304" pitchFamily="18" charset="0"/>
                <a:cs typeface="Times New Roman" panose="02020603050405020304" pitchFamily="18" charset="0"/>
              </a:rPr>
              <a:t>tính</a:t>
            </a:r>
            <a:r>
              <a:rPr lang="vi-VN" sz="3200" dirty="0">
                <a:solidFill>
                  <a:prstClr val="black"/>
                </a:solidFill>
                <a:latin typeface="Times New Roman" panose="02020603050405020304" pitchFamily="18" charset="0"/>
                <a:cs typeface="Times New Roman" panose="02020603050405020304" pitchFamily="18" charset="0"/>
              </a:rPr>
              <a:t> 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1405" y="1949450"/>
            <a:ext cx="4876165" cy="1292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vi-VN" sz="3200" dirty="0">
                <a:solidFill>
                  <a:prstClr val="black"/>
                </a:solidFill>
                <a:latin typeface="Times New Roman" panose="02020603050405020304" pitchFamily="18" charset="0"/>
                <a:cs typeface="Times New Roman" panose="02020603050405020304" pitchFamily="18" charset="0"/>
              </a:rPr>
              <a:t>Danh từ+ động 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85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6" y="3849083"/>
            <a:ext cx="805722" cy="708059"/>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135" y="2444750"/>
            <a:ext cx="873125" cy="702945"/>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84994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7837" y="2272100"/>
            <a:ext cx="732592" cy="643793"/>
          </a:xfrm>
          <a:prstGeom prst="rect">
            <a:avLst/>
          </a:prstGeom>
        </p:spPr>
      </p:pic>
      <p:pic>
        <p:nvPicPr>
          <p:cNvPr id="20" name="Picture 19">
            <a:hlinkClick r:id="rId9"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55664" y="4984124"/>
            <a:ext cx="1826170" cy="1728774"/>
          </a:xfrm>
          <a:prstGeom prst="rect">
            <a:avLst/>
          </a:prstGeom>
        </p:spPr>
      </p:pic>
    </p:spTree>
    <p:extLst>
      <p:ext uri="{BB962C8B-B14F-4D97-AF65-F5344CB8AC3E}">
        <p14:creationId xmlns:p14="http://schemas.microsoft.com/office/powerpoint/2010/main" val="431790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250" fill="hold"/>
                                        <p:tgtEl>
                                          <p:spTgt spid="51"/>
                                        </p:tgtEl>
                                        <p:attrNameLst>
                                          <p:attrName>ppt_w</p:attrName>
                                        </p:attrNameLst>
                                      </p:cBhvr>
                                      <p:tavLst>
                                        <p:tav tm="0">
                                          <p:val>
                                            <p:strVal val="4*#ppt_w"/>
                                          </p:val>
                                        </p:tav>
                                        <p:tav tm="100000">
                                          <p:val>
                                            <p:strVal val="#ppt_w"/>
                                          </p:val>
                                        </p:tav>
                                      </p:tavLst>
                                    </p:anim>
                                    <p:anim calcmode="lin" valueType="num">
                                      <p:cBhvr>
                                        <p:cTn id="4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bldLvl="0" animBg="1"/>
      <p:bldP spid="43" grpId="0" bldLvl="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0DBF80B-3322-A7AE-3BC2-EAB3815B5BA6}"/>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rPr>
              <a:t>Câu </a:t>
            </a:r>
            <a:r>
              <a:rPr lang="en-US" sz="3200" b="1" dirty="0">
                <a:solidFill>
                  <a:prstClr val="black"/>
                </a:solidFill>
                <a:latin typeface="Times New Roman" panose="02020603050405020304" pitchFamily="18" charset="0"/>
              </a:rPr>
              <a:t>6</a:t>
            </a:r>
            <a:r>
              <a:rPr lang="vi-VN"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Quê</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hương</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của</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Hàn</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Mặc</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Tử</a:t>
            </a:r>
            <a:r>
              <a:rPr lang="en-US" sz="3200" b="1" dirty="0">
                <a:solidFill>
                  <a:prstClr val="black"/>
                </a:solidFill>
                <a:latin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Bình</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1405" y="1949450"/>
            <a:ext cx="4876165" cy="1292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Nam</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85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Trị</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Ngãi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6" y="3849083"/>
            <a:ext cx="805722" cy="708059"/>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135" y="2444750"/>
            <a:ext cx="873125" cy="702945"/>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84994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7837" y="2272100"/>
            <a:ext cx="732592" cy="643793"/>
          </a:xfrm>
          <a:prstGeom prst="rect">
            <a:avLst/>
          </a:prstGeom>
        </p:spPr>
      </p:pic>
      <p:pic>
        <p:nvPicPr>
          <p:cNvPr id="20" name="Picture 19">
            <a:hlinkClick r:id="rId9"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55664" y="4984124"/>
            <a:ext cx="1826170" cy="1728774"/>
          </a:xfrm>
          <a:prstGeom prst="rect">
            <a:avLst/>
          </a:prstGeom>
        </p:spPr>
      </p:pic>
    </p:spTree>
    <p:extLst>
      <p:ext uri="{BB962C8B-B14F-4D97-AF65-F5344CB8AC3E}">
        <p14:creationId xmlns:p14="http://schemas.microsoft.com/office/powerpoint/2010/main" val="1542614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250" fill="hold"/>
                                        <p:tgtEl>
                                          <p:spTgt spid="51"/>
                                        </p:tgtEl>
                                        <p:attrNameLst>
                                          <p:attrName>ppt_w</p:attrName>
                                        </p:attrNameLst>
                                      </p:cBhvr>
                                      <p:tavLst>
                                        <p:tav tm="0">
                                          <p:val>
                                            <p:strVal val="4*#ppt_w"/>
                                          </p:val>
                                        </p:tav>
                                        <p:tav tm="100000">
                                          <p:val>
                                            <p:strVal val="#ppt_w"/>
                                          </p:val>
                                        </p:tav>
                                      </p:tavLst>
                                    </p:anim>
                                    <p:anim calcmode="lin" valueType="num">
                                      <p:cBhvr>
                                        <p:cTn id="4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bldLvl="0" animBg="1"/>
      <p:bldP spid="43" grpId="0" bldLvl="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0282" y="681274"/>
            <a:ext cx="304892" cy="461665"/>
          </a:xfrm>
          <a:prstGeom prst="rect">
            <a:avLst/>
          </a:prstGeom>
          <a:noFill/>
        </p:spPr>
        <p:txBody>
          <a:bodyPr wrap="non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I</a:t>
            </a:r>
          </a:p>
        </p:txBody>
      </p:sp>
      <p:sp>
        <p:nvSpPr>
          <p:cNvPr id="11" name="TextBox 10"/>
          <p:cNvSpPr txBox="1"/>
          <p:nvPr/>
        </p:nvSpPr>
        <p:spPr>
          <a:xfrm>
            <a:off x="0" y="39640"/>
            <a:ext cx="11335657"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r>
              <a:rPr lang="en-US" sz="2400" b="1" dirty="0" smtClean="0">
                <a:latin typeface="Times New Roman" panose="02020603050405020304" pitchFamily="18" charset="0"/>
                <a:cs typeface="Times New Roman" panose="02020603050405020304" pitchFamily="18" charset="0"/>
              </a:rPr>
              <a:t>1/ </a:t>
            </a:r>
            <a:r>
              <a:rPr lang="de-DE" sz="2400" b="1" dirty="0">
                <a:latin typeface="Times New Roman" pitchFamily="18" charset="0"/>
                <a:cs typeface="Times New Roman" pitchFamily="18" charset="0"/>
              </a:rPr>
              <a:t>Một số kiến thức chung về Thơ mới</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269723" y="3061058"/>
            <a:ext cx="10220875" cy="523220"/>
          </a:xfrm>
          <a:prstGeom prst="rect">
            <a:avLst/>
          </a:prstGeom>
        </p:spPr>
        <p:txBody>
          <a:bodyPr wrap="none">
            <a:spAutoFit/>
          </a:bodyPr>
          <a:lstStyle/>
          <a:p>
            <a:r>
              <a:rPr lang="pt-BR" sz="2800" b="1" dirty="0">
                <a:solidFill>
                  <a:srgbClr val="FF0000"/>
                </a:solidFill>
                <a:effectLst/>
                <a:latin typeface="Times New Roman" panose="02020603050405020304" pitchFamily="18" charset="0"/>
                <a:ea typeface="Times New Roman" panose="02020603050405020304" pitchFamily="18" charset="0"/>
              </a:rPr>
              <a:t>Phiếu học tập 01:</a:t>
            </a:r>
            <a:r>
              <a:rPr lang="pt-BR" sz="2800" b="1" dirty="0">
                <a:effectLst/>
                <a:latin typeface="Times New Roman" panose="02020603050405020304" pitchFamily="18" charset="0"/>
                <a:ea typeface="Times New Roman" panose="02020603050405020304" pitchFamily="18" charset="0"/>
              </a:rPr>
              <a:t> </a:t>
            </a:r>
            <a:r>
              <a:rPr lang="pt-BR" sz="2800" b="1" dirty="0">
                <a:solidFill>
                  <a:srgbClr val="FF0000"/>
                </a:solidFill>
                <a:effectLst/>
                <a:latin typeface="Times New Roman" panose="02020603050405020304" pitchFamily="18" charset="0"/>
                <a:ea typeface="Times New Roman" panose="02020603050405020304" pitchFamily="18" charset="0"/>
              </a:rPr>
              <a:t>Tìm hiểu Thơ mới và chủ thể trữ tình trong thơ</a:t>
            </a:r>
            <a:endParaRPr lang="en-US" sz="2800" dirty="0"/>
          </a:p>
        </p:txBody>
      </p:sp>
      <p:graphicFrame>
        <p:nvGraphicFramePr>
          <p:cNvPr id="13" name="Table 12"/>
          <p:cNvGraphicFramePr>
            <a:graphicFrameLocks noGrp="1"/>
          </p:cNvGraphicFramePr>
          <p:nvPr>
            <p:extLst>
              <p:ext uri="{D42A27DB-BD31-4B8C-83A1-F6EECF244321}">
                <p14:modId xmlns:p14="http://schemas.microsoft.com/office/powerpoint/2010/main" val="129879884"/>
              </p:ext>
            </p:extLst>
          </p:nvPr>
        </p:nvGraphicFramePr>
        <p:xfrm>
          <a:off x="429581" y="3656777"/>
          <a:ext cx="10858500" cy="2944368"/>
        </p:xfrm>
        <a:graphic>
          <a:graphicData uri="http://schemas.openxmlformats.org/drawingml/2006/table">
            <a:tbl>
              <a:tblPr firstRow="1" firstCol="1" bandRow="1"/>
              <a:tblGrid>
                <a:gridCol w="2702232">
                  <a:extLst>
                    <a:ext uri="{9D8B030D-6E8A-4147-A177-3AD203B41FA5}">
                      <a16:colId xmlns:a16="http://schemas.microsoft.com/office/drawing/2014/main" xmlns="" val="2481127085"/>
                    </a:ext>
                  </a:extLst>
                </a:gridCol>
                <a:gridCol w="4291781">
                  <a:extLst>
                    <a:ext uri="{9D8B030D-6E8A-4147-A177-3AD203B41FA5}">
                      <a16:colId xmlns:a16="http://schemas.microsoft.com/office/drawing/2014/main" xmlns="" val="2383745101"/>
                    </a:ext>
                  </a:extLst>
                </a:gridCol>
                <a:gridCol w="3864487">
                  <a:extLst>
                    <a:ext uri="{9D8B030D-6E8A-4147-A177-3AD203B41FA5}">
                      <a16:colId xmlns:a16="http://schemas.microsoft.com/office/drawing/2014/main" xmlns="" val="1797076870"/>
                    </a:ext>
                  </a:extLst>
                </a:gridCol>
              </a:tblGrid>
              <a:tr h="0">
                <a:tc rowSpan="5">
                  <a:txBody>
                    <a:bodyPr/>
                    <a:lstStyle/>
                    <a:p>
                      <a:pPr algn="ctr">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Thơ mới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1. Giai đoạn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913745"/>
                  </a:ext>
                </a:extLst>
              </a:tr>
              <a:tr h="0">
                <a:tc vMerge="1">
                  <a:txBody>
                    <a:bodyPr/>
                    <a:lstStyle/>
                    <a:p>
                      <a:endParaRPr lang="en-US"/>
                    </a:p>
                  </a:txBody>
                  <a:tcPr/>
                </a:tc>
                <a:tc>
                  <a:txBody>
                    <a:bodyPr/>
                    <a:lstStyle/>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2.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2978"/>
                  </a:ext>
                </a:extLst>
              </a:tr>
              <a:tr h="0">
                <a:tc vMerge="1">
                  <a:txBody>
                    <a:bodyPr/>
                    <a:lstStyle/>
                    <a:p>
                      <a:endParaRPr lang="en-US"/>
                    </a:p>
                  </a:txBody>
                  <a:tcPr/>
                </a:tc>
                <a:tc>
                  <a:txBody>
                    <a:bodyPr/>
                    <a:lstStyle/>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3. Ảnh hưởng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8785928"/>
                  </a:ext>
                </a:extLst>
              </a:tr>
              <a:tr h="0">
                <a:tc vMerge="1">
                  <a:txBody>
                    <a:bodyPr/>
                    <a:lstStyle/>
                    <a:p>
                      <a:endParaRPr lang="en-US"/>
                    </a:p>
                  </a:txBody>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4.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1726354"/>
                  </a:ext>
                </a:extLst>
              </a:tr>
              <a:tr h="0">
                <a:tc vMerge="1">
                  <a:txBody>
                    <a:bodyPr/>
                    <a:lstStyle/>
                    <a:p>
                      <a:endParaRPr lang="en-US"/>
                    </a:p>
                  </a:txBody>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5. Hình 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853119"/>
                  </a:ext>
                </a:extLst>
              </a:tr>
              <a:tr h="0">
                <a:tc>
                  <a:txBody>
                    <a:bodyPr/>
                    <a:lstStyle/>
                    <a:p>
                      <a:pPr algn="ctr">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Chủ thể trữ 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519945757"/>
                  </a:ext>
                </a:extLst>
              </a:tr>
            </a:tbl>
          </a:graphicData>
        </a:graphic>
      </p:graphicFrame>
      <p:sp>
        <p:nvSpPr>
          <p:cNvPr id="3" name="TextBox 2"/>
          <p:cNvSpPr txBox="1"/>
          <p:nvPr/>
        </p:nvSpPr>
        <p:spPr>
          <a:xfrm>
            <a:off x="269724" y="957952"/>
            <a:ext cx="11777134" cy="1938992"/>
          </a:xfrm>
          <a:prstGeom prst="rect">
            <a:avLst/>
          </a:prstGeom>
          <a:noFill/>
        </p:spPr>
        <p:txBody>
          <a:bodyPr wrap="square" rtlCol="0">
            <a:spAutoFit/>
          </a:bodyPr>
          <a:lstStyle/>
          <a:p>
            <a:pPr algn="just"/>
            <a:r>
              <a:rPr lang="en-US" dirty="0" smtClean="0"/>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Cặp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CH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SGK tr51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30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0DBF80B-3322-A7AE-3BC2-EAB3815B5BA6}"/>
              </a:ext>
            </a:extLst>
          </p:cNvPr>
          <p:cNvPicPr>
            <a:picLocks noChangeAspect="1"/>
          </p:cNvPicPr>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1200"/>
              </a:spcAft>
              <a:defRPr/>
            </a:pPr>
            <a:r>
              <a:rPr lang="vi-VN" sz="3200" b="1" dirty="0">
                <a:solidFill>
                  <a:prstClr val="black"/>
                </a:solidFill>
                <a:latin typeface="Times New Roman" panose="02020603050405020304" pitchFamily="18" charset="0"/>
              </a:rPr>
              <a:t>Câu </a:t>
            </a:r>
            <a:r>
              <a:rPr lang="en-US" sz="3200" b="1" dirty="0">
                <a:solidFill>
                  <a:prstClr val="black"/>
                </a:solidFill>
                <a:latin typeface="Times New Roman" panose="02020603050405020304" pitchFamily="18" charset="0"/>
              </a:rPr>
              <a:t>7</a:t>
            </a:r>
            <a:r>
              <a:rPr lang="vi-VN"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Nét</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đặc</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sắc</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về</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n</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gôn</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4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thuần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khiết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1405" y="1949450"/>
            <a:ext cx="5307808" cy="1292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85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hóm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hỉnh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4" y="3590676"/>
            <a:ext cx="5228749"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tượng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6" y="3849083"/>
            <a:ext cx="805722" cy="708059"/>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135" y="2444750"/>
            <a:ext cx="873125" cy="702945"/>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4471" y="3849945"/>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7837" y="2272100"/>
            <a:ext cx="732592" cy="643793"/>
          </a:xfrm>
          <a:prstGeom prst="rect">
            <a:avLst/>
          </a:prstGeom>
        </p:spPr>
      </p:pic>
      <p:pic>
        <p:nvPicPr>
          <p:cNvPr id="20" name="Picture 19">
            <a:hlinkClick r:id="rId9"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55664" y="4984124"/>
            <a:ext cx="1826170" cy="1728774"/>
          </a:xfrm>
          <a:prstGeom prst="rect">
            <a:avLst/>
          </a:prstGeom>
        </p:spPr>
      </p:pic>
    </p:spTree>
    <p:extLst>
      <p:ext uri="{BB962C8B-B14F-4D97-AF65-F5344CB8AC3E}">
        <p14:creationId xmlns:p14="http://schemas.microsoft.com/office/powerpoint/2010/main" val="589956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250" fill="hold"/>
                                        <p:tgtEl>
                                          <p:spTgt spid="51"/>
                                        </p:tgtEl>
                                        <p:attrNameLst>
                                          <p:attrName>ppt_w</p:attrName>
                                        </p:attrNameLst>
                                      </p:cBhvr>
                                      <p:tavLst>
                                        <p:tav tm="0">
                                          <p:val>
                                            <p:strVal val="4*#ppt_w"/>
                                          </p:val>
                                        </p:tav>
                                        <p:tav tm="100000">
                                          <p:val>
                                            <p:strVal val="#ppt_w"/>
                                          </p:val>
                                        </p:tav>
                                      </p:tavLst>
                                    </p:anim>
                                    <p:anim calcmode="lin" valueType="num">
                                      <p:cBhvr>
                                        <p:cTn id="4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bldLvl="0" animBg="1"/>
      <p:bldP spid="43" grpId="0" bldLvl="0" animBg="1"/>
      <p:bldP spid="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CC94A7D-14D7-3258-460E-EDB06609B28B}"/>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0" y="24384"/>
            <a:ext cx="12192000" cy="6809232"/>
          </a:xfrm>
          <a:prstGeom prst="rect">
            <a:avLst/>
          </a:prstGeom>
          <a:ln>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lang="en-US" sz="2800" b="1" noProof="0" dirty="0">
                <a:solidFill>
                  <a:prstClr val="black"/>
                </a:solidFill>
                <a:latin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Về mặt hình thức, Thơ mới là sự đột phá mạnh mẽ khỏi những nguyên tắc </a:t>
            </a:r>
            <a:r>
              <a:rPr lang="en-US" sz="2800" b="1" dirty="0">
                <a:solidFill>
                  <a:prstClr val="black"/>
                </a:solidFill>
                <a:latin typeface="Times New Roman" panose="02020603050405020304" pitchFamily="18" charset="0"/>
                <a:cs typeface="Times New Roman" panose="02020603050405020304" pitchFamily="18" charset="0"/>
              </a:rPr>
              <a:t>……….</a:t>
            </a:r>
            <a:r>
              <a:rPr lang="vi-VN" sz="2800" b="1" dirty="0">
                <a:solidFill>
                  <a:prstClr val="black"/>
                </a:solidFill>
                <a:latin typeface="Times New Roman" panose="02020603050405020304" pitchFamily="18" charset="0"/>
                <a:cs typeface="Times New Roman" panose="02020603050405020304" pitchFamily="18" charset="0"/>
              </a:rPr>
              <a:t>chi phối mười thế kì thơ trung đại Việt Nam.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2800" b="1" dirty="0" err="1">
                <a:solidFill>
                  <a:prstClr val="black"/>
                </a:solidFill>
                <a:latin typeface="Times New Roman" panose="02020603050405020304" pitchFamily="18" charset="0"/>
                <a:cs typeface="Times New Roman" panose="02020603050405020304" pitchFamily="18" charset="0"/>
              </a:rPr>
              <a:t>ngầm</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vi-VN" sz="2800" b="1" dirty="0">
                <a:solidFill>
                  <a:prstClr val="black"/>
                </a:solidFill>
                <a:latin typeface="Times New Roman" panose="02020603050405020304" pitchFamily="18" charset="0"/>
                <a:cs typeface="Times New Roman" panose="02020603050405020304" pitchFamily="18" charset="0"/>
              </a:rPr>
              <a:t>thi pháp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trội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miêu</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9065" y="2630170"/>
            <a:ext cx="805815" cy="615950"/>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5664" y="2441885"/>
            <a:ext cx="804536" cy="64362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390" y="4220210"/>
            <a:ext cx="804545" cy="650875"/>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8916" y="4172560"/>
            <a:ext cx="732592" cy="643793"/>
          </a:xfrm>
          <a:prstGeom prst="rect">
            <a:avLst/>
          </a:prstGeom>
        </p:spPr>
      </p:pic>
      <p:pic>
        <p:nvPicPr>
          <p:cNvPr id="20" name="Picture 19">
            <a:hlinkClick r:id="rId9" action="ppaction://hlinksldjump"/>
          </p:cNvPr>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55664" y="4984124"/>
            <a:ext cx="1826170" cy="1728774"/>
          </a:xfrm>
          <a:prstGeom prst="rect">
            <a:avLst/>
          </a:prstGeom>
        </p:spPr>
      </p:pic>
    </p:spTree>
    <p:extLst>
      <p:ext uri="{BB962C8B-B14F-4D97-AF65-F5344CB8AC3E}">
        <p14:creationId xmlns:p14="http://schemas.microsoft.com/office/powerpoint/2010/main" val="325720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52B807"/>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strVal val="4*#ppt_w"/>
                                          </p:val>
                                        </p:tav>
                                        <p:tav tm="100000">
                                          <p:val>
                                            <p:strVal val="#ppt_w"/>
                                          </p:val>
                                        </p:tav>
                                      </p:tavLst>
                                    </p:anim>
                                    <p:anim calcmode="lin" valueType="num">
                                      <p:cBhvr>
                                        <p:cTn id="59"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FFFF00"/>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14" name="Rectangle 13"/>
          <p:cNvSpPr/>
          <p:nvPr/>
        </p:nvSpPr>
        <p:spPr>
          <a:xfrm>
            <a:off x="4732955" y="204167"/>
            <a:ext cx="2385589" cy="584775"/>
          </a:xfrm>
          <a:prstGeom prst="rect">
            <a:avLst/>
          </a:prstGeom>
        </p:spPr>
        <p:txBody>
          <a:bodyPr wrap="none">
            <a:spAutoFit/>
          </a:bodyPr>
          <a:lstStyle/>
          <a:p>
            <a:pPr algn="ctr"/>
            <a:r>
              <a:rPr lang="en-US" sz="3200" b="1" dirty="0" smtClean="0">
                <a:solidFill>
                  <a:srgbClr val="7030A0"/>
                </a:solidFill>
                <a:latin typeface="Times New Roman" panose="02020603050405020304" pitchFamily="18" charset="0"/>
                <a:ea typeface="Calibri" panose="020F0502020204030204" pitchFamily="34" charset="0"/>
              </a:rPr>
              <a:t>VẬN DỤNG</a:t>
            </a:r>
            <a:endParaRPr lang="en-US" sz="3200" dirty="0"/>
          </a:p>
        </p:txBody>
      </p:sp>
      <p:pic>
        <p:nvPicPr>
          <p:cNvPr id="16" name="Picture 15"/>
          <p:cNvPicPr>
            <a:picLocks noChangeAspect="1"/>
          </p:cNvPicPr>
          <p:nvPr/>
        </p:nvPicPr>
        <p:blipFill>
          <a:blip r:embed="rId3"/>
          <a:stretch>
            <a:fillRect/>
          </a:stretch>
        </p:blipFill>
        <p:spPr>
          <a:xfrm>
            <a:off x="2018800" y="1651332"/>
            <a:ext cx="8205200" cy="3436861"/>
          </a:xfrm>
          <a:prstGeom prst="rect">
            <a:avLst/>
          </a:prstGeom>
        </p:spPr>
      </p:pic>
      <p:sp>
        <p:nvSpPr>
          <p:cNvPr id="22" name="Rounded Rectangle 21"/>
          <p:cNvSpPr/>
          <p:nvPr/>
        </p:nvSpPr>
        <p:spPr>
          <a:xfrm>
            <a:off x="4529351" y="1322713"/>
            <a:ext cx="3184097" cy="657239"/>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217678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NHIỆM</a:t>
            </a:r>
            <a:r>
              <a:rPr kumimoji="0" lang="en-US" sz="32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VỤ</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250854" y="2069799"/>
            <a:ext cx="7741091" cy="2862322"/>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Viết đoạn văn (</a:t>
            </a:r>
            <a:r>
              <a:rPr lang="en-US" sz="3600" dirty="0" err="1">
                <a:latin typeface="Times New Roman" panose="02020603050405020304" pitchFamily="18" charset="0"/>
                <a:ea typeface="Times New Roman" panose="02020603050405020304" pitchFamily="18" charset="0"/>
              </a:rPr>
              <a:t>khoảng</a:t>
            </a:r>
            <a:r>
              <a:rPr lang="en-US" sz="3600" dirty="0">
                <a:latin typeface="Times New Roman" panose="02020603050405020304" pitchFamily="18" charset="0"/>
                <a:ea typeface="Times New Roman" panose="02020603050405020304" pitchFamily="18" charset="0"/>
              </a:rPr>
              <a:t> 150 </a:t>
            </a:r>
            <a:r>
              <a:rPr lang="en-US" sz="3600" dirty="0" err="1">
                <a:latin typeface="Times New Roman" panose="02020603050405020304" pitchFamily="18" charset="0"/>
                <a:ea typeface="Times New Roman" panose="02020603050405020304" pitchFamily="18" charset="0"/>
              </a:rPr>
              <a:t>chữ</a:t>
            </a:r>
            <a:r>
              <a:rPr lang="vi-VN"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trình</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bày</a:t>
            </a:r>
            <a:r>
              <a:rPr lang="en-US" sz="3600" dirty="0">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Calibri" panose="020F0502020204030204" pitchFamily="34" charset="0"/>
              </a:rPr>
              <a:t>cảm</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nhận</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về</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một</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câu</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thơ</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hoặc</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một</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hình</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ảnh</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trong</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bài</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thơ</a:t>
            </a:r>
            <a:r>
              <a:rPr lang="en-US" sz="3600" dirty="0">
                <a:solidFill>
                  <a:srgbClr val="0D0D0D"/>
                </a:solidFill>
                <a:latin typeface="Times New Roman" panose="02020603050405020304" pitchFamily="18" charset="0"/>
                <a:ea typeface="Calibri" panose="020F0502020204030204" pitchFamily="34" charset="0"/>
              </a:rPr>
              <a:t> </a:t>
            </a:r>
            <a:r>
              <a:rPr lang="en-US" sz="3600" b="1" i="1" dirty="0" err="1">
                <a:solidFill>
                  <a:srgbClr val="0D0D0D"/>
                </a:solidFill>
                <a:latin typeface="Times New Roman" panose="02020603050405020304" pitchFamily="18" charset="0"/>
                <a:ea typeface="Calibri" panose="020F0502020204030204" pitchFamily="34" charset="0"/>
              </a:rPr>
              <a:t>Mùa</a:t>
            </a:r>
            <a:r>
              <a:rPr lang="en-US" sz="3600" b="1" i="1" dirty="0">
                <a:solidFill>
                  <a:srgbClr val="0D0D0D"/>
                </a:solidFill>
                <a:latin typeface="Times New Roman" panose="02020603050405020304" pitchFamily="18" charset="0"/>
                <a:ea typeface="Calibri" panose="020F0502020204030204" pitchFamily="34" charset="0"/>
              </a:rPr>
              <a:t> </a:t>
            </a:r>
            <a:r>
              <a:rPr lang="en-US" sz="3600" b="1" i="1" dirty="0" err="1">
                <a:solidFill>
                  <a:srgbClr val="0D0D0D"/>
                </a:solidFill>
                <a:latin typeface="Times New Roman" panose="02020603050405020304" pitchFamily="18" charset="0"/>
                <a:ea typeface="Calibri" panose="020F0502020204030204" pitchFamily="34" charset="0"/>
              </a:rPr>
              <a:t>xuân</a:t>
            </a:r>
            <a:r>
              <a:rPr lang="en-US" sz="3600" b="1" i="1" dirty="0">
                <a:solidFill>
                  <a:srgbClr val="0D0D0D"/>
                </a:solidFill>
                <a:latin typeface="Times New Roman" panose="02020603050405020304" pitchFamily="18" charset="0"/>
                <a:ea typeface="Calibri" panose="020F0502020204030204" pitchFamily="34" charset="0"/>
              </a:rPr>
              <a:t> </a:t>
            </a:r>
            <a:r>
              <a:rPr lang="en-US" sz="3600" b="1" i="1" dirty="0" err="1">
                <a:solidFill>
                  <a:srgbClr val="0D0D0D"/>
                </a:solidFill>
                <a:latin typeface="Times New Roman" panose="02020603050405020304" pitchFamily="18" charset="0"/>
                <a:ea typeface="Calibri" panose="020F0502020204030204" pitchFamily="34" charset="0"/>
              </a:rPr>
              <a:t>chín</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của</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Hàn</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Mặc</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đã</a:t>
            </a:r>
            <a:r>
              <a:rPr lang="en-US" sz="3600" b="1" dirty="0">
                <a:latin typeface="Times New Roman" panose="02020603050405020304" pitchFamily="18" charset="0"/>
                <a:ea typeface="Times New Roman" panose="02020603050405020304" pitchFamily="18" charset="0"/>
              </a:rPr>
              <a:t> </a:t>
            </a:r>
            <a:r>
              <a:rPr lang="en-US" sz="3600" dirty="0" err="1">
                <a:solidFill>
                  <a:srgbClr val="0D0D0D"/>
                </a:solidFill>
                <a:latin typeface="Times New Roman" panose="02020603050405020304" pitchFamily="18" charset="0"/>
                <a:ea typeface="Calibri" panose="020F0502020204030204" pitchFamily="34" charset="0"/>
              </a:rPr>
              <a:t>gợi</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cho</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bạn</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nhiều</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ấn</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tượng</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và</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cảm</a:t>
            </a:r>
            <a:r>
              <a:rPr lang="en-US" sz="3600" dirty="0">
                <a:solidFill>
                  <a:srgbClr val="0D0D0D"/>
                </a:solidFill>
                <a:latin typeface="Times New Roman" panose="02020603050405020304" pitchFamily="18" charset="0"/>
                <a:ea typeface="Calibri" panose="020F0502020204030204" pitchFamily="34" charset="0"/>
              </a:rPr>
              <a:t> </a:t>
            </a:r>
            <a:r>
              <a:rPr lang="en-US" sz="3600" dirty="0" err="1">
                <a:solidFill>
                  <a:srgbClr val="0D0D0D"/>
                </a:solidFill>
                <a:latin typeface="Times New Roman" panose="02020603050405020304" pitchFamily="18" charset="0"/>
                <a:ea typeface="Calibri" panose="020F0502020204030204" pitchFamily="34" charset="0"/>
              </a:rPr>
              <a:t>xúc</a:t>
            </a:r>
            <a:r>
              <a:rPr lang="en-US" sz="3600" dirty="0">
                <a:solidFill>
                  <a:srgbClr val="0D0D0D"/>
                </a:solidFill>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Times New Roman" panose="02020603050405020304" pitchFamily="18" charset="0"/>
            </a:endParaRPr>
          </a:p>
        </p:txBody>
      </p:sp>
      <p:pic>
        <p:nvPicPr>
          <p:cNvPr id="23" name="Picture 22"/>
          <p:cNvPicPr>
            <a:picLocks noChangeAspect="1"/>
          </p:cNvPicPr>
          <p:nvPr/>
        </p:nvPicPr>
        <p:blipFill rotWithShape="1">
          <a:blip r:embed="rId4"/>
          <a:srcRect l="7043" r="4818"/>
          <a:stretch/>
        </p:blipFill>
        <p:spPr>
          <a:xfrm>
            <a:off x="8852780" y="4417041"/>
            <a:ext cx="2278330" cy="1968523"/>
          </a:xfrm>
          <a:prstGeom prst="rect">
            <a:avLst/>
          </a:prstGeom>
        </p:spPr>
      </p:pic>
    </p:spTree>
    <p:extLst>
      <p:ext uri="{BB962C8B-B14F-4D97-AF65-F5344CB8AC3E}">
        <p14:creationId xmlns:p14="http://schemas.microsoft.com/office/powerpoint/2010/main" val="2932346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14" name="Rectangle 13"/>
          <p:cNvSpPr/>
          <p:nvPr/>
        </p:nvSpPr>
        <p:spPr>
          <a:xfrm>
            <a:off x="4656522" y="204167"/>
            <a:ext cx="25384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513154" y="736312"/>
            <a:ext cx="5216493" cy="523220"/>
          </a:xfrm>
          <a:prstGeom prst="rect">
            <a:avLst/>
          </a:prstGeom>
        </p:spPr>
        <p:txBody>
          <a:bodyPr wrap="none">
            <a:spAutoFit/>
          </a:bodyPr>
          <a:lstStyle/>
          <a:p>
            <a:pPr algn="ctr">
              <a:spcAft>
                <a:spcPts val="0"/>
              </a:spcAft>
            </a:pPr>
            <a:r>
              <a:rPr lang="en-US" sz="2800" b="1" dirty="0" err="1">
                <a:solidFill>
                  <a:srgbClr val="7030A0"/>
                </a:solidFill>
                <a:latin typeface="Times New Roman" panose="02020603050405020304" pitchFamily="18" charset="0"/>
                <a:ea typeface="Calibri" panose="020F0502020204030204" pitchFamily="34" charset="0"/>
              </a:rPr>
              <a:t>Bảng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kiểm</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kĩ</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năng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viết</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đoạn</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văn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7437750"/>
              </p:ext>
            </p:extLst>
          </p:nvPr>
        </p:nvGraphicFramePr>
        <p:xfrm>
          <a:off x="723899" y="1306318"/>
          <a:ext cx="10795000" cy="4937760"/>
        </p:xfrm>
        <a:graphic>
          <a:graphicData uri="http://schemas.openxmlformats.org/drawingml/2006/table">
            <a:tbl>
              <a:tblPr firstRow="1" firstCol="1" bandRow="1"/>
              <a:tblGrid>
                <a:gridCol w="816102">
                  <a:extLst>
                    <a:ext uri="{9D8B030D-6E8A-4147-A177-3AD203B41FA5}">
                      <a16:colId xmlns:a16="http://schemas.microsoft.com/office/drawing/2014/main" xmlns="" val="3210395806"/>
                    </a:ext>
                  </a:extLst>
                </a:gridCol>
                <a:gridCol w="7776718">
                  <a:extLst>
                    <a:ext uri="{9D8B030D-6E8A-4147-A177-3AD203B41FA5}">
                      <a16:colId xmlns:a16="http://schemas.microsoft.com/office/drawing/2014/main" xmlns="" val="364391790"/>
                    </a:ext>
                  </a:extLst>
                </a:gridCol>
                <a:gridCol w="2202180">
                  <a:extLst>
                    <a:ext uri="{9D8B030D-6E8A-4147-A177-3AD203B41FA5}">
                      <a16:colId xmlns:a16="http://schemas.microsoft.com/office/drawing/2014/main" xmlns="" val="1565806150"/>
                    </a:ext>
                  </a:extLst>
                </a:gridCol>
              </a:tblGrid>
              <a:tr h="0">
                <a:tc>
                  <a:txBody>
                    <a:bodyPr/>
                    <a:lstStyle/>
                    <a:p>
                      <a:pPr algn="just">
                        <a:spcAft>
                          <a:spcPts val="0"/>
                        </a:spcAft>
                      </a:pPr>
                      <a:r>
                        <a:rPr lang="vi-VN" sz="2700" b="1" dirty="0">
                          <a:solidFill>
                            <a:srgbClr val="0D0D0D"/>
                          </a:solidFill>
                          <a:effectLst/>
                          <a:latin typeface="Times New Roman" panose="02020603050405020304" pitchFamily="18" charset="0"/>
                          <a:ea typeface="Calibri" panose="020F0502020204030204" pitchFamily="34" charset="0"/>
                        </a:rPr>
                        <a:t>STT</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vi-VN" sz="2700" b="1" dirty="0">
                          <a:solidFill>
                            <a:srgbClr val="0D0D0D"/>
                          </a:solidFill>
                          <a:effectLst/>
                          <a:latin typeface="Times New Roman" panose="02020603050405020304" pitchFamily="18" charset="0"/>
                          <a:ea typeface="Calibri" panose="020F0502020204030204" pitchFamily="34" charset="0"/>
                        </a:rPr>
                        <a:t>Tiêu chí</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Đạt/ Chưa đạt</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29601492"/>
                  </a:ext>
                </a:extLst>
              </a:tr>
              <a:tr h="0">
                <a:tc>
                  <a:txBody>
                    <a:bodyPr/>
                    <a:lstStyle/>
                    <a:p>
                      <a:pPr algn="just">
                        <a:spcAft>
                          <a:spcPts val="0"/>
                        </a:spcAft>
                      </a:pPr>
                      <a:r>
                        <a:rPr lang="vi-VN" sz="2700" b="1" dirty="0">
                          <a:solidFill>
                            <a:srgbClr val="0D0D0D"/>
                          </a:solidFill>
                          <a:effectLst/>
                          <a:latin typeface="Times New Roman" panose="02020603050405020304" pitchFamily="18" charset="0"/>
                          <a:ea typeface="Calibri" panose="020F0502020204030204" pitchFamily="34" charset="0"/>
                        </a:rPr>
                        <a:t>1</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dirty="0">
                          <a:solidFill>
                            <a:srgbClr val="0D0D0D"/>
                          </a:solidFill>
                          <a:effectLst/>
                          <a:latin typeface="Times New Roman" panose="02020603050405020304" pitchFamily="18" charset="0"/>
                          <a:ea typeface="Calibri" panose="020F0502020204030204" pitchFamily="34" charset="0"/>
                        </a:rPr>
                        <a:t>Đảm bảo hình thức đoạn văn với dung lượng 150 chữ</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 </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5446524"/>
                  </a:ext>
                </a:extLst>
              </a:tr>
              <a:tr h="0">
                <a:tc>
                  <a:txBody>
                    <a:bodyPr/>
                    <a:lstStyle/>
                    <a:p>
                      <a:pPr algn="just">
                        <a:spcAft>
                          <a:spcPts val="0"/>
                        </a:spcAft>
                      </a:pPr>
                      <a:r>
                        <a:rPr lang="vi-VN" sz="2700" b="1" dirty="0">
                          <a:solidFill>
                            <a:srgbClr val="0D0D0D"/>
                          </a:solidFill>
                          <a:effectLst/>
                          <a:latin typeface="Times New Roman" panose="02020603050405020304" pitchFamily="18" charset="0"/>
                          <a:ea typeface="Calibri" panose="020F0502020204030204" pitchFamily="34" charset="0"/>
                        </a:rPr>
                        <a:t>2</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dirty="0">
                          <a:solidFill>
                            <a:srgbClr val="0D0D0D"/>
                          </a:solidFill>
                          <a:effectLst/>
                          <a:latin typeface="Times New Roman" panose="02020603050405020304" pitchFamily="18" charset="0"/>
                          <a:ea typeface="Calibri" panose="020F0502020204030204" pitchFamily="34" charset="0"/>
                        </a:rPr>
                        <a:t>Đoạn văn đúng chủ đề: </a:t>
                      </a:r>
                      <a:r>
                        <a:rPr lang="en-US" sz="2700" dirty="0" err="1">
                          <a:solidFill>
                            <a:srgbClr val="0D0D0D"/>
                          </a:solidFill>
                          <a:effectLst/>
                          <a:latin typeface="Times New Roman" panose="02020603050405020304" pitchFamily="18" charset="0"/>
                          <a:ea typeface="Calibri" panose="020F0502020204030204" pitchFamily="34" charset="0"/>
                        </a:rPr>
                        <a:t>cảm</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nhận</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một</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câu</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thơ</a:t>
                      </a:r>
                      <a:r>
                        <a:rPr lang="en-US" sz="2700" dirty="0">
                          <a:solidFill>
                            <a:srgbClr val="0D0D0D"/>
                          </a:solidFill>
                          <a:effectLst/>
                          <a:latin typeface="Times New Roman" panose="02020603050405020304" pitchFamily="18" charset="0"/>
                          <a:ea typeface="Calibri" panose="020F0502020204030204" pitchFamily="34" charset="0"/>
                        </a:rPr>
                        <a:t> hay </a:t>
                      </a:r>
                      <a:r>
                        <a:rPr lang="en-US" sz="2700" dirty="0" err="1">
                          <a:solidFill>
                            <a:srgbClr val="0D0D0D"/>
                          </a:solidFill>
                          <a:effectLst/>
                          <a:latin typeface="Times New Roman" panose="02020603050405020304" pitchFamily="18" charset="0"/>
                          <a:ea typeface="Calibri" panose="020F0502020204030204" pitchFamily="34" charset="0"/>
                        </a:rPr>
                        <a:t>một</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hình</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ảnh</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gợi</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cho</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bạn</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nhiều</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ấn</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tượng</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và</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cảm</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xúc</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trong</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bài</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thơ</a:t>
                      </a:r>
                      <a:r>
                        <a:rPr lang="en-US" sz="2700" dirty="0">
                          <a:solidFill>
                            <a:srgbClr val="0D0D0D"/>
                          </a:solidFill>
                          <a:effectLst/>
                          <a:latin typeface="Times New Roman" panose="02020603050405020304" pitchFamily="18" charset="0"/>
                          <a:ea typeface="Calibri" panose="020F0502020204030204" pitchFamily="34" charset="0"/>
                        </a:rPr>
                        <a:t> </a:t>
                      </a:r>
                      <a:r>
                        <a:rPr lang="en-US" sz="2700" b="1" i="1" dirty="0" err="1">
                          <a:solidFill>
                            <a:srgbClr val="0D0D0D"/>
                          </a:solidFill>
                          <a:effectLst/>
                          <a:latin typeface="Times New Roman" panose="02020603050405020304" pitchFamily="18" charset="0"/>
                          <a:ea typeface="Calibri" panose="020F0502020204030204" pitchFamily="34" charset="0"/>
                        </a:rPr>
                        <a:t>Mùa</a:t>
                      </a:r>
                      <a:r>
                        <a:rPr lang="en-US" sz="2700" b="1" i="1" dirty="0">
                          <a:solidFill>
                            <a:srgbClr val="0D0D0D"/>
                          </a:solidFill>
                          <a:effectLst/>
                          <a:latin typeface="Times New Roman" panose="02020603050405020304" pitchFamily="18" charset="0"/>
                          <a:ea typeface="Calibri" panose="020F0502020204030204" pitchFamily="34" charset="0"/>
                        </a:rPr>
                        <a:t> </a:t>
                      </a:r>
                      <a:r>
                        <a:rPr lang="en-US" sz="2700" b="1" i="1" dirty="0" err="1">
                          <a:solidFill>
                            <a:srgbClr val="0D0D0D"/>
                          </a:solidFill>
                          <a:effectLst/>
                          <a:latin typeface="Times New Roman" panose="02020603050405020304" pitchFamily="18" charset="0"/>
                          <a:ea typeface="Calibri" panose="020F0502020204030204" pitchFamily="34" charset="0"/>
                        </a:rPr>
                        <a:t>xuân</a:t>
                      </a:r>
                      <a:r>
                        <a:rPr lang="en-US" sz="2700" b="1" i="1" dirty="0">
                          <a:solidFill>
                            <a:srgbClr val="0D0D0D"/>
                          </a:solidFill>
                          <a:effectLst/>
                          <a:latin typeface="Times New Roman" panose="02020603050405020304" pitchFamily="18" charset="0"/>
                          <a:ea typeface="Calibri" panose="020F0502020204030204" pitchFamily="34" charset="0"/>
                        </a:rPr>
                        <a:t> </a:t>
                      </a:r>
                      <a:r>
                        <a:rPr lang="en-US" sz="2700" b="1" i="1" dirty="0" err="1">
                          <a:solidFill>
                            <a:srgbClr val="0D0D0D"/>
                          </a:solidFill>
                          <a:effectLst/>
                          <a:latin typeface="Times New Roman" panose="02020603050405020304" pitchFamily="18" charset="0"/>
                          <a:ea typeface="Calibri" panose="020F0502020204030204" pitchFamily="34" charset="0"/>
                        </a:rPr>
                        <a:t>chín</a:t>
                      </a:r>
                      <a:r>
                        <a:rPr lang="en-US" sz="2700" dirty="0">
                          <a:solidFill>
                            <a:srgbClr val="0D0D0D"/>
                          </a:solidFill>
                          <a:effectLst/>
                          <a:latin typeface="Times New Roman" panose="02020603050405020304" pitchFamily="18" charset="0"/>
                          <a:ea typeface="Calibri" panose="020F0502020204030204" pitchFamily="34" charset="0"/>
                        </a:rPr>
                        <a:t> – </a:t>
                      </a:r>
                      <a:r>
                        <a:rPr lang="en-US" sz="2700" dirty="0" err="1">
                          <a:solidFill>
                            <a:srgbClr val="0D0D0D"/>
                          </a:solidFill>
                          <a:effectLst/>
                          <a:latin typeface="Times New Roman" panose="02020603050405020304" pitchFamily="18" charset="0"/>
                          <a:ea typeface="Calibri" panose="020F0502020204030204" pitchFamily="34" charset="0"/>
                        </a:rPr>
                        <a:t>Hàn</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Mặc</a:t>
                      </a:r>
                      <a:r>
                        <a:rPr lang="en-US" sz="2700" dirty="0">
                          <a:solidFill>
                            <a:srgbClr val="0D0D0D"/>
                          </a:solidFill>
                          <a:effectLst/>
                          <a:latin typeface="Times New Roman" panose="02020603050405020304" pitchFamily="18" charset="0"/>
                          <a:ea typeface="Calibri" panose="020F0502020204030204" pitchFamily="34" charset="0"/>
                        </a:rPr>
                        <a:t> </a:t>
                      </a:r>
                      <a:r>
                        <a:rPr lang="en-US" sz="2700" dirty="0" err="1">
                          <a:solidFill>
                            <a:srgbClr val="0D0D0D"/>
                          </a:solidFill>
                          <a:effectLst/>
                          <a:latin typeface="Times New Roman" panose="02020603050405020304" pitchFamily="18" charset="0"/>
                          <a:ea typeface="Calibri" panose="020F0502020204030204" pitchFamily="34" charset="0"/>
                        </a:rPr>
                        <a:t>Tử</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 </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8670068"/>
                  </a:ext>
                </a:extLst>
              </a:tr>
              <a:tr h="0">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3</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dirty="0">
                          <a:solidFill>
                            <a:srgbClr val="0D0D0D"/>
                          </a:solidFill>
                          <a:effectLst/>
                          <a:latin typeface="Times New Roman" panose="02020603050405020304" pitchFamily="18" charset="0"/>
                          <a:ea typeface="Calibri" panose="020F0502020204030204" pitchFamily="34" charset="0"/>
                        </a:rPr>
                        <a:t>Đoạn văn đảm bảo tính liên kết giữa các câu trong đoạn văn, có sự kết hợp các thao tác lập luận phù hợp.</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 </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7639218"/>
                  </a:ext>
                </a:extLst>
              </a:tr>
              <a:tr h="0">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4</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dirty="0">
                          <a:solidFill>
                            <a:srgbClr val="0D0D0D"/>
                          </a:solidFill>
                          <a:effectLst/>
                          <a:latin typeface="Times New Roman" panose="02020603050405020304" pitchFamily="18" charset="0"/>
                          <a:ea typeface="Calibri" panose="020F0502020204030204" pitchFamily="34" charset="0"/>
                        </a:rPr>
                        <a:t>Đoạn văn đảm bảo yêu cầu về chính tả, cách sử dụng từ ngữ, ngữ pháp.</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 </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4261755"/>
                  </a:ext>
                </a:extLst>
              </a:tr>
              <a:tr h="0">
                <a:tc>
                  <a:txBody>
                    <a:bodyPr/>
                    <a:lstStyle/>
                    <a:p>
                      <a:pPr algn="just">
                        <a:spcAft>
                          <a:spcPts val="0"/>
                        </a:spcAft>
                      </a:pPr>
                      <a:r>
                        <a:rPr lang="vi-VN" sz="2700" b="1">
                          <a:solidFill>
                            <a:srgbClr val="0D0D0D"/>
                          </a:solidFill>
                          <a:effectLst/>
                          <a:latin typeface="Times New Roman" panose="02020603050405020304" pitchFamily="18" charset="0"/>
                          <a:ea typeface="Calibri" panose="020F0502020204030204" pitchFamily="34" charset="0"/>
                        </a:rPr>
                        <a:t>5</a:t>
                      </a:r>
                      <a:endParaRPr lang="en-US" sz="27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dirty="0">
                          <a:solidFill>
                            <a:srgbClr val="0D0D0D"/>
                          </a:solidFill>
                          <a:effectLst/>
                          <a:latin typeface="Times New Roman" panose="02020603050405020304" pitchFamily="18" charset="0"/>
                          <a:ea typeface="Calibri" panose="020F0502020204030204" pitchFamily="34" charset="0"/>
                        </a:rPr>
                        <a:t>Đoạn văn thể hiện sự sáng tạo: suy nghĩ sâu sắc về vấn đề nghị luận; có cách diễn đạt mới mẻ.</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700" b="1" dirty="0">
                          <a:solidFill>
                            <a:srgbClr val="0D0D0D"/>
                          </a:solidFill>
                          <a:effectLst/>
                          <a:latin typeface="Times New Roman" panose="02020603050405020304" pitchFamily="18" charset="0"/>
                          <a:ea typeface="Calibri" panose="020F0502020204030204" pitchFamily="34" charset="0"/>
                        </a:rPr>
                        <a:t> </a:t>
                      </a:r>
                      <a:endParaRPr lang="en-US" sz="27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4694937"/>
                  </a:ext>
                </a:extLst>
              </a:tr>
            </a:tbl>
          </a:graphicData>
        </a:graphic>
      </p:graphicFrame>
    </p:spTree>
    <p:extLst>
      <p:ext uri="{BB962C8B-B14F-4D97-AF65-F5344CB8AC3E}">
        <p14:creationId xmlns:p14="http://schemas.microsoft.com/office/powerpoint/2010/main" val="2596785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4" name="Rectangle 3"/>
          <p:cNvSpPr/>
          <p:nvPr/>
        </p:nvSpPr>
        <p:spPr>
          <a:xfrm>
            <a:off x="4425262" y="736973"/>
            <a:ext cx="3392275" cy="523220"/>
          </a:xfrm>
          <a:prstGeom prst="rect">
            <a:avLst/>
          </a:prstGeom>
        </p:spPr>
        <p:txBody>
          <a:bodyPr wrap="none">
            <a:spAutoFit/>
          </a:bodyPr>
          <a:lstStyle/>
          <a:p>
            <a:pPr algn="ctr">
              <a:spcAft>
                <a:spcPts val="0"/>
              </a:spcAft>
            </a:pPr>
            <a:r>
              <a:rPr lang="en-US" sz="2800" b="1" dirty="0" err="1">
                <a:solidFill>
                  <a:srgbClr val="7030A0"/>
                </a:solidFill>
                <a:latin typeface="Times New Roman" panose="02020603050405020304" pitchFamily="18" charset="0"/>
                <a:ea typeface="Times New Roman" panose="02020603050405020304" pitchFamily="18" charset="0"/>
              </a:rPr>
              <a:t>Đoạn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văn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tham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khảo</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723900" y="1450483"/>
            <a:ext cx="10795000" cy="4832092"/>
          </a:xfrm>
          <a:prstGeom prst="rect">
            <a:avLst/>
          </a:prstGeom>
        </p:spPr>
        <p:txBody>
          <a:bodyPr>
            <a:spAutoFit/>
          </a:bodyPr>
          <a:lstStyle/>
          <a:p>
            <a:pPr algn="just">
              <a:spcAft>
                <a:spcPts val="0"/>
              </a:spcAft>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Đắm</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miên</a:t>
            </a:r>
            <a:r>
              <a:rPr lang="en-US" sz="2800" dirty="0">
                <a:latin typeface="Times New Roman" panose="02020603050405020304" pitchFamily="18" charset="0"/>
                <a:ea typeface="Times New Roman" panose="02020603050405020304" pitchFamily="18" charset="0"/>
              </a:rPr>
              <a:t> man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non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non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rung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vòm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hữu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muốn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sóng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3375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2" name="Rectangle 1"/>
          <p:cNvSpPr/>
          <p:nvPr/>
        </p:nvSpPr>
        <p:spPr>
          <a:xfrm>
            <a:off x="4233704" y="353961"/>
            <a:ext cx="3775393" cy="523220"/>
          </a:xfrm>
          <a:prstGeom prst="rect">
            <a:avLst/>
          </a:prstGeom>
        </p:spPr>
        <p:txBody>
          <a:bodyPr wrap="none">
            <a:spAutoFit/>
          </a:bodyPr>
          <a:lstStyle/>
          <a:p>
            <a:r>
              <a:rPr lang="en-US" sz="2800" b="1" dirty="0">
                <a:solidFill>
                  <a:srgbClr val="7030A0"/>
                </a:solidFill>
                <a:latin typeface="Times New Roman" panose="02020603050405020304" pitchFamily="18" charset="0"/>
                <a:ea typeface="Calibri" panose="020F0502020204030204" pitchFamily="34" charset="0"/>
              </a:rPr>
              <a:t>VẬN DỤNG, LIÊN HỆ</a:t>
            </a:r>
            <a:endParaRPr lang="en-US" sz="2800" dirty="0"/>
          </a:p>
        </p:txBody>
      </p:sp>
      <p:pic>
        <p:nvPicPr>
          <p:cNvPr id="6" name="Picture 5"/>
          <p:cNvPicPr>
            <a:picLocks noChangeAspect="1"/>
          </p:cNvPicPr>
          <p:nvPr/>
        </p:nvPicPr>
        <p:blipFill>
          <a:blip r:embed="rId3"/>
          <a:stretch>
            <a:fillRect/>
          </a:stretch>
        </p:blipFill>
        <p:spPr>
          <a:xfrm>
            <a:off x="723901" y="1458920"/>
            <a:ext cx="3509804" cy="2920130"/>
          </a:xfrm>
          <a:prstGeom prst="rect">
            <a:avLst/>
          </a:prstGeom>
        </p:spPr>
      </p:pic>
      <p:sp>
        <p:nvSpPr>
          <p:cNvPr id="7" name="Rounded Rectangle 6"/>
          <p:cNvSpPr/>
          <p:nvPr/>
        </p:nvSpPr>
        <p:spPr>
          <a:xfrm>
            <a:off x="1167949" y="1169786"/>
            <a:ext cx="2669621" cy="578265"/>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217678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Nhiệm</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vụ</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1</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499293" y="1458919"/>
            <a:ext cx="3509804" cy="3393299"/>
          </a:xfrm>
          <a:prstGeom prst="rect">
            <a:avLst/>
          </a:prstGeom>
        </p:spPr>
      </p:pic>
      <p:sp>
        <p:nvSpPr>
          <p:cNvPr id="9" name="Rounded Rectangle 8"/>
          <p:cNvSpPr/>
          <p:nvPr/>
        </p:nvSpPr>
        <p:spPr>
          <a:xfrm>
            <a:off x="4943341" y="1169786"/>
            <a:ext cx="2669621" cy="578265"/>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217678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Nhiệm</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vụ</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2</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274685" y="1458919"/>
            <a:ext cx="3509804" cy="4469933"/>
          </a:xfrm>
          <a:prstGeom prst="rect">
            <a:avLst/>
          </a:prstGeom>
        </p:spPr>
      </p:pic>
      <p:sp>
        <p:nvSpPr>
          <p:cNvPr id="11" name="Rounded Rectangle 10"/>
          <p:cNvSpPr/>
          <p:nvPr/>
        </p:nvSpPr>
        <p:spPr>
          <a:xfrm>
            <a:off x="8718733" y="1169786"/>
            <a:ext cx="2669621" cy="578265"/>
          </a:xfrm>
          <a:prstGeom prst="roundRect">
            <a:avLst/>
          </a:prstGeom>
          <a:solidFill>
            <a:srgbClr val="F79646">
              <a:lumMod val="75000"/>
            </a:srgbClr>
          </a:solidFill>
          <a:ln w="25400" cap="flat" cmpd="sng" algn="ctr">
            <a:noFill/>
            <a:prstDash val="solid"/>
          </a:ln>
          <a:effectLst/>
        </p:spPr>
        <p:txBody>
          <a:bodyPr rtlCol="0" anchor="ctr"/>
          <a:lstStyle/>
          <a:p>
            <a:pPr marL="0" marR="0" lvl="0" indent="0" algn="ctr" defTabSz="217678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Nhiệm</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vụ</a:t>
            </a:r>
            <a:r>
              <a:rPr kumimoji="0" lang="en-US" sz="2800" b="1"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3</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951924" y="1824504"/>
            <a:ext cx="3015392" cy="2062103"/>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rPr>
              <a:t>HS </a:t>
            </a:r>
            <a:r>
              <a:rPr lang="en-US" sz="3200" dirty="0" err="1">
                <a:latin typeface="Times New Roman" panose="02020603050405020304" pitchFamily="18" charset="0"/>
                <a:ea typeface="Times New Roman" panose="02020603050405020304" pitchFamily="18" charset="0"/>
              </a:rPr>
              <a:t>sưu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tầm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Mùa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706752" y="1824504"/>
            <a:ext cx="3065648" cy="2554545"/>
          </a:xfrm>
          <a:prstGeom prst="rect">
            <a:avLst/>
          </a:prstGeom>
        </p:spPr>
        <p:txBody>
          <a:bodyPr wrap="square">
            <a:spAutoFit/>
          </a:bodyPr>
          <a:lstStyle/>
          <a:p>
            <a:pPr algn="just">
              <a:spcAft>
                <a:spcPts val="0"/>
              </a:spcAft>
            </a:pPr>
            <a:r>
              <a:rPr lang="en-US" sz="3200" dirty="0">
                <a:latin typeface="Times New Roman" panose="02020603050405020304" pitchFamily="18" charset="0"/>
                <a:ea typeface="Times New Roman" panose="02020603050405020304" pitchFamily="18" charset="0"/>
              </a:rPr>
              <a:t>HS </a:t>
            </a:r>
            <a:r>
              <a:rPr lang="en-US" sz="3200" dirty="0" err="1">
                <a:latin typeface="Times New Roman" panose="02020603050405020304" pitchFamily="18" charset="0"/>
                <a:ea typeface="Times New Roman" panose="02020603050405020304" pitchFamily="18" charset="0"/>
              </a:rPr>
              <a:t>sưu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tầm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hát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phim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thoại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báo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8404431" y="1871379"/>
            <a:ext cx="3246795" cy="3539430"/>
          </a:xfrm>
          <a:prstGeom prst="rect">
            <a:avLst/>
          </a:prstGeom>
        </p:spPr>
        <p:txBody>
          <a:bodyPr wrap="square">
            <a:spAutoFit/>
          </a:bodyPr>
          <a:lstStyle/>
          <a:p>
            <a:r>
              <a:rPr lang="vi-VN" sz="3200" dirty="0">
                <a:solidFill>
                  <a:srgbClr val="0D0D0D"/>
                </a:solidFill>
                <a:latin typeface="Times New Roman" panose="02020603050405020304" pitchFamily="18" charset="0"/>
                <a:ea typeface="Times New Roman" panose="02020603050405020304" pitchFamily="18" charset="0"/>
              </a:rPr>
              <a:t>HS biên </a:t>
            </a:r>
            <a:r>
              <a:rPr lang="en-US" sz="3200" dirty="0" err="1">
                <a:solidFill>
                  <a:srgbClr val="0D0D0D"/>
                </a:solidFill>
                <a:latin typeface="Times New Roman" panose="02020603050405020304" pitchFamily="18" charset="0"/>
                <a:ea typeface="Times New Roman" panose="02020603050405020304" pitchFamily="18" charset="0"/>
              </a:rPr>
              <a:t>tập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dàn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Mùa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xuân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thành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hoạt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sau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đó</a:t>
            </a:r>
            <a:r>
              <a:rPr lang="en-US" sz="3200" dirty="0">
                <a:solidFill>
                  <a:srgbClr val="0D0D0D"/>
                </a:solidFill>
                <a:latin typeface="Times New Roman" panose="02020603050405020304" pitchFamily="18" charset="0"/>
                <a:ea typeface="Times New Roman" panose="02020603050405020304" pitchFamily="18" charset="0"/>
              </a:rPr>
              <a:t> </a:t>
            </a:r>
            <a:r>
              <a:rPr lang="vi-VN" sz="3200" dirty="0">
                <a:solidFill>
                  <a:srgbClr val="0D0D0D"/>
                </a:solidFill>
                <a:latin typeface="Times New Roman" panose="02020603050405020304" pitchFamily="18" charset="0"/>
                <a:ea typeface="Times New Roman" panose="02020603050405020304" pitchFamily="18" charset="0"/>
              </a:rPr>
              <a:t>nhập vai tái hiện cảnh </a:t>
            </a:r>
            <a:r>
              <a:rPr lang="en-US" sz="3200" dirty="0" err="1">
                <a:solidFill>
                  <a:srgbClr val="0D0D0D"/>
                </a:solidFill>
                <a:latin typeface="Times New Roman" panose="02020603050405020304" pitchFamily="18" charset="0"/>
                <a:ea typeface="Times New Roman" panose="02020603050405020304" pitchFamily="18" charset="0"/>
              </a:rPr>
              <a:t>sắc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xuân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p>
        </p:txBody>
      </p:sp>
      <p:pic>
        <p:nvPicPr>
          <p:cNvPr id="14" name="Picture 13"/>
          <p:cNvPicPr>
            <a:picLocks noChangeAspect="1"/>
          </p:cNvPicPr>
          <p:nvPr/>
        </p:nvPicPr>
        <p:blipFill>
          <a:blip r:embed="rId4"/>
          <a:stretch>
            <a:fillRect/>
          </a:stretch>
        </p:blipFill>
        <p:spPr>
          <a:xfrm>
            <a:off x="1311990" y="3886607"/>
            <a:ext cx="2333625" cy="2247493"/>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p:cNvPicPr>
            <a:picLocks noChangeAspect="1"/>
          </p:cNvPicPr>
          <p:nvPr/>
        </p:nvPicPr>
        <p:blipFill rotWithShape="1">
          <a:blip r:embed="rId5"/>
          <a:srcRect r="10067"/>
          <a:stretch/>
        </p:blipFill>
        <p:spPr>
          <a:xfrm>
            <a:off x="4895428" y="4324889"/>
            <a:ext cx="2549320" cy="2218134"/>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Picture 15"/>
          <p:cNvPicPr>
            <a:picLocks noChangeAspect="1"/>
          </p:cNvPicPr>
          <p:nvPr/>
        </p:nvPicPr>
        <p:blipFill rotWithShape="1">
          <a:blip r:embed="rId6"/>
          <a:srcRect l="11435" r="16499"/>
          <a:stretch/>
        </p:blipFill>
        <p:spPr>
          <a:xfrm>
            <a:off x="9088437" y="5204068"/>
            <a:ext cx="2038614" cy="1620151"/>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911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3"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2" name="Rectangle 1"/>
          <p:cNvSpPr/>
          <p:nvPr/>
        </p:nvSpPr>
        <p:spPr>
          <a:xfrm>
            <a:off x="3721480" y="209387"/>
            <a:ext cx="4799840"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MỘT SỐ LỜI BÌNH THAM KHẢO</a:t>
            </a:r>
          </a:p>
        </p:txBody>
      </p:sp>
      <p:pic>
        <p:nvPicPr>
          <p:cNvPr id="6" name="Picture 5"/>
          <p:cNvPicPr>
            <a:picLocks noChangeAspect="1"/>
          </p:cNvPicPr>
          <p:nvPr/>
        </p:nvPicPr>
        <p:blipFill>
          <a:blip r:embed="rId3"/>
          <a:stretch>
            <a:fillRect/>
          </a:stretch>
        </p:blipFill>
        <p:spPr>
          <a:xfrm>
            <a:off x="1330064" y="1066800"/>
            <a:ext cx="9582671" cy="4847303"/>
          </a:xfrm>
          <a:prstGeom prst="rect">
            <a:avLst/>
          </a:prstGeom>
        </p:spPr>
      </p:pic>
      <p:sp>
        <p:nvSpPr>
          <p:cNvPr id="3" name="Rectangle 2"/>
          <p:cNvSpPr/>
          <p:nvPr/>
        </p:nvSpPr>
        <p:spPr>
          <a:xfrm>
            <a:off x="1632155" y="1243782"/>
            <a:ext cx="9075174" cy="4474302"/>
          </a:xfrm>
          <a:prstGeom prst="rect">
            <a:avLst/>
          </a:prstGeom>
        </p:spPr>
        <p:txBody>
          <a:bodyPr wrap="square">
            <a:spAutoFit/>
          </a:bodyPr>
          <a:lstStyle/>
          <a:p>
            <a:pPr algn="just">
              <a:lnSpc>
                <a:spcPct val="150000"/>
              </a:lnSpc>
              <a:spcBef>
                <a:spcPts val="1200"/>
              </a:spcBef>
              <a:spcAft>
                <a:spcPts val="300"/>
              </a:spcAft>
            </a:pPr>
            <a:r>
              <a:rPr lang="en-US" sz="3200" b="1" dirty="0">
                <a:solidFill>
                  <a:srgbClr val="202122"/>
                </a:solidFill>
                <a:latin typeface="Times New Roman" panose="02020603050405020304" pitchFamily="18" charset="0"/>
                <a:ea typeface="Times New Roman" panose="02020603050405020304" pitchFamily="18" charset="0"/>
              </a:rPr>
              <a:t>1. </a:t>
            </a:r>
            <a:r>
              <a:rPr lang="en-US" sz="3200" b="1" dirty="0" err="1">
                <a:solidFill>
                  <a:srgbClr val="202122"/>
                </a:solidFill>
                <a:latin typeface="Times New Roman" panose="02020603050405020304" pitchFamily="18" charset="0"/>
                <a:ea typeface="Times New Roman" panose="02020603050405020304" pitchFamily="18" charset="0"/>
              </a:rPr>
              <a:t>Văn</a:t>
            </a:r>
            <a:r>
              <a:rPr lang="en-US" sz="3200" b="1" dirty="0">
                <a:solidFill>
                  <a:srgbClr val="202122"/>
                </a:solidFill>
                <a:latin typeface="Times New Roman" panose="02020603050405020304" pitchFamily="18" charset="0"/>
                <a:ea typeface="Times New Roman" panose="02020603050405020304" pitchFamily="18" charset="0"/>
              </a:rPr>
              <a:t> </a:t>
            </a:r>
            <a:r>
              <a:rPr lang="en-US" sz="3200" b="1" dirty="0" err="1">
                <a:solidFill>
                  <a:srgbClr val="202122"/>
                </a:solidFill>
                <a:latin typeface="Times New Roman" panose="02020603050405020304" pitchFamily="18" charset="0"/>
                <a:ea typeface="Times New Roman" panose="02020603050405020304" pitchFamily="18" charset="0"/>
              </a:rPr>
              <a:t>Giá</a:t>
            </a:r>
            <a:r>
              <a:rPr lang="en-US" sz="3200" b="1" dirty="0">
                <a:solidFill>
                  <a:srgbClr val="202122"/>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algn="just">
              <a:lnSpc>
                <a:spcPct val="150000"/>
              </a:lnSpc>
              <a:spcAft>
                <a:spcPts val="120"/>
              </a:spcAft>
            </a:pPr>
            <a:r>
              <a:rPr lang="en-US" sz="3200" dirty="0" err="1">
                <a:solidFill>
                  <a:srgbClr val="202122"/>
                </a:solidFill>
                <a:latin typeface="Times New Roman" panose="02020603050405020304" pitchFamily="18" charset="0"/>
                <a:ea typeface="Times New Roman" panose="02020603050405020304" pitchFamily="18" charset="0"/>
              </a:rPr>
              <a:t>Âm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hưởng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chủ</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đạo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bài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niềm</a:t>
            </a:r>
            <a:r>
              <a:rPr lang="en-US" sz="3200" dirty="0">
                <a:solidFill>
                  <a:srgbClr val="202122"/>
                </a:solidFill>
                <a:latin typeface="Times New Roman" panose="02020603050405020304" pitchFamily="18" charset="0"/>
                <a:ea typeface="Times New Roman" panose="02020603050405020304" pitchFamily="18" charset="0"/>
              </a:rPr>
              <a:t> bi </a:t>
            </a:r>
            <a:r>
              <a:rPr lang="en-US" sz="3200" dirty="0" err="1">
                <a:solidFill>
                  <a:srgbClr val="202122"/>
                </a:solidFill>
                <a:latin typeface="Times New Roman" panose="02020603050405020304" pitchFamily="18" charset="0"/>
                <a:ea typeface="Times New Roman" panose="02020603050405020304" pitchFamily="18" charset="0"/>
              </a:rPr>
              <a:t>cảm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nỗi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buồn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xót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tiếc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nuối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thấm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thía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đến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sâu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thẳm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Đó</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cảm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thi</a:t>
            </a:r>
            <a:r>
              <a:rPr lang="en-US" sz="3200" dirty="0">
                <a:solidFill>
                  <a:srgbClr val="202122"/>
                </a:solidFill>
                <a:latin typeface="Times New Roman" panose="02020603050405020304" pitchFamily="18" charset="0"/>
                <a:ea typeface="Times New Roman" panose="02020603050405020304" pitchFamily="18" charset="0"/>
              </a:rPr>
              <a:t> ca </a:t>
            </a:r>
            <a:r>
              <a:rPr lang="en-US" sz="3200" dirty="0" err="1">
                <a:solidFill>
                  <a:srgbClr val="202122"/>
                </a:solidFill>
                <a:latin typeface="Times New Roman" panose="02020603050405020304" pitchFamily="18" charset="0"/>
                <a:ea typeface="Times New Roman" panose="02020603050405020304" pitchFamily="18" charset="0"/>
              </a:rPr>
              <a:t>gợi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cho</a:t>
            </a:r>
            <a:r>
              <a:rPr lang="en-US" sz="3200" dirty="0">
                <a:solidFill>
                  <a:srgbClr val="202122"/>
                </a:solidFill>
                <a:latin typeface="Times New Roman" panose="02020603050405020304" pitchFamily="18" charset="0"/>
                <a:ea typeface="Times New Roman" panose="02020603050405020304" pitchFamily="18" charset="0"/>
              </a:rPr>
              <a:t> ta </a:t>
            </a:r>
            <a:r>
              <a:rPr lang="en-US" sz="3200" dirty="0" err="1">
                <a:solidFill>
                  <a:srgbClr val="202122"/>
                </a:solidFill>
                <a:latin typeface="Times New Roman" panose="02020603050405020304" pitchFamily="18" charset="0"/>
                <a:ea typeface="Times New Roman" panose="02020603050405020304" pitchFamily="18" charset="0"/>
              </a:rPr>
              <a:t>chạnh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nghĩ</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về</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người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nhất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vĩnh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viễn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có</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nghĩa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vô</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nghĩa</a:t>
            </a:r>
            <a:r>
              <a:rPr lang="en-US" sz="3200" dirty="0">
                <a:solidFill>
                  <a:srgbClr val="202122"/>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632155" y="2258534"/>
            <a:ext cx="457457" cy="457457"/>
          </a:xfrm>
          <a:prstGeom prst="rect">
            <a:avLst/>
          </a:prstGeom>
        </p:spPr>
      </p:pic>
    </p:spTree>
    <p:extLst>
      <p:ext uri="{BB962C8B-B14F-4D97-AF65-F5344CB8AC3E}">
        <p14:creationId xmlns:p14="http://schemas.microsoft.com/office/powerpoint/2010/main" val="1462746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2" name="Rectangle 1"/>
          <p:cNvSpPr/>
          <p:nvPr/>
        </p:nvSpPr>
        <p:spPr>
          <a:xfrm>
            <a:off x="3721480" y="209387"/>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pic>
        <p:nvPicPr>
          <p:cNvPr id="6" name="Picture 5"/>
          <p:cNvPicPr>
            <a:picLocks noChangeAspect="1"/>
          </p:cNvPicPr>
          <p:nvPr/>
        </p:nvPicPr>
        <p:blipFill>
          <a:blip r:embed="rId3"/>
          <a:stretch>
            <a:fillRect/>
          </a:stretch>
        </p:blipFill>
        <p:spPr>
          <a:xfrm>
            <a:off x="900471" y="1066800"/>
            <a:ext cx="10441858" cy="5067300"/>
          </a:xfrm>
          <a:prstGeom prst="rect">
            <a:avLst/>
          </a:prstGeom>
        </p:spPr>
      </p:pic>
      <p:sp>
        <p:nvSpPr>
          <p:cNvPr id="4" name="Rectangle 3"/>
          <p:cNvSpPr/>
          <p:nvPr/>
        </p:nvSpPr>
        <p:spPr>
          <a:xfrm>
            <a:off x="1224935" y="1246152"/>
            <a:ext cx="9792929" cy="4426853"/>
          </a:xfrm>
          <a:prstGeom prst="rect">
            <a:avLst/>
          </a:prstGeom>
        </p:spPr>
        <p:txBody>
          <a:bodyPr wrap="square">
            <a:spAutoFit/>
          </a:bodyPr>
          <a:lstStyle/>
          <a:p>
            <a:pPr algn="just">
              <a:spcAft>
                <a:spcPts val="120"/>
              </a:spcAft>
            </a:pPr>
            <a:r>
              <a:rPr lang="en-US" sz="2800" b="1" dirty="0">
                <a:solidFill>
                  <a:srgbClr val="202122"/>
                </a:solidFill>
                <a:latin typeface="Times New Roman" panose="02020603050405020304" pitchFamily="18" charset="0"/>
                <a:ea typeface="Times New Roman" panose="02020603050405020304" pitchFamily="18" charset="0"/>
              </a:rPr>
              <a:t>2. Mai </a:t>
            </a:r>
            <a:r>
              <a:rPr lang="en-US" sz="2800" b="1" dirty="0" err="1">
                <a:solidFill>
                  <a:srgbClr val="202122"/>
                </a:solidFill>
                <a:latin typeface="Times New Roman" panose="02020603050405020304" pitchFamily="18" charset="0"/>
                <a:ea typeface="Times New Roman" panose="02020603050405020304" pitchFamily="18" charset="0"/>
              </a:rPr>
              <a:t>Văn</a:t>
            </a:r>
            <a:r>
              <a:rPr lang="en-US" sz="2800" b="1" dirty="0">
                <a:solidFill>
                  <a:srgbClr val="202122"/>
                </a:solidFill>
                <a:latin typeface="Times New Roman" panose="02020603050405020304" pitchFamily="18" charset="0"/>
                <a:ea typeface="Times New Roman" panose="02020603050405020304" pitchFamily="18" charset="0"/>
              </a:rPr>
              <a:t> </a:t>
            </a:r>
            <a:r>
              <a:rPr lang="en-US" sz="2800" b="1" dirty="0" err="1">
                <a:solidFill>
                  <a:srgbClr val="202122"/>
                </a:solidFill>
                <a:latin typeface="Times New Roman" panose="02020603050405020304" pitchFamily="18" charset="0"/>
                <a:ea typeface="Times New Roman" panose="02020603050405020304" pitchFamily="18" charset="0"/>
              </a:rPr>
              <a:t>Hoan</a:t>
            </a:r>
            <a:r>
              <a:rPr lang="en-US" sz="2800" b="1" dirty="0">
                <a:solidFill>
                  <a:srgbClr val="2021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algn="just">
              <a:spcAft>
                <a:spcPts val="120"/>
              </a:spcAft>
            </a:pPr>
            <a:r>
              <a:rPr lang="en-US" sz="2800" dirty="0" err="1">
                <a:solidFill>
                  <a:srgbClr val="202122"/>
                </a:solidFill>
                <a:latin typeface="Times New Roman" panose="02020603050405020304" pitchFamily="18" charset="0"/>
                <a:ea typeface="Times New Roman" panose="02020603050405020304" pitchFamily="18" charset="0"/>
              </a:rPr>
              <a:t>Muốn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hiểu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chủ</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đề</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của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Mùa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chín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tốt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nhất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là</a:t>
            </a:r>
            <a:r>
              <a:rPr lang="en-US" sz="2800" dirty="0">
                <a:solidFill>
                  <a:srgbClr val="202122"/>
                </a:solidFill>
                <a:latin typeface="Times New Roman" panose="02020603050405020304" pitchFamily="18" charset="0"/>
                <a:ea typeface="Times New Roman" panose="02020603050405020304" pitchFamily="18" charset="0"/>
              </a:rPr>
              <a:t> ta </a:t>
            </a:r>
            <a:r>
              <a:rPr lang="en-US" sz="2800" dirty="0" err="1">
                <a:solidFill>
                  <a:srgbClr val="202122"/>
                </a:solidFill>
                <a:latin typeface="Times New Roman" panose="02020603050405020304" pitchFamily="18" charset="0"/>
                <a:ea typeface="Times New Roman" panose="02020603050405020304" pitchFamily="18" charset="0"/>
              </a:rPr>
              <a:t>thử</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làm</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phép</a:t>
            </a:r>
            <a:r>
              <a:rPr lang="en-US" sz="2800" dirty="0">
                <a:solidFill>
                  <a:srgbClr val="202122"/>
                </a:solidFill>
                <a:latin typeface="Times New Roman" panose="02020603050405020304" pitchFamily="18" charset="0"/>
                <a:ea typeface="Times New Roman" panose="02020603050405020304" pitchFamily="18" charset="0"/>
              </a:rPr>
              <a:t> so </a:t>
            </a:r>
            <a:r>
              <a:rPr lang="en-US" sz="2800" dirty="0" err="1">
                <a:solidFill>
                  <a:srgbClr val="202122"/>
                </a:solidFill>
                <a:latin typeface="Times New Roman" panose="02020603050405020304" pitchFamily="18" charset="0"/>
                <a:ea typeface="Times New Roman" panose="02020603050405020304" pitchFamily="18" charset="0"/>
              </a:rPr>
              <a:t>sánh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đối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chiếu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hai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khổ</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thơ</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đầu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khổ</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thơ</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cuối</a:t>
            </a:r>
            <a:r>
              <a:rPr lang="en-US" sz="2800" dirty="0">
                <a:solidFill>
                  <a:srgbClr val="2021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algn="just">
              <a:spcAft>
                <a:spcPts val="120"/>
              </a:spcAft>
            </a:pPr>
            <a:r>
              <a:rPr lang="en-US" sz="2800" dirty="0" err="1">
                <a:solidFill>
                  <a:srgbClr val="202122"/>
                </a:solidFill>
                <a:latin typeface="Times New Roman" panose="02020603050405020304" pitchFamily="18" charset="0"/>
                <a:ea typeface="Times New Roman" panose="02020603050405020304" pitchFamily="18" charset="0"/>
              </a:rPr>
              <a:t>Trước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mắt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chúng</a:t>
            </a:r>
            <a:r>
              <a:rPr lang="en-US" sz="2800" dirty="0">
                <a:solidFill>
                  <a:srgbClr val="202122"/>
                </a:solidFill>
                <a:latin typeface="Times New Roman" panose="02020603050405020304" pitchFamily="18" charset="0"/>
                <a:ea typeface="Times New Roman" panose="02020603050405020304" pitchFamily="18" charset="0"/>
              </a:rPr>
              <a:t> ta </a:t>
            </a:r>
            <a:r>
              <a:rPr lang="en-US" sz="2800" dirty="0" err="1">
                <a:solidFill>
                  <a:srgbClr val="202122"/>
                </a:solidFill>
                <a:latin typeface="Times New Roman" panose="02020603050405020304" pitchFamily="18" charset="0"/>
                <a:ea typeface="Times New Roman" panose="02020603050405020304" pitchFamily="18" charset="0"/>
              </a:rPr>
              <a:t>hiện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hai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bức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tranh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gần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như</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hoàn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toàn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đối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lập</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nhau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Sóng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cỏ</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xanh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tươi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gợn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tới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trời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kia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Dọc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bờ</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sông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trắng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nắng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Bao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cô</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thôn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nữ</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hát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đồi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kia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Chị</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ấy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năm</a:t>
            </a:r>
            <a:r>
              <a:rPr lang="en-US" sz="2800" dirty="0">
                <a:solidFill>
                  <a:srgbClr val="202122"/>
                </a:solidFill>
                <a:latin typeface="Times New Roman" panose="02020603050405020304" pitchFamily="18" charset="0"/>
                <a:ea typeface="Times New Roman" panose="02020603050405020304" pitchFamily="18" charset="0"/>
              </a:rPr>
              <a:t> nay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gánh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thóc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xanh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đã</a:t>
            </a:r>
            <a:r>
              <a:rPr lang="en-US" sz="2800" dirty="0">
                <a:solidFill>
                  <a:srgbClr val="202122"/>
                </a:solidFill>
                <a:latin typeface="Times New Roman" panose="02020603050405020304" pitchFamily="18" charset="0"/>
                <a:ea typeface="Times New Roman" panose="02020603050405020304" pitchFamily="18" charset="0"/>
              </a:rPr>
              <a:t> qua </a:t>
            </a:r>
            <a:r>
              <a:rPr lang="en-US" sz="2800" dirty="0" err="1">
                <a:solidFill>
                  <a:srgbClr val="202122"/>
                </a:solidFill>
                <a:latin typeface="Times New Roman" panose="02020603050405020304" pitchFamily="18" charset="0"/>
                <a:ea typeface="Times New Roman" panose="02020603050405020304" pitchFamily="18" charset="0"/>
              </a:rPr>
              <a:t>thời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tuổi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trẻ</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đông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đảo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vui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vẻ</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một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lặng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lẽ</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cô</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đơn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Mùa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ở </a:t>
            </a:r>
            <a:r>
              <a:rPr lang="en-US" sz="2800" dirty="0" err="1">
                <a:solidFill>
                  <a:srgbClr val="202122"/>
                </a:solidFill>
                <a:latin typeface="Times New Roman" panose="02020603050405020304" pitchFamily="18" charset="0"/>
                <a:ea typeface="Times New Roman" panose="02020603050405020304" pitchFamily="18" charset="0"/>
              </a:rPr>
              <a:t>trên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mùa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xanh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ở </a:t>
            </a:r>
            <a:r>
              <a:rPr lang="en-US" sz="2800" dirty="0" err="1">
                <a:solidFill>
                  <a:srgbClr val="202122"/>
                </a:solidFill>
                <a:latin typeface="Times New Roman" panose="02020603050405020304" pitchFamily="18" charset="0"/>
                <a:ea typeface="Times New Roman" panose="02020603050405020304" pitchFamily="18" charset="0"/>
              </a:rPr>
              <a:t>dưới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mùa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đã</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chín</a:t>
            </a:r>
            <a:r>
              <a:rPr lang="en-US" sz="2800" dirty="0">
                <a:solidFill>
                  <a:srgbClr val="202122"/>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224935" y="1786585"/>
            <a:ext cx="457457" cy="457457"/>
          </a:xfrm>
          <a:prstGeom prst="rect">
            <a:avLst/>
          </a:prstGeom>
        </p:spPr>
      </p:pic>
    </p:spTree>
    <p:extLst>
      <p:ext uri="{BB962C8B-B14F-4D97-AF65-F5344CB8AC3E}">
        <p14:creationId xmlns:p14="http://schemas.microsoft.com/office/powerpoint/2010/main" val="4243077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37570" y="353961"/>
            <a:ext cx="8144962" cy="6211237"/>
          </a:xfrm>
          <a:prstGeom prst="rect">
            <a:avLst/>
          </a:prstGeom>
        </p:spPr>
      </p:pic>
      <p:sp>
        <p:nvSpPr>
          <p:cNvPr id="2" name="Rectangle 1"/>
          <p:cNvSpPr/>
          <p:nvPr/>
        </p:nvSpPr>
        <p:spPr>
          <a:xfrm>
            <a:off x="3721480" y="448771"/>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pic>
        <p:nvPicPr>
          <p:cNvPr id="6" name="Picture 5"/>
          <p:cNvPicPr>
            <a:picLocks noChangeAspect="1"/>
          </p:cNvPicPr>
          <p:nvPr/>
        </p:nvPicPr>
        <p:blipFill>
          <a:blip r:embed="rId3"/>
          <a:stretch>
            <a:fillRect/>
          </a:stretch>
        </p:blipFill>
        <p:spPr>
          <a:xfrm>
            <a:off x="900471" y="1066800"/>
            <a:ext cx="10441858" cy="5067300"/>
          </a:xfrm>
          <a:prstGeom prst="rect">
            <a:avLst/>
          </a:prstGeom>
        </p:spPr>
      </p:pic>
      <p:pic>
        <p:nvPicPr>
          <p:cNvPr id="8" name="Picture 7"/>
          <p:cNvPicPr>
            <a:picLocks noChangeAspect="1"/>
          </p:cNvPicPr>
          <p:nvPr/>
        </p:nvPicPr>
        <p:blipFill>
          <a:blip r:embed="rId4"/>
          <a:stretch>
            <a:fillRect/>
          </a:stretch>
        </p:blipFill>
        <p:spPr>
          <a:xfrm>
            <a:off x="1092200" y="1378420"/>
            <a:ext cx="457457" cy="457457"/>
          </a:xfrm>
          <a:prstGeom prst="rect">
            <a:avLst/>
          </a:prstGeom>
        </p:spPr>
      </p:pic>
      <p:sp>
        <p:nvSpPr>
          <p:cNvPr id="3" name="Rectangle 2"/>
          <p:cNvSpPr/>
          <p:nvPr/>
        </p:nvSpPr>
        <p:spPr>
          <a:xfrm>
            <a:off x="1210444" y="1370492"/>
            <a:ext cx="9393646" cy="4439677"/>
          </a:xfrm>
          <a:prstGeom prst="rect">
            <a:avLst/>
          </a:prstGeom>
        </p:spPr>
        <p:txBody>
          <a:bodyPr wrap="square">
            <a:spAutoFit/>
          </a:bodyPr>
          <a:lstStyle/>
          <a:p>
            <a:pPr marL="457200" algn="just">
              <a:spcAft>
                <a:spcPts val="120"/>
              </a:spcAft>
            </a:pPr>
            <a:r>
              <a:rPr lang="en-US" sz="2800" dirty="0">
                <a:solidFill>
                  <a:srgbClr val="202122"/>
                </a:solidFill>
                <a:latin typeface="Times New Roman" panose="02020603050405020304" pitchFamily="18" charset="0"/>
                <a:ea typeface="Times New Roman" panose="02020603050405020304" pitchFamily="18" charset="0"/>
              </a:rPr>
              <a:t>Ở </a:t>
            </a:r>
            <a:r>
              <a:rPr lang="en-US" sz="2800" dirty="0" err="1">
                <a:solidFill>
                  <a:srgbClr val="202122"/>
                </a:solidFill>
                <a:latin typeface="Times New Roman" panose="02020603050405020304" pitchFamily="18" charset="0"/>
                <a:ea typeface="Times New Roman" panose="02020603050405020304" pitchFamily="18" charset="0"/>
              </a:rPr>
              <a:t>câu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gần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cuối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bài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Hàn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Mặc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Tử</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có</a:t>
            </a:r>
            <a:r>
              <a:rPr lang="en-US" sz="2800" dirty="0">
                <a:solidFill>
                  <a:srgbClr val="202122"/>
                </a:solidFill>
                <a:latin typeface="Times New Roman" panose="02020603050405020304" pitchFamily="18" charset="0"/>
                <a:ea typeface="Times New Roman" panose="02020603050405020304" pitchFamily="18" charset="0"/>
              </a:rPr>
              <a:t> ý </a:t>
            </a:r>
            <a:r>
              <a:rPr lang="en-US" sz="2800" dirty="0" err="1">
                <a:solidFill>
                  <a:srgbClr val="202122"/>
                </a:solidFill>
                <a:latin typeface="Times New Roman" panose="02020603050405020304" pitchFamily="18" charset="0"/>
                <a:ea typeface="Times New Roman" panose="02020603050405020304" pitchFamily="18" charset="0"/>
              </a:rPr>
              <a:t>nhấn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mạnh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chữ</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Trong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khi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bao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cô</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thôn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nữ</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hát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hò</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vui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vẻ</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thì</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chị</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ấy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gánh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thóc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từ</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năm</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này</a:t>
            </a:r>
            <a:r>
              <a:rPr lang="en-US" sz="2800" dirty="0">
                <a:solidFill>
                  <a:srgbClr val="202122"/>
                </a:solidFill>
                <a:latin typeface="Times New Roman" panose="02020603050405020304" pitchFamily="18" charset="0"/>
                <a:ea typeface="Times New Roman" panose="02020603050405020304" pitchFamily="18" charset="0"/>
              </a:rPr>
              <a:t> qua </a:t>
            </a:r>
            <a:r>
              <a:rPr lang="en-US" sz="2800" dirty="0" err="1">
                <a:solidFill>
                  <a:srgbClr val="202122"/>
                </a:solidFill>
                <a:latin typeface="Times New Roman" panose="02020603050405020304" pitchFamily="18" charset="0"/>
                <a:ea typeface="Times New Roman" panose="02020603050405020304" pitchFamily="18" charset="0"/>
              </a:rPr>
              <a:t>năm</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khác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giữa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cái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nắng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như</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vậy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từ</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hình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ảnh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chị</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ấy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còn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đang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gánh</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thóc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sĩ</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ngậm</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ngùi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bao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cô</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thôn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nữ</a:t>
            </a:r>
            <a:r>
              <a:rPr lang="en-US" sz="2800" dirty="0">
                <a:solidFill>
                  <a:srgbClr val="202122"/>
                </a:solidFill>
                <a:latin typeface="Times New Roman" panose="02020603050405020304" pitchFamily="18" charset="0"/>
                <a:ea typeface="Times New Roman" panose="02020603050405020304" pitchFamily="18" charset="0"/>
              </a:rPr>
              <a:t> ở </a:t>
            </a:r>
            <a:r>
              <a:rPr lang="en-US" sz="2800" dirty="0" err="1">
                <a:solidFill>
                  <a:srgbClr val="202122"/>
                </a:solidFill>
                <a:latin typeface="Times New Roman" panose="02020603050405020304" pitchFamily="18" charset="0"/>
                <a:ea typeface="Times New Roman" panose="02020603050405020304" pitchFamily="18" charset="0"/>
              </a:rPr>
              <a:t>trên</a:t>
            </a:r>
            <a:r>
              <a:rPr lang="en-US" sz="2800" dirty="0">
                <a:solidFill>
                  <a:srgbClr val="2021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algn="just">
              <a:spcAft>
                <a:spcPts val="120"/>
              </a:spcAft>
            </a:pPr>
            <a:r>
              <a:rPr lang="en-US" sz="2800" i="1" dirty="0" err="1">
                <a:solidFill>
                  <a:srgbClr val="202122"/>
                </a:solidFill>
                <a:latin typeface="Times New Roman" panose="02020603050405020304" pitchFamily="18" charset="0"/>
                <a:ea typeface="Times New Roman" panose="02020603050405020304" pitchFamily="18" charset="0"/>
              </a:rPr>
              <a:t>Ngày</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mai</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trong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đám</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xuân</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xanh</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ấy</a:t>
            </a:r>
            <a:endParaRPr lang="en-US" sz="2800" dirty="0">
              <a:latin typeface="Times New Roman" panose="02020603050405020304" pitchFamily="18" charset="0"/>
              <a:ea typeface="Times New Roman" panose="02020603050405020304" pitchFamily="18" charset="0"/>
            </a:endParaRPr>
          </a:p>
          <a:p>
            <a:pPr marL="457200" algn="just">
              <a:spcAft>
                <a:spcPts val="120"/>
              </a:spcAft>
            </a:pPr>
            <a:r>
              <a:rPr lang="en-US" sz="2800" i="1" dirty="0" err="1">
                <a:solidFill>
                  <a:srgbClr val="202122"/>
                </a:solidFill>
                <a:latin typeface="Times New Roman" panose="02020603050405020304" pitchFamily="18" charset="0"/>
                <a:ea typeface="Times New Roman" panose="02020603050405020304" pitchFamily="18" charset="0"/>
              </a:rPr>
              <a:t>Có</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kẻ</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theo</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chồng</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bỏ</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cuộc</a:t>
            </a:r>
            <a:r>
              <a:rPr lang="en-US" sz="2800" i="1" dirty="0">
                <a:solidFill>
                  <a:srgbClr val="202122"/>
                </a:solidFill>
                <a:latin typeface="Times New Roman" panose="02020603050405020304" pitchFamily="18" charset="0"/>
                <a:ea typeface="Times New Roman" panose="02020603050405020304" pitchFamily="18" charset="0"/>
              </a:rPr>
              <a:t> </a:t>
            </a:r>
            <a:r>
              <a:rPr lang="en-US" sz="2800" i="1" dirty="0" err="1">
                <a:solidFill>
                  <a:srgbClr val="202122"/>
                </a:solidFill>
                <a:latin typeface="Times New Roman" panose="02020603050405020304" pitchFamily="18" charset="0"/>
                <a:ea typeface="Times New Roman" panose="02020603050405020304" pitchFamily="18" charset="0"/>
              </a:rPr>
              <a:t>chơi</a:t>
            </a:r>
            <a:r>
              <a:rPr lang="en-US" sz="2800" i="1" dirty="0">
                <a:solidFill>
                  <a:srgbClr val="2021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algn="just">
              <a:spcAft>
                <a:spcPts val="120"/>
              </a:spcAft>
            </a:pPr>
            <a:r>
              <a:rPr lang="en-US" sz="2800" dirty="0" err="1">
                <a:solidFill>
                  <a:srgbClr val="202122"/>
                </a:solidFill>
                <a:latin typeface="Times New Roman" panose="02020603050405020304" pitchFamily="18" charset="0"/>
                <a:ea typeface="Times New Roman" panose="02020603050405020304" pitchFamily="18" charset="0"/>
              </a:rPr>
              <a:t>Đó</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quy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luật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ít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ai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cưỡng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được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sĩ</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biết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vậy</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cứ</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tiếc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thầm</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họ</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Và</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biết</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đâu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cũng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như</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0645AD"/>
                </a:solidFill>
                <a:latin typeface="Times New Roman" panose="02020603050405020304" pitchFamily="18" charset="0"/>
                <a:ea typeface="Times New Roman" panose="02020603050405020304" pitchFamily="18" charset="0"/>
                <a:hlinkClick r:id="rId5" tooltip="Xuân Diệu"/>
              </a:rPr>
              <a:t>Xuân</a:t>
            </a:r>
            <a:r>
              <a:rPr lang="en-US" sz="2800" dirty="0">
                <a:solidFill>
                  <a:srgbClr val="0645AD"/>
                </a:solidFill>
                <a:latin typeface="Times New Roman" panose="02020603050405020304" pitchFamily="18" charset="0"/>
                <a:ea typeface="Times New Roman" panose="02020603050405020304" pitchFamily="18" charset="0"/>
                <a:hlinkClick r:id="rId5" tooltip="Xuân Diệu"/>
              </a:rPr>
              <a:t> </a:t>
            </a:r>
            <a:r>
              <a:rPr lang="en-US" sz="2800" dirty="0" err="1">
                <a:solidFill>
                  <a:srgbClr val="0645AD"/>
                </a:solidFill>
                <a:latin typeface="Times New Roman" panose="02020603050405020304" pitchFamily="18" charset="0"/>
                <a:ea typeface="Times New Roman" panose="02020603050405020304" pitchFamily="18" charset="0"/>
                <a:hlinkClick r:id="rId5" tooltip="Xuân Diệu"/>
              </a:rPr>
              <a:t>Diệu</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Hàn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Mặc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Tử</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cũng</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tiếc</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cho</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cả</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tuổi</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xuân</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của</a:t>
            </a:r>
            <a:r>
              <a:rPr lang="en-US" sz="2800" dirty="0">
                <a:solidFill>
                  <a:srgbClr val="202122"/>
                </a:solidFill>
                <a:latin typeface="Times New Roman" panose="02020603050405020304" pitchFamily="18" charset="0"/>
                <a:ea typeface="Times New Roman" panose="02020603050405020304" pitchFamily="18" charset="0"/>
              </a:rPr>
              <a:t> </a:t>
            </a:r>
            <a:r>
              <a:rPr lang="en-US" sz="2800" dirty="0" err="1">
                <a:solidFill>
                  <a:srgbClr val="202122"/>
                </a:solidFill>
                <a:latin typeface="Times New Roman" panose="02020603050405020304" pitchFamily="18" charset="0"/>
                <a:ea typeface="Times New Roman" panose="02020603050405020304" pitchFamily="18" charset="0"/>
              </a:rPr>
              <a:t>mình</a:t>
            </a:r>
            <a:r>
              <a:rPr lang="en-US" sz="2800" dirty="0">
                <a:solidFill>
                  <a:srgbClr val="202122"/>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103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471" y="1066800"/>
            <a:ext cx="10441858" cy="5067300"/>
          </a:xfrm>
          <a:prstGeom prst="rect">
            <a:avLst/>
          </a:prstGeom>
        </p:spPr>
      </p:pic>
      <p:sp>
        <p:nvSpPr>
          <p:cNvPr id="3" name="Rectangle 2"/>
          <p:cNvSpPr/>
          <p:nvPr/>
        </p:nvSpPr>
        <p:spPr>
          <a:xfrm>
            <a:off x="1238865" y="1363624"/>
            <a:ext cx="9866670" cy="4537139"/>
          </a:xfrm>
          <a:prstGeom prst="rect">
            <a:avLst/>
          </a:prstGeom>
        </p:spPr>
        <p:txBody>
          <a:bodyPr wrap="square">
            <a:spAutoFit/>
          </a:bodyPr>
          <a:lstStyle/>
          <a:p>
            <a:pPr algn="just">
              <a:spcAft>
                <a:spcPts val="120"/>
              </a:spcAft>
            </a:pPr>
            <a:r>
              <a:rPr lang="en-US" sz="3200" b="1" dirty="0">
                <a:solidFill>
                  <a:srgbClr val="202122"/>
                </a:solidFill>
                <a:latin typeface="Times New Roman" panose="02020603050405020304" pitchFamily="18" charset="0"/>
                <a:ea typeface="Times New Roman" panose="02020603050405020304" pitchFamily="18" charset="0"/>
              </a:rPr>
              <a:t>3. </a:t>
            </a:r>
            <a:r>
              <a:rPr lang="en-US" sz="3200" b="1" dirty="0" err="1">
                <a:solidFill>
                  <a:srgbClr val="202122"/>
                </a:solidFill>
                <a:latin typeface="Times New Roman" panose="02020603050405020304" pitchFamily="18" charset="0"/>
                <a:ea typeface="Times New Roman" panose="02020603050405020304" pitchFamily="18" charset="0"/>
              </a:rPr>
              <a:t>Trần</a:t>
            </a:r>
            <a:r>
              <a:rPr lang="en-US" sz="3200" b="1" dirty="0">
                <a:solidFill>
                  <a:srgbClr val="202122"/>
                </a:solidFill>
                <a:latin typeface="Times New Roman" panose="02020603050405020304" pitchFamily="18" charset="0"/>
                <a:ea typeface="Times New Roman" panose="02020603050405020304" pitchFamily="18" charset="0"/>
              </a:rPr>
              <a:t> </a:t>
            </a:r>
            <a:r>
              <a:rPr lang="en-US" sz="3200" b="1" dirty="0" err="1">
                <a:solidFill>
                  <a:srgbClr val="202122"/>
                </a:solidFill>
                <a:latin typeface="Times New Roman" panose="02020603050405020304" pitchFamily="18" charset="0"/>
                <a:ea typeface="Times New Roman" panose="02020603050405020304" pitchFamily="18" charset="0"/>
              </a:rPr>
              <a:t>Hà</a:t>
            </a:r>
            <a:r>
              <a:rPr lang="en-US" sz="3200" b="1" dirty="0">
                <a:solidFill>
                  <a:srgbClr val="202122"/>
                </a:solidFill>
                <a:latin typeface="Times New Roman" panose="02020603050405020304" pitchFamily="18" charset="0"/>
                <a:ea typeface="Times New Roman" panose="02020603050405020304" pitchFamily="18" charset="0"/>
              </a:rPr>
              <a:t> Nam:</a:t>
            </a:r>
            <a:endParaRPr lang="en-US" sz="3200" dirty="0">
              <a:latin typeface="Times New Roman" panose="02020603050405020304" pitchFamily="18" charset="0"/>
              <a:ea typeface="Times New Roman" panose="02020603050405020304" pitchFamily="18" charset="0"/>
            </a:endParaRPr>
          </a:p>
          <a:p>
            <a:pPr marL="457200" algn="just">
              <a:spcAft>
                <a:spcPts val="120"/>
              </a:spcAft>
            </a:pPr>
            <a:r>
              <a:rPr lang="en-US" sz="3200" dirty="0">
                <a:solidFill>
                  <a:srgbClr val="202122"/>
                </a:solidFill>
                <a:latin typeface="Times New Roman" panose="02020603050405020304" pitchFamily="18" charset="0"/>
                <a:ea typeface="Times New Roman" panose="02020603050405020304" pitchFamily="18" charset="0"/>
              </a:rPr>
              <a:t>"</a:t>
            </a:r>
            <a:r>
              <a:rPr lang="en-US" sz="3200" dirty="0" err="1">
                <a:solidFill>
                  <a:srgbClr val="202122"/>
                </a:solidFill>
                <a:latin typeface="Times New Roman" panose="02020603050405020304" pitchFamily="18" charset="0"/>
                <a:ea typeface="Times New Roman" panose="02020603050405020304" pitchFamily="18" charset="0"/>
              </a:rPr>
              <a:t>Ngày</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mai</a:t>
            </a:r>
            <a:r>
              <a:rPr lang="en-US" sz="3200" dirty="0">
                <a:solidFill>
                  <a:srgbClr val="202122"/>
                </a:solidFill>
                <a:latin typeface="Times New Roman" panose="02020603050405020304" pitchFamily="18" charset="0"/>
                <a:ea typeface="Times New Roman" panose="02020603050405020304" pitchFamily="18" charset="0"/>
              </a:rPr>
              <a:t>...</a:t>
            </a:r>
            <a:r>
              <a:rPr lang="en-US" sz="3200" dirty="0" err="1">
                <a:solidFill>
                  <a:srgbClr val="202122"/>
                </a:solidFill>
                <a:latin typeface="Times New Roman" panose="02020603050405020304" pitchFamily="18" charset="0"/>
                <a:ea typeface="Times New Roman" panose="02020603050405020304" pitchFamily="18" charset="0"/>
              </a:rPr>
              <a:t>theo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chồng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bỏ</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cuộc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Câu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man </a:t>
            </a:r>
            <a:r>
              <a:rPr lang="en-US" sz="3200" dirty="0" err="1">
                <a:solidFill>
                  <a:srgbClr val="202122"/>
                </a:solidFill>
                <a:latin typeface="Times New Roman" panose="02020603050405020304" pitchFamily="18" charset="0"/>
                <a:ea typeface="Times New Roman" panose="02020603050405020304" pitchFamily="18" charset="0"/>
              </a:rPr>
              <a:t>mác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buồn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cố</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hữu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những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đó</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tiếc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rẻ</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duyên</a:t>
            </a:r>
            <a:r>
              <a:rPr lang="en-US" sz="3200" dirty="0">
                <a:solidFill>
                  <a:srgbClr val="202122"/>
                </a:solidFill>
                <a:latin typeface="Times New Roman" panose="02020603050405020304" pitchFamily="18" charset="0"/>
                <a:ea typeface="Times New Roman" panose="02020603050405020304" pitchFamily="18" charset="0"/>
              </a:rPr>
              <a:t> con </a:t>
            </a:r>
            <a:r>
              <a:rPr lang="en-US" sz="3200" dirty="0" err="1">
                <a:solidFill>
                  <a:srgbClr val="202122"/>
                </a:solidFill>
                <a:latin typeface="Times New Roman" panose="02020603050405020304" pitchFamily="18" charset="0"/>
                <a:ea typeface="Times New Roman" panose="02020603050405020304" pitchFamily="18" charset="0"/>
              </a:rPr>
              <a:t>gái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không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trở</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lại</a:t>
            </a:r>
            <a:r>
              <a:rPr lang="en-US" sz="3200" dirty="0">
                <a:solidFill>
                  <a:srgbClr val="202122"/>
                </a:solidFill>
                <a:latin typeface="Times New Roman" panose="02020603050405020304" pitchFamily="18" charset="0"/>
                <a:ea typeface="Times New Roman" panose="02020603050405020304" pitchFamily="18" charset="0"/>
              </a:rPr>
              <a:t>...</a:t>
            </a:r>
            <a:r>
              <a:rPr lang="en-US" sz="3200" dirty="0" err="1">
                <a:solidFill>
                  <a:srgbClr val="202122"/>
                </a:solidFill>
                <a:latin typeface="Times New Roman" panose="02020603050405020304" pitchFamily="18" charset="0"/>
                <a:ea typeface="Times New Roman" panose="02020603050405020304" pitchFamily="18" charset="0"/>
              </a:rPr>
              <a:t>Những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âm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thanh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trong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bài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chuyển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động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cọ</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xát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nóng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bỏng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vắt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vẻo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hổn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hển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thầm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thĩ</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cung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bậc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mùa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xuân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lên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bổng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xuống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trầm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tinh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nghịch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khát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khao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dịu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nhẹ</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Những</a:t>
            </a:r>
            <a:r>
              <a:rPr lang="en-US" sz="3200" dirty="0">
                <a:solidFill>
                  <a:srgbClr val="202122"/>
                </a:solidFill>
                <a:latin typeface="Times New Roman" panose="02020603050405020304" pitchFamily="18" charset="0"/>
                <a:ea typeface="Times New Roman" panose="02020603050405020304" pitchFamily="18" charset="0"/>
              </a:rPr>
              <a:t> gam </a:t>
            </a:r>
            <a:r>
              <a:rPr lang="en-US" sz="3200" dirty="0" err="1">
                <a:solidFill>
                  <a:srgbClr val="202122"/>
                </a:solidFill>
                <a:latin typeface="Times New Roman" panose="02020603050405020304" pitchFamily="18" charset="0"/>
                <a:ea typeface="Times New Roman" panose="02020603050405020304" pitchFamily="18" charset="0"/>
              </a:rPr>
              <a:t>cảm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giác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Hàn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Mặc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Tử</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đưa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vào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rất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mới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gần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gũi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quen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thuộc</a:t>
            </a:r>
            <a:r>
              <a:rPr lang="en-US" sz="3200" dirty="0">
                <a:solidFill>
                  <a:srgbClr val="202122"/>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721480" y="310243"/>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pic>
        <p:nvPicPr>
          <p:cNvPr id="5" name="Picture 4"/>
          <p:cNvPicPr>
            <a:picLocks noChangeAspect="1"/>
          </p:cNvPicPr>
          <p:nvPr/>
        </p:nvPicPr>
        <p:blipFill>
          <a:blip r:embed="rId3"/>
          <a:stretch>
            <a:fillRect/>
          </a:stretch>
        </p:blipFill>
        <p:spPr>
          <a:xfrm>
            <a:off x="1238865" y="1983103"/>
            <a:ext cx="457457" cy="457457"/>
          </a:xfrm>
          <a:prstGeom prst="rect">
            <a:avLst/>
          </a:prstGeom>
        </p:spPr>
      </p:pic>
    </p:spTree>
    <p:extLst>
      <p:ext uri="{BB962C8B-B14F-4D97-AF65-F5344CB8AC3E}">
        <p14:creationId xmlns:p14="http://schemas.microsoft.com/office/powerpoint/2010/main" val="49705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13286546"/>
              </p:ext>
            </p:extLst>
          </p:nvPr>
        </p:nvGraphicFramePr>
        <p:xfrm>
          <a:off x="660400" y="1028701"/>
          <a:ext cx="10858500" cy="5608320"/>
        </p:xfrm>
        <a:graphic>
          <a:graphicData uri="http://schemas.openxmlformats.org/drawingml/2006/table">
            <a:tbl>
              <a:tblPr firstRow="1" firstCol="1" bandRow="1"/>
              <a:tblGrid>
                <a:gridCol w="2230284">
                  <a:extLst>
                    <a:ext uri="{9D8B030D-6E8A-4147-A177-3AD203B41FA5}">
                      <a16:colId xmlns:a16="http://schemas.microsoft.com/office/drawing/2014/main" xmlns="" val="2573161805"/>
                    </a:ext>
                  </a:extLst>
                </a:gridCol>
                <a:gridCol w="2123768">
                  <a:extLst>
                    <a:ext uri="{9D8B030D-6E8A-4147-A177-3AD203B41FA5}">
                      <a16:colId xmlns:a16="http://schemas.microsoft.com/office/drawing/2014/main" xmlns="" val="4055219352"/>
                    </a:ext>
                  </a:extLst>
                </a:gridCol>
                <a:gridCol w="6504448">
                  <a:extLst>
                    <a:ext uri="{9D8B030D-6E8A-4147-A177-3AD203B41FA5}">
                      <a16:colId xmlns:a16="http://schemas.microsoft.com/office/drawing/2014/main" xmlns="" val="4218019533"/>
                    </a:ext>
                  </a:extLst>
                </a:gridCol>
              </a:tblGrid>
              <a:tr h="110393">
                <a:tc rowSpan="3">
                  <a:txBody>
                    <a:bodyPr/>
                    <a:lstStyle/>
                    <a:p>
                      <a:pPr algn="just">
                        <a:lnSpc>
                          <a:spcPct val="115000"/>
                        </a:lnSpc>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Thơ mới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pt-BR"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Giai đoạn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1932 - 1945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2514671"/>
                  </a:ext>
                </a:extLst>
              </a:tr>
              <a:tr h="269925">
                <a:tc vMerge="1">
                  <a:txBody>
                    <a:bodyPr/>
                    <a:lstStyle/>
                    <a:p>
                      <a:endParaRPr lang="en-US"/>
                    </a:p>
                  </a:txBody>
                  <a:tcPr/>
                </a:tc>
                <a:tc>
                  <a:txBody>
                    <a:bodyPr/>
                    <a:lstStyle/>
                    <a:p>
                      <a:pPr algn="just">
                        <a:lnSpc>
                          <a:spcPct val="115000"/>
                        </a:lnSpc>
                        <a:spcAft>
                          <a:spcPts val="0"/>
                        </a:spcAft>
                      </a:pPr>
                      <a:r>
                        <a:rPr lang="pt-BR"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Vị trí</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u="sng"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u="sng"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u="sng"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u="sng"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3200" u="sng"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u="sng"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dứt</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9192038"/>
                  </a:ext>
                </a:extLst>
              </a:tr>
              <a:tr h="154243">
                <a:tc vMerge="1">
                  <a:txBody>
                    <a:bodyPr/>
                    <a:lstStyle/>
                    <a:p>
                      <a:endParaRPr lang="en-US"/>
                    </a:p>
                  </a:txBody>
                  <a:tcPr/>
                </a:tc>
                <a:tc>
                  <a:txBody>
                    <a:bodyPr/>
                    <a:lstStyle/>
                    <a:p>
                      <a:pPr algn="just">
                        <a:lnSpc>
                          <a:spcPct val="115000"/>
                        </a:lnSpc>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Ảnh hưởng </a:t>
                      </a:r>
                      <a:endPar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dirty="0" err="1" smtClean="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dirty="0" smtClean="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mạn</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941109"/>
                  </a:ext>
                </a:extLst>
              </a:tr>
            </a:tbl>
          </a:graphicData>
        </a:graphic>
      </p:graphicFrame>
      <p:sp>
        <p:nvSpPr>
          <p:cNvPr id="7" name="TextBox 6"/>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r>
              <a:rPr lang="en-US" sz="2400" b="1" dirty="0" smtClean="0">
                <a:latin typeface="Times New Roman" panose="02020603050405020304" pitchFamily="18" charset="0"/>
                <a:cs typeface="Times New Roman" panose="02020603050405020304" pitchFamily="18" charset="0"/>
              </a:rPr>
              <a:t>1/ </a:t>
            </a:r>
            <a:r>
              <a:rPr lang="de-DE" sz="2400" b="1" dirty="0">
                <a:latin typeface="Times New Roman" pitchFamily="18" charset="0"/>
                <a:cs typeface="Times New Roman" pitchFamily="18" charset="0"/>
              </a:rPr>
              <a:t>Một số kiến thức chung về Thơ mới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3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471" y="1066800"/>
            <a:ext cx="10441858" cy="5067300"/>
          </a:xfrm>
          <a:prstGeom prst="rect">
            <a:avLst/>
          </a:prstGeom>
        </p:spPr>
      </p:pic>
      <p:sp>
        <p:nvSpPr>
          <p:cNvPr id="4" name="Rectangle 3"/>
          <p:cNvSpPr/>
          <p:nvPr/>
        </p:nvSpPr>
        <p:spPr>
          <a:xfrm>
            <a:off x="3721480" y="310243"/>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sp>
        <p:nvSpPr>
          <p:cNvPr id="5" name="Rectangle 4"/>
          <p:cNvSpPr/>
          <p:nvPr/>
        </p:nvSpPr>
        <p:spPr>
          <a:xfrm>
            <a:off x="1032386" y="1306554"/>
            <a:ext cx="9925665" cy="4562788"/>
          </a:xfrm>
          <a:prstGeom prst="rect">
            <a:avLst/>
          </a:prstGeom>
        </p:spPr>
        <p:txBody>
          <a:bodyPr wrap="square">
            <a:spAutoFit/>
          </a:bodyPr>
          <a:lstStyle/>
          <a:p>
            <a:pPr marL="457200" algn="just">
              <a:spcAft>
                <a:spcPts val="120"/>
              </a:spcAft>
            </a:pPr>
            <a:r>
              <a:rPr lang="en-US" sz="3200" dirty="0" err="1">
                <a:solidFill>
                  <a:srgbClr val="202122"/>
                </a:solidFill>
                <a:latin typeface="Times New Roman" panose="02020603050405020304" pitchFamily="18" charset="0"/>
                <a:ea typeface="Times New Roman" panose="02020603050405020304" pitchFamily="18" charset="0"/>
              </a:rPr>
              <a:t>Tận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cùng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cảm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giác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nỗi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nhớ</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nao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lòng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Xuân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chín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căng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mọc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người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chạnh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niềm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hương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ảnh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trong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nỗi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nhớ</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sáng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rực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thân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thiết</a:t>
            </a:r>
            <a:r>
              <a:rPr lang="en-US" sz="3200" dirty="0">
                <a:solidFill>
                  <a:srgbClr val="202122"/>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algn="just">
              <a:spcAft>
                <a:spcPts val="120"/>
              </a:spcAft>
            </a:pPr>
            <a:r>
              <a:rPr lang="en-US" sz="3200" i="1" dirty="0" err="1">
                <a:solidFill>
                  <a:srgbClr val="202122"/>
                </a:solidFill>
                <a:latin typeface="Times New Roman" panose="02020603050405020304" pitchFamily="18" charset="0"/>
                <a:ea typeface="Times New Roman" panose="02020603050405020304" pitchFamily="18" charset="0"/>
              </a:rPr>
              <a:t>Chị</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ấy</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năm</a:t>
            </a:r>
            <a:r>
              <a:rPr lang="en-US" sz="3200" i="1" dirty="0">
                <a:solidFill>
                  <a:srgbClr val="202122"/>
                </a:solidFill>
                <a:latin typeface="Times New Roman" panose="02020603050405020304" pitchFamily="18" charset="0"/>
                <a:ea typeface="Times New Roman" panose="02020603050405020304" pitchFamily="18" charset="0"/>
              </a:rPr>
              <a:t> nay </a:t>
            </a:r>
            <a:r>
              <a:rPr lang="en-US" sz="3200" i="1" dirty="0" err="1">
                <a:solidFill>
                  <a:srgbClr val="202122"/>
                </a:solidFill>
                <a:latin typeface="Times New Roman" panose="02020603050405020304" pitchFamily="18" charset="0"/>
                <a:ea typeface="Times New Roman" panose="02020603050405020304" pitchFamily="18" charset="0"/>
              </a:rPr>
              <a:t>còn</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gánh</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thóc</a:t>
            </a:r>
            <a:endParaRPr lang="en-US" sz="3200" dirty="0">
              <a:latin typeface="Times New Roman" panose="02020603050405020304" pitchFamily="18" charset="0"/>
              <a:ea typeface="Times New Roman" panose="02020603050405020304" pitchFamily="18" charset="0"/>
            </a:endParaRPr>
          </a:p>
          <a:p>
            <a:pPr marL="457200" algn="just">
              <a:spcAft>
                <a:spcPts val="120"/>
              </a:spcAft>
            </a:pPr>
            <a:r>
              <a:rPr lang="en-US" sz="3200" i="1" dirty="0" err="1">
                <a:solidFill>
                  <a:srgbClr val="202122"/>
                </a:solidFill>
                <a:latin typeface="Times New Roman" panose="02020603050405020304" pitchFamily="18" charset="0"/>
                <a:ea typeface="Times New Roman" panose="02020603050405020304" pitchFamily="18" charset="0"/>
              </a:rPr>
              <a:t>Dọc</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bờ</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sông</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trắng</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nắng</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chang</a:t>
            </a:r>
            <a:r>
              <a:rPr lang="en-US" sz="3200" i="1" dirty="0">
                <a:solidFill>
                  <a:srgbClr val="202122"/>
                </a:solidFill>
                <a:latin typeface="Times New Roman" panose="02020603050405020304" pitchFamily="18" charset="0"/>
                <a:ea typeface="Times New Roman" panose="02020603050405020304" pitchFamily="18" charset="0"/>
              </a:rPr>
              <a:t> </a:t>
            </a:r>
            <a:r>
              <a:rPr lang="en-US" sz="3200" i="1" dirty="0" err="1">
                <a:solidFill>
                  <a:srgbClr val="202122"/>
                </a:solidFill>
                <a:latin typeface="Times New Roman" panose="02020603050405020304" pitchFamily="18" charset="0"/>
                <a:ea typeface="Times New Roman" panose="02020603050405020304" pitchFamily="18" charset="0"/>
              </a:rPr>
              <a:t>chang</a:t>
            </a:r>
            <a:r>
              <a:rPr lang="en-US" sz="3200" i="1" dirty="0">
                <a:solidFill>
                  <a:srgbClr val="202122"/>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algn="just">
              <a:spcAft>
                <a:spcPts val="120"/>
              </a:spcAft>
            </a:pPr>
            <a:r>
              <a:rPr lang="en-US" sz="3200" dirty="0" err="1">
                <a:solidFill>
                  <a:srgbClr val="202122"/>
                </a:solidFill>
                <a:latin typeface="Times New Roman" panose="02020603050405020304" pitchFamily="18" charset="0"/>
                <a:ea typeface="Times New Roman" panose="02020603050405020304" pitchFamily="18" charset="0"/>
              </a:rPr>
              <a:t>Nỗi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nhớ</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như</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mùa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xuân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cũng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chín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đỏ</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Như</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người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quê</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ấm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áp</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đậm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Câu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hỏi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tưởng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bâng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quơ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sực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nhớ</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kia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chính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nỗi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niềm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mến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thương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từ</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lâu</a:t>
            </a:r>
            <a:r>
              <a:rPr lang="en-US" sz="3200" dirty="0">
                <a:solidFill>
                  <a:srgbClr val="202122"/>
                </a:solidFill>
                <a:latin typeface="Times New Roman" panose="02020603050405020304" pitchFamily="18" charset="0"/>
                <a:ea typeface="Times New Roman" panose="02020603050405020304" pitchFamily="18" charset="0"/>
              </a:rPr>
              <a:t> ủ </a:t>
            </a:r>
            <a:r>
              <a:rPr lang="en-US" sz="3200" dirty="0" err="1">
                <a:solidFill>
                  <a:srgbClr val="202122"/>
                </a:solidFill>
                <a:latin typeface="Times New Roman" panose="02020603050405020304" pitchFamily="18" charset="0"/>
                <a:ea typeface="Times New Roman" panose="02020603050405020304" pitchFamily="18" charset="0"/>
              </a:rPr>
              <a:t>kín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chợt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mùa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xuân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thức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dậy</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trìu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mến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thiết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tha</a:t>
            </a:r>
            <a:r>
              <a:rPr lang="en-US" sz="3200" dirty="0">
                <a:solidFill>
                  <a:srgbClr val="202122"/>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4872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471" y="1066800"/>
            <a:ext cx="10441858" cy="5067300"/>
          </a:xfrm>
          <a:prstGeom prst="rect">
            <a:avLst/>
          </a:prstGeom>
        </p:spPr>
      </p:pic>
      <p:sp>
        <p:nvSpPr>
          <p:cNvPr id="4" name="Rectangle 3"/>
          <p:cNvSpPr/>
          <p:nvPr/>
        </p:nvSpPr>
        <p:spPr>
          <a:xfrm>
            <a:off x="3721480" y="310243"/>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sp>
        <p:nvSpPr>
          <p:cNvPr id="3" name="Rectangle 2"/>
          <p:cNvSpPr/>
          <p:nvPr/>
        </p:nvSpPr>
        <p:spPr>
          <a:xfrm>
            <a:off x="1150374" y="1578101"/>
            <a:ext cx="9733936" cy="4044697"/>
          </a:xfrm>
          <a:prstGeom prst="rect">
            <a:avLst/>
          </a:prstGeom>
        </p:spPr>
        <p:txBody>
          <a:bodyPr wrap="square">
            <a:spAutoFit/>
          </a:bodyPr>
          <a:lstStyle/>
          <a:p>
            <a:pPr algn="just">
              <a:spcAft>
                <a:spcPts val="120"/>
              </a:spcAft>
            </a:pPr>
            <a:r>
              <a:rPr lang="en-US" sz="3200" b="1" dirty="0">
                <a:solidFill>
                  <a:srgbClr val="202122"/>
                </a:solidFill>
                <a:latin typeface="Times New Roman" panose="02020603050405020304" pitchFamily="18" charset="0"/>
                <a:ea typeface="Times New Roman" panose="02020603050405020304" pitchFamily="18" charset="0"/>
              </a:rPr>
              <a:t>4. </a:t>
            </a:r>
            <a:r>
              <a:rPr lang="en-US" sz="3200" b="1" dirty="0" err="1">
                <a:solidFill>
                  <a:srgbClr val="202122"/>
                </a:solidFill>
                <a:latin typeface="Times New Roman" panose="02020603050405020304" pitchFamily="18" charset="0"/>
                <a:ea typeface="Times New Roman" panose="02020603050405020304" pitchFamily="18" charset="0"/>
              </a:rPr>
              <a:t>Báo</a:t>
            </a:r>
            <a:r>
              <a:rPr lang="en-US" sz="3200" b="1" dirty="0">
                <a:solidFill>
                  <a:srgbClr val="202122"/>
                </a:solidFill>
                <a:latin typeface="Times New Roman" panose="02020603050405020304" pitchFamily="18" charset="0"/>
                <a:ea typeface="Times New Roman" panose="02020603050405020304" pitchFamily="18" charset="0"/>
              </a:rPr>
              <a:t> </a:t>
            </a:r>
            <a:r>
              <a:rPr lang="en-US" sz="3200" b="1" i="1" dirty="0" err="1">
                <a:solidFill>
                  <a:srgbClr val="202122"/>
                </a:solidFill>
                <a:latin typeface="Times New Roman" panose="02020603050405020304" pitchFamily="18" charset="0"/>
                <a:ea typeface="Times New Roman" panose="02020603050405020304" pitchFamily="18" charset="0"/>
              </a:rPr>
              <a:t>Văn</a:t>
            </a:r>
            <a:r>
              <a:rPr lang="en-US" sz="3200" b="1" i="1" dirty="0">
                <a:solidFill>
                  <a:srgbClr val="202122"/>
                </a:solidFill>
                <a:latin typeface="Times New Roman" panose="02020603050405020304" pitchFamily="18" charset="0"/>
                <a:ea typeface="Times New Roman" panose="02020603050405020304" pitchFamily="18" charset="0"/>
              </a:rPr>
              <a:t> </a:t>
            </a:r>
            <a:r>
              <a:rPr lang="en-US" sz="3200" b="1" i="1" dirty="0" err="1">
                <a:solidFill>
                  <a:srgbClr val="202122"/>
                </a:solidFill>
                <a:latin typeface="Times New Roman" panose="02020603050405020304" pitchFamily="18" charset="0"/>
                <a:ea typeface="Times New Roman" panose="02020603050405020304" pitchFamily="18" charset="0"/>
              </a:rPr>
              <a:t>nghệ</a:t>
            </a:r>
            <a:r>
              <a:rPr lang="en-US" sz="3200" b="1" dirty="0">
                <a:solidFill>
                  <a:srgbClr val="202122"/>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457200" algn="just">
              <a:spcAft>
                <a:spcPts val="120"/>
              </a:spcAft>
            </a:pPr>
            <a:r>
              <a:rPr lang="en-US" sz="3200" dirty="0" err="1">
                <a:solidFill>
                  <a:srgbClr val="202122"/>
                </a:solidFill>
                <a:latin typeface="Times New Roman" panose="02020603050405020304" pitchFamily="18" charset="0"/>
                <a:ea typeface="Times New Roman" panose="02020603050405020304" pitchFamily="18" charset="0"/>
              </a:rPr>
              <a:t>Sẽ</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thiếu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sót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nếu</a:t>
            </a:r>
            <a:r>
              <a:rPr lang="en-US" sz="3200" dirty="0">
                <a:solidFill>
                  <a:srgbClr val="202122"/>
                </a:solidFill>
                <a:latin typeface="Times New Roman" panose="02020603050405020304" pitchFamily="18" charset="0"/>
                <a:ea typeface="Times New Roman" panose="02020603050405020304" pitchFamily="18" charset="0"/>
              </a:rPr>
              <a:t> ta </a:t>
            </a:r>
            <a:r>
              <a:rPr lang="en-US" sz="3200" dirty="0" err="1">
                <a:solidFill>
                  <a:srgbClr val="202122"/>
                </a:solidFill>
                <a:latin typeface="Times New Roman" panose="02020603050405020304" pitchFamily="18" charset="0"/>
                <a:ea typeface="Times New Roman" panose="02020603050405020304" pitchFamily="18" charset="0"/>
              </a:rPr>
              <a:t>không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nói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thêm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sự</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liên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tưởng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sự</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mở</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rộng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nhiều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chiều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gian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đồng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hiện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Đang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miêu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tả</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bức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tranh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tươi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như</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nét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cười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nụ</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hôn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đắm</a:t>
            </a:r>
            <a:r>
              <a:rPr lang="en-US" sz="3200" dirty="0">
                <a:solidFill>
                  <a:srgbClr val="202122"/>
                </a:solidFill>
                <a:latin typeface="Times New Roman" panose="02020603050405020304" pitchFamily="18" charset="0"/>
                <a:ea typeface="Times New Roman" panose="02020603050405020304" pitchFamily="18" charset="0"/>
              </a:rPr>
              <a:t> say </a:t>
            </a:r>
            <a:r>
              <a:rPr lang="en-US" sz="3200" dirty="0" err="1">
                <a:solidFill>
                  <a:srgbClr val="202122"/>
                </a:solidFill>
                <a:latin typeface="Times New Roman" panose="02020603050405020304" pitchFamily="18" charset="0"/>
                <a:ea typeface="Times New Roman" panose="02020603050405020304" pitchFamily="18" charset="0"/>
              </a:rPr>
              <a:t>thuần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khiết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thì</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man </a:t>
            </a:r>
            <a:r>
              <a:rPr lang="en-US" sz="3200" dirty="0" err="1">
                <a:solidFill>
                  <a:srgbClr val="202122"/>
                </a:solidFill>
                <a:latin typeface="Times New Roman" panose="02020603050405020304" pitchFamily="18" charset="0"/>
                <a:ea typeface="Times New Roman" panose="02020603050405020304" pitchFamily="18" charset="0"/>
              </a:rPr>
              <a:t>mác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rình</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rập</a:t>
            </a:r>
            <a:r>
              <a:rPr lang="en-US" sz="3200" dirty="0">
                <a:solidFill>
                  <a:srgbClr val="202122"/>
                </a:solidFill>
                <a:latin typeface="Times New Roman" panose="02020603050405020304" pitchFamily="18" charset="0"/>
                <a:ea typeface="Times New Roman" panose="02020603050405020304" pitchFamily="18" charset="0"/>
              </a:rPr>
              <a:t> ở </a:t>
            </a:r>
            <a:r>
              <a:rPr lang="en-US" sz="3200" dirty="0" err="1">
                <a:solidFill>
                  <a:srgbClr val="202122"/>
                </a:solidFill>
                <a:latin typeface="Times New Roman" panose="02020603050405020304" pitchFamily="18" charset="0"/>
                <a:ea typeface="Times New Roman" panose="02020603050405020304" pitchFamily="18" charset="0"/>
              </a:rPr>
              <a:t>đâu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đó</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hiện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trong</a:t>
            </a:r>
            <a:r>
              <a:rPr lang="en-US" sz="3200" dirty="0">
                <a:solidFill>
                  <a:srgbClr val="202122"/>
                </a:solidFill>
                <a:latin typeface="Times New Roman" panose="02020603050405020304" pitchFamily="18" charset="0"/>
                <a:ea typeface="Times New Roman" panose="02020603050405020304" pitchFamily="18" charset="0"/>
              </a:rPr>
              <a:t> ý </a:t>
            </a:r>
            <a:r>
              <a:rPr lang="en-US" sz="3200" dirty="0" err="1">
                <a:solidFill>
                  <a:srgbClr val="202122"/>
                </a:solidFill>
                <a:latin typeface="Times New Roman" panose="02020603050405020304" pitchFamily="18" charset="0"/>
                <a:ea typeface="Times New Roman" panose="02020603050405020304" pitchFamily="18" charset="0"/>
              </a:rPr>
              <a:t>nghĩ</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đau</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đớn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của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nhà</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thơ</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Ngày</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mai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trong</a:t>
            </a:r>
            <a:r>
              <a:rPr lang="en-US" sz="3200" dirty="0">
                <a:solidFill>
                  <a:srgbClr val="202122"/>
                </a:solidFill>
                <a:latin typeface="Times New Roman" panose="02020603050405020304" pitchFamily="18" charset="0"/>
                <a:ea typeface="Times New Roman" panose="02020603050405020304" pitchFamily="18" charset="0"/>
              </a:rPr>
              <a:t>...</a:t>
            </a:r>
            <a:r>
              <a:rPr lang="en-US" sz="3200" dirty="0" err="1">
                <a:solidFill>
                  <a:srgbClr val="202122"/>
                </a:solidFill>
                <a:latin typeface="Times New Roman" panose="02020603050405020304" pitchFamily="18" charset="0"/>
                <a:ea typeface="Times New Roman" panose="02020603050405020304" pitchFamily="18" charset="0"/>
              </a:rPr>
              <a:t>theo</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chồng</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bỏ</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cuộc</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chơi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Cái</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mầm</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ly</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biệt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hiện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ra</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như</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một</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tiền</a:t>
            </a:r>
            <a:r>
              <a:rPr lang="en-US" sz="3200" dirty="0">
                <a:solidFill>
                  <a:srgbClr val="202122"/>
                </a:solidFill>
                <a:latin typeface="Times New Roman" panose="02020603050405020304" pitchFamily="18" charset="0"/>
                <a:ea typeface="Times New Roman" panose="02020603050405020304" pitchFamily="18" charset="0"/>
              </a:rPr>
              <a:t> </a:t>
            </a:r>
            <a:r>
              <a:rPr lang="en-US" sz="3200" dirty="0" err="1">
                <a:solidFill>
                  <a:srgbClr val="202122"/>
                </a:solidFill>
                <a:latin typeface="Times New Roman" panose="02020603050405020304" pitchFamily="18" charset="0"/>
                <a:ea typeface="Times New Roman" panose="02020603050405020304" pitchFamily="18" charset="0"/>
              </a:rPr>
              <a:t>định</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601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471" y="1066800"/>
            <a:ext cx="10441858" cy="5067300"/>
          </a:xfrm>
          <a:prstGeom prst="rect">
            <a:avLst/>
          </a:prstGeom>
        </p:spPr>
      </p:pic>
      <p:sp>
        <p:nvSpPr>
          <p:cNvPr id="4" name="Rectangle 3"/>
          <p:cNvSpPr/>
          <p:nvPr/>
        </p:nvSpPr>
        <p:spPr>
          <a:xfrm>
            <a:off x="3721480" y="310243"/>
            <a:ext cx="479984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MỘT SỐ LỜI BÌNH THAM KHẢO</a:t>
            </a:r>
          </a:p>
        </p:txBody>
      </p:sp>
      <p:sp>
        <p:nvSpPr>
          <p:cNvPr id="5" name="Rectangle 4"/>
          <p:cNvSpPr/>
          <p:nvPr/>
        </p:nvSpPr>
        <p:spPr>
          <a:xfrm>
            <a:off x="1165123" y="1248858"/>
            <a:ext cx="9851922" cy="4519186"/>
          </a:xfrm>
          <a:prstGeom prst="rect">
            <a:avLst/>
          </a:prstGeom>
        </p:spPr>
        <p:txBody>
          <a:bodyPr wrap="square">
            <a:spAutoFit/>
          </a:bodyPr>
          <a:lstStyle/>
          <a:p>
            <a:pPr algn="just">
              <a:spcAft>
                <a:spcPts val="120"/>
              </a:spcAft>
            </a:pPr>
            <a:r>
              <a:rPr lang="en-US" sz="2600" b="1">
                <a:solidFill>
                  <a:srgbClr val="202122"/>
                </a:solidFill>
                <a:latin typeface="Times New Roman" panose="02020603050405020304" pitchFamily="18" charset="0"/>
                <a:ea typeface="Times New Roman" panose="02020603050405020304" pitchFamily="18" charset="0"/>
              </a:rPr>
              <a:t>5. </a:t>
            </a:r>
            <a:r>
              <a:rPr lang="en-US" sz="2600" b="1" dirty="0" err="1">
                <a:solidFill>
                  <a:srgbClr val="202122"/>
                </a:solidFill>
                <a:latin typeface="Times New Roman" panose="02020603050405020304" pitchFamily="18" charset="0"/>
                <a:ea typeface="Times New Roman" panose="02020603050405020304" pitchFamily="18" charset="0"/>
              </a:rPr>
              <a:t>Vương</a:t>
            </a:r>
            <a:r>
              <a:rPr lang="en-US" sz="2600" b="1" dirty="0">
                <a:solidFill>
                  <a:srgbClr val="202122"/>
                </a:solidFill>
                <a:latin typeface="Times New Roman" panose="02020603050405020304" pitchFamily="18" charset="0"/>
                <a:ea typeface="Times New Roman" panose="02020603050405020304" pitchFamily="18" charset="0"/>
              </a:rPr>
              <a:t> </a:t>
            </a:r>
            <a:r>
              <a:rPr lang="en-US" sz="2600" b="1" dirty="0" err="1">
                <a:solidFill>
                  <a:srgbClr val="202122"/>
                </a:solidFill>
                <a:latin typeface="Times New Roman" panose="02020603050405020304" pitchFamily="18" charset="0"/>
                <a:ea typeface="Times New Roman" panose="02020603050405020304" pitchFamily="18" charset="0"/>
              </a:rPr>
              <a:t>Thừa</a:t>
            </a:r>
            <a:r>
              <a:rPr lang="en-US" sz="2600" b="1" dirty="0">
                <a:solidFill>
                  <a:srgbClr val="202122"/>
                </a:solidFill>
                <a:latin typeface="Times New Roman" panose="02020603050405020304" pitchFamily="18" charset="0"/>
                <a:ea typeface="Times New Roman" panose="02020603050405020304" pitchFamily="18" charset="0"/>
              </a:rPr>
              <a:t> </a:t>
            </a:r>
            <a:r>
              <a:rPr lang="en-US" sz="2600" b="1" dirty="0" err="1">
                <a:solidFill>
                  <a:srgbClr val="202122"/>
                </a:solidFill>
                <a:latin typeface="Times New Roman" panose="02020603050405020304" pitchFamily="18" charset="0"/>
                <a:ea typeface="Times New Roman" panose="02020603050405020304" pitchFamily="18" charset="0"/>
              </a:rPr>
              <a:t>Việt</a:t>
            </a:r>
            <a:r>
              <a:rPr lang="en-US" sz="2600" b="1" dirty="0">
                <a:solidFill>
                  <a:srgbClr val="202122"/>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457200" algn="just">
              <a:spcAft>
                <a:spcPts val="120"/>
              </a:spcAft>
            </a:pPr>
            <a:r>
              <a:rPr lang="en-US" sz="2600" dirty="0" err="1">
                <a:solidFill>
                  <a:srgbClr val="202122"/>
                </a:solidFill>
                <a:latin typeface="Times New Roman" panose="02020603050405020304" pitchFamily="18" charset="0"/>
                <a:ea typeface="Times New Roman" panose="02020603050405020304" pitchFamily="18" charset="0"/>
              </a:rPr>
              <a:t>Những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từ</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vắt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vẻo</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hổn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hển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được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tác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giả</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dùng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thật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tài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tình</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Vắt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vẻo</a:t>
            </a:r>
            <a:r>
              <a:rPr lang="en-US" sz="2600" dirty="0">
                <a:solidFill>
                  <a:srgbClr val="202122"/>
                </a:solidFill>
                <a:latin typeface="Times New Roman" panose="02020603050405020304" pitchFamily="18" charset="0"/>
                <a:ea typeface="Times New Roman" panose="02020603050405020304" pitchFamily="18" charset="0"/>
              </a:rPr>
              <a:t> ở </a:t>
            </a:r>
            <a:r>
              <a:rPr lang="en-US" sz="2600" dirty="0" err="1">
                <a:solidFill>
                  <a:srgbClr val="202122"/>
                </a:solidFill>
                <a:latin typeface="Times New Roman" panose="02020603050405020304" pitchFamily="18" charset="0"/>
                <a:ea typeface="Times New Roman" panose="02020603050405020304" pitchFamily="18" charset="0"/>
              </a:rPr>
              <a:t>câu</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trên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chỉ</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sự</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thơ</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ngây</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hổn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hển</a:t>
            </a:r>
            <a:r>
              <a:rPr lang="en-US" sz="2600" dirty="0">
                <a:solidFill>
                  <a:srgbClr val="202122"/>
                </a:solidFill>
                <a:latin typeface="Times New Roman" panose="02020603050405020304" pitchFamily="18" charset="0"/>
                <a:ea typeface="Times New Roman" panose="02020603050405020304" pitchFamily="18" charset="0"/>
              </a:rPr>
              <a:t> ở </a:t>
            </a:r>
            <a:r>
              <a:rPr lang="en-US" sz="2600" dirty="0" err="1">
                <a:solidFill>
                  <a:srgbClr val="202122"/>
                </a:solidFill>
                <a:latin typeface="Times New Roman" panose="02020603050405020304" pitchFamily="18" charset="0"/>
                <a:ea typeface="Times New Roman" panose="02020603050405020304" pitchFamily="18" charset="0"/>
              </a:rPr>
              <a:t>câu</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dưới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nói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lên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sự</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hồi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hộp</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đợi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chờ</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trong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lồng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ngực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của</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những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cô</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gái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căng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tròn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sức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sống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Làm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cho</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ai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đó</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ngồi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dưới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trúc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cũng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phải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rộn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ràng</a:t>
            </a:r>
            <a:r>
              <a:rPr lang="en-US" sz="2600" dirty="0">
                <a:solidFill>
                  <a:srgbClr val="202122"/>
                </a:solidFill>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457200" algn="just">
              <a:spcAft>
                <a:spcPts val="120"/>
              </a:spcAft>
            </a:pPr>
            <a:r>
              <a:rPr lang="en-US" sz="2600" dirty="0" err="1">
                <a:solidFill>
                  <a:srgbClr val="202122"/>
                </a:solidFill>
                <a:latin typeface="Times New Roman" panose="02020603050405020304" pitchFamily="18" charset="0"/>
                <a:ea typeface="Times New Roman" panose="02020603050405020304" pitchFamily="18" charset="0"/>
              </a:rPr>
              <a:t>Và</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câu</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thơ</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Dọc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bờ</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sông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nên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được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xem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là</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câu</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thơ</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thần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tình</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nhất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của</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Hàn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Mặc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Tử</a:t>
            </a:r>
            <a:r>
              <a:rPr lang="en-US" sz="2600" dirty="0">
                <a:solidFill>
                  <a:srgbClr val="202122"/>
                </a:solidFill>
                <a:latin typeface="Times New Roman" panose="02020603050405020304" pitchFamily="18" charset="0"/>
                <a:ea typeface="Times New Roman" panose="02020603050405020304" pitchFamily="18" charset="0"/>
              </a:rPr>
              <a:t>. Ta hay </a:t>
            </a:r>
            <a:r>
              <a:rPr lang="en-US" sz="2600" dirty="0" err="1">
                <a:solidFill>
                  <a:srgbClr val="202122"/>
                </a:solidFill>
                <a:latin typeface="Times New Roman" panose="02020603050405020304" pitchFamily="18" charset="0"/>
                <a:ea typeface="Times New Roman" panose="02020603050405020304" pitchFamily="18" charset="0"/>
              </a:rPr>
              <a:t>nói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sông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xanh</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sông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đỏ</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đây</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nhà</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thơ</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nói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sông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đến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cả</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sông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thì</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phải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biết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nắng</a:t>
            </a:r>
            <a:r>
              <a:rPr lang="en-US" sz="2600" dirty="0">
                <a:solidFill>
                  <a:srgbClr val="202122"/>
                </a:solidFill>
                <a:latin typeface="Times New Roman" panose="02020603050405020304" pitchFamily="18" charset="0"/>
                <a:ea typeface="Times New Roman" panose="02020603050405020304" pitchFamily="18" charset="0"/>
              </a:rPr>
              <a:t> gay </a:t>
            </a:r>
            <a:r>
              <a:rPr lang="en-US" sz="2600" dirty="0" err="1">
                <a:solidFill>
                  <a:srgbClr val="202122"/>
                </a:solidFill>
                <a:latin typeface="Times New Roman" panose="02020603050405020304" pitchFamily="18" charset="0"/>
                <a:ea typeface="Times New Roman" panose="02020603050405020304" pitchFamily="18" charset="0"/>
              </a:rPr>
              <a:t>gắt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như</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thế</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nào</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Các</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cặp</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vần</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trắng</a:t>
            </a:r>
            <a:r>
              <a:rPr lang="en-US" sz="2600" dirty="0">
                <a:solidFill>
                  <a:srgbClr val="202122"/>
                </a:solidFill>
                <a:latin typeface="Times New Roman" panose="02020603050405020304" pitchFamily="18" charset="0"/>
                <a:ea typeface="Times New Roman" panose="02020603050405020304" pitchFamily="18" charset="0"/>
              </a:rPr>
              <a:t> – </a:t>
            </a:r>
            <a:r>
              <a:rPr lang="en-US" sz="2600" dirty="0" err="1">
                <a:solidFill>
                  <a:srgbClr val="202122"/>
                </a:solidFill>
                <a:latin typeface="Times New Roman" panose="02020603050405020304" pitchFamily="18" charset="0"/>
                <a:ea typeface="Times New Roman" panose="02020603050405020304" pitchFamily="18" charset="0"/>
              </a:rPr>
              <a:t>nắng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chang</a:t>
            </a:r>
            <a:r>
              <a:rPr lang="en-US" sz="2600" dirty="0">
                <a:solidFill>
                  <a:srgbClr val="202122"/>
                </a:solidFill>
                <a:latin typeface="Times New Roman" panose="02020603050405020304" pitchFamily="18" charset="0"/>
                <a:ea typeface="Times New Roman" panose="02020603050405020304" pitchFamily="18" charset="0"/>
              </a:rPr>
              <a:t> – </a:t>
            </a:r>
            <a:r>
              <a:rPr lang="en-US" sz="2600" dirty="0" err="1">
                <a:solidFill>
                  <a:srgbClr val="202122"/>
                </a:solidFill>
                <a:latin typeface="Times New Roman" panose="02020603050405020304" pitchFamily="18" charset="0"/>
                <a:ea typeface="Times New Roman" panose="02020603050405020304" pitchFamily="18" charset="0"/>
              </a:rPr>
              <a:t>chang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kết</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hợp</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với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năm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phụ</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âm</a:t>
            </a:r>
            <a:r>
              <a:rPr lang="en-US" sz="2600" dirty="0">
                <a:solidFill>
                  <a:srgbClr val="202122"/>
                </a:solidFill>
                <a:latin typeface="Times New Roman" panose="02020603050405020304" pitchFamily="18" charset="0"/>
                <a:ea typeface="Times New Roman" panose="02020603050405020304" pitchFamily="18" charset="0"/>
              </a:rPr>
              <a:t> "ng" </a:t>
            </a:r>
            <a:r>
              <a:rPr lang="en-US" sz="2600" dirty="0" err="1">
                <a:solidFill>
                  <a:srgbClr val="202122"/>
                </a:solidFill>
                <a:latin typeface="Times New Roman" panose="02020603050405020304" pitchFamily="18" charset="0"/>
                <a:ea typeface="Times New Roman" panose="02020603050405020304" pitchFamily="18" charset="0"/>
              </a:rPr>
              <a:t>đứng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cuối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mỗi</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từ</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làm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cho</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câu</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thơ</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mang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âm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hưởng</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đầy</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cảm</a:t>
            </a:r>
            <a:r>
              <a:rPr lang="en-US" sz="2600" dirty="0">
                <a:solidFill>
                  <a:srgbClr val="202122"/>
                </a:solidFill>
                <a:latin typeface="Times New Roman" panose="02020603050405020304" pitchFamily="18" charset="0"/>
                <a:ea typeface="Times New Roman" panose="02020603050405020304" pitchFamily="18" charset="0"/>
              </a:rPr>
              <a:t> </a:t>
            </a:r>
            <a:r>
              <a:rPr lang="en-US" sz="2600" dirty="0" err="1">
                <a:solidFill>
                  <a:srgbClr val="202122"/>
                </a:solidFill>
                <a:latin typeface="Times New Roman" panose="02020603050405020304" pitchFamily="18" charset="0"/>
                <a:ea typeface="Times New Roman" panose="02020603050405020304" pitchFamily="18" charset="0"/>
              </a:rPr>
              <a:t>xúc</a:t>
            </a:r>
            <a:r>
              <a:rPr lang="en-US" sz="2600" dirty="0">
                <a:solidFill>
                  <a:srgbClr val="202122"/>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7301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160" y="961071"/>
            <a:ext cx="10764480" cy="5473745"/>
          </a:xfrm>
          <a:prstGeom prst="rect">
            <a:avLst/>
          </a:prstGeom>
        </p:spPr>
      </p:pic>
      <p:sp>
        <p:nvSpPr>
          <p:cNvPr id="6" name="Rectangle 5"/>
          <p:cNvSpPr/>
          <p:nvPr/>
        </p:nvSpPr>
        <p:spPr>
          <a:xfrm>
            <a:off x="2902805" y="408356"/>
            <a:ext cx="5884945" cy="523220"/>
          </a:xfrm>
          <a:prstGeom prst="rect">
            <a:avLst/>
          </a:prstGeom>
        </p:spPr>
        <p:txBody>
          <a:bodyPr wrap="none">
            <a:spAutoFit/>
          </a:bodyPr>
          <a:lstStyle/>
          <a:p>
            <a:pPr algn="ctr">
              <a:spcAft>
                <a:spcPts val="0"/>
              </a:spcAft>
              <a:tabLst>
                <a:tab pos="602615" algn="l"/>
              </a:tabLst>
            </a:pPr>
            <a:r>
              <a:rPr lang="en-US" sz="2800" b="1" dirty="0">
                <a:solidFill>
                  <a:srgbClr val="7030A0"/>
                </a:solidFill>
                <a:latin typeface="Times New Roman" panose="02020603050405020304" pitchFamily="18" charset="0"/>
                <a:ea typeface="Times New Roman" panose="02020603050405020304" pitchFamily="18" charset="0"/>
              </a:rPr>
              <a:t>Rubric </a:t>
            </a:r>
            <a:r>
              <a:rPr lang="en-US" sz="2800" b="1" dirty="0" err="1">
                <a:solidFill>
                  <a:srgbClr val="7030A0"/>
                </a:solidFill>
                <a:latin typeface="Times New Roman" panose="02020603050405020304" pitchFamily="18" charset="0"/>
                <a:ea typeface="Times New Roman" panose="02020603050405020304" pitchFamily="18" charset="0"/>
              </a:rPr>
              <a:t>thiết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kế</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kịch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bản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và</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diễn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xuất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85923507"/>
              </p:ext>
            </p:extLst>
          </p:nvPr>
        </p:nvGraphicFramePr>
        <p:xfrm>
          <a:off x="863600" y="1142174"/>
          <a:ext cx="10515599" cy="5047488"/>
        </p:xfrm>
        <a:graphic>
          <a:graphicData uri="http://schemas.openxmlformats.org/drawingml/2006/table">
            <a:tbl>
              <a:tblPr firstRow="1" firstCol="1" bandRow="1" bandCol="1"/>
              <a:tblGrid>
                <a:gridCol w="2721437">
                  <a:extLst>
                    <a:ext uri="{9D8B030D-6E8A-4147-A177-3AD203B41FA5}">
                      <a16:colId xmlns:a16="http://schemas.microsoft.com/office/drawing/2014/main" xmlns="" val="2526247284"/>
                    </a:ext>
                  </a:extLst>
                </a:gridCol>
                <a:gridCol w="2631003">
                  <a:extLst>
                    <a:ext uri="{9D8B030D-6E8A-4147-A177-3AD203B41FA5}">
                      <a16:colId xmlns:a16="http://schemas.microsoft.com/office/drawing/2014/main" xmlns="" val="4214068653"/>
                    </a:ext>
                  </a:extLst>
                </a:gridCol>
                <a:gridCol w="2338669">
                  <a:extLst>
                    <a:ext uri="{9D8B030D-6E8A-4147-A177-3AD203B41FA5}">
                      <a16:colId xmlns:a16="http://schemas.microsoft.com/office/drawing/2014/main" xmlns="" val="1685691032"/>
                    </a:ext>
                  </a:extLst>
                </a:gridCol>
                <a:gridCol w="2824490">
                  <a:extLst>
                    <a:ext uri="{9D8B030D-6E8A-4147-A177-3AD203B41FA5}">
                      <a16:colId xmlns:a16="http://schemas.microsoft.com/office/drawing/2014/main" xmlns="" val="3437825249"/>
                    </a:ext>
                  </a:extLst>
                </a:gridCol>
              </a:tblGrid>
              <a:tr h="0">
                <a:tc>
                  <a:txBody>
                    <a:bodyPr/>
                    <a:lstStyle/>
                    <a:p>
                      <a:pPr algn="just">
                        <a:lnSpc>
                          <a:spcPct val="115000"/>
                        </a:lnSpc>
                        <a:spcAft>
                          <a:spcPts val="0"/>
                        </a:spcAft>
                        <a:tabLst>
                          <a:tab pos="602615"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60261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602615" algn="l"/>
                        </a:tabLs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602615" algn="l"/>
                        </a:tabLs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Mức 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105925850"/>
                  </a:ext>
                </a:extLst>
              </a:tr>
              <a:tr h="0">
                <a:tc>
                  <a:txBody>
                    <a:bodyPr/>
                    <a:lstStyle/>
                    <a:p>
                      <a:pPr algn="just">
                        <a:lnSpc>
                          <a:spcPct val="115000"/>
                        </a:lnSpc>
                        <a:spcAft>
                          <a:spcPts val="0"/>
                        </a:spcAft>
                        <a:tabLst>
                          <a:tab pos="602615"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Kịch bản đúng hướng nhưng chưa đầy đủ nội dung, diễn viên chưa nhập vai tốt.</a:t>
                      </a:r>
                    </a:p>
                    <a:p>
                      <a:pPr algn="just">
                        <a:lnSpc>
                          <a:spcPct val="115000"/>
                        </a:lnSpc>
                        <a:tabLst>
                          <a:tab pos="602615" algn="l"/>
                        </a:tabLst>
                      </a:pPr>
                      <a:r>
                        <a:rPr lang="en-US" sz="2400">
                          <a:solidFill>
                            <a:srgbClr val="171717"/>
                          </a:solidFill>
                          <a:effectLst/>
                          <a:latin typeface="Calibri" panose="020F0502020204030204" pitchFamily="34" charset="0"/>
                          <a:cs typeface="Times New Roman" panose="02020603050405020304" pitchFamily="18" charset="0"/>
                        </a:rPr>
                        <a:t>( 5 – 6 điểm)</a:t>
                      </a:r>
                      <a:endParaRPr lang="en-US" sz="24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Kịch bản đủ nội dung nhưng chưa hấp dẫn, các diễn viên diễn có ý thức diễn xuất nhưng chưa tạo được ấn tượng sâu. </a:t>
                      </a:r>
                    </a:p>
                    <a:p>
                      <a:pPr algn="just">
                        <a:lnSpc>
                          <a:spcPct val="115000"/>
                        </a:lnSpc>
                        <a:spcAft>
                          <a:spcPts val="0"/>
                        </a:spcAft>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(7 – 8 điểm)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(9 - 10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9827590"/>
                  </a:ext>
                </a:extLst>
              </a:tr>
            </a:tbl>
          </a:graphicData>
        </a:graphic>
      </p:graphicFrame>
    </p:spTree>
    <p:extLst>
      <p:ext uri="{BB962C8B-B14F-4D97-AF65-F5344CB8AC3E}">
        <p14:creationId xmlns:p14="http://schemas.microsoft.com/office/powerpoint/2010/main" val="156748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799" y="179828"/>
            <a:ext cx="385042" cy="707886"/>
          </a:xfrm>
          <a:prstGeom prst="rect">
            <a:avLst/>
          </a:prstGeom>
          <a:noFill/>
        </p:spPr>
        <p:txBody>
          <a:bodyPr wrap="non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I</a:t>
            </a:r>
          </a:p>
        </p:txBody>
      </p:sp>
      <p:graphicFrame>
        <p:nvGraphicFramePr>
          <p:cNvPr id="5" name="Table 4"/>
          <p:cNvGraphicFramePr>
            <a:graphicFrameLocks noGrp="1"/>
          </p:cNvGraphicFramePr>
          <p:nvPr>
            <p:extLst>
              <p:ext uri="{D42A27DB-BD31-4B8C-83A1-F6EECF244321}">
                <p14:modId xmlns:p14="http://schemas.microsoft.com/office/powerpoint/2010/main" val="1925255870"/>
              </p:ext>
            </p:extLst>
          </p:nvPr>
        </p:nvGraphicFramePr>
        <p:xfrm>
          <a:off x="255929" y="1028700"/>
          <a:ext cx="11606981" cy="4732020"/>
        </p:xfrm>
        <a:graphic>
          <a:graphicData uri="http://schemas.openxmlformats.org/drawingml/2006/table">
            <a:tbl>
              <a:tblPr firstRow="1" firstCol="1" bandRow="1"/>
              <a:tblGrid>
                <a:gridCol w="2371361">
                  <a:extLst>
                    <a:ext uri="{9D8B030D-6E8A-4147-A177-3AD203B41FA5}">
                      <a16:colId xmlns:a16="http://schemas.microsoft.com/office/drawing/2014/main" xmlns="" val="2573161805"/>
                    </a:ext>
                  </a:extLst>
                </a:gridCol>
                <a:gridCol w="1996225">
                  <a:extLst>
                    <a:ext uri="{9D8B030D-6E8A-4147-A177-3AD203B41FA5}">
                      <a16:colId xmlns:a16="http://schemas.microsoft.com/office/drawing/2014/main" xmlns="" val="4055219352"/>
                    </a:ext>
                  </a:extLst>
                </a:gridCol>
                <a:gridCol w="7239395">
                  <a:extLst>
                    <a:ext uri="{9D8B030D-6E8A-4147-A177-3AD203B41FA5}">
                      <a16:colId xmlns:a16="http://schemas.microsoft.com/office/drawing/2014/main" xmlns="" val="4218019533"/>
                    </a:ext>
                  </a:extLst>
                </a:gridCol>
              </a:tblGrid>
              <a:tr h="1168235">
                <a:tc rowSpan="2">
                  <a:txBody>
                    <a:bodyPr/>
                    <a:lstStyle/>
                    <a:p>
                      <a:pPr algn="just">
                        <a:lnSpc>
                          <a:spcPct val="115000"/>
                        </a:lnSpc>
                        <a:spcAft>
                          <a:spcPts val="0"/>
                        </a:spcAft>
                      </a:pPr>
                      <a:r>
                        <a:rPr lang="pt-BR" sz="2600" b="1" dirty="0">
                          <a:effectLst/>
                          <a:latin typeface="Times New Roman" panose="02020603050405020304" pitchFamily="18" charset="0"/>
                          <a:ea typeface="Times New Roman" panose="02020603050405020304" pitchFamily="18" charset="0"/>
                          <a:cs typeface="Times New Roman" panose="02020603050405020304" pitchFamily="18" charset="0"/>
                        </a:rPr>
                        <a:t>Thơ mới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pt-BR"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 Nội dung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600" dirty="0">
                          <a:effectLst/>
                          <a:latin typeface="Times New Roman" panose="02020603050405020304" pitchFamily="18" charset="0"/>
                          <a:ea typeface="Times New Roman" panose="02020603050405020304" pitchFamily="18" charset="0"/>
                          <a:cs typeface="Times New Roman" panose="02020603050405020304" pitchFamily="18" charset="0"/>
                        </a:rPr>
                        <a:t>- Bộc lộ những tình cảm, cảm xúc cá nhân cũng như ý thức cá tính của con người với nhiều biểu hiện đa dạng, độc đáo.</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9622305"/>
                  </a:ext>
                </a:extLst>
              </a:tr>
              <a:tr h="2725882">
                <a:tc vMerge="1">
                  <a:txBody>
                    <a:bodyPr/>
                    <a:lstStyle/>
                    <a:p>
                      <a:endParaRPr lang="en-US"/>
                    </a:p>
                  </a:txBody>
                  <a:tcPr/>
                </a:tc>
                <a:tc>
                  <a:txBody>
                    <a:bodyPr/>
                    <a:lstStyle/>
                    <a:p>
                      <a:pPr algn="ctr">
                        <a:lnSpc>
                          <a:spcPct val="115000"/>
                        </a:lnSpc>
                        <a:spcAft>
                          <a:spcPts val="0"/>
                        </a:spcAft>
                      </a:pPr>
                      <a:r>
                        <a:rPr lang="pt-BR"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 Hình thức</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Bài thơ được tổ chức theo dòng chảy tự nhiên của cảm xúc.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Câu thơ và các phương thức gieo vần, ngắt nhịp, tạo nhạc điệu trở nên linh hoạt, tự do hơn.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FontTx/>
                        <a:buNone/>
                      </a:pPr>
                      <a:r>
                        <a:rPr lang="pt-BR" sz="2400" smtClean="0">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ảnh thơ thể hiện rõ nét dấu ấn chủ quan trong cách nhà thơ quan sát, cảm nhận và tưởng tượng về </a:t>
                      </a: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thế </a:t>
                      </a:r>
                      <a:r>
                        <a:rPr lang="pt-BR" sz="2400" smtClean="0">
                          <a:effectLst/>
                          <a:latin typeface="Times New Roman" panose="02020603050405020304" pitchFamily="18" charset="0"/>
                          <a:ea typeface="Times New Roman" panose="02020603050405020304" pitchFamily="18" charset="0"/>
                          <a:cs typeface="Times New Roman" panose="02020603050405020304" pitchFamily="18" charset="0"/>
                        </a:rPr>
                        <a:t>giới.</a:t>
                      </a:r>
                      <a:endPar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FontTx/>
                        <a:buNone/>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Phá</a:t>
                      </a:r>
                      <a:r>
                        <a:rPr lang="en-US" sz="2400" baseline="0" smtClean="0">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vỡ nguyên tắc chi phối mười thế kỉ thơ ca trung đại Việt Nam</a:t>
                      </a:r>
                      <a:endParaRPr lang="pt-BR" sz="240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2117915"/>
                  </a:ext>
                </a:extLst>
              </a:tr>
            </a:tbl>
          </a:graphicData>
        </a:graphic>
      </p:graphicFrame>
      <p:sp>
        <p:nvSpPr>
          <p:cNvPr id="6" name="TextBox 5"/>
          <p:cNvSpPr txBox="1"/>
          <p:nvPr/>
        </p:nvSpPr>
        <p:spPr>
          <a:xfrm>
            <a:off x="0" y="39640"/>
            <a:ext cx="11335657"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r>
              <a:rPr lang="en-US" sz="2400" b="1" dirty="0" smtClean="0">
                <a:latin typeface="Times New Roman" panose="02020603050405020304" pitchFamily="18" charset="0"/>
                <a:cs typeface="Times New Roman" panose="02020603050405020304" pitchFamily="18" charset="0"/>
              </a:rPr>
              <a:t>1/ </a:t>
            </a:r>
            <a:r>
              <a:rPr lang="de-DE" sz="2400" b="1" dirty="0">
                <a:latin typeface="Times New Roman" pitchFamily="18" charset="0"/>
                <a:cs typeface="Times New Roman" pitchFamily="18" charset="0"/>
              </a:rPr>
              <a:t>Một số kiến thức chung về Thơ mới</a:t>
            </a:r>
            <a:endParaRPr lang="en-US" sz="24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72614675"/>
              </p:ext>
            </p:extLst>
          </p:nvPr>
        </p:nvGraphicFramePr>
        <p:xfrm>
          <a:off x="228612" y="6049199"/>
          <a:ext cx="11606981" cy="490728"/>
        </p:xfrm>
        <a:graphic>
          <a:graphicData uri="http://schemas.openxmlformats.org/drawingml/2006/table">
            <a:tbl>
              <a:tblPr firstRow="1" firstCol="1" bandRow="1"/>
              <a:tblGrid>
                <a:gridCol w="2886284"/>
                <a:gridCol w="1767895"/>
                <a:gridCol w="6952802"/>
              </a:tblGrid>
              <a:tr h="389412">
                <a:tc>
                  <a:txBody>
                    <a:bodyPr/>
                    <a:lstStyle/>
                    <a:p>
                      <a:pPr algn="just">
                        <a:lnSpc>
                          <a:spcPct val="115000"/>
                        </a:lnSpc>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Chủ thể trữ 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a:lnSpc>
                          <a:spcPct val="115000"/>
                        </a:lnSpc>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Là cái tôi cá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23169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799" y="179828"/>
            <a:ext cx="3850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grpSp>
        <p:nvGrpSpPr>
          <p:cNvPr id="14" name="Group 13"/>
          <p:cNvGrpSpPr/>
          <p:nvPr/>
        </p:nvGrpSpPr>
        <p:grpSpPr>
          <a:xfrm>
            <a:off x="1527533" y="1548581"/>
            <a:ext cx="9124234" cy="4026310"/>
            <a:chOff x="1081650" y="1548581"/>
            <a:chExt cx="9124234" cy="4026310"/>
          </a:xfrm>
        </p:grpSpPr>
        <p:grpSp>
          <p:nvGrpSpPr>
            <p:cNvPr id="11" name="Group 10"/>
            <p:cNvGrpSpPr/>
            <p:nvPr/>
          </p:nvGrpSpPr>
          <p:grpSpPr>
            <a:xfrm>
              <a:off x="1081650" y="1548581"/>
              <a:ext cx="9124234" cy="4026310"/>
              <a:chOff x="1081650" y="1548581"/>
              <a:chExt cx="9124234" cy="4026310"/>
            </a:xfrm>
          </p:grpSpPr>
          <p:sp>
            <p:nvSpPr>
              <p:cNvPr id="6" name="Rounded Rectangle 5"/>
              <p:cNvSpPr/>
              <p:nvPr/>
            </p:nvSpPr>
            <p:spPr>
              <a:xfrm>
                <a:off x="1081650" y="1903262"/>
                <a:ext cx="9124234" cy="3671629"/>
              </a:xfrm>
              <a:prstGeom prst="roundRect">
                <a:avLst>
                  <a:gd name="adj" fmla="val 4683"/>
                </a:avLst>
              </a:prstGeom>
              <a:noFill/>
              <a:ln w="47625" cap="flat" cmpd="sng" algn="ctr">
                <a:solidFill>
                  <a:srgbClr val="F7964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7" name="Hexagon 6"/>
              <p:cNvSpPr/>
              <p:nvPr/>
            </p:nvSpPr>
            <p:spPr>
              <a:xfrm>
                <a:off x="1607574" y="1548581"/>
                <a:ext cx="3700665" cy="707922"/>
              </a:xfrm>
              <a:prstGeom prst="hexagon">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0927" y="1828796"/>
                <a:ext cx="132735" cy="120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68244" y="1848464"/>
                <a:ext cx="132735" cy="120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468631" y="1579376"/>
              <a:ext cx="1967205" cy="646331"/>
            </a:xfrm>
            <a:prstGeom prst="rect">
              <a:avLst/>
            </a:prstGeom>
          </p:spPr>
          <p:txBody>
            <a:bodyPr wrap="none">
              <a:spAutoFit/>
            </a:bodyPr>
            <a:lstStyle/>
            <a:p>
              <a:r>
                <a:rPr lang="en-US" sz="3600" b="1" dirty="0" err="1">
                  <a:solidFill>
                    <a:srgbClr val="0070C0"/>
                  </a:solidFill>
                  <a:effectLst/>
                  <a:latin typeface="Times New Roman" panose="02020603050405020304" pitchFamily="18" charset="0"/>
                  <a:ea typeface="MS Mincho"/>
                </a:rPr>
                <a:t>Nhận</a:t>
              </a:r>
              <a:r>
                <a:rPr lang="en-US" sz="3600" b="1" dirty="0">
                  <a:solidFill>
                    <a:srgbClr val="0070C0"/>
                  </a:solidFill>
                  <a:effectLst/>
                  <a:latin typeface="Times New Roman" panose="02020603050405020304" pitchFamily="18" charset="0"/>
                  <a:ea typeface="MS Mincho"/>
                </a:rPr>
                <a:t> </a:t>
              </a:r>
              <a:r>
                <a:rPr lang="en-US" sz="3600" b="1" dirty="0" err="1">
                  <a:solidFill>
                    <a:srgbClr val="0070C0"/>
                  </a:solidFill>
                  <a:effectLst/>
                  <a:latin typeface="Times New Roman" panose="02020603050405020304" pitchFamily="18" charset="0"/>
                  <a:ea typeface="MS Mincho"/>
                </a:rPr>
                <a:t>xét</a:t>
              </a:r>
              <a:endParaRPr lang="en-US" sz="3600" dirty="0"/>
            </a:p>
          </p:txBody>
        </p:sp>
        <p:sp>
          <p:nvSpPr>
            <p:cNvPr id="12" name="Rectangle 11"/>
            <p:cNvSpPr/>
            <p:nvPr/>
          </p:nvSpPr>
          <p:spPr>
            <a:xfrm>
              <a:off x="1246841" y="2431274"/>
              <a:ext cx="6201094" cy="2862322"/>
            </a:xfrm>
            <a:prstGeom prst="rect">
              <a:avLst/>
            </a:prstGeom>
          </p:spPr>
          <p:txBody>
            <a:bodyPr wrap="square">
              <a:spAutoFit/>
            </a:bodyPr>
            <a:lstStyle/>
            <a:p>
              <a:r>
                <a:rPr lang="en-US" sz="3600" dirty="0" err="1">
                  <a:effectLst/>
                  <a:latin typeface="Times New Roman" panose="02020603050405020304" pitchFamily="18" charset="0"/>
                  <a:ea typeface="MS Mincho"/>
                </a:rPr>
                <a:t>Với</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những</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cách</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tân</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quan</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trọng</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cả</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về</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nội</a:t>
              </a:r>
              <a:r>
                <a:rPr lang="en-US" sz="3600" dirty="0">
                  <a:effectLst/>
                  <a:latin typeface="Times New Roman" panose="02020603050405020304" pitchFamily="18" charset="0"/>
                  <a:ea typeface="MS Mincho"/>
                </a:rPr>
                <a:t> dung </a:t>
              </a:r>
              <a:r>
                <a:rPr lang="en-US" sz="3600" dirty="0" err="1">
                  <a:effectLst/>
                  <a:latin typeface="Times New Roman" panose="02020603050405020304" pitchFamily="18" charset="0"/>
                  <a:ea typeface="MS Mincho"/>
                </a:rPr>
                <a:t>và</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hình</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thức</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Thơ</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mới</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đã</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mở</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ra</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nhiều</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khả</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năng</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phát</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triển</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đa</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dạng</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của</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thơ</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Việt</a:t>
              </a:r>
              <a:r>
                <a:rPr lang="en-US" sz="3600" dirty="0">
                  <a:effectLst/>
                  <a:latin typeface="Times New Roman" panose="02020603050405020304" pitchFamily="18" charset="0"/>
                  <a:ea typeface="MS Mincho"/>
                </a:rPr>
                <a:t> Nam </a:t>
              </a:r>
              <a:r>
                <a:rPr lang="en-US" sz="3600" dirty="0" err="1">
                  <a:effectLst/>
                  <a:latin typeface="Times New Roman" panose="02020603050405020304" pitchFamily="18" charset="0"/>
                  <a:ea typeface="MS Mincho"/>
                </a:rPr>
                <a:t>hiện</a:t>
              </a:r>
              <a:r>
                <a:rPr lang="en-US" sz="3600" dirty="0">
                  <a:effectLst/>
                  <a:latin typeface="Times New Roman" panose="02020603050405020304" pitchFamily="18" charset="0"/>
                  <a:ea typeface="MS Mincho"/>
                </a:rPr>
                <a:t> </a:t>
              </a:r>
              <a:r>
                <a:rPr lang="en-US" sz="3600" dirty="0" err="1">
                  <a:effectLst/>
                  <a:latin typeface="Times New Roman" panose="02020603050405020304" pitchFamily="18" charset="0"/>
                  <a:ea typeface="MS Mincho"/>
                </a:rPr>
                <a:t>đại</a:t>
              </a:r>
              <a:r>
                <a:rPr lang="en-US" sz="3600" dirty="0">
                  <a:effectLst/>
                  <a:latin typeface="Times New Roman" panose="02020603050405020304" pitchFamily="18" charset="0"/>
                  <a:ea typeface="MS Mincho"/>
                </a:rPr>
                <a:t>.</a:t>
              </a:r>
              <a:endParaRPr lang="en-US" sz="3600" dirty="0"/>
            </a:p>
          </p:txBody>
        </p:sp>
        <p:pic>
          <p:nvPicPr>
            <p:cNvPr id="13" name="Picture 12"/>
            <p:cNvPicPr>
              <a:picLocks noChangeAspect="1"/>
            </p:cNvPicPr>
            <p:nvPr/>
          </p:nvPicPr>
          <p:blipFill>
            <a:blip r:embed="rId2"/>
            <a:stretch>
              <a:fillRect/>
            </a:stretch>
          </p:blipFill>
          <p:spPr>
            <a:xfrm>
              <a:off x="7487265" y="2041193"/>
              <a:ext cx="2533764" cy="3395766"/>
            </a:xfrm>
            <a:prstGeom prst="rect">
              <a:avLst/>
            </a:prstGeom>
          </p:spPr>
        </p:pic>
      </p:grpSp>
      <p:sp>
        <p:nvSpPr>
          <p:cNvPr id="15" name="TextBox 14"/>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r>
              <a:rPr lang="en-US" sz="2400" b="1" dirty="0" smtClean="0">
                <a:latin typeface="Times New Roman" panose="02020603050405020304" pitchFamily="18" charset="0"/>
                <a:cs typeface="Times New Roman" panose="02020603050405020304" pitchFamily="18" charset="0"/>
              </a:rPr>
              <a:t>1/ </a:t>
            </a:r>
            <a:r>
              <a:rPr lang="de-DE" sz="2400" b="1" dirty="0">
                <a:latin typeface="Times New Roman" pitchFamily="18" charset="0"/>
                <a:cs typeface="Times New Roman" pitchFamily="18" charset="0"/>
              </a:rPr>
              <a:t>Một số kiến thức chung về Thơ mới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5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93134" y="890122"/>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pic>
        <p:nvPicPr>
          <p:cNvPr id="32" name="Picture 31"/>
          <p:cNvPicPr>
            <a:picLocks noChangeAspect="1"/>
          </p:cNvPicPr>
          <p:nvPr/>
        </p:nvPicPr>
        <p:blipFill>
          <a:blip r:embed="rId2"/>
          <a:stretch>
            <a:fillRect/>
          </a:stretch>
        </p:blipFill>
        <p:spPr>
          <a:xfrm>
            <a:off x="3531981" y="819642"/>
            <a:ext cx="8141820" cy="5713894"/>
          </a:xfrm>
          <a:prstGeom prst="rect">
            <a:avLst/>
          </a:prstGeom>
        </p:spPr>
      </p:pic>
      <p:pic>
        <p:nvPicPr>
          <p:cNvPr id="35" name="Picture 34"/>
          <p:cNvPicPr>
            <a:picLocks noChangeAspect="1"/>
          </p:cNvPicPr>
          <p:nvPr/>
        </p:nvPicPr>
        <p:blipFill>
          <a:blip r:embed="rId3"/>
          <a:stretch>
            <a:fillRect/>
          </a:stretch>
        </p:blipFill>
        <p:spPr>
          <a:xfrm>
            <a:off x="7772400" y="1217042"/>
            <a:ext cx="3547616" cy="4730155"/>
          </a:xfrm>
          <a:prstGeom prst="rect">
            <a:avLst/>
          </a:prstGeom>
        </p:spPr>
      </p:pic>
      <p:sp>
        <p:nvSpPr>
          <p:cNvPr id="36" name="Rectangle 35"/>
          <p:cNvSpPr/>
          <p:nvPr/>
        </p:nvSpPr>
        <p:spPr>
          <a:xfrm>
            <a:off x="8527567" y="5943312"/>
            <a:ext cx="243105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pPr lvl="0"/>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Hàn</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Tử</a:t>
            </a:r>
            <a:endParaRPr lang="en-US" sz="2400" dirty="0">
              <a:solidFill>
                <a:prstClr val="black"/>
              </a:solidFill>
            </a:endParaRPr>
          </a:p>
        </p:txBody>
      </p:sp>
      <p:sp>
        <p:nvSpPr>
          <p:cNvPr id="7" name="TextBox 6"/>
          <p:cNvSpPr txBox="1"/>
          <p:nvPr/>
        </p:nvSpPr>
        <p:spPr>
          <a:xfrm>
            <a:off x="232229" y="1059543"/>
            <a:ext cx="7370662" cy="5293757"/>
          </a:xfrm>
          <a:prstGeom prst="rect">
            <a:avLst/>
          </a:prstGeom>
          <a:noFill/>
        </p:spPr>
        <p:txBody>
          <a:bodyPr wrap="square" rtlCol="0">
            <a:spAutoFit/>
          </a:bodyPr>
          <a:lstStyle/>
          <a:p>
            <a:pPr algn="ctr"/>
            <a:r>
              <a:rPr lang="en-US" sz="2600" b="1" dirty="0" err="1" smtClean="0">
                <a:latin typeface="Times New Roman" pitchFamily="18" charset="0"/>
                <a:cs typeface="Times New Roman" pitchFamily="18" charset="0"/>
              </a:rPr>
              <a:t>Nhiệm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vụ</a:t>
            </a:r>
            <a:r>
              <a:rPr lang="en-US" sz="2600" b="1" dirty="0" smtClean="0">
                <a:latin typeface="Times New Roman" pitchFamily="18" charset="0"/>
                <a:cs typeface="Times New Roman" pitchFamily="18" charset="0"/>
              </a:rPr>
              <a:t> 2</a:t>
            </a:r>
          </a:p>
          <a:p>
            <a:pPr algn="just"/>
            <a:r>
              <a:rPr lang="en-US" sz="2600" b="1"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Hình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Nhóm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thống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việc</a:t>
            </a:r>
            <a:r>
              <a:rPr lang="en-US" sz="2600" dirty="0" smtClean="0">
                <a:latin typeface="Times New Roman" pitchFamily="18" charset="0"/>
                <a:cs typeface="Times New Roman" pitchFamily="18" charset="0"/>
              </a:rPr>
              <a:t> ở </a:t>
            </a:r>
            <a:r>
              <a:rPr lang="en-US" sz="2600" dirty="0" err="1" smtClean="0">
                <a:latin typeface="Times New Roman" pitchFamily="18" charset="0"/>
                <a:cs typeface="Times New Roman" pitchFamily="18" charset="0"/>
              </a:rPr>
              <a:t>nhà</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Mỗi </a:t>
            </a:r>
            <a:r>
              <a:rPr lang="vi-VN" sz="2600" dirty="0">
                <a:latin typeface="Times New Roman" pitchFamily="18" charset="0"/>
                <a:cs typeface="Times New Roman" pitchFamily="18" charset="0"/>
              </a:rPr>
              <a:t>bàn là 1 nhóm, mỗi nhóm phát biểu ít nhất 1 lần, mỗi lần chỉ một câu hướng vào những nội dung được gợi ý trước:</a:t>
            </a:r>
            <a:endParaRPr lang="en-US" sz="2600" dirty="0">
              <a:latin typeface="Times New Roman" pitchFamily="18" charset="0"/>
              <a:cs typeface="Times New Roman" pitchFamily="18" charset="0"/>
            </a:endParaRPr>
          </a:p>
          <a:p>
            <a:pPr algn="just"/>
            <a:r>
              <a:rPr lang="en-US" sz="2600" b="1" i="1" dirty="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a:t>
            </a:r>
            <a:r>
              <a:rPr lang="en-US" sz="2600" b="1" i="1" dirty="0" err="1">
                <a:latin typeface="Times New Roman" pitchFamily="18" charset="0"/>
                <a:cs typeface="Times New Roman" pitchFamily="18" charset="0"/>
              </a:rPr>
              <a:t>Thông</a:t>
            </a:r>
            <a:r>
              <a:rPr lang="en-US" sz="2600" b="1" i="1" dirty="0">
                <a:latin typeface="Times New Roman" pitchFamily="18" charset="0"/>
                <a:cs typeface="Times New Roman" pitchFamily="18" charset="0"/>
              </a:rPr>
              <a:t> tin </a:t>
            </a:r>
            <a:r>
              <a:rPr lang="en-US" sz="2600" b="1" i="1" dirty="0" err="1">
                <a:latin typeface="Times New Roman" pitchFamily="18" charset="0"/>
                <a:cs typeface="Times New Roman" pitchFamily="18" charset="0"/>
              </a:rPr>
              <a:t>về</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tác</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giả</a:t>
            </a:r>
            <a:endParaRPr lang="en-US" sz="2600" dirty="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mất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Quê</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hương</a:t>
            </a:r>
            <a:endParaRPr lang="en-US" sz="2600" dirty="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phẩm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biểu</a:t>
            </a:r>
            <a:r>
              <a:rPr lang="en-US" sz="2600" dirty="0">
                <a:latin typeface="Times New Roman" pitchFamily="18" charset="0"/>
                <a:cs typeface="Times New Roman" pitchFamily="18" charset="0"/>
              </a:rPr>
              <a:t>.</a:t>
            </a:r>
          </a:p>
          <a:p>
            <a:pPr algn="just"/>
            <a:r>
              <a:rPr lang="en-US" sz="2600" b="1" dirty="0">
                <a:latin typeface="Times New Roman" pitchFamily="18" charset="0"/>
                <a:cs typeface="Times New Roman" pitchFamily="18" charset="0"/>
              </a:rPr>
              <a:t>+</a:t>
            </a:r>
            <a:r>
              <a:rPr lang="en-US" sz="2600" b="1" i="1" dirty="0" err="1" smtClean="0">
                <a:latin typeface="Times New Roman" pitchFamily="18" charset="0"/>
                <a:cs typeface="Times New Roman" pitchFamily="18" charset="0"/>
              </a:rPr>
              <a:t>Thông</a:t>
            </a:r>
            <a:r>
              <a:rPr lang="en-US" sz="2600" b="1" i="1" dirty="0" smtClean="0">
                <a:latin typeface="Times New Roman" pitchFamily="18" charset="0"/>
                <a:cs typeface="Times New Roman" pitchFamily="18" charset="0"/>
              </a:rPr>
              <a:t> </a:t>
            </a:r>
            <a:r>
              <a:rPr lang="en-US" sz="2600" b="1" i="1" dirty="0">
                <a:latin typeface="Times New Roman" pitchFamily="18" charset="0"/>
                <a:cs typeface="Times New Roman" pitchFamily="18" charset="0"/>
              </a:rPr>
              <a:t>tin </a:t>
            </a:r>
            <a:r>
              <a:rPr lang="en-US" sz="2600" b="1" i="1" dirty="0" err="1">
                <a:latin typeface="Times New Roman" pitchFamily="18" charset="0"/>
                <a:cs typeface="Times New Roman" pitchFamily="18" charset="0"/>
              </a:rPr>
              <a:t>về</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bài</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thơ</a:t>
            </a:r>
            <a:endParaRPr lang="en-US" sz="2600" dirty="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loại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xứ</a:t>
            </a:r>
            <a:endParaRPr lang="en-US" sz="2600" dirty="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a:t>
            </a:r>
            <a:r>
              <a:rPr lang="en-US" sz="2600" b="1" i="1" dirty="0">
                <a:latin typeface="Times New Roman" pitchFamily="18" charset="0"/>
                <a:cs typeface="Times New Roman" pitchFamily="18" charset="0"/>
              </a:rPr>
              <a:t>Ý </a:t>
            </a:r>
            <a:r>
              <a:rPr lang="en-US" sz="2600" b="1" i="1" dirty="0" err="1">
                <a:latin typeface="Times New Roman" pitchFamily="18" charset="0"/>
                <a:cs typeface="Times New Roman" pitchFamily="18" charset="0"/>
              </a:rPr>
              <a:t>nghĩa</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nhan</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đề</a:t>
            </a:r>
            <a:r>
              <a:rPr lang="en-US" sz="2600" b="1" i="1" dirty="0">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de-DE" sz="2600" dirty="0">
                <a:latin typeface="Times New Roman" pitchFamily="18" charset="0"/>
                <a:cs typeface="Times New Roman" pitchFamily="18" charset="0"/>
              </a:rPr>
              <a:t>Hoàn thành </a:t>
            </a:r>
            <a:r>
              <a:rPr lang="de-DE" sz="2600" b="1" dirty="0">
                <a:latin typeface="Times New Roman" pitchFamily="18" charset="0"/>
                <a:cs typeface="Times New Roman" pitchFamily="18" charset="0"/>
              </a:rPr>
              <a:t>Phiếu học tập số 02</a:t>
            </a:r>
            <a:r>
              <a:rPr lang="de-DE" sz="2600" b="1" dirty="0" smtClean="0">
                <a:latin typeface="Times New Roman" pitchFamily="18" charset="0"/>
                <a:cs typeface="Times New Roman" pitchFamily="18" charset="0"/>
              </a:rPr>
              <a:t>.</a:t>
            </a:r>
          </a:p>
          <a:p>
            <a:pPr algn="just"/>
            <a:r>
              <a:rPr lang="de-DE" sz="2600" dirty="0" smtClean="0">
                <a:latin typeface="Times New Roman" pitchFamily="18" charset="0"/>
                <a:cs typeface="Times New Roman" pitchFamily="18" charset="0"/>
              </a:rPr>
              <a:t>- Sản phẩm: Bổ sung vào vở/ phiếu học tập</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20495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93134" y="890122"/>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2</a:t>
            </a:r>
          </a:p>
        </p:txBody>
      </p:sp>
      <p:pic>
        <p:nvPicPr>
          <p:cNvPr id="32" name="Picture 31"/>
          <p:cNvPicPr>
            <a:picLocks noChangeAspect="1"/>
          </p:cNvPicPr>
          <p:nvPr/>
        </p:nvPicPr>
        <p:blipFill>
          <a:blip r:embed="rId2"/>
          <a:stretch>
            <a:fillRect/>
          </a:stretch>
        </p:blipFill>
        <p:spPr>
          <a:xfrm>
            <a:off x="3531981" y="819642"/>
            <a:ext cx="8141820" cy="5713894"/>
          </a:xfrm>
          <a:prstGeom prst="rect">
            <a:avLst/>
          </a:prstGeom>
        </p:spPr>
      </p:pic>
      <p:pic>
        <p:nvPicPr>
          <p:cNvPr id="35" name="Picture 34"/>
          <p:cNvPicPr>
            <a:picLocks noChangeAspect="1"/>
          </p:cNvPicPr>
          <p:nvPr/>
        </p:nvPicPr>
        <p:blipFill>
          <a:blip r:embed="rId3"/>
          <a:stretch>
            <a:fillRect/>
          </a:stretch>
        </p:blipFill>
        <p:spPr>
          <a:xfrm>
            <a:off x="7772400" y="1217042"/>
            <a:ext cx="3547616" cy="4730155"/>
          </a:xfrm>
          <a:prstGeom prst="rect">
            <a:avLst/>
          </a:prstGeom>
        </p:spPr>
      </p:pic>
      <p:sp>
        <p:nvSpPr>
          <p:cNvPr id="36" name="Rectangle 35"/>
          <p:cNvSpPr/>
          <p:nvPr/>
        </p:nvSpPr>
        <p:spPr>
          <a:xfrm>
            <a:off x="8527567" y="5943312"/>
            <a:ext cx="2431050" cy="584775"/>
          </a:xfrm>
          <a:prstGeom prst="rect">
            <a:avLst/>
          </a:prstGeom>
        </p:spPr>
        <p:txBody>
          <a:bodyPr wrap="none">
            <a:spAutoFit/>
          </a:bodyPr>
          <a:lstStyle/>
          <a:p>
            <a:r>
              <a:rPr lang="en-US" sz="32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Hàn</a:t>
            </a:r>
            <a:r>
              <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3200" dirty="0"/>
          </a:p>
        </p:txBody>
      </p:sp>
      <p:grpSp>
        <p:nvGrpSpPr>
          <p:cNvPr id="4" name="Group 3"/>
          <p:cNvGrpSpPr/>
          <p:nvPr/>
        </p:nvGrpSpPr>
        <p:grpSpPr>
          <a:xfrm>
            <a:off x="334007" y="1292763"/>
            <a:ext cx="6605646" cy="2062103"/>
            <a:chOff x="334007" y="1292763"/>
            <a:chExt cx="6605646" cy="2062103"/>
          </a:xfrm>
        </p:grpSpPr>
        <p:sp>
          <p:nvSpPr>
            <p:cNvPr id="37" name="Rectangle 36"/>
            <p:cNvSpPr/>
            <p:nvPr/>
          </p:nvSpPr>
          <p:spPr>
            <a:xfrm>
              <a:off x="334007" y="1292763"/>
              <a:ext cx="6605646" cy="2062103"/>
            </a:xfrm>
            <a:prstGeom prst="rect">
              <a:avLst/>
            </a:prstGeom>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(1912-1940) </a:t>
              </a:r>
              <a:r>
                <a:rPr lang="en-US" sz="3200" dirty="0" err="1">
                  <a:solidFill>
                    <a:srgbClr val="000000"/>
                  </a:solidFill>
                  <a:effectLst/>
                  <a:latin typeface="Times New Roman" panose="02020603050405020304" pitchFamily="18" charset="0"/>
                  <a:ea typeface="Times New Roman" panose="02020603050405020304" pitchFamily="18" charset="0"/>
                </a:rPr>
                <a:t>tên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Nguyễn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làng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tổng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huyện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Hới</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Quảng</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Bình</a:t>
              </a:r>
              <a:endParaRPr lang="en-US" sz="3200" dirty="0"/>
            </a:p>
          </p:txBody>
        </p:sp>
        <p:sp>
          <p:nvSpPr>
            <p:cNvPr id="39" name="Heart 38"/>
            <p:cNvSpPr/>
            <p:nvPr/>
          </p:nvSpPr>
          <p:spPr>
            <a:xfrm>
              <a:off x="788059" y="2433741"/>
              <a:ext cx="379733" cy="299880"/>
            </a:xfrm>
            <a:prstGeom prst="hear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26807" y="3587090"/>
            <a:ext cx="6630556" cy="3046988"/>
            <a:chOff x="526807" y="3587090"/>
            <a:chExt cx="6630556" cy="3046988"/>
          </a:xfrm>
        </p:grpSpPr>
        <p:sp>
          <p:nvSpPr>
            <p:cNvPr id="38" name="Rectangle 37"/>
            <p:cNvSpPr/>
            <p:nvPr/>
          </p:nvSpPr>
          <p:spPr>
            <a:xfrm>
              <a:off x="526807" y="3587090"/>
              <a:ext cx="6630556" cy="3046988"/>
            </a:xfrm>
            <a:prstGeom prst="rect">
              <a:avLst/>
            </a:prstGeom>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xuất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nghèo</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mất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sớm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nhỏ</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Quy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Huế</a:t>
              </a:r>
              <a:r>
                <a:rPr lang="en-US" sz="3200">
                  <a:solidFill>
                    <a:srgbClr val="000000"/>
                  </a:solidFill>
                  <a:effectLst/>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Ông qua đời lúc trị bệnh phong tại nhà thương Quy Hòa</a:t>
              </a:r>
              <a:endParaRPr lang="en-US" sz="3200" dirty="0"/>
            </a:p>
          </p:txBody>
        </p:sp>
        <p:sp>
          <p:nvSpPr>
            <p:cNvPr id="40" name="Heart 39"/>
            <p:cNvSpPr/>
            <p:nvPr/>
          </p:nvSpPr>
          <p:spPr>
            <a:xfrm>
              <a:off x="701034" y="4468255"/>
              <a:ext cx="379733" cy="299880"/>
            </a:xfrm>
            <a:prstGeom prst="hear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0" y="39640"/>
            <a:ext cx="11887200" cy="830997"/>
          </a:xfrm>
          <a:prstGeom prst="rect">
            <a:avLst/>
          </a:prstGeom>
          <a:noFill/>
        </p:spPr>
        <p:txBody>
          <a:bodyPr wrap="square" rtlCol="0">
            <a:spAutoFit/>
          </a:bodyP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a:t>
            </a:r>
            <a:r>
              <a:rPr lang="en-US" sz="2400" b="1" dirty="0" smtClean="0">
                <a:latin typeface="Times New Roman" panose="02020603050405020304" pitchFamily="18" charset="0"/>
                <a:cs typeface="Times New Roman" panose="02020603050405020304" pitchFamily="18" charset="0"/>
              </a:rPr>
              <a:t>/ TÌM HIỂU CHUNG</a:t>
            </a:r>
          </a:p>
          <a:p>
            <a:pPr lvl="0"/>
            <a:r>
              <a:rPr lang="en-US" sz="2400" b="1" dirty="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Hàn</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Tử</a:t>
            </a:r>
            <a:endParaRPr lang="en-US" sz="2400" dirty="0">
              <a:solidFill>
                <a:prstClr val="black"/>
              </a:solidFill>
            </a:endParaRPr>
          </a:p>
        </p:txBody>
      </p:sp>
    </p:spTree>
    <p:extLst>
      <p:ext uri="{BB962C8B-B14F-4D97-AF65-F5344CB8AC3E}">
        <p14:creationId xmlns:p14="http://schemas.microsoft.com/office/powerpoint/2010/main" val="24605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2468</TotalTime>
  <Words>5604</Words>
  <Application>Microsoft Office PowerPoint</Application>
  <PresentationFormat>Custom</PresentationFormat>
  <Paragraphs>509</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142</cp:revision>
  <dcterms:created xsi:type="dcterms:W3CDTF">2022-06-13T11:39:21Z</dcterms:created>
  <dcterms:modified xsi:type="dcterms:W3CDTF">2023-10-14T15:15:18Z</dcterms:modified>
</cp:coreProperties>
</file>