
<file path=[Content_Types].xml><?xml version="1.0" encoding="utf-8"?>
<Types xmlns="http://schemas.openxmlformats.org/package/2006/content-types">
  <Default Extension="png" ContentType="image/png"/>
  <Default Extension="mp3" ContentType="audio/unknown"/>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70"/>
  </p:notesMasterIdLst>
  <p:sldIdLst>
    <p:sldId id="291" r:id="rId5"/>
    <p:sldId id="257" r:id="rId6"/>
    <p:sldId id="356" r:id="rId7"/>
    <p:sldId id="357" r:id="rId8"/>
    <p:sldId id="358" r:id="rId9"/>
    <p:sldId id="256" r:id="rId10"/>
    <p:sldId id="258" r:id="rId11"/>
    <p:sldId id="259" r:id="rId12"/>
    <p:sldId id="260" r:id="rId13"/>
    <p:sldId id="359" r:id="rId14"/>
    <p:sldId id="360" r:id="rId15"/>
    <p:sldId id="261" r:id="rId16"/>
    <p:sldId id="262" r:id="rId17"/>
    <p:sldId id="263" r:id="rId18"/>
    <p:sldId id="267" r:id="rId19"/>
    <p:sldId id="294" r:id="rId20"/>
    <p:sldId id="268" r:id="rId21"/>
    <p:sldId id="303" r:id="rId22"/>
    <p:sldId id="317" r:id="rId23"/>
    <p:sldId id="318" r:id="rId24"/>
    <p:sldId id="274" r:id="rId25"/>
    <p:sldId id="282" r:id="rId26"/>
    <p:sldId id="322" r:id="rId27"/>
    <p:sldId id="276" r:id="rId28"/>
    <p:sldId id="361" r:id="rId29"/>
    <p:sldId id="362" r:id="rId30"/>
    <p:sldId id="298" r:id="rId31"/>
    <p:sldId id="272" r:id="rId32"/>
    <p:sldId id="363" r:id="rId33"/>
    <p:sldId id="273" r:id="rId34"/>
    <p:sldId id="280" r:id="rId35"/>
    <p:sldId id="279" r:id="rId36"/>
    <p:sldId id="364" r:id="rId37"/>
    <p:sldId id="326" r:id="rId38"/>
    <p:sldId id="334" r:id="rId39"/>
    <p:sldId id="270" r:id="rId40"/>
    <p:sldId id="308" r:id="rId41"/>
    <p:sldId id="309" r:id="rId42"/>
    <p:sldId id="311" r:id="rId43"/>
    <p:sldId id="310" r:id="rId44"/>
    <p:sldId id="314" r:id="rId45"/>
    <p:sldId id="313" r:id="rId46"/>
    <p:sldId id="312" r:id="rId47"/>
    <p:sldId id="283" r:id="rId48"/>
    <p:sldId id="365" r:id="rId49"/>
    <p:sldId id="366" r:id="rId50"/>
    <p:sldId id="284" r:id="rId51"/>
    <p:sldId id="367" r:id="rId52"/>
    <p:sldId id="368" r:id="rId53"/>
    <p:sldId id="285" r:id="rId54"/>
    <p:sldId id="370" r:id="rId55"/>
    <p:sldId id="371" r:id="rId56"/>
    <p:sldId id="286" r:id="rId57"/>
    <p:sldId id="372" r:id="rId58"/>
    <p:sldId id="373" r:id="rId59"/>
    <p:sldId id="315" r:id="rId60"/>
    <p:sldId id="288" r:id="rId61"/>
    <p:sldId id="352" r:id="rId62"/>
    <p:sldId id="290" r:id="rId63"/>
    <p:sldId id="354" r:id="rId64"/>
    <p:sldId id="374" r:id="rId65"/>
    <p:sldId id="375" r:id="rId66"/>
    <p:sldId id="376" r:id="rId67"/>
    <p:sldId id="289" r:id="rId68"/>
    <p:sldId id="287" r:id="rId69"/>
  </p:sldIdLst>
  <p:sldSz cx="9144000" cy="5143500" type="screen16x9"/>
  <p:notesSz cx="6858000" cy="9144000"/>
  <p:embeddedFontLst>
    <p:embeddedFont>
      <p:font typeface="Cambria Math" pitchFamily="18" charset="0"/>
      <p:regular r:id="rId71"/>
    </p:embeddedFont>
    <p:embeddedFont>
      <p:font typeface="Calibri" pitchFamily="34" charset="0"/>
      <p:regular r:id="rId72"/>
      <p:bold r:id="rId73"/>
      <p:italic r:id="rId74"/>
      <p:boldItalic r:id="rId75"/>
    </p:embeddedFont>
    <p:embeddedFont>
      <p:font typeface="DM Sans" charset="0"/>
      <p:regular r:id="rId76"/>
      <p:bold r:id="rId77"/>
      <p:italic r:id="rId78"/>
      <p:boldItalic r:id="rId79"/>
    </p:embeddedFont>
    <p:embeddedFont>
      <p:font typeface="Didact Gothic" charset="0"/>
      <p:regular r:id="rId80"/>
    </p:embeddedFont>
    <p:embeddedFont>
      <p:font typeface="Bebas Neue" charset="0"/>
      <p:regular r:id="rId81"/>
    </p:embeddedFont>
    <p:embeddedFont>
      <p:font typeface="Roboto Condensed Light" charset="0"/>
      <p:regular r:id="rId82"/>
      <p:italic r:id="rId83"/>
    </p:embeddedFont>
    <p:embeddedFont>
      <p:font typeface="Open Sans" charset="0"/>
      <p:regular r:id="rId84"/>
      <p:bold r:id="rId85"/>
      <p:italic r:id="rId86"/>
      <p:boldItalic r:id="rId87"/>
    </p:embeddedFont>
    <p:embeddedFont>
      <p:font typeface="Russo One" charset="0"/>
      <p:regular r:id="rId88"/>
    </p:embeddedFont>
    <p:embeddedFont>
      <p:font typeface="Calibri Light" pitchFamily="34" charset="0"/>
      <p:regular r:id="rId89"/>
      <p: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63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font" Target="fonts/font1.fntdata"/><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2.fntdata"/><Relationship Id="rId90"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303966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241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679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4ce6603a6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4ce6603a6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6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86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4ce6603a68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4ce6603a68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33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757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261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06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55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4ce6603a6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24ce6603a6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738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433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51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12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721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984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1357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209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658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487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159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851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131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815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605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06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893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6015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465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1226400" y="3100300"/>
            <a:ext cx="6691200" cy="531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55" name="Google Shape;35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56" name="Google Shape;356;p14"/>
          <p:cNvGrpSpPr/>
          <p:nvPr/>
        </p:nvGrpSpPr>
        <p:grpSpPr>
          <a:xfrm>
            <a:off x="713232" y="4034254"/>
            <a:ext cx="560817" cy="662461"/>
            <a:chOff x="4788600" y="633400"/>
            <a:chExt cx="363600" cy="429500"/>
          </a:xfrm>
        </p:grpSpPr>
        <p:sp>
          <p:nvSpPr>
            <p:cNvPr id="357" name="Google Shape;35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4"/>
          <p:cNvSpPr/>
          <p:nvPr/>
        </p:nvSpPr>
        <p:spPr>
          <a:xfrm flipH="1">
            <a:off x="7216050" y="43708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4"/>
          <p:cNvGrpSpPr/>
          <p:nvPr/>
        </p:nvGrpSpPr>
        <p:grpSpPr>
          <a:xfrm>
            <a:off x="8489133" y="4470455"/>
            <a:ext cx="535749" cy="547122"/>
            <a:chOff x="3477650" y="837700"/>
            <a:chExt cx="314425" cy="321100"/>
          </a:xfrm>
        </p:grpSpPr>
        <p:sp>
          <p:nvSpPr>
            <p:cNvPr id="371" name="Google Shape;371;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4"/>
          <p:cNvGrpSpPr/>
          <p:nvPr/>
        </p:nvGrpSpPr>
        <p:grpSpPr>
          <a:xfrm>
            <a:off x="218955" y="172809"/>
            <a:ext cx="738667" cy="502594"/>
            <a:chOff x="200200" y="2278225"/>
            <a:chExt cx="862425" cy="586800"/>
          </a:xfrm>
        </p:grpSpPr>
        <p:sp>
          <p:nvSpPr>
            <p:cNvPr id="374" name="Google Shape;374;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14"/>
          <p:cNvGrpSpPr/>
          <p:nvPr/>
        </p:nvGrpSpPr>
        <p:grpSpPr>
          <a:xfrm>
            <a:off x="8283558" y="3865130"/>
            <a:ext cx="535749" cy="547122"/>
            <a:chOff x="3477650" y="837700"/>
            <a:chExt cx="314425" cy="321100"/>
          </a:xfrm>
        </p:grpSpPr>
        <p:sp>
          <p:nvSpPr>
            <p:cNvPr id="379" name="Google Shape;379;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4"/>
          <p:cNvGrpSpPr/>
          <p:nvPr/>
        </p:nvGrpSpPr>
        <p:grpSpPr>
          <a:xfrm>
            <a:off x="487730" y="675396"/>
            <a:ext cx="738667" cy="502594"/>
            <a:chOff x="200200" y="2278225"/>
            <a:chExt cx="862425" cy="586800"/>
          </a:xfrm>
        </p:grpSpPr>
        <p:sp>
          <p:nvSpPr>
            <p:cNvPr id="382" name="Google Shape;382;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a:off x="8271019" y="365479"/>
            <a:ext cx="560817" cy="662461"/>
            <a:chOff x="4788600" y="633400"/>
            <a:chExt cx="363600" cy="429500"/>
          </a:xfrm>
        </p:grpSpPr>
        <p:sp>
          <p:nvSpPr>
            <p:cNvPr id="387" name="Google Shape;38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35"/>
        <p:cNvGrpSpPr/>
        <p:nvPr/>
      </p:nvGrpSpPr>
      <p:grpSpPr>
        <a:xfrm>
          <a:off x="0" y="0"/>
          <a:ext cx="0" cy="0"/>
          <a:chOff x="0" y="0"/>
          <a:chExt cx="0" cy="0"/>
        </a:xfrm>
      </p:grpSpPr>
      <p:sp>
        <p:nvSpPr>
          <p:cNvPr id="436" name="Google Shape;43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7" name="Google Shape;437;p17"/>
          <p:cNvSpPr txBox="1">
            <a:spLocks noGrp="1"/>
          </p:cNvSpPr>
          <p:nvPr>
            <p:ph type="subTitle" idx="1"/>
          </p:nvPr>
        </p:nvSpPr>
        <p:spPr>
          <a:xfrm>
            <a:off x="1947450" y="2095675"/>
            <a:ext cx="5249100" cy="6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8" name="Google Shape;438;p17"/>
          <p:cNvSpPr txBox="1">
            <a:spLocks noGrp="1"/>
          </p:cNvSpPr>
          <p:nvPr>
            <p:ph type="subTitle" idx="2"/>
          </p:nvPr>
        </p:nvSpPr>
        <p:spPr>
          <a:xfrm>
            <a:off x="1947450" y="3960800"/>
            <a:ext cx="5249100" cy="64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9" name="Google Shape;439;p17"/>
          <p:cNvSpPr txBox="1">
            <a:spLocks noGrp="1"/>
          </p:cNvSpPr>
          <p:nvPr>
            <p:ph type="subTitle" idx="3"/>
          </p:nvPr>
        </p:nvSpPr>
        <p:spPr>
          <a:xfrm>
            <a:off x="1947450" y="187517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40" name="Google Shape;440;p17"/>
          <p:cNvSpPr txBox="1">
            <a:spLocks noGrp="1"/>
          </p:cNvSpPr>
          <p:nvPr>
            <p:ph type="subTitle" idx="4"/>
          </p:nvPr>
        </p:nvSpPr>
        <p:spPr>
          <a:xfrm>
            <a:off x="1947450" y="377632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41" name="Google Shape;441;p17"/>
          <p:cNvGrpSpPr/>
          <p:nvPr/>
        </p:nvGrpSpPr>
        <p:grpSpPr>
          <a:xfrm rot="5400000">
            <a:off x="8411467" y="3644621"/>
            <a:ext cx="738667" cy="502594"/>
            <a:chOff x="200200" y="2278225"/>
            <a:chExt cx="862425" cy="586800"/>
          </a:xfrm>
        </p:grpSpPr>
        <p:sp>
          <p:nvSpPr>
            <p:cNvPr id="442" name="Google Shape;442;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7"/>
          <p:cNvGrpSpPr/>
          <p:nvPr/>
        </p:nvGrpSpPr>
        <p:grpSpPr>
          <a:xfrm>
            <a:off x="8424008" y="197505"/>
            <a:ext cx="535749" cy="547122"/>
            <a:chOff x="3477650" y="837700"/>
            <a:chExt cx="314425" cy="321100"/>
          </a:xfrm>
        </p:grpSpPr>
        <p:sp>
          <p:nvSpPr>
            <p:cNvPr id="447" name="Google Shape;447;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17"/>
          <p:cNvGrpSpPr/>
          <p:nvPr/>
        </p:nvGrpSpPr>
        <p:grpSpPr>
          <a:xfrm>
            <a:off x="8162908" y="894405"/>
            <a:ext cx="535749" cy="547122"/>
            <a:chOff x="3477650" y="837700"/>
            <a:chExt cx="314425" cy="321100"/>
          </a:xfrm>
        </p:grpSpPr>
        <p:sp>
          <p:nvSpPr>
            <p:cNvPr id="450" name="Google Shape;450;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17"/>
          <p:cNvGrpSpPr/>
          <p:nvPr/>
        </p:nvGrpSpPr>
        <p:grpSpPr>
          <a:xfrm rot="5400000">
            <a:off x="123167" y="288209"/>
            <a:ext cx="738667" cy="502594"/>
            <a:chOff x="200200" y="2278225"/>
            <a:chExt cx="862425" cy="586800"/>
          </a:xfrm>
        </p:grpSpPr>
        <p:sp>
          <p:nvSpPr>
            <p:cNvPr id="453" name="Google Shape;453;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7"/>
          <p:cNvGrpSpPr/>
          <p:nvPr/>
        </p:nvGrpSpPr>
        <p:grpSpPr>
          <a:xfrm rot="5400000">
            <a:off x="392480" y="955934"/>
            <a:ext cx="738667" cy="502594"/>
            <a:chOff x="200200" y="2278225"/>
            <a:chExt cx="862425" cy="586800"/>
          </a:xfrm>
        </p:grpSpPr>
        <p:sp>
          <p:nvSpPr>
            <p:cNvPr id="458" name="Google Shape;458;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17"/>
          <p:cNvSpPr/>
          <p:nvPr/>
        </p:nvSpPr>
        <p:spPr>
          <a:xfrm>
            <a:off x="241200" y="44584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3"/>
        <p:cNvGrpSpPr/>
        <p:nvPr/>
      </p:nvGrpSpPr>
      <p:grpSpPr>
        <a:xfrm>
          <a:off x="0" y="0"/>
          <a:ext cx="0" cy="0"/>
          <a:chOff x="0" y="0"/>
          <a:chExt cx="0" cy="0"/>
        </a:xfrm>
      </p:grpSpPr>
      <p:sp>
        <p:nvSpPr>
          <p:cNvPr id="544" name="Google Shape;5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5" name="Google Shape;545;p21"/>
          <p:cNvSpPr txBox="1">
            <a:spLocks noGrp="1"/>
          </p:cNvSpPr>
          <p:nvPr>
            <p:ph type="subTitle" idx="1"/>
          </p:nvPr>
        </p:nvSpPr>
        <p:spPr>
          <a:xfrm>
            <a:off x="110117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6" name="Google Shape;546;p21"/>
          <p:cNvSpPr txBox="1">
            <a:spLocks noGrp="1"/>
          </p:cNvSpPr>
          <p:nvPr>
            <p:ph type="subTitle" idx="2"/>
          </p:nvPr>
        </p:nvSpPr>
        <p:spPr>
          <a:xfrm>
            <a:off x="3578947"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21"/>
          <p:cNvSpPr txBox="1">
            <a:spLocks noGrp="1"/>
          </p:cNvSpPr>
          <p:nvPr>
            <p:ph type="subTitle" idx="3"/>
          </p:nvPr>
        </p:nvSpPr>
        <p:spPr>
          <a:xfrm>
            <a:off x="110117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1"/>
          <p:cNvSpPr txBox="1">
            <a:spLocks noGrp="1"/>
          </p:cNvSpPr>
          <p:nvPr>
            <p:ph type="subTitle" idx="4"/>
          </p:nvPr>
        </p:nvSpPr>
        <p:spPr>
          <a:xfrm>
            <a:off x="3578947"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1"/>
          <p:cNvSpPr txBox="1">
            <a:spLocks noGrp="1"/>
          </p:cNvSpPr>
          <p:nvPr>
            <p:ph type="subTitle" idx="5"/>
          </p:nvPr>
        </p:nvSpPr>
        <p:spPr>
          <a:xfrm>
            <a:off x="605672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1"/>
          <p:cNvSpPr txBox="1">
            <a:spLocks noGrp="1"/>
          </p:cNvSpPr>
          <p:nvPr>
            <p:ph type="subTitle" idx="6"/>
          </p:nvPr>
        </p:nvSpPr>
        <p:spPr>
          <a:xfrm>
            <a:off x="605672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1"/>
          <p:cNvSpPr txBox="1">
            <a:spLocks noGrp="1"/>
          </p:cNvSpPr>
          <p:nvPr>
            <p:ph type="subTitle" idx="7"/>
          </p:nvPr>
        </p:nvSpPr>
        <p:spPr>
          <a:xfrm>
            <a:off x="110117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2" name="Google Shape;552;p21"/>
          <p:cNvSpPr txBox="1">
            <a:spLocks noGrp="1"/>
          </p:cNvSpPr>
          <p:nvPr>
            <p:ph type="subTitle" idx="8"/>
          </p:nvPr>
        </p:nvSpPr>
        <p:spPr>
          <a:xfrm>
            <a:off x="3578947"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3" name="Google Shape;553;p21"/>
          <p:cNvSpPr txBox="1">
            <a:spLocks noGrp="1"/>
          </p:cNvSpPr>
          <p:nvPr>
            <p:ph type="subTitle" idx="9"/>
          </p:nvPr>
        </p:nvSpPr>
        <p:spPr>
          <a:xfrm>
            <a:off x="110117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4" name="Google Shape;554;p21"/>
          <p:cNvSpPr txBox="1">
            <a:spLocks noGrp="1"/>
          </p:cNvSpPr>
          <p:nvPr>
            <p:ph type="subTitle" idx="13"/>
          </p:nvPr>
        </p:nvSpPr>
        <p:spPr>
          <a:xfrm>
            <a:off x="3578947"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5" name="Google Shape;555;p21"/>
          <p:cNvSpPr txBox="1">
            <a:spLocks noGrp="1"/>
          </p:cNvSpPr>
          <p:nvPr>
            <p:ph type="subTitle" idx="14"/>
          </p:nvPr>
        </p:nvSpPr>
        <p:spPr>
          <a:xfrm>
            <a:off x="605672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6" name="Google Shape;556;p21"/>
          <p:cNvSpPr txBox="1">
            <a:spLocks noGrp="1"/>
          </p:cNvSpPr>
          <p:nvPr>
            <p:ph type="subTitle" idx="15"/>
          </p:nvPr>
        </p:nvSpPr>
        <p:spPr>
          <a:xfrm>
            <a:off x="605672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7" name="Google Shape;557;p21"/>
          <p:cNvSpPr/>
          <p:nvPr/>
        </p:nvSpPr>
        <p:spPr>
          <a:xfrm flipH="1">
            <a:off x="570438" y="44757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21"/>
          <p:cNvGrpSpPr/>
          <p:nvPr/>
        </p:nvGrpSpPr>
        <p:grpSpPr>
          <a:xfrm>
            <a:off x="5717058" y="4439843"/>
            <a:ext cx="535749" cy="547122"/>
            <a:chOff x="3477650" y="837700"/>
            <a:chExt cx="314425" cy="321100"/>
          </a:xfrm>
        </p:grpSpPr>
        <p:sp>
          <p:nvSpPr>
            <p:cNvPr id="559" name="Google Shape;559;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7781792" y="109171"/>
            <a:ext cx="738667" cy="502594"/>
            <a:chOff x="200200" y="2278225"/>
            <a:chExt cx="862425" cy="586800"/>
          </a:xfrm>
        </p:grpSpPr>
        <p:sp>
          <p:nvSpPr>
            <p:cNvPr id="562" name="Google Shape;562;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1"/>
          <p:cNvGrpSpPr/>
          <p:nvPr/>
        </p:nvGrpSpPr>
        <p:grpSpPr>
          <a:xfrm>
            <a:off x="774583" y="86905"/>
            <a:ext cx="535749" cy="547122"/>
            <a:chOff x="3477650" y="837700"/>
            <a:chExt cx="314425" cy="321100"/>
          </a:xfrm>
        </p:grpSpPr>
        <p:sp>
          <p:nvSpPr>
            <p:cNvPr id="567" name="Google Shape;567;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a:off x="71333" y="1017718"/>
            <a:ext cx="535749" cy="547122"/>
            <a:chOff x="3477650" y="837700"/>
            <a:chExt cx="314425" cy="321100"/>
          </a:xfrm>
        </p:grpSpPr>
        <p:sp>
          <p:nvSpPr>
            <p:cNvPr id="570" name="Google Shape;570;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21"/>
          <p:cNvGrpSpPr/>
          <p:nvPr/>
        </p:nvGrpSpPr>
        <p:grpSpPr>
          <a:xfrm>
            <a:off x="8203042" y="611771"/>
            <a:ext cx="738667" cy="502594"/>
            <a:chOff x="200200" y="2278225"/>
            <a:chExt cx="862425" cy="586800"/>
          </a:xfrm>
        </p:grpSpPr>
        <p:sp>
          <p:nvSpPr>
            <p:cNvPr id="573" name="Google Shape;573;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31"/>
        <p:cNvGrpSpPr/>
        <p:nvPr/>
      </p:nvGrpSpPr>
      <p:grpSpPr>
        <a:xfrm>
          <a:off x="0" y="0"/>
          <a:ext cx="0" cy="0"/>
          <a:chOff x="0" y="0"/>
          <a:chExt cx="0" cy="0"/>
        </a:xfrm>
      </p:grpSpPr>
      <p:sp>
        <p:nvSpPr>
          <p:cNvPr id="632" name="Google Shape;6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33" name="Google Shape;633;p23"/>
          <p:cNvSpPr/>
          <p:nvPr/>
        </p:nvSpPr>
        <p:spPr>
          <a:xfrm>
            <a:off x="2270950" y="46433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3"/>
          <p:cNvGrpSpPr/>
          <p:nvPr/>
        </p:nvGrpSpPr>
        <p:grpSpPr>
          <a:xfrm>
            <a:off x="8588505" y="3237246"/>
            <a:ext cx="738667" cy="502594"/>
            <a:chOff x="200200" y="2278225"/>
            <a:chExt cx="862425" cy="586800"/>
          </a:xfrm>
        </p:grpSpPr>
        <p:sp>
          <p:nvSpPr>
            <p:cNvPr id="635" name="Google Shape;635;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3"/>
          <p:cNvGrpSpPr/>
          <p:nvPr/>
        </p:nvGrpSpPr>
        <p:grpSpPr>
          <a:xfrm>
            <a:off x="128033" y="172480"/>
            <a:ext cx="535749" cy="547122"/>
            <a:chOff x="3477650" y="837700"/>
            <a:chExt cx="314425" cy="321100"/>
          </a:xfrm>
        </p:grpSpPr>
        <p:sp>
          <p:nvSpPr>
            <p:cNvPr id="640" name="Google Shape;640;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23"/>
          <p:cNvGrpSpPr/>
          <p:nvPr/>
        </p:nvGrpSpPr>
        <p:grpSpPr>
          <a:xfrm rot="5400000">
            <a:off x="8363155" y="2616621"/>
            <a:ext cx="738667" cy="502594"/>
            <a:chOff x="200200" y="2278225"/>
            <a:chExt cx="862425" cy="586800"/>
          </a:xfrm>
        </p:grpSpPr>
        <p:sp>
          <p:nvSpPr>
            <p:cNvPr id="643" name="Google Shape;643;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3"/>
          <p:cNvGrpSpPr/>
          <p:nvPr/>
        </p:nvGrpSpPr>
        <p:grpSpPr>
          <a:xfrm>
            <a:off x="-98092" y="802905"/>
            <a:ext cx="535749" cy="547122"/>
            <a:chOff x="3477650" y="837700"/>
            <a:chExt cx="314425" cy="321100"/>
          </a:xfrm>
        </p:grpSpPr>
        <p:sp>
          <p:nvSpPr>
            <p:cNvPr id="648" name="Google Shape;648;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650"/>
        <p:cNvGrpSpPr/>
        <p:nvPr/>
      </p:nvGrpSpPr>
      <p:grpSpPr>
        <a:xfrm>
          <a:off x="0" y="0"/>
          <a:ext cx="0" cy="0"/>
          <a:chOff x="0" y="0"/>
          <a:chExt cx="0" cy="0"/>
        </a:xfrm>
      </p:grpSpPr>
      <p:sp>
        <p:nvSpPr>
          <p:cNvPr id="651" name="Google Shape;65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52" name="Google Shape;652;p24"/>
          <p:cNvSpPr/>
          <p:nvPr/>
        </p:nvSpPr>
        <p:spPr>
          <a:xfrm>
            <a:off x="8485825" y="3719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24"/>
          <p:cNvGrpSpPr/>
          <p:nvPr/>
        </p:nvGrpSpPr>
        <p:grpSpPr>
          <a:xfrm>
            <a:off x="6423105" y="4608584"/>
            <a:ext cx="738667" cy="502594"/>
            <a:chOff x="200200" y="2278225"/>
            <a:chExt cx="862425" cy="586800"/>
          </a:xfrm>
        </p:grpSpPr>
        <p:sp>
          <p:nvSpPr>
            <p:cNvPr id="654" name="Google Shape;654;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4"/>
          <p:cNvGrpSpPr/>
          <p:nvPr/>
        </p:nvGrpSpPr>
        <p:grpSpPr>
          <a:xfrm>
            <a:off x="584358" y="4700405"/>
            <a:ext cx="535749" cy="547122"/>
            <a:chOff x="3477650" y="837700"/>
            <a:chExt cx="314425" cy="321100"/>
          </a:xfrm>
        </p:grpSpPr>
        <p:sp>
          <p:nvSpPr>
            <p:cNvPr id="659" name="Google Shape;659;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24"/>
          <p:cNvGrpSpPr/>
          <p:nvPr/>
        </p:nvGrpSpPr>
        <p:grpSpPr>
          <a:xfrm rot="5400000">
            <a:off x="-118033" y="226671"/>
            <a:ext cx="738667" cy="502594"/>
            <a:chOff x="200200" y="2278225"/>
            <a:chExt cx="862425" cy="586800"/>
          </a:xfrm>
        </p:grpSpPr>
        <p:sp>
          <p:nvSpPr>
            <p:cNvPr id="662" name="Google Shape;662;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24"/>
          <p:cNvGrpSpPr/>
          <p:nvPr/>
        </p:nvGrpSpPr>
        <p:grpSpPr>
          <a:xfrm>
            <a:off x="98158" y="4271580"/>
            <a:ext cx="535749" cy="547122"/>
            <a:chOff x="3477650" y="837700"/>
            <a:chExt cx="314425" cy="321100"/>
          </a:xfrm>
        </p:grpSpPr>
        <p:sp>
          <p:nvSpPr>
            <p:cNvPr id="667" name="Google Shape;667;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24"/>
          <p:cNvGrpSpPr/>
          <p:nvPr/>
        </p:nvGrpSpPr>
        <p:grpSpPr>
          <a:xfrm rot="5400000">
            <a:off x="99367" y="914221"/>
            <a:ext cx="738667" cy="502594"/>
            <a:chOff x="200200" y="2278225"/>
            <a:chExt cx="862425" cy="586800"/>
          </a:xfrm>
        </p:grpSpPr>
        <p:sp>
          <p:nvSpPr>
            <p:cNvPr id="670" name="Google Shape;670;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xmlns=""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xmlns=""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49C46131-528B-5A20-C0C6-12AC6CCDC32D}"/>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3E3F8A-741C-F64A-1B33-E901FBD2EF3E}"/>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0716324-4A8F-5138-6D9C-9798B3D1DAEA}"/>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8E7A22-492E-6054-430A-8FDC9C3EC132}"/>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6" name="Footer Placeholder 5">
            <a:extLst>
              <a:ext uri="{FF2B5EF4-FFF2-40B4-BE49-F238E27FC236}">
                <a16:creationId xmlns:a16="http://schemas.microsoft.com/office/drawing/2014/main" xmlns=""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CF1F83-F738-9760-DB03-9C808D05D2F9}"/>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8" name="Footer Placeholder 7">
            <a:extLst>
              <a:ext uri="{FF2B5EF4-FFF2-40B4-BE49-F238E27FC236}">
                <a16:creationId xmlns:a16="http://schemas.microsoft.com/office/drawing/2014/main" xmlns=""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F31CCF-D960-40AC-AAD1-B16B961D621B}"/>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4" name="Footer Placeholder 3">
            <a:extLst>
              <a:ext uri="{FF2B5EF4-FFF2-40B4-BE49-F238E27FC236}">
                <a16:creationId xmlns:a16="http://schemas.microsoft.com/office/drawing/2014/main" xmlns=""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76BAD2-E3BF-5E2A-0704-D21F0AE39825}"/>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3" name="Footer Placeholder 2">
            <a:extLst>
              <a:ext uri="{FF2B5EF4-FFF2-40B4-BE49-F238E27FC236}">
                <a16:creationId xmlns:a16="http://schemas.microsoft.com/office/drawing/2014/main" xmlns=""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7A184A6-3844-567F-9B9A-094F6920F75B}"/>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6" name="Footer Placeholder 5">
            <a:extLst>
              <a:ext uri="{FF2B5EF4-FFF2-40B4-BE49-F238E27FC236}">
                <a16:creationId xmlns:a16="http://schemas.microsoft.com/office/drawing/2014/main" xmlns=""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12F18202-3CFB-182E-AEB9-ED3000D4B293}"/>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6" name="Footer Placeholder 5">
            <a:extLst>
              <a:ext uri="{FF2B5EF4-FFF2-40B4-BE49-F238E27FC236}">
                <a16:creationId xmlns:a16="http://schemas.microsoft.com/office/drawing/2014/main" xmlns=""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0EC1B0-7039-D8DC-DE46-1803D5EAA6A9}"/>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BD3E82-0CA3-A2D6-8276-AB410E0A21AA}"/>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49C46131-528B-5A20-C0C6-12AC6CCDC32D}"/>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3E3F8A-741C-F64A-1B33-E901FBD2EF3E}"/>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0716324-4A8F-5138-6D9C-9798B3D1DAEA}"/>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8E7A22-492E-6054-430A-8FDC9C3EC132}"/>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6" name="Footer Placeholder 5">
            <a:extLst>
              <a:ext uri="{FF2B5EF4-FFF2-40B4-BE49-F238E27FC236}">
                <a16:creationId xmlns:a16="http://schemas.microsoft.com/office/drawing/2014/main" xmlns=""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5"/>
          <p:cNvSpPr txBox="1">
            <a:spLocks noGrp="1"/>
          </p:cNvSpPr>
          <p:nvPr>
            <p:ph type="subTitle" idx="1"/>
          </p:nvPr>
        </p:nvSpPr>
        <p:spPr>
          <a:xfrm>
            <a:off x="5040058"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5"/>
          <p:cNvSpPr txBox="1">
            <a:spLocks noGrp="1"/>
          </p:cNvSpPr>
          <p:nvPr>
            <p:ph type="subTitle" idx="2"/>
          </p:nvPr>
        </p:nvSpPr>
        <p:spPr>
          <a:xfrm>
            <a:off x="1543450"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5"/>
          <p:cNvSpPr txBox="1">
            <a:spLocks noGrp="1"/>
          </p:cNvSpPr>
          <p:nvPr>
            <p:ph type="subTitle" idx="3"/>
          </p:nvPr>
        </p:nvSpPr>
        <p:spPr>
          <a:xfrm>
            <a:off x="5040058"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 name="Google Shape;113;p5"/>
          <p:cNvSpPr txBox="1">
            <a:spLocks noGrp="1"/>
          </p:cNvSpPr>
          <p:nvPr>
            <p:ph type="subTitle" idx="4"/>
          </p:nvPr>
        </p:nvSpPr>
        <p:spPr>
          <a:xfrm>
            <a:off x="1543450"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4" name="Google Shape;114;p5"/>
          <p:cNvSpPr/>
          <p:nvPr/>
        </p:nvSpPr>
        <p:spPr>
          <a:xfrm>
            <a:off x="293250" y="8997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rot="5400000">
            <a:off x="8418605" y="886121"/>
            <a:ext cx="738667" cy="502594"/>
            <a:chOff x="200200" y="2278225"/>
            <a:chExt cx="862425" cy="586800"/>
          </a:xfrm>
        </p:grpSpPr>
        <p:sp>
          <p:nvSpPr>
            <p:cNvPr id="116" name="Google Shape;116;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5"/>
          <p:cNvSpPr/>
          <p:nvPr/>
        </p:nvSpPr>
        <p:spPr>
          <a:xfrm>
            <a:off x="805400" y="3018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5"/>
          <p:cNvGrpSpPr/>
          <p:nvPr/>
        </p:nvGrpSpPr>
        <p:grpSpPr>
          <a:xfrm>
            <a:off x="7491755" y="4434571"/>
            <a:ext cx="738667" cy="502594"/>
            <a:chOff x="200200" y="2278225"/>
            <a:chExt cx="862425" cy="586800"/>
          </a:xfrm>
        </p:grpSpPr>
        <p:sp>
          <p:nvSpPr>
            <p:cNvPr id="122" name="Google Shape;122;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a:off x="8503483" y="3440193"/>
            <a:ext cx="535749" cy="547122"/>
            <a:chOff x="3477650" y="837700"/>
            <a:chExt cx="314425" cy="321100"/>
          </a:xfrm>
        </p:grpSpPr>
        <p:sp>
          <p:nvSpPr>
            <p:cNvPr id="127" name="Google Shape;127;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135633" y="4335018"/>
            <a:ext cx="535749" cy="547122"/>
            <a:chOff x="3477650" y="837700"/>
            <a:chExt cx="314425" cy="321100"/>
          </a:xfrm>
        </p:grpSpPr>
        <p:sp>
          <p:nvSpPr>
            <p:cNvPr id="130" name="Google Shape;130;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CF1F83-F738-9760-DB03-9C808D05D2F9}"/>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8" name="Footer Placeholder 7">
            <a:extLst>
              <a:ext uri="{FF2B5EF4-FFF2-40B4-BE49-F238E27FC236}">
                <a16:creationId xmlns:a16="http://schemas.microsoft.com/office/drawing/2014/main" xmlns=""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F31CCF-D960-40AC-AAD1-B16B961D621B}"/>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4" name="Footer Placeholder 3">
            <a:extLst>
              <a:ext uri="{FF2B5EF4-FFF2-40B4-BE49-F238E27FC236}">
                <a16:creationId xmlns:a16="http://schemas.microsoft.com/office/drawing/2014/main" xmlns=""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76BAD2-E3BF-5E2A-0704-D21F0AE39825}"/>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3" name="Footer Placeholder 2">
            <a:extLst>
              <a:ext uri="{FF2B5EF4-FFF2-40B4-BE49-F238E27FC236}">
                <a16:creationId xmlns:a16="http://schemas.microsoft.com/office/drawing/2014/main" xmlns=""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7A184A6-3844-567F-9B9A-094F6920F75B}"/>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6" name="Footer Placeholder 5">
            <a:extLst>
              <a:ext uri="{FF2B5EF4-FFF2-40B4-BE49-F238E27FC236}">
                <a16:creationId xmlns:a16="http://schemas.microsoft.com/office/drawing/2014/main" xmlns=""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12F18202-3CFB-182E-AEB9-ED3000D4B293}"/>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6" name="Footer Placeholder 5">
            <a:extLst>
              <a:ext uri="{FF2B5EF4-FFF2-40B4-BE49-F238E27FC236}">
                <a16:creationId xmlns:a16="http://schemas.microsoft.com/office/drawing/2014/main" xmlns=""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0EC1B0-7039-D8DC-DE46-1803D5EAA6A9}"/>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BD3E82-0CA3-A2D6-8276-AB410E0A21AA}"/>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49C46131-528B-5A20-C0C6-12AC6CCDC32D}"/>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3E3F8A-741C-F64A-1B33-E901FBD2EF3E}"/>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0716324-4A8F-5138-6D9C-9798B3D1DAEA}"/>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4" name="Google Shape;134;p6"/>
          <p:cNvSpPr/>
          <p:nvPr/>
        </p:nvSpPr>
        <p:spPr>
          <a:xfrm>
            <a:off x="338400" y="641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6"/>
          <p:cNvGrpSpPr/>
          <p:nvPr/>
        </p:nvGrpSpPr>
        <p:grpSpPr>
          <a:xfrm>
            <a:off x="185580" y="4594971"/>
            <a:ext cx="738667" cy="502594"/>
            <a:chOff x="200200" y="2278225"/>
            <a:chExt cx="862425" cy="586800"/>
          </a:xfrm>
        </p:grpSpPr>
        <p:sp>
          <p:nvSpPr>
            <p:cNvPr id="136" name="Google Shape;136;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6"/>
          <p:cNvGrpSpPr/>
          <p:nvPr/>
        </p:nvGrpSpPr>
        <p:grpSpPr>
          <a:xfrm>
            <a:off x="7947333" y="4701530"/>
            <a:ext cx="535749" cy="547122"/>
            <a:chOff x="3477650" y="837700"/>
            <a:chExt cx="314425" cy="321100"/>
          </a:xfrm>
        </p:grpSpPr>
        <p:sp>
          <p:nvSpPr>
            <p:cNvPr id="141" name="Google Shape;141;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rot="5400000">
            <a:off x="-60695" y="3974334"/>
            <a:ext cx="738667" cy="502594"/>
            <a:chOff x="200200" y="2278225"/>
            <a:chExt cx="862425" cy="586800"/>
          </a:xfrm>
        </p:grpSpPr>
        <p:sp>
          <p:nvSpPr>
            <p:cNvPr id="144" name="Google Shape;144;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a:off x="8533883" y="4251730"/>
            <a:ext cx="535749" cy="547122"/>
            <a:chOff x="3477650" y="837700"/>
            <a:chExt cx="314425" cy="321100"/>
          </a:xfrm>
        </p:grpSpPr>
        <p:sp>
          <p:nvSpPr>
            <p:cNvPr id="149" name="Google Shape;149;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8E7A22-492E-6054-430A-8FDC9C3EC132}"/>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6" name="Footer Placeholder 5">
            <a:extLst>
              <a:ext uri="{FF2B5EF4-FFF2-40B4-BE49-F238E27FC236}">
                <a16:creationId xmlns:a16="http://schemas.microsoft.com/office/drawing/2014/main" xmlns=""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CF1F83-F738-9760-DB03-9C808D05D2F9}"/>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8" name="Footer Placeholder 7">
            <a:extLst>
              <a:ext uri="{FF2B5EF4-FFF2-40B4-BE49-F238E27FC236}">
                <a16:creationId xmlns:a16="http://schemas.microsoft.com/office/drawing/2014/main" xmlns=""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F31CCF-D960-40AC-AAD1-B16B961D621B}"/>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4" name="Footer Placeholder 3">
            <a:extLst>
              <a:ext uri="{FF2B5EF4-FFF2-40B4-BE49-F238E27FC236}">
                <a16:creationId xmlns:a16="http://schemas.microsoft.com/office/drawing/2014/main" xmlns=""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76BAD2-E3BF-5E2A-0704-D21F0AE39825}"/>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3" name="Footer Placeholder 2">
            <a:extLst>
              <a:ext uri="{FF2B5EF4-FFF2-40B4-BE49-F238E27FC236}">
                <a16:creationId xmlns:a16="http://schemas.microsoft.com/office/drawing/2014/main" xmlns=""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7A184A6-3844-567F-9B9A-094F6920F75B}"/>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6" name="Footer Placeholder 5">
            <a:extLst>
              <a:ext uri="{FF2B5EF4-FFF2-40B4-BE49-F238E27FC236}">
                <a16:creationId xmlns:a16="http://schemas.microsoft.com/office/drawing/2014/main" xmlns=""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xmlns=""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12F18202-3CFB-182E-AEB9-ED3000D4B293}"/>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6" name="Footer Placeholder 5">
            <a:extLst>
              <a:ext uri="{FF2B5EF4-FFF2-40B4-BE49-F238E27FC236}">
                <a16:creationId xmlns:a16="http://schemas.microsoft.com/office/drawing/2014/main" xmlns=""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0EC1B0-7039-D8DC-DE46-1803D5EAA6A9}"/>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BD3E82-0CA3-A2D6-8276-AB410E0A21AA}"/>
              </a:ext>
            </a:extLst>
          </p:cNvPr>
          <p:cNvSpPr>
            <a:spLocks noGrp="1"/>
          </p:cNvSpPr>
          <p:nvPr>
            <p:ph type="dt" sz="half" idx="10"/>
          </p:nvPr>
        </p:nvSpPr>
        <p:spPr/>
        <p:txBody>
          <a:body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7"/>
          <p:cNvSpPr txBox="1">
            <a:spLocks noGrp="1"/>
          </p:cNvSpPr>
          <p:nvPr>
            <p:ph type="subTitle" idx="1"/>
          </p:nvPr>
        </p:nvSpPr>
        <p:spPr>
          <a:xfrm>
            <a:off x="2596450" y="1263375"/>
            <a:ext cx="39510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AutoNum type="arabicPeriod"/>
              <a:defRPr sz="1400"/>
            </a:lvl1pPr>
            <a:lvl2pPr lvl="1" algn="ctr" rtl="0">
              <a:lnSpc>
                <a:spcPct val="100000"/>
              </a:lnSpc>
              <a:spcBef>
                <a:spcPts val="0"/>
              </a:spcBef>
              <a:spcAft>
                <a:spcPts val="0"/>
              </a:spcAft>
              <a:buClr>
                <a:srgbClr val="999999"/>
              </a:buClr>
              <a:buSzPts val="800"/>
              <a:buFont typeface="Open Sans"/>
              <a:buAutoNum type="alphaLcPeriod"/>
              <a:defRPr/>
            </a:lvl2pPr>
            <a:lvl3pPr lvl="2" algn="ctr" rtl="0">
              <a:lnSpc>
                <a:spcPct val="100000"/>
              </a:lnSpc>
              <a:spcBef>
                <a:spcPts val="0"/>
              </a:spcBef>
              <a:spcAft>
                <a:spcPts val="0"/>
              </a:spcAft>
              <a:buClr>
                <a:srgbClr val="999999"/>
              </a:buClr>
              <a:buSzPts val="800"/>
              <a:buFont typeface="Open Sans"/>
              <a:buAutoNum type="romanLcPeriod"/>
              <a:defRPr/>
            </a:lvl3pPr>
            <a:lvl4pPr lvl="3" algn="ctr" rtl="0">
              <a:lnSpc>
                <a:spcPct val="100000"/>
              </a:lnSpc>
              <a:spcBef>
                <a:spcPts val="0"/>
              </a:spcBef>
              <a:spcAft>
                <a:spcPts val="0"/>
              </a:spcAft>
              <a:buClr>
                <a:srgbClr val="999999"/>
              </a:buClr>
              <a:buSzPts val="800"/>
              <a:buFont typeface="Open Sans"/>
              <a:buAutoNum type="arabicPeriod"/>
              <a:defRPr/>
            </a:lvl4pPr>
            <a:lvl5pPr lvl="4" algn="ctr" rtl="0">
              <a:lnSpc>
                <a:spcPct val="100000"/>
              </a:lnSpc>
              <a:spcBef>
                <a:spcPts val="0"/>
              </a:spcBef>
              <a:spcAft>
                <a:spcPts val="0"/>
              </a:spcAft>
              <a:buClr>
                <a:srgbClr val="999999"/>
              </a:buClr>
              <a:buSzPts val="1200"/>
              <a:buFont typeface="Open Sans"/>
              <a:buAutoNum type="alphaLcPeriod"/>
              <a:defRPr/>
            </a:lvl5pPr>
            <a:lvl6pPr lvl="5" algn="ctr" rtl="0">
              <a:lnSpc>
                <a:spcPct val="100000"/>
              </a:lnSpc>
              <a:spcBef>
                <a:spcPts val="0"/>
              </a:spcBef>
              <a:spcAft>
                <a:spcPts val="0"/>
              </a:spcAft>
              <a:buClr>
                <a:srgbClr val="999999"/>
              </a:buClr>
              <a:buSzPts val="1200"/>
              <a:buFont typeface="Open Sans"/>
              <a:buAutoNum type="romanLcPeriod"/>
              <a:defRPr/>
            </a:lvl6pPr>
            <a:lvl7pPr lvl="6" algn="ctr" rtl="0">
              <a:lnSpc>
                <a:spcPct val="100000"/>
              </a:lnSpc>
              <a:spcBef>
                <a:spcPts val="0"/>
              </a:spcBef>
              <a:spcAft>
                <a:spcPts val="0"/>
              </a:spcAft>
              <a:buClr>
                <a:srgbClr val="999999"/>
              </a:buClr>
              <a:buSzPts val="700"/>
              <a:buFont typeface="Open Sans"/>
              <a:buAutoNum type="arabicPeriod"/>
              <a:defRPr/>
            </a:lvl7pPr>
            <a:lvl8pPr lvl="7" algn="ctr" rtl="0">
              <a:lnSpc>
                <a:spcPct val="100000"/>
              </a:lnSpc>
              <a:spcBef>
                <a:spcPts val="0"/>
              </a:spcBef>
              <a:spcAft>
                <a:spcPts val="0"/>
              </a:spcAft>
              <a:buClr>
                <a:srgbClr val="999999"/>
              </a:buClr>
              <a:buSzPts val="700"/>
              <a:buFont typeface="Open Sans"/>
              <a:buAutoNum type="alphaLcPeriod"/>
              <a:defRPr/>
            </a:lvl8pPr>
            <a:lvl9pPr lvl="8" algn="ctr" rtl="0">
              <a:lnSpc>
                <a:spcPct val="100000"/>
              </a:lnSpc>
              <a:spcBef>
                <a:spcPts val="0"/>
              </a:spcBef>
              <a:spcAft>
                <a:spcPts val="0"/>
              </a:spcAft>
              <a:buClr>
                <a:srgbClr val="999999"/>
              </a:buClr>
              <a:buSzPts val="600"/>
              <a:buFont typeface="Open Sans"/>
              <a:buAutoNum type="romanLcPeriod"/>
              <a:defRPr/>
            </a:lvl9pPr>
          </a:lstStyle>
          <a:p>
            <a:endParaRPr/>
          </a:p>
        </p:txBody>
      </p:sp>
      <p:sp>
        <p:nvSpPr>
          <p:cNvPr id="153" name="Google Shape;15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4" name="Google Shape;154;p7"/>
          <p:cNvSpPr/>
          <p:nvPr/>
        </p:nvSpPr>
        <p:spPr>
          <a:xfrm>
            <a:off x="6405600"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7"/>
          <p:cNvGrpSpPr/>
          <p:nvPr/>
        </p:nvGrpSpPr>
        <p:grpSpPr>
          <a:xfrm>
            <a:off x="8494983" y="168055"/>
            <a:ext cx="535749" cy="547122"/>
            <a:chOff x="3477650" y="837700"/>
            <a:chExt cx="314425" cy="321100"/>
          </a:xfrm>
        </p:grpSpPr>
        <p:sp>
          <p:nvSpPr>
            <p:cNvPr id="156" name="Google Shape;156;p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7"/>
          <p:cNvGrpSpPr/>
          <p:nvPr/>
        </p:nvGrpSpPr>
        <p:grpSpPr>
          <a:xfrm rot="5400000">
            <a:off x="99367" y="2141109"/>
            <a:ext cx="738667" cy="502594"/>
            <a:chOff x="200200" y="2278225"/>
            <a:chExt cx="862425" cy="586800"/>
          </a:xfrm>
        </p:grpSpPr>
        <p:sp>
          <p:nvSpPr>
            <p:cNvPr id="159" name="Google Shape;159;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7"/>
          <p:cNvGrpSpPr/>
          <p:nvPr/>
        </p:nvGrpSpPr>
        <p:grpSpPr>
          <a:xfrm rot="5400000">
            <a:off x="-67245" y="1381409"/>
            <a:ext cx="738667" cy="502594"/>
            <a:chOff x="200200" y="2278225"/>
            <a:chExt cx="862425" cy="586800"/>
          </a:xfrm>
        </p:grpSpPr>
        <p:sp>
          <p:nvSpPr>
            <p:cNvPr id="164" name="Google Shape;164;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10/19/2025</a:t>
            </a:fld>
            <a:endParaRPr lang="en-US"/>
          </a:p>
        </p:txBody>
      </p:sp>
      <p:sp>
        <p:nvSpPr>
          <p:cNvPr id="5" name="Footer Placeholder 4">
            <a:extLst>
              <a:ext uri="{FF2B5EF4-FFF2-40B4-BE49-F238E27FC236}">
                <a16:creationId xmlns:a16="http://schemas.microsoft.com/office/drawing/2014/main" xmlns=""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8.png"/><Relationship Id="rId18" Type="http://schemas.openxmlformats.org/officeDocument/2006/relationships/image" Target="../media/image68.svg"/><Relationship Id="rId26" Type="http://schemas.openxmlformats.org/officeDocument/2006/relationships/image" Target="../media/image65.png"/><Relationship Id="rId39" Type="http://schemas.openxmlformats.org/officeDocument/2006/relationships/image" Target="../media/image72.png"/><Relationship Id="rId3" Type="http://schemas.openxmlformats.org/officeDocument/2006/relationships/slideLayout" Target="../slideLayouts/slideLayout25.xml"/><Relationship Id="rId21" Type="http://schemas.openxmlformats.org/officeDocument/2006/relationships/image" Target="../media/image62.png"/><Relationship Id="rId34" Type="http://schemas.openxmlformats.org/officeDocument/2006/relationships/image" Target="../media/image84.svg"/><Relationship Id="rId42" Type="http://schemas.openxmlformats.org/officeDocument/2006/relationships/image" Target="../media/image92.svg"/><Relationship Id="rId47" Type="http://schemas.openxmlformats.org/officeDocument/2006/relationships/image" Target="../media/image76.png"/><Relationship Id="rId7" Type="http://schemas.openxmlformats.org/officeDocument/2006/relationships/image" Target="../media/image55.png"/><Relationship Id="rId12" Type="http://schemas.openxmlformats.org/officeDocument/2006/relationships/image" Target="../media/image62.sv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69.png"/><Relationship Id="rId38" Type="http://schemas.openxmlformats.org/officeDocument/2006/relationships/image" Target="../media/image88.svg"/><Relationship Id="rId46" Type="http://schemas.openxmlformats.org/officeDocument/2006/relationships/image" Target="../media/image96.svg"/><Relationship Id="rId2" Type="http://schemas.openxmlformats.org/officeDocument/2006/relationships/audio" Target="../media/media1.mp3"/><Relationship Id="rId16" Type="http://schemas.openxmlformats.org/officeDocument/2006/relationships/image" Target="../media/image66.svg"/><Relationship Id="rId20" Type="http://schemas.openxmlformats.org/officeDocument/2006/relationships/image" Target="../media/image70.svg"/><Relationship Id="rId29" Type="http://schemas.openxmlformats.org/officeDocument/2006/relationships/image" Target="../media/image79.svg"/><Relationship Id="rId41" Type="http://schemas.openxmlformats.org/officeDocument/2006/relationships/image" Target="../media/image73.png"/><Relationship Id="rId1" Type="http://schemas.microsoft.com/office/2007/relationships/media" Target="../media/media1.mp3"/><Relationship Id="rId6" Type="http://schemas.openxmlformats.org/officeDocument/2006/relationships/image" Target="../media/image56.svg"/><Relationship Id="rId11" Type="http://schemas.openxmlformats.org/officeDocument/2006/relationships/image" Target="../media/image57.png"/><Relationship Id="rId24" Type="http://schemas.openxmlformats.org/officeDocument/2006/relationships/image" Target="../media/image74.svg"/><Relationship Id="rId32" Type="http://schemas.openxmlformats.org/officeDocument/2006/relationships/image" Target="../media/image68.png"/><Relationship Id="rId37" Type="http://schemas.openxmlformats.org/officeDocument/2006/relationships/image" Target="../media/image71.png"/><Relationship Id="rId40" Type="http://schemas.openxmlformats.org/officeDocument/2006/relationships/image" Target="../media/image90.svg"/><Relationship Id="rId45" Type="http://schemas.openxmlformats.org/officeDocument/2006/relationships/image" Target="../media/image75.png"/><Relationship Id="rId5" Type="http://schemas.openxmlformats.org/officeDocument/2006/relationships/image" Target="../media/image54.png"/><Relationship Id="rId15" Type="http://schemas.openxmlformats.org/officeDocument/2006/relationships/image" Target="../media/image59.png"/><Relationship Id="rId23" Type="http://schemas.openxmlformats.org/officeDocument/2006/relationships/image" Target="../media/image63.png"/><Relationship Id="rId28" Type="http://schemas.openxmlformats.org/officeDocument/2006/relationships/image" Target="../media/image66.png"/><Relationship Id="rId36" Type="http://schemas.openxmlformats.org/officeDocument/2006/relationships/image" Target="../media/image86.svg"/><Relationship Id="rId10" Type="http://schemas.openxmlformats.org/officeDocument/2006/relationships/image" Target="../media/image60.svg"/><Relationship Id="rId19" Type="http://schemas.openxmlformats.org/officeDocument/2006/relationships/image" Target="../media/image61.png"/><Relationship Id="rId31" Type="http://schemas.openxmlformats.org/officeDocument/2006/relationships/image" Target="../media/image81.svg"/><Relationship Id="rId44" Type="http://schemas.openxmlformats.org/officeDocument/2006/relationships/image" Target="../media/image94.svg"/><Relationship Id="rId4" Type="http://schemas.openxmlformats.org/officeDocument/2006/relationships/image" Target="../media/image50.jpg"/><Relationship Id="rId9" Type="http://schemas.openxmlformats.org/officeDocument/2006/relationships/image" Target="../media/image56.png"/><Relationship Id="rId14" Type="http://schemas.openxmlformats.org/officeDocument/2006/relationships/image" Target="../media/image64.svg"/><Relationship Id="rId22" Type="http://schemas.openxmlformats.org/officeDocument/2006/relationships/image" Target="../media/image72.svg"/><Relationship Id="rId27" Type="http://schemas.openxmlformats.org/officeDocument/2006/relationships/image" Target="../media/image77.svg"/><Relationship Id="rId30" Type="http://schemas.openxmlformats.org/officeDocument/2006/relationships/image" Target="../media/image67.png"/><Relationship Id="rId35" Type="http://schemas.openxmlformats.org/officeDocument/2006/relationships/image" Target="../media/image70.png"/><Relationship Id="rId43"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slide" Target="slide42.xml"/><Relationship Id="rId3" Type="http://schemas.openxmlformats.org/officeDocument/2006/relationships/slideLayout" Target="../slideLayouts/slideLayout36.xml"/><Relationship Id="rId21" Type="http://schemas.openxmlformats.org/officeDocument/2006/relationships/image" Target="../media/image84.png"/><Relationship Id="rId7" Type="http://schemas.openxmlformats.org/officeDocument/2006/relationships/image" Target="../media/image101.svg"/><Relationship Id="rId12" Type="http://schemas.openxmlformats.org/officeDocument/2006/relationships/slide" Target="slide39.xml"/><Relationship Id="rId17" Type="http://schemas.openxmlformats.org/officeDocument/2006/relationships/image" Target="../media/image82.png"/><Relationship Id="rId2" Type="http://schemas.openxmlformats.org/officeDocument/2006/relationships/audio" Target="../media/media1.mp3"/><Relationship Id="rId16" Type="http://schemas.openxmlformats.org/officeDocument/2006/relationships/slide" Target="slide43.xml"/><Relationship Id="rId20" Type="http://schemas.openxmlformats.org/officeDocument/2006/relationships/slide" Target="slide41.xml"/><Relationship Id="rId1" Type="http://schemas.microsoft.com/office/2007/relationships/media" Target="../media/media1.mp3"/><Relationship Id="rId6" Type="http://schemas.openxmlformats.org/officeDocument/2006/relationships/image" Target="../media/image78.png"/><Relationship Id="rId11" Type="http://schemas.openxmlformats.org/officeDocument/2006/relationships/slide" Target="slide44.xml"/><Relationship Id="rId5" Type="http://schemas.openxmlformats.org/officeDocument/2006/relationships/image" Target="../media/image99.svg"/><Relationship Id="rId15" Type="http://schemas.openxmlformats.org/officeDocument/2006/relationships/image" Target="../media/image81.png"/><Relationship Id="rId10" Type="http://schemas.openxmlformats.org/officeDocument/2006/relationships/image" Target="../media/image103.svg"/><Relationship Id="rId19"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79.png"/><Relationship Id="rId14" Type="http://schemas.openxmlformats.org/officeDocument/2006/relationships/slide" Target="slide40.xml"/></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1.svg"/><Relationship Id="rId7" Type="http://schemas.openxmlformats.org/officeDocument/2006/relationships/image" Target="../media/image110.png"/><Relationship Id="rId12" Type="http://schemas.openxmlformats.org/officeDocument/2006/relationships/image" Target="../media/image85.png"/><Relationship Id="rId2" Type="http://schemas.openxmlformats.org/officeDocument/2006/relationships/image" Target="../media/image78.png"/><Relationship Id="rId1" Type="http://schemas.openxmlformats.org/officeDocument/2006/relationships/slideLayout" Target="../slideLayouts/slideLayout47.xml"/><Relationship Id="rId6" Type="http://schemas.openxmlformats.org/officeDocument/2006/relationships/image" Target="../media/image109.png"/><Relationship Id="rId11" Type="http://schemas.openxmlformats.org/officeDocument/2006/relationships/slide" Target="slide38.xml"/><Relationship Id="rId5" Type="http://schemas.openxmlformats.org/officeDocument/2006/relationships/image" Target="../media/image72.svg"/><Relationship Id="rId10" Type="http://schemas.openxmlformats.org/officeDocument/2006/relationships/image" Target="../media/image113.png"/><Relationship Id="rId4" Type="http://schemas.openxmlformats.org/officeDocument/2006/relationships/image" Target="../media/image62.png"/><Relationship Id="rId9"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1.svg"/><Relationship Id="rId7" Type="http://schemas.openxmlformats.org/officeDocument/2006/relationships/image" Target="../media/image85.png"/><Relationship Id="rId2" Type="http://schemas.openxmlformats.org/officeDocument/2006/relationships/image" Target="../media/image78.png"/><Relationship Id="rId1" Type="http://schemas.openxmlformats.org/officeDocument/2006/relationships/slideLayout" Target="../slideLayouts/slideLayout47.xml"/><Relationship Id="rId6" Type="http://schemas.openxmlformats.org/officeDocument/2006/relationships/slide" Target="slide38.xml"/><Relationship Id="rId11" Type="http://schemas.openxmlformats.org/officeDocument/2006/relationships/image" Target="../media/image118.png"/><Relationship Id="rId5" Type="http://schemas.openxmlformats.org/officeDocument/2006/relationships/image" Target="../media/image72.svg"/><Relationship Id="rId10" Type="http://schemas.openxmlformats.org/officeDocument/2006/relationships/image" Target="../media/image117.png"/><Relationship Id="rId4" Type="http://schemas.openxmlformats.org/officeDocument/2006/relationships/image" Target="../media/image62.png"/><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1.svg"/><Relationship Id="rId7" Type="http://schemas.openxmlformats.org/officeDocument/2006/relationships/image" Target="../media/image120.png"/><Relationship Id="rId12" Type="http://schemas.openxmlformats.org/officeDocument/2006/relationships/image" Target="../media/image123.png"/><Relationship Id="rId2" Type="http://schemas.openxmlformats.org/officeDocument/2006/relationships/image" Target="../media/image78.png"/><Relationship Id="rId1" Type="http://schemas.openxmlformats.org/officeDocument/2006/relationships/slideLayout" Target="../slideLayouts/slideLayout47.xml"/><Relationship Id="rId6" Type="http://schemas.openxmlformats.org/officeDocument/2006/relationships/image" Target="../media/image119.png"/><Relationship Id="rId11" Type="http://schemas.openxmlformats.org/officeDocument/2006/relationships/image" Target="../media/image85.png"/><Relationship Id="rId5" Type="http://schemas.openxmlformats.org/officeDocument/2006/relationships/image" Target="../media/image72.svg"/><Relationship Id="rId10" Type="http://schemas.openxmlformats.org/officeDocument/2006/relationships/slide" Target="slide38.xml"/><Relationship Id="rId4" Type="http://schemas.openxmlformats.org/officeDocument/2006/relationships/image" Target="../media/image62.png"/><Relationship Id="rId9"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01.svg"/><Relationship Id="rId7" Type="http://schemas.openxmlformats.org/officeDocument/2006/relationships/slide" Target="slide38.xml"/><Relationship Id="rId2" Type="http://schemas.openxmlformats.org/officeDocument/2006/relationships/image" Target="../media/image78.png"/><Relationship Id="rId1" Type="http://schemas.openxmlformats.org/officeDocument/2006/relationships/slideLayout" Target="../slideLayouts/slideLayout47.xml"/><Relationship Id="rId6" Type="http://schemas.openxmlformats.org/officeDocument/2006/relationships/image" Target="../media/image124.png"/><Relationship Id="rId5" Type="http://schemas.openxmlformats.org/officeDocument/2006/relationships/image" Target="../media/image72.sv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01.svg"/><Relationship Id="rId7" Type="http://schemas.openxmlformats.org/officeDocument/2006/relationships/slide" Target="slide38.xml"/><Relationship Id="rId2" Type="http://schemas.openxmlformats.org/officeDocument/2006/relationships/image" Target="../media/image78.png"/><Relationship Id="rId1" Type="http://schemas.openxmlformats.org/officeDocument/2006/relationships/slideLayout" Target="../slideLayouts/slideLayout47.xml"/><Relationship Id="rId6" Type="http://schemas.openxmlformats.org/officeDocument/2006/relationships/image" Target="../media/image125.png"/><Relationship Id="rId5" Type="http://schemas.openxmlformats.org/officeDocument/2006/relationships/image" Target="../media/image72.sv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337389" y="172236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THÂN MẾN CHÀO CÁC EM HỌC SINH </a:t>
            </a:r>
            <a:br>
              <a:rPr lang="en-US" sz="3500" b="1" dirty="0">
                <a:latin typeface="+mj-lt"/>
              </a:rPr>
            </a:br>
            <a:r>
              <a:rPr lang="en-US" sz="3500" b="1" dirty="0">
                <a:latin typeface="+mj-lt"/>
              </a:rPr>
              <a:t>ĐẾN VỚI BÀI HỌC MỚI</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xmlns=""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xmlns="" id="{02517483-3108-99D9-4424-72E1E8A42BFA}"/>
              </a:ext>
            </a:extLst>
          </p:cNvPr>
          <p:cNvSpPr/>
          <p:nvPr/>
        </p:nvSpPr>
        <p:spPr>
          <a:xfrm>
            <a:off x="672517" y="42933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xmlns="" id="{847A56E1-C1D6-5BB6-FD8A-15C3EEE36357}"/>
              </a:ext>
            </a:extLst>
          </p:cNvPr>
          <p:cNvGrpSpPr/>
          <p:nvPr/>
        </p:nvGrpSpPr>
        <p:grpSpPr>
          <a:xfrm>
            <a:off x="3925871" y="1981729"/>
            <a:ext cx="1292257" cy="537264"/>
            <a:chOff x="8441668" y="4587774"/>
            <a:chExt cx="1263473" cy="823613"/>
          </a:xfrm>
        </p:grpSpPr>
        <p:pic>
          <p:nvPicPr>
            <p:cNvPr id="6" name="Picture 5">
              <a:extLst>
                <a:ext uri="{FF2B5EF4-FFF2-40B4-BE49-F238E27FC236}">
                  <a16:creationId xmlns:a16="http://schemas.microsoft.com/office/drawing/2014/main" xmlns=""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xmlns=""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xmlns="" id="{BD88B70E-6C73-BA61-4FCF-813DB2E0C511}"/>
              </a:ext>
            </a:extLst>
          </p:cNvPr>
          <p:cNvSpPr txBox="1"/>
          <p:nvPr/>
        </p:nvSpPr>
        <p:spPr>
          <a:xfrm>
            <a:off x="672517" y="917613"/>
            <a:ext cx="7907420" cy="95866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Kế</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từ</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mối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liên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mỗi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ngay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nó</a:t>
            </a:r>
            <a:endParaRPr lang="en-US" sz="2000" kern="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BCBA9373-849F-2485-E1F8-36B5F79EA451}"/>
                  </a:ext>
                </a:extLst>
              </p:cNvPr>
              <p:cNvSpPr/>
              <p:nvPr/>
            </p:nvSpPr>
            <p:spPr>
              <a:xfrm>
                <a:off x="1402730" y="197919"/>
                <a:ext cx="5440596" cy="69217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dãy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14:m>
                  <m:oMath xmlns:m="http://schemas.openxmlformats.org/officeDocument/2006/math">
                    <m:f>
                      <m:fPr>
                        <m:ctrlPr>
                          <a:rPr lang="en-US" sz="2000" b="0" i="1" kern="1200" smtClean="0">
                            <a:latin typeface="Cambria Math"/>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r>
                      <a:rPr lang="en-US" sz="2000" b="0" i="1" kern="1200" smtClean="0">
                        <a:latin typeface="Cambria Math" panose="02040503050406030204" pitchFamily="18" charset="0"/>
                        <a:ea typeface="Times New Roman" panose="02020603050405020304" pitchFamily="18" charset="0"/>
                        <a:cs typeface="+mn-cs"/>
                      </a:rPr>
                      <m:t>, 1, 3, 9, 27, 81, 243 </m:t>
                    </m:r>
                  </m:oMath>
                </a14:m>
                <a:endParaRPr lang="en-US" sz="2000" kern="1200" dirty="0">
                  <a:solidFill>
                    <a:prstClr val="black"/>
                  </a:solidFill>
                  <a:latin typeface="+mj-lt"/>
                  <a:ea typeface="Times New Roman" panose="02020603050405020304" pitchFamily="18" charset="0"/>
                  <a:cs typeface="+mn-cs"/>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02730" y="197919"/>
                <a:ext cx="5440596" cy="692177"/>
              </a:xfrm>
              <a:prstGeom prst="rect">
                <a:avLst/>
              </a:prstGeom>
              <a:blipFill>
                <a:blip r:embed="rId4"/>
                <a:stretch>
                  <a:fillRect l="-560"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53E229EF-D4FE-75FE-6B27-1C9AD5A4524F}"/>
                  </a:ext>
                </a:extLst>
              </p:cNvPr>
              <p:cNvSpPr txBox="1"/>
              <p:nvPr/>
            </p:nvSpPr>
            <p:spPr>
              <a:xfrm>
                <a:off x="675212" y="2484109"/>
                <a:ext cx="7907420" cy="2305503"/>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Ta có số hạng thứ hai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000" i="1">
                            <a:latin typeface="Cambria Math"/>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3</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ba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3:1=3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tư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9:3=3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Times New Roman" panose="02020603050405020304" pitchFamily="18" charset="0"/>
                  <a:cs typeface="Times New Roman" panose="02020603050405020304" pitchFamily="18" charset="0"/>
                </a:endParaRPr>
              </a:p>
              <a:p>
                <a:pPr algn="just">
                  <a:lnSpc>
                    <a:spcPct val="150000"/>
                  </a:lnSpc>
                  <a:spcAft>
                    <a:spcPts val="600"/>
                  </a:spcAft>
                </a:pPr>
                <a:r>
                  <a:rPr lang="vi-VN" sz="2000" dirty="0">
                    <a:ea typeface="Times New Roman" panose="02020603050405020304" pitchFamily="18" charset="0"/>
                    <a:cs typeface="Times New Roman" panose="02020603050405020304" pitchFamily="18" charset="0"/>
                  </a:rPr>
                  <a:t>Số hạng thứ </a:t>
                </a:r>
                <a:r>
                  <a:rPr lang="en-US" sz="2000" dirty="0" err="1">
                    <a:ea typeface="Times New Roman" panose="02020603050405020304" pitchFamily="18" charset="0"/>
                    <a:cs typeface="Times New Roman" panose="02020603050405020304" pitchFamily="18" charset="0"/>
                  </a:rPr>
                  <a:t>năm</a:t>
                </a:r>
                <a:r>
                  <a:rPr lang="vi-VN" sz="2000" dirty="0">
                    <a:ea typeface="Times New Roman" panose="02020603050405020304" pitchFamily="18" charset="0"/>
                    <a:cs typeface="Times New Roman" panose="02020603050405020304" pitchFamily="18" charset="0"/>
                  </a:rPr>
                  <a:t> gấp số hạng đứng trước nó </a:t>
                </a:r>
                <a14:m>
                  <m:oMath xmlns:m="http://schemas.openxmlformats.org/officeDocument/2006/math">
                    <m:r>
                      <a:rPr lang="en-US" sz="2000" i="1" dirty="0">
                        <a:latin typeface="Cambria Math" panose="02040503050406030204" pitchFamily="18" charset="0"/>
                        <a:ea typeface="Times New Roman" panose="02020603050405020304" pitchFamily="18" charset="0"/>
                        <a:cs typeface="Times New Roman" panose="02020603050405020304" pitchFamily="18" charset="0"/>
                      </a:rPr>
                      <m:t>2</m:t>
                    </m:r>
                    <m:r>
                      <a:rPr lang="en-US" sz="2000" b="0" i="1" dirty="0" smtClean="0">
                        <a:latin typeface="Cambria Math" panose="02040503050406030204" pitchFamily="18" charset="0"/>
                        <a:ea typeface="Times New Roman" panose="02020603050405020304" pitchFamily="18" charset="0"/>
                        <a:cs typeface="Times New Roman" panose="02020603050405020304" pitchFamily="18" charset="0"/>
                      </a:rPr>
                      <m:t>7</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9</m:t>
                    </m:r>
                    <m:r>
                      <a:rPr lang="vi-VN" sz="2000" i="1">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000" dirty="0">
                    <a:ea typeface="Times New Roman" panose="02020603050405020304" pitchFamily="18" charset="0"/>
                    <a:cs typeface="Times New Roman" panose="02020603050405020304" pitchFamily="18" charset="0"/>
                  </a:rPr>
                  <a:t> lần</a:t>
                </a:r>
                <a:endParaRPr lang="en-US" sz="2000" dirty="0">
                  <a:ea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675212" y="2484109"/>
                <a:ext cx="7907420" cy="2305503"/>
              </a:xfrm>
              <a:prstGeom prst="rect">
                <a:avLst/>
              </a:prstGeom>
              <a:blipFill>
                <a:blip r:embed="rId5"/>
                <a:stretch>
                  <a:fillRect l="-848" b="-3694"/>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xmlns="" id="{4DCD4224-2DD5-2155-2A02-EDE04E4E8A3E}"/>
              </a:ext>
            </a:extLst>
          </p:cNvPr>
          <p:cNvPicPr>
            <a:picLocks noChangeAspect="1"/>
          </p:cNvPicPr>
          <p:nvPr/>
        </p:nvPicPr>
        <p:blipFill rotWithShape="1">
          <a:blip r:embed="rId6"/>
          <a:srcRect l="26375" r="25583"/>
          <a:stretch/>
        </p:blipFill>
        <p:spPr>
          <a:xfrm>
            <a:off x="7374819" y="3859481"/>
            <a:ext cx="1096663" cy="1284019"/>
          </a:xfrm>
          <a:prstGeom prst="rect">
            <a:avLst/>
          </a:prstGeom>
        </p:spPr>
      </p:pic>
    </p:spTree>
    <p:extLst>
      <p:ext uri="{BB962C8B-B14F-4D97-AF65-F5344CB8AC3E}">
        <p14:creationId xmlns:p14="http://schemas.microsoft.com/office/powerpoint/2010/main" val="12786833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xmlns="" id="{02517483-3108-99D9-4424-72E1E8A42BFA}"/>
              </a:ext>
            </a:extLst>
          </p:cNvPr>
          <p:cNvSpPr/>
          <p:nvPr/>
        </p:nvSpPr>
        <p:spPr>
          <a:xfrm>
            <a:off x="672517" y="42933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xmlns="" id="{847A56E1-C1D6-5BB6-FD8A-15C3EEE36357}"/>
              </a:ext>
            </a:extLst>
          </p:cNvPr>
          <p:cNvGrpSpPr/>
          <p:nvPr/>
        </p:nvGrpSpPr>
        <p:grpSpPr>
          <a:xfrm>
            <a:off x="3925871" y="2250361"/>
            <a:ext cx="1292257" cy="537264"/>
            <a:chOff x="8441668" y="4587774"/>
            <a:chExt cx="1263473" cy="823613"/>
          </a:xfrm>
        </p:grpSpPr>
        <p:pic>
          <p:nvPicPr>
            <p:cNvPr id="6" name="Picture 5">
              <a:extLst>
                <a:ext uri="{FF2B5EF4-FFF2-40B4-BE49-F238E27FC236}">
                  <a16:creationId xmlns:a16="http://schemas.microsoft.com/office/drawing/2014/main" xmlns=""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xmlns=""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xmlns="" id="{BD88B70E-6C73-BA61-4FCF-813DB2E0C511}"/>
              </a:ext>
            </a:extLst>
          </p:cNvPr>
          <p:cNvSpPr txBox="1"/>
          <p:nvPr/>
        </p:nvSpPr>
        <p:spPr>
          <a:xfrm>
            <a:off x="672517" y="917613"/>
            <a:ext cx="7907420" cy="95866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Kế</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từ</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mối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liên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mỗi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ngay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nó</a:t>
            </a:r>
            <a:endParaRPr lang="en-US" sz="2000" kern="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BCBA9373-849F-2485-E1F8-36B5F79EA451}"/>
                  </a:ext>
                </a:extLst>
              </p:cNvPr>
              <p:cNvSpPr/>
              <p:nvPr/>
            </p:nvSpPr>
            <p:spPr>
              <a:xfrm>
                <a:off x="1402730" y="197919"/>
                <a:ext cx="5440596" cy="69217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dãy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14:m>
                  <m:oMath xmlns:m="http://schemas.openxmlformats.org/officeDocument/2006/math">
                    <m:f>
                      <m:fPr>
                        <m:ctrlPr>
                          <a:rPr lang="en-US" sz="2000" b="0" i="1" kern="1200" smtClean="0">
                            <a:latin typeface="Cambria Math"/>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r>
                      <a:rPr lang="en-US" sz="2000" b="0" i="1" kern="1200" smtClean="0">
                        <a:latin typeface="Cambria Math" panose="02040503050406030204" pitchFamily="18" charset="0"/>
                        <a:ea typeface="Times New Roman" panose="02020603050405020304" pitchFamily="18" charset="0"/>
                        <a:cs typeface="+mn-cs"/>
                      </a:rPr>
                      <m:t>, 1, 3, 9, 27, 81, 243 </m:t>
                    </m:r>
                  </m:oMath>
                </a14:m>
                <a:endParaRPr lang="en-US" sz="2000" kern="1200" dirty="0">
                  <a:solidFill>
                    <a:prstClr val="black"/>
                  </a:solidFill>
                  <a:latin typeface="+mj-lt"/>
                  <a:ea typeface="Times New Roman" panose="02020603050405020304" pitchFamily="18" charset="0"/>
                  <a:cs typeface="+mn-cs"/>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02730" y="197919"/>
                <a:ext cx="5440596" cy="692177"/>
              </a:xfrm>
              <a:prstGeom prst="rect">
                <a:avLst/>
              </a:prstGeom>
              <a:blipFill>
                <a:blip r:embed="rId4"/>
                <a:stretch>
                  <a:fillRect l="-560"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53E229EF-D4FE-75FE-6B27-1C9AD5A4524F}"/>
                  </a:ext>
                </a:extLst>
              </p:cNvPr>
              <p:cNvSpPr txBox="1"/>
              <p:nvPr/>
            </p:nvSpPr>
            <p:spPr>
              <a:xfrm>
                <a:off x="672517" y="2812650"/>
                <a:ext cx="7224574" cy="2112822"/>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sáu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81:27=3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bảy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243:81=3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Vì vậy ta có kết luận kể từ số hạng thứ hai, ta thấy số hạng sau gấp 3 lần số hạng đứng trước nó.</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672517" y="2812650"/>
                <a:ext cx="7224574" cy="2112822"/>
              </a:xfrm>
              <a:prstGeom prst="rect">
                <a:avLst/>
              </a:prstGeom>
              <a:blipFill>
                <a:blip r:embed="rId5"/>
                <a:stretch>
                  <a:fillRect l="-844" r="-928" b="-576"/>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xmlns="" id="{4DCD4224-2DD5-2155-2A02-EDE04E4E8A3E}"/>
              </a:ext>
            </a:extLst>
          </p:cNvPr>
          <p:cNvPicPr>
            <a:picLocks noChangeAspect="1"/>
          </p:cNvPicPr>
          <p:nvPr/>
        </p:nvPicPr>
        <p:blipFill rotWithShape="1">
          <a:blip r:embed="rId6"/>
          <a:srcRect l="26375" r="25583"/>
          <a:stretch/>
        </p:blipFill>
        <p:spPr>
          <a:xfrm>
            <a:off x="7897091" y="3776115"/>
            <a:ext cx="1096663" cy="1284019"/>
          </a:xfrm>
          <a:prstGeom prst="rect">
            <a:avLst/>
          </a:prstGeom>
        </p:spPr>
      </p:pic>
    </p:spTree>
    <p:extLst>
      <p:ext uri="{BB962C8B-B14F-4D97-AF65-F5344CB8AC3E}">
        <p14:creationId xmlns:p14="http://schemas.microsoft.com/office/powerpoint/2010/main" val="24840973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xmlns="" id="{5E367021-5F45-B7E0-67DA-6F39518650F6}"/>
              </a:ext>
            </a:extLst>
          </p:cNvPr>
          <p:cNvSpPr txBox="1">
            <a:spLocks/>
          </p:cNvSpPr>
          <p:nvPr/>
        </p:nvSpPr>
        <p:spPr>
          <a:xfrm>
            <a:off x="3237690" y="516452"/>
            <a:ext cx="2668620" cy="56988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D504A159-3BD5-FAF9-CBEC-2588C7ABFBC6}"/>
                  </a:ext>
                </a:extLst>
              </p:cNvPr>
              <p:cNvSpPr txBox="1"/>
              <p:nvPr/>
            </p:nvSpPr>
            <p:spPr>
              <a:xfrm>
                <a:off x="568642" y="1488303"/>
                <a:ext cx="8006715" cy="2497543"/>
              </a:xfrm>
              <a:prstGeom prst="rect">
                <a:avLst/>
              </a:prstGeom>
              <a:solidFill>
                <a:srgbClr val="FBB7CA"/>
              </a:solidFill>
            </p:spPr>
            <p:txBody>
              <a:bodyPr wrap="square">
                <a:spAutoFit/>
              </a:bodyPr>
              <a:lstStyle/>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Cấp số nhân là một dãy số, trong đó kể từ số hạng thứ hai, mỗi số hạng đều bằng tích của số hạng đứng ngay trước nó với một số không đổi </a:t>
                </a:r>
                <a14:m>
                  <m:oMath xmlns:m="http://schemas.openxmlformats.org/officeDocument/2006/math">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𝑞</m:t>
                    </m:r>
                  </m:oMath>
                </a14:m>
                <a:r>
                  <a:rPr lang="vi-VN" sz="2000" dirty="0">
                    <a:latin typeface="+mn-lt"/>
                    <a:ea typeface="Times New Roman" panose="02020603050405020304" pitchFamily="18" charset="0"/>
                    <a:cs typeface="Times New Roman" panose="02020603050405020304" pitchFamily="18" charset="0"/>
                  </a:rPr>
                  <a:t>, tức là:</a:t>
                </a:r>
                <a:endParaRPr lang="en-US" sz="2000" dirty="0">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vi-VN"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i="1">
                        <a:latin typeface="Cambria Math" panose="02040503050406030204" pitchFamily="18" charset="0"/>
                        <a:ea typeface="Times New Roman" panose="02020603050405020304" pitchFamily="18" charset="0"/>
                        <a:cs typeface="Times New Roman" panose="02020603050405020304" pitchFamily="18" charset="0"/>
                      </a:rPr>
                      <m:t>𝑞</m:t>
                    </m:r>
                  </m:oMath>
                </a14:m>
                <a:r>
                  <a:rPr lang="vi-VN" sz="2000" i="1" dirty="0">
                    <a:latin typeface="+mn-lt"/>
                    <a:ea typeface="Times New Roman" panose="02020603050405020304" pitchFamily="18" charset="0"/>
                    <a:cs typeface="Times New Roman" panose="02020603050405020304" pitchFamily="18" charset="0"/>
                  </a:rPr>
                  <a:t> </a:t>
                </a:r>
                <a:r>
                  <a:rPr lang="vi-VN" sz="2000" dirty="0">
                    <a:latin typeface="+mn-lt"/>
                    <a:ea typeface="Times New Roman" panose="02020603050405020304" pitchFamily="18" charset="0"/>
                    <a:cs typeface="Times New Roman" panose="02020603050405020304" pitchFamily="18" charset="0"/>
                  </a:rPr>
                  <a:t>với</a:t>
                </a:r>
                <a:r>
                  <a:rPr lang="vi-VN" sz="2000" i="1" dirty="0">
                    <a:latin typeface="+mn-lt"/>
                    <a:ea typeface="Times New Roman" panose="02020603050405020304" pitchFamily="18" charset="0"/>
                    <a:cs typeface="Times New Roman" panose="02020603050405020304" pitchFamily="18" charset="0"/>
                  </a:rPr>
                  <a:t>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000" dirty="0">
                  <a:latin typeface="+mn-lt"/>
                  <a:ea typeface="Calibri" panose="020F0502020204030204" pitchFamily="34" charset="0"/>
                  <a:cs typeface="Times New Roman" panose="02020603050405020304" pitchFamily="18" charset="0"/>
                </a:endParaRPr>
              </a:p>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a:t>
                </a:r>
                <a14:m>
                  <m:oMath xmlns:m="http://schemas.openxmlformats.org/officeDocument/2006/math">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𝑞</m:t>
                    </m:r>
                  </m:oMath>
                </a14:m>
                <a:r>
                  <a:rPr lang="vi-VN" sz="2000" dirty="0">
                    <a:latin typeface="+mn-lt"/>
                    <a:ea typeface="Times New Roman" panose="02020603050405020304" pitchFamily="18" charset="0"/>
                    <a:cs typeface="Times New Roman" panose="02020603050405020304" pitchFamily="18" charset="0"/>
                  </a:rPr>
                  <a:t> được gọi là công bội của cấp số nhân.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2" y="1488303"/>
                <a:ext cx="8006715" cy="2497543"/>
              </a:xfrm>
              <a:prstGeom prst="rect">
                <a:avLst/>
              </a:prstGeom>
              <a:blipFill>
                <a:blip r:embed="rId3"/>
                <a:stretch>
                  <a:fillRect l="-761" b="-341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grpSp>
        <p:nvGrpSpPr>
          <p:cNvPr id="21" name="Group 20">
            <a:extLst>
              <a:ext uri="{FF2B5EF4-FFF2-40B4-BE49-F238E27FC236}">
                <a16:creationId xmlns:a16="http://schemas.microsoft.com/office/drawing/2014/main" xmlns="" id="{0DEBB782-B8C5-C282-4198-3F73EB380B9D}"/>
              </a:ext>
            </a:extLst>
          </p:cNvPr>
          <p:cNvGrpSpPr/>
          <p:nvPr/>
        </p:nvGrpSpPr>
        <p:grpSpPr>
          <a:xfrm>
            <a:off x="1995230" y="3631296"/>
            <a:ext cx="5842874" cy="626045"/>
            <a:chOff x="458846" y="2399578"/>
            <a:chExt cx="8226307" cy="1106957"/>
          </a:xfrm>
        </p:grpSpPr>
        <p:grpSp>
          <p:nvGrpSpPr>
            <p:cNvPr id="12" name="Group 6">
              <a:extLst>
                <a:ext uri="{FF2B5EF4-FFF2-40B4-BE49-F238E27FC236}">
                  <a16:creationId xmlns:a16="http://schemas.microsoft.com/office/drawing/2014/main" xmlns="" id="{E36A7DE7-8300-CF2B-F604-730537474C4F}"/>
                </a:ext>
              </a:extLst>
            </p:cNvPr>
            <p:cNvGrpSpPr/>
            <p:nvPr/>
          </p:nvGrpSpPr>
          <p:grpSpPr>
            <a:xfrm>
              <a:off x="458846" y="2439735"/>
              <a:ext cx="8226307" cy="1066800"/>
              <a:chOff x="0" y="0"/>
              <a:chExt cx="3848257" cy="1414874"/>
            </a:xfrm>
          </p:grpSpPr>
          <p:sp>
            <p:nvSpPr>
              <p:cNvPr id="13" name="Freeform 7">
                <a:extLst>
                  <a:ext uri="{FF2B5EF4-FFF2-40B4-BE49-F238E27FC236}">
                    <a16:creationId xmlns:a16="http://schemas.microsoft.com/office/drawing/2014/main" xmlns="" id="{DCAB3C9B-3235-FCE1-8686-C0A51E3682C2}"/>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txBody>
              <a:bodyPr/>
              <a:lstStyle/>
              <a:p>
                <a:endParaRPr lang="en-US" sz="2000">
                  <a:latin typeface="+mj-lt"/>
                </a:endParaRPr>
              </a:p>
            </p:txBody>
          </p:sp>
          <p:sp>
            <p:nvSpPr>
              <p:cNvPr id="14" name="TextBox 8">
                <a:extLst>
                  <a:ext uri="{FF2B5EF4-FFF2-40B4-BE49-F238E27FC236}">
                    <a16:creationId xmlns:a16="http://schemas.microsoft.com/office/drawing/2014/main" xmlns="" id="{86CDCF97-8078-AB10-7E8B-D4BDE7A942B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mj-lt"/>
                  <a:ea typeface="+mn-ea"/>
                  <a:cs typeface="+mn-cs"/>
                </a:endParaRPr>
              </a:p>
            </p:txBody>
          </p:sp>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xmlns="" id="{A11A61D5-E1BB-861D-F144-A94C0B296CD9}"/>
                    </a:ext>
                  </a:extLst>
                </p:cNvPr>
                <p:cNvSpPr/>
                <p:nvPr/>
              </p:nvSpPr>
              <p:spPr>
                <a:xfrm>
                  <a:off x="643020" y="2399578"/>
                  <a:ext cx="7795258" cy="878776"/>
                </a:xfrm>
                <a:prstGeom prst="rect">
                  <a:avLst/>
                </a:prstGeom>
              </p:spPr>
              <p:txBody>
                <a:bodyPr wrap="square">
                  <a:spAutoFit/>
                </a:bodyPr>
                <a:lstStyle/>
                <a:p>
                  <a:pPr algn="just">
                    <a:lnSpc>
                      <a:spcPct val="150000"/>
                    </a:lnSpc>
                    <a:spcAft>
                      <a:spcPts val="600"/>
                    </a:spcAft>
                  </a:pPr>
                  <a:r>
                    <a:rPr lang="en-US" sz="2000" dirty="0" err="1">
                      <a:effectLst/>
                      <a:latin typeface="+mj-lt"/>
                      <a:ea typeface="Times New Roman" panose="02020603050405020304" pitchFamily="18" charset="0"/>
                      <a:cs typeface="Times New Roman" panose="02020603050405020304" pitchFamily="18" charset="0"/>
                    </a:rPr>
                    <a:t>Khí</a:t>
                  </a:r>
                  <a:r>
                    <a:rPr lang="en-US" sz="20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000" i="1"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thì</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cấp</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số</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nhân</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là</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một</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dãy</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không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đổi</a:t>
                  </a:r>
                  <a:r>
                    <a:rPr lang="en-US"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20" name="Rectangle 19">
                  <a:extLst>
                    <a:ext uri="{FF2B5EF4-FFF2-40B4-BE49-F238E27FC236}">
                      <a16:creationId xmlns:a16="http://schemas.microsoft.com/office/drawing/2014/main" id="{A11A61D5-E1BB-861D-F144-A94C0B296CD9}"/>
                    </a:ext>
                  </a:extLst>
                </p:cNvPr>
                <p:cNvSpPr>
                  <a:spLocks noRot="1" noChangeAspect="1" noMove="1" noResize="1" noEditPoints="1" noAdjustHandles="1" noChangeArrowheads="1" noChangeShapeType="1" noTextEdit="1"/>
                </p:cNvSpPr>
                <p:nvPr/>
              </p:nvSpPr>
              <p:spPr>
                <a:xfrm>
                  <a:off x="643020" y="2399578"/>
                  <a:ext cx="7795258" cy="878776"/>
                </a:xfrm>
                <a:prstGeom prst="rect">
                  <a:avLst/>
                </a:prstGeom>
                <a:blipFill>
                  <a:blip r:embed="rId3"/>
                  <a:stretch>
                    <a:fillRect l="-1211" r="-1101" b="-22222"/>
                  </a:stretch>
                </a:blipFill>
              </p:spPr>
              <p:txBody>
                <a:bodyPr/>
                <a:lstStyle/>
                <a:p>
                  <a:r>
                    <a:rPr lang="en-US">
                      <a:noFill/>
                    </a:rPr>
                    <a:t> </a:t>
                  </a:r>
                </a:p>
              </p:txBody>
            </p:sp>
          </mc:Fallback>
        </mc:AlternateContent>
      </p:grpSp>
      <p:pic>
        <p:nvPicPr>
          <p:cNvPr id="23" name="Picture 22">
            <a:extLst>
              <a:ext uri="{FF2B5EF4-FFF2-40B4-BE49-F238E27FC236}">
                <a16:creationId xmlns:a16="http://schemas.microsoft.com/office/drawing/2014/main" xmlns="" id="{E2E5E979-D9BC-5787-8C88-3D577BFA3BB0}"/>
              </a:ext>
            </a:extLst>
          </p:cNvPr>
          <p:cNvPicPr>
            <a:picLocks noChangeAspect="1"/>
          </p:cNvPicPr>
          <p:nvPr/>
        </p:nvPicPr>
        <p:blipFill>
          <a:blip r:embed="rId4"/>
          <a:stretch>
            <a:fillRect/>
          </a:stretch>
        </p:blipFill>
        <p:spPr>
          <a:xfrm>
            <a:off x="0" y="3777647"/>
            <a:ext cx="2196346" cy="1235445"/>
          </a:xfrm>
          <a:prstGeom prst="rect">
            <a:avLst/>
          </a:prstGeom>
        </p:spPr>
      </p:pic>
      <p:grpSp>
        <p:nvGrpSpPr>
          <p:cNvPr id="2" name="Group 1">
            <a:extLst>
              <a:ext uri="{FF2B5EF4-FFF2-40B4-BE49-F238E27FC236}">
                <a16:creationId xmlns:a16="http://schemas.microsoft.com/office/drawing/2014/main" xmlns="" id="{9D11B7A3-7030-955D-B1E5-3FE9B3F75751}"/>
              </a:ext>
            </a:extLst>
          </p:cNvPr>
          <p:cNvGrpSpPr/>
          <p:nvPr/>
        </p:nvGrpSpPr>
        <p:grpSpPr>
          <a:xfrm>
            <a:off x="781342" y="562159"/>
            <a:ext cx="1321126" cy="871636"/>
            <a:chOff x="990600" y="2019300"/>
            <a:chExt cx="3127595" cy="2667000"/>
          </a:xfrm>
        </p:grpSpPr>
        <p:pic>
          <p:nvPicPr>
            <p:cNvPr id="3" name="Picture 2">
              <a:extLst>
                <a:ext uri="{FF2B5EF4-FFF2-40B4-BE49-F238E27FC236}">
                  <a16:creationId xmlns:a16="http://schemas.microsoft.com/office/drawing/2014/main" xmlns="" id="{CCF7393A-979B-F814-F58D-501EA6A59927}"/>
                </a:ext>
              </a:extLst>
            </p:cNvPr>
            <p:cNvPicPr>
              <a:picLocks noChangeAspect="1"/>
            </p:cNvPicPr>
            <p:nvPr/>
          </p:nvPicPr>
          <p:blipFill>
            <a:blip r:embed="rId5">
              <a:duotone>
                <a:prstClr val="black"/>
                <a:srgbClr val="D9C3A5">
                  <a:tint val="50000"/>
                  <a:satMod val="180000"/>
                </a:srgbClr>
              </a:duotone>
            </a:blip>
            <a:stretch>
              <a:fillRect/>
            </a:stretch>
          </p:blipFill>
          <p:spPr>
            <a:xfrm>
              <a:off x="990600" y="2019300"/>
              <a:ext cx="3127595" cy="2667000"/>
            </a:xfrm>
            <a:prstGeom prst="rect">
              <a:avLst/>
            </a:prstGeom>
          </p:spPr>
        </p:pic>
        <p:sp>
          <p:nvSpPr>
            <p:cNvPr id="4" name="TextBox 3">
              <a:extLst>
                <a:ext uri="{FF2B5EF4-FFF2-40B4-BE49-F238E27FC236}">
                  <a16:creationId xmlns:a16="http://schemas.microsoft.com/office/drawing/2014/main" xmlns="" id="{09B41173-9FBF-D18F-FF85-9C77F767969A}"/>
                </a:ext>
              </a:extLst>
            </p:cNvPr>
            <p:cNvSpPr txBox="1"/>
            <p:nvPr/>
          </p:nvSpPr>
          <p:spPr>
            <a:xfrm>
              <a:off x="1578165" y="2887906"/>
              <a:ext cx="2057399" cy="779410"/>
            </a:xfrm>
            <a:prstGeom prst="rect">
              <a:avLst/>
            </a:prstGeom>
            <a:noFill/>
          </p:spPr>
          <p:txBody>
            <a:bodyPr wrap="square" rtlCol="0">
              <a:spAutoFit/>
            </a:bodyPr>
            <a:lstStyle/>
            <a:p>
              <a:pPr algn="ctr"/>
              <a:r>
                <a:rPr lang="vi-VN" sz="1800" b="1" dirty="0">
                  <a:latin typeface="Arial" panose="020B0604020202020204" pitchFamily="34" charset="0"/>
                  <a:cs typeface="Arial" panose="020B0604020202020204" pitchFamily="34" charset="0"/>
                </a:rPr>
                <a:t>Lưu ý</a:t>
              </a:r>
              <a:endParaRPr lang="en-US" sz="18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156AB8E3-832F-736D-C9D0-A542B88683E7}"/>
                  </a:ext>
                </a:extLst>
              </p:cNvPr>
              <p:cNvSpPr txBox="1"/>
              <p:nvPr/>
            </p:nvSpPr>
            <p:spPr>
              <a:xfrm>
                <a:off x="748145" y="1307531"/>
                <a:ext cx="7647709" cy="2032479"/>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Nếu </a:t>
                </a:r>
                <a14:m>
                  <m:oMath xmlns:m="http://schemas.openxmlformats.org/officeDocument/2006/math">
                    <m:r>
                      <a:rPr lang="vi-VN" sz="2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000" dirty="0">
                    <a:latin typeface="+mn-lt"/>
                    <a:ea typeface="Times New Roman" panose="02020603050405020304" pitchFamily="18" charset="0"/>
                    <a:cs typeface="Times New Roman" panose="02020603050405020304" pitchFamily="18" charset="0"/>
                  </a:rPr>
                  <a:t> là cấp số nhân với công bội q và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2000" dirty="0">
                    <a:latin typeface="+mn-lt"/>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2000" dirty="0">
                    <a:latin typeface="+mn-lt"/>
                    <a:ea typeface="Times New Roman" panose="02020603050405020304" pitchFamily="18" charset="0"/>
                    <a:cs typeface="Times New Roman" panose="02020603050405020304" pitchFamily="18" charset="0"/>
                  </a:rPr>
                  <a:t> thì với số tự nhiên </a:t>
                </a:r>
                <a14:m>
                  <m:oMath xmlns:m="http://schemas.openxmlformats.org/officeDocument/2006/math">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2000" dirty="0">
                    <a:latin typeface="+mn-lt"/>
                    <a:ea typeface="Times New Roman" panose="02020603050405020304" pitchFamily="18" charset="0"/>
                    <a:cs typeface="Times New Roman" panose="02020603050405020304" pitchFamily="18" charset="0"/>
                  </a:rPr>
                  <a:t>, ta có:</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a:ea typeface="Times New Roman" panose="02020603050405020304" pitchFamily="18" charset="0"/>
                              <a:cs typeface="Times New Roman" panose="02020603050405020304" pitchFamily="18" charset="0"/>
                            </a:rPr>
                          </m:ctrlPr>
                        </m:fPr>
                        <m:num>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sub>
                          </m:sSub>
                        </m:num>
                        <m:den>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20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q</m:t>
                      </m:r>
                    </m:oMath>
                  </m:oMathPara>
                </a14:m>
                <a:endParaRPr lang="en-US" sz="2000" dirty="0">
                  <a:latin typeface="+mn-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56AB8E3-832F-736D-C9D0-A542B88683E7}"/>
                  </a:ext>
                </a:extLst>
              </p:cNvPr>
              <p:cNvSpPr txBox="1">
                <a:spLocks noRot="1" noChangeAspect="1" noMove="1" noResize="1" noEditPoints="1" noAdjustHandles="1" noChangeArrowheads="1" noChangeShapeType="1" noTextEdit="1"/>
              </p:cNvSpPr>
              <p:nvPr/>
            </p:nvSpPr>
            <p:spPr>
              <a:xfrm>
                <a:off x="748145" y="1307531"/>
                <a:ext cx="7647709" cy="2032479"/>
              </a:xfrm>
              <a:prstGeom prst="rect">
                <a:avLst/>
              </a:prstGeom>
              <a:blipFill>
                <a:blip r:embed="rId6"/>
                <a:stretch>
                  <a:fillRect l="-877" r="-797"/>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xmlns="" id="{CDA493D9-25C9-E5B4-ECEA-A128D81D4FE8}"/>
              </a:ext>
            </a:extLst>
          </p:cNvPr>
          <p:cNvGrpSpPr/>
          <p:nvPr/>
        </p:nvGrpSpPr>
        <p:grpSpPr>
          <a:xfrm>
            <a:off x="502155" y="3213745"/>
            <a:ext cx="1493075" cy="461749"/>
            <a:chOff x="561054" y="4185448"/>
            <a:chExt cx="1493075" cy="461749"/>
          </a:xfrm>
        </p:grpSpPr>
        <p:pic>
          <p:nvPicPr>
            <p:cNvPr id="9" name="Picture 8">
              <a:extLst>
                <a:ext uri="{FF2B5EF4-FFF2-40B4-BE49-F238E27FC236}">
                  <a16:creationId xmlns:a16="http://schemas.microsoft.com/office/drawing/2014/main" xmlns="" id="{95CD31C6-EB38-1D50-6E07-DC4B31CB5E1F}"/>
                </a:ext>
              </a:extLst>
            </p:cNvPr>
            <p:cNvPicPr>
              <a:picLocks noChangeAspect="1"/>
            </p:cNvPicPr>
            <p:nvPr/>
          </p:nvPicPr>
          <p:blipFill>
            <a:blip r:embed="rId7"/>
            <a:stretch>
              <a:fillRect/>
            </a:stretch>
          </p:blipFill>
          <p:spPr>
            <a:xfrm flipH="1">
              <a:off x="1472676" y="4185448"/>
              <a:ext cx="581453" cy="461749"/>
            </a:xfrm>
            <a:prstGeom prst="rect">
              <a:avLst/>
            </a:prstGeom>
          </p:spPr>
        </p:pic>
        <p:sp>
          <p:nvSpPr>
            <p:cNvPr id="8" name="TextBox 7">
              <a:extLst>
                <a:ext uri="{FF2B5EF4-FFF2-40B4-BE49-F238E27FC236}">
                  <a16:creationId xmlns:a16="http://schemas.microsoft.com/office/drawing/2014/main" xmlns="" id="{9A58D379-91F5-51A2-1E72-E4DCFA438A79}"/>
                </a:ext>
              </a:extLst>
            </p:cNvPr>
            <p:cNvSpPr txBox="1"/>
            <p:nvPr/>
          </p:nvSpPr>
          <p:spPr>
            <a:xfrm>
              <a:off x="561054" y="4202889"/>
              <a:ext cx="1024302"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Chú</a:t>
              </a:r>
              <a:r>
                <a:rPr lang="vi-VN" sz="2000" b="1" dirty="0">
                  <a:latin typeface="Arial" panose="020B0604020202020204" pitchFamily="34" charset="0"/>
                  <a:cs typeface="Arial" panose="020B0604020202020204" pitchFamily="34" charset="0"/>
                </a:rPr>
                <a:t> ý</a:t>
              </a:r>
              <a:endParaRPr lang="en-US" sz="20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5A06EA10-605B-4E99-4A17-8A6D2CF3B3C5}"/>
                  </a:ext>
                </a:extLst>
              </p:cNvPr>
              <p:cNvSpPr txBox="1"/>
              <p:nvPr/>
            </p:nvSpPr>
            <p:spPr>
              <a:xfrm>
                <a:off x="832330" y="133287"/>
                <a:ext cx="7390954" cy="1483419"/>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mj-lt"/>
                    <a:ea typeface="+mn-ea"/>
                    <a:cs typeface="Arial" panose="020B0604020202020204" pitchFamily="34" charset="0"/>
                  </a:rPr>
                  <a:t>			      Cho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14:m>
                  <m:oMath xmlns:m="http://schemas.openxmlformats.org/officeDocument/2006/math">
                    <m:d>
                      <m:dPr>
                        <m:ctrlPr>
                          <a:rPr lang="en-US" sz="2000" b="0" i="1" kern="1200" smtClean="0">
                            <a:solidFill>
                              <a:prstClr val="black"/>
                            </a:solidFill>
                            <a:latin typeface="Cambria Math"/>
                            <a:ea typeface="+mn-ea"/>
                            <a:cs typeface="Arial" panose="020B0604020202020204" pitchFamily="34" charset="0"/>
                          </a:rPr>
                        </m:ctrlPr>
                      </m:dPr>
                      <m:e>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e>
                    </m:d>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1</m:t>
                        </m:r>
                      </m:sub>
                    </m:sSub>
                    <m:r>
                      <a:rPr lang="en-US" sz="2000" b="0" i="1" kern="1200" smtClean="0">
                        <a:solidFill>
                          <a:prstClr val="black"/>
                        </a:solidFill>
                        <a:latin typeface="Cambria Math" panose="02040503050406030204" pitchFamily="18" charset="0"/>
                        <a:ea typeface="+mn-ea"/>
                        <a:cs typeface="Arial" panose="020B0604020202020204" pitchFamily="34" charset="0"/>
                      </a:rPr>
                      <m:t>=−2</m:t>
                    </m:r>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bội</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𝑞</m:t>
                    </m:r>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đầu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đó</a:t>
                </a:r>
                <a:endParaRPr lang="en-US" sz="2000" kern="1200" dirty="0">
                  <a:solidFill>
                    <a:prstClr val="black"/>
                  </a:solidFill>
                  <a:latin typeface="+mj-lt"/>
                  <a:ea typeface="+mn-ea"/>
                  <a:cs typeface="Arial" panose="020B0604020202020204" pitchFamily="34" charset="0"/>
                </a:endParaRPr>
              </a:p>
            </p:txBody>
          </p:sp>
        </mc:Choice>
        <mc:Fallback xmlns="">
          <p:sp>
            <p:nvSpPr>
              <p:cNvPr id="17" name="TextBox 16">
                <a:extLst>
                  <a:ext uri="{FF2B5EF4-FFF2-40B4-BE49-F238E27FC236}">
                    <a16:creationId xmlns:a16="http://schemas.microsoft.com/office/drawing/2014/main" id="{5A06EA10-605B-4E99-4A17-8A6D2CF3B3C5}"/>
                  </a:ext>
                </a:extLst>
              </p:cNvPr>
              <p:cNvSpPr txBox="1">
                <a:spLocks noRot="1" noChangeAspect="1" noMove="1" noResize="1" noEditPoints="1" noAdjustHandles="1" noChangeArrowheads="1" noChangeShapeType="1" noTextEdit="1"/>
              </p:cNvSpPr>
              <p:nvPr/>
            </p:nvSpPr>
            <p:spPr>
              <a:xfrm>
                <a:off x="832330" y="133287"/>
                <a:ext cx="7390954" cy="1483419"/>
              </a:xfrm>
              <a:prstGeom prst="rect">
                <a:avLst/>
              </a:prstGeom>
              <a:blipFill>
                <a:blip r:embed="rId3"/>
                <a:stretch>
                  <a:fillRect l="-908" r="-825" b="-205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41B1A985-938D-3C57-3B69-86A79D7F9377}"/>
              </a:ext>
            </a:extLst>
          </p:cNvPr>
          <p:cNvSpPr txBox="1"/>
          <p:nvPr/>
        </p:nvSpPr>
        <p:spPr>
          <a:xfrm>
            <a:off x="832330" y="313923"/>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 SGK – tr.53</a:t>
            </a:r>
            <a:endParaRPr lang="en-US" sz="2200" kern="1200" dirty="0">
              <a:solidFill>
                <a:prstClr val="black"/>
              </a:solidFill>
              <a:latin typeface="+mj-lt"/>
              <a:ea typeface="+mn-ea"/>
              <a:cs typeface="Arial" panose="020B0604020202020204" pitchFamily="34" charset="0"/>
            </a:endParaRPr>
          </a:p>
        </p:txBody>
      </p:sp>
      <p:sp>
        <p:nvSpPr>
          <p:cNvPr id="4" name="Oval Callout 29">
            <a:extLst>
              <a:ext uri="{FF2B5EF4-FFF2-40B4-BE49-F238E27FC236}">
                <a16:creationId xmlns:a16="http://schemas.microsoft.com/office/drawing/2014/main" xmlns="" id="{CAA7B0D4-97A1-78A9-1BC0-620C99765705}"/>
              </a:ext>
            </a:extLst>
          </p:cNvPr>
          <p:cNvSpPr/>
          <p:nvPr/>
        </p:nvSpPr>
        <p:spPr>
          <a:xfrm>
            <a:off x="4085624" y="1724057"/>
            <a:ext cx="972752" cy="425555"/>
          </a:xfrm>
          <a:prstGeom prst="wedgeEllipseCallout">
            <a:avLst>
              <a:gd name="adj1" fmla="val -17740"/>
              <a:gd name="adj2" fmla="val 7788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CF5379D5-B669-1134-6699-706230C719E3}"/>
                  </a:ext>
                </a:extLst>
              </p:cNvPr>
              <p:cNvSpPr txBox="1"/>
              <p:nvPr/>
            </p:nvSpPr>
            <p:spPr>
              <a:xfrm>
                <a:off x="595770" y="2408664"/>
                <a:ext cx="7859461" cy="2282548"/>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Năm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đầu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1</m:t>
                        </m:r>
                      </m:sub>
                    </m:sSub>
                    <m:r>
                      <a:rPr lang="en-US" sz="2000" b="0" i="1" kern="1200" smtClean="0">
                        <a:solidFill>
                          <a:prstClr val="black"/>
                        </a:solidFill>
                        <a:latin typeface="Cambria Math" panose="02040503050406030204" pitchFamily="18" charset="0"/>
                        <a:ea typeface="+mn-ea"/>
                        <a:cs typeface="Arial" panose="020B0604020202020204" pitchFamily="34" charset="0"/>
                      </a:rPr>
                      <m:t>=−2;</m:t>
                    </m:r>
                  </m:oMath>
                </a14:m>
                <a:endParaRPr lang="en-US" sz="2000" b="0" kern="1200" dirty="0">
                  <a:solidFill>
                    <a:prstClr val="black"/>
                  </a:solidFill>
                  <a:latin typeface="+mj-lt"/>
                  <a:ea typeface="+mn-ea"/>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=−2.</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=1;</m:t>
                      </m:r>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=1.</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m:oMathPara>
                </a14:m>
                <a:endParaRPr lang="en-US" sz="2000" dirty="0">
                  <a:latin typeface="+mj-lt"/>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4</m:t>
                          </m:r>
                        </m:sub>
                      </m:sSub>
                      <m:r>
                        <a:rPr lang="en-US" sz="2000" b="0" i="1" smtClean="0">
                          <a:latin typeface="Cambria Math" panose="02040503050406030204" pitchFamily="18" charset="0"/>
                        </a:rPr>
                        <m:t>=</m:t>
                      </m:r>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r>
                        <a:rPr lang="en-US" sz="2000" b="0" i="1" smtClean="0">
                          <a:latin typeface="Cambria Math" panose="02040503050406030204" pitchFamily="18" charset="0"/>
                        </a:rPr>
                        <m:t>;</m:t>
                      </m:r>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5</m:t>
                          </m:r>
                        </m:sub>
                      </m:sSub>
                      <m:r>
                        <a:rPr lang="en-US" sz="2000" b="0" i="1" smtClean="0">
                          <a:latin typeface="Cambria Math" panose="02040503050406030204" pitchFamily="18" charset="0"/>
                        </a:rPr>
                        <m:t>=</m:t>
                      </m:r>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4</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8</m:t>
                          </m:r>
                        </m:den>
                      </m:f>
                    </m:oMath>
                  </m:oMathPara>
                </a14:m>
                <a:endParaRPr lang="en-US" sz="2000" dirty="0">
                  <a:latin typeface="+mj-lt"/>
                </a:endParaRPr>
              </a:p>
            </p:txBody>
          </p:sp>
        </mc:Choice>
        <mc:Fallback xmlns="">
          <p:sp>
            <p:nvSpPr>
              <p:cNvPr id="8" name="TextBox 7">
                <a:extLst>
                  <a:ext uri="{FF2B5EF4-FFF2-40B4-BE49-F238E27FC236}">
                    <a16:creationId xmlns:a16="http://schemas.microsoft.com/office/drawing/2014/main" id="{CF5379D5-B669-1134-6699-706230C719E3}"/>
                  </a:ext>
                </a:extLst>
              </p:cNvPr>
              <p:cNvSpPr txBox="1">
                <a:spLocks noRot="1" noChangeAspect="1" noMove="1" noResize="1" noEditPoints="1" noAdjustHandles="1" noChangeArrowheads="1" noChangeShapeType="1" noTextEdit="1"/>
              </p:cNvSpPr>
              <p:nvPr/>
            </p:nvSpPr>
            <p:spPr>
              <a:xfrm>
                <a:off x="595770" y="2408664"/>
                <a:ext cx="7859461" cy="2282548"/>
              </a:xfrm>
              <a:prstGeom prst="rect">
                <a:avLst/>
              </a:prstGeom>
              <a:blipFill>
                <a:blip r:embed="rId4"/>
                <a:stretch>
                  <a:fillRect l="-853"/>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 name="Group 7">
            <a:extLst>
              <a:ext uri="{FF2B5EF4-FFF2-40B4-BE49-F238E27FC236}">
                <a16:creationId xmlns:a16="http://schemas.microsoft.com/office/drawing/2014/main" xmlns="" id="{1551C6C9-FFE1-7F0D-172C-2A5ACE1C0430}"/>
              </a:ext>
            </a:extLst>
          </p:cNvPr>
          <p:cNvGrpSpPr/>
          <p:nvPr/>
        </p:nvGrpSpPr>
        <p:grpSpPr>
          <a:xfrm>
            <a:off x="834597" y="555341"/>
            <a:ext cx="2114343" cy="739140"/>
            <a:chOff x="1624734" y="1360680"/>
            <a:chExt cx="5309466" cy="1569778"/>
          </a:xfrm>
        </p:grpSpPr>
        <p:sp>
          <p:nvSpPr>
            <p:cNvPr id="9" name="Rectangle 8">
              <a:extLst>
                <a:ext uri="{FF2B5EF4-FFF2-40B4-BE49-F238E27FC236}">
                  <a16:creationId xmlns:a16="http://schemas.microsoft.com/office/drawing/2014/main" xmlns=""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xmlns=""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1DCC09F5-0FFF-FB9C-2D0C-F789432E18EE}"/>
                  </a:ext>
                </a:extLst>
              </p:cNvPr>
              <p:cNvSpPr txBox="1"/>
              <p:nvPr/>
            </p:nvSpPr>
            <p:spPr>
              <a:xfrm>
                <a:off x="810847" y="489522"/>
                <a:ext cx="7608758" cy="1918667"/>
              </a:xfrm>
              <a:prstGeom prst="rect">
                <a:avLst/>
              </a:prstGeom>
              <a:noFill/>
            </p:spPr>
            <p:txBody>
              <a:bodyPr wrap="square">
                <a:spAutoFit/>
              </a:bodyPr>
              <a:lstStyle/>
              <a:p>
                <a:pPr algn="just">
                  <a:lnSpc>
                    <a:spcPct val="200000"/>
                  </a:lnSpc>
                </a:pPr>
                <a:r>
                  <a:rPr lang="en-US" sz="2000" kern="1200" dirty="0">
                    <a:solidFill>
                      <a:prstClr val="black"/>
                    </a:solidFill>
                    <a:latin typeface="+mj-lt"/>
                    <a:ea typeface="+mn-ea"/>
                    <a:cs typeface="Arial" panose="020B0604020202020204" pitchFamily="34" charset="0"/>
                  </a:rPr>
                  <a:t>		     </a:t>
                </a: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14:m>
                  <m:oMath xmlns:m="http://schemas.openxmlformats.org/officeDocument/2006/math">
                    <m:r>
                      <a:rPr lang="en-US" sz="2000" i="1" dirty="0" smtClean="0">
                        <a:latin typeface="Cambria Math" panose="02040503050406030204" pitchFamily="18" charset="0"/>
                      </a:rPr>
                      <m:t>𝑢</m:t>
                    </m:r>
                    <m:r>
                      <a:rPr lang="en-US" sz="2000" i="1" baseline="-25000" dirty="0">
                        <a:latin typeface="Cambria Math" panose="02040503050406030204" pitchFamily="18" charset="0"/>
                      </a:rPr>
                      <m:t>𝑛</m:t>
                    </m:r>
                  </m:oMath>
                </a14:m>
                <a:r>
                  <a:rPr lang="en-US" sz="2000" dirty="0">
                    <a:latin typeface="+mj-lt"/>
                  </a:rPr>
                  <a:t>) </a:t>
                </a:r>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𝑢</m:t>
                    </m:r>
                    <m:r>
                      <a:rPr lang="en-US" sz="2000" i="1" baseline="-25000" dirty="0">
                        <a:latin typeface="Cambria Math" panose="02040503050406030204" pitchFamily="18" charset="0"/>
                      </a:rPr>
                      <m:t>1</m:t>
                    </m:r>
                    <m:r>
                      <a:rPr lang="en-US" sz="2000" i="1" dirty="0">
                        <a:latin typeface="Cambria Math" panose="02040503050406030204" pitchFamily="18" charset="0"/>
                      </a:rPr>
                      <m:t> = – 6, </m:t>
                    </m:r>
                    <m:r>
                      <a:rPr lang="en-US" sz="2000" i="1" dirty="0">
                        <a:latin typeface="Cambria Math" panose="02040503050406030204" pitchFamily="18" charset="0"/>
                      </a:rPr>
                      <m:t>𝑢</m:t>
                    </m:r>
                    <m:r>
                      <a:rPr lang="en-US" sz="2000" i="1" baseline="-25000" dirty="0">
                        <a:latin typeface="Cambria Math" panose="02040503050406030204" pitchFamily="18" charset="0"/>
                      </a:rPr>
                      <m:t>2</m:t>
                    </m:r>
                    <m:r>
                      <a:rPr lang="en-US" sz="2000" i="1" dirty="0">
                        <a:latin typeface="Cambria Math" panose="02040503050406030204" pitchFamily="18" charset="0"/>
                      </a:rPr>
                      <m:t> = – 2</m:t>
                    </m:r>
                  </m:oMath>
                </a14:m>
                <a:r>
                  <a:rPr lang="en-US" sz="2000" dirty="0">
                    <a:latin typeface="+mj-lt"/>
                  </a:rPr>
                  <a:t>.</a:t>
                </a:r>
              </a:p>
              <a:p>
                <a:pPr algn="just">
                  <a:lnSpc>
                    <a:spcPct val="200000"/>
                  </a:lnSpc>
                </a:pPr>
                <a:r>
                  <a:rPr lang="en-US" sz="2000" dirty="0">
                    <a:latin typeface="+mj-lt"/>
                  </a:rPr>
                  <a:t>a) </a:t>
                </a:r>
                <a:r>
                  <a:rPr lang="en-US" sz="2000" dirty="0" err="1">
                    <a:latin typeface="+mj-lt"/>
                  </a:rPr>
                  <a:t>Tìm</a:t>
                </a:r>
                <a:r>
                  <a:rPr lang="en-US" sz="2000" dirty="0">
                    <a:latin typeface="+mj-lt"/>
                  </a:rPr>
                  <a:t>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a:t>
                </a:r>
              </a:p>
              <a:p>
                <a:pPr algn="just">
                  <a:lnSpc>
                    <a:spcPct val="200000"/>
                  </a:lnSpc>
                </a:pPr>
                <a:r>
                  <a:rPr lang="en-US" sz="2000" dirty="0">
                    <a:latin typeface="+mj-lt"/>
                  </a:rPr>
                  <a:t>b) </a:t>
                </a:r>
                <a:r>
                  <a:rPr lang="en-US" sz="2000" dirty="0" err="1">
                    <a:latin typeface="+mj-lt"/>
                  </a:rPr>
                  <a:t>Viết</a:t>
                </a:r>
                <a:r>
                  <a:rPr lang="en-US" sz="2000" dirty="0">
                    <a:latin typeface="+mj-lt"/>
                  </a:rPr>
                  <a:t> </a:t>
                </a:r>
                <a:r>
                  <a:rPr lang="en-US" sz="2000" dirty="0" err="1">
                    <a:latin typeface="+mj-lt"/>
                  </a:rPr>
                  <a:t>năm</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đó</a:t>
                </a:r>
                <a:r>
                  <a:rPr lang="en-US" sz="2000" dirty="0">
                    <a:latin typeface="+mj-lt"/>
                  </a:rPr>
                  <a:t>.</a:t>
                </a:r>
              </a:p>
            </p:txBody>
          </p:sp>
        </mc:Choice>
        <mc:Fallback xmlns="">
          <p:sp>
            <p:nvSpPr>
              <p:cNvPr id="2" name="TextBox 1">
                <a:extLst>
                  <a:ext uri="{FF2B5EF4-FFF2-40B4-BE49-F238E27FC236}">
                    <a16:creationId xmlns:a16="http://schemas.microsoft.com/office/drawing/2014/main" id="{1DCC09F5-0FFF-FB9C-2D0C-F789432E18EE}"/>
                  </a:ext>
                </a:extLst>
              </p:cNvPr>
              <p:cNvSpPr txBox="1">
                <a:spLocks noRot="1" noChangeAspect="1" noMove="1" noResize="1" noEditPoints="1" noAdjustHandles="1" noChangeArrowheads="1" noChangeShapeType="1" noTextEdit="1"/>
              </p:cNvSpPr>
              <p:nvPr/>
            </p:nvSpPr>
            <p:spPr>
              <a:xfrm>
                <a:off x="810847" y="489522"/>
                <a:ext cx="7608758" cy="1918667"/>
              </a:xfrm>
              <a:prstGeom prst="rect">
                <a:avLst/>
              </a:prstGeom>
              <a:blipFill>
                <a:blip r:embed="rId3"/>
                <a:stretch>
                  <a:fillRect l="-801" b="-4762"/>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xmlns="" id="{5BCE1E7A-7525-1733-E90D-FE0BE2A0F1FA}"/>
              </a:ext>
            </a:extLst>
          </p:cNvPr>
          <p:cNvPicPr>
            <a:picLocks noChangeAspect="1"/>
          </p:cNvPicPr>
          <p:nvPr/>
        </p:nvPicPr>
        <p:blipFill>
          <a:blip r:embed="rId4"/>
          <a:stretch>
            <a:fillRect/>
          </a:stretch>
        </p:blipFill>
        <p:spPr>
          <a:xfrm>
            <a:off x="6617216" y="1584798"/>
            <a:ext cx="2223041" cy="1250460"/>
          </a:xfrm>
          <a:prstGeom prst="rect">
            <a:avLst/>
          </a:prstGeom>
        </p:spPr>
      </p:pic>
      <p:sp>
        <p:nvSpPr>
          <p:cNvPr id="11" name="Oval Callout 29">
            <a:extLst>
              <a:ext uri="{FF2B5EF4-FFF2-40B4-BE49-F238E27FC236}">
                <a16:creationId xmlns:a16="http://schemas.microsoft.com/office/drawing/2014/main" xmlns="" id="{E4D1AA2B-6836-703E-DF13-360A3BBF63C7}"/>
              </a:ext>
            </a:extLst>
          </p:cNvPr>
          <p:cNvSpPr/>
          <p:nvPr/>
        </p:nvSpPr>
        <p:spPr>
          <a:xfrm>
            <a:off x="4128850" y="258304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D7D40F88-2904-88C2-7A24-722DB55D6F7A}"/>
                  </a:ext>
                </a:extLst>
              </p:cNvPr>
              <p:cNvSpPr txBox="1"/>
              <p:nvPr/>
            </p:nvSpPr>
            <p:spPr>
              <a:xfrm>
                <a:off x="961426" y="2947412"/>
                <a:ext cx="7307600" cy="1966244"/>
              </a:xfrm>
              <a:prstGeom prst="rect">
                <a:avLst/>
              </a:prstGeom>
              <a:noFill/>
            </p:spPr>
            <p:txBody>
              <a:bodyPr wrap="square">
                <a:spAutoFit/>
              </a:bodyPr>
              <a:lstStyle/>
              <a:p>
                <a:pPr algn="just">
                  <a:lnSpc>
                    <a:spcPct val="150000"/>
                  </a:lnSpc>
                  <a:spcAft>
                    <a:spcPts val="600"/>
                  </a:spcAft>
                </a:pPr>
                <a:r>
                  <a:rPr lang="en-US" sz="18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a:ea typeface="Times New Roman" panose="02020603050405020304" pitchFamily="18" charset="0"/>
                            <a:cs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n</m:t>
                        </m:r>
                      </m:sub>
                    </m:s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là</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cấp</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số</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nhân</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có</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công</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bội</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q</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a:ea typeface="Times New Roman" panose="02020603050405020304" pitchFamily="18" charset="0"/>
                            <a:cs typeface="Times New Roman" panose="02020603050405020304" pitchFamily="18" charset="0"/>
                          </a:rPr>
                        </m:ctrlPr>
                      </m:fPr>
                      <m:num>
                        <m:sSub>
                          <m:sSubPr>
                            <m:ctrlPr>
                              <a:rPr lang="en-US" sz="1800" i="1">
                                <a:effectLst/>
                                <a:latin typeface="Cambria Math"/>
                                <a:ea typeface="Times New Roman" panose="02020603050405020304" pitchFamily="18" charset="0"/>
                                <a:cs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1800" i="1">
                                <a:effectLst/>
                                <a:latin typeface="Cambria Math"/>
                                <a:ea typeface="Times New Roman" panose="02020603050405020304" pitchFamily="18" charset="0"/>
                                <a:cs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a:ea typeface="Times New Roman" panose="02020603050405020304" pitchFamily="18" charset="0"/>
                            <a:cs typeface="Times New Roman" panose="02020603050405020304" pitchFamily="18" charset="0"/>
                          </a:rPr>
                        </m:ctrlPr>
                      </m:fPr>
                      <m:num>
                        <m:r>
                          <a:rPr lang="en-US"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a:ea typeface="Times New Roman" panose="02020603050405020304" pitchFamily="18" charset="0"/>
                            <a:cs typeface="Times New Roman" panose="02020603050405020304" pitchFamily="18" charset="0"/>
                          </a:rPr>
                        </m:ctrlPr>
                      </m:fPr>
                      <m:num>
                        <m:r>
                          <a:rPr lang="en-US"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1800" dirty="0">
                    <a:effectLst/>
                    <a:latin typeface="+mj-lt"/>
                    <a:ea typeface="Times New Roman" panose="02020603050405020304" pitchFamily="18"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1800" dirty="0">
                    <a:effectLst/>
                    <a:latin typeface="+mj-lt"/>
                    <a:ea typeface="Times New Roman" panose="02020603050405020304" pitchFamily="18" charset="0"/>
                    <a:cs typeface="Times New Roman" panose="02020603050405020304" pitchFamily="18" charset="0"/>
                  </a:rPr>
                  <a:t>b) </a:t>
                </a:r>
                <a:r>
                  <a:rPr lang="en-US" sz="1800" dirty="0" err="1">
                    <a:effectLst/>
                    <a:latin typeface="+mj-lt"/>
                    <a:ea typeface="Times New Roman" panose="02020603050405020304" pitchFamily="18" charset="0"/>
                    <a:cs typeface="Times New Roman" panose="02020603050405020304" pitchFamily="18" charset="0"/>
                  </a:rPr>
                  <a:t>Năm</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số</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hạng</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đầu</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tiên</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của</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dãy</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cấp</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số</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nhân</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là</a:t>
                </a:r>
                <a:r>
                  <a:rPr lang="en-US" sz="1800" dirty="0">
                    <a:effectLst/>
                    <a:latin typeface="+mj-lt"/>
                    <a:ea typeface="Times New Roman" panose="02020603050405020304" pitchFamily="18" charset="0"/>
                    <a:cs typeface="Times New Roman" panose="02020603050405020304" pitchFamily="18" charset="0"/>
                  </a:rPr>
                  <a:t>:</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sSub>
                      <m:sSubPr>
                        <m:ctrlPr>
                          <a:rPr lang="en-US" sz="1800" i="1">
                            <a:effectLst/>
                            <a:latin typeface="Cambria Math"/>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1800" dirty="0">
                  <a:effectLst/>
                  <a:latin typeface="+mj-lt"/>
                  <a:ea typeface="Times New Roman" panose="02020603050405020304" pitchFamily="18"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effectLst/>
                            <a:latin typeface="Cambria Math"/>
                            <a:ea typeface="Times New Roman" panose="02020603050405020304" pitchFamily="18" charset="0"/>
                            <a:cs typeface="Times New Roman" panose="02020603050405020304" pitchFamily="18" charset="0"/>
                          </a:rPr>
                        </m:ctrlPr>
                      </m:dPr>
                      <m:e>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e>
                    </m:d>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a:ea typeface="Times New Roman" panose="02020603050405020304" pitchFamily="18" charset="0"/>
                            <a:cs typeface="Times New Roman" panose="02020603050405020304" pitchFamily="18" charset="0"/>
                          </a:rPr>
                        </m:ctrlPr>
                      </m:sSupPr>
                      <m:e>
                        <m:d>
                          <m:dPr>
                            <m:ctrlPr>
                              <a:rPr lang="en-US" sz="1800" i="1">
                                <a:effectLst/>
                                <a:latin typeface="Cambria Math"/>
                                <a:ea typeface="Times New Roman" panose="02020603050405020304" pitchFamily="18" charset="0"/>
                                <a:cs typeface="Times New Roman" panose="02020603050405020304" pitchFamily="18" charset="0"/>
                              </a:rPr>
                            </m:ctrlPr>
                          </m:dPr>
                          <m:e>
                            <m:f>
                              <m:fPr>
                                <m:ctrlPr>
                                  <a:rPr lang="en-US" sz="1800" i="1">
                                    <a:effectLst/>
                                    <a:latin typeface="Cambria Math"/>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1800" dirty="0">
                    <a:effectLst/>
                    <a:latin typeface="+mj-lt"/>
                    <a:ea typeface="Times New Roman" panose="02020603050405020304" pitchFamily="18"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effectLst/>
                            <a:latin typeface="Cambria Math"/>
                            <a:ea typeface="Times New Roman" panose="02020603050405020304" pitchFamily="18" charset="0"/>
                            <a:cs typeface="Times New Roman" panose="02020603050405020304" pitchFamily="18" charset="0"/>
                          </a:rPr>
                        </m:ctrlPr>
                      </m:dPr>
                      <m:e>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e>
                    </m:d>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a:ea typeface="Times New Roman" panose="02020603050405020304" pitchFamily="18" charset="0"/>
                            <a:cs typeface="Times New Roman" panose="02020603050405020304" pitchFamily="18" charset="0"/>
                          </a:rPr>
                        </m:ctrlPr>
                      </m:sSupPr>
                      <m:e>
                        <m:d>
                          <m:dPr>
                            <m:ctrlPr>
                              <a:rPr lang="en-US" sz="1800" i="1">
                                <a:effectLst/>
                                <a:latin typeface="Cambria Math"/>
                                <a:ea typeface="Times New Roman" panose="02020603050405020304" pitchFamily="18" charset="0"/>
                                <a:cs typeface="Times New Roman" panose="02020603050405020304" pitchFamily="18" charset="0"/>
                              </a:rPr>
                            </m:ctrlPr>
                          </m:dPr>
                          <m:e>
                            <m:f>
                              <m:fPr>
                                <m:ctrlPr>
                                  <a:rPr lang="en-US" sz="1800" i="1">
                                    <a:effectLst/>
                                    <a:latin typeface="Cambria Math"/>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800" dirty="0">
                    <a:effectLst/>
                    <a:latin typeface="+mj-lt"/>
                    <a:ea typeface="Times New Roman" panose="02020603050405020304" pitchFamily="18"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5</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effectLst/>
                            <a:latin typeface="Cambria Math"/>
                            <a:ea typeface="Times New Roman" panose="02020603050405020304" pitchFamily="18" charset="0"/>
                            <a:cs typeface="Times New Roman" panose="02020603050405020304" pitchFamily="18" charset="0"/>
                          </a:rPr>
                        </m:ctrlPr>
                      </m:dPr>
                      <m:e>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e>
                    </m:d>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a:ea typeface="Times New Roman" panose="02020603050405020304" pitchFamily="18" charset="0"/>
                            <a:cs typeface="Times New Roman" panose="02020603050405020304" pitchFamily="18" charset="0"/>
                          </a:rPr>
                        </m:ctrlPr>
                      </m:sSupPr>
                      <m:e>
                        <m:d>
                          <m:dPr>
                            <m:ctrlPr>
                              <a:rPr lang="en-US" sz="1800" i="1">
                                <a:effectLst/>
                                <a:latin typeface="Cambria Math"/>
                                <a:ea typeface="Times New Roman" panose="02020603050405020304" pitchFamily="18" charset="0"/>
                                <a:cs typeface="Times New Roman" panose="02020603050405020304" pitchFamily="18" charset="0"/>
                              </a:rPr>
                            </m:ctrlPr>
                          </m:dPr>
                          <m:e>
                            <m:f>
                              <m:fPr>
                                <m:ctrlPr>
                                  <a:rPr lang="en-US" sz="1800" i="1">
                                    <a:effectLst/>
                                    <a:latin typeface="Cambria Math"/>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27</m:t>
                        </m:r>
                      </m:den>
                    </m:f>
                  </m:oMath>
                </a14:m>
                <a:r>
                  <a:rPr lang="nl-NL" sz="1800" dirty="0">
                    <a:effectLst/>
                    <a:latin typeface="+mj-lt"/>
                    <a:ea typeface="Times New Roman" panose="02020603050405020304" pitchFamily="18"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7D40F88-2904-88C2-7A24-722DB55D6F7A}"/>
                  </a:ext>
                </a:extLst>
              </p:cNvPr>
              <p:cNvSpPr txBox="1">
                <a:spLocks noRot="1" noChangeAspect="1" noMove="1" noResize="1" noEditPoints="1" noAdjustHandles="1" noChangeArrowheads="1" noChangeShapeType="1" noTextEdit="1"/>
              </p:cNvSpPr>
              <p:nvPr/>
            </p:nvSpPr>
            <p:spPr>
              <a:xfrm>
                <a:off x="961426" y="2947412"/>
                <a:ext cx="7307600" cy="1966244"/>
              </a:xfrm>
              <a:prstGeom prst="rect">
                <a:avLst/>
              </a:prstGeom>
              <a:blipFill>
                <a:blip r:embed="rId5"/>
                <a:stretch>
                  <a:fillRect l="-751" b="-310"/>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circle(in)">
                                      <p:cBhvr>
                                        <p:cTn id="29" dur="500"/>
                                        <p:tgtEl>
                                          <p:spTgt spid="13">
                                            <p:txEl>
                                              <p:pRg st="1" end="1"/>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circle(in)">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xmlns="" id="{880F26A2-B0C9-8A9D-0437-A7C8766B15EC}"/>
              </a:ext>
            </a:extLst>
          </p:cNvPr>
          <p:cNvSpPr txBox="1"/>
          <p:nvPr/>
        </p:nvSpPr>
        <p:spPr>
          <a:xfrm>
            <a:off x="3023645" y="238321"/>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tr.53</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F9A1D94B-FC51-2A47-4B9E-7EF6433D9DE6}"/>
                  </a:ext>
                </a:extLst>
              </p:cNvPr>
              <p:cNvSpPr txBox="1"/>
              <p:nvPr/>
            </p:nvSpPr>
            <p:spPr>
              <a:xfrm>
                <a:off x="657299" y="844230"/>
                <a:ext cx="7920840" cy="1154227"/>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Trong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hữu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nào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sao</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125, 25, 5, 1,</m:t>
                    </m:r>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2, −6, 18, 54</m:t>
                    </m:r>
                  </m:oMath>
                </a14:m>
                <a:endParaRPr lang="en-US" sz="20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657299" y="844230"/>
                <a:ext cx="7920840" cy="1154227"/>
              </a:xfrm>
              <a:prstGeom prst="rect">
                <a:avLst/>
              </a:prstGeom>
              <a:blipFill>
                <a:blip r:embed="rId3"/>
                <a:stretch>
                  <a:fillRect l="-847" b="-210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xmlns="" id="{34CC494D-84A8-352B-6A83-8001D14CBEBC}"/>
              </a:ext>
            </a:extLst>
          </p:cNvPr>
          <p:cNvSpPr/>
          <p:nvPr/>
        </p:nvSpPr>
        <p:spPr>
          <a:xfrm>
            <a:off x="170923" y="206753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3" name="TextBox 2">
            <a:extLst>
              <a:ext uri="{FF2B5EF4-FFF2-40B4-BE49-F238E27FC236}">
                <a16:creationId xmlns:a16="http://schemas.microsoft.com/office/drawing/2014/main" xmlns="" id="{13916426-BDCC-E7EE-B2B2-70EDD7EB02F1}"/>
              </a:ext>
            </a:extLst>
          </p:cNvPr>
          <p:cNvSpPr txBox="1"/>
          <p:nvPr/>
        </p:nvSpPr>
        <p:spPr>
          <a:xfrm>
            <a:off x="1143675" y="2103565"/>
            <a:ext cx="7520940" cy="958660"/>
          </a:xfrm>
          <a:prstGeom prst="rect">
            <a:avLst/>
          </a:prstGeom>
          <a:noFill/>
        </p:spPr>
        <p:txBody>
          <a:bodyPr wrap="square">
            <a:spAutoFit/>
          </a:bodyPr>
          <a:lstStyle/>
          <a:p>
            <a:pPr>
              <a:lnSpc>
                <a:spcPct val="150000"/>
              </a:lnSpc>
            </a:pPr>
            <a:r>
              <a:rPr lang="en-US" sz="2000" dirty="0" err="1">
                <a:latin typeface="+mn-lt"/>
              </a:rPr>
              <a:t>Xét</a:t>
            </a:r>
            <a:r>
              <a:rPr lang="en-US" sz="2000" dirty="0">
                <a:latin typeface="+mn-lt"/>
              </a:rPr>
              <a:t> </a:t>
            </a:r>
            <a:r>
              <a:rPr lang="en-US" sz="2000" dirty="0" err="1">
                <a:latin typeface="+mn-lt"/>
              </a:rPr>
              <a:t>các</a:t>
            </a:r>
            <a:r>
              <a:rPr lang="en-US" sz="2000" dirty="0">
                <a:latin typeface="+mn-lt"/>
              </a:rPr>
              <a:t> </a:t>
            </a:r>
            <a:r>
              <a:rPr lang="en-US" sz="2000" dirty="0" err="1">
                <a:latin typeface="+mn-lt"/>
              </a:rPr>
              <a:t>thương</a:t>
            </a:r>
            <a:r>
              <a:rPr lang="en-US" sz="2000" dirty="0">
                <a:latin typeface="+mn-lt"/>
              </a:rPr>
              <a:t> </a:t>
            </a:r>
            <a:r>
              <a:rPr lang="en-US" sz="2000" dirty="0" err="1">
                <a:latin typeface="+mn-lt"/>
              </a:rPr>
              <a:t>của</a:t>
            </a:r>
            <a:r>
              <a:rPr lang="en-US" sz="2000" dirty="0">
                <a:latin typeface="+mn-lt"/>
              </a:rPr>
              <a:t> </a:t>
            </a:r>
            <a:r>
              <a:rPr lang="en-US" sz="2000" dirty="0" err="1">
                <a:latin typeface="+mn-lt"/>
              </a:rPr>
              <a:t>số</a:t>
            </a:r>
            <a:r>
              <a:rPr lang="en-US" sz="2000" dirty="0">
                <a:latin typeface="+mn-lt"/>
              </a:rPr>
              <a:t> </a:t>
            </a:r>
            <a:r>
              <a:rPr lang="en-US" sz="2000" dirty="0" err="1">
                <a:latin typeface="+mn-lt"/>
              </a:rPr>
              <a:t>hạng</a:t>
            </a:r>
            <a:r>
              <a:rPr lang="en-US" sz="2000" dirty="0">
                <a:latin typeface="+mn-lt"/>
              </a:rPr>
              <a:t> (</a:t>
            </a:r>
            <a:r>
              <a:rPr lang="en-US" sz="2000" dirty="0" err="1">
                <a:latin typeface="+mn-lt"/>
              </a:rPr>
              <a:t>kể</a:t>
            </a:r>
            <a:r>
              <a:rPr lang="en-US" sz="2000" dirty="0">
                <a:latin typeface="+mn-lt"/>
              </a:rPr>
              <a:t> </a:t>
            </a:r>
            <a:r>
              <a:rPr lang="en-US" sz="2000" dirty="0" err="1">
                <a:latin typeface="+mn-lt"/>
              </a:rPr>
              <a:t>từ</a:t>
            </a:r>
            <a:r>
              <a:rPr lang="en-US" sz="2000" dirty="0">
                <a:latin typeface="+mn-lt"/>
              </a:rPr>
              <a:t> </a:t>
            </a:r>
            <a:r>
              <a:rPr lang="en-US" sz="2000" dirty="0" err="1">
                <a:latin typeface="+mn-lt"/>
              </a:rPr>
              <a:t>số</a:t>
            </a:r>
            <a:r>
              <a:rPr lang="en-US" sz="2000" dirty="0">
                <a:latin typeface="+mn-lt"/>
              </a:rPr>
              <a:t> </a:t>
            </a:r>
            <a:r>
              <a:rPr lang="en-US" sz="2000" dirty="0" err="1">
                <a:latin typeface="+mn-lt"/>
              </a:rPr>
              <a:t>hạng</a:t>
            </a:r>
            <a:r>
              <a:rPr lang="en-US" sz="2000" dirty="0">
                <a:latin typeface="+mn-lt"/>
              </a:rPr>
              <a:t> </a:t>
            </a:r>
            <a:r>
              <a:rPr lang="en-US" sz="2000" dirty="0" err="1">
                <a:latin typeface="+mn-lt"/>
              </a:rPr>
              <a:t>thứ</a:t>
            </a:r>
            <a:r>
              <a:rPr lang="en-US" sz="2000" dirty="0">
                <a:latin typeface="+mn-lt"/>
              </a:rPr>
              <a:t> </a:t>
            </a:r>
            <a:r>
              <a:rPr lang="en-US" sz="2000" dirty="0" err="1">
                <a:latin typeface="+mn-lt"/>
              </a:rPr>
              <a:t>hai</a:t>
            </a:r>
            <a:r>
              <a:rPr lang="en-US" sz="2000" dirty="0">
                <a:latin typeface="+mn-lt"/>
              </a:rPr>
              <a:t> </a:t>
            </a:r>
            <a:r>
              <a:rPr lang="en-US" sz="2000" dirty="0" err="1">
                <a:latin typeface="+mn-lt"/>
              </a:rPr>
              <a:t>trở</a:t>
            </a:r>
            <a:r>
              <a:rPr lang="en-US" sz="2000" dirty="0">
                <a:latin typeface="+mn-lt"/>
              </a:rPr>
              <a:t> </a:t>
            </a:r>
            <a:r>
              <a:rPr lang="en-US" sz="2000" dirty="0" err="1">
                <a:latin typeface="+mn-lt"/>
              </a:rPr>
              <a:t>đi</a:t>
            </a:r>
            <a:r>
              <a:rPr lang="en-US" sz="2000" dirty="0">
                <a:latin typeface="+mn-lt"/>
              </a:rPr>
              <a:t>) </a:t>
            </a:r>
            <a:r>
              <a:rPr lang="en-US" sz="2000" dirty="0" err="1">
                <a:latin typeface="+mn-lt"/>
              </a:rPr>
              <a:t>với</a:t>
            </a:r>
            <a:r>
              <a:rPr lang="en-US" sz="2000" dirty="0">
                <a:latin typeface="+mn-lt"/>
              </a:rPr>
              <a:t> </a:t>
            </a:r>
            <a:r>
              <a:rPr lang="en-US" sz="2000" dirty="0" err="1">
                <a:latin typeface="+mn-lt"/>
              </a:rPr>
              <a:t>số</a:t>
            </a:r>
            <a:r>
              <a:rPr lang="en-US" sz="2000" dirty="0">
                <a:latin typeface="+mn-lt"/>
              </a:rPr>
              <a:t> </a:t>
            </a:r>
            <a:r>
              <a:rPr lang="en-US" sz="2000" dirty="0" err="1">
                <a:latin typeface="+mn-lt"/>
              </a:rPr>
              <a:t>hạng</a:t>
            </a:r>
            <a:r>
              <a:rPr lang="en-US" sz="2000" dirty="0">
                <a:latin typeface="+mn-lt"/>
              </a:rPr>
              <a:t> </a:t>
            </a:r>
            <a:r>
              <a:rPr lang="en-US" sz="2000" dirty="0" err="1">
                <a:latin typeface="+mn-lt"/>
              </a:rPr>
              <a:t>ngay</a:t>
            </a:r>
            <a:r>
              <a:rPr lang="en-US" sz="2000" dirty="0">
                <a:latin typeface="+mn-lt"/>
              </a:rPr>
              <a:t> </a:t>
            </a:r>
            <a:r>
              <a:rPr lang="en-US" sz="2000" dirty="0" err="1">
                <a:latin typeface="+mn-lt"/>
              </a:rPr>
              <a:t>trước</a:t>
            </a:r>
            <a:r>
              <a:rPr lang="en-US" sz="2000" dirty="0">
                <a:latin typeface="+mn-lt"/>
              </a:rPr>
              <a:t> </a:t>
            </a:r>
            <a:r>
              <a:rPr lang="en-US" sz="2000" dirty="0" err="1">
                <a:latin typeface="+mn-lt"/>
              </a:rPr>
              <a:t>nó</a:t>
            </a:r>
            <a:r>
              <a:rPr lang="en-US" sz="2000" dirty="0">
                <a:latin typeface="+mn-lt"/>
              </a:rPr>
              <a:t>, ta </a:t>
            </a:r>
            <a:r>
              <a:rPr lang="en-US" sz="2000" dirty="0" err="1">
                <a:latin typeface="+mn-lt"/>
              </a:rPr>
              <a:t>thấy</a:t>
            </a:r>
            <a:r>
              <a:rPr lang="en-US" sz="2000" dirty="0">
                <a:latin typeface="+mn-lt"/>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765CC447-6588-832F-50E8-831663AE15FE}"/>
                  </a:ext>
                </a:extLst>
              </p:cNvPr>
              <p:cNvSpPr txBox="1"/>
              <p:nvPr/>
            </p:nvSpPr>
            <p:spPr>
              <a:xfrm>
                <a:off x="202432" y="2922864"/>
                <a:ext cx="8830573" cy="858633"/>
              </a:xfrm>
              <a:prstGeom prst="rect">
                <a:avLst/>
              </a:prstGeom>
              <a:noFill/>
            </p:spPr>
            <p:txBody>
              <a:bodyPr wrap="square">
                <a:spAutoFit/>
              </a:bodyPr>
              <a:lstStyle/>
              <a:p>
                <a:pPr>
                  <a:lnSpc>
                    <a:spcPct val="150000"/>
                  </a:lnSpc>
                </a:pPr>
                <a:r>
                  <a:rPr lang="en-US" sz="2000" dirty="0">
                    <a:latin typeface="+mn-lt"/>
                  </a:rPr>
                  <a:t>a) </a:t>
                </a:r>
                <a14:m>
                  <m:oMath xmlns:m="http://schemas.openxmlformats.org/officeDocument/2006/math">
                    <m:f>
                      <m:fPr>
                        <m:ctrlPr>
                          <a:rPr lang="en-US" sz="2000" b="0" i="1" smtClean="0">
                            <a:latin typeface="Cambria Math"/>
                          </a:rPr>
                        </m:ctrlPr>
                      </m:fPr>
                      <m:num>
                        <m:r>
                          <a:rPr lang="en-US" sz="2000" b="0" i="1" smtClean="0">
                            <a:latin typeface="Cambria Math" panose="02040503050406030204" pitchFamily="18" charset="0"/>
                          </a:rPr>
                          <m:t>25</m:t>
                        </m:r>
                      </m:num>
                      <m:den>
                        <m:r>
                          <a:rPr lang="en-US" sz="2000" b="0" i="1" smtClean="0">
                            <a:latin typeface="Cambria Math" panose="02040503050406030204" pitchFamily="18" charset="0"/>
                          </a:rPr>
                          <m:t>125</m:t>
                        </m:r>
                      </m:den>
                    </m:f>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5</m:t>
                        </m:r>
                      </m:num>
                      <m:den>
                        <m:r>
                          <a:rPr lang="en-US" sz="2000" b="0" i="1" smtClean="0">
                            <a:latin typeface="Cambria Math" panose="02040503050406030204" pitchFamily="18" charset="0"/>
                          </a:rPr>
                          <m:t>25</m:t>
                        </m:r>
                      </m:den>
                    </m:f>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r>
                      <a:rPr lang="en-US" sz="2000" b="0" i="1" smtClean="0">
                        <a:latin typeface="Cambria Math" panose="02040503050406030204" pitchFamily="18" charset="0"/>
                      </a:rPr>
                      <m:t>=</m:t>
                    </m:r>
                    <m:f>
                      <m:fPr>
                        <m:ctrlPr>
                          <a:rPr lang="en-US" sz="2000" b="0" i="1" smtClean="0">
                            <a:latin typeface="Cambria Math"/>
                          </a:rPr>
                        </m:ctrlPr>
                      </m:fPr>
                      <m:num>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num>
                      <m:den>
                        <m:r>
                          <a:rPr lang="en-US" sz="2000" b="0" i="1" smtClean="0">
                            <a:latin typeface="Cambria Math" panose="02040503050406030204" pitchFamily="18" charset="0"/>
                          </a:rPr>
                          <m:t>1</m:t>
                        </m:r>
                      </m:den>
                    </m:f>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oMath>
                </a14:m>
                <a:r>
                  <a:rPr lang="en-US" sz="2000" dirty="0">
                    <a:latin typeface="+mn-lt"/>
                  </a:rPr>
                  <a:t>. </a:t>
                </a:r>
                <a:r>
                  <a:rPr lang="en-US" sz="2000" dirty="0" err="1">
                    <a:latin typeface="+mn-lt"/>
                  </a:rPr>
                  <a:t>Vậy</a:t>
                </a:r>
                <a:r>
                  <a:rPr lang="en-US" sz="2000" dirty="0">
                    <a:latin typeface="+mn-lt"/>
                  </a:rPr>
                  <a:t> </a:t>
                </a:r>
                <a:r>
                  <a:rPr lang="en-US" sz="2000" dirty="0" err="1">
                    <a:latin typeface="+mn-lt"/>
                  </a:rPr>
                  <a:t>dãy</a:t>
                </a:r>
                <a:r>
                  <a:rPr lang="en-US" sz="2000" dirty="0">
                    <a:latin typeface="+mn-lt"/>
                  </a:rPr>
                  <a:t> </a:t>
                </a:r>
                <a:r>
                  <a:rPr lang="en-US" sz="2000" dirty="0" err="1">
                    <a:latin typeface="+mn-lt"/>
                  </a:rPr>
                  <a:t>số</a:t>
                </a:r>
                <a:r>
                  <a:rPr lang="en-US" sz="2000" dirty="0">
                    <a:latin typeface="+mn-lt"/>
                  </a:rPr>
                  <a:t> </a:t>
                </a:r>
                <a:r>
                  <a:rPr lang="en-US" sz="2000" dirty="0" err="1">
                    <a:latin typeface="+mn-lt"/>
                  </a:rPr>
                  <a:t>đã</a:t>
                </a:r>
                <a:r>
                  <a:rPr lang="en-US" sz="2000" dirty="0">
                    <a:latin typeface="+mn-lt"/>
                  </a:rPr>
                  <a:t> </a:t>
                </a:r>
                <a:r>
                  <a:rPr lang="en-US" sz="2000" dirty="0" err="1">
                    <a:latin typeface="+mn-lt"/>
                  </a:rPr>
                  <a:t>cho</a:t>
                </a:r>
                <a:r>
                  <a:rPr lang="en-US" sz="2000" dirty="0">
                    <a:latin typeface="+mn-lt"/>
                  </a:rPr>
                  <a:t> </a:t>
                </a:r>
                <a:r>
                  <a:rPr lang="en-US" sz="2000" dirty="0" err="1">
                    <a:latin typeface="+mn-lt"/>
                  </a:rPr>
                  <a:t>là</a:t>
                </a:r>
                <a:r>
                  <a:rPr lang="en-US" sz="2000" dirty="0">
                    <a:latin typeface="+mn-lt"/>
                  </a:rPr>
                  <a:t> </a:t>
                </a:r>
                <a:r>
                  <a:rPr lang="en-US" sz="2000" dirty="0" err="1">
                    <a:latin typeface="+mn-lt"/>
                  </a:rPr>
                  <a:t>cấp</a:t>
                </a:r>
                <a:r>
                  <a:rPr lang="en-US" sz="2000" dirty="0">
                    <a:latin typeface="+mn-lt"/>
                  </a:rPr>
                  <a:t> </a:t>
                </a:r>
                <a:r>
                  <a:rPr lang="en-US" sz="2000" dirty="0" err="1">
                    <a:latin typeface="+mn-lt"/>
                  </a:rPr>
                  <a:t>số</a:t>
                </a:r>
                <a:r>
                  <a:rPr lang="en-US" sz="2000" dirty="0">
                    <a:latin typeface="+mn-lt"/>
                  </a:rPr>
                  <a:t> </a:t>
                </a:r>
                <a:r>
                  <a:rPr lang="en-US" sz="2000" dirty="0" err="1">
                    <a:latin typeface="+mn-lt"/>
                  </a:rPr>
                  <a:t>nhân</a:t>
                </a:r>
                <a:r>
                  <a:rPr lang="en-US" sz="2000" dirty="0">
                    <a:latin typeface="+mn-lt"/>
                  </a:rPr>
                  <a:t> </a:t>
                </a:r>
                <a:r>
                  <a:rPr lang="en-US" sz="2000" dirty="0" err="1">
                    <a:latin typeface="+mn-lt"/>
                  </a:rPr>
                  <a:t>với</a:t>
                </a:r>
                <a:r>
                  <a:rPr lang="en-US" sz="2000" dirty="0">
                    <a:latin typeface="+mn-lt"/>
                  </a:rPr>
                  <a:t> </a:t>
                </a:r>
                <a:r>
                  <a:rPr lang="en-US" sz="2000" dirty="0" err="1">
                    <a:latin typeface="+mn-lt"/>
                  </a:rPr>
                  <a:t>công</a:t>
                </a:r>
                <a:r>
                  <a:rPr lang="en-US" sz="2000" dirty="0">
                    <a:latin typeface="+mn-lt"/>
                  </a:rPr>
                  <a:t> </a:t>
                </a:r>
                <a:r>
                  <a:rPr lang="en-US" sz="2000" dirty="0" err="1">
                    <a:latin typeface="+mn-lt"/>
                  </a:rPr>
                  <a:t>bội</a:t>
                </a:r>
                <a:r>
                  <a:rPr lang="en-US" sz="2000" dirty="0">
                    <a:latin typeface="+mn-lt"/>
                  </a:rPr>
                  <a:t> </a:t>
                </a:r>
                <a14:m>
                  <m:oMath xmlns:m="http://schemas.openxmlformats.org/officeDocument/2006/math">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oMath>
                </a14:m>
                <a:endParaRPr lang="en-US" sz="2000" dirty="0">
                  <a:latin typeface="+mn-lt"/>
                </a:endParaRPr>
              </a:p>
            </p:txBody>
          </p:sp>
        </mc:Choice>
        <mc:Fallback xmlns="">
          <p:sp>
            <p:nvSpPr>
              <p:cNvPr id="4" name="TextBox 3">
                <a:extLst>
                  <a:ext uri="{FF2B5EF4-FFF2-40B4-BE49-F238E27FC236}">
                    <a16:creationId xmlns:a16="http://schemas.microsoft.com/office/drawing/2014/main" id="{765CC447-6588-832F-50E8-831663AE15FE}"/>
                  </a:ext>
                </a:extLst>
              </p:cNvPr>
              <p:cNvSpPr txBox="1">
                <a:spLocks noRot="1" noChangeAspect="1" noMove="1" noResize="1" noEditPoints="1" noAdjustHandles="1" noChangeArrowheads="1" noChangeShapeType="1" noTextEdit="1"/>
              </p:cNvSpPr>
              <p:nvPr/>
            </p:nvSpPr>
            <p:spPr>
              <a:xfrm>
                <a:off x="202432" y="2922864"/>
                <a:ext cx="8830573" cy="858633"/>
              </a:xfrm>
              <a:prstGeom prst="rect">
                <a:avLst/>
              </a:prstGeom>
              <a:blipFill>
                <a:blip r:embed="rId4"/>
                <a:stretch>
                  <a:fillRect l="-690" b="-3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F1F5BB5D-0BA6-A623-3D75-C979D3D2DB05}"/>
                  </a:ext>
                </a:extLst>
              </p:cNvPr>
              <p:cNvSpPr txBox="1"/>
              <p:nvPr/>
            </p:nvSpPr>
            <p:spPr>
              <a:xfrm>
                <a:off x="226181" y="3781128"/>
                <a:ext cx="8644685" cy="699807"/>
              </a:xfrm>
              <a:prstGeom prst="rect">
                <a:avLst/>
              </a:prstGeom>
              <a:noFill/>
            </p:spPr>
            <p:txBody>
              <a:bodyPr wrap="square">
                <a:spAutoFit/>
              </a:bodyPr>
              <a:lstStyle/>
              <a:p>
                <a:pPr>
                  <a:lnSpc>
                    <a:spcPct val="150000"/>
                  </a:lnSpc>
                </a:pPr>
                <a:r>
                  <a:rPr lang="en-US" sz="2000" dirty="0">
                    <a:latin typeface="+mn-lt"/>
                  </a:rPr>
                  <a:t>b) </a:t>
                </a:r>
                <a14:m>
                  <m:oMath xmlns:m="http://schemas.openxmlformats.org/officeDocument/2006/math">
                    <m:f>
                      <m:fPr>
                        <m:ctrlPr>
                          <a:rPr lang="en-US" sz="2000" b="0" i="1" smtClean="0">
                            <a:latin typeface="Cambria Math"/>
                          </a:rPr>
                        </m:ctrlPr>
                      </m:fPr>
                      <m:num>
                        <m:r>
                          <a:rPr lang="en-US" sz="2000" b="0" i="1" smtClean="0">
                            <a:latin typeface="Cambria Math" panose="02040503050406030204" pitchFamily="18" charset="0"/>
                          </a:rPr>
                          <m:t>−6</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=−3, </m:t>
                    </m:r>
                    <m:f>
                      <m:fPr>
                        <m:ctrlPr>
                          <a:rPr lang="en-US" sz="2000" b="0" i="1" smtClean="0">
                            <a:latin typeface="Cambria Math"/>
                          </a:rPr>
                        </m:ctrlPr>
                      </m:fPr>
                      <m:num>
                        <m:r>
                          <a:rPr lang="en-US" sz="2000" b="0" i="1" smtClean="0">
                            <a:latin typeface="Cambria Math" panose="02040503050406030204" pitchFamily="18" charset="0"/>
                          </a:rPr>
                          <m:t>18</m:t>
                        </m:r>
                      </m:num>
                      <m:den>
                        <m:r>
                          <a:rPr lang="en-US" sz="2000" b="0" i="1" smtClean="0">
                            <a:latin typeface="Cambria Math" panose="02040503050406030204" pitchFamily="18" charset="0"/>
                          </a:rPr>
                          <m:t>−6</m:t>
                        </m:r>
                      </m:den>
                    </m:f>
                    <m:r>
                      <a:rPr lang="en-US" sz="2000" b="0" i="1" smtClean="0">
                        <a:latin typeface="Cambria Math" panose="02040503050406030204" pitchFamily="18" charset="0"/>
                      </a:rPr>
                      <m:t>=−3, </m:t>
                    </m:r>
                    <m:f>
                      <m:fPr>
                        <m:ctrlPr>
                          <a:rPr lang="en-US" sz="2000" b="0" i="1" smtClean="0">
                            <a:latin typeface="Cambria Math"/>
                          </a:rPr>
                        </m:ctrlPr>
                      </m:fPr>
                      <m:num>
                        <m:r>
                          <a:rPr lang="en-US" sz="2000" b="0" i="1" smtClean="0">
                            <a:latin typeface="Cambria Math" panose="02040503050406030204" pitchFamily="18" charset="0"/>
                          </a:rPr>
                          <m:t>54</m:t>
                        </m:r>
                      </m:num>
                      <m:den>
                        <m:r>
                          <a:rPr lang="en-US" sz="2000" b="0" i="1" smtClean="0">
                            <a:latin typeface="Cambria Math" panose="02040503050406030204" pitchFamily="18" charset="0"/>
                          </a:rPr>
                          <m:t>18</m:t>
                        </m:r>
                      </m:den>
                    </m:f>
                    <m:r>
                      <a:rPr lang="en-US" sz="2000" b="0" i="1" smtClean="0">
                        <a:latin typeface="Cambria Math" panose="02040503050406030204" pitchFamily="18" charset="0"/>
                      </a:rPr>
                      <m:t>=3≠−3</m:t>
                    </m:r>
                  </m:oMath>
                </a14:m>
                <a:r>
                  <a:rPr lang="en-US" sz="2000" dirty="0">
                    <a:latin typeface="+mn-lt"/>
                  </a:rPr>
                  <a:t>. </a:t>
                </a:r>
                <a:r>
                  <a:rPr lang="en-US" sz="2000" dirty="0" err="1">
                    <a:latin typeface="+mn-lt"/>
                  </a:rPr>
                  <a:t>Vậy</a:t>
                </a:r>
                <a:r>
                  <a:rPr lang="en-US" sz="2000" dirty="0">
                    <a:latin typeface="+mn-lt"/>
                  </a:rPr>
                  <a:t> </a:t>
                </a:r>
                <a:r>
                  <a:rPr lang="en-US" sz="2000" dirty="0" err="1">
                    <a:latin typeface="+mn-lt"/>
                  </a:rPr>
                  <a:t>dãy</a:t>
                </a:r>
                <a:r>
                  <a:rPr lang="en-US" sz="2000" dirty="0">
                    <a:latin typeface="+mn-lt"/>
                  </a:rPr>
                  <a:t> </a:t>
                </a:r>
                <a:r>
                  <a:rPr lang="en-US" sz="2000" dirty="0" err="1">
                    <a:latin typeface="+mn-lt"/>
                  </a:rPr>
                  <a:t>số</a:t>
                </a:r>
                <a:r>
                  <a:rPr lang="en-US" sz="2000" dirty="0">
                    <a:latin typeface="+mn-lt"/>
                  </a:rPr>
                  <a:t> </a:t>
                </a:r>
                <a:r>
                  <a:rPr lang="en-US" sz="2000" dirty="0" err="1">
                    <a:latin typeface="+mn-lt"/>
                  </a:rPr>
                  <a:t>đã</a:t>
                </a:r>
                <a:r>
                  <a:rPr lang="en-US" sz="2000" dirty="0">
                    <a:latin typeface="+mn-lt"/>
                  </a:rPr>
                  <a:t> </a:t>
                </a:r>
                <a:r>
                  <a:rPr lang="en-US" sz="2000" dirty="0" err="1">
                    <a:latin typeface="+mn-lt"/>
                  </a:rPr>
                  <a:t>cho</a:t>
                </a:r>
                <a:r>
                  <a:rPr lang="en-US" sz="2000" dirty="0">
                    <a:latin typeface="+mn-lt"/>
                  </a:rPr>
                  <a:t> </a:t>
                </a:r>
                <a:r>
                  <a:rPr lang="en-US" sz="2000" dirty="0" err="1">
                    <a:latin typeface="+mn-lt"/>
                  </a:rPr>
                  <a:t>không</a:t>
                </a:r>
                <a:r>
                  <a:rPr lang="en-US" sz="2000" dirty="0">
                    <a:latin typeface="+mn-lt"/>
                  </a:rPr>
                  <a:t> </a:t>
                </a:r>
                <a:r>
                  <a:rPr lang="en-US" sz="2000" dirty="0" err="1">
                    <a:latin typeface="+mn-lt"/>
                  </a:rPr>
                  <a:t>là</a:t>
                </a:r>
                <a:r>
                  <a:rPr lang="en-US" sz="2000" dirty="0">
                    <a:latin typeface="+mn-lt"/>
                  </a:rPr>
                  <a:t> </a:t>
                </a:r>
                <a:r>
                  <a:rPr lang="en-US" sz="2000" dirty="0" err="1">
                    <a:latin typeface="+mn-lt"/>
                  </a:rPr>
                  <a:t>cấp</a:t>
                </a:r>
                <a:r>
                  <a:rPr lang="en-US" sz="2000" dirty="0">
                    <a:latin typeface="+mn-lt"/>
                  </a:rPr>
                  <a:t> </a:t>
                </a:r>
                <a:r>
                  <a:rPr lang="en-US" sz="2000" dirty="0" err="1">
                    <a:latin typeface="+mn-lt"/>
                  </a:rPr>
                  <a:t>số</a:t>
                </a:r>
                <a:r>
                  <a:rPr lang="en-US" sz="2000" dirty="0">
                    <a:latin typeface="+mn-lt"/>
                  </a:rPr>
                  <a:t> </a:t>
                </a:r>
                <a:r>
                  <a:rPr lang="en-US" sz="2000" dirty="0" err="1">
                    <a:latin typeface="+mn-lt"/>
                  </a:rPr>
                  <a:t>nhân</a:t>
                </a:r>
                <a:endParaRPr lang="en-US" sz="2000" dirty="0">
                  <a:latin typeface="+mn-lt"/>
                </a:endParaRPr>
              </a:p>
            </p:txBody>
          </p:sp>
        </mc:Choice>
        <mc:Fallback xmlns="">
          <p:sp>
            <p:nvSpPr>
              <p:cNvPr id="5" name="TextBox 4">
                <a:extLst>
                  <a:ext uri="{FF2B5EF4-FFF2-40B4-BE49-F238E27FC236}">
                    <a16:creationId xmlns:a16="http://schemas.microsoft.com/office/drawing/2014/main" id="{F1F5BB5D-0BA6-A623-3D75-C979D3D2DB05}"/>
                  </a:ext>
                </a:extLst>
              </p:cNvPr>
              <p:cNvSpPr txBox="1">
                <a:spLocks noRot="1" noChangeAspect="1" noMove="1" noResize="1" noEditPoints="1" noAdjustHandles="1" noChangeArrowheads="1" noChangeShapeType="1" noTextEdit="1"/>
              </p:cNvSpPr>
              <p:nvPr/>
            </p:nvSpPr>
            <p:spPr>
              <a:xfrm>
                <a:off x="226181" y="3781128"/>
                <a:ext cx="8644685" cy="699807"/>
              </a:xfrm>
              <a:prstGeom prst="rect">
                <a:avLst/>
              </a:prstGeom>
              <a:blipFill>
                <a:blip r:embed="rId5"/>
                <a:stretch>
                  <a:fillRect l="-705" b="-4348"/>
                </a:stretch>
              </a:blipFill>
            </p:spPr>
            <p:txBody>
              <a:bodyPr/>
              <a:lstStyle/>
              <a:p>
                <a:r>
                  <a:rPr lang="en-US">
                    <a:noFill/>
                  </a:rPr>
                  <a:t> </a:t>
                </a:r>
              </a:p>
            </p:txBody>
          </p:sp>
        </mc:Fallback>
      </mc:AlternateContent>
    </p:spTree>
    <p:extLst>
      <p:ext uri="{BB962C8B-B14F-4D97-AF65-F5344CB8AC3E}">
        <p14:creationId xmlns:p14="http://schemas.microsoft.com/office/powerpoint/2010/main" val="271687224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 grpId="0" animBg="1"/>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xmlns="" id="{5BE77AF7-7A34-6B99-D7AC-C8531E58F2B4}"/>
              </a:ext>
            </a:extLst>
          </p:cNvPr>
          <p:cNvGrpSpPr/>
          <p:nvPr/>
        </p:nvGrpSpPr>
        <p:grpSpPr>
          <a:xfrm>
            <a:off x="551619" y="462198"/>
            <a:ext cx="2114343" cy="739140"/>
            <a:chOff x="1624734" y="1360680"/>
            <a:chExt cx="5309466" cy="1569778"/>
          </a:xfrm>
        </p:grpSpPr>
        <p:sp>
          <p:nvSpPr>
            <p:cNvPr id="7" name="Rectangle 6">
              <a:extLst>
                <a:ext uri="{FF2B5EF4-FFF2-40B4-BE49-F238E27FC236}">
                  <a16:creationId xmlns:a16="http://schemas.microsoft.com/office/drawing/2014/main" xmlns=""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xmlns=""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1" name="Oval Callout 29">
            <a:extLst>
              <a:ext uri="{FF2B5EF4-FFF2-40B4-BE49-F238E27FC236}">
                <a16:creationId xmlns:a16="http://schemas.microsoft.com/office/drawing/2014/main" xmlns="" id="{E2AAE47B-596E-4656-FCF6-85768D6F755E}"/>
              </a:ext>
            </a:extLst>
          </p:cNvPr>
          <p:cNvSpPr/>
          <p:nvPr/>
        </p:nvSpPr>
        <p:spPr>
          <a:xfrm>
            <a:off x="4085623" y="1913285"/>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5E561EFD-E072-DECD-4C8F-143834648E7C}"/>
              </a:ext>
            </a:extLst>
          </p:cNvPr>
          <p:cNvSpPr txBox="1"/>
          <p:nvPr/>
        </p:nvSpPr>
        <p:spPr>
          <a:xfrm>
            <a:off x="551619" y="498420"/>
            <a:ext cx="7672265" cy="1227965"/>
          </a:xfrm>
          <a:prstGeom prst="rect">
            <a:avLst/>
          </a:prstGeom>
          <a:noFill/>
        </p:spPr>
        <p:txBody>
          <a:bodyPr wrap="square">
            <a:spAutoFit/>
          </a:bodyPr>
          <a:lstStyle/>
          <a:p>
            <a:pPr algn="just">
              <a:lnSpc>
                <a:spcPct val="200000"/>
              </a:lnSpc>
              <a:buClrTx/>
              <a:buFontTx/>
              <a:buNone/>
            </a:pPr>
            <a:r>
              <a:rPr lang="en-US" sz="2000" dirty="0">
                <a:latin typeface="+mj-lt"/>
              </a:rPr>
              <a:t>		     Cho </a:t>
            </a:r>
            <a:r>
              <a:rPr lang="en-US" sz="2000" dirty="0" err="1">
                <a:latin typeface="+mj-lt"/>
              </a:rPr>
              <a:t>dãy</a:t>
            </a:r>
            <a:r>
              <a:rPr lang="en-US" sz="2000" dirty="0">
                <a:latin typeface="+mj-lt"/>
              </a:rPr>
              <a:t> </a:t>
            </a:r>
            <a:r>
              <a:rPr lang="en-US" sz="2000" dirty="0" err="1">
                <a:latin typeface="+mj-lt"/>
              </a:rPr>
              <a:t>số</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u</a:t>
            </a:r>
            <a:r>
              <a:rPr lang="en-US" sz="2000" baseline="-25000" dirty="0">
                <a:latin typeface="+mj-lt"/>
              </a:rPr>
              <a:t>n</a:t>
            </a:r>
            <a:r>
              <a:rPr lang="en-US" sz="2000" dirty="0">
                <a:latin typeface="+mj-lt"/>
              </a:rPr>
              <a:t> = 3.2</a:t>
            </a:r>
            <a:r>
              <a:rPr lang="en-US" sz="2000" baseline="30000" dirty="0">
                <a:latin typeface="+mj-lt"/>
              </a:rPr>
              <a:t>n</a:t>
            </a:r>
            <a:r>
              <a:rPr lang="en-US" sz="2000" dirty="0">
                <a:latin typeface="+mj-lt"/>
              </a:rPr>
              <a:t> (n ≥ 1). </a:t>
            </a:r>
            <a:r>
              <a:rPr lang="en-US" sz="2000" dirty="0" err="1">
                <a:latin typeface="+mj-lt"/>
              </a:rPr>
              <a:t>Dãy</a:t>
            </a:r>
            <a:r>
              <a:rPr lang="en-US" sz="2000" dirty="0">
                <a:latin typeface="+mj-lt"/>
              </a:rPr>
              <a:t> (u</a:t>
            </a:r>
            <a:r>
              <a:rPr lang="en-US" sz="2000" baseline="-25000" dirty="0">
                <a:latin typeface="+mj-lt"/>
              </a:rPr>
              <a:t>n</a:t>
            </a:r>
            <a:r>
              <a:rPr lang="en-US" sz="2000" dirty="0">
                <a:latin typeface="+mj-lt"/>
              </a:rPr>
              <a:t>) </a:t>
            </a:r>
            <a:r>
              <a:rPr lang="en-US" sz="2000" dirty="0" err="1">
                <a:latin typeface="+mj-lt"/>
              </a:rPr>
              <a:t>có</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không</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5851DC87-0EB5-1F4E-4E1F-1CC48910BB63}"/>
                  </a:ext>
                </a:extLst>
              </p:cNvPr>
              <p:cNvSpPr txBox="1"/>
              <p:nvPr/>
            </p:nvSpPr>
            <p:spPr>
              <a:xfrm>
                <a:off x="654387" y="2571750"/>
                <a:ext cx="8461751" cy="1818062"/>
              </a:xfrm>
              <a:prstGeom prst="rect">
                <a:avLst/>
              </a:prstGeom>
              <a:noFill/>
            </p:spPr>
            <p:txBody>
              <a:bodyPr wrap="square">
                <a:spAutoFit/>
              </a:bodyPr>
              <a:lstStyle/>
              <a:p>
                <a:pPr algn="just">
                  <a:lnSpc>
                    <a:spcPct val="150000"/>
                  </a:lnSpc>
                  <a:spcAft>
                    <a:spcPts val="600"/>
                  </a:spcAft>
                </a:pPr>
                <a:r>
                  <a:rPr lang="nl-NL" sz="2000" dirty="0">
                    <a:latin typeface="+mj-lt"/>
                    <a:ea typeface="Times New Roman" panose="02020603050405020304" pitchFamily="18" charset="0"/>
                    <a:cs typeface="Times New Roman" panose="02020603050405020304" pitchFamily="18" charset="0"/>
                  </a:rPr>
                  <a:t>Ta có: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nl-NL" sz="2000">
                            <a:latin typeface="Cambria Math"/>
                            <a:ea typeface="Times New Roman" panose="02020603050405020304" pitchFamily="18" charset="0"/>
                            <a:cs typeface="Times New Roman" panose="02020603050405020304" pitchFamily="18" charset="0"/>
                          </a:rPr>
                          <m:t>u</m:t>
                        </m:r>
                      </m:e>
                      <m:sub>
                        <m:r>
                          <m:rPr>
                            <m:sty m:val="p"/>
                          </m:rPr>
                          <a:rPr lang="nl-NL" sz="2000">
                            <a:latin typeface="Cambria Math"/>
                            <a:ea typeface="Times New Roman" panose="02020603050405020304" pitchFamily="18" charset="0"/>
                            <a:cs typeface="Times New Roman" panose="02020603050405020304" pitchFamily="18" charset="0"/>
                          </a:rPr>
                          <m:t>n</m:t>
                        </m:r>
                        <m:r>
                          <a:rPr lang="nl-NL" sz="2000">
                            <a:latin typeface="Cambria Math"/>
                            <a:ea typeface="Times New Roman" panose="02020603050405020304" pitchFamily="18" charset="0"/>
                            <a:cs typeface="Times New Roman" panose="02020603050405020304" pitchFamily="18" charset="0"/>
                          </a:rPr>
                          <m:t>+1</m:t>
                        </m:r>
                      </m:sub>
                    </m:sSub>
                    <m:r>
                      <a:rPr lang="nl-NL" sz="2000">
                        <a:latin typeface="Cambria Math"/>
                        <a:ea typeface="Times New Roman" panose="02020603050405020304" pitchFamily="18" charset="0"/>
                        <a:cs typeface="Times New Roman" panose="02020603050405020304" pitchFamily="18" charset="0"/>
                      </a:rPr>
                      <m:t>=</m:t>
                    </m:r>
                    <m:sSup>
                      <m:sSupPr>
                        <m:ctrlPr>
                          <a:rPr lang="en-US" sz="2000" i="1">
                            <a:latin typeface="Cambria Math"/>
                            <a:ea typeface="Times New Roman" panose="02020603050405020304" pitchFamily="18" charset="0"/>
                            <a:cs typeface="Times New Roman" panose="02020603050405020304" pitchFamily="18" charset="0"/>
                          </a:rPr>
                        </m:ctrlPr>
                      </m:sSupPr>
                      <m:e>
                        <m:r>
                          <a:rPr lang="nl-NL" sz="2000">
                            <a:latin typeface="Cambria Math"/>
                            <a:ea typeface="Times New Roman" panose="02020603050405020304" pitchFamily="18" charset="0"/>
                            <a:cs typeface="Times New Roman" panose="02020603050405020304" pitchFamily="18" charset="0"/>
                          </a:rPr>
                          <m:t>3.2</m:t>
                        </m:r>
                      </m:e>
                      <m:sup>
                        <m:r>
                          <m:rPr>
                            <m:sty m:val="p"/>
                          </m:rPr>
                          <a:rPr lang="nl-NL" sz="2000">
                            <a:latin typeface="Cambria Math"/>
                            <a:ea typeface="Times New Roman" panose="02020603050405020304" pitchFamily="18" charset="0"/>
                            <a:cs typeface="Times New Roman" panose="02020603050405020304" pitchFamily="18" charset="0"/>
                          </a:rPr>
                          <m:t>n</m:t>
                        </m:r>
                        <m:r>
                          <a:rPr lang="nl-NL" sz="2000">
                            <a:latin typeface="Cambria Math"/>
                            <a:ea typeface="Times New Roman" panose="02020603050405020304" pitchFamily="18" charset="0"/>
                            <a:cs typeface="Times New Roman" panose="02020603050405020304" pitchFamily="18" charset="0"/>
                          </a:rPr>
                          <m:t>+1</m:t>
                        </m:r>
                      </m:sup>
                    </m:sSup>
                  </m:oMath>
                </a14:m>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ð"/>
                </a:pPr>
                <a14:m>
                  <m:oMath xmlns:m="http://schemas.openxmlformats.org/officeDocument/2006/math">
                    <m:f>
                      <m:fPr>
                        <m:ctrlPr>
                          <a:rPr lang="en-US" sz="2000" i="1">
                            <a:latin typeface="Cambria Math"/>
                            <a:ea typeface="Times New Roman" panose="02020603050405020304" pitchFamily="18" charset="0"/>
                            <a:cs typeface="Times New Roman" panose="02020603050405020304" pitchFamily="18" charset="0"/>
                          </a:rPr>
                        </m:ctrlPr>
                      </m:fPr>
                      <m:num>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nl-NL" sz="2000">
                                <a:latin typeface="Cambria Math"/>
                                <a:ea typeface="Times New Roman" panose="02020603050405020304" pitchFamily="18" charset="0"/>
                                <a:cs typeface="Times New Roman" panose="02020603050405020304" pitchFamily="18" charset="0"/>
                              </a:rPr>
                              <m:t>u</m:t>
                            </m:r>
                          </m:e>
                          <m:sub>
                            <m:r>
                              <m:rPr>
                                <m:sty m:val="p"/>
                              </m:rPr>
                              <a:rPr lang="nl-NL" sz="2000">
                                <a:latin typeface="Cambria Math"/>
                                <a:ea typeface="Times New Roman" panose="02020603050405020304" pitchFamily="18" charset="0"/>
                                <a:cs typeface="Times New Roman" panose="02020603050405020304" pitchFamily="18" charset="0"/>
                              </a:rPr>
                              <m:t>n</m:t>
                            </m:r>
                            <m:r>
                              <a:rPr lang="nl-NL" sz="2000">
                                <a:latin typeface="Cambria Math"/>
                                <a:ea typeface="Times New Roman" panose="02020603050405020304" pitchFamily="18" charset="0"/>
                                <a:cs typeface="Times New Roman" panose="02020603050405020304" pitchFamily="18" charset="0"/>
                              </a:rPr>
                              <m:t>+1</m:t>
                            </m:r>
                          </m:sub>
                        </m:sSub>
                      </m:num>
                      <m:den>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nl-NL" sz="2000">
                                <a:latin typeface="Cambria Math"/>
                                <a:ea typeface="Times New Roman" panose="02020603050405020304" pitchFamily="18" charset="0"/>
                                <a:cs typeface="Times New Roman" panose="02020603050405020304" pitchFamily="18" charset="0"/>
                              </a:rPr>
                              <m:t>u</m:t>
                            </m:r>
                          </m:e>
                          <m:sub>
                            <m:r>
                              <m:rPr>
                                <m:sty m:val="p"/>
                              </m:rPr>
                              <a:rPr lang="nl-NL" sz="2000">
                                <a:latin typeface="Cambria Math"/>
                                <a:ea typeface="Times New Roman" panose="02020603050405020304" pitchFamily="18" charset="0"/>
                                <a:cs typeface="Times New Roman" panose="02020603050405020304" pitchFamily="18" charset="0"/>
                              </a:rPr>
                              <m:t>n</m:t>
                            </m:r>
                          </m:sub>
                        </m:sSub>
                      </m:den>
                    </m:f>
                    <m:r>
                      <a:rPr lang="nl-NL" sz="2000">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sSup>
                          <m:sSupPr>
                            <m:ctrlPr>
                              <a:rPr lang="en-US" sz="2000" i="1">
                                <a:latin typeface="Cambria Math"/>
                                <a:ea typeface="Times New Roman" panose="02020603050405020304" pitchFamily="18" charset="0"/>
                                <a:cs typeface="Times New Roman" panose="02020603050405020304" pitchFamily="18" charset="0"/>
                              </a:rPr>
                            </m:ctrlPr>
                          </m:sSupPr>
                          <m:e>
                            <m:r>
                              <a:rPr lang="nl-NL" sz="2000">
                                <a:latin typeface="Cambria Math"/>
                                <a:ea typeface="Times New Roman" panose="02020603050405020304" pitchFamily="18" charset="0"/>
                                <a:cs typeface="Times New Roman" panose="02020603050405020304" pitchFamily="18" charset="0"/>
                              </a:rPr>
                              <m:t>3.2</m:t>
                            </m:r>
                          </m:e>
                          <m:sup>
                            <m:r>
                              <m:rPr>
                                <m:sty m:val="p"/>
                              </m:rPr>
                              <a:rPr lang="nl-NL" sz="2000">
                                <a:latin typeface="Cambria Math"/>
                                <a:ea typeface="Times New Roman" panose="02020603050405020304" pitchFamily="18" charset="0"/>
                                <a:cs typeface="Times New Roman" panose="02020603050405020304" pitchFamily="18" charset="0"/>
                              </a:rPr>
                              <m:t>n</m:t>
                            </m:r>
                            <m:r>
                              <a:rPr lang="nl-NL" sz="2000">
                                <a:latin typeface="Cambria Math"/>
                                <a:ea typeface="Times New Roman" panose="02020603050405020304" pitchFamily="18" charset="0"/>
                                <a:cs typeface="Times New Roman" panose="02020603050405020304" pitchFamily="18" charset="0"/>
                              </a:rPr>
                              <m:t>+1</m:t>
                            </m:r>
                          </m:sup>
                        </m:sSup>
                      </m:num>
                      <m:den>
                        <m:sSup>
                          <m:sSupPr>
                            <m:ctrlPr>
                              <a:rPr lang="en-US" sz="2000" i="1">
                                <a:latin typeface="Cambria Math"/>
                                <a:ea typeface="Times New Roman" panose="02020603050405020304" pitchFamily="18" charset="0"/>
                                <a:cs typeface="Times New Roman" panose="02020603050405020304" pitchFamily="18" charset="0"/>
                              </a:rPr>
                            </m:ctrlPr>
                          </m:sSupPr>
                          <m:e>
                            <m:r>
                              <a:rPr lang="nl-NL" sz="2000">
                                <a:latin typeface="Cambria Math"/>
                                <a:ea typeface="Times New Roman" panose="02020603050405020304" pitchFamily="18" charset="0"/>
                                <a:cs typeface="Times New Roman" panose="02020603050405020304" pitchFamily="18" charset="0"/>
                              </a:rPr>
                              <m:t>3.2</m:t>
                            </m:r>
                          </m:e>
                          <m:sup>
                            <m:r>
                              <m:rPr>
                                <m:sty m:val="p"/>
                              </m:rPr>
                              <a:rPr lang="nl-NL" sz="2000">
                                <a:latin typeface="Cambria Math"/>
                                <a:ea typeface="Times New Roman" panose="02020603050405020304" pitchFamily="18" charset="0"/>
                                <a:cs typeface="Times New Roman" panose="02020603050405020304" pitchFamily="18" charset="0"/>
                              </a:rPr>
                              <m:t>n</m:t>
                            </m:r>
                          </m:sup>
                        </m:sSup>
                      </m:den>
                    </m:f>
                    <m:r>
                      <a:rPr lang="nl-NL" sz="2000">
                        <a:latin typeface="Cambria Math"/>
                        <a:ea typeface="Times New Roman" panose="02020603050405020304" pitchFamily="18" charset="0"/>
                        <a:cs typeface="Times New Roman" panose="02020603050405020304" pitchFamily="18" charset="0"/>
                      </a:rPr>
                      <m:t>=2</m:t>
                    </m:r>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với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2000">
                        <a:latin typeface="Cambria Math"/>
                        <a:ea typeface="Times New Roman" panose="02020603050405020304" pitchFamily="18" charset="0"/>
                        <a:cs typeface="Times New Roman" panose="02020603050405020304" pitchFamily="18" charset="0"/>
                      </a:rPr>
                      <m:t>n</m:t>
                    </m:r>
                    <m:r>
                      <a:rPr lang="nl-NL" sz="2000">
                        <a:latin typeface="Cambria Math"/>
                        <a:ea typeface="Times New Roman" panose="02020603050405020304" pitchFamily="18" charset="0"/>
                        <a:cs typeface="Times New Roman" panose="02020603050405020304" pitchFamily="18" charset="0"/>
                      </a:rPr>
                      <m:t>≥1</m:t>
                    </m:r>
                  </m:oMath>
                </a14:m>
                <a:endParaRPr lang="en-US" sz="2000" dirty="0">
                  <a:latin typeface="+mj-lt"/>
                  <a:ea typeface="Calibri" panose="020F0502020204030204" pitchFamily="34" charset="0"/>
                  <a:cs typeface="Times New Roman" panose="02020603050405020304" pitchFamily="18" charset="0"/>
                </a:endParaRPr>
              </a:p>
              <a:p>
                <a:r>
                  <a:rPr lang="nl-NL" sz="2000" dirty="0" err="1">
                    <a:latin typeface="+mj-lt"/>
                    <a:ea typeface="Times New Roman" panose="02020603050405020304" pitchFamily="18" charset="0"/>
                  </a:rPr>
                  <a:t>Vì</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vậy</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dãy</a:t>
                </a:r>
                <a:r>
                  <a:rPr lang="nl-NL" sz="2000" dirty="0">
                    <a:latin typeface="+mj-lt"/>
                    <a:ea typeface="Times New Roman" panose="02020603050405020304" pitchFamily="18" charset="0"/>
                  </a:rPr>
                  <a:t> </a:t>
                </a:r>
                <a14:m>
                  <m:oMath xmlns:m="http://schemas.openxmlformats.org/officeDocument/2006/math">
                    <m:r>
                      <a:rPr lang="nl-NL" sz="2000">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nl-NL" sz="2000">
                            <a:latin typeface="Cambria Math"/>
                            <a:ea typeface="Times New Roman" panose="02020603050405020304" pitchFamily="18" charset="0"/>
                            <a:cs typeface="Times New Roman" panose="02020603050405020304" pitchFamily="18" charset="0"/>
                          </a:rPr>
                          <m:t>u</m:t>
                        </m:r>
                      </m:e>
                      <m:sub>
                        <m:r>
                          <m:rPr>
                            <m:sty m:val="p"/>
                          </m:rPr>
                          <a:rPr lang="nl-NL" sz="2000">
                            <a:latin typeface="Cambria Math"/>
                            <a:ea typeface="Times New Roman" panose="02020603050405020304" pitchFamily="18" charset="0"/>
                            <a:cs typeface="Times New Roman" panose="02020603050405020304" pitchFamily="18" charset="0"/>
                          </a:rPr>
                          <m:t>n</m:t>
                        </m:r>
                      </m:sub>
                    </m:sSub>
                    <m:r>
                      <a:rPr lang="nl-NL" sz="2000">
                        <a:latin typeface="Cambria Math"/>
                        <a:ea typeface="Times New Roman" panose="02020603050405020304" pitchFamily="18" charset="0"/>
                        <a:cs typeface="Times New Roman" panose="02020603050405020304" pitchFamily="18" charset="0"/>
                      </a:rPr>
                      <m:t>)</m:t>
                    </m:r>
                  </m:oMath>
                </a14:m>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là</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cấp</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số</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nhân</a:t>
                </a:r>
                <a:r>
                  <a:rPr lang="nl-NL" sz="2000" dirty="0">
                    <a:latin typeface="+mj-lt"/>
                    <a:ea typeface="Times New Roman" panose="02020603050405020304" pitchFamily="18" charset="0"/>
                  </a:rPr>
                  <a:t> có </a:t>
                </a:r>
                <a:r>
                  <a:rPr lang="nl-NL" sz="2000" dirty="0" err="1">
                    <a:latin typeface="+mj-lt"/>
                    <a:ea typeface="Times New Roman" panose="02020603050405020304" pitchFamily="18" charset="0"/>
                  </a:rPr>
                  <a:t>số</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hạng</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đầu</a:t>
                </a:r>
                <a:r>
                  <a:rPr lang="nl-NL" sz="2000" dirty="0">
                    <a:latin typeface="+mj-lt"/>
                    <a:ea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nl-NL" sz="2000">
                            <a:latin typeface="Cambria Math"/>
                            <a:ea typeface="Times New Roman" panose="02020603050405020304" pitchFamily="18" charset="0"/>
                            <a:cs typeface="Times New Roman" panose="02020603050405020304" pitchFamily="18" charset="0"/>
                          </a:rPr>
                          <m:t>u</m:t>
                        </m:r>
                      </m:e>
                      <m:sub>
                        <m:r>
                          <a:rPr lang="nl-NL" sz="2000">
                            <a:latin typeface="Cambria Math"/>
                            <a:ea typeface="Times New Roman" panose="02020603050405020304" pitchFamily="18" charset="0"/>
                            <a:cs typeface="Times New Roman" panose="02020603050405020304" pitchFamily="18" charset="0"/>
                          </a:rPr>
                          <m:t>1</m:t>
                        </m:r>
                      </m:sub>
                    </m:sSub>
                    <m:r>
                      <a:rPr lang="nl-NL" sz="2000">
                        <a:latin typeface="Cambria Math"/>
                        <a:ea typeface="Times New Roman" panose="02020603050405020304" pitchFamily="18" charset="0"/>
                        <a:cs typeface="Times New Roman" panose="02020603050405020304" pitchFamily="18" charset="0"/>
                      </a:rPr>
                      <m:t>=6</m:t>
                    </m:r>
                  </m:oMath>
                </a14:m>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và</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công</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bội</a:t>
                </a:r>
                <a:r>
                  <a:rPr lang="nl-NL" sz="2000" dirty="0">
                    <a:latin typeface="+mj-lt"/>
                    <a:ea typeface="Times New Roman" panose="02020603050405020304" pitchFamily="18" charset="0"/>
                  </a:rPr>
                  <a:t> </a:t>
                </a:r>
                <a14:m>
                  <m:oMath xmlns:m="http://schemas.openxmlformats.org/officeDocument/2006/math">
                    <m:r>
                      <m:rPr>
                        <m:sty m:val="p"/>
                      </m:rPr>
                      <a:rPr lang="nl-NL" sz="2000">
                        <a:latin typeface="Cambria Math"/>
                        <a:ea typeface="Times New Roman" panose="02020603050405020304" pitchFamily="18" charset="0"/>
                        <a:cs typeface="Times New Roman" panose="02020603050405020304" pitchFamily="18" charset="0"/>
                      </a:rPr>
                      <m:t>q</m:t>
                    </m:r>
                    <m:r>
                      <a:rPr lang="nl-NL" sz="2000">
                        <a:latin typeface="Cambria Math"/>
                        <a:ea typeface="Times New Roman" panose="02020603050405020304" pitchFamily="18" charset="0"/>
                        <a:cs typeface="Times New Roman" panose="02020603050405020304" pitchFamily="18" charset="0"/>
                      </a:rPr>
                      <m:t>=2</m:t>
                    </m:r>
                  </m:oMath>
                </a14:m>
                <a:r>
                  <a:rPr lang="nl-NL" sz="2000" dirty="0">
                    <a:latin typeface="+mj-lt"/>
                    <a:ea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5851DC87-0EB5-1F4E-4E1F-1CC48910BB63}"/>
                  </a:ext>
                </a:extLst>
              </p:cNvPr>
              <p:cNvSpPr txBox="1">
                <a:spLocks noRot="1" noChangeAspect="1" noMove="1" noResize="1" noEditPoints="1" noAdjustHandles="1" noChangeArrowheads="1" noChangeShapeType="1" noTextEdit="1"/>
              </p:cNvSpPr>
              <p:nvPr/>
            </p:nvSpPr>
            <p:spPr>
              <a:xfrm>
                <a:off x="654387" y="2571750"/>
                <a:ext cx="8461751" cy="1818062"/>
              </a:xfrm>
              <a:prstGeom prst="rect">
                <a:avLst/>
              </a:prstGeom>
              <a:blipFill>
                <a:blip r:embed="rId3"/>
                <a:stretch>
                  <a:fillRect l="-720" b="-5369"/>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536518" y="2413494"/>
            <a:ext cx="6070963"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SỐ HẠNG TỔNG QUÁT</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D9702B01-4F40-F2E8-189E-9DEB567681B9}"/>
                  </a:ext>
                </a:extLst>
              </p:cNvPr>
              <p:cNvSpPr txBox="1"/>
              <p:nvPr/>
            </p:nvSpPr>
            <p:spPr>
              <a:xfrm>
                <a:off x="865660" y="3071859"/>
                <a:ext cx="7625198" cy="1592359"/>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a) Năm số hạng đầu của cấp số nhân đã cho là:</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vi-VN" sz="2000">
                            <a:latin typeface="Cambria Math"/>
                            <a:ea typeface="Calibri" panose="020F0502020204030204" pitchFamily="34" charset="0"/>
                            <a:cs typeface="Times New Roman" panose="02020603050405020304" pitchFamily="18" charset="0"/>
                          </a:rPr>
                          <m:t>u</m:t>
                        </m:r>
                      </m:e>
                      <m:sub>
                        <m:r>
                          <a:rPr lang="vi-VN" sz="2000">
                            <a:latin typeface="Cambria Math"/>
                            <a:ea typeface="Calibri" panose="020F0502020204030204" pitchFamily="34" charset="0"/>
                            <a:cs typeface="Times New Roman" panose="02020603050405020304" pitchFamily="18" charset="0"/>
                          </a:rPr>
                          <m:t>1</m:t>
                        </m:r>
                      </m:sub>
                    </m:sSub>
                    <m:r>
                      <a:rPr lang="vi-VN" sz="2000">
                        <a:latin typeface="Cambria Math"/>
                        <a:ea typeface="Calibri" panose="020F0502020204030204" pitchFamily="34" charset="0"/>
                        <a:cs typeface="Times New Roman" panose="02020603050405020304" pitchFamily="18" charset="0"/>
                      </a:rPr>
                      <m:t>;  </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vi-VN" sz="2000">
                            <a:latin typeface="Cambria Math"/>
                            <a:ea typeface="Calibri" panose="020F0502020204030204" pitchFamily="34" charset="0"/>
                            <a:cs typeface="Times New Roman" panose="02020603050405020304" pitchFamily="18" charset="0"/>
                          </a:rPr>
                          <m:t>u</m:t>
                        </m:r>
                      </m:e>
                      <m:sub>
                        <m:r>
                          <a:rPr lang="vi-VN" sz="2000">
                            <a:latin typeface="Cambria Math"/>
                            <a:ea typeface="Calibri" panose="020F0502020204030204" pitchFamily="34" charset="0"/>
                            <a:cs typeface="Times New Roman" panose="02020603050405020304" pitchFamily="18" charset="0"/>
                          </a:rPr>
                          <m:t>1</m:t>
                        </m:r>
                      </m:sub>
                    </m:sSub>
                    <m:r>
                      <a:rPr lang="vi-VN" sz="2000">
                        <a:latin typeface="Cambria Math"/>
                        <a:ea typeface="Calibri" panose="020F0502020204030204" pitchFamily="34" charset="0"/>
                        <a:cs typeface="Times New Roman" panose="02020603050405020304" pitchFamily="18" charset="0"/>
                      </a:rPr>
                      <m:t>.</m:t>
                    </m:r>
                    <m:r>
                      <m:rPr>
                        <m:sty m:val="p"/>
                      </m:rPr>
                      <a:rPr lang="vi-VN" sz="2000">
                        <a:latin typeface="Cambria Math"/>
                        <a:ea typeface="Calibri" panose="020F0502020204030204" pitchFamily="34" charset="0"/>
                        <a:cs typeface="Times New Roman" panose="02020603050405020304" pitchFamily="18" charset="0"/>
                      </a:rPr>
                      <m:t>q</m:t>
                    </m:r>
                    <m:r>
                      <a:rPr lang="vi-VN" sz="2000">
                        <a:latin typeface="Cambria Math"/>
                        <a:ea typeface="Calibri" panose="020F0502020204030204" pitchFamily="34" charset="0"/>
                        <a:cs typeface="Times New Roman" panose="02020603050405020304" pitchFamily="18" charset="0"/>
                      </a:rPr>
                      <m:t>;  </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vi-VN" sz="2000">
                            <a:latin typeface="Cambria Math"/>
                            <a:ea typeface="Calibri" panose="020F0502020204030204" pitchFamily="34" charset="0"/>
                            <a:cs typeface="Times New Roman" panose="02020603050405020304" pitchFamily="18" charset="0"/>
                          </a:rPr>
                          <m:t>u</m:t>
                        </m:r>
                      </m:e>
                      <m:sub>
                        <m:r>
                          <a:rPr lang="vi-VN" sz="2000">
                            <a:latin typeface="Cambria Math"/>
                            <a:ea typeface="Calibri" panose="020F0502020204030204" pitchFamily="34" charset="0"/>
                            <a:cs typeface="Times New Roman" panose="02020603050405020304" pitchFamily="18" charset="0"/>
                          </a:rPr>
                          <m:t>1</m:t>
                        </m:r>
                      </m:sub>
                    </m:sSub>
                    <m:r>
                      <a:rPr lang="vi-VN" sz="2000">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m:rPr>
                            <m:sty m:val="p"/>
                          </m:rPr>
                          <a:rPr lang="vi-VN" sz="2000">
                            <a:latin typeface="Cambria Math"/>
                            <a:ea typeface="Calibri" panose="020F0502020204030204" pitchFamily="34" charset="0"/>
                            <a:cs typeface="Times New Roman" panose="02020603050405020304" pitchFamily="18" charset="0"/>
                          </a:rPr>
                          <m:t>q</m:t>
                        </m:r>
                      </m:e>
                      <m:sup>
                        <m:r>
                          <a:rPr lang="vi-VN" sz="2000">
                            <a:latin typeface="Cambria Math"/>
                            <a:ea typeface="Calibri" panose="020F0502020204030204" pitchFamily="34" charset="0"/>
                            <a:cs typeface="Times New Roman" panose="02020603050405020304" pitchFamily="18" charset="0"/>
                          </a:rPr>
                          <m:t>2</m:t>
                        </m:r>
                      </m:sup>
                    </m:sSup>
                    <m:r>
                      <a:rPr lang="vi-VN" sz="2000">
                        <a:latin typeface="Cambria Math"/>
                        <a:ea typeface="Calibri" panose="020F0502020204030204" pitchFamily="34" charset="0"/>
                        <a:cs typeface="Times New Roman" panose="02020603050405020304" pitchFamily="18" charset="0"/>
                      </a:rPr>
                      <m:t>;  </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vi-VN" sz="2000">
                            <a:latin typeface="Cambria Math"/>
                            <a:ea typeface="Calibri" panose="020F0502020204030204" pitchFamily="34" charset="0"/>
                            <a:cs typeface="Times New Roman" panose="02020603050405020304" pitchFamily="18" charset="0"/>
                          </a:rPr>
                          <m:t>u</m:t>
                        </m:r>
                      </m:e>
                      <m:sub>
                        <m:r>
                          <a:rPr lang="vi-VN" sz="2000">
                            <a:latin typeface="Cambria Math"/>
                            <a:ea typeface="Calibri" panose="020F0502020204030204" pitchFamily="34" charset="0"/>
                            <a:cs typeface="Times New Roman" panose="02020603050405020304" pitchFamily="18" charset="0"/>
                          </a:rPr>
                          <m:t>1</m:t>
                        </m:r>
                      </m:sub>
                    </m:sSub>
                    <m:r>
                      <a:rPr lang="vi-VN" sz="2000">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m:rPr>
                            <m:sty m:val="p"/>
                          </m:rPr>
                          <a:rPr lang="vi-VN" sz="2000">
                            <a:latin typeface="Cambria Math"/>
                            <a:ea typeface="Calibri" panose="020F0502020204030204" pitchFamily="34" charset="0"/>
                            <a:cs typeface="Times New Roman" panose="02020603050405020304" pitchFamily="18" charset="0"/>
                          </a:rPr>
                          <m:t>q</m:t>
                        </m:r>
                      </m:e>
                      <m:sup>
                        <m:r>
                          <a:rPr lang="vi-VN" sz="2000">
                            <a:latin typeface="Cambria Math"/>
                            <a:ea typeface="Calibri" panose="020F0502020204030204" pitchFamily="34" charset="0"/>
                            <a:cs typeface="Times New Roman" panose="02020603050405020304" pitchFamily="18" charset="0"/>
                          </a:rPr>
                          <m:t>3</m:t>
                        </m:r>
                      </m:sup>
                    </m:sSup>
                    <m:r>
                      <a:rPr lang="vi-VN" sz="2000">
                        <a:latin typeface="Cambria Math"/>
                        <a:ea typeface="Calibri" panose="020F0502020204030204" pitchFamily="34" charset="0"/>
                        <a:cs typeface="Times New Roman" panose="02020603050405020304" pitchFamily="18" charset="0"/>
                      </a:rPr>
                      <m:t>;  </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vi-VN" sz="2000">
                            <a:latin typeface="Cambria Math"/>
                            <a:ea typeface="Calibri" panose="020F0502020204030204" pitchFamily="34" charset="0"/>
                            <a:cs typeface="Times New Roman" panose="02020603050405020304" pitchFamily="18" charset="0"/>
                          </a:rPr>
                          <m:t>u</m:t>
                        </m:r>
                      </m:e>
                      <m:sub>
                        <m:r>
                          <a:rPr lang="vi-VN" sz="2000">
                            <a:latin typeface="Cambria Math"/>
                            <a:ea typeface="Calibri" panose="020F0502020204030204" pitchFamily="34" charset="0"/>
                            <a:cs typeface="Times New Roman" panose="02020603050405020304" pitchFamily="18" charset="0"/>
                          </a:rPr>
                          <m:t>1</m:t>
                        </m:r>
                      </m:sub>
                    </m:sSub>
                    <m:r>
                      <a:rPr lang="vi-VN" sz="2000">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m:rPr>
                            <m:sty m:val="p"/>
                          </m:rPr>
                          <a:rPr lang="vi-VN" sz="2000">
                            <a:latin typeface="Cambria Math"/>
                            <a:ea typeface="Calibri" panose="020F0502020204030204" pitchFamily="34" charset="0"/>
                            <a:cs typeface="Times New Roman" panose="02020603050405020304" pitchFamily="18" charset="0"/>
                          </a:rPr>
                          <m:t>q</m:t>
                        </m:r>
                      </m:e>
                      <m:sup>
                        <m:r>
                          <a:rPr lang="vi-VN" sz="2000">
                            <a:latin typeface="Cambria Math"/>
                            <a:ea typeface="Calibri" panose="020F0502020204030204" pitchFamily="34" charset="0"/>
                            <a:cs typeface="Times New Roman" panose="02020603050405020304" pitchFamily="18" charset="0"/>
                          </a:rPr>
                          <m:t>4</m:t>
                        </m:r>
                      </m:sup>
                    </m:sSup>
                  </m:oMath>
                </a14:m>
                <a:r>
                  <a:rPr lang="en-US" sz="200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b) Dự đoán công thức tính </a:t>
                </a: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vi-VN" sz="2000">
                            <a:latin typeface="Cambria Math"/>
                            <a:ea typeface="Calibri" panose="020F0502020204030204" pitchFamily="34" charset="0"/>
                            <a:cs typeface="Times New Roman" panose="02020603050405020304" pitchFamily="18" charset="0"/>
                          </a:rPr>
                          <m:t>u</m:t>
                        </m:r>
                      </m:e>
                      <m:sub>
                        <m:r>
                          <m:rPr>
                            <m:sty m:val="p"/>
                          </m:rPr>
                          <a:rPr lang="vi-VN" sz="2000">
                            <a:latin typeface="Cambria Math"/>
                            <a:ea typeface="Calibri" panose="020F0502020204030204" pitchFamily="34" charset="0"/>
                            <a:cs typeface="Times New Roman" panose="02020603050405020304" pitchFamily="18" charset="0"/>
                          </a:rPr>
                          <m:t>n</m:t>
                        </m:r>
                      </m:sub>
                    </m:sSub>
                  </m:oMath>
                </a14:m>
                <a:r>
                  <a:rPr lang="vi-VN" sz="2000" dirty="0">
                    <a:latin typeface="+mn-lt"/>
                    <a:ea typeface="Times New Roman" panose="02020603050405020304" pitchFamily="18" charset="0"/>
                    <a:cs typeface="Times New Roman" panose="02020603050405020304" pitchFamily="18" charset="0"/>
                  </a:rPr>
                  <a:t> theo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vi-VN" sz="2000">
                            <a:latin typeface="Cambria Math"/>
                            <a:ea typeface="Times New Roman" panose="02020603050405020304" pitchFamily="18" charset="0"/>
                            <a:cs typeface="Times New Roman" panose="02020603050405020304" pitchFamily="18" charset="0"/>
                          </a:rPr>
                          <m:t>u</m:t>
                        </m:r>
                      </m:e>
                      <m:sub>
                        <m:r>
                          <a:rPr lang="vi-VN" sz="2000">
                            <a:latin typeface="Cambria Math"/>
                            <a:ea typeface="Times New Roman" panose="02020603050405020304" pitchFamily="18" charset="0"/>
                            <a:cs typeface="Times New Roman" panose="02020603050405020304" pitchFamily="18" charset="0"/>
                          </a:rPr>
                          <m:t>1</m:t>
                        </m:r>
                      </m:sub>
                    </m:sSub>
                  </m:oMath>
                </a14:m>
                <a:r>
                  <a:rPr lang="vi-VN" sz="2000" dirty="0">
                    <a:latin typeface="+mn-lt"/>
                    <a:ea typeface="Times New Roman" panose="02020603050405020304" pitchFamily="18" charset="0"/>
                    <a:cs typeface="Times New Roman" panose="02020603050405020304" pitchFamily="18" charset="0"/>
                  </a:rPr>
                  <a:t> và q là: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vi-VN" sz="2000">
                            <a:latin typeface="Cambria Math"/>
                            <a:ea typeface="Times New Roman" panose="02020603050405020304" pitchFamily="18" charset="0"/>
                            <a:cs typeface="Times New Roman" panose="02020603050405020304" pitchFamily="18" charset="0"/>
                          </a:rPr>
                          <m:t>u</m:t>
                        </m:r>
                      </m:e>
                      <m:sub>
                        <m:r>
                          <m:rPr>
                            <m:sty m:val="p"/>
                          </m:rPr>
                          <a:rPr lang="vi-VN" sz="2000">
                            <a:latin typeface="Cambria Math"/>
                            <a:ea typeface="Times New Roman" panose="02020603050405020304" pitchFamily="18" charset="0"/>
                            <a:cs typeface="Times New Roman" panose="02020603050405020304" pitchFamily="18" charset="0"/>
                          </a:rPr>
                          <m:t>n</m:t>
                        </m:r>
                      </m:sub>
                    </m:sSub>
                    <m:r>
                      <a:rPr lang="vi-VN" sz="2000">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vi-VN" sz="2000">
                            <a:latin typeface="Cambria Math"/>
                            <a:ea typeface="Times New Roman" panose="02020603050405020304" pitchFamily="18" charset="0"/>
                            <a:cs typeface="Times New Roman" panose="02020603050405020304" pitchFamily="18" charset="0"/>
                          </a:rPr>
                          <m:t>u</m:t>
                        </m:r>
                      </m:e>
                      <m:sub>
                        <m:r>
                          <a:rPr lang="vi-VN" sz="2000">
                            <a:latin typeface="Cambria Math"/>
                            <a:ea typeface="Times New Roman" panose="02020603050405020304" pitchFamily="18" charset="0"/>
                            <a:cs typeface="Times New Roman" panose="02020603050405020304" pitchFamily="18" charset="0"/>
                          </a:rPr>
                          <m:t>1</m:t>
                        </m:r>
                      </m:sub>
                    </m:sSub>
                    <m:r>
                      <a:rPr lang="vi-VN" sz="2000">
                        <a:latin typeface="Cambria Math"/>
                        <a:ea typeface="Times New Roman" panose="02020603050405020304" pitchFamily="18" charset="0"/>
                        <a:cs typeface="Times New Roman" panose="02020603050405020304" pitchFamily="18" charset="0"/>
                      </a:rPr>
                      <m:t>.</m:t>
                    </m:r>
                    <m:sSup>
                      <m:sSupPr>
                        <m:ctrlPr>
                          <a:rPr lang="en-US" sz="2000" i="1">
                            <a:latin typeface="Cambria Math"/>
                            <a:ea typeface="Times New Roman" panose="02020603050405020304" pitchFamily="18" charset="0"/>
                            <a:cs typeface="Times New Roman" panose="02020603050405020304" pitchFamily="18" charset="0"/>
                          </a:rPr>
                        </m:ctrlPr>
                      </m:sSupPr>
                      <m:e>
                        <m:r>
                          <m:rPr>
                            <m:sty m:val="p"/>
                          </m:rPr>
                          <a:rPr lang="vi-VN" sz="2000">
                            <a:latin typeface="Cambria Math"/>
                            <a:ea typeface="Times New Roman" panose="02020603050405020304" pitchFamily="18" charset="0"/>
                            <a:cs typeface="Times New Roman" panose="02020603050405020304" pitchFamily="18" charset="0"/>
                          </a:rPr>
                          <m:t>q</m:t>
                        </m:r>
                      </m:e>
                      <m:sup>
                        <m:r>
                          <m:rPr>
                            <m:sty m:val="p"/>
                          </m:rPr>
                          <a:rPr lang="vi-VN" sz="2000">
                            <a:latin typeface="Cambria Math"/>
                            <a:ea typeface="Times New Roman" panose="02020603050405020304" pitchFamily="18" charset="0"/>
                            <a:cs typeface="Times New Roman" panose="02020603050405020304" pitchFamily="18" charset="0"/>
                          </a:rPr>
                          <m:t>n</m:t>
                        </m:r>
                        <m:r>
                          <a:rPr lang="vi-VN" sz="2000" i="1">
                            <a:latin typeface="Cambria Math"/>
                            <a:ea typeface="Times New Roman" panose="02020603050405020304" pitchFamily="18" charset="0"/>
                            <a:cs typeface="Times New Roman" panose="02020603050405020304" pitchFamily="18" charset="0"/>
                          </a:rPr>
                          <m:t>−</m:t>
                        </m:r>
                        <m:r>
                          <a:rPr lang="vi-VN" sz="2000">
                            <a:latin typeface="Cambria Math"/>
                            <a:ea typeface="Times New Roman" panose="02020603050405020304" pitchFamily="18" charset="0"/>
                            <a:cs typeface="Times New Roman" panose="02020603050405020304" pitchFamily="18" charset="0"/>
                          </a:rPr>
                          <m:t>1</m:t>
                        </m:r>
                      </m:sup>
                    </m:sSup>
                  </m:oMath>
                </a14:m>
                <a:r>
                  <a:rPr lang="vi-VN" sz="2000" dirty="0">
                    <a:latin typeface="+mn-lt"/>
                    <a:ea typeface="Times New Roman" panose="02020603050405020304" pitchFamily="18"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865660" y="3071859"/>
                <a:ext cx="7625198" cy="1592359"/>
              </a:xfrm>
              <a:prstGeom prst="rect">
                <a:avLst/>
              </a:prstGeom>
              <a:blipFill>
                <a:blip r:embed="rId2"/>
                <a:stretch>
                  <a:fillRect l="-799" b="-613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xmlns="" id="{EBAF5B76-1442-C81B-014F-D9AE48E28204}"/>
              </a:ext>
            </a:extLst>
          </p:cNvPr>
          <p:cNvSpPr/>
          <p:nvPr/>
        </p:nvSpPr>
        <p:spPr>
          <a:xfrm>
            <a:off x="777893" y="467716"/>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grpSp>
        <p:nvGrpSpPr>
          <p:cNvPr id="14" name="Group 13">
            <a:extLst>
              <a:ext uri="{FF2B5EF4-FFF2-40B4-BE49-F238E27FC236}">
                <a16:creationId xmlns:a16="http://schemas.microsoft.com/office/drawing/2014/main" xmlns="" id="{4C57E7A2-E1E2-316A-60AF-AEEA31608CC4}"/>
              </a:ext>
            </a:extLst>
          </p:cNvPr>
          <p:cNvGrpSpPr/>
          <p:nvPr/>
        </p:nvGrpSpPr>
        <p:grpSpPr>
          <a:xfrm>
            <a:off x="3900960" y="2299502"/>
            <a:ext cx="1342079" cy="510214"/>
            <a:chOff x="8441668" y="4587774"/>
            <a:chExt cx="1263473" cy="823613"/>
          </a:xfrm>
        </p:grpSpPr>
        <p:pic>
          <p:nvPicPr>
            <p:cNvPr id="15" name="Picture 14">
              <a:extLst>
                <a:ext uri="{FF2B5EF4-FFF2-40B4-BE49-F238E27FC236}">
                  <a16:creationId xmlns:a16="http://schemas.microsoft.com/office/drawing/2014/main" xmlns="" id="{09DCDFC5-E5E9-3920-0931-3576C0D3ED76}"/>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xmlns=""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xmlns="" id="{91ECC19A-8C2E-2BAF-D231-7FCDABE57F55}"/>
              </a:ext>
            </a:extLst>
          </p:cNvPr>
          <p:cNvSpPr txBox="1"/>
          <p:nvPr/>
        </p:nvSpPr>
        <p:spPr>
          <a:xfrm>
            <a:off x="777894" y="397522"/>
            <a:ext cx="6929192" cy="1420325"/>
          </a:xfrm>
          <a:prstGeom prst="rect">
            <a:avLst/>
          </a:prstGeom>
          <a:noFill/>
        </p:spPr>
        <p:txBody>
          <a:bodyPr wrap="square">
            <a:spAutoFit/>
          </a:bodyPr>
          <a:lstStyle/>
          <a:p>
            <a:pPr algn="just">
              <a:lnSpc>
                <a:spcPct val="150000"/>
              </a:lnSpc>
            </a:pPr>
            <a:r>
              <a:rPr lang="en-US" sz="2000" dirty="0">
                <a:latin typeface="+mj-lt"/>
              </a:rPr>
              <a:t>           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có</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a:t>
            </a:r>
          </a:p>
          <a:p>
            <a:pPr algn="just">
              <a:lnSpc>
                <a:spcPct val="150000"/>
              </a:lnSpc>
            </a:pPr>
            <a:r>
              <a:rPr lang="en-US" sz="2000" dirty="0">
                <a:latin typeface="+mj-lt"/>
              </a:rPr>
              <a:t>a) </a:t>
            </a:r>
            <a:r>
              <a:rPr lang="en-US" sz="2000" dirty="0" err="1">
                <a:latin typeface="+mj-lt"/>
              </a:rPr>
              <a:t>Viết</a:t>
            </a:r>
            <a:r>
              <a:rPr lang="en-US" sz="2000" dirty="0">
                <a:latin typeface="+mj-lt"/>
              </a:rPr>
              <a:t> </a:t>
            </a:r>
            <a:r>
              <a:rPr lang="en-US" sz="2000" dirty="0" err="1">
                <a:latin typeface="+mj-lt"/>
              </a:rPr>
              <a:t>năm</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theo</a:t>
            </a:r>
            <a:r>
              <a:rPr lang="en-US" sz="2000" dirty="0">
                <a:latin typeface="+mj-lt"/>
              </a:rPr>
              <a:t> u</a:t>
            </a:r>
            <a:r>
              <a:rPr lang="en-US" sz="2000" baseline="-25000" dirty="0">
                <a:latin typeface="+mj-lt"/>
              </a:rPr>
              <a:t>1</a:t>
            </a:r>
            <a:r>
              <a:rPr lang="en-US" sz="2000" dirty="0">
                <a:latin typeface="+mj-lt"/>
              </a:rPr>
              <a:t> </a:t>
            </a:r>
            <a:r>
              <a:rPr lang="en-US" sz="2000" dirty="0" err="1">
                <a:latin typeface="+mj-lt"/>
              </a:rPr>
              <a:t>và</a:t>
            </a:r>
            <a:r>
              <a:rPr lang="en-US" sz="2000" dirty="0">
                <a:latin typeface="+mj-lt"/>
              </a:rPr>
              <a:t> q.</a:t>
            </a:r>
          </a:p>
          <a:p>
            <a:pPr algn="just">
              <a:lnSpc>
                <a:spcPct val="150000"/>
              </a:lnSpc>
            </a:pPr>
            <a:r>
              <a:rPr lang="en-US" sz="2000" dirty="0">
                <a:latin typeface="+mj-lt"/>
              </a:rPr>
              <a:t>b) </a:t>
            </a:r>
            <a:r>
              <a:rPr lang="en-US" sz="2000" dirty="0" err="1">
                <a:latin typeface="+mj-lt"/>
              </a:rPr>
              <a:t>Dự</a:t>
            </a:r>
            <a:r>
              <a:rPr lang="en-US" sz="2000" dirty="0">
                <a:latin typeface="+mj-lt"/>
              </a:rPr>
              <a:t> </a:t>
            </a:r>
            <a:r>
              <a:rPr lang="en-US" sz="2000" dirty="0" err="1">
                <a:latin typeface="+mj-lt"/>
              </a:rPr>
              <a:t>đoán</a:t>
            </a:r>
            <a:r>
              <a:rPr lang="en-US" sz="2000" dirty="0">
                <a:latin typeface="+mj-lt"/>
              </a:rPr>
              <a:t> </a:t>
            </a:r>
            <a:r>
              <a:rPr lang="en-US" sz="2000" dirty="0" err="1">
                <a:latin typeface="+mj-lt"/>
              </a:rPr>
              <a:t>công</a:t>
            </a:r>
            <a:r>
              <a:rPr lang="en-US" sz="2000" dirty="0">
                <a:latin typeface="+mj-lt"/>
              </a:rPr>
              <a:t> </a:t>
            </a:r>
            <a:r>
              <a:rPr lang="en-US" sz="2000" dirty="0" err="1">
                <a:latin typeface="+mj-lt"/>
              </a:rPr>
              <a:t>thức</a:t>
            </a:r>
            <a:r>
              <a:rPr lang="en-US" sz="2000" dirty="0">
                <a:latin typeface="+mj-lt"/>
              </a:rPr>
              <a:t> </a:t>
            </a:r>
            <a:r>
              <a:rPr lang="en-US" sz="2000" dirty="0" err="1">
                <a:latin typeface="+mj-lt"/>
              </a:rPr>
              <a:t>tính</a:t>
            </a:r>
            <a:r>
              <a:rPr lang="en-US" sz="2000" dirty="0">
                <a:latin typeface="+mj-lt"/>
              </a:rPr>
              <a:t> u</a:t>
            </a:r>
            <a:r>
              <a:rPr lang="en-US" sz="2000" baseline="-25000" dirty="0">
                <a:latin typeface="+mj-lt"/>
              </a:rPr>
              <a:t>n</a:t>
            </a:r>
            <a:r>
              <a:rPr lang="en-US" sz="2000" dirty="0">
                <a:latin typeface="+mj-lt"/>
              </a:rPr>
              <a:t> </a:t>
            </a:r>
            <a:r>
              <a:rPr lang="en-US" sz="2000" dirty="0" err="1">
                <a:latin typeface="+mj-lt"/>
              </a:rPr>
              <a:t>theo</a:t>
            </a:r>
            <a:r>
              <a:rPr lang="en-US" sz="2000" dirty="0">
                <a:latin typeface="+mj-lt"/>
              </a:rPr>
              <a:t> u</a:t>
            </a:r>
            <a:r>
              <a:rPr lang="en-US" sz="2000" baseline="-25000" dirty="0">
                <a:latin typeface="+mj-lt"/>
              </a:rPr>
              <a:t>1</a:t>
            </a:r>
            <a:r>
              <a:rPr lang="en-US" sz="2000" dirty="0">
                <a:latin typeface="+mj-lt"/>
              </a:rPr>
              <a:t> </a:t>
            </a:r>
            <a:r>
              <a:rPr lang="en-US" sz="2000" dirty="0" err="1">
                <a:latin typeface="+mj-lt"/>
              </a:rPr>
              <a:t>và</a:t>
            </a:r>
            <a:r>
              <a:rPr lang="en-US" sz="2000" dirty="0">
                <a:latin typeface="+mj-lt"/>
              </a:rPr>
              <a:t> q.</a:t>
            </a:r>
          </a:p>
        </p:txBody>
      </p:sp>
      <p:pic>
        <p:nvPicPr>
          <p:cNvPr id="25" name="Picture 24">
            <a:extLst>
              <a:ext uri="{FF2B5EF4-FFF2-40B4-BE49-F238E27FC236}">
                <a16:creationId xmlns:a16="http://schemas.microsoft.com/office/drawing/2014/main" xmlns="" id="{F01E5513-341D-3CB9-B61A-BAC695DF4538}"/>
              </a:ext>
            </a:extLst>
          </p:cNvPr>
          <p:cNvPicPr>
            <a:picLocks noChangeAspect="1"/>
          </p:cNvPicPr>
          <p:nvPr/>
        </p:nvPicPr>
        <p:blipFill>
          <a:blip r:embed="rId4"/>
          <a:stretch>
            <a:fillRect/>
          </a:stretch>
        </p:blipFill>
        <p:spPr>
          <a:xfrm>
            <a:off x="7101156" y="2037359"/>
            <a:ext cx="2280640" cy="1282860"/>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heel(1)">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xmlns=""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3" name="Rectangle 2">
            <a:extLst>
              <a:ext uri="{FF2B5EF4-FFF2-40B4-BE49-F238E27FC236}">
                <a16:creationId xmlns:a16="http://schemas.microsoft.com/office/drawing/2014/main" xmlns="" id="{5874F7CC-E516-01A2-6813-A153B7027F6B}"/>
              </a:ext>
            </a:extLst>
          </p:cNvPr>
          <p:cNvSpPr/>
          <p:nvPr/>
        </p:nvSpPr>
        <p:spPr>
          <a:xfrm>
            <a:off x="269143" y="1066448"/>
            <a:ext cx="8585859" cy="1441420"/>
          </a:xfrm>
          <a:prstGeom prst="rect">
            <a:avLst/>
          </a:prstGeom>
        </p:spPr>
        <p:txBody>
          <a:bodyPr wrap="square">
            <a:spAutoFit/>
          </a:bodyPr>
          <a:lstStyle/>
          <a:p>
            <a:pPr algn="just">
              <a:lnSpc>
                <a:spcPct val="150000"/>
              </a:lnSpc>
              <a:spcAft>
                <a:spcPts val="600"/>
              </a:spcAft>
            </a:pPr>
            <a:r>
              <a:rPr lang="nl-NL" sz="1800" dirty="0" err="1">
                <a:latin typeface="+mj-lt"/>
                <a:ea typeface="Calibri" panose="020F0502020204030204" pitchFamily="34" charset="0"/>
                <a:cs typeface="Times New Roman" panose="02020603050405020304" pitchFamily="18" charset="0"/>
              </a:rPr>
              <a:t>Vi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khuẩn</a:t>
            </a:r>
            <a:r>
              <a:rPr lang="nl-NL" sz="1800" dirty="0">
                <a:latin typeface="+mj-lt"/>
                <a:ea typeface="Calibri" panose="020F0502020204030204" pitchFamily="34" charset="0"/>
                <a:cs typeface="Times New Roman" panose="02020603050405020304" pitchFamily="18" charset="0"/>
              </a:rPr>
              <a:t> E. coli </a:t>
            </a:r>
            <a:r>
              <a:rPr lang="nl-NL" sz="1800" dirty="0" err="1">
                <a:latin typeface="+mj-lt"/>
                <a:ea typeface="Calibri" panose="020F0502020204030204" pitchFamily="34" charset="0"/>
                <a:cs typeface="Times New Roman" panose="02020603050405020304" pitchFamily="18" charset="0"/>
              </a:rPr>
              <a:t>trong</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điều</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kiện</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nuôi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cấy</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thích</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hợp</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cứ</a:t>
            </a:r>
            <a:r>
              <a:rPr lang="nl-NL" sz="1800" dirty="0">
                <a:latin typeface="+mj-lt"/>
                <a:ea typeface="Calibri" panose="020F0502020204030204" pitchFamily="34" charset="0"/>
                <a:cs typeface="Times New Roman" panose="02020603050405020304" pitchFamily="18" charset="0"/>
              </a:rPr>
              <a:t> 20 </a:t>
            </a:r>
            <a:r>
              <a:rPr lang="nl-NL" sz="1800" dirty="0" err="1">
                <a:latin typeface="+mj-lt"/>
                <a:ea typeface="Calibri" panose="020F0502020204030204" pitchFamily="34" charset="0"/>
                <a:cs typeface="Times New Roman" panose="02020603050405020304" pitchFamily="18" charset="0"/>
              </a:rPr>
              <a:t>phút</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lại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nhân</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đôi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một</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lần</a:t>
            </a:r>
            <a:r>
              <a:rPr lang="nl-NL"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r">
              <a:lnSpc>
                <a:spcPct val="150000"/>
              </a:lnSpc>
              <a:spcAft>
                <a:spcPts val="600"/>
              </a:spcAft>
            </a:pPr>
            <a:r>
              <a:rPr lang="nl-NL" sz="1800" i="1" dirty="0">
                <a:latin typeface="+mj-lt"/>
                <a:ea typeface="Calibri" panose="020F0502020204030204" pitchFamily="34" charset="0"/>
                <a:cs typeface="Times New Roman" panose="02020603050405020304" pitchFamily="18" charset="0"/>
              </a:rPr>
              <a:t>(</a:t>
            </a:r>
            <a:r>
              <a:rPr lang="nl-NL" sz="1800" i="1" dirty="0" err="1">
                <a:latin typeface="+mj-lt"/>
                <a:ea typeface="Calibri" panose="020F0502020204030204" pitchFamily="34" charset="0"/>
                <a:cs typeface="Times New Roman" panose="02020603050405020304" pitchFamily="18" charset="0"/>
              </a:rPr>
              <a:t>Nguồn</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Sinh</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học</a:t>
            </a:r>
            <a:r>
              <a:rPr lang="nl-NL" sz="1800" i="1" dirty="0">
                <a:latin typeface="+mj-lt"/>
                <a:ea typeface="Calibri" panose="020F0502020204030204" pitchFamily="34" charset="0"/>
                <a:cs typeface="Times New Roman" panose="02020603050405020304" pitchFamily="18" charset="0"/>
              </a:rPr>
              <a:t> 10, NXB </a:t>
            </a:r>
            <a:r>
              <a:rPr lang="nl-NL" sz="1800" i="1" dirty="0" err="1">
                <a:latin typeface="+mj-lt"/>
                <a:ea typeface="Calibri" panose="020F0502020204030204" pitchFamily="34" charset="0"/>
                <a:cs typeface="Times New Roman" panose="02020603050405020304" pitchFamily="18" charset="0"/>
              </a:rPr>
              <a:t>Giáo</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dục</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Việt</a:t>
            </a:r>
            <a:r>
              <a:rPr lang="nl-NL" sz="1800" i="1" dirty="0">
                <a:latin typeface="+mj-lt"/>
                <a:ea typeface="Calibri" panose="020F0502020204030204" pitchFamily="34" charset="0"/>
                <a:cs typeface="Times New Roman" panose="02020603050405020304" pitchFamily="18" charset="0"/>
              </a:rPr>
              <a:t> Nam, 2010)</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err="1">
                <a:latin typeface="+mj-lt"/>
                <a:ea typeface="Calibri" panose="020F0502020204030204" pitchFamily="34" charset="0"/>
                <a:cs typeface="Times New Roman" panose="02020603050405020304" pitchFamily="18" charset="0"/>
              </a:rPr>
              <a:t>Giả</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sử</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lúc</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đầu</a:t>
            </a:r>
            <a:r>
              <a:rPr lang="nl-NL" sz="1800" dirty="0">
                <a:latin typeface="+mj-lt"/>
                <a:ea typeface="Calibri" panose="020F0502020204030204" pitchFamily="34" charset="0"/>
                <a:cs typeface="Times New Roman" panose="02020603050405020304" pitchFamily="18" charset="0"/>
              </a:rPr>
              <a:t> có 100 vi </a:t>
            </a:r>
            <a:r>
              <a:rPr lang="nl-NL" sz="1800" dirty="0" err="1">
                <a:latin typeface="+mj-lt"/>
                <a:ea typeface="Calibri" panose="020F0502020204030204" pitchFamily="34" charset="0"/>
                <a:cs typeface="Times New Roman" panose="02020603050405020304" pitchFamily="18" charset="0"/>
              </a:rPr>
              <a:t>khuẩn</a:t>
            </a:r>
            <a:r>
              <a:rPr lang="nl-NL" sz="1800" dirty="0">
                <a:latin typeface="+mj-lt"/>
                <a:ea typeface="Calibri" panose="020F0502020204030204" pitchFamily="34" charset="0"/>
                <a:cs typeface="Times New Roman" panose="02020603050405020304" pitchFamily="18" charset="0"/>
              </a:rPr>
              <a:t> E. coli.</a:t>
            </a:r>
            <a:endParaRPr lang="en-US" sz="1800" dirty="0">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93F0ACCA-4B43-FEE9-8FDD-561DEE8178E4}"/>
              </a:ext>
            </a:extLst>
          </p:cNvPr>
          <p:cNvPicPr>
            <a:picLocks noChangeAspect="1"/>
          </p:cNvPicPr>
          <p:nvPr/>
        </p:nvPicPr>
        <p:blipFill>
          <a:blip r:embed="rId3"/>
          <a:srcRect/>
          <a:stretch/>
        </p:blipFill>
        <p:spPr>
          <a:xfrm>
            <a:off x="5938320" y="2237646"/>
            <a:ext cx="2790004" cy="2213278"/>
          </a:xfrm>
          <a:prstGeom prst="rect">
            <a:avLst/>
          </a:prstGeom>
        </p:spPr>
      </p:pic>
      <p:grpSp>
        <p:nvGrpSpPr>
          <p:cNvPr id="11" name="Group 10">
            <a:extLst>
              <a:ext uri="{FF2B5EF4-FFF2-40B4-BE49-F238E27FC236}">
                <a16:creationId xmlns:a16="http://schemas.microsoft.com/office/drawing/2014/main" xmlns="" id="{CE61CCC0-46DD-80D4-DE92-9BBDA2363FE0}"/>
              </a:ext>
            </a:extLst>
          </p:cNvPr>
          <p:cNvGrpSpPr/>
          <p:nvPr/>
        </p:nvGrpSpPr>
        <p:grpSpPr>
          <a:xfrm>
            <a:off x="292894" y="2829738"/>
            <a:ext cx="5645426" cy="2313761"/>
            <a:chOff x="8187230" y="8540144"/>
            <a:chExt cx="10958562" cy="2313761"/>
          </a:xfrm>
        </p:grpSpPr>
        <p:sp>
          <p:nvSpPr>
            <p:cNvPr id="15" name="Thought Bubble: Cloud 14">
              <a:extLst>
                <a:ext uri="{FF2B5EF4-FFF2-40B4-BE49-F238E27FC236}">
                  <a16:creationId xmlns:a16="http://schemas.microsoft.com/office/drawing/2014/main" xmlns="" id="{F138EFE2-F180-8213-ACEF-C001564C1F23}"/>
                </a:ext>
              </a:extLst>
            </p:cNvPr>
            <p:cNvSpPr/>
            <p:nvPr/>
          </p:nvSpPr>
          <p:spPr>
            <a:xfrm>
              <a:off x="8187230" y="8540144"/>
              <a:ext cx="10219632" cy="1393155"/>
            </a:xfrm>
            <a:prstGeom prst="cloudCallout">
              <a:avLst>
                <a:gd name="adj1" fmla="val 44041"/>
                <a:gd name="adj2" fmla="val 72764"/>
              </a:avLst>
            </a:prstGeom>
            <a:solidFill>
              <a:srgbClr val="4BACC6">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xmlns="" id="{44C020D1-785F-038E-CED8-26626FABDB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191361" y="9891108"/>
              <a:ext cx="1954431" cy="962797"/>
            </a:xfrm>
            <a:prstGeom prst="rect">
              <a:avLst/>
            </a:prstGeom>
          </p:spPr>
        </p:pic>
        <p:sp>
          <p:nvSpPr>
            <p:cNvPr id="18" name="Rectangle 17">
              <a:extLst>
                <a:ext uri="{FF2B5EF4-FFF2-40B4-BE49-F238E27FC236}">
                  <a16:creationId xmlns:a16="http://schemas.microsoft.com/office/drawing/2014/main" xmlns="" id="{2A84F3AD-BFE0-96F9-F834-6E845CB926B5}"/>
                </a:ext>
              </a:extLst>
            </p:cNvPr>
            <p:cNvSpPr/>
            <p:nvPr/>
          </p:nvSpPr>
          <p:spPr>
            <a:xfrm>
              <a:off x="9274888" y="8800704"/>
              <a:ext cx="8044315" cy="872034"/>
            </a:xfrm>
            <a:prstGeom prst="rect">
              <a:avLst/>
            </a:prstGeom>
          </p:spPr>
          <p:txBody>
            <a:bodyPr wrap="square">
              <a:spAutoFit/>
            </a:bodyPr>
            <a:lstStyle/>
            <a:p>
              <a:pPr algn="just">
                <a:lnSpc>
                  <a:spcPct val="150000"/>
                </a:lnSpc>
                <a:spcAft>
                  <a:spcPts val="600"/>
                </a:spcAft>
              </a:pPr>
              <a:r>
                <a:rPr lang="nl-NL" sz="1800" dirty="0" err="1">
                  <a:effectLst/>
                  <a:latin typeface="+mj-lt"/>
                  <a:ea typeface="Calibri" panose="020F0502020204030204" pitchFamily="34" charset="0"/>
                  <a:cs typeface="Times New Roman" panose="02020603050405020304" pitchFamily="18" charset="0"/>
                </a:rPr>
                <a:t>Hỏi</a:t>
              </a:r>
              <a:r>
                <a:rPr lang="nl-NL" sz="1800" dirty="0">
                  <a:effectLst/>
                  <a:latin typeface="+mj-lt"/>
                  <a:ea typeface="Calibri" panose="020F0502020204030204" pitchFamily="34" charset="0"/>
                  <a:cs typeface="Times New Roman" panose="02020603050405020304" pitchFamily="18" charset="0"/>
                </a:rPr>
                <a:t> có </a:t>
              </a:r>
              <a:r>
                <a:rPr lang="nl-NL" sz="1800" dirty="0" err="1">
                  <a:effectLst/>
                  <a:latin typeface="+mj-lt"/>
                  <a:ea typeface="Calibri" panose="020F0502020204030204" pitchFamily="34" charset="0"/>
                  <a:cs typeface="Times New Roman" panose="02020603050405020304" pitchFamily="18" charset="0"/>
                </a:rPr>
                <a:t>bao</a:t>
              </a:r>
              <a:r>
                <a:rPr lang="nl-NL" sz="1800" dirty="0">
                  <a:effectLst/>
                  <a:latin typeface="+mj-lt"/>
                  <a:ea typeface="Calibri" panose="020F0502020204030204" pitchFamily="34" charset="0"/>
                  <a:cs typeface="Times New Roman" panose="02020603050405020304" pitchFamily="18" charset="0"/>
                </a:rPr>
                <a:t> </a:t>
              </a:r>
              <a:r>
                <a:rPr lang="nl-NL" sz="1800" dirty="0" err="1">
                  <a:effectLst/>
                  <a:latin typeface="+mj-lt"/>
                  <a:ea typeface="Calibri" panose="020F0502020204030204" pitchFamily="34" charset="0"/>
                  <a:cs typeface="Times New Roman" panose="02020603050405020304" pitchFamily="18" charset="0"/>
                </a:rPr>
                <a:t>nhiêu</a:t>
              </a:r>
              <a:r>
                <a:rPr lang="nl-NL" sz="1800" dirty="0">
                  <a:effectLst/>
                  <a:latin typeface="+mj-lt"/>
                  <a:ea typeface="Calibri" panose="020F0502020204030204" pitchFamily="34" charset="0"/>
                  <a:cs typeface="Times New Roman" panose="02020603050405020304" pitchFamily="18" charset="0"/>
                </a:rPr>
                <a:t> vi </a:t>
              </a:r>
              <a:r>
                <a:rPr lang="nl-NL" sz="1800" dirty="0" err="1">
                  <a:effectLst/>
                  <a:latin typeface="+mj-lt"/>
                  <a:ea typeface="Calibri" panose="020F0502020204030204" pitchFamily="34" charset="0"/>
                  <a:cs typeface="Times New Roman" panose="02020603050405020304" pitchFamily="18" charset="0"/>
                </a:rPr>
                <a:t>khuẩn</a:t>
              </a:r>
              <a:r>
                <a:rPr lang="nl-NL" sz="1800" dirty="0">
                  <a:effectLst/>
                  <a:latin typeface="+mj-lt"/>
                  <a:ea typeface="Calibri" panose="020F0502020204030204" pitchFamily="34" charset="0"/>
                  <a:cs typeface="Times New Roman" panose="02020603050405020304" pitchFamily="18" charset="0"/>
                </a:rPr>
                <a:t> </a:t>
              </a:r>
              <a:r>
                <a:rPr lang="nl-NL" sz="1800" dirty="0" err="1">
                  <a:effectLst/>
                  <a:latin typeface="+mj-lt"/>
                  <a:ea typeface="Calibri" panose="020F0502020204030204" pitchFamily="34" charset="0"/>
                  <a:cs typeface="Times New Roman" panose="02020603050405020304" pitchFamily="18" charset="0"/>
                </a:rPr>
                <a:t>E.coli</a:t>
              </a:r>
              <a:r>
                <a:rPr lang="nl-NL" sz="1800" dirty="0">
                  <a:effectLst/>
                  <a:latin typeface="+mj-lt"/>
                  <a:ea typeface="Calibri" panose="020F0502020204030204" pitchFamily="34" charset="0"/>
                  <a:cs typeface="Times New Roman" panose="02020603050405020304" pitchFamily="18" charset="0"/>
                </a:rPr>
                <a:t> </a:t>
              </a:r>
              <a:r>
                <a:rPr lang="nl-NL" sz="1800" dirty="0" err="1">
                  <a:effectLst/>
                  <a:latin typeface="+mj-lt"/>
                  <a:ea typeface="Calibri" panose="020F0502020204030204" pitchFamily="34" charset="0"/>
                  <a:cs typeface="Times New Roman" panose="02020603050405020304" pitchFamily="18" charset="0"/>
                </a:rPr>
                <a:t>sau</a:t>
              </a:r>
              <a:r>
                <a:rPr lang="nl-NL" sz="1800" dirty="0">
                  <a:effectLst/>
                  <a:latin typeface="+mj-lt"/>
                  <a:ea typeface="Calibri" panose="020F0502020204030204" pitchFamily="34" charset="0"/>
                  <a:cs typeface="Times New Roman" panose="02020603050405020304" pitchFamily="18" charset="0"/>
                </a:rPr>
                <a:t> 180 </a:t>
              </a:r>
              <a:r>
                <a:rPr lang="nl-NL" sz="1800" dirty="0" err="1">
                  <a:effectLst/>
                  <a:latin typeface="+mj-lt"/>
                  <a:ea typeface="Calibri" panose="020F0502020204030204" pitchFamily="34" charset="0"/>
                  <a:cs typeface="Times New Roman" panose="02020603050405020304" pitchFamily="18" charset="0"/>
                </a:rPr>
                <a:t>phút</a:t>
              </a:r>
              <a:r>
                <a:rPr lang="nl-NL" sz="1800" dirty="0">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xmlns="" id="{5E367021-5F45-B7E0-67DA-6F39518650F6}"/>
              </a:ext>
            </a:extLst>
          </p:cNvPr>
          <p:cNvSpPr txBox="1">
            <a:spLocks/>
          </p:cNvSpPr>
          <p:nvPr/>
        </p:nvSpPr>
        <p:spPr>
          <a:xfrm>
            <a:off x="2054430" y="724525"/>
            <a:ext cx="5153891" cy="74801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SỐ HẠNG TỔNG QUÁT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D504A159-3BD5-FAF9-CBEC-2588C7ABFBC6}"/>
                  </a:ext>
                </a:extLst>
              </p:cNvPr>
              <p:cNvSpPr txBox="1"/>
              <p:nvPr/>
            </p:nvSpPr>
            <p:spPr>
              <a:xfrm>
                <a:off x="568641" y="1844562"/>
                <a:ext cx="8006715" cy="1764522"/>
              </a:xfrm>
              <a:prstGeom prst="rect">
                <a:avLst/>
              </a:prstGeom>
              <a:solidFill>
                <a:srgbClr val="FBB7CA"/>
              </a:solidFill>
            </p:spPr>
            <p:txBody>
              <a:bodyPr wrap="square">
                <a:spAutoFit/>
              </a:bodyPr>
              <a:lstStyle/>
              <a:p>
                <a:pPr algn="just">
                  <a:lnSpc>
                    <a:spcPct val="150000"/>
                  </a:lnSpc>
                  <a:spcAft>
                    <a:spcPts val="6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Nếu cấp số nhân </a:t>
                </a:r>
                <a14:m>
                  <m:oMath xmlns:m="http://schemas.openxmlformats.org/officeDocument/2006/math">
                    <m:r>
                      <a:rPr lang="vi-VN"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latin typeface="Cambria Math"/>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𝑢</m:t>
                        </m:r>
                      </m:e>
                      <m:sub>
                        <m:r>
                          <a:rPr lang="vi-VN" sz="2400" i="1">
                            <a:latin typeface="Cambria Math" panose="02040503050406030204" pitchFamily="18" charset="0"/>
                            <a:ea typeface="Calibri" panose="020F0502020204030204" pitchFamily="34" charset="0"/>
                            <a:cs typeface="Times New Roman" panose="02020603050405020304" pitchFamily="18" charset="0"/>
                          </a:rPr>
                          <m:t>𝑛</m:t>
                        </m:r>
                      </m:sub>
                    </m:sSub>
                    <m:r>
                      <a:rPr lang="vi-VN" sz="2400" i="1">
                        <a:latin typeface="Cambria Math" panose="02040503050406030204" pitchFamily="18" charset="0"/>
                        <a:ea typeface="Calibri" panose="020F0502020204030204" pitchFamily="34" charset="0"/>
                        <a:cs typeface="Times New Roman" panose="02020603050405020304" pitchFamily="18" charset="0"/>
                      </a:rPr>
                      <m:t>)</m:t>
                    </m:r>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có số hạng đầu </a:t>
                </a:r>
                <a14:m>
                  <m:oMath xmlns:m="http://schemas.openxmlformats.org/officeDocument/2006/math">
                    <m:sSub>
                      <m:sSubPr>
                        <m:ctrlPr>
                          <a:rPr lang="en-US" sz="2400" i="1">
                            <a:latin typeface="Cambria Math"/>
                            <a:ea typeface="Times New Roman" panose="02020603050405020304" pitchFamily="18" charset="0"/>
                            <a:cs typeface="Times New Roman" panose="02020603050405020304" pitchFamily="18" charset="0"/>
                          </a:rPr>
                        </m:ctrlPr>
                      </m:sSubPr>
                      <m:e>
                        <m:r>
                          <a:rPr lang="vi-VN" sz="24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400"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và công bội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q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thì số hạng tổng quát </a:t>
                </a:r>
                <a14:m>
                  <m:oMath xmlns:m="http://schemas.openxmlformats.org/officeDocument/2006/math">
                    <m:sSub>
                      <m:sSubPr>
                        <m:ctrlPr>
                          <a:rPr lang="en-US" sz="2400" i="1">
                            <a:latin typeface="Cambria Math"/>
                            <a:ea typeface="Times New Roman" panose="02020603050405020304" pitchFamily="18" charset="0"/>
                            <a:cs typeface="Times New Roman" panose="02020603050405020304" pitchFamily="18" charset="0"/>
                          </a:rPr>
                        </m:ctrlPr>
                      </m:sSubPr>
                      <m:e>
                        <m:r>
                          <a:rPr lang="vi-VN" sz="24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400" i="1">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được xác định bởi công thức: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400" i="1">
                            <a:latin typeface="Cambria Math"/>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𝑢</m:t>
                        </m:r>
                      </m:e>
                      <m:sub>
                        <m:r>
                          <a:rPr lang="vi-VN" sz="2400" i="1">
                            <a:latin typeface="Cambria Math" panose="02040503050406030204" pitchFamily="18" charset="0"/>
                            <a:ea typeface="Calibri" panose="020F0502020204030204" pitchFamily="34" charset="0"/>
                            <a:cs typeface="Times New Roman" panose="02020603050405020304" pitchFamily="18" charset="0"/>
                          </a:rPr>
                          <m:t>𝑛</m:t>
                        </m:r>
                      </m:sub>
                    </m:sSub>
                    <m:r>
                      <a:rPr lang="vi-VN"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latin typeface="Cambria Math"/>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𝑢</m:t>
                        </m:r>
                      </m:e>
                      <m:sub>
                        <m:r>
                          <a:rPr lang="vi-VN" sz="2400" i="1">
                            <a:latin typeface="Cambria Math" panose="02040503050406030204" pitchFamily="18" charset="0"/>
                            <a:ea typeface="Calibri" panose="020F0502020204030204" pitchFamily="34" charset="0"/>
                            <a:cs typeface="Times New Roman" panose="02020603050405020304" pitchFamily="18" charset="0"/>
                          </a:rPr>
                          <m:t>1</m:t>
                        </m:r>
                      </m:sub>
                    </m:sSub>
                    <m:r>
                      <a:rPr lang="vi-VN" sz="24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latin typeface="Cambria Math"/>
                            <a:ea typeface="Calibri" panose="020F0502020204030204" pitchFamily="34" charset="0"/>
                            <a:cs typeface="Times New Roman" panose="02020603050405020304" pitchFamily="18" charset="0"/>
                          </a:rPr>
                        </m:ctrlPr>
                      </m:sSupPr>
                      <m:e>
                        <m:r>
                          <a:rPr lang="vi-VN" sz="2400" i="1">
                            <a:latin typeface="Cambria Math" panose="02040503050406030204" pitchFamily="18" charset="0"/>
                            <a:ea typeface="Calibri" panose="020F0502020204030204" pitchFamily="34" charset="0"/>
                            <a:cs typeface="Times New Roman" panose="02020603050405020304" pitchFamily="18" charset="0"/>
                          </a:rPr>
                          <m:t>𝑞</m:t>
                        </m:r>
                      </m:e>
                      <m:sup>
                        <m:r>
                          <a:rPr lang="vi-VN" sz="2400" i="1">
                            <a:latin typeface="Cambria Math" panose="02040503050406030204" pitchFamily="18" charset="0"/>
                            <a:ea typeface="Calibri" panose="020F0502020204030204" pitchFamily="34" charset="0"/>
                            <a:cs typeface="Times New Roman" panose="02020603050405020304" pitchFamily="18" charset="0"/>
                          </a:rPr>
                          <m:t>𝑛</m:t>
                        </m:r>
                        <m:r>
                          <a:rPr lang="vi-VN" sz="2400" i="1">
                            <a:latin typeface="Cambria Math" panose="02040503050406030204" pitchFamily="18" charset="0"/>
                            <a:ea typeface="Calibri" panose="020F0502020204030204" pitchFamily="34" charset="0"/>
                            <a:cs typeface="Times New Roman" panose="02020603050405020304" pitchFamily="18" charset="0"/>
                          </a:rPr>
                          <m:t>−1</m:t>
                        </m:r>
                      </m:sup>
                    </m:sSup>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với </a:t>
                </a:r>
                <a14:m>
                  <m:oMath xmlns:m="http://schemas.openxmlformats.org/officeDocument/2006/math">
                    <m:r>
                      <a:rPr lang="vi-VN" sz="2400" i="1">
                        <a:latin typeface="Cambria Math" panose="02040503050406030204" pitchFamily="18" charset="0"/>
                        <a:ea typeface="Times New Roman" panose="02020603050405020304" pitchFamily="18" charset="0"/>
                        <a:cs typeface="Times New Roman" panose="02020603050405020304" pitchFamily="18" charset="0"/>
                      </a:rPr>
                      <m:t>𝑛</m:t>
                    </m:r>
                    <m:r>
                      <a:rPr lang="vi-VN" sz="2400" i="1">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764522"/>
              </a:xfrm>
              <a:prstGeom prst="rect">
                <a:avLst/>
              </a:prstGeom>
              <a:blipFill>
                <a:blip r:embed="rId3"/>
                <a:stretch>
                  <a:fillRect l="-1142" r="-1142" b="-7266"/>
                </a:stretch>
              </a:blipFill>
            </p:spPr>
            <p:txBody>
              <a:bodyPr/>
              <a:lstStyle/>
              <a:p>
                <a:r>
                  <a:rPr lang="en-US">
                    <a:noFill/>
                  </a:rPr>
                  <a:t> </a:t>
                </a:r>
              </a:p>
            </p:txBody>
          </p:sp>
        </mc:Fallback>
      </mc:AlternateContent>
    </p:spTree>
    <p:extLst>
      <p:ext uri="{BB962C8B-B14F-4D97-AF65-F5344CB8AC3E}">
        <p14:creationId xmlns:p14="http://schemas.microsoft.com/office/powerpoint/2010/main" val="228145544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4" name="Oval Callout 29">
            <a:extLst>
              <a:ext uri="{FF2B5EF4-FFF2-40B4-BE49-F238E27FC236}">
                <a16:creationId xmlns:a16="http://schemas.microsoft.com/office/drawing/2014/main" xmlns="" id="{5F882A73-3CAE-C2FD-2962-3D3CF69AE1A8}"/>
              </a:ext>
            </a:extLst>
          </p:cNvPr>
          <p:cNvSpPr/>
          <p:nvPr/>
        </p:nvSpPr>
        <p:spPr>
          <a:xfrm>
            <a:off x="202224" y="2639370"/>
            <a:ext cx="972752" cy="425555"/>
          </a:xfrm>
          <a:prstGeom prst="wedgeEllipseCallout">
            <a:avLst>
              <a:gd name="adj1" fmla="val 34388"/>
              <a:gd name="adj2" fmla="val 6725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9444A341-6280-C3BD-6F37-1EF1A3EB3DAD}"/>
                  </a:ext>
                </a:extLst>
              </p:cNvPr>
              <p:cNvSpPr txBox="1"/>
              <p:nvPr/>
            </p:nvSpPr>
            <p:spPr>
              <a:xfrm>
                <a:off x="688600" y="1309763"/>
                <a:ext cx="7885384" cy="1148904"/>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Cho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14:m>
                  <m:oMath xmlns:m="http://schemas.openxmlformats.org/officeDocument/2006/math">
                    <m:d>
                      <m:dPr>
                        <m:ctrlPr>
                          <a:rPr lang="en-US" sz="2000" b="0" i="1" kern="1200" smtClean="0">
                            <a:solidFill>
                              <a:prstClr val="black"/>
                            </a:solidFill>
                            <a:latin typeface="Cambria Math"/>
                            <a:ea typeface="+mn-ea"/>
                            <a:cs typeface="Arial" panose="020B0604020202020204" pitchFamily="34" charset="0"/>
                          </a:rPr>
                        </m:ctrlPr>
                      </m:dPr>
                      <m:e>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e>
                    </m:d>
                  </m:oMath>
                </a14:m>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14:m>
                  <m:oMath xmlns:m="http://schemas.openxmlformats.org/officeDocument/2006/math">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=4</m:t>
                    </m:r>
                  </m:oMath>
                </a14:m>
                <a:r>
                  <a:rPr lang="en-US" sz="2000" dirty="0">
                    <a:latin typeface="+mj-lt"/>
                  </a:rPr>
                  <a:t>, </a:t>
                </a:r>
                <a:r>
                  <a:rPr lang="en-US" sz="2000" dirty="0" err="1">
                    <a:latin typeface="+mj-lt"/>
                  </a:rPr>
                  <a:t>công</a:t>
                </a:r>
                <a:r>
                  <a:rPr lang="en-US" sz="2000" dirty="0">
                    <a:latin typeface="+mj-lt"/>
                  </a:rPr>
                  <a:t> </a:t>
                </a:r>
                <a:r>
                  <a:rPr lang="en-US" sz="2000" dirty="0" err="1">
                    <a:latin typeface="+mj-lt"/>
                  </a:rPr>
                  <a:t>bội</a:t>
                </a:r>
                <a:r>
                  <a:rPr lang="en-US" sz="2000" dirty="0">
                    <a:latin typeface="+mj-lt"/>
                  </a:rPr>
                  <a:t> </a:t>
                </a:r>
                <a14:m>
                  <m:oMath xmlns:m="http://schemas.openxmlformats.org/officeDocument/2006/math">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dirty="0">
                    <a:latin typeface="+mj-lt"/>
                  </a:rPr>
                  <a:t>. </a:t>
                </a:r>
                <a:r>
                  <a:rPr lang="en-US" sz="2000" dirty="0" err="1">
                    <a:latin typeface="+mj-lt"/>
                  </a:rPr>
                  <a:t>Tính</a:t>
                </a:r>
                <a:r>
                  <a:rPr lang="en-US" sz="2000" dirty="0">
                    <a:latin typeface="+mj-lt"/>
                  </a:rPr>
                  <a:t> </a:t>
                </a:r>
                <a14:m>
                  <m:oMath xmlns:m="http://schemas.openxmlformats.org/officeDocument/2006/math">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7</m:t>
                        </m:r>
                      </m:sub>
                    </m:sSub>
                  </m:oMath>
                </a14:m>
                <a:endParaRPr lang="en-US" sz="2000" dirty="0">
                  <a:latin typeface="+mj-lt"/>
                </a:endParaRPr>
              </a:p>
            </p:txBody>
          </p:sp>
        </mc:Choice>
        <mc:Fallback xmlns="">
          <p:sp>
            <p:nvSpPr>
              <p:cNvPr id="5" name="TextBox 4">
                <a:extLst>
                  <a:ext uri="{FF2B5EF4-FFF2-40B4-BE49-F238E27FC236}">
                    <a16:creationId xmlns:a16="http://schemas.microsoft.com/office/drawing/2014/main" id="{9444A341-6280-C3BD-6F37-1EF1A3EB3DAD}"/>
                  </a:ext>
                </a:extLst>
              </p:cNvPr>
              <p:cNvSpPr txBox="1">
                <a:spLocks noRot="1" noChangeAspect="1" noMove="1" noResize="1" noEditPoints="1" noAdjustHandles="1" noChangeArrowheads="1" noChangeShapeType="1" noTextEdit="1"/>
              </p:cNvSpPr>
              <p:nvPr/>
            </p:nvSpPr>
            <p:spPr>
              <a:xfrm>
                <a:off x="688600" y="1309763"/>
                <a:ext cx="7885384" cy="1148904"/>
              </a:xfrm>
              <a:prstGeom prst="rect">
                <a:avLst/>
              </a:prstGeom>
              <a:blipFill>
                <a:blip r:embed="rId3"/>
                <a:stretch>
                  <a:fillRect l="-851" b="-904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xmlns="" id="{6C5F3544-2503-0EEE-5637-0F1E7DE97044}"/>
              </a:ext>
            </a:extLst>
          </p:cNvPr>
          <p:cNvSpPr txBox="1"/>
          <p:nvPr/>
        </p:nvSpPr>
        <p:spPr>
          <a:xfrm>
            <a:off x="3161048" y="509135"/>
            <a:ext cx="2821903" cy="562630"/>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3: SGK – tr.54</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27962235-C4F8-E4B3-2043-4ED8C0A884EB}"/>
                  </a:ext>
                </a:extLst>
              </p:cNvPr>
              <p:cNvSpPr txBox="1"/>
              <p:nvPr/>
            </p:nvSpPr>
            <p:spPr>
              <a:xfrm>
                <a:off x="1123233" y="3245628"/>
                <a:ext cx="7016118" cy="1682512"/>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Theo </a:t>
                </a:r>
                <a:r>
                  <a:rPr lang="en-US" sz="2000" kern="1200" dirty="0" err="1">
                    <a:solidFill>
                      <a:prstClr val="black"/>
                    </a:solidFill>
                    <a:latin typeface="+mj-lt"/>
                    <a:ea typeface="+mn-ea"/>
                    <a:cs typeface="Arial" panose="020B0604020202020204" pitchFamily="34" charset="0"/>
                  </a:rPr>
                  <a:t>công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tổng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quát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ta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7</m:t>
                          </m:r>
                        </m:sub>
                      </m:sSub>
                      <m:r>
                        <a:rPr lang="en-US" sz="2000" b="0" i="1" smtClean="0">
                          <a:latin typeface="Cambria Math" panose="02040503050406030204" pitchFamily="18" charset="0"/>
                        </a:rPr>
                        <m:t>=</m:t>
                      </m:r>
                      <m:sSub>
                        <m:sSubPr>
                          <m:ctrlPr>
                            <a:rPr lang="en-US" sz="2000" b="0" i="1" smtClean="0">
                              <a:latin typeface="Cambria Math"/>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p>
                        <m:sSupPr>
                          <m:ctrlPr>
                            <a:rPr lang="en-US" sz="2000" b="0" i="1" smtClean="0">
                              <a:latin typeface="Cambria Math"/>
                            </a:rPr>
                          </m:ctrlPr>
                        </m:sSupPr>
                        <m:e>
                          <m:r>
                            <a:rPr lang="en-US" sz="2000" b="0" i="1" smtClean="0">
                              <a:latin typeface="Cambria Math" panose="02040503050406030204" pitchFamily="18" charset="0"/>
                            </a:rPr>
                            <m:t>𝑞</m:t>
                          </m:r>
                        </m:e>
                        <m:sup>
                          <m:r>
                            <a:rPr lang="en-US" sz="2000" b="0" i="1" smtClean="0">
                              <a:latin typeface="Cambria Math" panose="02040503050406030204" pitchFamily="18" charset="0"/>
                            </a:rPr>
                            <m:t>7−1</m:t>
                          </m:r>
                        </m:sup>
                      </m:sSup>
                      <m:r>
                        <a:rPr lang="en-US" sz="2000" b="0" i="1" smtClean="0">
                          <a:latin typeface="Cambria Math" panose="02040503050406030204" pitchFamily="18" charset="0"/>
                        </a:rPr>
                        <m:t>=4. </m:t>
                      </m:r>
                      <m:sSup>
                        <m:sSupPr>
                          <m:ctrlPr>
                            <a:rPr lang="en-US" sz="2000" b="0" i="1" smtClean="0">
                              <a:latin typeface="Cambria Math"/>
                            </a:rPr>
                          </m:ctrlPr>
                        </m:sSupPr>
                        <m:e>
                          <m:d>
                            <m:dPr>
                              <m:ctrlPr>
                                <a:rPr lang="en-US" sz="2000" b="0" i="1" smtClean="0">
                                  <a:latin typeface="Cambria Math"/>
                                </a:rPr>
                              </m:ctrlPr>
                            </m:dPr>
                            <m:e>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e>
                          </m:d>
                        </m:e>
                        <m:sup>
                          <m:r>
                            <a:rPr lang="en-US" sz="2000" b="0" i="1" smtClean="0">
                              <a:latin typeface="Cambria Math" panose="02040503050406030204" pitchFamily="18" charset="0"/>
                            </a:rPr>
                            <m:t>6</m:t>
                          </m:r>
                        </m:sup>
                      </m:sSup>
                      <m:r>
                        <a:rPr lang="en-US" sz="2000" b="0" i="1" smtClean="0">
                          <a:latin typeface="Cambria Math" panose="02040503050406030204" pitchFamily="18" charset="0"/>
                        </a:rPr>
                        <m:t>=</m:t>
                      </m:r>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16</m:t>
                          </m:r>
                        </m:den>
                      </m:f>
                    </m:oMath>
                  </m:oMathPara>
                </a14:m>
                <a:endParaRPr lang="en-US" sz="2000" dirty="0">
                  <a:latin typeface="+mj-lt"/>
                </a:endParaRPr>
              </a:p>
            </p:txBody>
          </p:sp>
        </mc:Choice>
        <mc:Fallback xmlns="">
          <p:sp>
            <p:nvSpPr>
              <p:cNvPr id="2" name="TextBox 1">
                <a:extLst>
                  <a:ext uri="{FF2B5EF4-FFF2-40B4-BE49-F238E27FC236}">
                    <a16:creationId xmlns:a16="http://schemas.microsoft.com/office/drawing/2014/main" id="{27962235-C4F8-E4B3-2043-4ED8C0A884EB}"/>
                  </a:ext>
                </a:extLst>
              </p:cNvPr>
              <p:cNvSpPr txBox="1">
                <a:spLocks noRot="1" noChangeAspect="1" noMove="1" noResize="1" noEditPoints="1" noAdjustHandles="1" noChangeArrowheads="1" noChangeShapeType="1" noTextEdit="1"/>
              </p:cNvSpPr>
              <p:nvPr/>
            </p:nvSpPr>
            <p:spPr>
              <a:xfrm>
                <a:off x="1123233" y="3245628"/>
                <a:ext cx="7016118" cy="1682512"/>
              </a:xfrm>
              <a:prstGeom prst="rect">
                <a:avLst/>
              </a:prstGeom>
              <a:blipFill>
                <a:blip r:embed="rId4"/>
                <a:stretch>
                  <a:fillRect l="-86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4AB552DC-B1BE-D105-36E4-56F90B5EC6AF}"/>
                  </a:ext>
                </a:extLst>
              </p:cNvPr>
              <p:cNvSpPr txBox="1"/>
              <p:nvPr/>
            </p:nvSpPr>
            <p:spPr>
              <a:xfrm>
                <a:off x="625782" y="1319975"/>
                <a:ext cx="7892432" cy="2805320"/>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Dân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trung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Việt</a:t>
                </a:r>
                <a:r>
                  <a:rPr lang="en-US" sz="2000" kern="1200" dirty="0">
                    <a:solidFill>
                      <a:prstClr val="black"/>
                    </a:solidFill>
                    <a:latin typeface="+mj-lt"/>
                    <a:ea typeface="+mn-ea"/>
                    <a:cs typeface="Arial" panose="020B0604020202020204" pitchFamily="34" charset="0"/>
                  </a:rPr>
                  <a:t> Nam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 2020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97,6 </a:t>
                </a:r>
                <a:r>
                  <a:rPr lang="en-US" sz="2000" kern="1200" dirty="0" err="1">
                    <a:solidFill>
                      <a:prstClr val="black"/>
                    </a:solidFill>
                    <a:latin typeface="+mj-lt"/>
                    <a:ea typeface="+mn-ea"/>
                    <a:cs typeface="Arial" panose="020B0604020202020204" pitchFamily="34" charset="0"/>
                  </a:rPr>
                  <a:t>triệu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lệ</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tăng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1,14%/</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a:t>
                </a:r>
              </a:p>
              <a:p>
                <a:pPr>
                  <a:lnSpc>
                    <a:spcPct val="150000"/>
                  </a:lnSpc>
                </a:pPr>
                <a:r>
                  <a:rPr lang="en-US" sz="2000" kern="1200" dirty="0" err="1">
                    <a:solidFill>
                      <a:prstClr val="black"/>
                    </a:solidFill>
                    <a:latin typeface="+mj-lt"/>
                    <a:ea typeface="+mn-ea"/>
                    <a:cs typeface="Arial" panose="020B0604020202020204" pitchFamily="34" charset="0"/>
                  </a:rPr>
                  <a:t>Giả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sử</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lệ</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tăng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đổi</a:t>
                </a:r>
                <a:r>
                  <a:rPr lang="en-US" sz="2000" kern="1200" dirty="0">
                    <a:solidFill>
                      <a:prstClr val="black"/>
                    </a:solidFill>
                    <a:latin typeface="+mj-lt"/>
                    <a:ea typeface="+mn-ea"/>
                    <a:cs typeface="Arial" panose="020B0604020202020204" pitchFamily="34" charset="0"/>
                  </a:rPr>
                  <a:t> qua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a:t>
                </a:r>
              </a:p>
              <a:p>
                <a:pPr marL="457200" indent="-457200">
                  <a:lnSpc>
                    <a:spcPct val="150000"/>
                  </a:lnSpc>
                  <a:buAutoNum type="alphaLcParenR"/>
                </a:pPr>
                <a:r>
                  <a:rPr lang="en-US" sz="2000" kern="1200" dirty="0">
                    <a:solidFill>
                      <a:prstClr val="black"/>
                    </a:solidFill>
                    <a:latin typeface="+mj-lt"/>
                    <a:ea typeface="+mn-ea"/>
                    <a:cs typeface="Arial" panose="020B0604020202020204" pitchFamily="34" charset="0"/>
                  </a:rPr>
                  <a:t>Sau 1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Việt</a:t>
                </a:r>
                <a:r>
                  <a:rPr lang="en-US" sz="2000" kern="1200" dirty="0">
                    <a:solidFill>
                      <a:prstClr val="black"/>
                    </a:solidFill>
                    <a:latin typeface="+mj-lt"/>
                    <a:ea typeface="+mn-ea"/>
                    <a:cs typeface="Arial" panose="020B0604020202020204" pitchFamily="34" charset="0"/>
                  </a:rPr>
                  <a:t> Nam </a:t>
                </a:r>
                <a:r>
                  <a:rPr lang="en-US" sz="2000" kern="1200" dirty="0" err="1">
                    <a:solidFill>
                      <a:prstClr val="black"/>
                    </a:solidFill>
                    <a:latin typeface="+mj-lt"/>
                    <a:ea typeface="+mn-ea"/>
                    <a:cs typeface="Arial" panose="020B0604020202020204" pitchFamily="34" charset="0"/>
                  </a:rPr>
                  <a:t>sẽ</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bao </a:t>
                </a:r>
                <a:r>
                  <a:rPr lang="en-US" sz="2000" kern="1200" dirty="0" err="1">
                    <a:solidFill>
                      <a:prstClr val="black"/>
                    </a:solidFill>
                    <a:latin typeface="+mj-lt"/>
                    <a:ea typeface="+mn-ea"/>
                    <a:cs typeface="Arial" panose="020B0604020202020204" pitchFamily="34" charset="0"/>
                  </a:rPr>
                  <a:t>nhiêu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triệu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tròn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quả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đến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phần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mười</a:t>
                </a:r>
                <a:r>
                  <a:rPr lang="en-US" sz="2000" kern="1200" dirty="0">
                    <a:solidFill>
                      <a:prstClr val="black"/>
                    </a:solidFill>
                    <a:latin typeface="+mj-lt"/>
                    <a:ea typeface="+mn-ea"/>
                    <a:cs typeface="Arial" panose="020B0604020202020204" pitchFamily="34" charset="0"/>
                  </a:rPr>
                  <a:t>)?</a:t>
                </a:r>
              </a:p>
              <a:p>
                <a:pPr marL="457200" indent="-457200">
                  <a:lnSpc>
                    <a:spcPct val="150000"/>
                  </a:lnSpc>
                  <a:buAutoNum type="alphaLcParenR"/>
                </a:pP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Việt</a:t>
                </a:r>
                <a:r>
                  <a:rPr lang="en-US" sz="2000" kern="1200" dirty="0">
                    <a:solidFill>
                      <a:prstClr val="black"/>
                    </a:solidFill>
                    <a:latin typeface="+mj-lt"/>
                    <a:ea typeface="+mn-ea"/>
                    <a:cs typeface="Arial" panose="020B0604020202020204" pitchFamily="34" charset="0"/>
                  </a:rPr>
                  <a:t> Nam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𝑛</m:t>
                    </m:r>
                  </m:oMath>
                </a14:m>
                <a:r>
                  <a:rPr lang="en-US" sz="2000" dirty="0">
                    <a:latin typeface="+mj-lt"/>
                  </a:rPr>
                  <a:t> </a:t>
                </a:r>
                <a:r>
                  <a:rPr lang="en-US" sz="2000" dirty="0" err="1">
                    <a:latin typeface="+mj-lt"/>
                  </a:rPr>
                  <a:t>năm</a:t>
                </a:r>
                <a:r>
                  <a:rPr lang="en-US" sz="2000" dirty="0">
                    <a:latin typeface="+mj-lt"/>
                  </a:rPr>
                  <a:t> </a:t>
                </a:r>
                <a:r>
                  <a:rPr lang="en-US" sz="2000" dirty="0" err="1">
                    <a:latin typeface="+mj-lt"/>
                  </a:rPr>
                  <a:t>kể</a:t>
                </a:r>
                <a:r>
                  <a:rPr lang="en-US" sz="2000" dirty="0">
                    <a:latin typeface="+mj-lt"/>
                  </a:rPr>
                  <a:t> </a:t>
                </a:r>
                <a:r>
                  <a:rPr lang="en-US" sz="2000" dirty="0" err="1">
                    <a:latin typeface="+mj-lt"/>
                  </a:rPr>
                  <a:t>từ</a:t>
                </a:r>
                <a:r>
                  <a:rPr lang="en-US" sz="2000" dirty="0">
                    <a:latin typeface="+mj-lt"/>
                  </a:rPr>
                  <a:t> </a:t>
                </a:r>
                <a:r>
                  <a:rPr lang="en-US" sz="2000" dirty="0" err="1">
                    <a:latin typeface="+mj-lt"/>
                  </a:rPr>
                  <a:t>năm</a:t>
                </a:r>
                <a:r>
                  <a:rPr lang="en-US" sz="2000" dirty="0">
                    <a:latin typeface="+mj-lt"/>
                  </a:rPr>
                  <a:t> 2020</a:t>
                </a:r>
              </a:p>
            </p:txBody>
          </p:sp>
        </mc:Choice>
        <mc:Fallback xmlns="">
          <p:sp>
            <p:nvSpPr>
              <p:cNvPr id="7" name="TextBox 6">
                <a:extLst>
                  <a:ext uri="{FF2B5EF4-FFF2-40B4-BE49-F238E27FC236}">
                    <a16:creationId xmlns:a16="http://schemas.microsoft.com/office/drawing/2014/main" id="{4AB552DC-B1BE-D105-36E4-56F90B5EC6AF}"/>
                  </a:ext>
                </a:extLst>
              </p:cNvPr>
              <p:cNvSpPr txBox="1">
                <a:spLocks noRot="1" noChangeAspect="1" noMove="1" noResize="1" noEditPoints="1" noAdjustHandles="1" noChangeArrowheads="1" noChangeShapeType="1" noTextEdit="1"/>
              </p:cNvSpPr>
              <p:nvPr/>
            </p:nvSpPr>
            <p:spPr>
              <a:xfrm>
                <a:off x="625782" y="1319975"/>
                <a:ext cx="7892432" cy="2805320"/>
              </a:xfrm>
              <a:prstGeom prst="rect">
                <a:avLst/>
              </a:prstGeom>
              <a:blipFill>
                <a:blip r:embed="rId3"/>
                <a:stretch>
                  <a:fillRect l="-850" b="-304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xmlns="" id="{AEB82F3E-C83C-7CAD-B172-208141583147}"/>
              </a:ext>
            </a:extLst>
          </p:cNvPr>
          <p:cNvSpPr txBox="1"/>
          <p:nvPr/>
        </p:nvSpPr>
        <p:spPr>
          <a:xfrm>
            <a:off x="2977923" y="516556"/>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tr.54</a:t>
            </a:r>
            <a:endParaRPr lang="en-US" sz="2200" kern="1200" dirty="0">
              <a:solidFill>
                <a:prstClr val="black"/>
              </a:solidFill>
              <a:latin typeface="+mn-lt"/>
              <a:ea typeface="+mn-ea"/>
              <a:cs typeface="Arial" panose="020B0604020202020204" pitchFamily="34" charset="0"/>
            </a:endParaRPr>
          </a:p>
        </p:txBody>
      </p:sp>
      <p:pic>
        <p:nvPicPr>
          <p:cNvPr id="2" name="Picture 1">
            <a:extLst>
              <a:ext uri="{FF2B5EF4-FFF2-40B4-BE49-F238E27FC236}">
                <a16:creationId xmlns:a16="http://schemas.microsoft.com/office/drawing/2014/main" xmlns="" id="{E8D8B9A7-91AD-6C95-3B29-A095F6F8CB01}"/>
              </a:ext>
            </a:extLst>
          </p:cNvPr>
          <p:cNvPicPr>
            <a:picLocks noChangeAspect="1"/>
          </p:cNvPicPr>
          <p:nvPr/>
        </p:nvPicPr>
        <p:blipFill>
          <a:blip r:embed="rId4"/>
          <a:stretch>
            <a:fillRect/>
          </a:stretch>
        </p:blipFill>
        <p:spPr>
          <a:xfrm>
            <a:off x="7813964" y="4125295"/>
            <a:ext cx="1016052" cy="101820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xmlns="" id="{37DC1576-74AE-4EBB-52B4-81841BC9412A}"/>
              </a:ext>
            </a:extLst>
          </p:cNvPr>
          <p:cNvSpPr/>
          <p:nvPr/>
        </p:nvSpPr>
        <p:spPr>
          <a:xfrm>
            <a:off x="622334" y="109076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xmlns=""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tr.54</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3843FB56-086B-870A-D402-C63D997ED419}"/>
                  </a:ext>
                </a:extLst>
              </p:cNvPr>
              <p:cNvSpPr txBox="1"/>
              <p:nvPr/>
            </p:nvSpPr>
            <p:spPr>
              <a:xfrm>
                <a:off x="1769423" y="1151425"/>
                <a:ext cx="5237019" cy="1287532"/>
              </a:xfrm>
              <a:prstGeom prst="rect">
                <a:avLst/>
              </a:prstGeom>
              <a:noFill/>
            </p:spPr>
            <p:txBody>
              <a:bodyPr wrap="square">
                <a:spAutoFit/>
              </a:bodyPr>
              <a:lstStyle/>
              <a:p>
                <a:pPr>
                  <a:lnSpc>
                    <a:spcPct val="150000"/>
                  </a:lnSpc>
                </a:pPr>
                <a:r>
                  <a:rPr lang="en-US" sz="1800" dirty="0">
                    <a:latin typeface="+mj-lt"/>
                  </a:rPr>
                  <a:t>a) Sau 1 </a:t>
                </a:r>
                <a:r>
                  <a:rPr lang="en-US" sz="1800" dirty="0" err="1">
                    <a:latin typeface="+mj-lt"/>
                  </a:rPr>
                  <a:t>năm</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của</a:t>
                </a:r>
                <a:r>
                  <a:rPr lang="en-US" sz="1800" dirty="0">
                    <a:latin typeface="+mj-lt"/>
                  </a:rPr>
                  <a:t> </a:t>
                </a:r>
                <a:r>
                  <a:rPr lang="en-US" sz="1800" dirty="0" err="1">
                    <a:latin typeface="+mj-lt"/>
                  </a:rPr>
                  <a:t>Việt</a:t>
                </a:r>
                <a:r>
                  <a:rPr lang="en-US" sz="1800" dirty="0">
                    <a:latin typeface="+mj-lt"/>
                  </a:rPr>
                  <a:t> Nam </a:t>
                </a:r>
                <a:r>
                  <a:rPr lang="en-US" sz="1800" dirty="0" err="1">
                    <a:latin typeface="+mj-lt"/>
                  </a:rPr>
                  <a:t>sẽ</a:t>
                </a:r>
                <a:r>
                  <a:rPr lang="en-US" sz="1800" dirty="0">
                    <a:latin typeface="+mj-lt"/>
                  </a:rPr>
                  <a:t> </a:t>
                </a:r>
                <a:r>
                  <a:rPr lang="en-US" sz="1800" dirty="0" err="1">
                    <a:latin typeface="+mj-lt"/>
                  </a:rPr>
                  <a:t>là</a:t>
                </a:r>
                <a:r>
                  <a:rPr lang="en-US" sz="1800" dirty="0">
                    <a:latin typeface="+mj-lt"/>
                  </a:rPr>
                  <a:t>: </a:t>
                </a:r>
              </a:p>
              <a:p>
                <a:pPr>
                  <a:lnSpc>
                    <a:spcPct val="150000"/>
                  </a:lnSpc>
                </a:pPr>
                <a14:m>
                  <m:oMath xmlns:m="http://schemas.openxmlformats.org/officeDocument/2006/math">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=97,6+97,6.0,0114=97,6.</m:t>
                    </m:r>
                    <m:d>
                      <m:dPr>
                        <m:ctrlPr>
                          <a:rPr lang="en-US" sz="1800" b="0" i="1" smtClean="0">
                            <a:latin typeface="Cambria Math"/>
                          </a:rPr>
                        </m:ctrlPr>
                      </m:dPr>
                      <m:e>
                        <m:r>
                          <a:rPr lang="en-US" sz="1800" b="0" i="1" smtClean="0">
                            <a:latin typeface="Cambria Math" panose="02040503050406030204" pitchFamily="18" charset="0"/>
                          </a:rPr>
                          <m:t>1+0,0114</m:t>
                        </m:r>
                      </m:e>
                    </m:d>
                  </m:oMath>
                </a14:m>
                <a:r>
                  <a:rPr lang="en-US" sz="1800" b="0" i="1" dirty="0">
                    <a:latin typeface="Cambria Math" panose="02040503050406030204" pitchFamily="18" charset="0"/>
                  </a:rPr>
                  <a:t> </a:t>
                </a:r>
              </a:p>
              <a:p>
                <a:pPr>
                  <a:lnSpc>
                    <a:spcPct val="150000"/>
                  </a:lnSpc>
                </a:pPr>
                <a:r>
                  <a:rPr lang="en-US" sz="1800" dirty="0"/>
                  <a:t>     </a:t>
                </a:r>
                <a14:m>
                  <m:oMath xmlns:m="http://schemas.openxmlformats.org/officeDocument/2006/math">
                    <m:r>
                      <a:rPr lang="en-US" sz="1800" b="0" i="1" smtClean="0">
                        <a:latin typeface="Cambria Math" panose="02040503050406030204" pitchFamily="18" charset="0"/>
                      </a:rPr>
                      <m:t>=97,6.1,0114</m:t>
                    </m:r>
                  </m:oMath>
                </a14:m>
                <a:r>
                  <a:rPr lang="en-US" sz="1800" b="0" i="1" dirty="0">
                    <a:latin typeface="Cambria Math" panose="02040503050406030204" pitchFamily="18" charset="0"/>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≈98,7</m:t>
                    </m:r>
                  </m:oMath>
                </a14:m>
                <a:r>
                  <a:rPr lang="en-US" sz="1800" dirty="0">
                    <a:latin typeface="+mj-lt"/>
                  </a:rPr>
                  <a:t> (</a:t>
                </a:r>
                <a:r>
                  <a:rPr lang="en-US" sz="1800" dirty="0" err="1">
                    <a:latin typeface="+mj-lt"/>
                  </a:rPr>
                  <a:t>triệu</a:t>
                </a:r>
                <a:r>
                  <a:rPr lang="en-US" sz="1800" dirty="0">
                    <a:latin typeface="+mj-lt"/>
                  </a:rPr>
                  <a:t> </a:t>
                </a:r>
                <a:r>
                  <a:rPr lang="en-US" sz="1800" dirty="0" err="1">
                    <a:latin typeface="+mj-lt"/>
                  </a:rPr>
                  <a:t>người</a:t>
                </a:r>
                <a:r>
                  <a:rPr lang="en-US" sz="1800" dirty="0">
                    <a:latin typeface="+mj-lt"/>
                  </a:rPr>
                  <a:t>) </a:t>
                </a:r>
              </a:p>
            </p:txBody>
          </p:sp>
        </mc:Choice>
        <mc:Fallback xmlns="">
          <p:sp>
            <p:nvSpPr>
              <p:cNvPr id="11" name="TextBox 10">
                <a:extLst>
                  <a:ext uri="{FF2B5EF4-FFF2-40B4-BE49-F238E27FC236}">
                    <a16:creationId xmlns:a16="http://schemas.microsoft.com/office/drawing/2014/main" id="{3843FB56-086B-870A-D402-C63D997ED419}"/>
                  </a:ext>
                </a:extLst>
              </p:cNvPr>
              <p:cNvSpPr txBox="1">
                <a:spLocks noRot="1" noChangeAspect="1" noMove="1" noResize="1" noEditPoints="1" noAdjustHandles="1" noChangeArrowheads="1" noChangeShapeType="1" noTextEdit="1"/>
              </p:cNvSpPr>
              <p:nvPr/>
            </p:nvSpPr>
            <p:spPr>
              <a:xfrm>
                <a:off x="1769423" y="1151425"/>
                <a:ext cx="5237019" cy="1287532"/>
              </a:xfrm>
              <a:prstGeom prst="rect">
                <a:avLst/>
              </a:prstGeom>
              <a:blipFill>
                <a:blip r:embed="rId3"/>
                <a:stretch>
                  <a:fillRect l="-931" b="-710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xmlns="" id="{C04031A1-E9E7-401B-4361-2FB8CBAE94B0}"/>
              </a:ext>
            </a:extLst>
          </p:cNvPr>
          <p:cNvPicPr>
            <a:picLocks noChangeAspect="1"/>
          </p:cNvPicPr>
          <p:nvPr/>
        </p:nvPicPr>
        <p:blipFill>
          <a:blip r:embed="rId4"/>
          <a:stretch>
            <a:fillRect/>
          </a:stretch>
        </p:blipFill>
        <p:spPr>
          <a:xfrm>
            <a:off x="7685021" y="957848"/>
            <a:ext cx="1114590" cy="111695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1416B253-843A-8E68-BA4C-35C39B345B97}"/>
                  </a:ext>
                </a:extLst>
              </p:cNvPr>
              <p:cNvSpPr txBox="1"/>
              <p:nvPr/>
            </p:nvSpPr>
            <p:spPr>
              <a:xfrm>
                <a:off x="534387" y="2438957"/>
                <a:ext cx="8609613" cy="2585323"/>
              </a:xfrm>
              <a:prstGeom prst="rect">
                <a:avLst/>
              </a:prstGeom>
              <a:noFill/>
            </p:spPr>
            <p:txBody>
              <a:bodyPr wrap="square">
                <a:spAutoFit/>
              </a:bodyPr>
              <a:lstStyle/>
              <a:p>
                <a:pPr>
                  <a:lnSpc>
                    <a:spcPct val="150000"/>
                  </a:lnSpc>
                </a:pPr>
                <a:r>
                  <a:rPr lang="en-US" sz="1800" dirty="0">
                    <a:latin typeface="+mj-lt"/>
                  </a:rPr>
                  <a:t>b) </a:t>
                </a:r>
                <a:r>
                  <a:rPr lang="en-US" sz="1800" dirty="0" err="1">
                    <a:latin typeface="+mj-lt"/>
                  </a:rPr>
                  <a:t>Gọi</a:t>
                </a:r>
                <a:r>
                  <a:rPr lang="en-US" sz="1800" dirty="0">
                    <a:latin typeface="+mj-lt"/>
                  </a:rPr>
                  <a:t> </a:t>
                </a:r>
                <a14:m>
                  <m:oMath xmlns:m="http://schemas.openxmlformats.org/officeDocument/2006/math">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oMath>
                </a14:m>
                <a:r>
                  <a:rPr lang="en-US" sz="1800" dirty="0">
                    <a:latin typeface="+mj-lt"/>
                  </a:rPr>
                  <a:t> </a:t>
                </a:r>
                <a:r>
                  <a:rPr lang="en-US" sz="1800" dirty="0" err="1">
                    <a:latin typeface="+mj-lt"/>
                  </a:rPr>
                  <a:t>là</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của</a:t>
                </a:r>
                <a:r>
                  <a:rPr lang="en-US" sz="1800" dirty="0">
                    <a:latin typeface="+mj-lt"/>
                  </a:rPr>
                  <a:t> </a:t>
                </a:r>
                <a:r>
                  <a:rPr lang="en-US" sz="1800" dirty="0" err="1">
                    <a:latin typeface="+mj-lt"/>
                  </a:rPr>
                  <a:t>Việt</a:t>
                </a:r>
                <a:r>
                  <a:rPr lang="en-US" sz="1800" dirty="0">
                    <a:latin typeface="+mj-lt"/>
                  </a:rPr>
                  <a:t> Nam </a:t>
                </a:r>
                <a:r>
                  <a:rPr lang="en-US" sz="1800" dirty="0" err="1">
                    <a:latin typeface="+mj-lt"/>
                  </a:rPr>
                  <a:t>sau</a:t>
                </a:r>
                <a:r>
                  <a:rPr lang="en-US" sz="1800" dirty="0">
                    <a:latin typeface="+mj-lt"/>
                  </a:rPr>
                  <a:t> </a:t>
                </a:r>
                <a14:m>
                  <m:oMath xmlns:m="http://schemas.openxmlformats.org/officeDocument/2006/math">
                    <m:r>
                      <a:rPr lang="en-US" sz="1800" b="0" i="1" smtClean="0">
                        <a:latin typeface="Cambria Math" panose="02040503050406030204" pitchFamily="18" charset="0"/>
                      </a:rPr>
                      <m:t>𝑛</m:t>
                    </m:r>
                  </m:oMath>
                </a14:m>
                <a:r>
                  <a:rPr lang="en-US" sz="1800" dirty="0">
                    <a:latin typeface="+mj-lt"/>
                  </a:rPr>
                  <a:t> </a:t>
                </a:r>
                <a:r>
                  <a:rPr lang="en-US" sz="1800" dirty="0" err="1">
                    <a:latin typeface="+mj-lt"/>
                  </a:rPr>
                  <a:t>năm</a:t>
                </a:r>
                <a:r>
                  <a:rPr lang="en-US" sz="1800" dirty="0">
                    <a:latin typeface="+mj-lt"/>
                  </a:rPr>
                  <a:t>.</a:t>
                </a:r>
              </a:p>
              <a:p>
                <a:pPr>
                  <a:lnSpc>
                    <a:spcPct val="150000"/>
                  </a:lnSpc>
                </a:pPr>
                <a:r>
                  <a:rPr lang="en-US" sz="1800" dirty="0">
                    <a:latin typeface="+mj-lt"/>
                  </a:rPr>
                  <a:t>Do </a:t>
                </a:r>
                <a:r>
                  <a:rPr lang="en-US" sz="1800" dirty="0" err="1">
                    <a:latin typeface="+mj-lt"/>
                  </a:rPr>
                  <a:t>tỉ</a:t>
                </a:r>
                <a:r>
                  <a:rPr lang="en-US" sz="1800" dirty="0">
                    <a:latin typeface="+mj-lt"/>
                  </a:rPr>
                  <a:t> </a:t>
                </a:r>
                <a:r>
                  <a:rPr lang="en-US" sz="1800" dirty="0" err="1">
                    <a:latin typeface="+mj-lt"/>
                  </a:rPr>
                  <a:t>lệ</a:t>
                </a:r>
                <a:r>
                  <a:rPr lang="en-US" sz="1800" dirty="0">
                    <a:latin typeface="+mj-lt"/>
                  </a:rPr>
                  <a:t> </a:t>
                </a:r>
                <a:r>
                  <a:rPr lang="en-US" sz="1800" dirty="0" err="1">
                    <a:latin typeface="+mj-lt"/>
                  </a:rPr>
                  <a:t>tăng</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hàng</a:t>
                </a:r>
                <a:r>
                  <a:rPr lang="en-US" sz="1800" dirty="0">
                    <a:latin typeface="+mj-lt"/>
                  </a:rPr>
                  <a:t> </a:t>
                </a:r>
                <a:r>
                  <a:rPr lang="en-US" sz="1800" dirty="0" err="1">
                    <a:latin typeface="+mj-lt"/>
                  </a:rPr>
                  <a:t>năm</a:t>
                </a:r>
                <a:r>
                  <a:rPr lang="en-US" sz="1800" dirty="0">
                    <a:latin typeface="+mj-lt"/>
                  </a:rPr>
                  <a:t> </a:t>
                </a:r>
                <a:r>
                  <a:rPr lang="en-US" sz="1800" dirty="0" err="1">
                    <a:latin typeface="+mj-lt"/>
                  </a:rPr>
                  <a:t>là</a:t>
                </a:r>
                <a:r>
                  <a:rPr lang="en-US" sz="1800" dirty="0">
                    <a:latin typeface="+mj-lt"/>
                  </a:rPr>
                  <a:t> 1,14% </a:t>
                </a:r>
                <a:r>
                  <a:rPr lang="en-US" sz="1800" dirty="0" err="1">
                    <a:latin typeface="+mj-lt"/>
                  </a:rPr>
                  <a:t>nên</a:t>
                </a:r>
                <a:r>
                  <a:rPr lang="en-US" sz="1800" dirty="0">
                    <a:latin typeface="+mj-lt"/>
                  </a:rPr>
                  <a:t> ta </a:t>
                </a:r>
                <a:r>
                  <a:rPr lang="en-US" sz="1800" dirty="0" err="1">
                    <a:latin typeface="+mj-lt"/>
                  </a:rPr>
                  <a:t>có</a:t>
                </a:r>
                <a:r>
                  <a:rPr lang="en-US" sz="1800" dirty="0">
                    <a:latin typeface="+mj-lt"/>
                  </a:rPr>
                  <a:t>:</a:t>
                </a:r>
              </a:p>
              <a:p>
                <a:pPr>
                  <a:lnSpc>
                    <a:spcPct val="150000"/>
                  </a:lnSpc>
                </a:pPr>
                <a14:m>
                  <m:oMath xmlns:m="http://schemas.openxmlformats.org/officeDocument/2006/math">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.0,0114=</m:t>
                    </m:r>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m:t>
                    </m:r>
                    <m:d>
                      <m:dPr>
                        <m:ctrlPr>
                          <a:rPr lang="en-US" sz="1800" b="0" i="1" smtClean="0">
                            <a:latin typeface="Cambria Math"/>
                          </a:rPr>
                        </m:ctrlPr>
                      </m:dPr>
                      <m:e>
                        <m:r>
                          <a:rPr lang="en-US" sz="1800" b="0" i="1" smtClean="0">
                            <a:latin typeface="Cambria Math" panose="02040503050406030204" pitchFamily="18" charset="0"/>
                          </a:rPr>
                          <m:t>1+0,0114</m:t>
                        </m:r>
                      </m:e>
                    </m:d>
                    <m:r>
                      <a:rPr lang="en-US" sz="1800" b="0" i="1" smtClean="0">
                        <a:latin typeface="Cambria Math" panose="02040503050406030204" pitchFamily="18" charset="0"/>
                      </a:rPr>
                      <m:t>=</m:t>
                    </m:r>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.1,0114</m:t>
                    </m:r>
                  </m:oMath>
                </a14:m>
                <a:r>
                  <a:rPr lang="en-US" sz="1800" dirty="0">
                    <a:latin typeface="+mj-lt"/>
                  </a:rPr>
                  <a:t> </a:t>
                </a: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rPr>
                      <m:t>≥2</m:t>
                    </m:r>
                  </m:oMath>
                </a14:m>
                <a:endParaRPr lang="en-US" sz="1800" dirty="0">
                  <a:latin typeface="+mj-lt"/>
                </a:endParaRPr>
              </a:p>
              <a:p>
                <a:pPr>
                  <a:lnSpc>
                    <a:spcPct val="150000"/>
                  </a:lnSpc>
                </a:pPr>
                <a:r>
                  <a:rPr lang="en-US" sz="1800" dirty="0">
                    <a:latin typeface="+mj-lt"/>
                  </a:rPr>
                  <a:t>Do </a:t>
                </a:r>
                <a:r>
                  <a:rPr lang="en-US" sz="1800" dirty="0" err="1">
                    <a:latin typeface="+mj-lt"/>
                  </a:rPr>
                  <a:t>đó</a:t>
                </a:r>
                <a:r>
                  <a:rPr lang="en-US" sz="1800" dirty="0">
                    <a:latin typeface="+mj-lt"/>
                  </a:rPr>
                  <a:t>, </a:t>
                </a:r>
                <a14:m>
                  <m:oMath xmlns:m="http://schemas.openxmlformats.org/officeDocument/2006/math">
                    <m:r>
                      <a:rPr lang="en-US" sz="1800" b="0" i="1" smtClean="0">
                        <a:latin typeface="Cambria Math" panose="02040503050406030204" pitchFamily="18" charset="0"/>
                      </a:rPr>
                      <m:t>(</m:t>
                    </m:r>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oMath>
                </a14:m>
                <a:r>
                  <a:rPr lang="en-US" sz="1800" dirty="0">
                    <a:latin typeface="+mj-lt"/>
                  </a:rPr>
                  <a:t> </a:t>
                </a:r>
                <a:r>
                  <a:rPr lang="en-US" sz="1800" dirty="0" err="1">
                    <a:latin typeface="+mj-lt"/>
                  </a:rPr>
                  <a:t>là</a:t>
                </a:r>
                <a:r>
                  <a:rPr lang="en-US" sz="1800" dirty="0">
                    <a:latin typeface="+mj-lt"/>
                  </a:rPr>
                  <a:t>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r>
                  <a:rPr lang="en-US" sz="1800" dirty="0" err="1">
                    <a:latin typeface="+mj-lt"/>
                  </a:rPr>
                  <a:t>có</a:t>
                </a:r>
                <a:r>
                  <a:rPr lang="en-US" sz="1800" dirty="0">
                    <a:latin typeface="+mj-lt"/>
                  </a:rPr>
                  <a:t> </a:t>
                </a:r>
                <a:r>
                  <a:rPr lang="en-US" sz="1800" dirty="0" err="1">
                    <a:latin typeface="+mj-lt"/>
                  </a:rPr>
                  <a:t>số</a:t>
                </a:r>
                <a:r>
                  <a:rPr lang="en-US" sz="1800" dirty="0">
                    <a:latin typeface="+mj-lt"/>
                  </a:rPr>
                  <a:t> </a:t>
                </a:r>
                <a:r>
                  <a:rPr lang="en-US" sz="1800" dirty="0" err="1">
                    <a:latin typeface="+mj-lt"/>
                  </a:rPr>
                  <a:t>hạng</a:t>
                </a:r>
                <a:r>
                  <a:rPr lang="en-US" sz="1800" dirty="0">
                    <a:latin typeface="+mj-lt"/>
                  </a:rPr>
                  <a:t> </a:t>
                </a:r>
                <a:r>
                  <a:rPr lang="en-US" sz="1800" dirty="0" err="1">
                    <a:latin typeface="+mj-lt"/>
                  </a:rPr>
                  <a:t>đầu</a:t>
                </a:r>
                <a:r>
                  <a:rPr lang="en-US" sz="1800" dirty="0">
                    <a:latin typeface="+mj-lt"/>
                  </a:rPr>
                  <a:t> </a:t>
                </a:r>
                <a14:m>
                  <m:oMath xmlns:m="http://schemas.openxmlformats.org/officeDocument/2006/math">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=97,6.1,0114</m:t>
                    </m:r>
                  </m:oMath>
                </a14:m>
                <a:r>
                  <a:rPr lang="en-US" sz="1800" dirty="0">
                    <a:latin typeface="+mj-lt"/>
                  </a:rPr>
                  <a:t>, </a:t>
                </a:r>
                <a:r>
                  <a:rPr lang="en-US" sz="1800" dirty="0" err="1">
                    <a:latin typeface="+mj-lt"/>
                  </a:rPr>
                  <a:t>công</a:t>
                </a:r>
                <a:r>
                  <a:rPr lang="en-US" sz="1800" dirty="0">
                    <a:latin typeface="+mj-lt"/>
                  </a:rPr>
                  <a:t> </a:t>
                </a:r>
                <a:r>
                  <a:rPr lang="en-US" sz="1800" dirty="0" err="1">
                    <a:latin typeface="+mj-lt"/>
                  </a:rPr>
                  <a:t>bội</a:t>
                </a:r>
                <a:r>
                  <a:rPr lang="en-US" sz="1800" dirty="0">
                    <a:latin typeface="+mj-lt"/>
                  </a:rPr>
                  <a:t> </a:t>
                </a:r>
                <a14:m>
                  <m:oMath xmlns:m="http://schemas.openxmlformats.org/officeDocument/2006/math">
                    <m:r>
                      <a:rPr lang="en-US" sz="1800" b="0" i="1" smtClean="0">
                        <a:latin typeface="Cambria Math" panose="02040503050406030204" pitchFamily="18" charset="0"/>
                      </a:rPr>
                      <m:t>𝑞</m:t>
                    </m:r>
                    <m:r>
                      <a:rPr lang="en-US" sz="1800" b="0" i="1" smtClean="0">
                        <a:latin typeface="Cambria Math" panose="02040503050406030204" pitchFamily="18" charset="0"/>
                      </a:rPr>
                      <m:t>=1,0114</m:t>
                    </m:r>
                  </m:oMath>
                </a14:m>
                <a:endParaRPr lang="en-US" sz="1800" dirty="0">
                  <a:latin typeface="+mj-lt"/>
                </a:endParaRPr>
              </a:p>
              <a:p>
                <a:pPr>
                  <a:lnSpc>
                    <a:spcPct val="150000"/>
                  </a:lnSpc>
                </a:pPr>
                <a:r>
                  <a:rPr lang="en-US" sz="1800" dirty="0" err="1">
                    <a:latin typeface="+mj-lt"/>
                  </a:rPr>
                  <a:t>Vậy</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của</a:t>
                </a:r>
                <a:r>
                  <a:rPr lang="en-US" sz="1800" dirty="0">
                    <a:latin typeface="+mj-lt"/>
                  </a:rPr>
                  <a:t> </a:t>
                </a:r>
                <a:r>
                  <a:rPr lang="en-US" sz="1800" dirty="0" err="1">
                    <a:latin typeface="+mj-lt"/>
                  </a:rPr>
                  <a:t>Việt</a:t>
                </a:r>
                <a:r>
                  <a:rPr lang="en-US" sz="1800" dirty="0">
                    <a:latin typeface="+mj-lt"/>
                  </a:rPr>
                  <a:t> Nam </a:t>
                </a:r>
                <a:r>
                  <a:rPr lang="en-US" sz="1800" dirty="0" err="1">
                    <a:latin typeface="+mj-lt"/>
                  </a:rPr>
                  <a:t>sau</a:t>
                </a:r>
                <a:r>
                  <a:rPr lang="en-US" sz="1800" dirty="0">
                    <a:latin typeface="+mj-lt"/>
                  </a:rPr>
                  <a:t> </a:t>
                </a:r>
                <a14:m>
                  <m:oMath xmlns:m="http://schemas.openxmlformats.org/officeDocument/2006/math">
                    <m:r>
                      <a:rPr lang="en-US" sz="1800" b="0" i="1" smtClean="0">
                        <a:latin typeface="Cambria Math" panose="02040503050406030204" pitchFamily="18" charset="0"/>
                      </a:rPr>
                      <m:t>𝑛</m:t>
                    </m:r>
                  </m:oMath>
                </a14:m>
                <a:r>
                  <a:rPr lang="en-US" sz="1800" dirty="0">
                    <a:latin typeface="+mj-lt"/>
                  </a:rPr>
                  <a:t> </a:t>
                </a:r>
                <a:r>
                  <a:rPr lang="en-US" sz="1800" dirty="0" err="1">
                    <a:latin typeface="+mj-lt"/>
                  </a:rPr>
                  <a:t>năm</a:t>
                </a:r>
                <a:r>
                  <a:rPr lang="en-US" sz="1800" dirty="0">
                    <a:latin typeface="+mj-lt"/>
                  </a:rPr>
                  <a:t> </a:t>
                </a:r>
                <a:r>
                  <a:rPr lang="en-US" sz="1800" dirty="0" err="1">
                    <a:latin typeface="+mj-lt"/>
                  </a:rPr>
                  <a:t>kể</a:t>
                </a:r>
                <a:r>
                  <a:rPr lang="en-US" sz="1800" dirty="0">
                    <a:latin typeface="+mj-lt"/>
                  </a:rPr>
                  <a:t> </a:t>
                </a:r>
                <a:r>
                  <a:rPr lang="en-US" sz="1800" dirty="0" err="1">
                    <a:latin typeface="+mj-lt"/>
                  </a:rPr>
                  <a:t>từ</a:t>
                </a:r>
                <a:r>
                  <a:rPr lang="en-US" sz="1800" dirty="0">
                    <a:latin typeface="+mj-lt"/>
                  </a:rPr>
                  <a:t> </a:t>
                </a:r>
                <a:r>
                  <a:rPr lang="en-US" sz="1800" dirty="0" err="1">
                    <a:latin typeface="+mj-lt"/>
                  </a:rPr>
                  <a:t>năm</a:t>
                </a:r>
                <a:r>
                  <a:rPr lang="en-US" sz="1800" dirty="0">
                    <a:latin typeface="+mj-lt"/>
                  </a:rPr>
                  <a:t> 2020 </a:t>
                </a:r>
                <a:r>
                  <a:rPr lang="en-US" sz="1800" dirty="0" err="1">
                    <a:latin typeface="+mj-lt"/>
                  </a:rPr>
                  <a:t>là</a:t>
                </a:r>
                <a:r>
                  <a:rPr lang="en-US" sz="1800" dirty="0">
                    <a:latin typeface="+mj-lt"/>
                  </a:rPr>
                  <a:t>: </a:t>
                </a:r>
              </a:p>
              <a:p>
                <a:pPr>
                  <a:lnSpc>
                    <a:spcPct val="150000"/>
                  </a:lnSpc>
                </a:pPr>
                <a14:m>
                  <m:oMath xmlns:m="http://schemas.openxmlformats.org/officeDocument/2006/math">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sSup>
                      <m:sSupPr>
                        <m:ctrlPr>
                          <a:rPr lang="en-US" sz="1800" b="0" i="1" smtClean="0">
                            <a:latin typeface="Cambria Math"/>
                          </a:rPr>
                        </m:ctrlPr>
                      </m:sSupPr>
                      <m:e>
                        <m:r>
                          <a:rPr lang="en-US" sz="1800" b="0" i="1" smtClean="0">
                            <a:latin typeface="Cambria Math" panose="02040503050406030204" pitchFamily="18" charset="0"/>
                          </a:rPr>
                          <m:t>97,6.1,0114.1,0114</m:t>
                        </m:r>
                      </m:e>
                      <m:sup>
                        <m:r>
                          <a:rPr lang="en-US" sz="1800" b="0" i="1" smtClean="0">
                            <a:latin typeface="Cambria Math" panose="02040503050406030204" pitchFamily="18" charset="0"/>
                          </a:rPr>
                          <m:t>𝑛</m:t>
                        </m:r>
                        <m:r>
                          <a:rPr lang="en-US" sz="1800" b="0" i="1" smtClean="0">
                            <a:latin typeface="Cambria Math" panose="02040503050406030204" pitchFamily="18" charset="0"/>
                          </a:rPr>
                          <m:t>−1</m:t>
                        </m:r>
                      </m:sup>
                    </m:sSup>
                    <m:r>
                      <a:rPr lang="en-US" sz="1800" b="0" i="1" smtClean="0">
                        <a:latin typeface="Cambria Math" panose="02040503050406030204" pitchFamily="18" charset="0"/>
                      </a:rPr>
                      <m:t>=</m:t>
                    </m:r>
                    <m:sSup>
                      <m:sSupPr>
                        <m:ctrlPr>
                          <a:rPr lang="en-US" sz="1800" b="0" i="1" smtClean="0">
                            <a:latin typeface="Cambria Math"/>
                          </a:rPr>
                        </m:ctrlPr>
                      </m:sSupPr>
                      <m:e>
                        <m:r>
                          <a:rPr lang="en-US" sz="1800" b="0" i="1" smtClean="0">
                            <a:latin typeface="Cambria Math" panose="02040503050406030204" pitchFamily="18" charset="0"/>
                          </a:rPr>
                          <m:t>97,6.1,0114</m:t>
                        </m:r>
                      </m:e>
                      <m:sup>
                        <m:r>
                          <a:rPr lang="en-US" sz="1800" b="0" i="1" smtClean="0">
                            <a:latin typeface="Cambria Math" panose="02040503050406030204" pitchFamily="18" charset="0"/>
                          </a:rPr>
                          <m:t>𝑛</m:t>
                        </m:r>
                      </m:sup>
                    </m:sSup>
                  </m:oMath>
                </a14:m>
                <a:r>
                  <a:rPr lang="en-US" sz="1800" dirty="0">
                    <a:latin typeface="+mj-lt"/>
                  </a:rPr>
                  <a:t> (</a:t>
                </a:r>
                <a:r>
                  <a:rPr lang="en-US" sz="1800" dirty="0" err="1">
                    <a:latin typeface="+mj-lt"/>
                  </a:rPr>
                  <a:t>triệu</a:t>
                </a:r>
                <a:r>
                  <a:rPr lang="en-US" sz="1800" dirty="0">
                    <a:latin typeface="+mj-lt"/>
                  </a:rPr>
                  <a:t> </a:t>
                </a:r>
                <a:r>
                  <a:rPr lang="en-US" sz="1800" dirty="0" err="1">
                    <a:latin typeface="+mj-lt"/>
                  </a:rPr>
                  <a:t>người</a:t>
                </a:r>
                <a:r>
                  <a:rPr lang="en-US" sz="1800" dirty="0">
                    <a:latin typeface="+mj-lt"/>
                  </a:rPr>
                  <a:t>)</a:t>
                </a:r>
              </a:p>
            </p:txBody>
          </p:sp>
        </mc:Choice>
        <mc:Fallback xmlns="">
          <p:sp>
            <p:nvSpPr>
              <p:cNvPr id="3" name="TextBox 2">
                <a:extLst>
                  <a:ext uri="{FF2B5EF4-FFF2-40B4-BE49-F238E27FC236}">
                    <a16:creationId xmlns:a16="http://schemas.microsoft.com/office/drawing/2014/main" id="{1416B253-843A-8E68-BA4C-35C39B345B97}"/>
                  </a:ext>
                </a:extLst>
              </p:cNvPr>
              <p:cNvSpPr txBox="1">
                <a:spLocks noRot="1" noChangeAspect="1" noMove="1" noResize="1" noEditPoints="1" noAdjustHandles="1" noChangeArrowheads="1" noChangeShapeType="1" noTextEdit="1"/>
              </p:cNvSpPr>
              <p:nvPr/>
            </p:nvSpPr>
            <p:spPr>
              <a:xfrm>
                <a:off x="534387" y="2438957"/>
                <a:ext cx="8609613" cy="2585323"/>
              </a:xfrm>
              <a:prstGeom prst="rect">
                <a:avLst/>
              </a:prstGeom>
              <a:blipFill>
                <a:blip r:embed="rId5"/>
                <a:stretch>
                  <a:fillRect l="-637" b="-943"/>
                </a:stretch>
              </a:blipFill>
            </p:spPr>
            <p:txBody>
              <a:bodyPr/>
              <a:lstStyle/>
              <a:p>
                <a:r>
                  <a:rPr lang="en-US">
                    <a:noFill/>
                  </a:rPr>
                  <a:t> </a:t>
                </a:r>
              </a:p>
            </p:txBody>
          </p:sp>
        </mc:Fallback>
      </mc:AlternateContent>
    </p:spTree>
    <p:extLst>
      <p:ext uri="{BB962C8B-B14F-4D97-AF65-F5344CB8AC3E}">
        <p14:creationId xmlns:p14="http://schemas.microsoft.com/office/powerpoint/2010/main" val="3196331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grpSp>
        <p:nvGrpSpPr>
          <p:cNvPr id="4" name="Group 3">
            <a:extLst>
              <a:ext uri="{FF2B5EF4-FFF2-40B4-BE49-F238E27FC236}">
                <a16:creationId xmlns:a16="http://schemas.microsoft.com/office/drawing/2014/main" xmlns="" id="{4C284577-74A7-7613-B331-23B4AAB1AE58}"/>
              </a:ext>
            </a:extLst>
          </p:cNvPr>
          <p:cNvGrpSpPr/>
          <p:nvPr/>
        </p:nvGrpSpPr>
        <p:grpSpPr>
          <a:xfrm>
            <a:off x="844927" y="860432"/>
            <a:ext cx="2114343" cy="739140"/>
            <a:chOff x="1624734" y="1360680"/>
            <a:chExt cx="5309466" cy="1569778"/>
          </a:xfrm>
        </p:grpSpPr>
        <p:sp>
          <p:nvSpPr>
            <p:cNvPr id="5" name="Rectangle 4">
              <a:extLst>
                <a:ext uri="{FF2B5EF4-FFF2-40B4-BE49-F238E27FC236}">
                  <a16:creationId xmlns:a16="http://schemas.microsoft.com/office/drawing/2014/main" xmlns="" id="{A424007C-E52B-8536-D3FE-0DC516F2A36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xmlns="" id="{F670247E-1A8A-970A-59A4-C6C646538DE6}"/>
                </a:ext>
              </a:extLst>
            </p:cNvPr>
            <p:cNvSpPr/>
            <p:nvPr/>
          </p:nvSpPr>
          <p:spPr>
            <a:xfrm>
              <a:off x="1882801" y="1549559"/>
              <a:ext cx="4793328" cy="1192020"/>
            </a:xfrm>
            <a:prstGeom prst="rect">
              <a:avLst/>
            </a:prstGeom>
            <a:solidFill>
              <a:schemeClr val="accent1">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3</a:t>
              </a:r>
            </a:p>
          </p:txBody>
        </p:sp>
      </p:grpSp>
      <p:sp>
        <p:nvSpPr>
          <p:cNvPr id="7" name="TextBox 6">
            <a:extLst>
              <a:ext uri="{FF2B5EF4-FFF2-40B4-BE49-F238E27FC236}">
                <a16:creationId xmlns:a16="http://schemas.microsoft.com/office/drawing/2014/main" xmlns="" id="{A7FB614B-B9C4-E505-9026-0FC72406C041}"/>
              </a:ext>
            </a:extLst>
          </p:cNvPr>
          <p:cNvSpPr txBox="1"/>
          <p:nvPr/>
        </p:nvSpPr>
        <p:spPr>
          <a:xfrm>
            <a:off x="777343" y="736247"/>
            <a:ext cx="7589313" cy="3671005"/>
          </a:xfrm>
          <a:prstGeom prst="rect">
            <a:avLst/>
          </a:prstGeom>
          <a:noFill/>
        </p:spPr>
        <p:txBody>
          <a:bodyPr wrap="square">
            <a:spAutoFit/>
          </a:bodyPr>
          <a:lstStyle/>
          <a:p>
            <a:pPr algn="just">
              <a:lnSpc>
                <a:spcPct val="200000"/>
              </a:lnSpc>
              <a:buClrTx/>
              <a:buFontTx/>
              <a:buNone/>
            </a:pPr>
            <a:r>
              <a:rPr lang="en-US" sz="2400" kern="1200" dirty="0">
                <a:solidFill>
                  <a:prstClr val="black"/>
                </a:solidFill>
                <a:latin typeface="+mj-lt"/>
                <a:ea typeface="+mn-ea"/>
                <a:cs typeface="Arial" panose="020B0604020202020204" pitchFamily="34" charset="0"/>
              </a:rPr>
              <a:t>		    </a:t>
            </a:r>
            <a:r>
              <a:rPr lang="vi-VN" sz="2400" dirty="0">
                <a:latin typeface="+mn-lt"/>
              </a:rPr>
              <a:t>Bác Linh gửi vào ngân hàng 100 triệu đồng tiền tiết kiệm với hình thức lãi kép, kì hạn 1 năm với lãi suất 6%/năm. Viết công thức tính số tiền (cả gốc lẫn lãi) mà bác Linh có được sau n năm (giả sử lãi suất không thay đổi qua các năm).</a:t>
            </a:r>
            <a:endParaRPr lang="en-US" sz="2400" kern="1200" dirty="0">
              <a:solidFill>
                <a:prstClr val="black"/>
              </a:solidFill>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9" name="Oval Callout 29">
            <a:extLst>
              <a:ext uri="{FF2B5EF4-FFF2-40B4-BE49-F238E27FC236}">
                <a16:creationId xmlns:a16="http://schemas.microsoft.com/office/drawing/2014/main" xmlns="" id="{1B0DB6D8-E9BE-6D43-2D41-582D8A7E8FF5}"/>
              </a:ext>
            </a:extLst>
          </p:cNvPr>
          <p:cNvSpPr/>
          <p:nvPr/>
        </p:nvSpPr>
        <p:spPr>
          <a:xfrm>
            <a:off x="560068" y="59854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2BB926CF-3A3B-305E-9962-A1AF11A6956E}"/>
                  </a:ext>
                </a:extLst>
              </p:cNvPr>
              <p:cNvSpPr txBox="1"/>
              <p:nvPr/>
            </p:nvSpPr>
            <p:spPr>
              <a:xfrm>
                <a:off x="1189685" y="1075285"/>
                <a:ext cx="6764630" cy="3469668"/>
              </a:xfrm>
              <a:prstGeom prst="rect">
                <a:avLst/>
              </a:prstGeom>
              <a:noFill/>
            </p:spPr>
            <p:txBody>
              <a:bodyPr wrap="square">
                <a:spAutoFit/>
              </a:bodyPr>
              <a:lstStyle/>
              <a:p>
                <a:pPr algn="just">
                  <a:lnSpc>
                    <a:spcPct val="150000"/>
                  </a:lnSpc>
                  <a:spcAft>
                    <a:spcPts val="600"/>
                  </a:spcAft>
                </a:pPr>
                <a:r>
                  <a:rPr lang="vi-VN" sz="2200" dirty="0">
                    <a:latin typeface="+mn-lt"/>
                    <a:ea typeface="Calibri" panose="020F0502020204030204" pitchFamily="34" charset="0"/>
                    <a:cs typeface="Times New Roman" panose="02020603050405020304" pitchFamily="18" charset="0"/>
                  </a:rPr>
                  <a:t>Số tiền ban đầu T</a:t>
                </a:r>
                <a:r>
                  <a:rPr lang="vi-VN" sz="2200" baseline="-25000" dirty="0">
                    <a:latin typeface="+mn-lt"/>
                    <a:ea typeface="Calibri" panose="020F0502020204030204" pitchFamily="34" charset="0"/>
                    <a:cs typeface="Times New Roman" panose="02020603050405020304" pitchFamily="18" charset="0"/>
                  </a:rPr>
                  <a:t>1</a:t>
                </a:r>
                <a:r>
                  <a:rPr lang="vi-VN" sz="2200" dirty="0">
                    <a:latin typeface="+mn-lt"/>
                    <a:ea typeface="Calibri" panose="020F0502020204030204" pitchFamily="34" charset="0"/>
                    <a:cs typeface="Times New Roman" panose="02020603050405020304" pitchFamily="18" charset="0"/>
                  </a:rPr>
                  <a:t> = 100 (triệu đồng).</a:t>
                </a:r>
                <a:endParaRPr lang="en-US" sz="22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200" dirty="0">
                    <a:latin typeface="+mn-lt"/>
                    <a:ea typeface="Calibri" panose="020F0502020204030204" pitchFamily="34" charset="0"/>
                    <a:cs typeface="Times New Roman" panose="02020603050405020304" pitchFamily="18" charset="0"/>
                  </a:rPr>
                  <a:t>Số tiền sau 1 năm bác Linh thu được là:</a:t>
                </a:r>
                <a:r>
                  <a:rPr lang="en-US" sz="2200" dirty="0">
                    <a:latin typeface="+mn-lt"/>
                    <a:ea typeface="Calibri" panose="020F0502020204030204" pitchFamily="34" charset="0"/>
                    <a:cs typeface="Times New Roman" panose="02020603050405020304" pitchFamily="18" charset="0"/>
                  </a:rPr>
                  <a:t> </a:t>
                </a:r>
              </a:p>
              <a:p>
                <a:pPr algn="just">
                  <a:lnSpc>
                    <a:spcPct val="150000"/>
                  </a:lnSpc>
                  <a:spcAft>
                    <a:spcPts val="600"/>
                  </a:spcAft>
                </a:pPr>
                <a14:m>
                  <m:oMath xmlns:m="http://schemas.openxmlformats.org/officeDocument/2006/math">
                    <m:sSub>
                      <m:sSubPr>
                        <m:ctrlPr>
                          <a:rPr lang="en-US" sz="2200" i="1">
                            <a:latin typeface="Cambria Math"/>
                            <a:ea typeface="Calibri" panose="020F0502020204030204" pitchFamily="34" charset="0"/>
                            <a:cs typeface="Times New Roman" panose="02020603050405020304" pitchFamily="18" charset="0"/>
                          </a:rPr>
                        </m:ctrlPr>
                      </m:sSubPr>
                      <m:e>
                        <m:r>
                          <m:rPr>
                            <m:sty m:val="p"/>
                          </m:rPr>
                          <a:rPr lang="vi-VN" sz="2200">
                            <a:latin typeface="Cambria Math"/>
                            <a:ea typeface="Calibri" panose="020F0502020204030204" pitchFamily="34" charset="0"/>
                            <a:cs typeface="Times New Roman" panose="02020603050405020304" pitchFamily="18" charset="0"/>
                          </a:rPr>
                          <m:t>T</m:t>
                        </m:r>
                      </m:e>
                      <m:sub>
                        <m:r>
                          <a:rPr lang="vi-VN" sz="2200">
                            <a:latin typeface="Cambria Math"/>
                            <a:ea typeface="Calibri" panose="020F0502020204030204" pitchFamily="34" charset="0"/>
                            <a:cs typeface="Times New Roman" panose="02020603050405020304" pitchFamily="18" charset="0"/>
                          </a:rPr>
                          <m:t>2</m:t>
                        </m:r>
                      </m:sub>
                    </m:sSub>
                    <m:r>
                      <a:rPr lang="vi-VN" sz="2200">
                        <a:latin typeface="Cambria Math"/>
                        <a:ea typeface="Calibri" panose="020F0502020204030204" pitchFamily="34" charset="0"/>
                        <a:cs typeface="Times New Roman" panose="02020603050405020304" pitchFamily="18" charset="0"/>
                      </a:rPr>
                      <m:t>=100+100.6%=100.(1+6%)</m:t>
                    </m:r>
                  </m:oMath>
                </a14:m>
                <a:r>
                  <a:rPr lang="vi-VN" sz="2200" dirty="0">
                    <a:latin typeface="+mn-lt"/>
                    <a:ea typeface="Times New Roman" panose="02020603050405020304" pitchFamily="18" charset="0"/>
                    <a:cs typeface="Times New Roman" panose="02020603050405020304" pitchFamily="18" charset="0"/>
                  </a:rPr>
                  <a:t> </a:t>
                </a:r>
                <a:r>
                  <a:rPr lang="en-US" sz="2200" dirty="0">
                    <a:latin typeface="+mn-lt"/>
                    <a:ea typeface="Times New Roman" panose="02020603050405020304" pitchFamily="18" charset="0"/>
                    <a:cs typeface="Times New Roman" panose="02020603050405020304" pitchFamily="18" charset="0"/>
                  </a:rPr>
                  <a:t>(t</a:t>
                </a:r>
                <a:r>
                  <a:rPr lang="vi-VN" sz="2200" dirty="0">
                    <a:latin typeface="+mn-lt"/>
                    <a:ea typeface="Times New Roman" panose="02020603050405020304" pitchFamily="18" charset="0"/>
                    <a:cs typeface="Times New Roman" panose="02020603050405020304" pitchFamily="18" charset="0"/>
                  </a:rPr>
                  <a:t>riệu đồng).</a:t>
                </a:r>
                <a:endParaRPr lang="en-US" sz="22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200" dirty="0">
                    <a:latin typeface="+mn-lt"/>
                    <a:ea typeface="Calibri" panose="020F0502020204030204" pitchFamily="34" charset="0"/>
                    <a:cs typeface="Times New Roman" panose="02020603050405020304" pitchFamily="18" charset="0"/>
                  </a:rPr>
                  <a:t>Số tiền sau 2 năm bác Linh thu được là:</a:t>
                </a:r>
                <a:endParaRPr lang="en-US" sz="22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200" i="1">
                            <a:latin typeface="Cambria Math"/>
                            <a:ea typeface="Calibri" panose="020F0502020204030204" pitchFamily="34" charset="0"/>
                            <a:cs typeface="Times New Roman" panose="02020603050405020304" pitchFamily="18" charset="0"/>
                          </a:rPr>
                        </m:ctrlPr>
                      </m:sSubPr>
                      <m:e>
                        <m:r>
                          <m:rPr>
                            <m:sty m:val="p"/>
                          </m:rPr>
                          <a:rPr lang="vi-VN" sz="2200">
                            <a:latin typeface="Cambria Math"/>
                            <a:ea typeface="Calibri" panose="020F0502020204030204" pitchFamily="34" charset="0"/>
                            <a:cs typeface="Times New Roman" panose="02020603050405020304" pitchFamily="18" charset="0"/>
                          </a:rPr>
                          <m:t>T</m:t>
                        </m:r>
                      </m:e>
                      <m:sub>
                        <m:r>
                          <a:rPr lang="vi-VN" sz="2200">
                            <a:latin typeface="Cambria Math"/>
                            <a:ea typeface="Calibri" panose="020F0502020204030204" pitchFamily="34" charset="0"/>
                            <a:cs typeface="Times New Roman" panose="02020603050405020304" pitchFamily="18" charset="0"/>
                          </a:rPr>
                          <m:t>3</m:t>
                        </m:r>
                      </m:sub>
                    </m:sSub>
                    <m:r>
                      <a:rPr lang="vi-VN" sz="2200">
                        <a:latin typeface="Cambria Math"/>
                        <a:ea typeface="Calibri" panose="020F0502020204030204" pitchFamily="34" charset="0"/>
                        <a:cs typeface="Times New Roman" panose="02020603050405020304" pitchFamily="18" charset="0"/>
                      </a:rPr>
                      <m:t>=100.</m:t>
                    </m:r>
                    <m:d>
                      <m:dPr>
                        <m:ctrlPr>
                          <a:rPr lang="en-US" sz="2200" i="1">
                            <a:latin typeface="Cambria Math"/>
                            <a:ea typeface="Calibri" panose="020F0502020204030204" pitchFamily="34" charset="0"/>
                            <a:cs typeface="Times New Roman" panose="02020603050405020304" pitchFamily="18" charset="0"/>
                          </a:rPr>
                        </m:ctrlPr>
                      </m:dPr>
                      <m:e>
                        <m:r>
                          <a:rPr lang="vi-VN" sz="2200">
                            <a:latin typeface="Cambria Math"/>
                            <a:ea typeface="Calibri" panose="020F0502020204030204" pitchFamily="34" charset="0"/>
                            <a:cs typeface="Times New Roman" panose="02020603050405020304" pitchFamily="18" charset="0"/>
                          </a:rPr>
                          <m:t>1+6%</m:t>
                        </m:r>
                      </m:e>
                    </m:d>
                    <m:r>
                      <a:rPr lang="vi-VN" sz="2200">
                        <a:latin typeface="Cambria Math"/>
                        <a:ea typeface="Calibri" panose="020F0502020204030204" pitchFamily="34" charset="0"/>
                        <a:cs typeface="Times New Roman" panose="02020603050405020304" pitchFamily="18" charset="0"/>
                      </a:rPr>
                      <m:t>+100.</m:t>
                    </m:r>
                    <m:d>
                      <m:dPr>
                        <m:ctrlPr>
                          <a:rPr lang="en-US" sz="2200" i="1">
                            <a:latin typeface="Cambria Math"/>
                            <a:ea typeface="Calibri" panose="020F0502020204030204" pitchFamily="34" charset="0"/>
                            <a:cs typeface="Times New Roman" panose="02020603050405020304" pitchFamily="18" charset="0"/>
                          </a:rPr>
                        </m:ctrlPr>
                      </m:dPr>
                      <m:e>
                        <m:r>
                          <a:rPr lang="vi-VN" sz="2200">
                            <a:latin typeface="Cambria Math"/>
                            <a:ea typeface="Calibri" panose="020F0502020204030204" pitchFamily="34" charset="0"/>
                            <a:cs typeface="Times New Roman" panose="02020603050405020304" pitchFamily="18" charset="0"/>
                          </a:rPr>
                          <m:t>1+6%</m:t>
                        </m:r>
                      </m:e>
                    </m:d>
                    <m:r>
                      <a:rPr lang="vi-VN" sz="2200">
                        <a:latin typeface="Cambria Math"/>
                        <a:ea typeface="Calibri" panose="020F0502020204030204" pitchFamily="34" charset="0"/>
                        <a:cs typeface="Times New Roman" panose="02020603050405020304" pitchFamily="18" charset="0"/>
                      </a:rPr>
                      <m:t>.6%</m:t>
                    </m:r>
                  </m:oMath>
                </a14:m>
                <a:r>
                  <a:rPr lang="vi-VN" sz="2200" dirty="0">
                    <a:latin typeface="+mn-lt"/>
                    <a:ea typeface="Times New Roman" panose="02020603050405020304" pitchFamily="18" charset="0"/>
                    <a:cs typeface="Times New Roman" panose="02020603050405020304" pitchFamily="18" charset="0"/>
                  </a:rPr>
                  <a:t> </a:t>
                </a:r>
                <a:endParaRPr lang="en-US" sz="2200" dirty="0">
                  <a:latin typeface="+mn-lt"/>
                  <a:ea typeface="Times New Roman" panose="02020603050405020304" pitchFamily="18" charset="0"/>
                  <a:cs typeface="Times New Roman" panose="02020603050405020304" pitchFamily="18" charset="0"/>
                </a:endParaRPr>
              </a:p>
              <a:p>
                <a:pPr algn="just">
                  <a:lnSpc>
                    <a:spcPct val="150000"/>
                  </a:lnSpc>
                  <a:spcAft>
                    <a:spcPts val="600"/>
                  </a:spcAft>
                </a:pPr>
                <a:r>
                  <a:rPr lang="en-US" sz="22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2200">
                        <a:latin typeface="Cambria Math"/>
                        <a:ea typeface="Calibri" panose="020F0502020204030204" pitchFamily="34" charset="0"/>
                        <a:cs typeface="Times New Roman" panose="02020603050405020304" pitchFamily="18" charset="0"/>
                      </a:rPr>
                      <m:t>=100.</m:t>
                    </m:r>
                    <m:sSup>
                      <m:sSupPr>
                        <m:ctrlPr>
                          <a:rPr lang="en-US" sz="2200" i="1">
                            <a:latin typeface="Cambria Math"/>
                            <a:ea typeface="Calibri" panose="020F0502020204030204" pitchFamily="34" charset="0"/>
                            <a:cs typeface="Times New Roman" panose="02020603050405020304" pitchFamily="18" charset="0"/>
                          </a:rPr>
                        </m:ctrlPr>
                      </m:sSupPr>
                      <m:e>
                        <m:d>
                          <m:dPr>
                            <m:ctrlPr>
                              <a:rPr lang="en-US" sz="2200" i="1">
                                <a:latin typeface="Cambria Math"/>
                                <a:ea typeface="Calibri" panose="020F0502020204030204" pitchFamily="34" charset="0"/>
                                <a:cs typeface="Times New Roman" panose="02020603050405020304" pitchFamily="18" charset="0"/>
                              </a:rPr>
                            </m:ctrlPr>
                          </m:dPr>
                          <m:e>
                            <m:r>
                              <a:rPr lang="vi-VN" sz="2200">
                                <a:latin typeface="Cambria Math"/>
                                <a:ea typeface="Calibri" panose="020F0502020204030204" pitchFamily="34" charset="0"/>
                                <a:cs typeface="Times New Roman" panose="02020603050405020304" pitchFamily="18" charset="0"/>
                              </a:rPr>
                              <m:t>1+6%</m:t>
                            </m:r>
                          </m:e>
                        </m:d>
                      </m:e>
                      <m:sup>
                        <m:r>
                          <a:rPr lang="vi-VN" sz="2200">
                            <a:latin typeface="Cambria Math"/>
                            <a:ea typeface="Calibri" panose="020F0502020204030204" pitchFamily="34" charset="0"/>
                            <a:cs typeface="Times New Roman" panose="02020603050405020304" pitchFamily="18" charset="0"/>
                          </a:rPr>
                          <m:t>2</m:t>
                        </m:r>
                      </m:sup>
                    </m:sSup>
                  </m:oMath>
                </a14:m>
                <a:r>
                  <a:rPr lang="vi-VN" sz="2200" dirty="0">
                    <a:latin typeface="+mn-lt"/>
                    <a:ea typeface="Times New Roman" panose="02020603050405020304" pitchFamily="18" charset="0"/>
                    <a:cs typeface="Times New Roman" panose="02020603050405020304" pitchFamily="18" charset="0"/>
                  </a:rPr>
                  <a:t> (Triệu đồng)</a:t>
                </a:r>
                <a:endParaRPr lang="en-US" sz="22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1189685" y="1075285"/>
                <a:ext cx="6764630" cy="3469668"/>
              </a:xfrm>
              <a:prstGeom prst="rect">
                <a:avLst/>
              </a:prstGeom>
              <a:blipFill>
                <a:blip r:embed="rId3"/>
                <a:stretch>
                  <a:fillRect l="-1171" b="-2632"/>
                </a:stretch>
              </a:blipFill>
            </p:spPr>
            <p:txBody>
              <a:bodyPr/>
              <a:lstStyle/>
              <a:p>
                <a:r>
                  <a:rPr lang="en-US">
                    <a:noFill/>
                  </a:rPr>
                  <a:t> </a:t>
                </a:r>
              </a:p>
            </p:txBody>
          </p:sp>
        </mc:Fallback>
      </mc:AlternateContent>
    </p:spTree>
    <p:extLst>
      <p:ext uri="{BB962C8B-B14F-4D97-AF65-F5344CB8AC3E}">
        <p14:creationId xmlns:p14="http://schemas.microsoft.com/office/powerpoint/2010/main" val="21748405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9" name="Oval Callout 29">
            <a:extLst>
              <a:ext uri="{FF2B5EF4-FFF2-40B4-BE49-F238E27FC236}">
                <a16:creationId xmlns:a16="http://schemas.microsoft.com/office/drawing/2014/main" xmlns="" id="{1B0DB6D8-E9BE-6D43-2D41-582D8A7E8FF5}"/>
              </a:ext>
            </a:extLst>
          </p:cNvPr>
          <p:cNvSpPr/>
          <p:nvPr/>
        </p:nvSpPr>
        <p:spPr>
          <a:xfrm>
            <a:off x="560068" y="59854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2BB926CF-3A3B-305E-9962-A1AF11A6956E}"/>
                  </a:ext>
                </a:extLst>
              </p:cNvPr>
              <p:cNvSpPr txBox="1"/>
              <p:nvPr/>
            </p:nvSpPr>
            <p:spPr>
              <a:xfrm>
                <a:off x="506853" y="1273161"/>
                <a:ext cx="8130293" cy="3113096"/>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Số tiền sau 3 năm bác Linh thu được là:</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T</m:t>
                        </m:r>
                      </m:e>
                      <m:sub>
                        <m:r>
                          <a:rPr lang="vi-VN" sz="2000">
                            <a:latin typeface="Cambria Math" panose="02040503050406030204" pitchFamily="18" charset="0"/>
                            <a:ea typeface="Calibri" panose="020F0502020204030204" pitchFamily="34" charset="0"/>
                            <a:cs typeface="Times New Roman" panose="02020603050405020304" pitchFamily="18" charset="0"/>
                          </a:rPr>
                          <m:t>4</m:t>
                        </m:r>
                      </m:sub>
                    </m:sSub>
                    <m:r>
                      <a:rPr lang="vi-VN" sz="2000">
                        <a:latin typeface="Cambria Math" panose="02040503050406030204" pitchFamily="18" charset="0"/>
                        <a:ea typeface="Calibri" panose="020F0502020204030204" pitchFamily="34" charset="0"/>
                        <a:cs typeface="Times New Roman" panose="02020603050405020304" pitchFamily="18" charset="0"/>
                      </a:rPr>
                      <m:t>=100.</m:t>
                    </m:r>
                    <m:sSup>
                      <m:sSupPr>
                        <m:ctrlPr>
                          <a:rPr lang="en-US" sz="2000" i="1">
                            <a:latin typeface="Cambria Math"/>
                            <a:ea typeface="Calibri" panose="020F0502020204030204" pitchFamily="34" charset="0"/>
                            <a:cs typeface="Times New Roman" panose="02020603050405020304" pitchFamily="18" charset="0"/>
                          </a:rPr>
                        </m:ctrlPr>
                      </m:sSupPr>
                      <m:e>
                        <m:d>
                          <m:dPr>
                            <m:ctrlPr>
                              <a:rPr lang="en-US" sz="2000" i="1">
                                <a:latin typeface="Cambria Math"/>
                                <a:ea typeface="Calibri" panose="020F0502020204030204" pitchFamily="34" charset="0"/>
                                <a:cs typeface="Times New Roman" panose="02020603050405020304" pitchFamily="18" charset="0"/>
                              </a:rPr>
                            </m:ctrlPr>
                          </m:dPr>
                          <m:e>
                            <m:r>
                              <a:rPr lang="vi-VN" sz="2000">
                                <a:latin typeface="Cambria Math" panose="02040503050406030204" pitchFamily="18" charset="0"/>
                                <a:ea typeface="Calibri" panose="020F0502020204030204" pitchFamily="34" charset="0"/>
                                <a:cs typeface="Times New Roman" panose="02020603050405020304" pitchFamily="18" charset="0"/>
                              </a:rPr>
                              <m:t>1+6%</m:t>
                            </m:r>
                          </m:e>
                        </m:d>
                      </m:e>
                      <m:sup>
                        <m:r>
                          <a:rPr lang="vi-VN" sz="2000">
                            <a:latin typeface="Cambria Math" panose="02040503050406030204" pitchFamily="18" charset="0"/>
                            <a:ea typeface="Calibri" panose="020F0502020204030204" pitchFamily="34" charset="0"/>
                            <a:cs typeface="Times New Roman" panose="02020603050405020304" pitchFamily="18" charset="0"/>
                          </a:rPr>
                          <m:t>2</m:t>
                        </m:r>
                      </m:sup>
                    </m:sSup>
                    <m:r>
                      <a:rPr lang="vi-VN" sz="2000">
                        <a:latin typeface="Cambria Math" panose="02040503050406030204" pitchFamily="18" charset="0"/>
                        <a:ea typeface="Calibri" panose="020F0502020204030204" pitchFamily="34" charset="0"/>
                        <a:cs typeface="Times New Roman" panose="02020603050405020304" pitchFamily="18" charset="0"/>
                      </a:rPr>
                      <m:t>+100.</m:t>
                    </m:r>
                    <m:sSup>
                      <m:sSupPr>
                        <m:ctrlPr>
                          <a:rPr lang="en-US" sz="2000" i="1">
                            <a:latin typeface="Cambria Math"/>
                            <a:ea typeface="Calibri" panose="020F0502020204030204" pitchFamily="34" charset="0"/>
                            <a:cs typeface="Times New Roman" panose="02020603050405020304" pitchFamily="18" charset="0"/>
                          </a:rPr>
                        </m:ctrlPr>
                      </m:sSupPr>
                      <m:e>
                        <m:d>
                          <m:dPr>
                            <m:ctrlPr>
                              <a:rPr lang="en-US" sz="2000" i="1">
                                <a:latin typeface="Cambria Math"/>
                                <a:ea typeface="Calibri" panose="020F0502020204030204" pitchFamily="34" charset="0"/>
                                <a:cs typeface="Times New Roman" panose="02020603050405020304" pitchFamily="18" charset="0"/>
                              </a:rPr>
                            </m:ctrlPr>
                          </m:dPr>
                          <m:e>
                            <m:r>
                              <a:rPr lang="vi-VN" sz="2000">
                                <a:latin typeface="Cambria Math" panose="02040503050406030204" pitchFamily="18" charset="0"/>
                                <a:ea typeface="Calibri" panose="020F0502020204030204" pitchFamily="34" charset="0"/>
                                <a:cs typeface="Times New Roman" panose="02020603050405020304" pitchFamily="18" charset="0"/>
                              </a:rPr>
                              <m:t>1+6%</m:t>
                            </m:r>
                          </m:e>
                        </m:d>
                      </m:e>
                      <m:sup>
                        <m:r>
                          <a:rPr lang="vi-VN" sz="2000">
                            <a:latin typeface="Cambria Math" panose="02040503050406030204" pitchFamily="18" charset="0"/>
                            <a:ea typeface="Calibri" panose="020F0502020204030204" pitchFamily="34" charset="0"/>
                            <a:cs typeface="Times New Roman" panose="02020603050405020304" pitchFamily="18" charset="0"/>
                          </a:rPr>
                          <m:t>2</m:t>
                        </m:r>
                      </m:sup>
                    </m:sSup>
                    <m:r>
                      <a:rPr lang="vi-VN" sz="2000">
                        <a:latin typeface="Cambria Math" panose="02040503050406030204" pitchFamily="18" charset="0"/>
                        <a:ea typeface="Calibri" panose="020F0502020204030204" pitchFamily="34" charset="0"/>
                        <a:cs typeface="Times New Roman" panose="02020603050405020304" pitchFamily="18" charset="0"/>
                      </a:rPr>
                      <m:t>.6%</m:t>
                    </m:r>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50000"/>
                  </a:lnSpc>
                  <a:spcAft>
                    <a:spcPts val="600"/>
                  </a:spcAft>
                </a:pPr>
                <a:r>
                  <a:rPr lang="en-US" sz="2000" dirty="0">
                    <a:ea typeface="Times New Roman" panose="02020603050405020304" pitchFamily="18" charset="0"/>
                    <a:cs typeface="Times New Roman" panose="02020603050405020304" pitchFamily="18" charset="0"/>
                  </a:rPr>
                  <a:t>    </a:t>
                </a:r>
                <a14:m>
                  <m:oMath xmlns:m="http://schemas.openxmlformats.org/officeDocument/2006/math">
                    <m:r>
                      <a:rPr lang="vi-VN" sz="2000">
                        <a:latin typeface="Cambria Math" panose="02040503050406030204" pitchFamily="18" charset="0"/>
                        <a:ea typeface="Times New Roman" panose="02020603050405020304" pitchFamily="18" charset="0"/>
                        <a:cs typeface="Times New Roman" panose="02020603050405020304" pitchFamily="18" charset="0"/>
                      </a:rPr>
                      <m:t>=100.</m:t>
                    </m:r>
                    <m:sSup>
                      <m:sSupPr>
                        <m:ctrlPr>
                          <a:rPr lang="en-US" sz="2000" i="1">
                            <a:latin typeface="Cambria Math"/>
                            <a:ea typeface="Times New Roman" panose="02020603050405020304" pitchFamily="18" charset="0"/>
                            <a:cs typeface="Times New Roman" panose="02020603050405020304" pitchFamily="18" charset="0"/>
                          </a:rPr>
                        </m:ctrlPr>
                      </m:sSupPr>
                      <m:e>
                        <m:d>
                          <m:dPr>
                            <m:ctrlPr>
                              <a:rPr lang="en-US" sz="2000" i="1">
                                <a:latin typeface="Cambria Math"/>
                                <a:ea typeface="Times New Roman" panose="02020603050405020304" pitchFamily="18" charset="0"/>
                                <a:cs typeface="Times New Roman" panose="02020603050405020304" pitchFamily="18" charset="0"/>
                              </a:rPr>
                            </m:ctrlPr>
                          </m:dPr>
                          <m:e>
                            <m:r>
                              <a:rPr lang="vi-VN" sz="2000">
                                <a:latin typeface="Cambria Math" panose="02040503050406030204" pitchFamily="18" charset="0"/>
                                <a:ea typeface="Times New Roman" panose="02020603050405020304" pitchFamily="18" charset="0"/>
                                <a:cs typeface="Times New Roman" panose="02020603050405020304" pitchFamily="18" charset="0"/>
                              </a:rPr>
                              <m:t>1+6%</m:t>
                            </m:r>
                          </m:e>
                        </m:d>
                      </m:e>
                      <m:sup>
                        <m:r>
                          <a:rPr lang="vi-VN" sz="2000">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vi-VN" sz="2000" dirty="0">
                    <a:latin typeface="+mn-lt"/>
                    <a:ea typeface="Times New Roman" panose="02020603050405020304" pitchFamily="18" charset="0"/>
                    <a:cs typeface="Times New Roman" panose="02020603050405020304" pitchFamily="18" charset="0"/>
                  </a:rPr>
                  <a:t> (Triệu đồng). </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tiền sau n năm bác Linh thu được chính là một cấp số nhân với số hạng đầu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T</m:t>
                        </m:r>
                      </m:e>
                      <m:sub>
                        <m:r>
                          <a:rPr lang="vi-VN" sz="2000">
                            <a:latin typeface="Cambria Math" panose="02040503050406030204" pitchFamily="18" charset="0"/>
                            <a:ea typeface="Times New Roman" panose="02020603050405020304" pitchFamily="18" charset="0"/>
                            <a:cs typeface="Times New Roman" panose="02020603050405020304" pitchFamily="18" charset="0"/>
                          </a:rPr>
                          <m:t>1</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=100</m:t>
                    </m:r>
                  </m:oMath>
                </a14:m>
                <a:r>
                  <a:rPr lang="vi-VN" sz="2000" dirty="0">
                    <a:latin typeface="+mn-lt"/>
                    <a:ea typeface="Times New Roman" panose="02020603050405020304" pitchFamily="18" charset="0"/>
                    <a:cs typeface="Times New Roman" panose="02020603050405020304" pitchFamily="18" charset="0"/>
                  </a:rPr>
                  <a:t> và công bội </a:t>
                </a:r>
                <a14:m>
                  <m:oMath xmlns:m="http://schemas.openxmlformats.org/officeDocument/2006/math">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q</m:t>
                    </m:r>
                    <m:r>
                      <a:rPr lang="vi-VN" sz="2000">
                        <a:latin typeface="Cambria Math" panose="02040503050406030204" pitchFamily="18" charset="0"/>
                        <a:ea typeface="Times New Roman" panose="02020603050405020304" pitchFamily="18" charset="0"/>
                        <a:cs typeface="Times New Roman" panose="02020603050405020304" pitchFamily="18" charset="0"/>
                      </a:rPr>
                      <m:t>=1+6%</m:t>
                    </m:r>
                  </m:oMath>
                </a14:m>
                <a:r>
                  <a:rPr lang="vi-VN" sz="2000" dirty="0">
                    <a:latin typeface="+mn-lt"/>
                    <a:ea typeface="Times New Roman" panose="02020603050405020304" pitchFamily="18" charset="0"/>
                    <a:cs typeface="Times New Roman" panose="02020603050405020304" pitchFamily="18" charset="0"/>
                  </a:rPr>
                  <a:t> có số hạng tổng quát là:</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T</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=100.</m:t>
                    </m:r>
                    <m:sSup>
                      <m:sSupPr>
                        <m:ctrlPr>
                          <a:rPr lang="en-US" sz="2000" i="1">
                            <a:latin typeface="Cambria Math"/>
                            <a:ea typeface="Times New Roman" panose="02020603050405020304" pitchFamily="18" charset="0"/>
                            <a:cs typeface="Times New Roman" panose="02020603050405020304" pitchFamily="18" charset="0"/>
                          </a:rPr>
                        </m:ctrlPr>
                      </m:sSupPr>
                      <m:e>
                        <m:d>
                          <m:dPr>
                            <m:ctrlPr>
                              <a:rPr lang="en-US" sz="2000" i="1">
                                <a:latin typeface="Cambria Math"/>
                                <a:ea typeface="Times New Roman" panose="02020603050405020304" pitchFamily="18" charset="0"/>
                                <a:cs typeface="Times New Roman" panose="02020603050405020304" pitchFamily="18" charset="0"/>
                              </a:rPr>
                            </m:ctrlPr>
                          </m:dPr>
                          <m:e>
                            <m:r>
                              <a:rPr lang="en-US" sz="2000">
                                <a:latin typeface="Cambria Math" panose="02040503050406030204" pitchFamily="18" charset="0"/>
                                <a:ea typeface="Times New Roman" panose="02020603050405020304" pitchFamily="18" charset="0"/>
                                <a:cs typeface="Times New Roman" panose="02020603050405020304" pitchFamily="18" charset="0"/>
                              </a:rPr>
                              <m:t>1+6%</m:t>
                            </m:r>
                          </m:e>
                        </m:d>
                      </m:e>
                      <m:sup>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sup>
                    </m:sSup>
                  </m:oMath>
                </a14:m>
                <a:r>
                  <a:rPr lang="en-US" sz="2000" dirty="0">
                    <a:latin typeface="+mn-lt"/>
                    <a:ea typeface="Times New Roman" panose="02020603050405020304" pitchFamily="18" charset="0"/>
                    <a:cs typeface="Times New Roman" panose="02020603050405020304" pitchFamily="18" charset="0"/>
                  </a:rPr>
                  <a:t> (</a:t>
                </a:r>
                <a:r>
                  <a:rPr lang="en-US" sz="2000" dirty="0" err="1">
                    <a:latin typeface="+mn-lt"/>
                    <a:ea typeface="Times New Roman" panose="02020603050405020304" pitchFamily="18" charset="0"/>
                    <a:cs typeface="Times New Roman" panose="02020603050405020304" pitchFamily="18" charset="0"/>
                  </a:rPr>
                  <a:t>Triệu</a:t>
                </a:r>
                <a:r>
                  <a:rPr lang="en-US" sz="2000" dirty="0">
                    <a:latin typeface="+mn-lt"/>
                    <a:ea typeface="Times New Roman" panose="02020603050405020304" pitchFamily="18" charset="0"/>
                    <a:cs typeface="Times New Roman" panose="02020603050405020304" pitchFamily="18" charset="0"/>
                  </a:rPr>
                  <a:t> </a:t>
                </a:r>
                <a:r>
                  <a:rPr lang="en-US" sz="2000" dirty="0" err="1">
                    <a:latin typeface="+mn-lt"/>
                    <a:ea typeface="Times New Roman" panose="02020603050405020304" pitchFamily="18" charset="0"/>
                    <a:cs typeface="Times New Roman" panose="02020603050405020304" pitchFamily="18" charset="0"/>
                  </a:rPr>
                  <a:t>đồng</a:t>
                </a:r>
                <a:r>
                  <a:rPr lang="en-US" sz="2000" dirty="0">
                    <a:latin typeface="+mn-lt"/>
                    <a:ea typeface="Times New Roman" panose="02020603050405020304" pitchFamily="18"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506853" y="1273161"/>
                <a:ext cx="8130293" cy="3113096"/>
              </a:xfrm>
              <a:prstGeom prst="rect">
                <a:avLst/>
              </a:prstGeom>
              <a:blipFill>
                <a:blip r:embed="rId3"/>
                <a:stretch>
                  <a:fillRect l="-750" r="-825" b="-2544"/>
                </a:stretch>
              </a:blipFill>
            </p:spPr>
            <p:txBody>
              <a:bodyPr/>
              <a:lstStyle/>
              <a:p>
                <a:r>
                  <a:rPr lang="en-US">
                    <a:noFill/>
                  </a:rPr>
                  <a:t> </a:t>
                </a:r>
              </a:p>
            </p:txBody>
          </p:sp>
        </mc:Fallback>
      </mc:AlternateContent>
    </p:spTree>
    <p:extLst>
      <p:ext uri="{BB962C8B-B14F-4D97-AF65-F5344CB8AC3E}">
        <p14:creationId xmlns:p14="http://schemas.microsoft.com/office/powerpoint/2010/main" val="25082530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00" name="Google Shape;800;p36"/>
              <p:cNvSpPr txBox="1">
                <a:spLocks noGrp="1"/>
              </p:cNvSpPr>
              <p:nvPr>
                <p:ph type="title"/>
              </p:nvPr>
            </p:nvSpPr>
            <p:spPr>
              <a:xfrm>
                <a:off x="708660" y="2150850"/>
                <a:ext cx="7726679" cy="149532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TỔNG </a:t>
                </a:r>
                <a14:m>
                  <m:oMath xmlns:m="http://schemas.openxmlformats.org/officeDocument/2006/math">
                    <m:r>
                      <a:rPr lang="en-US" sz="4000" b="1" i="1" smtClean="0">
                        <a:latin typeface="Cambria Math" panose="02040503050406030204" pitchFamily="18" charset="0"/>
                      </a:rPr>
                      <m:t>𝒏</m:t>
                    </m:r>
                  </m:oMath>
                </a14:m>
                <a:r>
                  <a:rPr lang="en-US" sz="4000" b="1" dirty="0">
                    <a:latin typeface="+mj-lt"/>
                  </a:rPr>
                  <a:t> SỐ HẠNG ĐẦU CỦA MỘT CẤP SỐ NHÂN</a:t>
                </a:r>
                <a:endParaRPr sz="4000" b="1" dirty="0">
                  <a:latin typeface="+mj-lt"/>
                </a:endParaRPr>
              </a:p>
            </p:txBody>
          </p:sp>
        </mc:Choice>
        <mc:Fallback xmlns="">
          <p:sp>
            <p:nvSpPr>
              <p:cNvPr id="800" name="Google Shape;800;p36"/>
              <p:cNvSpPr txBox="1">
                <a:spLocks noGrp="1" noRot="1" noChangeAspect="1" noMove="1" noResize="1" noEditPoints="1" noAdjustHandles="1" noChangeArrowheads="1" noChangeShapeType="1" noTextEdit="1"/>
              </p:cNvSpPr>
              <p:nvPr>
                <p:ph type="title"/>
              </p:nvPr>
            </p:nvSpPr>
            <p:spPr>
              <a:xfrm>
                <a:off x="708660" y="2150850"/>
                <a:ext cx="7726679" cy="1495320"/>
              </a:xfrm>
              <a:prstGeom prst="rect">
                <a:avLst/>
              </a:prstGeom>
              <a:blipFill>
                <a:blip r:embed="rId3"/>
                <a:stretch>
                  <a:fillRect t="-8571" r="-789" b="-24490"/>
                </a:stretch>
              </a:blipFill>
            </p:spPr>
            <p:txBody>
              <a:bodyPr/>
              <a:lstStyle/>
              <a:p>
                <a:r>
                  <a:rPr lang="en-US">
                    <a:noFill/>
                  </a:rPr>
                  <a:t> </a:t>
                </a:r>
              </a:p>
            </p:txBody>
          </p:sp>
        </mc:Fallback>
      </mc:AlternateContent>
      <p:sp>
        <p:nvSpPr>
          <p:cNvPr id="802" name="Google Shape;802;p36"/>
          <p:cNvSpPr txBox="1">
            <a:spLocks noGrp="1"/>
          </p:cNvSpPr>
          <p:nvPr>
            <p:ph type="title" idx="2"/>
          </p:nvPr>
        </p:nvSpPr>
        <p:spPr>
          <a:xfrm>
            <a:off x="3720750" y="1022119"/>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III.</a:t>
            </a:r>
            <a:endParaRPr sz="4000" b="1" dirty="0">
              <a:latin typeface="+mj-lt"/>
            </a:endParaRPr>
          </a:p>
        </p:txBody>
      </p:sp>
    </p:spTree>
    <p:extLst>
      <p:ext uri="{BB962C8B-B14F-4D97-AF65-F5344CB8AC3E}">
        <p14:creationId xmlns:p14="http://schemas.microsoft.com/office/powerpoint/2010/main" val="227766809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3" name="Rectangle 2">
            <a:extLst>
              <a:ext uri="{FF2B5EF4-FFF2-40B4-BE49-F238E27FC236}">
                <a16:creationId xmlns:a16="http://schemas.microsoft.com/office/drawing/2014/main" xmlns="" id="{74BC2A7A-C555-4E0C-E88E-320A06BC83F4}"/>
              </a:ext>
            </a:extLst>
          </p:cNvPr>
          <p:cNvSpPr/>
          <p:nvPr/>
        </p:nvSpPr>
        <p:spPr>
          <a:xfrm>
            <a:off x="676019" y="49944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38DE7897-B980-7941-545F-6612A377BEA5}"/>
                  </a:ext>
                </a:extLst>
              </p:cNvPr>
              <p:cNvSpPr txBox="1"/>
              <p:nvPr/>
            </p:nvSpPr>
            <p:spPr>
              <a:xfrm>
                <a:off x="676019" y="419869"/>
                <a:ext cx="8076920" cy="1994713"/>
              </a:xfrm>
              <a:prstGeom prst="rect">
                <a:avLst/>
              </a:prstGeom>
              <a:noFill/>
            </p:spPr>
            <p:txBody>
              <a:bodyPr wrap="square">
                <a:spAutoFit/>
              </a:bodyPr>
              <a:lstStyle/>
              <a:p>
                <a:pPr algn="just">
                  <a:lnSpc>
                    <a:spcPct val="150000"/>
                  </a:lnSpc>
                </a:pPr>
                <a:r>
                  <a:rPr lang="en-US" sz="2000" dirty="0">
                    <a:latin typeface="+mj-lt"/>
                  </a:rPr>
                  <a:t>          </a:t>
                </a:r>
                <a:r>
                  <a:rPr lang="en-US" sz="2000" b="0" i="0" dirty="0">
                    <a:solidFill>
                      <a:srgbClr val="000000"/>
                    </a:solidFill>
                    <a:effectLst/>
                    <a:latin typeface="+mj-lt"/>
                  </a:rPr>
                  <a:t>Cho </a:t>
                </a:r>
                <a:r>
                  <a:rPr lang="en-US" sz="2000" b="0" i="0" dirty="0" err="1">
                    <a:solidFill>
                      <a:srgbClr val="000000"/>
                    </a:solidFill>
                    <a:effectLst/>
                    <a:latin typeface="+mj-lt"/>
                  </a:rPr>
                  <a:t>cấp</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nhân</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m:t>
                    </m:r>
                    <m:r>
                      <a:rPr lang="en-US" sz="2000" b="0" i="1" dirty="0" smtClean="0">
                        <a:solidFill>
                          <a:srgbClr val="000000"/>
                        </a:solidFill>
                        <a:effectLst/>
                        <a:latin typeface="Cambria Math" panose="02040503050406030204" pitchFamily="18" charset="0"/>
                      </a:rPr>
                      <m:t>𝑢𝑛</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có</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hạng</a:t>
                </a:r>
                <a:r>
                  <a:rPr lang="en-US" sz="2000" b="0" i="0" dirty="0">
                    <a:solidFill>
                      <a:srgbClr val="000000"/>
                    </a:solidFill>
                    <a:effectLst/>
                    <a:latin typeface="+mj-lt"/>
                  </a:rPr>
                  <a:t> </a:t>
                </a:r>
                <a:r>
                  <a:rPr lang="en-US" sz="2000" b="0" i="0" dirty="0" err="1">
                    <a:solidFill>
                      <a:srgbClr val="000000"/>
                    </a:solidFill>
                    <a:effectLst/>
                    <a:latin typeface="+mj-lt"/>
                  </a:rPr>
                  <a:t>đầu</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bội</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1</m:t>
                    </m:r>
                  </m:oMath>
                </a14:m>
                <a:r>
                  <a:rPr lang="en-US" sz="2000" b="0" i="0" dirty="0">
                    <a:solidFill>
                      <a:srgbClr val="000000"/>
                    </a:solidFill>
                    <a:effectLst/>
                    <a:latin typeface="+mj-lt"/>
                  </a:rPr>
                  <a:t>. </a:t>
                </a:r>
                <a:r>
                  <a:rPr lang="en-US" sz="2000" b="0" i="0" dirty="0" err="1">
                    <a:solidFill>
                      <a:srgbClr val="000000"/>
                    </a:solidFill>
                    <a:effectLst/>
                    <a:latin typeface="+mj-lt"/>
                  </a:rPr>
                  <a:t>Đặt</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3</m:t>
                    </m:r>
                    <m:r>
                      <a:rPr lang="en-US" sz="2000" b="0" i="1" dirty="0" smtClean="0">
                        <a:solidFill>
                          <a:srgbClr val="000000"/>
                        </a:solidFill>
                        <a:effectLst/>
                        <a:latin typeface="Cambria Math" panose="02040503050406030204" pitchFamily="18" charset="0"/>
                      </a:rPr>
                      <m:t> + … + </m:t>
                    </m:r>
                    <m:sSub>
                      <m:sSubPr>
                        <m:ctrlPr>
                          <a:rPr lang="en-US" sz="2000" b="0" i="1" dirty="0" smtClean="0">
                            <a:solidFill>
                              <a:srgbClr val="000000"/>
                            </a:solidFill>
                            <a:effectLst/>
                            <a:latin typeface="Cambria Math"/>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𝑛</m:t>
                        </m:r>
                      </m:sub>
                    </m:sSub>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baseline="30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 +</m:t>
                    </m:r>
                    <m:sSub>
                      <m:sSubPr>
                        <m:ctrlPr>
                          <a:rPr lang="en-US" sz="2000" b="0" i="1" dirty="0" smtClean="0">
                            <a:solidFill>
                              <a:srgbClr val="000000"/>
                            </a:solidFill>
                            <a:effectLst/>
                            <a:latin typeface="Cambria Math"/>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1</m:t>
                        </m:r>
                      </m:sub>
                    </m:sSub>
                    <m:sSup>
                      <m:sSupPr>
                        <m:ctrlPr>
                          <a:rPr lang="en-US" sz="2000" b="0" i="1" dirty="0" smtClean="0">
                            <a:solidFill>
                              <a:srgbClr val="000000"/>
                            </a:solidFill>
                            <a:effectLst/>
                            <a:latin typeface="Cambria Math"/>
                          </a:rPr>
                        </m:ctrlPr>
                      </m:sSupPr>
                      <m:e>
                        <m:r>
                          <a:rPr lang="en-US" sz="2000" b="0" i="1" dirty="0" smtClean="0">
                            <a:solidFill>
                              <a:srgbClr val="000000"/>
                            </a:solidFill>
                            <a:effectLst/>
                            <a:latin typeface="Cambria Math" panose="02040503050406030204" pitchFamily="18" charset="0"/>
                          </a:rPr>
                          <m:t>𝑞</m:t>
                        </m:r>
                      </m:e>
                      <m:sup>
                        <m:r>
                          <a:rPr lang="en-US" sz="2000" b="0" i="1"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−1</m:t>
                        </m:r>
                      </m:sup>
                    </m:sSup>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a)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err="1"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b) </a:t>
                </a:r>
                <a:r>
                  <a:rPr lang="en-US" sz="2000" b="0" i="0" dirty="0" err="1">
                    <a:solidFill>
                      <a:srgbClr val="000000"/>
                    </a:solidFill>
                    <a:effectLst/>
                    <a:latin typeface="+mj-lt"/>
                  </a:rPr>
                  <a:t>Từ</a:t>
                </a:r>
                <a:r>
                  <a:rPr lang="en-US" sz="2000" b="0" i="0" dirty="0">
                    <a:solidFill>
                      <a:srgbClr val="000000"/>
                    </a:solidFill>
                    <a:effectLst/>
                    <a:latin typeface="+mj-lt"/>
                  </a:rPr>
                  <a:t> </a:t>
                </a:r>
                <a:r>
                  <a:rPr lang="en-US" sz="2000" b="0" i="0" dirty="0" err="1">
                    <a:solidFill>
                      <a:srgbClr val="000000"/>
                    </a:solidFill>
                    <a:effectLst/>
                    <a:latin typeface="+mj-lt"/>
                  </a:rPr>
                  <a:t>đó</a:t>
                </a:r>
                <a:r>
                  <a:rPr lang="en-US" sz="2000" b="0" i="0" dirty="0">
                    <a:solidFill>
                      <a:srgbClr val="000000"/>
                    </a:solidFill>
                    <a:effectLst/>
                    <a:latin typeface="+mj-lt"/>
                  </a:rPr>
                  <a:t>, </a:t>
                </a:r>
                <a:r>
                  <a:rPr lang="en-US" sz="2000" b="0" i="0" dirty="0" err="1">
                    <a:solidFill>
                      <a:srgbClr val="000000"/>
                    </a:solidFill>
                    <a:effectLst/>
                    <a:latin typeface="+mj-lt"/>
                  </a:rPr>
                  <a:t>hãy</a:t>
                </a:r>
                <a:r>
                  <a:rPr lang="en-US" sz="2000" b="0" i="0" dirty="0">
                    <a:solidFill>
                      <a:srgbClr val="000000"/>
                    </a:solidFill>
                    <a:effectLst/>
                    <a:latin typeface="+mj-lt"/>
                  </a:rPr>
                  <a:t> </a:t>
                </a:r>
                <a:r>
                  <a:rPr lang="en-US" sz="2000" b="0" i="0" dirty="0" err="1">
                    <a:solidFill>
                      <a:srgbClr val="000000"/>
                    </a:solidFill>
                    <a:effectLst/>
                    <a:latin typeface="+mj-lt"/>
                  </a:rPr>
                  <a:t>tìm</a:t>
                </a:r>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thức</a:t>
                </a:r>
                <a:r>
                  <a:rPr lang="en-US" sz="2000" b="0" i="0" dirty="0">
                    <a:solidFill>
                      <a:srgbClr val="000000"/>
                    </a:solidFill>
                    <a:effectLst/>
                    <a:latin typeface="+mj-lt"/>
                  </a:rPr>
                  <a:t>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oMath>
                </a14:m>
                <a:r>
                  <a:rPr lang="en-US" sz="2000" b="0" i="0" dirty="0">
                    <a:solidFill>
                      <a:srgbClr val="000000"/>
                    </a:solidFill>
                    <a:effectLst/>
                    <a:latin typeface="+mj-lt"/>
                  </a:rPr>
                  <a:t> </a:t>
                </a:r>
                <a:r>
                  <a:rPr lang="en-US" sz="2000" b="0" i="0" dirty="0" err="1">
                    <a:solidFill>
                      <a:srgbClr val="000000"/>
                    </a:solidFill>
                    <a:effectLst/>
                    <a:latin typeface="+mj-lt"/>
                  </a:rPr>
                  <a:t>theo</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p:txBody>
          </p:sp>
        </mc:Choice>
        <mc:Fallback xmlns="">
          <p:sp>
            <p:nvSpPr>
              <p:cNvPr id="11" name="TextBox 10">
                <a:extLst>
                  <a:ext uri="{FF2B5EF4-FFF2-40B4-BE49-F238E27FC236}">
                    <a16:creationId xmlns:a16="http://schemas.microsoft.com/office/drawing/2014/main" id="{38DE7897-B980-7941-545F-6612A377BEA5}"/>
                  </a:ext>
                </a:extLst>
              </p:cNvPr>
              <p:cNvSpPr txBox="1">
                <a:spLocks noRot="1" noChangeAspect="1" noMove="1" noResize="1" noEditPoints="1" noAdjustHandles="1" noChangeArrowheads="1" noChangeShapeType="1" noTextEdit="1"/>
              </p:cNvSpPr>
              <p:nvPr/>
            </p:nvSpPr>
            <p:spPr>
              <a:xfrm>
                <a:off x="676019" y="419869"/>
                <a:ext cx="8076920" cy="1994713"/>
              </a:xfrm>
              <a:prstGeom prst="rect">
                <a:avLst/>
              </a:prstGeom>
              <a:blipFill>
                <a:blip r:embed="rId3"/>
                <a:stretch>
                  <a:fillRect l="-830" r="-755" b="-4893"/>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xmlns="" id="{C4FAE667-7815-C904-F36E-D6285BBE0CF6}"/>
              </a:ext>
            </a:extLst>
          </p:cNvPr>
          <p:cNvGrpSpPr/>
          <p:nvPr/>
        </p:nvGrpSpPr>
        <p:grpSpPr>
          <a:xfrm>
            <a:off x="0" y="2571750"/>
            <a:ext cx="1342079" cy="510214"/>
            <a:chOff x="8441668" y="4587774"/>
            <a:chExt cx="1263473" cy="823613"/>
          </a:xfrm>
        </p:grpSpPr>
        <p:pic>
          <p:nvPicPr>
            <p:cNvPr id="24" name="Picture 23">
              <a:extLst>
                <a:ext uri="{FF2B5EF4-FFF2-40B4-BE49-F238E27FC236}">
                  <a16:creationId xmlns:a16="http://schemas.microsoft.com/office/drawing/2014/main" xmlns=""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xmlns=""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E56A0D8A-99C1-BA65-9626-58891A45CBCF}"/>
                  </a:ext>
                </a:extLst>
              </p:cNvPr>
              <p:cNvSpPr txBox="1"/>
              <p:nvPr/>
            </p:nvSpPr>
            <p:spPr>
              <a:xfrm>
                <a:off x="1096166" y="2728919"/>
                <a:ext cx="7458166" cy="2233112"/>
              </a:xfrm>
              <a:prstGeom prst="rect">
                <a:avLst/>
              </a:prstGeom>
              <a:noFill/>
            </p:spPr>
            <p:txBody>
              <a:bodyPr wrap="square">
                <a:spAutoFit/>
              </a:bodyPr>
              <a:lstStyle/>
              <a:p>
                <a:pPr>
                  <a:lnSpc>
                    <a:spcPct val="150000"/>
                  </a:lnSpc>
                  <a:spcAft>
                    <a:spcPts val="600"/>
                  </a:spcAft>
                </a:pPr>
                <a:r>
                  <a:rPr lang="en-US" sz="2000" dirty="0">
                    <a:latin typeface="+mj-lt"/>
                    <a:ea typeface="Calibri" panose="020F0502020204030204" pitchFamily="34" charset="0"/>
                    <a:cs typeface="Times New Roman" panose="02020603050405020304" pitchFamily="18" charset="0"/>
                  </a:rPr>
                  <a:t>a) Ta </a:t>
                </a:r>
                <a:r>
                  <a:rPr lang="en-US" sz="2000" dirty="0" err="1">
                    <a:latin typeface="+mj-lt"/>
                    <a:ea typeface="Calibri" panose="020F0502020204030204" pitchFamily="34" charset="0"/>
                    <a:cs typeface="Times New Roman" panose="02020603050405020304" pitchFamily="18" charset="0"/>
                  </a:rPr>
                  <a:t>có</a:t>
                </a:r>
                <a:r>
                  <a:rPr lang="en-US"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𝑆</m:t>
                        </m:r>
                      </m:e>
                      <m:sub>
                        <m:r>
                          <a:rPr lang="en-US" sz="2000" i="1">
                            <a:latin typeface="Cambria Math"/>
                            <a:ea typeface="Calibri" panose="020F0502020204030204" pitchFamily="34" charset="0"/>
                            <a:cs typeface="Times New Roman" panose="02020603050405020304" pitchFamily="18" charset="0"/>
                          </a:rPr>
                          <m:t>𝑛</m:t>
                        </m:r>
                      </m:sub>
                    </m:sSub>
                    <m:r>
                      <a:rPr lang="en-US" sz="2000" i="1" smtClean="0">
                        <a:latin typeface="Cambria Math"/>
                        <a:ea typeface="Calibri" panose="020F0502020204030204" pitchFamily="34" charset="0"/>
                        <a:cs typeface="Times New Roman" panose="02020603050405020304" pitchFamily="18" charset="0"/>
                      </a:rPr>
                      <m:t>.</m:t>
                    </m:r>
                    <m:r>
                      <a:rPr lang="en-US" sz="2000" i="1" smtClean="0">
                        <a:latin typeface="Cambria Math"/>
                        <a:ea typeface="Calibri" panose="020F0502020204030204" pitchFamily="34" charset="0"/>
                        <a:cs typeface="Times New Roman" panose="02020603050405020304" pitchFamily="18" charset="0"/>
                      </a:rPr>
                      <m:t>𝑞</m:t>
                    </m:r>
                    <m:r>
                      <a:rPr lang="en-US" sz="2000" i="1" smtClean="0">
                        <a:latin typeface="Cambria Math"/>
                        <a:ea typeface="Calibri" panose="020F0502020204030204" pitchFamily="34" charset="0"/>
                        <a:cs typeface="Times New Roman" panose="02020603050405020304" pitchFamily="18" charset="0"/>
                      </a:rPr>
                      <m:t>=</m:t>
                    </m:r>
                    <m:d>
                      <m:dPr>
                        <m:ctrlPr>
                          <a:rPr lang="en-US" sz="2000" i="1" smtClean="0">
                            <a:latin typeface="Cambria Math"/>
                            <a:ea typeface="Calibri" panose="020F0502020204030204" pitchFamily="34" charset="0"/>
                            <a:cs typeface="Times New Roman" panose="02020603050405020304" pitchFamily="18" charset="0"/>
                          </a:rPr>
                        </m:ctrlPr>
                      </m:dPr>
                      <m:e>
                        <m:sSub>
                          <m:sSubPr>
                            <m:ctrlPr>
                              <a:rPr lang="en-US" sz="2000" i="1">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a:latin typeface="Cambria Math"/>
                            <a:ea typeface="Calibri" panose="020F0502020204030204" pitchFamily="34" charset="0"/>
                            <a:cs typeface="Times New Roman" panose="02020603050405020304" pitchFamily="18" charset="0"/>
                          </a:rPr>
                          <m:t>.</m:t>
                        </m:r>
                        <m:r>
                          <a:rPr lang="en-US" sz="2000" i="1">
                            <a:latin typeface="Cambria Math"/>
                            <a:ea typeface="Calibri" panose="020F0502020204030204" pitchFamily="34" charset="0"/>
                            <a:cs typeface="Times New Roman" panose="02020603050405020304" pitchFamily="18" charset="0"/>
                          </a:rPr>
                          <m:t>𝑞</m:t>
                        </m:r>
                        <m:r>
                          <a:rPr lang="en-US" sz="2000" i="1">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2</m:t>
                            </m:r>
                          </m:sup>
                        </m:sSup>
                        <m:r>
                          <a:rPr lang="en-US" sz="2000" i="1">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𝑛</m:t>
                            </m:r>
                            <m:r>
                              <a:rPr lang="en-US" sz="2000" i="1">
                                <a:latin typeface="Cambria Math"/>
                                <a:ea typeface="Calibri" panose="020F0502020204030204" pitchFamily="34" charset="0"/>
                                <a:cs typeface="Times New Roman" panose="02020603050405020304" pitchFamily="18" charset="0"/>
                              </a:rPr>
                              <m:t>−1</m:t>
                            </m:r>
                          </m:sup>
                        </m:sSup>
                      </m:e>
                    </m:d>
                    <m:r>
                      <a:rPr lang="en-US" sz="2000" i="1" smtClean="0">
                        <a:latin typeface="Cambria Math"/>
                        <a:ea typeface="Calibri" panose="020F0502020204030204" pitchFamily="34" charset="0"/>
                        <a:cs typeface="Times New Roman" panose="02020603050405020304" pitchFamily="18" charset="0"/>
                      </a:rPr>
                      <m:t>.</m:t>
                    </m:r>
                    <m:r>
                      <a:rPr lang="en-US" sz="2000" i="1" smtClean="0">
                        <a:latin typeface="Cambria Math"/>
                        <a:ea typeface="Calibri" panose="020F0502020204030204" pitchFamily="34" charset="0"/>
                        <a:cs typeface="Times New Roman" panose="02020603050405020304" pitchFamily="18" charset="0"/>
                      </a:rPr>
                      <m:t>𝑞</m:t>
                    </m:r>
                  </m:oMath>
                </a14:m>
                <a:r>
                  <a:rPr lang="en-US" sz="2000" i="1" dirty="0">
                    <a:latin typeface="+mj-lt"/>
                    <a:ea typeface="Times New Roman" panose="02020603050405020304" pitchFamily="18"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r>
                      <a:rPr lang="en-US" sz="2000" i="1" smtClean="0">
                        <a:latin typeface="Cambria Math"/>
                        <a:ea typeface="Calibri" panose="020F0502020204030204" pitchFamily="34" charset="0"/>
                        <a:cs typeface="Times New Roman" panose="02020603050405020304" pitchFamily="18" charset="0"/>
                      </a:rPr>
                      <m:t>𝑞</m:t>
                    </m:r>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sSup>
                      <m:sSupPr>
                        <m:ctrlPr>
                          <a:rPr lang="en-US" sz="2000" i="1" smtClean="0">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2</m:t>
                        </m:r>
                      </m:sup>
                    </m:sSup>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sSup>
                      <m:sSupPr>
                        <m:ctrlPr>
                          <a:rPr lang="en-US" sz="2000" i="1" smtClean="0">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3</m:t>
                        </m:r>
                      </m:sup>
                    </m:sSup>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sSup>
                      <m:sSupPr>
                        <m:ctrlPr>
                          <a:rPr lang="en-US" sz="2000" i="1" smtClean="0">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𝑛</m:t>
                        </m:r>
                      </m:sup>
                    </m:sSup>
                  </m:oMath>
                </a14:m>
                <a:r>
                  <a:rPr lang="en-US" sz="2000" i="1" dirty="0">
                    <a:latin typeface="+mj-lt"/>
                    <a:ea typeface="Times New Roman" panose="02020603050405020304" pitchFamily="18"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𝑆</m:t>
                        </m:r>
                      </m:e>
                      <m:sub>
                        <m:r>
                          <a:rPr lang="en-US" sz="2000" i="1">
                            <a:latin typeface="Cambria Math"/>
                            <a:ea typeface="Calibri" panose="020F0502020204030204" pitchFamily="34" charset="0"/>
                            <a:cs typeface="Times New Roman" panose="02020603050405020304" pitchFamily="18" charset="0"/>
                          </a:rPr>
                          <m:t>𝑛</m:t>
                        </m:r>
                      </m:sub>
                    </m:sSub>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𝑆</m:t>
                        </m:r>
                      </m:e>
                      <m:sub>
                        <m:r>
                          <a:rPr lang="en-US" sz="2000" i="1">
                            <a:latin typeface="Cambria Math"/>
                            <a:ea typeface="Calibri" panose="020F0502020204030204" pitchFamily="34" charset="0"/>
                            <a:cs typeface="Times New Roman" panose="02020603050405020304" pitchFamily="18" charset="0"/>
                          </a:rPr>
                          <m:t>𝑛</m:t>
                        </m:r>
                      </m:sub>
                    </m:sSub>
                    <m:r>
                      <a:rPr lang="en-US" sz="2000" i="1" smtClean="0">
                        <a:latin typeface="Cambria Math"/>
                        <a:ea typeface="Calibri" panose="020F0502020204030204" pitchFamily="34" charset="0"/>
                        <a:cs typeface="Times New Roman" panose="02020603050405020304" pitchFamily="18" charset="0"/>
                      </a:rPr>
                      <m:t>.</m:t>
                    </m:r>
                    <m:r>
                      <a:rPr lang="en-US" sz="2000" i="1" smtClean="0">
                        <a:latin typeface="Cambria Math"/>
                        <a:ea typeface="Calibri" panose="020F0502020204030204" pitchFamily="34" charset="0"/>
                        <a:cs typeface="Times New Roman" panose="02020603050405020304" pitchFamily="18" charset="0"/>
                      </a:rPr>
                      <m:t>𝑞</m:t>
                    </m:r>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r>
                      <a:rPr lang="en-US" sz="2000" i="1" smtClean="0">
                        <a:latin typeface="Cambria Math"/>
                        <a:ea typeface="Calibri" panose="020F0502020204030204" pitchFamily="34" charset="0"/>
                        <a:cs typeface="Times New Roman" panose="02020603050405020304" pitchFamily="18" charset="0"/>
                      </a:rPr>
                      <m:t>𝑞</m:t>
                    </m:r>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sSup>
                      <m:sSupPr>
                        <m:ctrlPr>
                          <a:rPr lang="en-US" sz="2000" i="1" smtClean="0">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2</m:t>
                        </m:r>
                      </m:sup>
                    </m:sSup>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sSup>
                      <m:sSupPr>
                        <m:ctrlPr>
                          <a:rPr lang="en-US" sz="2000" i="1" smtClean="0">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𝑛</m:t>
                        </m:r>
                        <m:r>
                          <a:rPr lang="en-US" sz="2000" i="1">
                            <a:latin typeface="Cambria Math"/>
                            <a:ea typeface="Calibri" panose="020F0502020204030204" pitchFamily="34" charset="0"/>
                            <a:cs typeface="Times New Roman" panose="02020603050405020304" pitchFamily="18" charset="0"/>
                          </a:rPr>
                          <m:t>−1</m:t>
                        </m:r>
                      </m:sup>
                    </m:sSup>
                    <m:r>
                      <a:rPr lang="en-US" sz="2000" i="1" smtClean="0">
                        <a:latin typeface="Cambria Math"/>
                        <a:ea typeface="Calibri" panose="020F0502020204030204" pitchFamily="34" charset="0"/>
                        <a:cs typeface="Times New Roman" panose="02020603050405020304" pitchFamily="18" charset="0"/>
                      </a:rPr>
                      <m:t>−</m:t>
                    </m:r>
                    <m:d>
                      <m:dPr>
                        <m:ctrlPr>
                          <a:rPr lang="en-US" sz="2000" i="1" smtClean="0">
                            <a:latin typeface="Cambria Math"/>
                            <a:ea typeface="Calibri" panose="020F0502020204030204" pitchFamily="34" charset="0"/>
                            <a:cs typeface="Times New Roman" panose="02020603050405020304" pitchFamily="18" charset="0"/>
                          </a:rPr>
                        </m:ctrlPr>
                      </m:dPr>
                      <m:e>
                        <m:sSub>
                          <m:sSubPr>
                            <m:ctrlPr>
                              <a:rPr lang="en-US" sz="2000" i="1">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a:latin typeface="Cambria Math"/>
                            <a:ea typeface="Calibri" panose="020F0502020204030204" pitchFamily="34" charset="0"/>
                            <a:cs typeface="Times New Roman" panose="02020603050405020304" pitchFamily="18" charset="0"/>
                          </a:rPr>
                          <m:t>.</m:t>
                        </m:r>
                        <m:r>
                          <a:rPr lang="en-US" sz="2000" i="1">
                            <a:latin typeface="Cambria Math"/>
                            <a:ea typeface="Calibri" panose="020F0502020204030204" pitchFamily="34" charset="0"/>
                            <a:cs typeface="Times New Roman" panose="02020603050405020304" pitchFamily="18" charset="0"/>
                          </a:rPr>
                          <m:t>𝑞</m:t>
                        </m:r>
                        <m:r>
                          <a:rPr lang="en-US" sz="2000" i="1">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2</m:t>
                            </m:r>
                          </m:sup>
                        </m:sSup>
                        <m:r>
                          <a:rPr lang="en-US" sz="2000" i="1">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3</m:t>
                            </m:r>
                          </m:sup>
                        </m:sSup>
                        <m:r>
                          <a:rPr lang="en-US" sz="2000" i="1">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𝑛</m:t>
                            </m:r>
                          </m:sup>
                        </m:sSup>
                      </m:e>
                    </m:d>
                  </m:oMath>
                </a14:m>
                <a:r>
                  <a:rPr lang="en-US" sz="2000" i="1" dirty="0">
                    <a:latin typeface="+mj-lt"/>
                    <a:ea typeface="Times New Roman" panose="02020603050405020304" pitchFamily="18"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sSub>
                      <m:sSubPr>
                        <m:ctrlPr>
                          <a:rPr lang="en-US" sz="2000" i="1" smtClean="0">
                            <a:latin typeface="Cambria Math"/>
                            <a:ea typeface="Calibri" panose="020F0502020204030204" pitchFamily="34" charset="0"/>
                            <a:cs typeface="Times New Roman" panose="02020603050405020304" pitchFamily="18" charset="0"/>
                          </a:rPr>
                        </m:ctrlPr>
                      </m:sSubPr>
                      <m:e>
                        <m:r>
                          <a:rPr lang="en-US" sz="2000" i="1">
                            <a:latin typeface="Cambria Math"/>
                            <a:ea typeface="Calibri" panose="020F0502020204030204" pitchFamily="34" charset="0"/>
                            <a:cs typeface="Times New Roman" panose="02020603050405020304" pitchFamily="18" charset="0"/>
                          </a:rPr>
                          <m:t>𝑢</m:t>
                        </m:r>
                      </m:e>
                      <m:sub>
                        <m:r>
                          <a:rPr lang="en-US" sz="2000" i="1">
                            <a:latin typeface="Cambria Math"/>
                            <a:ea typeface="Calibri" panose="020F0502020204030204" pitchFamily="34" charset="0"/>
                            <a:cs typeface="Times New Roman" panose="02020603050405020304" pitchFamily="18" charset="0"/>
                          </a:rPr>
                          <m:t>1</m:t>
                        </m:r>
                      </m:sub>
                    </m:sSub>
                    <m:r>
                      <a:rPr lang="en-US" sz="2000" i="1" smtClean="0">
                        <a:latin typeface="Cambria Math"/>
                        <a:ea typeface="Calibri" panose="020F0502020204030204" pitchFamily="34" charset="0"/>
                        <a:cs typeface="Times New Roman" panose="02020603050405020304" pitchFamily="18" charset="0"/>
                      </a:rPr>
                      <m:t>.</m:t>
                    </m:r>
                    <m:sSup>
                      <m:sSupPr>
                        <m:ctrlPr>
                          <a:rPr lang="en-US" sz="2000" i="1" smtClean="0">
                            <a:latin typeface="Cambria Math"/>
                            <a:ea typeface="Calibri" panose="020F0502020204030204" pitchFamily="34" charset="0"/>
                            <a:cs typeface="Times New Roman" panose="02020603050405020304" pitchFamily="18" charset="0"/>
                          </a:rPr>
                        </m:ctrlPr>
                      </m:sSupPr>
                      <m:e>
                        <m:r>
                          <a:rPr lang="en-US" sz="2000" i="1">
                            <a:latin typeface="Cambria Math"/>
                            <a:ea typeface="Calibri" panose="020F0502020204030204" pitchFamily="34" charset="0"/>
                            <a:cs typeface="Times New Roman" panose="02020603050405020304" pitchFamily="18" charset="0"/>
                          </a:rPr>
                          <m:t>𝑞</m:t>
                        </m:r>
                      </m:e>
                      <m:sup>
                        <m:r>
                          <a:rPr lang="en-US" sz="2000" i="1">
                            <a:latin typeface="Cambria Math"/>
                            <a:ea typeface="Calibri" panose="020F0502020204030204" pitchFamily="34" charset="0"/>
                            <a:cs typeface="Times New Roman" panose="02020603050405020304" pitchFamily="18" charset="0"/>
                          </a:rPr>
                          <m:t>𝑛</m:t>
                        </m:r>
                      </m:sup>
                    </m:sSup>
                  </m:oMath>
                </a14:m>
                <a:r>
                  <a:rPr lang="en-US" sz="2000" i="1" dirty="0">
                    <a:latin typeface="+mj-lt"/>
                    <a:ea typeface="Times New Roman" panose="02020603050405020304" pitchFamily="18"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096166" y="2728919"/>
                <a:ext cx="7458166" cy="2233112"/>
              </a:xfrm>
              <a:prstGeom prst="rect">
                <a:avLst/>
              </a:prstGeom>
              <a:blipFill>
                <a:blip r:embed="rId5"/>
                <a:stretch>
                  <a:fillRect l="-899" b="-44809"/>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3" name="Rectangle 2">
            <a:extLst>
              <a:ext uri="{FF2B5EF4-FFF2-40B4-BE49-F238E27FC236}">
                <a16:creationId xmlns:a16="http://schemas.microsoft.com/office/drawing/2014/main" xmlns="" id="{74BC2A7A-C555-4E0C-E88E-320A06BC83F4}"/>
              </a:ext>
            </a:extLst>
          </p:cNvPr>
          <p:cNvSpPr/>
          <p:nvPr/>
        </p:nvSpPr>
        <p:spPr>
          <a:xfrm>
            <a:off x="676019" y="49944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38DE7897-B980-7941-545F-6612A377BEA5}"/>
                  </a:ext>
                </a:extLst>
              </p:cNvPr>
              <p:cNvSpPr txBox="1"/>
              <p:nvPr/>
            </p:nvSpPr>
            <p:spPr>
              <a:xfrm>
                <a:off x="676019" y="419869"/>
                <a:ext cx="8076920" cy="1994713"/>
              </a:xfrm>
              <a:prstGeom prst="rect">
                <a:avLst/>
              </a:prstGeom>
              <a:noFill/>
            </p:spPr>
            <p:txBody>
              <a:bodyPr wrap="square">
                <a:spAutoFit/>
              </a:bodyPr>
              <a:lstStyle/>
              <a:p>
                <a:pPr algn="just">
                  <a:lnSpc>
                    <a:spcPct val="150000"/>
                  </a:lnSpc>
                </a:pPr>
                <a:r>
                  <a:rPr lang="en-US" sz="2000" dirty="0">
                    <a:latin typeface="+mj-lt"/>
                  </a:rPr>
                  <a:t>          </a:t>
                </a:r>
                <a:r>
                  <a:rPr lang="en-US" sz="2000" b="0" i="0" dirty="0">
                    <a:solidFill>
                      <a:srgbClr val="000000"/>
                    </a:solidFill>
                    <a:effectLst/>
                    <a:latin typeface="+mj-lt"/>
                  </a:rPr>
                  <a:t>Cho </a:t>
                </a:r>
                <a:r>
                  <a:rPr lang="en-US" sz="2000" b="0" i="0" dirty="0" err="1">
                    <a:solidFill>
                      <a:srgbClr val="000000"/>
                    </a:solidFill>
                    <a:effectLst/>
                    <a:latin typeface="+mj-lt"/>
                  </a:rPr>
                  <a:t>cấp</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nhân</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m:t>
                    </m:r>
                    <m:r>
                      <a:rPr lang="en-US" sz="2000" b="0" i="1" dirty="0" smtClean="0">
                        <a:solidFill>
                          <a:srgbClr val="000000"/>
                        </a:solidFill>
                        <a:effectLst/>
                        <a:latin typeface="Cambria Math" panose="02040503050406030204" pitchFamily="18" charset="0"/>
                      </a:rPr>
                      <m:t>𝑢𝑛</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có</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hạng</a:t>
                </a:r>
                <a:r>
                  <a:rPr lang="en-US" sz="2000" b="0" i="0" dirty="0">
                    <a:solidFill>
                      <a:srgbClr val="000000"/>
                    </a:solidFill>
                    <a:effectLst/>
                    <a:latin typeface="+mj-lt"/>
                  </a:rPr>
                  <a:t> </a:t>
                </a:r>
                <a:r>
                  <a:rPr lang="en-US" sz="2000" b="0" i="0" dirty="0" err="1">
                    <a:solidFill>
                      <a:srgbClr val="000000"/>
                    </a:solidFill>
                    <a:effectLst/>
                    <a:latin typeface="+mj-lt"/>
                  </a:rPr>
                  <a:t>đầu</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bội</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1</m:t>
                    </m:r>
                  </m:oMath>
                </a14:m>
                <a:r>
                  <a:rPr lang="en-US" sz="2000" b="0" i="0" dirty="0">
                    <a:solidFill>
                      <a:srgbClr val="000000"/>
                    </a:solidFill>
                    <a:effectLst/>
                    <a:latin typeface="+mj-lt"/>
                  </a:rPr>
                  <a:t>. </a:t>
                </a:r>
                <a:r>
                  <a:rPr lang="en-US" sz="2000" b="0" i="0" dirty="0" err="1">
                    <a:solidFill>
                      <a:srgbClr val="000000"/>
                    </a:solidFill>
                    <a:effectLst/>
                    <a:latin typeface="+mj-lt"/>
                  </a:rPr>
                  <a:t>Đặt</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3</m:t>
                    </m:r>
                    <m:r>
                      <a:rPr lang="en-US" sz="2000" b="0" i="1" dirty="0" smtClean="0">
                        <a:solidFill>
                          <a:srgbClr val="000000"/>
                        </a:solidFill>
                        <a:effectLst/>
                        <a:latin typeface="Cambria Math" panose="02040503050406030204" pitchFamily="18" charset="0"/>
                      </a:rPr>
                      <m:t> + … + </m:t>
                    </m:r>
                    <m:sSub>
                      <m:sSubPr>
                        <m:ctrlPr>
                          <a:rPr lang="en-US" sz="2000" b="0" i="1" dirty="0" smtClean="0">
                            <a:solidFill>
                              <a:srgbClr val="000000"/>
                            </a:solidFill>
                            <a:effectLst/>
                            <a:latin typeface="Cambria Math"/>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𝑛</m:t>
                        </m:r>
                      </m:sub>
                    </m:sSub>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baseline="30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 +</m:t>
                    </m:r>
                    <m:sSub>
                      <m:sSubPr>
                        <m:ctrlPr>
                          <a:rPr lang="en-US" sz="2000" b="0" i="1" dirty="0" smtClean="0">
                            <a:solidFill>
                              <a:srgbClr val="000000"/>
                            </a:solidFill>
                            <a:effectLst/>
                            <a:latin typeface="Cambria Math"/>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1</m:t>
                        </m:r>
                      </m:sub>
                    </m:sSub>
                    <m:sSup>
                      <m:sSupPr>
                        <m:ctrlPr>
                          <a:rPr lang="en-US" sz="2000" b="0" i="1" dirty="0" smtClean="0">
                            <a:solidFill>
                              <a:srgbClr val="000000"/>
                            </a:solidFill>
                            <a:effectLst/>
                            <a:latin typeface="Cambria Math"/>
                          </a:rPr>
                        </m:ctrlPr>
                      </m:sSupPr>
                      <m:e>
                        <m:r>
                          <a:rPr lang="en-US" sz="2000" b="0" i="1" dirty="0" smtClean="0">
                            <a:solidFill>
                              <a:srgbClr val="000000"/>
                            </a:solidFill>
                            <a:effectLst/>
                            <a:latin typeface="Cambria Math" panose="02040503050406030204" pitchFamily="18" charset="0"/>
                          </a:rPr>
                          <m:t>𝑞</m:t>
                        </m:r>
                      </m:e>
                      <m:sup>
                        <m:r>
                          <a:rPr lang="en-US" sz="2000" b="0" i="1"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−1</m:t>
                        </m:r>
                      </m:sup>
                    </m:sSup>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a)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err="1"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b) </a:t>
                </a:r>
                <a:r>
                  <a:rPr lang="en-US" sz="2000" b="0" i="0" dirty="0" err="1">
                    <a:solidFill>
                      <a:srgbClr val="000000"/>
                    </a:solidFill>
                    <a:effectLst/>
                    <a:latin typeface="+mj-lt"/>
                  </a:rPr>
                  <a:t>Từ</a:t>
                </a:r>
                <a:r>
                  <a:rPr lang="en-US" sz="2000" b="0" i="0" dirty="0">
                    <a:solidFill>
                      <a:srgbClr val="000000"/>
                    </a:solidFill>
                    <a:effectLst/>
                    <a:latin typeface="+mj-lt"/>
                  </a:rPr>
                  <a:t> </a:t>
                </a:r>
                <a:r>
                  <a:rPr lang="en-US" sz="2000" b="0" i="0" dirty="0" err="1">
                    <a:solidFill>
                      <a:srgbClr val="000000"/>
                    </a:solidFill>
                    <a:effectLst/>
                    <a:latin typeface="+mj-lt"/>
                  </a:rPr>
                  <a:t>đó</a:t>
                </a:r>
                <a:r>
                  <a:rPr lang="en-US" sz="2000" b="0" i="0" dirty="0">
                    <a:solidFill>
                      <a:srgbClr val="000000"/>
                    </a:solidFill>
                    <a:effectLst/>
                    <a:latin typeface="+mj-lt"/>
                  </a:rPr>
                  <a:t>, </a:t>
                </a:r>
                <a:r>
                  <a:rPr lang="en-US" sz="2000" b="0" i="0" dirty="0" err="1">
                    <a:solidFill>
                      <a:srgbClr val="000000"/>
                    </a:solidFill>
                    <a:effectLst/>
                    <a:latin typeface="+mj-lt"/>
                  </a:rPr>
                  <a:t>hãy</a:t>
                </a:r>
                <a:r>
                  <a:rPr lang="en-US" sz="2000" b="0" i="0" dirty="0">
                    <a:solidFill>
                      <a:srgbClr val="000000"/>
                    </a:solidFill>
                    <a:effectLst/>
                    <a:latin typeface="+mj-lt"/>
                  </a:rPr>
                  <a:t> </a:t>
                </a:r>
                <a:r>
                  <a:rPr lang="en-US" sz="2000" b="0" i="0" dirty="0" err="1">
                    <a:solidFill>
                      <a:srgbClr val="000000"/>
                    </a:solidFill>
                    <a:effectLst/>
                    <a:latin typeface="+mj-lt"/>
                  </a:rPr>
                  <a:t>tìm</a:t>
                </a:r>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thức</a:t>
                </a:r>
                <a:r>
                  <a:rPr lang="en-US" sz="2000" b="0" i="0" dirty="0">
                    <a:solidFill>
                      <a:srgbClr val="000000"/>
                    </a:solidFill>
                    <a:effectLst/>
                    <a:latin typeface="+mj-lt"/>
                  </a:rPr>
                  <a:t>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oMath>
                </a14:m>
                <a:r>
                  <a:rPr lang="en-US" sz="2000" b="0" i="0" dirty="0">
                    <a:solidFill>
                      <a:srgbClr val="000000"/>
                    </a:solidFill>
                    <a:effectLst/>
                    <a:latin typeface="+mj-lt"/>
                  </a:rPr>
                  <a:t> </a:t>
                </a:r>
                <a:r>
                  <a:rPr lang="en-US" sz="2000" b="0" i="0" dirty="0" err="1">
                    <a:solidFill>
                      <a:srgbClr val="000000"/>
                    </a:solidFill>
                    <a:effectLst/>
                    <a:latin typeface="+mj-lt"/>
                  </a:rPr>
                  <a:t>theo</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p:txBody>
          </p:sp>
        </mc:Choice>
        <mc:Fallback xmlns="">
          <p:sp>
            <p:nvSpPr>
              <p:cNvPr id="11" name="TextBox 10">
                <a:extLst>
                  <a:ext uri="{FF2B5EF4-FFF2-40B4-BE49-F238E27FC236}">
                    <a16:creationId xmlns:a16="http://schemas.microsoft.com/office/drawing/2014/main" id="{38DE7897-B980-7941-545F-6612A377BEA5}"/>
                  </a:ext>
                </a:extLst>
              </p:cNvPr>
              <p:cNvSpPr txBox="1">
                <a:spLocks noRot="1" noChangeAspect="1" noMove="1" noResize="1" noEditPoints="1" noAdjustHandles="1" noChangeArrowheads="1" noChangeShapeType="1" noTextEdit="1"/>
              </p:cNvSpPr>
              <p:nvPr/>
            </p:nvSpPr>
            <p:spPr>
              <a:xfrm>
                <a:off x="676019" y="419869"/>
                <a:ext cx="8076920" cy="1994713"/>
              </a:xfrm>
              <a:prstGeom prst="rect">
                <a:avLst/>
              </a:prstGeom>
              <a:blipFill>
                <a:blip r:embed="rId3"/>
                <a:stretch>
                  <a:fillRect l="-830" r="-755"/>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xmlns="" id="{C4FAE667-7815-C904-F36E-D6285BBE0CF6}"/>
              </a:ext>
            </a:extLst>
          </p:cNvPr>
          <p:cNvGrpSpPr/>
          <p:nvPr/>
        </p:nvGrpSpPr>
        <p:grpSpPr>
          <a:xfrm>
            <a:off x="0" y="2571750"/>
            <a:ext cx="1342079" cy="510214"/>
            <a:chOff x="8441668" y="4587774"/>
            <a:chExt cx="1263473" cy="823613"/>
          </a:xfrm>
        </p:grpSpPr>
        <p:pic>
          <p:nvPicPr>
            <p:cNvPr id="24" name="Picture 23">
              <a:extLst>
                <a:ext uri="{FF2B5EF4-FFF2-40B4-BE49-F238E27FC236}">
                  <a16:creationId xmlns:a16="http://schemas.microsoft.com/office/drawing/2014/main" xmlns=""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xmlns=""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E56A0D8A-99C1-BA65-9626-58891A45CBCF}"/>
                  </a:ext>
                </a:extLst>
              </p:cNvPr>
              <p:cNvSpPr txBox="1"/>
              <p:nvPr/>
            </p:nvSpPr>
            <p:spPr>
              <a:xfrm>
                <a:off x="1096166" y="2728919"/>
                <a:ext cx="5316509" cy="2155783"/>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b)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a:t>
                </a:r>
                <a:r>
                  <a:rPr lang="en-US"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en-US" sz="2000">
                            <a:latin typeface="Cambria Math"/>
                            <a:ea typeface="Calibri" panose="020F0502020204030204" pitchFamily="34" charset="0"/>
                            <a:cs typeface="Times New Roman" panose="02020603050405020304" pitchFamily="18" charset="0"/>
                          </a:rPr>
                          <m:t>S</m:t>
                        </m:r>
                      </m:e>
                      <m:sub>
                        <m:r>
                          <m:rPr>
                            <m:sty m:val="p"/>
                          </m:rPr>
                          <a:rPr lang="en-US" sz="2000">
                            <a:latin typeface="Cambria Math"/>
                            <a:ea typeface="Calibri" panose="020F0502020204030204" pitchFamily="34" charset="0"/>
                            <a:cs typeface="Times New Roman" panose="02020603050405020304" pitchFamily="18" charset="0"/>
                          </a:rPr>
                          <m:t>n</m:t>
                        </m:r>
                      </m:sub>
                    </m:sSub>
                    <m:r>
                      <a:rPr lang="en-US" sz="2000" i="1">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en-US" sz="2000">
                            <a:latin typeface="Cambria Math"/>
                            <a:ea typeface="Calibri" panose="020F0502020204030204" pitchFamily="34" charset="0"/>
                            <a:cs typeface="Times New Roman" panose="02020603050405020304" pitchFamily="18" charset="0"/>
                          </a:rPr>
                          <m:t>S</m:t>
                        </m:r>
                      </m:e>
                      <m:sub>
                        <m:r>
                          <m:rPr>
                            <m:sty m:val="p"/>
                          </m:rPr>
                          <a:rPr lang="en-US" sz="2000">
                            <a:latin typeface="Cambria Math"/>
                            <a:ea typeface="Calibri" panose="020F0502020204030204" pitchFamily="34" charset="0"/>
                            <a:cs typeface="Times New Roman" panose="02020603050405020304" pitchFamily="18" charset="0"/>
                          </a:rPr>
                          <m:t>n</m:t>
                        </m:r>
                      </m:sub>
                    </m:sSub>
                    <m:r>
                      <a:rPr lang="en-US" sz="2000">
                        <a:latin typeface="Cambria Math"/>
                        <a:ea typeface="Calibri" panose="020F0502020204030204" pitchFamily="34" charset="0"/>
                        <a:cs typeface="Times New Roman" panose="02020603050405020304" pitchFamily="18" charset="0"/>
                      </a:rPr>
                      <m:t>.</m:t>
                    </m:r>
                    <m:r>
                      <m:rPr>
                        <m:sty m:val="p"/>
                      </m:rPr>
                      <a:rPr lang="en-US" sz="2000">
                        <a:latin typeface="Cambria Math"/>
                        <a:ea typeface="Calibri" panose="020F0502020204030204" pitchFamily="34" charset="0"/>
                        <a:cs typeface="Times New Roman" panose="02020603050405020304" pitchFamily="18" charset="0"/>
                      </a:rPr>
                      <m:t>q</m:t>
                    </m:r>
                    <m:r>
                      <a:rPr lang="en-US" sz="2000">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en-US" sz="2000">
                            <a:latin typeface="Cambria Math"/>
                            <a:ea typeface="Calibri" panose="020F0502020204030204" pitchFamily="34" charset="0"/>
                            <a:cs typeface="Times New Roman" panose="02020603050405020304" pitchFamily="18" charset="0"/>
                          </a:rPr>
                          <m:t>u</m:t>
                        </m:r>
                      </m:e>
                      <m:sub>
                        <m:r>
                          <a:rPr lang="en-US" sz="2000">
                            <a:latin typeface="Cambria Math"/>
                            <a:ea typeface="Calibri" panose="020F0502020204030204" pitchFamily="34" charset="0"/>
                            <a:cs typeface="Times New Roman" panose="02020603050405020304" pitchFamily="18" charset="0"/>
                          </a:rPr>
                          <m:t>1</m:t>
                        </m:r>
                      </m:sub>
                    </m:sSub>
                    <m:r>
                      <a:rPr lang="en-US" sz="2000" i="1">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en-US" sz="2000">
                            <a:latin typeface="Cambria Math"/>
                            <a:ea typeface="Calibri" panose="020F0502020204030204" pitchFamily="34" charset="0"/>
                            <a:cs typeface="Times New Roman" panose="02020603050405020304" pitchFamily="18" charset="0"/>
                          </a:rPr>
                          <m:t>u</m:t>
                        </m:r>
                      </m:e>
                      <m:sub>
                        <m:r>
                          <a:rPr lang="en-US" sz="2000">
                            <a:latin typeface="Cambria Math"/>
                            <a:ea typeface="Calibri" panose="020F0502020204030204" pitchFamily="34" charset="0"/>
                            <a:cs typeface="Times New Roman" panose="02020603050405020304" pitchFamily="18" charset="0"/>
                          </a:rPr>
                          <m:t>1</m:t>
                        </m:r>
                      </m:sub>
                    </m:sSub>
                    <m:r>
                      <a:rPr lang="en-US" sz="2000">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m:rPr>
                            <m:sty m:val="p"/>
                          </m:rPr>
                          <a:rPr lang="en-US" sz="2000">
                            <a:latin typeface="Cambria Math"/>
                            <a:ea typeface="Calibri" panose="020F0502020204030204" pitchFamily="34" charset="0"/>
                            <a:cs typeface="Times New Roman" panose="02020603050405020304" pitchFamily="18" charset="0"/>
                          </a:rPr>
                          <m:t>q</m:t>
                        </m:r>
                      </m:e>
                      <m:sup>
                        <m:r>
                          <m:rPr>
                            <m:sty m:val="p"/>
                          </m:rPr>
                          <a:rPr lang="en-US" sz="2000">
                            <a:latin typeface="Cambria Math"/>
                            <a:ea typeface="Calibri" panose="020F0502020204030204" pitchFamily="34" charset="0"/>
                            <a:cs typeface="Times New Roman" panose="02020603050405020304" pitchFamily="18" charset="0"/>
                          </a:rPr>
                          <m:t>n</m:t>
                        </m:r>
                      </m:sup>
                    </m:sSup>
                  </m:oMath>
                </a14:m>
                <a:r>
                  <a:rPr lang="en-US" sz="2000" dirty="0">
                    <a:latin typeface="+mj-lt"/>
                    <a:ea typeface="Times New Roman" panose="02020603050405020304" pitchFamily="18"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2000">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en-US" sz="2000">
                            <a:latin typeface="Cambria Math"/>
                            <a:ea typeface="Calibri" panose="020F0502020204030204" pitchFamily="34" charset="0"/>
                            <a:cs typeface="Times New Roman" panose="02020603050405020304" pitchFamily="18" charset="0"/>
                          </a:rPr>
                          <m:t>S</m:t>
                        </m:r>
                      </m:e>
                      <m:sub>
                        <m:r>
                          <m:rPr>
                            <m:sty m:val="p"/>
                          </m:rPr>
                          <a:rPr lang="en-US" sz="2000">
                            <a:latin typeface="Cambria Math"/>
                            <a:ea typeface="Calibri" panose="020F0502020204030204" pitchFamily="34" charset="0"/>
                            <a:cs typeface="Times New Roman" panose="02020603050405020304" pitchFamily="18" charset="0"/>
                          </a:rPr>
                          <m:t>n</m:t>
                        </m:r>
                      </m:sub>
                    </m:sSub>
                    <m:d>
                      <m:dPr>
                        <m:ctrlPr>
                          <a:rPr lang="en-US" sz="2000" i="1">
                            <a:latin typeface="Cambria Math"/>
                            <a:ea typeface="Calibri" panose="020F0502020204030204" pitchFamily="34" charset="0"/>
                            <a:cs typeface="Times New Roman" panose="02020603050405020304" pitchFamily="18" charset="0"/>
                          </a:rPr>
                        </m:ctrlPr>
                      </m:dPr>
                      <m:e>
                        <m:r>
                          <a:rPr lang="en-US" sz="2000">
                            <a:latin typeface="Cambria Math"/>
                            <a:ea typeface="Calibri" panose="020F0502020204030204" pitchFamily="34" charset="0"/>
                            <a:cs typeface="Times New Roman" panose="02020603050405020304" pitchFamily="18" charset="0"/>
                          </a:rPr>
                          <m:t>1</m:t>
                        </m:r>
                        <m:r>
                          <a:rPr lang="en-US" sz="2000" i="1">
                            <a:latin typeface="Cambria Math"/>
                            <a:ea typeface="Calibri" panose="020F0502020204030204" pitchFamily="34" charset="0"/>
                            <a:cs typeface="Times New Roman" panose="02020603050405020304" pitchFamily="18" charset="0"/>
                          </a:rPr>
                          <m:t>−</m:t>
                        </m:r>
                        <m:r>
                          <m:rPr>
                            <m:sty m:val="p"/>
                          </m:rPr>
                          <a:rPr lang="en-US" sz="2000">
                            <a:latin typeface="Cambria Math"/>
                            <a:ea typeface="Calibri" panose="020F0502020204030204" pitchFamily="34" charset="0"/>
                            <a:cs typeface="Times New Roman" panose="02020603050405020304" pitchFamily="18" charset="0"/>
                          </a:rPr>
                          <m:t>q</m:t>
                        </m:r>
                      </m:e>
                    </m:d>
                    <m:r>
                      <a:rPr lang="en-US" sz="2000">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en-US" sz="2000">
                            <a:latin typeface="Cambria Math"/>
                            <a:ea typeface="Calibri" panose="020F0502020204030204" pitchFamily="34" charset="0"/>
                            <a:cs typeface="Times New Roman" panose="02020603050405020304" pitchFamily="18" charset="0"/>
                          </a:rPr>
                          <m:t>u</m:t>
                        </m:r>
                      </m:e>
                      <m:sub>
                        <m:r>
                          <a:rPr lang="en-US" sz="2000">
                            <a:latin typeface="Cambria Math"/>
                            <a:ea typeface="Calibri" panose="020F0502020204030204" pitchFamily="34" charset="0"/>
                            <a:cs typeface="Times New Roman" panose="02020603050405020304" pitchFamily="18" charset="0"/>
                          </a:rPr>
                          <m:t>1</m:t>
                        </m:r>
                      </m:sub>
                    </m:sSub>
                    <m:r>
                      <a:rPr lang="en-US" sz="2000">
                        <a:latin typeface="Cambria Math"/>
                        <a:ea typeface="Calibri" panose="020F0502020204030204" pitchFamily="34" charset="0"/>
                        <a:cs typeface="Times New Roman" panose="02020603050405020304" pitchFamily="18" charset="0"/>
                      </a:rPr>
                      <m:t>(1</m:t>
                    </m:r>
                    <m:r>
                      <a:rPr lang="en-US" sz="2000" i="1">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m:rPr>
                            <m:sty m:val="p"/>
                          </m:rPr>
                          <a:rPr lang="en-US" sz="2000">
                            <a:latin typeface="Cambria Math"/>
                            <a:ea typeface="Calibri" panose="020F0502020204030204" pitchFamily="34" charset="0"/>
                            <a:cs typeface="Times New Roman" panose="02020603050405020304" pitchFamily="18" charset="0"/>
                          </a:rPr>
                          <m:t>q</m:t>
                        </m:r>
                      </m:e>
                      <m:sup>
                        <m:r>
                          <m:rPr>
                            <m:sty m:val="p"/>
                          </m:rPr>
                          <a:rPr lang="en-US" sz="2000">
                            <a:latin typeface="Cambria Math"/>
                            <a:ea typeface="Calibri" panose="020F0502020204030204" pitchFamily="34" charset="0"/>
                            <a:cs typeface="Times New Roman" panose="02020603050405020304" pitchFamily="18" charset="0"/>
                          </a:rPr>
                          <m:t>n</m:t>
                        </m:r>
                      </m:sup>
                    </m:sSup>
                    <m:r>
                      <a:rPr lang="en-US" sz="2000">
                        <a:latin typeface="Cambria Math"/>
                        <a:ea typeface="Calibri" panose="020F0502020204030204" pitchFamily="34" charset="0"/>
                        <a:cs typeface="Times New Roman" panose="02020603050405020304" pitchFamily="18" charset="0"/>
                      </a:rPr>
                      <m:t>)</m:t>
                    </m:r>
                  </m:oMath>
                </a14:m>
                <a:r>
                  <a:rPr lang="en-US" sz="2000" dirty="0">
                    <a:latin typeface="+mj-lt"/>
                    <a:ea typeface="Times New Roman" panose="02020603050405020304" pitchFamily="18"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en-US" sz="2000">
                            <a:latin typeface="Cambria Math"/>
                            <a:ea typeface="Calibri" panose="020F0502020204030204" pitchFamily="34" charset="0"/>
                            <a:cs typeface="Times New Roman" panose="02020603050405020304" pitchFamily="18" charset="0"/>
                          </a:rPr>
                          <m:t>S</m:t>
                        </m:r>
                      </m:e>
                      <m:sub>
                        <m:r>
                          <m:rPr>
                            <m:sty m:val="p"/>
                          </m:rPr>
                          <a:rPr lang="en-US" sz="2000">
                            <a:latin typeface="Cambria Math"/>
                            <a:ea typeface="Calibri" panose="020F0502020204030204" pitchFamily="34" charset="0"/>
                            <a:cs typeface="Times New Roman" panose="02020603050405020304" pitchFamily="18" charset="0"/>
                          </a:rPr>
                          <m:t>n</m:t>
                        </m:r>
                      </m:sub>
                    </m:sSub>
                    <m:r>
                      <a:rPr lang="en-US" sz="2000">
                        <a:latin typeface="Cambria Math"/>
                        <a:ea typeface="Calibri" panose="020F0502020204030204" pitchFamily="34"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en-US" sz="2000">
                                <a:latin typeface="Cambria Math"/>
                                <a:ea typeface="Calibri" panose="020F0502020204030204" pitchFamily="34" charset="0"/>
                                <a:cs typeface="Times New Roman" panose="02020603050405020304" pitchFamily="18" charset="0"/>
                              </a:rPr>
                              <m:t>u</m:t>
                            </m:r>
                          </m:e>
                          <m:sub>
                            <m:r>
                              <a:rPr lang="en-US" sz="2000">
                                <a:latin typeface="Cambria Math"/>
                                <a:ea typeface="Calibri" panose="020F0502020204030204" pitchFamily="34" charset="0"/>
                                <a:cs typeface="Times New Roman" panose="02020603050405020304" pitchFamily="18" charset="0"/>
                              </a:rPr>
                              <m:t>1</m:t>
                            </m:r>
                          </m:sub>
                        </m:sSub>
                        <m:d>
                          <m:dPr>
                            <m:ctrlPr>
                              <a:rPr lang="en-US" sz="2000" i="1">
                                <a:latin typeface="Cambria Math"/>
                                <a:ea typeface="Calibri" panose="020F0502020204030204" pitchFamily="34" charset="0"/>
                                <a:cs typeface="Times New Roman" panose="02020603050405020304" pitchFamily="18" charset="0"/>
                              </a:rPr>
                            </m:ctrlPr>
                          </m:dPr>
                          <m:e>
                            <m:r>
                              <a:rPr lang="en-US" sz="2000">
                                <a:latin typeface="Cambria Math"/>
                                <a:ea typeface="Calibri" panose="020F0502020204030204" pitchFamily="34" charset="0"/>
                                <a:cs typeface="Times New Roman" panose="02020603050405020304" pitchFamily="18" charset="0"/>
                              </a:rPr>
                              <m:t>1</m:t>
                            </m:r>
                            <m:r>
                              <a:rPr lang="en-US" sz="2000" i="1">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m:rPr>
                                    <m:sty m:val="p"/>
                                  </m:rPr>
                                  <a:rPr lang="en-US" sz="2000">
                                    <a:latin typeface="Cambria Math"/>
                                    <a:ea typeface="Calibri" panose="020F0502020204030204" pitchFamily="34" charset="0"/>
                                    <a:cs typeface="Times New Roman" panose="02020603050405020304" pitchFamily="18" charset="0"/>
                                  </a:rPr>
                                  <m:t>q</m:t>
                                </m:r>
                              </m:e>
                              <m:sup>
                                <m:r>
                                  <m:rPr>
                                    <m:sty m:val="p"/>
                                  </m:rPr>
                                  <a:rPr lang="en-US" sz="2000">
                                    <a:latin typeface="Cambria Math"/>
                                    <a:ea typeface="Calibri" panose="020F0502020204030204" pitchFamily="34" charset="0"/>
                                    <a:cs typeface="Times New Roman" panose="02020603050405020304" pitchFamily="18" charset="0"/>
                                  </a:rPr>
                                  <m:t>n</m:t>
                                </m:r>
                              </m:sup>
                            </m:sSup>
                          </m:e>
                        </m:d>
                      </m:num>
                      <m:den>
                        <m:r>
                          <a:rPr lang="en-US" sz="2000">
                            <a:latin typeface="Cambria Math"/>
                            <a:ea typeface="Calibri" panose="020F0502020204030204" pitchFamily="34" charset="0"/>
                            <a:cs typeface="Times New Roman" panose="02020603050405020304" pitchFamily="18" charset="0"/>
                          </a:rPr>
                          <m:t>1</m:t>
                        </m:r>
                        <m:r>
                          <a:rPr lang="en-US" sz="2000" i="1">
                            <a:latin typeface="Cambria Math"/>
                            <a:ea typeface="Calibri" panose="020F0502020204030204" pitchFamily="34" charset="0"/>
                            <a:cs typeface="Times New Roman" panose="02020603050405020304" pitchFamily="18" charset="0"/>
                          </a:rPr>
                          <m:t>−</m:t>
                        </m:r>
                        <m:r>
                          <m:rPr>
                            <m:sty m:val="p"/>
                          </m:rPr>
                          <a:rPr lang="en-US" sz="2000">
                            <a:latin typeface="Cambria Math"/>
                            <a:ea typeface="Calibri" panose="020F0502020204030204" pitchFamily="34" charset="0"/>
                            <a:cs typeface="Times New Roman" panose="02020603050405020304" pitchFamily="18" charset="0"/>
                          </a:rPr>
                          <m:t>q</m:t>
                        </m:r>
                      </m:den>
                    </m:f>
                  </m:oMath>
                </a14:m>
                <a:r>
                  <a:rPr lang="en-US" sz="2000" dirty="0">
                    <a:latin typeface="+mj-lt"/>
                    <a:ea typeface="Times New Roman" panose="02020603050405020304" pitchFamily="18"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công</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thức</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tính</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en-US" sz="2000">
                            <a:latin typeface="Cambria Math"/>
                            <a:ea typeface="Times New Roman" panose="02020603050405020304" pitchFamily="18" charset="0"/>
                            <a:cs typeface="Times New Roman" panose="02020603050405020304" pitchFamily="18" charset="0"/>
                          </a:rPr>
                          <m:t>S</m:t>
                        </m:r>
                      </m:e>
                      <m:sub>
                        <m:r>
                          <m:rPr>
                            <m:sty m:val="p"/>
                          </m:rPr>
                          <a:rPr lang="en-US" sz="2000">
                            <a:latin typeface="Cambria Math"/>
                            <a:ea typeface="Times New Roman" panose="02020603050405020304" pitchFamily="18" charset="0"/>
                            <a:cs typeface="Times New Roman" panose="02020603050405020304" pitchFamily="18" charset="0"/>
                          </a:rPr>
                          <m:t>n</m:t>
                        </m:r>
                      </m:sub>
                    </m:sSub>
                    <m:r>
                      <a:rPr lang="en-US" sz="2000">
                        <a:latin typeface="Cambria Math"/>
                        <a:ea typeface="Times New Roman" panose="02020603050405020304" pitchFamily="18"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en-US" sz="2000">
                                <a:latin typeface="Cambria Math"/>
                                <a:ea typeface="Calibri" panose="020F0502020204030204" pitchFamily="34" charset="0"/>
                                <a:cs typeface="Times New Roman" panose="02020603050405020304" pitchFamily="18" charset="0"/>
                              </a:rPr>
                              <m:t>u</m:t>
                            </m:r>
                          </m:e>
                          <m:sub>
                            <m:r>
                              <a:rPr lang="en-US" sz="2000">
                                <a:latin typeface="Cambria Math"/>
                                <a:ea typeface="Calibri" panose="020F0502020204030204" pitchFamily="34" charset="0"/>
                                <a:cs typeface="Times New Roman" panose="02020603050405020304" pitchFamily="18" charset="0"/>
                              </a:rPr>
                              <m:t>1</m:t>
                            </m:r>
                          </m:sub>
                        </m:sSub>
                        <m:d>
                          <m:dPr>
                            <m:ctrlPr>
                              <a:rPr lang="en-US" sz="2000" i="1">
                                <a:latin typeface="Cambria Math"/>
                                <a:ea typeface="Calibri" panose="020F0502020204030204" pitchFamily="34" charset="0"/>
                                <a:cs typeface="Times New Roman" panose="02020603050405020304" pitchFamily="18" charset="0"/>
                              </a:rPr>
                            </m:ctrlPr>
                          </m:dPr>
                          <m:e>
                            <m:r>
                              <a:rPr lang="en-US" sz="2000">
                                <a:latin typeface="Cambria Math"/>
                                <a:ea typeface="Calibri" panose="020F0502020204030204" pitchFamily="34" charset="0"/>
                                <a:cs typeface="Times New Roman" panose="02020603050405020304" pitchFamily="18" charset="0"/>
                              </a:rPr>
                              <m:t>1</m:t>
                            </m:r>
                            <m:r>
                              <a:rPr lang="en-US" sz="2000" i="1">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m:rPr>
                                    <m:sty m:val="p"/>
                                  </m:rPr>
                                  <a:rPr lang="en-US" sz="2000">
                                    <a:latin typeface="Cambria Math"/>
                                    <a:ea typeface="Calibri" panose="020F0502020204030204" pitchFamily="34" charset="0"/>
                                    <a:cs typeface="Times New Roman" panose="02020603050405020304" pitchFamily="18" charset="0"/>
                                  </a:rPr>
                                  <m:t>q</m:t>
                                </m:r>
                              </m:e>
                              <m:sup>
                                <m:r>
                                  <m:rPr>
                                    <m:sty m:val="p"/>
                                  </m:rPr>
                                  <a:rPr lang="en-US" sz="2000">
                                    <a:latin typeface="Cambria Math"/>
                                    <a:ea typeface="Calibri" panose="020F0502020204030204" pitchFamily="34" charset="0"/>
                                    <a:cs typeface="Times New Roman" panose="02020603050405020304" pitchFamily="18" charset="0"/>
                                  </a:rPr>
                                  <m:t>n</m:t>
                                </m:r>
                              </m:sup>
                            </m:sSup>
                          </m:e>
                        </m:d>
                      </m:num>
                      <m:den>
                        <m:r>
                          <a:rPr lang="en-US" sz="2000">
                            <a:latin typeface="Cambria Math"/>
                            <a:ea typeface="Calibri" panose="020F0502020204030204" pitchFamily="34" charset="0"/>
                            <a:cs typeface="Times New Roman" panose="02020603050405020304" pitchFamily="18" charset="0"/>
                          </a:rPr>
                          <m:t>1</m:t>
                        </m:r>
                        <m:r>
                          <a:rPr lang="en-US" sz="2000" i="1">
                            <a:latin typeface="Cambria Math"/>
                            <a:ea typeface="Calibri" panose="020F0502020204030204" pitchFamily="34" charset="0"/>
                            <a:cs typeface="Times New Roman" panose="02020603050405020304" pitchFamily="18" charset="0"/>
                          </a:rPr>
                          <m:t>−</m:t>
                        </m:r>
                        <m:r>
                          <m:rPr>
                            <m:sty m:val="p"/>
                          </m:rPr>
                          <a:rPr lang="en-US" sz="2000">
                            <a:latin typeface="Cambria Math"/>
                            <a:ea typeface="Calibri" panose="020F0502020204030204" pitchFamily="34" charset="0"/>
                            <a:cs typeface="Times New Roman" panose="02020603050405020304" pitchFamily="18" charset="0"/>
                          </a:rPr>
                          <m:t>q</m:t>
                        </m:r>
                      </m:den>
                    </m:f>
                  </m:oMath>
                </a14:m>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096166" y="2728919"/>
                <a:ext cx="5316509" cy="2155783"/>
              </a:xfrm>
              <a:prstGeom prst="rect">
                <a:avLst/>
              </a:prstGeom>
              <a:blipFill>
                <a:blip r:embed="rId5"/>
                <a:stretch>
                  <a:fillRect l="-1261"/>
                </a:stretch>
              </a:blipFill>
            </p:spPr>
            <p:txBody>
              <a:bodyPr/>
              <a:lstStyle/>
              <a:p>
                <a:r>
                  <a:rPr lang="en-US">
                    <a:noFill/>
                  </a:rPr>
                  <a:t> </a:t>
                </a:r>
              </a:p>
            </p:txBody>
          </p:sp>
        </mc:Fallback>
      </mc:AlternateContent>
    </p:spTree>
    <p:extLst>
      <p:ext uri="{BB962C8B-B14F-4D97-AF65-F5344CB8AC3E}">
        <p14:creationId xmlns:p14="http://schemas.microsoft.com/office/powerpoint/2010/main" val="1632471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A14A9A1C-D16D-4F82-F204-254288FC823D}"/>
                  </a:ext>
                </a:extLst>
              </p:cNvPr>
              <p:cNvSpPr txBox="1"/>
              <p:nvPr/>
            </p:nvSpPr>
            <p:spPr>
              <a:xfrm>
                <a:off x="296883" y="1623604"/>
                <a:ext cx="8550234" cy="2918748"/>
              </a:xfrm>
              <a:prstGeom prst="rect">
                <a:avLst/>
              </a:prstGeom>
              <a:noFill/>
            </p:spPr>
            <p:txBody>
              <a:bodyPr wrap="square">
                <a:spAutoFit/>
              </a:bodyPr>
              <a:lstStyle/>
              <a:p>
                <a:pPr algn="just">
                  <a:lnSpc>
                    <a:spcPct val="150000"/>
                  </a:lnSpc>
                  <a:spcAft>
                    <a:spcPts val="600"/>
                  </a:spcAft>
                </a:pP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Số</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lượng</a:t>
                </a:r>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lúc</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đầu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là</a:t>
                </a:r>
                <a:r>
                  <a:rPr lang="nl-NL" sz="1800" dirty="0">
                    <a:effectLst/>
                    <a:latin typeface="+mj-lt"/>
                    <a:ea typeface="Times New Roman" panose="02020603050405020304" pitchFamily="18" charset="0"/>
                    <a:cs typeface="Times New Roman" panose="02020603050405020304" pitchFamily="18" charset="0"/>
                  </a:rPr>
                  <a:t> 100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Thời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gian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đầu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là</a:t>
                </a:r>
                <a:r>
                  <a:rPr lang="nl-NL" sz="1800" dirty="0">
                    <a:effectLst/>
                    <a:latin typeface="+mj-lt"/>
                    <a:ea typeface="Times New Roman" panose="02020603050405020304" pitchFamily="18" charset="0"/>
                    <a:cs typeface="Times New Roman" panose="02020603050405020304" pitchFamily="18" charset="0"/>
                  </a:rPr>
                  <a:t> 1.20 = 20 </a:t>
                </a:r>
                <a:r>
                  <a:rPr lang="nl-NL" sz="1800" dirty="0" err="1">
                    <a:effectLst/>
                    <a:latin typeface="+mj-lt"/>
                    <a:ea typeface="Times New Roman" panose="02020603050405020304" pitchFamily="18" charset="0"/>
                    <a:cs typeface="Times New Roman" panose="02020603050405020304" pitchFamily="18" charset="0"/>
                  </a:rPr>
                  <a:t>phút</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ð"/>
                </a:pPr>
                <a:r>
                  <a:rPr lang="nl-NL" sz="1800" dirty="0" err="1">
                    <a:effectLst/>
                    <a:latin typeface="+mj-lt"/>
                    <a:ea typeface="Times New Roman" panose="02020603050405020304" pitchFamily="18" charset="0"/>
                    <a:cs typeface="Times New Roman" panose="02020603050405020304" pitchFamily="18" charset="0"/>
                  </a:rPr>
                  <a:t>Số</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lượng</a:t>
                </a:r>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sau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đầu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tiên</a:t>
                </a:r>
                <a:r>
                  <a:rPr lang="nl-NL" sz="1800" dirty="0">
                    <a:effectLst/>
                    <a:latin typeface="+mj-lt"/>
                    <a:ea typeface="Times New Roman" panose="02020603050405020304" pitchFamily="18" charset="0"/>
                    <a:cs typeface="Times New Roman" panose="02020603050405020304" pitchFamily="18" charset="0"/>
                  </a:rPr>
                  <a:t>: 100.2 = 200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Thời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gian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thứ</a:t>
                </a:r>
                <a:r>
                  <a:rPr lang="nl-NL" sz="1800" dirty="0">
                    <a:effectLst/>
                    <a:latin typeface="+mj-lt"/>
                    <a:ea typeface="Times New Roman" panose="02020603050405020304" pitchFamily="18" charset="0"/>
                    <a:cs typeface="Times New Roman" panose="02020603050405020304" pitchFamily="18" charset="0"/>
                  </a:rPr>
                  <a:t> hai </a:t>
                </a:r>
                <a:r>
                  <a:rPr lang="nl-NL" sz="1800" dirty="0" err="1">
                    <a:effectLst/>
                    <a:latin typeface="+mj-lt"/>
                    <a:ea typeface="Times New Roman" panose="02020603050405020304" pitchFamily="18" charset="0"/>
                    <a:cs typeface="Times New Roman" panose="02020603050405020304" pitchFamily="18" charset="0"/>
                  </a:rPr>
                  <a:t>là</a:t>
                </a:r>
                <a:r>
                  <a:rPr lang="nl-NL" sz="1800" dirty="0">
                    <a:effectLst/>
                    <a:latin typeface="+mj-lt"/>
                    <a:ea typeface="Times New Roman" panose="02020603050405020304" pitchFamily="18" charset="0"/>
                    <a:cs typeface="Times New Roman" panose="02020603050405020304" pitchFamily="18" charset="0"/>
                  </a:rPr>
                  <a:t> 2.20 = 40 </a:t>
                </a:r>
                <a:r>
                  <a:rPr lang="nl-NL" sz="1800" dirty="0" err="1">
                    <a:effectLst/>
                    <a:latin typeface="+mj-lt"/>
                    <a:ea typeface="Times New Roman" panose="02020603050405020304" pitchFamily="18" charset="0"/>
                    <a:cs typeface="Times New Roman" panose="02020603050405020304" pitchFamily="18" charset="0"/>
                  </a:rPr>
                  <a:t>phút</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ð"/>
                </a:pPr>
                <a:r>
                  <a:rPr lang="nl-NL" sz="1800" dirty="0" err="1">
                    <a:effectLst/>
                    <a:latin typeface="+mj-lt"/>
                    <a:ea typeface="Times New Roman" panose="02020603050405020304" pitchFamily="18" charset="0"/>
                    <a:cs typeface="Times New Roman" panose="02020603050405020304" pitchFamily="18" charset="0"/>
                  </a:rPr>
                  <a:t>Số</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lượng</a:t>
                </a:r>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sau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hai: </a:t>
                </a:r>
                <a14:m>
                  <m:oMath xmlns:m="http://schemas.openxmlformats.org/officeDocument/2006/math">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100.2.2=</m:t>
                    </m:r>
                    <m:sSup>
                      <m:sSupPr>
                        <m:ctrlPr>
                          <a:rPr lang="en-US" sz="1800" i="1">
                            <a:effectLst/>
                            <a:latin typeface="Cambria Math"/>
                            <a:ea typeface="Times New Roman" panose="02020603050405020304" pitchFamily="18" charset="0"/>
                            <a:cs typeface="Times New Roman" panose="02020603050405020304" pitchFamily="18" charset="0"/>
                          </a:rPr>
                        </m:ctrlPr>
                      </m:sSupPr>
                      <m:e>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100.2</m:t>
                        </m:r>
                      </m:e>
                      <m:sup>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=400</m:t>
                    </m:r>
                  </m:oMath>
                </a14:m>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a:lnSpc>
                    <a:spcPct val="150000"/>
                  </a:lnSpc>
                </a:pPr>
                <a:r>
                  <a:rPr lang="nl-NL" sz="1800" kern="0" dirty="0">
                    <a:effectLst/>
                    <a:latin typeface="+mj-lt"/>
                    <a:ea typeface="Calibri" panose="020F0502020204030204" pitchFamily="34" charset="0"/>
                  </a:rPr>
                  <a:t>    + </a:t>
                </a:r>
                <a:r>
                  <a:rPr lang="nl-NL" sz="1800" kern="0" dirty="0" err="1">
                    <a:effectLst/>
                    <a:latin typeface="+mj-lt"/>
                    <a:ea typeface="Calibri" panose="020F0502020204030204" pitchFamily="34" charset="0"/>
                  </a:rPr>
                  <a:t>Từ</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đó</a:t>
                </a:r>
                <a:r>
                  <a:rPr lang="nl-NL" sz="1800" kern="0" dirty="0">
                    <a:effectLst/>
                    <a:latin typeface="+mj-lt"/>
                    <a:ea typeface="Calibri" panose="020F0502020204030204" pitchFamily="34" charset="0"/>
                  </a:rPr>
                  <a:t> ta </a:t>
                </a:r>
                <a:r>
                  <a:rPr lang="nl-NL" sz="1800" kern="0" dirty="0" err="1">
                    <a:effectLst/>
                    <a:latin typeface="+mj-lt"/>
                    <a:ea typeface="Calibri" panose="020F0502020204030204" pitchFamily="34" charset="0"/>
                  </a:rPr>
                  <a:t>tính</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được</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số</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lượng</a:t>
                </a:r>
                <a:r>
                  <a:rPr lang="nl-NL" sz="1800" kern="0" dirty="0">
                    <a:effectLst/>
                    <a:latin typeface="+mj-lt"/>
                    <a:ea typeface="Calibri" panose="020F0502020204030204" pitchFamily="34" charset="0"/>
                  </a:rPr>
                  <a:t> vi </a:t>
                </a:r>
                <a:r>
                  <a:rPr lang="nl-NL" sz="1800" kern="0" dirty="0" err="1">
                    <a:effectLst/>
                    <a:latin typeface="+mj-lt"/>
                    <a:ea typeface="Calibri" panose="020F0502020204030204" pitchFamily="34" charset="0"/>
                  </a:rPr>
                  <a:t>khuẩn</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sau</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lần</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nhân</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đôi</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thứ</a:t>
                </a:r>
                <a:r>
                  <a:rPr lang="nl-NL" sz="1800" kern="0" dirty="0">
                    <a:effectLst/>
                    <a:latin typeface="+mj-lt"/>
                    <a:ea typeface="Calibri" panose="020F0502020204030204" pitchFamily="34" charset="0"/>
                  </a:rPr>
                  <a:t> n </a:t>
                </a:r>
                <a:r>
                  <a:rPr lang="nl-NL" sz="1800" kern="0" dirty="0" err="1">
                    <a:effectLst/>
                    <a:latin typeface="+mj-lt"/>
                    <a:ea typeface="Calibri" panose="020F0502020204030204" pitchFamily="34" charset="0"/>
                  </a:rPr>
                  <a:t>trong</a:t>
                </a:r>
                <a:r>
                  <a:rPr lang="nl-NL" sz="1800" kern="0" dirty="0">
                    <a:effectLst/>
                    <a:latin typeface="+mj-lt"/>
                    <a:ea typeface="Calibri" panose="020F0502020204030204" pitchFamily="34" charset="0"/>
                  </a:rPr>
                  <a:t> n.20 (</a:t>
                </a:r>
                <a:r>
                  <a:rPr lang="nl-NL" sz="1800" kern="0" dirty="0" err="1">
                    <a:effectLst/>
                    <a:latin typeface="+mj-lt"/>
                    <a:ea typeface="Calibri" panose="020F0502020204030204" pitchFamily="34" charset="0"/>
                  </a:rPr>
                  <a:t>phút</a:t>
                </a:r>
                <a:r>
                  <a:rPr lang="nl-NL" sz="1800" kern="0" dirty="0">
                    <a:effectLst/>
                    <a:latin typeface="+mj-lt"/>
                    <a:ea typeface="Calibri" panose="020F0502020204030204" pitchFamily="34" charset="0"/>
                  </a:rPr>
                  <a:t>)</a:t>
                </a:r>
                <a:endParaRPr lang="en-US" sz="1800" dirty="0">
                  <a:latin typeface="+mj-lt"/>
                </a:endParaRPr>
              </a:p>
            </p:txBody>
          </p:sp>
        </mc:Choice>
        <mc:Fallback xmlns="">
          <p:sp>
            <p:nvSpPr>
              <p:cNvPr id="4" name="TextBox 3">
                <a:extLst>
                  <a:ext uri="{FF2B5EF4-FFF2-40B4-BE49-F238E27FC236}">
                    <a16:creationId xmlns:a16="http://schemas.microsoft.com/office/drawing/2014/main" id="{A14A9A1C-D16D-4F82-F204-254288FC823D}"/>
                  </a:ext>
                </a:extLst>
              </p:cNvPr>
              <p:cNvSpPr txBox="1">
                <a:spLocks noRot="1" noChangeAspect="1" noMove="1" noResize="1" noEditPoints="1" noAdjustHandles="1" noChangeArrowheads="1" noChangeShapeType="1" noTextEdit="1"/>
              </p:cNvSpPr>
              <p:nvPr/>
            </p:nvSpPr>
            <p:spPr>
              <a:xfrm>
                <a:off x="296883" y="1623604"/>
                <a:ext cx="8550234" cy="2918748"/>
              </a:xfrm>
              <a:prstGeom prst="rect">
                <a:avLst/>
              </a:prstGeom>
              <a:blipFill>
                <a:blip r:embed="rId3"/>
                <a:stretch>
                  <a:fillRect l="-642" r="-499" b="-2505"/>
                </a:stretch>
              </a:blipFill>
            </p:spPr>
            <p:txBody>
              <a:bodyPr/>
              <a:lstStyle/>
              <a:p>
                <a:r>
                  <a:rPr lang="en-US">
                    <a:noFill/>
                  </a:rPr>
                  <a:t> </a:t>
                </a:r>
              </a:p>
            </p:txBody>
          </p:sp>
        </mc:Fallback>
      </mc:AlternateContent>
      <p:sp>
        <p:nvSpPr>
          <p:cNvPr id="8" name="TextBox 2">
            <a:extLst>
              <a:ext uri="{FF2B5EF4-FFF2-40B4-BE49-F238E27FC236}">
                <a16:creationId xmlns:a16="http://schemas.microsoft.com/office/drawing/2014/main" xmlns="" id="{41CD0EA1-DD80-0068-10C9-B3C1649D385D}"/>
              </a:ext>
            </a:extLst>
          </p:cNvPr>
          <p:cNvSpPr txBox="1"/>
          <p:nvPr/>
        </p:nvSpPr>
        <p:spPr>
          <a:xfrm>
            <a:off x="3205679" y="23061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pic>
        <p:nvPicPr>
          <p:cNvPr id="5" name="Picture 4">
            <a:extLst>
              <a:ext uri="{FF2B5EF4-FFF2-40B4-BE49-F238E27FC236}">
                <a16:creationId xmlns:a16="http://schemas.microsoft.com/office/drawing/2014/main" xmlns="" id="{93F0ACCA-4B43-FEE9-8FDD-561DEE8178E4}"/>
              </a:ext>
            </a:extLst>
          </p:cNvPr>
          <p:cNvPicPr>
            <a:picLocks noChangeAspect="1"/>
          </p:cNvPicPr>
          <p:nvPr/>
        </p:nvPicPr>
        <p:blipFill>
          <a:blip r:embed="rId4"/>
          <a:srcRect/>
          <a:stretch/>
        </p:blipFill>
        <p:spPr>
          <a:xfrm>
            <a:off x="6166618" y="730187"/>
            <a:ext cx="2321429" cy="1841563"/>
          </a:xfrm>
          <a:prstGeom prst="rect">
            <a:avLst/>
          </a:prstGeom>
        </p:spPr>
      </p:pic>
      <p:sp>
        <p:nvSpPr>
          <p:cNvPr id="9" name="Rectangle 8">
            <a:extLst>
              <a:ext uri="{FF2B5EF4-FFF2-40B4-BE49-F238E27FC236}">
                <a16:creationId xmlns:a16="http://schemas.microsoft.com/office/drawing/2014/main" xmlns="" id="{B5D40C68-A517-DD2E-29F2-C83A712CDF78}"/>
              </a:ext>
            </a:extLst>
          </p:cNvPr>
          <p:cNvSpPr/>
          <p:nvPr/>
        </p:nvSpPr>
        <p:spPr>
          <a:xfrm>
            <a:off x="614392" y="1189402"/>
            <a:ext cx="1090046"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0070C0"/>
                </a:solidFill>
                <a:effectLst/>
                <a:uLnTx/>
                <a:uFillTx/>
                <a:latin typeface="+mj-lt"/>
                <a:ea typeface="+mn-ea"/>
                <a:cs typeface="Arial" panose="020B0604020202020204" pitchFamily="34" charset="0"/>
              </a:rPr>
              <a:t>Gợi</a:t>
            </a:r>
            <a:r>
              <a:rPr lang="en-US" sz="2200" b="1" u="sng" kern="1200" dirty="0">
                <a:solidFill>
                  <a:srgbClr val="0070C0"/>
                </a:solidFill>
                <a:latin typeface="+mj-lt"/>
                <a:ea typeface="+mn-ea"/>
                <a:cs typeface="Arial" panose="020B0604020202020204" pitchFamily="34" charset="0"/>
              </a:rPr>
              <a:t> ý:</a:t>
            </a:r>
            <a:endParaRPr kumimoji="0" lang="en-US" sz="2200" b="1" i="0" u="sng" strike="noStrike" kern="1200" cap="none" spc="0" normalizeH="0" baseline="0" noProof="0" dirty="0">
              <a:ln>
                <a:noFill/>
              </a:ln>
              <a:solidFill>
                <a:srgbClr val="0070C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476443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anim calcmode="lin" valueType="num">
                                      <p:cBhvr>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4" name="Google Shape;802;p36">
            <a:extLst>
              <a:ext uri="{FF2B5EF4-FFF2-40B4-BE49-F238E27FC236}">
                <a16:creationId xmlns:a16="http://schemas.microsoft.com/office/drawing/2014/main" xmlns="" id="{ABD78760-6F2C-E1EE-4A7A-C2618661134C}"/>
              </a:ext>
            </a:extLst>
          </p:cNvPr>
          <p:cNvSpPr txBox="1">
            <a:spLocks/>
          </p:cNvSpPr>
          <p:nvPr/>
        </p:nvSpPr>
        <p:spPr>
          <a:xfrm>
            <a:off x="3237690" y="342899"/>
            <a:ext cx="2668620" cy="571501"/>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79FE2307-74DE-5582-D40F-01559D557335}"/>
                  </a:ext>
                </a:extLst>
              </p:cNvPr>
              <p:cNvSpPr txBox="1"/>
              <p:nvPr/>
            </p:nvSpPr>
            <p:spPr>
              <a:xfrm>
                <a:off x="595227" y="1145105"/>
                <a:ext cx="7953545" cy="2666404"/>
              </a:xfrm>
              <a:prstGeom prst="roundRect">
                <a:avLst/>
              </a:prstGeom>
              <a:solidFill>
                <a:srgbClr val="FBB7CA"/>
              </a:solidFill>
            </p:spPr>
            <p:txBody>
              <a:bodyPr wrap="square">
                <a:spAutoFit/>
              </a:bodyPr>
              <a:lstStyle/>
              <a:p>
                <a:pPr algn="just">
                  <a:lnSpc>
                    <a:spcPct val="150000"/>
                  </a:lnSpc>
                  <a:spcAft>
                    <a:spcPts val="600"/>
                  </a:spcAft>
                </a:pPr>
                <a:r>
                  <a:rPr lang="en-US" sz="2200" dirty="0">
                    <a:latin typeface="+mj-lt"/>
                    <a:ea typeface="Calibri" panose="020F0502020204030204" pitchFamily="34" charset="0"/>
                    <a:cs typeface="Times New Roman" panose="02020603050405020304" pitchFamily="18" charset="0"/>
                  </a:rPr>
                  <a:t>Cho </a:t>
                </a:r>
                <a:r>
                  <a:rPr lang="en-US" sz="2200" dirty="0" err="1">
                    <a:latin typeface="+mj-lt"/>
                    <a:ea typeface="Calibri" panose="020F0502020204030204" pitchFamily="34" charset="0"/>
                    <a:cs typeface="Times New Roman" panose="02020603050405020304" pitchFamily="18" charset="0"/>
                  </a:rPr>
                  <a:t>cấp</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số</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nhân</a:t>
                </a:r>
                <a:r>
                  <a:rPr lang="en-US" sz="22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200" i="1">
                        <a:latin typeface="Cambria Math"/>
                        <a:ea typeface="Calibri" panose="020F0502020204030204" pitchFamily="34" charset="0"/>
                        <a:cs typeface="Times New Roman" panose="02020603050405020304" pitchFamily="18" charset="0"/>
                      </a:rPr>
                      <m:t>(</m:t>
                    </m:r>
                    <m:sSub>
                      <m:sSubPr>
                        <m:ctrlPr>
                          <a:rPr lang="en-US" sz="2200" i="1">
                            <a:latin typeface="Cambria Math"/>
                            <a:ea typeface="Calibri" panose="020F0502020204030204" pitchFamily="34" charset="0"/>
                            <a:cs typeface="Times New Roman" panose="02020603050405020304" pitchFamily="18" charset="0"/>
                          </a:rPr>
                        </m:ctrlPr>
                      </m:sSubPr>
                      <m:e>
                        <m:r>
                          <a:rPr lang="en-US" sz="2200" i="1">
                            <a:latin typeface="Cambria Math"/>
                            <a:ea typeface="Calibri" panose="020F0502020204030204" pitchFamily="34" charset="0"/>
                            <a:cs typeface="Times New Roman" panose="02020603050405020304" pitchFamily="18" charset="0"/>
                          </a:rPr>
                          <m:t>𝑢</m:t>
                        </m:r>
                      </m:e>
                      <m:sub>
                        <m:r>
                          <a:rPr lang="en-US" sz="2200" i="1">
                            <a:latin typeface="Cambria Math"/>
                            <a:ea typeface="Calibri" panose="020F0502020204030204" pitchFamily="34" charset="0"/>
                            <a:cs typeface="Times New Roman" panose="02020603050405020304" pitchFamily="18" charset="0"/>
                          </a:rPr>
                          <m:t>𝑛</m:t>
                        </m:r>
                      </m:sub>
                    </m:sSub>
                    <m:r>
                      <a:rPr lang="en-US" sz="2200" i="1">
                        <a:latin typeface="Cambria Math"/>
                        <a:ea typeface="Calibri" panose="020F0502020204030204" pitchFamily="34" charset="0"/>
                        <a:cs typeface="Times New Roman" panose="02020603050405020304" pitchFamily="18" charset="0"/>
                      </a:rPr>
                      <m:t>)</m:t>
                    </m:r>
                  </m:oMath>
                </a14:m>
                <a:r>
                  <a:rPr lang="en-US" sz="2200" i="1"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có</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số</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hạng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đầu</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200" i="1">
                            <a:latin typeface="Cambria Math"/>
                            <a:ea typeface="Times New Roman" panose="02020603050405020304" pitchFamily="18" charset="0"/>
                            <a:cs typeface="Times New Roman" panose="02020603050405020304" pitchFamily="18" charset="0"/>
                          </a:rPr>
                        </m:ctrlPr>
                      </m:sSubPr>
                      <m:e>
                        <m:r>
                          <a:rPr lang="en-US" sz="2200" i="1">
                            <a:latin typeface="Cambria Math"/>
                            <a:ea typeface="Times New Roman" panose="02020603050405020304" pitchFamily="18" charset="0"/>
                            <a:cs typeface="Times New Roman" panose="02020603050405020304" pitchFamily="18" charset="0"/>
                          </a:rPr>
                          <m:t>𝑢</m:t>
                        </m:r>
                      </m:e>
                      <m:sub>
                        <m:r>
                          <a:rPr lang="en-US" sz="2200" i="1">
                            <a:latin typeface="Cambria Math"/>
                            <a:ea typeface="Times New Roman" panose="02020603050405020304" pitchFamily="18" charset="0"/>
                            <a:cs typeface="Times New Roman" panose="02020603050405020304" pitchFamily="18" charset="0"/>
                          </a:rPr>
                          <m:t>1</m:t>
                        </m:r>
                      </m:sub>
                    </m:sSub>
                  </m:oMath>
                </a14:m>
                <a:r>
                  <a:rPr lang="en-US" sz="2200" i="1"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và</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công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bội</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a:ea typeface="Times New Roman" panose="02020603050405020304" pitchFamily="18" charset="0"/>
                        <a:cs typeface="Times New Roman" panose="02020603050405020304" pitchFamily="18" charset="0"/>
                      </a:rPr>
                      <m:t>𝑞</m:t>
                    </m:r>
                    <m:r>
                      <a:rPr lang="en-US" sz="2200" i="1">
                        <a:latin typeface="Cambria Math"/>
                        <a:ea typeface="Times New Roman" panose="02020603050405020304" pitchFamily="18" charset="0"/>
                        <a:cs typeface="Times New Roman" panose="02020603050405020304" pitchFamily="18" charset="0"/>
                      </a:rPr>
                      <m:t>≠1</m:t>
                    </m:r>
                  </m:oMath>
                </a14:m>
                <a:r>
                  <a:rPr lang="en-US" sz="2200" i="1" dirty="0">
                    <a:latin typeface="+mj-lt"/>
                    <a:ea typeface="Times New Roman" panose="02020603050405020304" pitchFamily="18" charset="0"/>
                    <a:cs typeface="Times New Roman" panose="02020603050405020304" pitchFamily="18" charset="0"/>
                  </a:rPr>
                  <a:t>.</a:t>
                </a:r>
                <a:endParaRPr lang="en-US" sz="22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200" dirty="0" err="1">
                    <a:latin typeface="+mj-lt"/>
                    <a:ea typeface="Calibri" panose="020F0502020204030204" pitchFamily="34" charset="0"/>
                    <a:cs typeface="Times New Roman" panose="02020603050405020304" pitchFamily="18" charset="0"/>
                  </a:rPr>
                  <a:t>Đặt</a:t>
                </a:r>
                <a:r>
                  <a:rPr lang="en-US" sz="2200" i="1"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200" i="1">
                            <a:latin typeface="Cambria Math"/>
                            <a:ea typeface="Calibri" panose="020F0502020204030204" pitchFamily="34" charset="0"/>
                            <a:cs typeface="Times New Roman" panose="02020603050405020304" pitchFamily="18" charset="0"/>
                          </a:rPr>
                        </m:ctrlPr>
                      </m:sSubPr>
                      <m:e>
                        <m:r>
                          <a:rPr lang="en-US" sz="2200" i="1">
                            <a:latin typeface="Cambria Math"/>
                            <a:ea typeface="Calibri" panose="020F0502020204030204" pitchFamily="34" charset="0"/>
                            <a:cs typeface="Times New Roman" panose="02020603050405020304" pitchFamily="18" charset="0"/>
                          </a:rPr>
                          <m:t>𝑆</m:t>
                        </m:r>
                      </m:e>
                      <m:sub>
                        <m:r>
                          <a:rPr lang="en-US" sz="2200" i="1">
                            <a:latin typeface="Cambria Math"/>
                            <a:ea typeface="Calibri" panose="020F0502020204030204" pitchFamily="34" charset="0"/>
                            <a:cs typeface="Times New Roman" panose="02020603050405020304" pitchFamily="18" charset="0"/>
                          </a:rPr>
                          <m:t>𝑛</m:t>
                        </m:r>
                      </m:sub>
                    </m:sSub>
                    <m:r>
                      <a:rPr lang="en-US" sz="2200" i="1">
                        <a:latin typeface="Cambria Math"/>
                        <a:ea typeface="Calibri" panose="020F0502020204030204" pitchFamily="34" charset="0"/>
                        <a:cs typeface="Times New Roman" panose="02020603050405020304" pitchFamily="18" charset="0"/>
                      </a:rPr>
                      <m:t>=</m:t>
                    </m:r>
                    <m:sSub>
                      <m:sSubPr>
                        <m:ctrlPr>
                          <a:rPr lang="en-US" sz="2200" i="1">
                            <a:latin typeface="Cambria Math"/>
                            <a:ea typeface="Calibri" panose="020F0502020204030204" pitchFamily="34" charset="0"/>
                            <a:cs typeface="Times New Roman" panose="02020603050405020304" pitchFamily="18" charset="0"/>
                          </a:rPr>
                        </m:ctrlPr>
                      </m:sSubPr>
                      <m:e>
                        <m:r>
                          <a:rPr lang="en-US" sz="2200" i="1">
                            <a:latin typeface="Cambria Math"/>
                            <a:ea typeface="Calibri" panose="020F0502020204030204" pitchFamily="34" charset="0"/>
                            <a:cs typeface="Times New Roman" panose="02020603050405020304" pitchFamily="18" charset="0"/>
                          </a:rPr>
                          <m:t>𝑢</m:t>
                        </m:r>
                      </m:e>
                      <m:sub>
                        <m:r>
                          <a:rPr lang="en-US" sz="2200" i="1">
                            <a:latin typeface="Cambria Math"/>
                            <a:ea typeface="Calibri" panose="020F0502020204030204" pitchFamily="34" charset="0"/>
                            <a:cs typeface="Times New Roman" panose="02020603050405020304" pitchFamily="18" charset="0"/>
                          </a:rPr>
                          <m:t>1</m:t>
                        </m:r>
                      </m:sub>
                    </m:sSub>
                    <m:r>
                      <a:rPr lang="en-US" sz="2200" i="1">
                        <a:latin typeface="Cambria Math"/>
                        <a:ea typeface="Calibri" panose="020F0502020204030204" pitchFamily="34" charset="0"/>
                        <a:cs typeface="Times New Roman" panose="02020603050405020304" pitchFamily="18" charset="0"/>
                      </a:rPr>
                      <m:t>+</m:t>
                    </m:r>
                    <m:sSub>
                      <m:sSubPr>
                        <m:ctrlPr>
                          <a:rPr lang="en-US" sz="2200" i="1">
                            <a:latin typeface="Cambria Math"/>
                            <a:ea typeface="Calibri" panose="020F0502020204030204" pitchFamily="34" charset="0"/>
                            <a:cs typeface="Times New Roman" panose="02020603050405020304" pitchFamily="18" charset="0"/>
                          </a:rPr>
                        </m:ctrlPr>
                      </m:sSubPr>
                      <m:e>
                        <m:r>
                          <a:rPr lang="en-US" sz="2200" i="1">
                            <a:latin typeface="Cambria Math"/>
                            <a:ea typeface="Calibri" panose="020F0502020204030204" pitchFamily="34" charset="0"/>
                            <a:cs typeface="Times New Roman" panose="02020603050405020304" pitchFamily="18" charset="0"/>
                          </a:rPr>
                          <m:t>𝑢</m:t>
                        </m:r>
                      </m:e>
                      <m:sub>
                        <m:r>
                          <a:rPr lang="en-US" sz="2200" i="1">
                            <a:latin typeface="Cambria Math"/>
                            <a:ea typeface="Calibri" panose="020F0502020204030204" pitchFamily="34" charset="0"/>
                            <a:cs typeface="Times New Roman" panose="02020603050405020304" pitchFamily="18" charset="0"/>
                          </a:rPr>
                          <m:t>2</m:t>
                        </m:r>
                      </m:sub>
                    </m:sSub>
                    <m:r>
                      <a:rPr lang="en-US" sz="2200" i="1">
                        <a:latin typeface="Cambria Math"/>
                        <a:ea typeface="Calibri" panose="020F0502020204030204" pitchFamily="34" charset="0"/>
                        <a:cs typeface="Times New Roman" panose="02020603050405020304" pitchFamily="18" charset="0"/>
                      </a:rPr>
                      <m:t>+</m:t>
                    </m:r>
                    <m:sSub>
                      <m:sSubPr>
                        <m:ctrlPr>
                          <a:rPr lang="en-US" sz="2200" i="1">
                            <a:latin typeface="Cambria Math"/>
                            <a:ea typeface="Calibri" panose="020F0502020204030204" pitchFamily="34" charset="0"/>
                            <a:cs typeface="Times New Roman" panose="02020603050405020304" pitchFamily="18" charset="0"/>
                          </a:rPr>
                        </m:ctrlPr>
                      </m:sSubPr>
                      <m:e>
                        <m:r>
                          <a:rPr lang="en-US" sz="2200" i="1">
                            <a:latin typeface="Cambria Math"/>
                            <a:ea typeface="Calibri" panose="020F0502020204030204" pitchFamily="34" charset="0"/>
                            <a:cs typeface="Times New Roman" panose="02020603050405020304" pitchFamily="18" charset="0"/>
                          </a:rPr>
                          <m:t>𝑢</m:t>
                        </m:r>
                      </m:e>
                      <m:sub>
                        <m:r>
                          <a:rPr lang="en-US" sz="2200" i="1">
                            <a:latin typeface="Cambria Math"/>
                            <a:ea typeface="Calibri" panose="020F0502020204030204" pitchFamily="34" charset="0"/>
                            <a:cs typeface="Times New Roman" panose="02020603050405020304" pitchFamily="18" charset="0"/>
                          </a:rPr>
                          <m:t>3</m:t>
                        </m:r>
                      </m:sub>
                    </m:sSub>
                    <m:r>
                      <a:rPr lang="en-US" sz="2200" i="1">
                        <a:latin typeface="Cambria Math"/>
                        <a:ea typeface="Calibri" panose="020F0502020204030204" pitchFamily="34" charset="0"/>
                        <a:cs typeface="Times New Roman" panose="02020603050405020304" pitchFamily="18" charset="0"/>
                      </a:rPr>
                      <m:t>+…+</m:t>
                    </m:r>
                    <m:sSub>
                      <m:sSubPr>
                        <m:ctrlPr>
                          <a:rPr lang="en-US" sz="2200" i="1">
                            <a:latin typeface="Cambria Math"/>
                            <a:ea typeface="Calibri" panose="020F0502020204030204" pitchFamily="34" charset="0"/>
                            <a:cs typeface="Times New Roman" panose="02020603050405020304" pitchFamily="18" charset="0"/>
                          </a:rPr>
                        </m:ctrlPr>
                      </m:sSubPr>
                      <m:e>
                        <m:r>
                          <a:rPr lang="en-US" sz="2200" i="1">
                            <a:latin typeface="Cambria Math"/>
                            <a:ea typeface="Calibri" panose="020F0502020204030204" pitchFamily="34" charset="0"/>
                            <a:cs typeface="Times New Roman" panose="02020603050405020304" pitchFamily="18" charset="0"/>
                          </a:rPr>
                          <m:t>𝑢</m:t>
                        </m:r>
                      </m:e>
                      <m:sub>
                        <m:r>
                          <a:rPr lang="en-US" sz="2200" i="1">
                            <a:latin typeface="Cambria Math"/>
                            <a:ea typeface="Calibri" panose="020F0502020204030204" pitchFamily="34" charset="0"/>
                            <a:cs typeface="Times New Roman" panose="02020603050405020304" pitchFamily="18" charset="0"/>
                          </a:rPr>
                          <m:t>𝑛</m:t>
                        </m:r>
                      </m:sub>
                    </m:sSub>
                  </m:oMath>
                </a14:m>
                <a:r>
                  <a:rPr lang="en-US" sz="2200" i="1" dirty="0">
                    <a:latin typeface="+mj-lt"/>
                    <a:ea typeface="Times New Roman" panose="02020603050405020304" pitchFamily="18" charset="0"/>
                    <a:cs typeface="Times New Roman" panose="02020603050405020304" pitchFamily="18" charset="0"/>
                  </a:rPr>
                  <a:t>. </a:t>
                </a:r>
                <a:r>
                  <a:rPr lang="en-US" sz="2200" dirty="0">
                    <a:latin typeface="+mj-lt"/>
                    <a:ea typeface="Times New Roman" panose="02020603050405020304" pitchFamily="18" charset="0"/>
                    <a:cs typeface="Times New Roman" panose="02020603050405020304" pitchFamily="18" charset="0"/>
                  </a:rPr>
                  <a:t>Khi </a:t>
                </a:r>
                <a:r>
                  <a:rPr lang="en-US" sz="2200" dirty="0" err="1">
                    <a:latin typeface="+mj-lt"/>
                    <a:ea typeface="Times New Roman" panose="02020603050405020304" pitchFamily="18" charset="0"/>
                    <a:cs typeface="Times New Roman" panose="02020603050405020304" pitchFamily="18" charset="0"/>
                  </a:rPr>
                  <a:t>đó</a:t>
                </a:r>
                <a:r>
                  <a:rPr lang="en-US" sz="2200" dirty="0">
                    <a:latin typeface="+mj-lt"/>
                    <a:ea typeface="Times New Roman" panose="02020603050405020304" pitchFamily="18" charset="0"/>
                    <a:cs typeface="Times New Roman" panose="02020603050405020304" pitchFamily="18" charset="0"/>
                  </a:rPr>
                  <a:t>:</a:t>
                </a:r>
                <a:endParaRPr lang="en-US" sz="2200" dirty="0">
                  <a:latin typeface="+mj-lt"/>
                  <a:ea typeface="Calibri" panose="020F0502020204030204" pitchFamily="34" charset="0"/>
                  <a:cs typeface="Times New Roman" panose="02020603050405020304" pitchFamily="18" charset="0"/>
                </a:endParaRPr>
              </a:p>
              <a:p>
                <a:pPr algn="ct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2200" i="1">
                              <a:latin typeface="Cambria Math"/>
                              <a:ea typeface="Calibri" panose="020F0502020204030204" pitchFamily="34" charset="0"/>
                              <a:cs typeface="Times New Roman" panose="02020603050405020304" pitchFamily="18" charset="0"/>
                            </a:rPr>
                          </m:ctrlPr>
                        </m:sSubPr>
                        <m:e>
                          <m:r>
                            <a:rPr lang="nl-NL" sz="2200" i="1">
                              <a:latin typeface="Cambria Math"/>
                              <a:ea typeface="Calibri" panose="020F0502020204030204" pitchFamily="34" charset="0"/>
                              <a:cs typeface="Times New Roman" panose="02020603050405020304" pitchFamily="18" charset="0"/>
                            </a:rPr>
                            <m:t>𝑆</m:t>
                          </m:r>
                        </m:e>
                        <m:sub>
                          <m:r>
                            <a:rPr lang="nl-NL" sz="2200" i="1">
                              <a:latin typeface="Cambria Math"/>
                              <a:ea typeface="Calibri" panose="020F0502020204030204" pitchFamily="34" charset="0"/>
                              <a:cs typeface="Times New Roman" panose="02020603050405020304" pitchFamily="18" charset="0"/>
                            </a:rPr>
                            <m:t>𝑛</m:t>
                          </m:r>
                        </m:sub>
                      </m:sSub>
                      <m:r>
                        <a:rPr lang="nl-NL" sz="2200" i="1">
                          <a:latin typeface="Cambria Math"/>
                          <a:ea typeface="Calibri" panose="020F0502020204030204" pitchFamily="34" charset="0"/>
                          <a:cs typeface="Times New Roman" panose="02020603050405020304" pitchFamily="18" charset="0"/>
                        </a:rPr>
                        <m:t>=</m:t>
                      </m:r>
                      <m:f>
                        <m:fPr>
                          <m:ctrlPr>
                            <a:rPr lang="en-US" sz="2200" i="1">
                              <a:latin typeface="Cambria Math"/>
                              <a:ea typeface="Calibri" panose="020F0502020204030204" pitchFamily="34" charset="0"/>
                              <a:cs typeface="Times New Roman" panose="02020603050405020304" pitchFamily="18" charset="0"/>
                            </a:rPr>
                          </m:ctrlPr>
                        </m:fPr>
                        <m:num>
                          <m:sSub>
                            <m:sSubPr>
                              <m:ctrlPr>
                                <a:rPr lang="en-US" sz="2200" i="1">
                                  <a:latin typeface="Cambria Math"/>
                                  <a:ea typeface="Calibri" panose="020F0502020204030204" pitchFamily="34" charset="0"/>
                                  <a:cs typeface="Times New Roman" panose="02020603050405020304" pitchFamily="18" charset="0"/>
                                </a:rPr>
                              </m:ctrlPr>
                            </m:sSubPr>
                            <m:e>
                              <m:r>
                                <a:rPr lang="nl-NL" sz="2200" i="1">
                                  <a:latin typeface="Cambria Math"/>
                                  <a:ea typeface="Calibri" panose="020F0502020204030204" pitchFamily="34" charset="0"/>
                                  <a:cs typeface="Times New Roman" panose="02020603050405020304" pitchFamily="18" charset="0"/>
                                </a:rPr>
                                <m:t>𝑢</m:t>
                              </m:r>
                            </m:e>
                            <m:sub>
                              <m:r>
                                <a:rPr lang="nl-NL" sz="2200" i="1">
                                  <a:latin typeface="Cambria Math"/>
                                  <a:ea typeface="Calibri" panose="020F0502020204030204" pitchFamily="34" charset="0"/>
                                  <a:cs typeface="Times New Roman" panose="02020603050405020304" pitchFamily="18" charset="0"/>
                                </a:rPr>
                                <m:t>1</m:t>
                              </m:r>
                            </m:sub>
                          </m:sSub>
                          <m:d>
                            <m:dPr>
                              <m:ctrlPr>
                                <a:rPr lang="en-US" sz="2200" i="1">
                                  <a:latin typeface="Cambria Math"/>
                                  <a:ea typeface="Calibri" panose="020F0502020204030204" pitchFamily="34" charset="0"/>
                                  <a:cs typeface="Times New Roman" panose="02020603050405020304" pitchFamily="18" charset="0"/>
                                </a:rPr>
                              </m:ctrlPr>
                            </m:dPr>
                            <m:e>
                              <m:r>
                                <a:rPr lang="nl-NL" sz="2200" i="1">
                                  <a:latin typeface="Cambria Math"/>
                                  <a:ea typeface="Calibri" panose="020F0502020204030204" pitchFamily="34" charset="0"/>
                                  <a:cs typeface="Times New Roman" panose="02020603050405020304" pitchFamily="18" charset="0"/>
                                </a:rPr>
                                <m:t>1−</m:t>
                              </m:r>
                              <m:sSup>
                                <m:sSupPr>
                                  <m:ctrlPr>
                                    <a:rPr lang="en-US" sz="2200" i="1">
                                      <a:latin typeface="Cambria Math"/>
                                      <a:ea typeface="Calibri" panose="020F0502020204030204" pitchFamily="34" charset="0"/>
                                      <a:cs typeface="Times New Roman" panose="02020603050405020304" pitchFamily="18" charset="0"/>
                                    </a:rPr>
                                  </m:ctrlPr>
                                </m:sSupPr>
                                <m:e>
                                  <m:r>
                                    <a:rPr lang="nl-NL" sz="2200" i="1">
                                      <a:latin typeface="Cambria Math"/>
                                      <a:ea typeface="Calibri" panose="020F0502020204030204" pitchFamily="34" charset="0"/>
                                      <a:cs typeface="Times New Roman" panose="02020603050405020304" pitchFamily="18" charset="0"/>
                                    </a:rPr>
                                    <m:t>𝑞</m:t>
                                  </m:r>
                                </m:e>
                                <m:sup>
                                  <m:r>
                                    <a:rPr lang="nl-NL" sz="2200" i="1">
                                      <a:latin typeface="Cambria Math"/>
                                      <a:ea typeface="Calibri" panose="020F0502020204030204" pitchFamily="34" charset="0"/>
                                      <a:cs typeface="Times New Roman" panose="02020603050405020304" pitchFamily="18" charset="0"/>
                                    </a:rPr>
                                    <m:t>𝑛</m:t>
                                  </m:r>
                                </m:sup>
                              </m:sSup>
                            </m:e>
                          </m:d>
                        </m:num>
                        <m:den>
                          <m:r>
                            <a:rPr lang="nl-NL" sz="2200" i="1">
                              <a:latin typeface="Cambria Math"/>
                              <a:ea typeface="Calibri" panose="020F0502020204030204" pitchFamily="34" charset="0"/>
                              <a:cs typeface="Times New Roman" panose="02020603050405020304" pitchFamily="18" charset="0"/>
                            </a:rPr>
                            <m:t>1−</m:t>
                          </m:r>
                          <m:r>
                            <a:rPr lang="nl-NL" sz="2200" i="1">
                              <a:latin typeface="Cambria Math"/>
                              <a:ea typeface="Calibri" panose="020F0502020204030204" pitchFamily="34" charset="0"/>
                              <a:cs typeface="Times New Roman" panose="02020603050405020304" pitchFamily="18" charset="0"/>
                            </a:rPr>
                            <m:t>𝑞</m:t>
                          </m:r>
                        </m:den>
                      </m:f>
                    </m:oMath>
                  </m:oMathPara>
                </a14:m>
                <a:endParaRPr lang="en-US" sz="22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9FE2307-74DE-5582-D40F-01559D557335}"/>
                  </a:ext>
                </a:extLst>
              </p:cNvPr>
              <p:cNvSpPr txBox="1">
                <a:spLocks noRot="1" noChangeAspect="1" noMove="1" noResize="1" noEditPoints="1" noAdjustHandles="1" noChangeArrowheads="1" noChangeShapeType="1" noTextEdit="1"/>
              </p:cNvSpPr>
              <p:nvPr/>
            </p:nvSpPr>
            <p:spPr>
              <a:xfrm>
                <a:off x="595227" y="1145105"/>
                <a:ext cx="7953545" cy="2666404"/>
              </a:xfrm>
              <a:prstGeom prst="roundRect">
                <a:avLst/>
              </a:prstGeom>
              <a:blipFill>
                <a:blip r:embed="rId3"/>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xmlns="" id="{2A92DA30-D02A-C48B-CF63-386FEF15118A}"/>
              </a:ext>
            </a:extLst>
          </p:cNvPr>
          <p:cNvGrpSpPr/>
          <p:nvPr/>
        </p:nvGrpSpPr>
        <p:grpSpPr>
          <a:xfrm>
            <a:off x="3757843" y="4174556"/>
            <a:ext cx="2921437" cy="626045"/>
            <a:chOff x="458846" y="2399578"/>
            <a:chExt cx="8226307" cy="1106957"/>
          </a:xfrm>
        </p:grpSpPr>
        <p:grpSp>
          <p:nvGrpSpPr>
            <p:cNvPr id="6" name="Group 6">
              <a:extLst>
                <a:ext uri="{FF2B5EF4-FFF2-40B4-BE49-F238E27FC236}">
                  <a16:creationId xmlns:a16="http://schemas.microsoft.com/office/drawing/2014/main" xmlns="" id="{BE124B9A-5733-7ED1-9BAD-6CC331B879D7}"/>
                </a:ext>
              </a:extLst>
            </p:cNvPr>
            <p:cNvGrpSpPr/>
            <p:nvPr/>
          </p:nvGrpSpPr>
          <p:grpSpPr>
            <a:xfrm>
              <a:off x="458846" y="2439735"/>
              <a:ext cx="8226307" cy="1066800"/>
              <a:chOff x="0" y="0"/>
              <a:chExt cx="3848257" cy="1414874"/>
            </a:xfrm>
          </p:grpSpPr>
          <p:sp>
            <p:nvSpPr>
              <p:cNvPr id="8" name="Freeform 7">
                <a:extLst>
                  <a:ext uri="{FF2B5EF4-FFF2-40B4-BE49-F238E27FC236}">
                    <a16:creationId xmlns:a16="http://schemas.microsoft.com/office/drawing/2014/main" xmlns="" id="{316DAFF5-917D-F29B-C42E-EC25D7B0F0C3}"/>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txBody>
              <a:bodyPr/>
              <a:lstStyle/>
              <a:p>
                <a:endParaRPr lang="en-US" sz="2000">
                  <a:latin typeface="+mj-lt"/>
                </a:endParaRPr>
              </a:p>
            </p:txBody>
          </p:sp>
          <p:sp>
            <p:nvSpPr>
              <p:cNvPr id="9" name="TextBox 8">
                <a:extLst>
                  <a:ext uri="{FF2B5EF4-FFF2-40B4-BE49-F238E27FC236}">
                    <a16:creationId xmlns:a16="http://schemas.microsoft.com/office/drawing/2014/main" xmlns="" id="{24CAED51-A4B8-6629-15DF-1D026346382E}"/>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mj-lt"/>
                  <a:ea typeface="+mn-ea"/>
                  <a:cs typeface="+mn-cs"/>
                </a:endParaRPr>
              </a:p>
            </p:txBody>
          </p:sp>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xmlns="" id="{787A2DB8-1845-9F95-3A5C-E65C4E3419BD}"/>
                    </a:ext>
                  </a:extLst>
                </p:cNvPr>
                <p:cNvSpPr/>
                <p:nvPr/>
              </p:nvSpPr>
              <p:spPr>
                <a:xfrm>
                  <a:off x="643020" y="2399578"/>
                  <a:ext cx="7795258" cy="878776"/>
                </a:xfrm>
                <a:prstGeom prst="rect">
                  <a:avLst/>
                </a:prstGeom>
              </p:spPr>
              <p:txBody>
                <a:bodyPr wrap="square">
                  <a:spAutoFit/>
                </a:bodyPr>
                <a:lstStyle/>
                <a:p>
                  <a:pPr algn="just">
                    <a:lnSpc>
                      <a:spcPct val="150000"/>
                    </a:lnSpc>
                    <a:spcAft>
                      <a:spcPts val="600"/>
                    </a:spcAft>
                  </a:pPr>
                  <a:r>
                    <a:rPr lang="en-US" sz="2000" dirty="0">
                      <a:effectLst/>
                      <a:latin typeface="+mj-lt"/>
                      <a:ea typeface="Times New Roman" panose="02020603050405020304" pitchFamily="18" charset="0"/>
                      <a:cs typeface="Times New Roman" panose="02020603050405020304" pitchFamily="18" charset="0"/>
                    </a:rPr>
                    <a:t>Nếu </a:t>
                  </a:r>
                  <a14:m>
                    <m:oMath xmlns:m="http://schemas.openxmlformats.org/officeDocument/2006/math">
                      <m:r>
                        <a:rPr lang="en-US" sz="2000" b="0" i="1" smtClean="0">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2000" b="0" i="1" smtClean="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thì</a:t>
                  </a:r>
                  <a:r>
                    <a:rPr lang="en-US" sz="2000" dirty="0">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b="0" i="1" smtClean="0">
                              <a:effectLst/>
                              <a:latin typeface="Cambria Math"/>
                              <a:ea typeface="Calibri" panose="020F0502020204030204" pitchFamily="34" charset="0"/>
                              <a:cs typeface="Times New Roman" panose="02020603050405020304" pitchFamily="18" charset="0"/>
                            </a:rPr>
                          </m:ctrlPr>
                        </m:sSub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𝑛</m:t>
                      </m:r>
                      <m:sSub>
                        <m:sSubPr>
                          <m:ctrlPr>
                            <a:rPr lang="en-US" sz="2000" b="0" i="1" smtClean="0">
                              <a:effectLst/>
                              <a:latin typeface="Cambria Math"/>
                              <a:ea typeface="Calibri" panose="020F0502020204030204" pitchFamily="34" charset="0"/>
                              <a:cs typeface="Times New Roman" panose="02020603050405020304" pitchFamily="18" charset="0"/>
                            </a:rPr>
                          </m:ctrlPr>
                        </m:sSub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a14:m>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787A2DB8-1845-9F95-3A5C-E65C4E3419BD}"/>
                    </a:ext>
                  </a:extLst>
                </p:cNvPr>
                <p:cNvSpPr>
                  <a:spLocks noRot="1" noChangeAspect="1" noMove="1" noResize="1" noEditPoints="1" noAdjustHandles="1" noChangeArrowheads="1" noChangeShapeType="1" noTextEdit="1"/>
                </p:cNvSpPr>
                <p:nvPr/>
              </p:nvSpPr>
              <p:spPr>
                <a:xfrm>
                  <a:off x="643020" y="2399578"/>
                  <a:ext cx="7795258" cy="878776"/>
                </a:xfrm>
                <a:prstGeom prst="rect">
                  <a:avLst/>
                </a:prstGeom>
                <a:blipFill>
                  <a:blip r:embed="rId4"/>
                  <a:stretch>
                    <a:fillRect l="-2203" b="-22222"/>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xmlns="" id="{901C32A7-947D-8DA9-0981-BA287002F10B}"/>
              </a:ext>
            </a:extLst>
          </p:cNvPr>
          <p:cNvGrpSpPr/>
          <p:nvPr/>
        </p:nvGrpSpPr>
        <p:grpSpPr>
          <a:xfrm>
            <a:off x="2057822" y="4004729"/>
            <a:ext cx="1493075" cy="461749"/>
            <a:chOff x="561054" y="4185448"/>
            <a:chExt cx="1493075" cy="461749"/>
          </a:xfrm>
        </p:grpSpPr>
        <p:pic>
          <p:nvPicPr>
            <p:cNvPr id="11" name="Picture 10">
              <a:extLst>
                <a:ext uri="{FF2B5EF4-FFF2-40B4-BE49-F238E27FC236}">
                  <a16:creationId xmlns:a16="http://schemas.microsoft.com/office/drawing/2014/main" xmlns="" id="{4C7F5F63-FB87-6BFE-9045-34ED90AA395F}"/>
                </a:ext>
              </a:extLst>
            </p:cNvPr>
            <p:cNvPicPr>
              <a:picLocks noChangeAspect="1"/>
            </p:cNvPicPr>
            <p:nvPr/>
          </p:nvPicPr>
          <p:blipFill>
            <a:blip r:embed="rId5"/>
            <a:stretch>
              <a:fillRect/>
            </a:stretch>
          </p:blipFill>
          <p:spPr>
            <a:xfrm flipH="1">
              <a:off x="1472676" y="4185448"/>
              <a:ext cx="581453" cy="461749"/>
            </a:xfrm>
            <a:prstGeom prst="rect">
              <a:avLst/>
            </a:prstGeom>
          </p:spPr>
        </p:pic>
        <p:sp>
          <p:nvSpPr>
            <p:cNvPr id="12" name="TextBox 11">
              <a:extLst>
                <a:ext uri="{FF2B5EF4-FFF2-40B4-BE49-F238E27FC236}">
                  <a16:creationId xmlns:a16="http://schemas.microsoft.com/office/drawing/2014/main" xmlns="" id="{3849101F-CA3F-210E-DF60-9A0CBED38971}"/>
                </a:ext>
              </a:extLst>
            </p:cNvPr>
            <p:cNvSpPr txBox="1"/>
            <p:nvPr/>
          </p:nvSpPr>
          <p:spPr>
            <a:xfrm>
              <a:off x="561054" y="4202889"/>
              <a:ext cx="1024302"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Chú</a:t>
              </a:r>
              <a:r>
                <a:rPr lang="vi-VN" sz="2000" b="1" dirty="0">
                  <a:latin typeface="Arial" panose="020B0604020202020204" pitchFamily="34" charset="0"/>
                  <a:cs typeface="Arial" panose="020B0604020202020204" pitchFamily="34" charset="0"/>
                </a:rPr>
                <a:t> ý</a:t>
              </a:r>
              <a:endParaRPr lang="en-US" sz="20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xmlns="" id="{E57B902E-5AC7-D581-FB3D-0F763EAA6B02}"/>
              </a:ext>
            </a:extLst>
          </p:cNvPr>
          <p:cNvSpPr/>
          <p:nvPr/>
        </p:nvSpPr>
        <p:spPr>
          <a:xfrm>
            <a:off x="4085624" y="1559895"/>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01491CB6-EB8A-F56F-2E25-5957DDE5DBE0}"/>
                  </a:ext>
                </a:extLst>
              </p:cNvPr>
              <p:cNvSpPr txBox="1"/>
              <p:nvPr/>
            </p:nvSpPr>
            <p:spPr>
              <a:xfrm>
                <a:off x="3934473" y="565521"/>
                <a:ext cx="4664258" cy="749692"/>
              </a:xfrm>
              <a:prstGeom prst="rect">
                <a:avLst/>
              </a:prstGeom>
              <a:noFill/>
            </p:spPr>
            <p:txBody>
              <a:bodyPr wrap="square">
                <a:spAutoFit/>
              </a:bodyPr>
              <a:lstStyle/>
              <a:p>
                <a:pPr>
                  <a:lnSpc>
                    <a:spcPct val="150000"/>
                  </a:lnSpc>
                </a:pPr>
                <a:r>
                  <a:rPr lang="en-US" sz="2200" dirty="0">
                    <a:latin typeface="+mj-lt"/>
                  </a:rPr>
                  <a:t>Tính </a:t>
                </a:r>
                <a:r>
                  <a:rPr lang="en-US" sz="2200" dirty="0" err="1">
                    <a:latin typeface="+mj-lt"/>
                  </a:rPr>
                  <a:t>tổng</a:t>
                </a:r>
                <a:r>
                  <a:rPr lang="en-US" sz="2200" dirty="0">
                    <a:latin typeface="+mj-lt"/>
                  </a:rPr>
                  <a:t> </a:t>
                </a:r>
                <a14:m>
                  <m:oMath xmlns:m="http://schemas.openxmlformats.org/officeDocument/2006/math">
                    <m:r>
                      <a:rPr lang="en-US" sz="2200" b="0" i="1" smtClean="0">
                        <a:latin typeface="Cambria Math" panose="02040503050406030204" pitchFamily="18" charset="0"/>
                      </a:rPr>
                      <m:t>𝑆</m:t>
                    </m:r>
                    <m:r>
                      <a:rPr lang="en-US" sz="2200" b="0" i="1" smtClean="0">
                        <a:latin typeface="Cambria Math" panose="02040503050406030204" pitchFamily="18" charset="0"/>
                      </a:rPr>
                      <m:t>=1+</m:t>
                    </m:r>
                    <m:f>
                      <m:fPr>
                        <m:ctrlPr>
                          <a:rPr lang="en-US" sz="2200" b="0" i="1" smtClean="0">
                            <a:latin typeface="Cambria Math"/>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1</m:t>
                        </m:r>
                      </m:num>
                      <m:den>
                        <m:sSup>
                          <m:sSupPr>
                            <m:ctrlPr>
                              <a:rPr lang="en-US" sz="2200" b="0" i="1" smtClean="0">
                                <a:latin typeface="Cambria Math"/>
                              </a:rPr>
                            </m:ctrlPr>
                          </m:sSupPr>
                          <m:e>
                            <m:r>
                              <a:rPr lang="en-US" sz="2200" b="0" i="1" smtClean="0">
                                <a:latin typeface="Cambria Math" panose="02040503050406030204" pitchFamily="18" charset="0"/>
                              </a:rPr>
                              <m:t>2</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1</m:t>
                        </m:r>
                      </m:num>
                      <m:den>
                        <m:sSup>
                          <m:sSupPr>
                            <m:ctrlPr>
                              <a:rPr lang="en-US" sz="2200" b="0" i="1" smtClean="0">
                                <a:latin typeface="Cambria Math"/>
                              </a:rPr>
                            </m:ctrlPr>
                          </m:sSupPr>
                          <m:e>
                            <m:r>
                              <a:rPr lang="en-US" sz="2200" b="0" i="1" smtClean="0">
                                <a:latin typeface="Cambria Math" panose="02040503050406030204" pitchFamily="18" charset="0"/>
                              </a:rPr>
                              <m:t>2</m:t>
                            </m:r>
                          </m:e>
                          <m:sup>
                            <m:r>
                              <a:rPr lang="en-US" sz="2200" b="0" i="1" smtClean="0">
                                <a:latin typeface="Cambria Math" panose="02040503050406030204" pitchFamily="18" charset="0"/>
                              </a:rPr>
                              <m:t>9</m:t>
                            </m:r>
                          </m:sup>
                        </m:sSup>
                      </m:den>
                    </m:f>
                  </m:oMath>
                </a14:m>
                <a:r>
                  <a:rPr lang="en-US" sz="2200" dirty="0">
                    <a:latin typeface="+mj-lt"/>
                  </a:rPr>
                  <a:t> </a:t>
                </a: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3934473" y="565521"/>
                <a:ext cx="4664258" cy="749692"/>
              </a:xfrm>
              <a:prstGeom prst="rect">
                <a:avLst/>
              </a:prstGeom>
              <a:blipFill>
                <a:blip r:embed="rId3"/>
                <a:stretch>
                  <a:fillRect l="-1697" b="-569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xmlns="" id="{1613F29A-5805-B5C0-D425-F5C5F90C132D}"/>
              </a:ext>
            </a:extLst>
          </p:cNvPr>
          <p:cNvSpPr txBox="1"/>
          <p:nvPr/>
        </p:nvSpPr>
        <p:spPr>
          <a:xfrm>
            <a:off x="673769" y="648169"/>
            <a:ext cx="3188149" cy="605909"/>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5: SGK – tr.55</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3F36CA0C-CF42-09F1-B5AF-DB04FC79E549}"/>
                  </a:ext>
                </a:extLst>
              </p:cNvPr>
              <p:cNvSpPr txBox="1"/>
              <p:nvPr/>
            </p:nvSpPr>
            <p:spPr>
              <a:xfrm>
                <a:off x="1156638" y="2200796"/>
                <a:ext cx="6830724" cy="2490041"/>
              </a:xfrm>
              <a:prstGeom prst="rect">
                <a:avLst/>
              </a:prstGeom>
              <a:noFill/>
            </p:spPr>
            <p:txBody>
              <a:bodyPr wrap="square">
                <a:spAutoFit/>
              </a:bodyPr>
              <a:lstStyle/>
              <a:p>
                <a:pPr>
                  <a:lnSpc>
                    <a:spcPct val="150000"/>
                  </a:lnSpc>
                </a:pPr>
                <a14:m>
                  <m:oMath xmlns:m="http://schemas.openxmlformats.org/officeDocument/2006/math">
                    <m:r>
                      <a:rPr lang="en-US" sz="2200" b="0" i="1" smtClean="0">
                        <a:latin typeface="Cambria Math" panose="02040503050406030204" pitchFamily="18" charset="0"/>
                      </a:rPr>
                      <m:t>𝑆</m:t>
                    </m:r>
                  </m:oMath>
                </a14:m>
                <a:r>
                  <a:rPr lang="en-US" sz="2200" dirty="0">
                    <a:latin typeface="+mj-lt"/>
                  </a:rPr>
                  <a:t> </a:t>
                </a:r>
                <a:r>
                  <a:rPr lang="en-US" sz="2200" dirty="0" err="1">
                    <a:latin typeface="+mj-lt"/>
                  </a:rPr>
                  <a:t>là</a:t>
                </a:r>
                <a:r>
                  <a:rPr lang="en-US" sz="2200" dirty="0">
                    <a:latin typeface="+mj-lt"/>
                  </a:rPr>
                  <a:t> </a:t>
                </a:r>
                <a:r>
                  <a:rPr lang="en-US" sz="2200" dirty="0" err="1">
                    <a:latin typeface="+mj-lt"/>
                  </a:rPr>
                  <a:t>tổng</a:t>
                </a:r>
                <a:r>
                  <a:rPr lang="en-US" sz="2200" dirty="0">
                    <a:latin typeface="+mj-lt"/>
                  </a:rPr>
                  <a:t> </a:t>
                </a:r>
                <a:r>
                  <a:rPr lang="en-US" sz="2200" dirty="0" err="1">
                    <a:latin typeface="+mj-lt"/>
                  </a:rPr>
                  <a:t>mười</a:t>
                </a:r>
                <a:r>
                  <a:rPr lang="en-US" sz="2200" dirty="0">
                    <a:latin typeface="+mj-lt"/>
                  </a:rPr>
                  <a:t> </a:t>
                </a:r>
                <a:r>
                  <a:rPr lang="en-US" sz="2200" dirty="0" err="1">
                    <a:latin typeface="+mj-lt"/>
                  </a:rPr>
                  <a:t>số</a:t>
                </a:r>
                <a:r>
                  <a:rPr lang="en-US" sz="2200" dirty="0">
                    <a:latin typeface="+mj-lt"/>
                  </a:rPr>
                  <a:t> </a:t>
                </a:r>
                <a:r>
                  <a:rPr lang="en-US" sz="2200" dirty="0" err="1">
                    <a:latin typeface="+mj-lt"/>
                  </a:rPr>
                  <a:t>hạng</a:t>
                </a:r>
                <a:r>
                  <a:rPr lang="en-US" sz="2200" dirty="0">
                    <a:latin typeface="+mj-lt"/>
                  </a:rPr>
                  <a:t> </a:t>
                </a:r>
                <a:r>
                  <a:rPr lang="en-US" sz="2200" dirty="0" err="1">
                    <a:latin typeface="+mj-lt"/>
                  </a:rPr>
                  <a:t>đầu</a:t>
                </a:r>
                <a:r>
                  <a:rPr lang="en-US" sz="2200" dirty="0">
                    <a:latin typeface="+mj-lt"/>
                  </a:rPr>
                  <a:t> </a:t>
                </a:r>
                <a:r>
                  <a:rPr lang="en-US" sz="2200" dirty="0" err="1">
                    <a:latin typeface="+mj-lt"/>
                  </a:rPr>
                  <a:t>của</a:t>
                </a:r>
                <a:r>
                  <a:rPr lang="en-US" sz="2200" dirty="0">
                    <a:latin typeface="+mj-lt"/>
                  </a:rPr>
                  <a:t> </a:t>
                </a:r>
                <a:r>
                  <a:rPr lang="en-US" sz="2200" dirty="0" err="1">
                    <a:latin typeface="+mj-lt"/>
                  </a:rPr>
                  <a:t>cấp</a:t>
                </a:r>
                <a:r>
                  <a:rPr lang="en-US" sz="2200" dirty="0">
                    <a:latin typeface="+mj-lt"/>
                  </a:rPr>
                  <a:t> </a:t>
                </a:r>
                <a:r>
                  <a:rPr lang="en-US" sz="2200" dirty="0" err="1">
                    <a:latin typeface="+mj-lt"/>
                  </a:rPr>
                  <a:t>số</a:t>
                </a:r>
                <a:r>
                  <a:rPr lang="en-US" sz="2200" dirty="0">
                    <a:latin typeface="+mj-lt"/>
                  </a:rPr>
                  <a:t> </a:t>
                </a:r>
                <a:r>
                  <a:rPr lang="en-US" sz="2200" dirty="0" err="1">
                    <a:latin typeface="+mj-lt"/>
                  </a:rPr>
                  <a:t>nhân</a:t>
                </a:r>
                <a:r>
                  <a:rPr lang="en-US" sz="2200" dirty="0">
                    <a:latin typeface="+mj-lt"/>
                  </a:rPr>
                  <a:t> </a:t>
                </a:r>
                <a:r>
                  <a:rPr lang="en-US" sz="2200" dirty="0" err="1">
                    <a:latin typeface="+mj-lt"/>
                  </a:rPr>
                  <a:t>có</a:t>
                </a:r>
                <a:r>
                  <a:rPr lang="en-US" sz="2200" dirty="0">
                    <a:latin typeface="+mj-lt"/>
                  </a:rPr>
                  <a:t> </a:t>
                </a:r>
                <a:r>
                  <a:rPr lang="en-US" sz="2200" dirty="0" err="1">
                    <a:latin typeface="+mj-lt"/>
                  </a:rPr>
                  <a:t>số</a:t>
                </a:r>
                <a:r>
                  <a:rPr lang="en-US" sz="2200" dirty="0">
                    <a:latin typeface="+mj-lt"/>
                  </a:rPr>
                  <a:t> </a:t>
                </a:r>
                <a:r>
                  <a:rPr lang="en-US" sz="2200" dirty="0" err="1">
                    <a:latin typeface="+mj-lt"/>
                  </a:rPr>
                  <a:t>hạng</a:t>
                </a:r>
                <a:r>
                  <a:rPr lang="en-US" sz="2200" dirty="0">
                    <a:latin typeface="+mj-lt"/>
                  </a:rPr>
                  <a:t> </a:t>
                </a:r>
                <a:r>
                  <a:rPr lang="en-US" sz="2200" dirty="0" err="1">
                    <a:latin typeface="+mj-lt"/>
                  </a:rPr>
                  <a:t>đầu</a:t>
                </a:r>
                <a:r>
                  <a:rPr lang="en-US" sz="2200" dirty="0">
                    <a:latin typeface="+mj-lt"/>
                  </a:rPr>
                  <a:t> </a:t>
                </a:r>
                <a14:m>
                  <m:oMath xmlns:m="http://schemas.openxmlformats.org/officeDocument/2006/math">
                    <m:sSub>
                      <m:sSubPr>
                        <m:ctrlPr>
                          <a:rPr lang="en-US" sz="2200" b="0" i="1" smtClean="0">
                            <a:latin typeface="Cambria Math"/>
                          </a:rPr>
                        </m:ctrlPr>
                      </m:sSubPr>
                      <m:e>
                        <m:r>
                          <a:rPr lang="en-US" sz="2200" b="0" i="1" smtClean="0">
                            <a:latin typeface="Cambria Math" panose="02040503050406030204" pitchFamily="18" charset="0"/>
                          </a:rPr>
                          <m:t>𝑢</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=1</m:t>
                    </m:r>
                  </m:oMath>
                </a14:m>
                <a:r>
                  <a:rPr lang="en-US" sz="2200" dirty="0">
                    <a:latin typeface="+mj-lt"/>
                  </a:rPr>
                  <a:t> </a:t>
                </a:r>
                <a:r>
                  <a:rPr lang="en-US" sz="2200" dirty="0" err="1">
                    <a:latin typeface="+mj-lt"/>
                  </a:rPr>
                  <a:t>và</a:t>
                </a:r>
                <a:r>
                  <a:rPr lang="en-US" sz="2200" dirty="0">
                    <a:latin typeface="+mj-lt"/>
                  </a:rPr>
                  <a:t> </a:t>
                </a:r>
                <a:r>
                  <a:rPr lang="en-US" sz="2200" dirty="0" err="1">
                    <a:latin typeface="+mj-lt"/>
                  </a:rPr>
                  <a:t>công</a:t>
                </a:r>
                <a:r>
                  <a:rPr lang="en-US" sz="2200" dirty="0">
                    <a:latin typeface="+mj-lt"/>
                  </a:rPr>
                  <a:t> </a:t>
                </a:r>
                <a:r>
                  <a:rPr lang="en-US" sz="2200" dirty="0" err="1">
                    <a:latin typeface="+mj-lt"/>
                  </a:rPr>
                  <a:t>bội</a:t>
                </a:r>
                <a:r>
                  <a:rPr lang="en-US" sz="2200" dirty="0">
                    <a:latin typeface="+mj-lt"/>
                  </a:rPr>
                  <a:t> </a:t>
                </a:r>
                <a14:m>
                  <m:oMath xmlns:m="http://schemas.openxmlformats.org/officeDocument/2006/math">
                    <m:r>
                      <a:rPr lang="en-US" sz="2200" b="0" i="1" smtClean="0">
                        <a:latin typeface="Cambria Math" panose="02040503050406030204" pitchFamily="18" charset="0"/>
                      </a:rPr>
                      <m:t>𝑞</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oMath>
                </a14:m>
                <a:endParaRPr lang="en-US" sz="2200" dirty="0">
                  <a:latin typeface="+mj-lt"/>
                </a:endParaRPr>
              </a:p>
              <a:p>
                <a:pPr>
                  <a:lnSpc>
                    <a:spcPct val="150000"/>
                  </a:lnSpc>
                </a:pPr>
                <a:r>
                  <a:rPr lang="en-US" sz="2200" dirty="0" err="1">
                    <a:latin typeface="+mj-lt"/>
                  </a:rPr>
                  <a:t>Vậy</a:t>
                </a:r>
                <a:r>
                  <a:rPr lang="en-US" sz="2200" dirty="0">
                    <a:latin typeface="+mj-lt"/>
                  </a:rPr>
                  <a:t> </a:t>
                </a:r>
                <a14:m>
                  <m:oMath xmlns:m="http://schemas.openxmlformats.org/officeDocument/2006/math">
                    <m:r>
                      <a:rPr lang="en-US" sz="2200" b="0" i="1" smtClean="0">
                        <a:latin typeface="Cambria Math" panose="02040503050406030204" pitchFamily="18" charset="0"/>
                      </a:rPr>
                      <m:t>𝑆</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1.</m:t>
                        </m:r>
                        <m:d>
                          <m:dPr>
                            <m:begChr m:val="["/>
                            <m:endChr m:val="]"/>
                            <m:ctrlPr>
                              <a:rPr lang="en-US" sz="2200" b="0" i="1" smtClean="0">
                                <a:latin typeface="Cambria Math"/>
                              </a:rPr>
                            </m:ctrlPr>
                          </m:dPr>
                          <m:e>
                            <m:r>
                              <a:rPr lang="en-US" sz="2200" b="0" i="1" smtClean="0">
                                <a:latin typeface="Cambria Math" panose="02040503050406030204" pitchFamily="18" charset="0"/>
                              </a:rPr>
                              <m:t>1−</m:t>
                            </m:r>
                            <m:sSup>
                              <m:sSupPr>
                                <m:ctrlPr>
                                  <a:rPr lang="en-US" sz="2200" b="0" i="1" smtClean="0">
                                    <a:latin typeface="Cambria Math"/>
                                  </a:rPr>
                                </m:ctrlPr>
                              </m:sSupPr>
                              <m:e>
                                <m:d>
                                  <m:dPr>
                                    <m:ctrlPr>
                                      <a:rPr lang="en-US" sz="2200" b="0" i="1" smtClean="0">
                                        <a:latin typeface="Cambria Math"/>
                                      </a:rPr>
                                    </m:ctrlPr>
                                  </m:dPr>
                                  <m:e>
                                    <m:f>
                                      <m:fPr>
                                        <m:ctrlPr>
                                          <a:rPr lang="en-US" sz="2200" b="0" i="1" smtClean="0">
                                            <a:latin typeface="Cambria Math"/>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e>
                                </m:d>
                              </m:e>
                              <m:sup>
                                <m:r>
                                  <a:rPr lang="en-US" sz="2200" b="0" i="1" smtClean="0">
                                    <a:latin typeface="Cambria Math" panose="02040503050406030204" pitchFamily="18" charset="0"/>
                                  </a:rPr>
                                  <m:t>10</m:t>
                                </m:r>
                              </m:sup>
                            </m:sSup>
                          </m:e>
                        </m:d>
                      </m:num>
                      <m:den>
                        <m:r>
                          <a:rPr lang="en-US" sz="2200" b="0" i="1" smtClean="0">
                            <a:latin typeface="Cambria Math" panose="02040503050406030204" pitchFamily="18" charset="0"/>
                          </a:rPr>
                          <m:t>1−</m:t>
                        </m:r>
                        <m:f>
                          <m:fPr>
                            <m:ctrlPr>
                              <a:rPr lang="en-US" sz="2200" b="0" i="1" smtClean="0">
                                <a:latin typeface="Cambria Math"/>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den>
                    </m:f>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1 023</m:t>
                        </m:r>
                      </m:num>
                      <m:den>
                        <m:r>
                          <a:rPr lang="en-US" sz="2200" b="0" i="1" smtClean="0">
                            <a:latin typeface="Cambria Math" panose="02040503050406030204" pitchFamily="18" charset="0"/>
                          </a:rPr>
                          <m:t>512</m:t>
                        </m:r>
                      </m:den>
                    </m:f>
                  </m:oMath>
                </a14:m>
                <a:endParaRPr lang="en-US" sz="2200" dirty="0">
                  <a:latin typeface="+mj-lt"/>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156638" y="2200796"/>
                <a:ext cx="6830724" cy="2490041"/>
              </a:xfrm>
              <a:prstGeom prst="rect">
                <a:avLst/>
              </a:prstGeom>
              <a:blipFill>
                <a:blip r:embed="rId4"/>
                <a:stretch>
                  <a:fillRect l="-116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D9D671FB-2423-1576-7BDF-FC6C302946D6}"/>
              </a:ext>
            </a:extLst>
          </p:cNvPr>
          <p:cNvPicPr>
            <a:picLocks noChangeAspect="1"/>
          </p:cNvPicPr>
          <p:nvPr/>
        </p:nvPicPr>
        <p:blipFill>
          <a:blip r:embed="rId5"/>
          <a:stretch>
            <a:fillRect/>
          </a:stretch>
        </p:blipFill>
        <p:spPr>
          <a:xfrm>
            <a:off x="7360920" y="3956922"/>
            <a:ext cx="1885950" cy="106084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xmlns="" id="{4CC0C20C-DDCA-E6FF-470E-92FE59928E31}"/>
              </a:ext>
            </a:extLst>
          </p:cNvPr>
          <p:cNvGrpSpPr/>
          <p:nvPr/>
        </p:nvGrpSpPr>
        <p:grpSpPr>
          <a:xfrm>
            <a:off x="367867" y="186932"/>
            <a:ext cx="2114343" cy="739140"/>
            <a:chOff x="1624734" y="1360680"/>
            <a:chExt cx="5309466" cy="1569778"/>
          </a:xfrm>
        </p:grpSpPr>
        <p:sp>
          <p:nvSpPr>
            <p:cNvPr id="13" name="Rectangle 12">
              <a:extLst>
                <a:ext uri="{FF2B5EF4-FFF2-40B4-BE49-F238E27FC236}">
                  <a16:creationId xmlns:a16="http://schemas.microsoft.com/office/drawing/2014/main" xmlns=""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xmlns=""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28935749-4107-EA2C-23C7-1FD3CF777D8A}"/>
                  </a:ext>
                </a:extLst>
              </p:cNvPr>
              <p:cNvSpPr txBox="1"/>
              <p:nvPr/>
            </p:nvSpPr>
            <p:spPr>
              <a:xfrm>
                <a:off x="399384" y="275867"/>
                <a:ext cx="8158617" cy="2087366"/>
              </a:xfrm>
              <a:prstGeom prst="rect">
                <a:avLst/>
              </a:prstGeom>
              <a:noFill/>
            </p:spPr>
            <p:txBody>
              <a:bodyPr wrap="square">
                <a:spAutoFit/>
              </a:bodyPr>
              <a:lstStyle/>
              <a:p>
                <a:pPr algn="just">
                  <a:lnSpc>
                    <a:spcPct val="200000"/>
                  </a:lnSpc>
                </a:pPr>
                <a:r>
                  <a:rPr lang="en-US" sz="2000" dirty="0">
                    <a:latin typeface="+mj-lt"/>
                  </a:rPr>
                  <a:t>		   </a:t>
                </a:r>
                <a:r>
                  <a:rPr lang="en-US" sz="2000" dirty="0" err="1">
                    <a:latin typeface="+mj-lt"/>
                  </a:rPr>
                  <a:t>Tính</a:t>
                </a:r>
                <a:r>
                  <a:rPr lang="en-US" sz="2000" dirty="0">
                    <a:latin typeface="+mj-lt"/>
                  </a:rPr>
                  <a:t> </a:t>
                </a:r>
                <a:r>
                  <a:rPr lang="en-US" sz="2000" dirty="0" err="1">
                    <a:latin typeface="+mj-lt"/>
                  </a:rPr>
                  <a:t>tổng</a:t>
                </a:r>
                <a:r>
                  <a:rPr lang="en-US" sz="2000" dirty="0">
                    <a:latin typeface="+mj-lt"/>
                  </a:rPr>
                  <a:t> n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sau</a:t>
                </a:r>
                <a:r>
                  <a:rPr lang="en-US" sz="2000" dirty="0">
                    <a:latin typeface="+mj-lt"/>
                  </a:rPr>
                  <a:t>:</a:t>
                </a:r>
              </a:p>
              <a:p>
                <a:pPr algn="just">
                  <a:lnSpc>
                    <a:spcPct val="200000"/>
                  </a:lnSpc>
                </a:pPr>
                <a:r>
                  <a:rPr lang="en-US" sz="2000" dirty="0">
                    <a:latin typeface="+mj-lt"/>
                  </a:rPr>
                  <a:t>	a) </a:t>
                </a:r>
                <a14:m>
                  <m:oMath xmlns:m="http://schemas.openxmlformats.org/officeDocument/2006/math">
                    <m:r>
                      <a:rPr lang="en-US" sz="2000" i="1" dirty="0" smtClean="0">
                        <a:latin typeface="Cambria Math" panose="02040503050406030204" pitchFamily="18" charset="0"/>
                      </a:rPr>
                      <m:t>3; – 6; 12; – 24; …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12</m:t>
                    </m:r>
                  </m:oMath>
                </a14:m>
                <a:r>
                  <a:rPr lang="en-US" sz="2000" dirty="0">
                    <a:latin typeface="+mj-lt"/>
                  </a:rPr>
                  <a:t>;</a:t>
                </a:r>
              </a:p>
              <a:p>
                <a:pPr algn="just">
                  <a:lnSpc>
                    <a:spcPct val="200000"/>
                  </a:lnSpc>
                </a:pPr>
                <a:r>
                  <a:rPr lang="en-US" sz="2000" dirty="0">
                    <a:latin typeface="+mj-lt"/>
                  </a:rPr>
                  <a:t>	b) </a:t>
                </a:r>
                <a14:m>
                  <m:oMath xmlns:m="http://schemas.openxmlformats.org/officeDocument/2006/math">
                    <m:f>
                      <m:fPr>
                        <m:ctrlPr>
                          <a:rPr lang="en-US" sz="2000" b="0" i="1" dirty="0" smtClean="0">
                            <a:latin typeface="Cambria Math"/>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m:t>
                        </m:r>
                      </m:den>
                    </m:f>
                    <m:r>
                      <a:rPr lang="en-US" sz="2000" i="1" dirty="0" smtClean="0">
                        <a:latin typeface="Cambria Math" panose="02040503050406030204" pitchFamily="18" charset="0"/>
                      </a:rPr>
                      <m:t>,</m:t>
                    </m:r>
                    <m:f>
                      <m:fPr>
                        <m:ctrlPr>
                          <a:rPr lang="en-US" sz="2000" b="0" i="1" dirty="0" smtClean="0">
                            <a:latin typeface="Cambria Math"/>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m:t>
                        </m:r>
                      </m:den>
                    </m:f>
                    <m:r>
                      <a:rPr lang="en-US" sz="2000" i="1" dirty="0" smtClean="0">
                        <a:latin typeface="Cambria Math" panose="02040503050406030204" pitchFamily="18" charset="0"/>
                      </a:rPr>
                      <m:t>,</m:t>
                    </m:r>
                    <m:f>
                      <m:fPr>
                        <m:ctrlPr>
                          <a:rPr lang="en-US" sz="2000" b="0" i="1" dirty="0" smtClean="0">
                            <a:latin typeface="Cambria Math"/>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1000</m:t>
                        </m:r>
                      </m:den>
                    </m:f>
                    <m:r>
                      <a:rPr lang="en-US" sz="2000" i="1" dirty="0" smtClean="0">
                        <a:latin typeface="Cambria Math" panose="02040503050406030204" pitchFamily="18" charset="0"/>
                      </a:rPr>
                      <m:t>,…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5</m:t>
                    </m:r>
                  </m:oMath>
                </a14:m>
                <a:r>
                  <a:rPr lang="en-US" sz="2000" dirty="0">
                    <a:latin typeface="+mj-lt"/>
                  </a:rPr>
                  <a:t>.</a:t>
                </a: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399384" y="275867"/>
                <a:ext cx="8158617" cy="2087366"/>
              </a:xfrm>
              <a:prstGeom prst="rect">
                <a:avLst/>
              </a:prstGeom>
              <a:blipFill>
                <a:blip r:embed="rId3"/>
                <a:stretch>
                  <a:fillRect b="-875"/>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xmlns="" id="{476CE2C6-BBE2-6F00-2EA3-3133D59429BA}"/>
              </a:ext>
            </a:extLst>
          </p:cNvPr>
          <p:cNvSpPr/>
          <p:nvPr/>
        </p:nvSpPr>
        <p:spPr>
          <a:xfrm>
            <a:off x="7433953" y="2320887"/>
            <a:ext cx="972752" cy="364371"/>
          </a:xfrm>
          <a:prstGeom prst="wedgeEllipseCallout">
            <a:avLst>
              <a:gd name="adj1" fmla="val -23844"/>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0F978EA8-1B51-D4D7-BA38-849423A42DA7}"/>
                  </a:ext>
                </a:extLst>
              </p:cNvPr>
              <p:cNvSpPr txBox="1"/>
              <p:nvPr/>
            </p:nvSpPr>
            <p:spPr>
              <a:xfrm>
                <a:off x="215316" y="2969165"/>
                <a:ext cx="8526751" cy="1898468"/>
              </a:xfrm>
              <a:prstGeom prst="rect">
                <a:avLst/>
              </a:prstGeom>
              <a:noFill/>
            </p:spPr>
            <p:txBody>
              <a:bodyPr wrap="square">
                <a:spAutoFit/>
              </a:bodyPr>
              <a:lstStyle/>
              <a:p>
                <a:pPr algn="just">
                  <a:lnSpc>
                    <a:spcPct val="150000"/>
                  </a:lnSpc>
                  <a:spcAft>
                    <a:spcPts val="600"/>
                  </a:spcAft>
                </a:pPr>
                <a:r>
                  <a:rPr lang="nl-NL" sz="2000" dirty="0">
                    <a:latin typeface="+mj-lt"/>
                    <a:ea typeface="Calibri" panose="020F0502020204030204" pitchFamily="34" charset="0"/>
                    <a:cs typeface="Times New Roman" panose="02020603050405020304" pitchFamily="18" charset="0"/>
                  </a:rPr>
                  <a:t>a) Ta có: 3; – 6; 12; – 24; ... </a:t>
                </a:r>
                <a:r>
                  <a:rPr lang="nl-NL" sz="2000" dirty="0" err="1">
                    <a:latin typeface="+mj-lt"/>
                    <a:ea typeface="Calibri" panose="020F0502020204030204" pitchFamily="34" charset="0"/>
                    <a:cs typeface="Times New Roman" panose="02020603050405020304" pitchFamily="18" charset="0"/>
                  </a:rPr>
                  <a:t>là</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cấp</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nhân</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với</a:t>
                </a:r>
                <a:r>
                  <a:rPr lang="nl-NL"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nl-NL" sz="2000">
                            <a:latin typeface="Cambria Math"/>
                            <a:ea typeface="Calibri" panose="020F0502020204030204" pitchFamily="34" charset="0"/>
                            <a:cs typeface="Times New Roman" panose="02020603050405020304" pitchFamily="18" charset="0"/>
                          </a:rPr>
                          <m:t>u</m:t>
                        </m:r>
                      </m:e>
                      <m:sub>
                        <m:r>
                          <a:rPr lang="nl-NL" sz="2000">
                            <a:latin typeface="Cambria Math"/>
                            <a:ea typeface="Calibri" panose="020F0502020204030204" pitchFamily="34" charset="0"/>
                            <a:cs typeface="Times New Roman" panose="02020603050405020304" pitchFamily="18" charset="0"/>
                          </a:rPr>
                          <m:t>1</m:t>
                        </m:r>
                      </m:sub>
                    </m:sSub>
                    <m:r>
                      <a:rPr lang="nl-NL" sz="2000">
                        <a:latin typeface="Cambria Math"/>
                        <a:ea typeface="Calibri" panose="020F0502020204030204" pitchFamily="34" charset="0"/>
                        <a:cs typeface="Times New Roman" panose="02020603050405020304" pitchFamily="18" charset="0"/>
                      </a:rPr>
                      <m:t>=3</m:t>
                    </m:r>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và</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công</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bội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2000">
                        <a:latin typeface="Cambria Math"/>
                        <a:ea typeface="Times New Roman" panose="02020603050405020304" pitchFamily="18" charset="0"/>
                        <a:cs typeface="Times New Roman" panose="02020603050405020304" pitchFamily="18" charset="0"/>
                      </a:rPr>
                      <m:t>q</m:t>
                    </m:r>
                    <m:r>
                      <a:rPr lang="nl-NL" sz="2000">
                        <a:latin typeface="Cambria Math"/>
                        <a:ea typeface="Times New Roman" panose="02020603050405020304" pitchFamily="18" charset="0"/>
                        <a:cs typeface="Times New Roman" panose="02020603050405020304" pitchFamily="18" charset="0"/>
                      </a:rPr>
                      <m:t>=</m:t>
                    </m:r>
                    <m:r>
                      <a:rPr lang="nl-NL" sz="2000" i="1">
                        <a:latin typeface="Cambria Math"/>
                        <a:ea typeface="Times New Roman" panose="02020603050405020304" pitchFamily="18" charset="0"/>
                        <a:cs typeface="Times New Roman" panose="02020603050405020304" pitchFamily="18" charset="0"/>
                      </a:rPr>
                      <m:t>−</m:t>
                    </m:r>
                    <m:r>
                      <a:rPr lang="nl-NL" sz="2000">
                        <a:latin typeface="Cambria Math"/>
                        <a:ea typeface="Times New Roman" panose="02020603050405020304" pitchFamily="18" charset="0"/>
                        <a:cs typeface="Times New Roman" panose="02020603050405020304" pitchFamily="18" charset="0"/>
                      </a:rPr>
                      <m:t>2</m:t>
                    </m:r>
                  </m:oMath>
                </a14:m>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2000" dirty="0" err="1">
                    <a:latin typeface="+mj-lt"/>
                    <a:ea typeface="Calibri" panose="020F0502020204030204" pitchFamily="34" charset="0"/>
                    <a:cs typeface="Times New Roman" panose="02020603050405020304" pitchFamily="18" charset="0"/>
                  </a:rPr>
                  <a:t>Khi</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đó</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tổng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12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hạng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đầu</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cấp</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nhân</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đã</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cho</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là</a:t>
                </a:r>
                <a:r>
                  <a:rPr lang="nl-NL"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nl-NL" sz="2000">
                            <a:latin typeface="Cambria Math"/>
                            <a:ea typeface="Calibri" panose="020F0502020204030204" pitchFamily="34" charset="0"/>
                            <a:cs typeface="Times New Roman" panose="02020603050405020304" pitchFamily="18" charset="0"/>
                          </a:rPr>
                          <m:t>S</m:t>
                        </m:r>
                      </m:e>
                      <m:sub>
                        <m:r>
                          <a:rPr lang="nl-NL" sz="2000">
                            <a:latin typeface="Cambria Math"/>
                            <a:ea typeface="Calibri" panose="020F0502020204030204" pitchFamily="34" charset="0"/>
                            <a:cs typeface="Times New Roman" panose="02020603050405020304" pitchFamily="18" charset="0"/>
                          </a:rPr>
                          <m:t>12</m:t>
                        </m:r>
                      </m:sub>
                    </m:sSub>
                    <m:r>
                      <a:rPr lang="nl-NL" sz="2000">
                        <a:latin typeface="Cambria Math"/>
                        <a:ea typeface="Calibri" panose="020F0502020204030204" pitchFamily="34"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r>
                          <a:rPr lang="nl-NL" sz="2000">
                            <a:latin typeface="Cambria Math"/>
                            <a:ea typeface="Calibri" panose="020F0502020204030204" pitchFamily="34" charset="0"/>
                            <a:cs typeface="Times New Roman" panose="02020603050405020304" pitchFamily="18" charset="0"/>
                          </a:rPr>
                          <m:t>3</m:t>
                        </m:r>
                        <m:d>
                          <m:dPr>
                            <m:begChr m:val="["/>
                            <m:endChr m:val="]"/>
                            <m:ctrlPr>
                              <a:rPr lang="en-US" sz="2000" i="1">
                                <a:latin typeface="Cambria Math"/>
                                <a:ea typeface="Calibri" panose="020F0502020204030204" pitchFamily="34" charset="0"/>
                                <a:cs typeface="Times New Roman" panose="02020603050405020304" pitchFamily="18" charset="0"/>
                              </a:rPr>
                            </m:ctrlPr>
                          </m:dPr>
                          <m:e>
                            <m:r>
                              <a:rPr lang="nl-NL" sz="2000">
                                <a:latin typeface="Cambria Math"/>
                                <a:ea typeface="Calibri" panose="020F0502020204030204" pitchFamily="34" charset="0"/>
                                <a:cs typeface="Times New Roman" panose="02020603050405020304" pitchFamily="18" charset="0"/>
                              </a:rPr>
                              <m:t>1</m:t>
                            </m:r>
                            <m:r>
                              <a:rPr lang="nl-NL" sz="2000" i="1">
                                <a:latin typeface="Cambria Math"/>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d>
                                  <m:dPr>
                                    <m:ctrlPr>
                                      <a:rPr lang="en-US" sz="2000" i="1">
                                        <a:latin typeface="Cambria Math"/>
                                        <a:ea typeface="Calibri" panose="020F0502020204030204" pitchFamily="34" charset="0"/>
                                        <a:cs typeface="Times New Roman" panose="02020603050405020304" pitchFamily="18" charset="0"/>
                                      </a:rPr>
                                    </m:ctrlPr>
                                  </m:dPr>
                                  <m:e>
                                    <m:r>
                                      <a:rPr lang="nl-NL" sz="2000" i="1">
                                        <a:latin typeface="Cambria Math"/>
                                        <a:ea typeface="Calibri" panose="020F0502020204030204" pitchFamily="34" charset="0"/>
                                        <a:cs typeface="Times New Roman" panose="02020603050405020304" pitchFamily="18" charset="0"/>
                                      </a:rPr>
                                      <m:t>−</m:t>
                                    </m:r>
                                    <m:r>
                                      <a:rPr lang="nl-NL" sz="2000">
                                        <a:latin typeface="Cambria Math"/>
                                        <a:ea typeface="Calibri" panose="020F0502020204030204" pitchFamily="34" charset="0"/>
                                        <a:cs typeface="Times New Roman" panose="02020603050405020304" pitchFamily="18" charset="0"/>
                                      </a:rPr>
                                      <m:t>2</m:t>
                                    </m:r>
                                  </m:e>
                                </m:d>
                              </m:e>
                              <m:sup>
                                <m:r>
                                  <a:rPr lang="nl-NL" sz="2000">
                                    <a:latin typeface="Cambria Math"/>
                                    <a:ea typeface="Calibri" panose="020F0502020204030204" pitchFamily="34" charset="0"/>
                                    <a:cs typeface="Times New Roman" panose="02020603050405020304" pitchFamily="18" charset="0"/>
                                  </a:rPr>
                                  <m:t>12</m:t>
                                </m:r>
                              </m:sup>
                            </m:sSup>
                          </m:e>
                        </m:d>
                      </m:num>
                      <m:den>
                        <m:r>
                          <a:rPr lang="nl-NL" sz="2000">
                            <a:latin typeface="Cambria Math"/>
                            <a:ea typeface="Calibri" panose="020F0502020204030204" pitchFamily="34" charset="0"/>
                            <a:cs typeface="Times New Roman" panose="02020603050405020304" pitchFamily="18" charset="0"/>
                          </a:rPr>
                          <m:t>1</m:t>
                        </m:r>
                        <m:r>
                          <a:rPr lang="nl-NL" sz="2000" i="1">
                            <a:latin typeface="Cambria Math"/>
                            <a:ea typeface="Calibri" panose="020F0502020204030204" pitchFamily="34" charset="0"/>
                            <a:cs typeface="Times New Roman" panose="02020603050405020304" pitchFamily="18" charset="0"/>
                          </a:rPr>
                          <m:t>−</m:t>
                        </m:r>
                        <m:d>
                          <m:dPr>
                            <m:ctrlPr>
                              <a:rPr lang="en-US" sz="2000" i="1">
                                <a:latin typeface="Cambria Math"/>
                                <a:ea typeface="Calibri" panose="020F0502020204030204" pitchFamily="34" charset="0"/>
                                <a:cs typeface="Times New Roman" panose="02020603050405020304" pitchFamily="18" charset="0"/>
                              </a:rPr>
                            </m:ctrlPr>
                          </m:dPr>
                          <m:e>
                            <m:r>
                              <a:rPr lang="nl-NL" sz="2000" i="1">
                                <a:latin typeface="Cambria Math"/>
                                <a:ea typeface="Calibri" panose="020F0502020204030204" pitchFamily="34" charset="0"/>
                                <a:cs typeface="Times New Roman" panose="02020603050405020304" pitchFamily="18" charset="0"/>
                              </a:rPr>
                              <m:t>−</m:t>
                            </m:r>
                            <m:r>
                              <a:rPr lang="nl-NL" sz="2000">
                                <a:latin typeface="Cambria Math"/>
                                <a:ea typeface="Calibri" panose="020F0502020204030204" pitchFamily="34" charset="0"/>
                                <a:cs typeface="Times New Roman" panose="02020603050405020304" pitchFamily="18" charset="0"/>
                              </a:rPr>
                              <m:t>2</m:t>
                            </m:r>
                          </m:e>
                        </m:d>
                      </m:den>
                    </m:f>
                    <m:r>
                      <a:rPr lang="nl-NL" sz="2000">
                        <a:latin typeface="Cambria Math"/>
                        <a:ea typeface="Calibri" panose="020F0502020204030204" pitchFamily="34" charset="0"/>
                        <a:cs typeface="Times New Roman" panose="02020603050405020304" pitchFamily="18" charset="0"/>
                      </a:rPr>
                      <m:t>=</m:t>
                    </m:r>
                    <m:r>
                      <a:rPr lang="nl-NL" sz="2000" i="1">
                        <a:latin typeface="Cambria Math"/>
                        <a:ea typeface="Calibri" panose="020F0502020204030204" pitchFamily="34" charset="0"/>
                        <a:cs typeface="Times New Roman" panose="02020603050405020304" pitchFamily="18" charset="0"/>
                      </a:rPr>
                      <m:t>−</m:t>
                    </m:r>
                    <m:r>
                      <a:rPr lang="nl-NL" sz="2000">
                        <a:latin typeface="Cambria Math"/>
                        <a:ea typeface="Calibri" panose="020F0502020204030204" pitchFamily="34" charset="0"/>
                        <a:cs typeface="Times New Roman" panose="02020603050405020304" pitchFamily="18" charset="0"/>
                      </a:rPr>
                      <m:t>4095</m:t>
                    </m:r>
                  </m:oMath>
                </a14:m>
                <a:r>
                  <a:rPr lang="nl-NL" sz="2000" dirty="0">
                    <a:latin typeface="+mj-lt"/>
                    <a:ea typeface="Times New Roman" panose="02020603050405020304" pitchFamily="18" charset="0"/>
                    <a:cs typeface="Times New Roman" panose="02020603050405020304" pitchFamily="18" charset="0"/>
                  </a:rPr>
                  <a:t> </a:t>
                </a:r>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215316" y="2969165"/>
                <a:ext cx="8526751" cy="1898468"/>
              </a:xfrm>
              <a:prstGeom prst="rect">
                <a:avLst/>
              </a:prstGeom>
              <a:blipFill>
                <a:blip r:embed="rId4"/>
                <a:stretch>
                  <a:fillRect l="-715"/>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xmlns="" id="{4CC0C20C-DDCA-E6FF-470E-92FE59928E31}"/>
              </a:ext>
            </a:extLst>
          </p:cNvPr>
          <p:cNvGrpSpPr/>
          <p:nvPr/>
        </p:nvGrpSpPr>
        <p:grpSpPr>
          <a:xfrm>
            <a:off x="367867" y="186932"/>
            <a:ext cx="2114343" cy="739140"/>
            <a:chOff x="1624734" y="1360680"/>
            <a:chExt cx="5309466" cy="1569778"/>
          </a:xfrm>
        </p:grpSpPr>
        <p:sp>
          <p:nvSpPr>
            <p:cNvPr id="13" name="Rectangle 12">
              <a:extLst>
                <a:ext uri="{FF2B5EF4-FFF2-40B4-BE49-F238E27FC236}">
                  <a16:creationId xmlns:a16="http://schemas.microsoft.com/office/drawing/2014/main" xmlns=""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xmlns=""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28935749-4107-EA2C-23C7-1FD3CF777D8A}"/>
                  </a:ext>
                </a:extLst>
              </p:cNvPr>
              <p:cNvSpPr txBox="1"/>
              <p:nvPr/>
            </p:nvSpPr>
            <p:spPr>
              <a:xfrm>
                <a:off x="399384" y="275867"/>
                <a:ext cx="8158617" cy="2087366"/>
              </a:xfrm>
              <a:prstGeom prst="rect">
                <a:avLst/>
              </a:prstGeom>
              <a:noFill/>
            </p:spPr>
            <p:txBody>
              <a:bodyPr wrap="square">
                <a:spAutoFit/>
              </a:bodyPr>
              <a:lstStyle/>
              <a:p>
                <a:pPr algn="just">
                  <a:lnSpc>
                    <a:spcPct val="200000"/>
                  </a:lnSpc>
                </a:pPr>
                <a:r>
                  <a:rPr lang="en-US" sz="2000" dirty="0">
                    <a:latin typeface="+mj-lt"/>
                  </a:rPr>
                  <a:t>		   </a:t>
                </a:r>
                <a:r>
                  <a:rPr lang="en-US" sz="2000" dirty="0" err="1">
                    <a:latin typeface="+mj-lt"/>
                  </a:rPr>
                  <a:t>Tính</a:t>
                </a:r>
                <a:r>
                  <a:rPr lang="en-US" sz="2000" dirty="0">
                    <a:latin typeface="+mj-lt"/>
                  </a:rPr>
                  <a:t> </a:t>
                </a:r>
                <a:r>
                  <a:rPr lang="en-US" sz="2000" dirty="0" err="1">
                    <a:latin typeface="+mj-lt"/>
                  </a:rPr>
                  <a:t>tổng</a:t>
                </a:r>
                <a:r>
                  <a:rPr lang="en-US" sz="2000" dirty="0">
                    <a:latin typeface="+mj-lt"/>
                  </a:rPr>
                  <a:t> n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sau</a:t>
                </a:r>
                <a:r>
                  <a:rPr lang="en-US" sz="2000" dirty="0">
                    <a:latin typeface="+mj-lt"/>
                  </a:rPr>
                  <a:t>:</a:t>
                </a:r>
              </a:p>
              <a:p>
                <a:pPr algn="just">
                  <a:lnSpc>
                    <a:spcPct val="200000"/>
                  </a:lnSpc>
                </a:pPr>
                <a:r>
                  <a:rPr lang="en-US" sz="2000" dirty="0">
                    <a:latin typeface="+mj-lt"/>
                  </a:rPr>
                  <a:t>	a) </a:t>
                </a:r>
                <a14:m>
                  <m:oMath xmlns:m="http://schemas.openxmlformats.org/officeDocument/2006/math">
                    <m:r>
                      <a:rPr lang="en-US" sz="2000" i="1" dirty="0" smtClean="0">
                        <a:latin typeface="Cambria Math" panose="02040503050406030204" pitchFamily="18" charset="0"/>
                      </a:rPr>
                      <m:t>3; – 6; 12; – 24; …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12</m:t>
                    </m:r>
                  </m:oMath>
                </a14:m>
                <a:r>
                  <a:rPr lang="en-US" sz="2000" dirty="0">
                    <a:latin typeface="+mj-lt"/>
                  </a:rPr>
                  <a:t>;</a:t>
                </a:r>
              </a:p>
              <a:p>
                <a:pPr algn="just">
                  <a:lnSpc>
                    <a:spcPct val="200000"/>
                  </a:lnSpc>
                </a:pPr>
                <a:r>
                  <a:rPr lang="en-US" sz="2000" dirty="0">
                    <a:latin typeface="+mj-lt"/>
                  </a:rPr>
                  <a:t>	b) </a:t>
                </a:r>
                <a14:m>
                  <m:oMath xmlns:m="http://schemas.openxmlformats.org/officeDocument/2006/math">
                    <m:f>
                      <m:fPr>
                        <m:ctrlPr>
                          <a:rPr lang="en-US" sz="2000" b="0" i="1" dirty="0" smtClean="0">
                            <a:latin typeface="Cambria Math"/>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m:t>
                        </m:r>
                      </m:den>
                    </m:f>
                    <m:r>
                      <a:rPr lang="en-US" sz="2000" i="1" dirty="0" smtClean="0">
                        <a:latin typeface="Cambria Math" panose="02040503050406030204" pitchFamily="18" charset="0"/>
                      </a:rPr>
                      <m:t>,</m:t>
                    </m:r>
                    <m:f>
                      <m:fPr>
                        <m:ctrlPr>
                          <a:rPr lang="en-US" sz="2000" b="0" i="1" dirty="0" smtClean="0">
                            <a:latin typeface="Cambria Math"/>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m:t>
                        </m:r>
                      </m:den>
                    </m:f>
                    <m:r>
                      <a:rPr lang="en-US" sz="2000" i="1" dirty="0" smtClean="0">
                        <a:latin typeface="Cambria Math" panose="02040503050406030204" pitchFamily="18" charset="0"/>
                      </a:rPr>
                      <m:t>,</m:t>
                    </m:r>
                    <m:f>
                      <m:fPr>
                        <m:ctrlPr>
                          <a:rPr lang="en-US" sz="2000" b="0" i="1" dirty="0" smtClean="0">
                            <a:latin typeface="Cambria Math"/>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1000</m:t>
                        </m:r>
                      </m:den>
                    </m:f>
                    <m:r>
                      <a:rPr lang="en-US" sz="2000" i="1" dirty="0" smtClean="0">
                        <a:latin typeface="Cambria Math" panose="02040503050406030204" pitchFamily="18" charset="0"/>
                      </a:rPr>
                      <m:t>,…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5</m:t>
                    </m:r>
                  </m:oMath>
                </a14:m>
                <a:r>
                  <a:rPr lang="en-US" sz="2000" dirty="0">
                    <a:latin typeface="+mj-lt"/>
                  </a:rPr>
                  <a:t>.</a:t>
                </a: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399384" y="275867"/>
                <a:ext cx="8158617" cy="2087366"/>
              </a:xfrm>
              <a:prstGeom prst="rect">
                <a:avLst/>
              </a:prstGeom>
              <a:blipFill>
                <a:blip r:embed="rId3"/>
                <a:stretch>
                  <a:fillRect b="-875"/>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xmlns="" id="{476CE2C6-BBE2-6F00-2EA3-3133D59429BA}"/>
              </a:ext>
            </a:extLst>
          </p:cNvPr>
          <p:cNvSpPr/>
          <p:nvPr/>
        </p:nvSpPr>
        <p:spPr>
          <a:xfrm>
            <a:off x="7422078" y="2138701"/>
            <a:ext cx="972752" cy="364371"/>
          </a:xfrm>
          <a:prstGeom prst="wedgeEllipseCallout">
            <a:avLst>
              <a:gd name="adj1" fmla="val -23844"/>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0F978EA8-1B51-D4D7-BA38-849423A42DA7}"/>
                  </a:ext>
                </a:extLst>
              </p:cNvPr>
              <p:cNvSpPr txBox="1"/>
              <p:nvPr/>
            </p:nvSpPr>
            <p:spPr>
              <a:xfrm>
                <a:off x="267195" y="2503072"/>
                <a:ext cx="8609610" cy="2569742"/>
              </a:xfrm>
              <a:prstGeom prst="rect">
                <a:avLst/>
              </a:prstGeom>
              <a:noFill/>
            </p:spPr>
            <p:txBody>
              <a:bodyPr wrap="square">
                <a:spAutoFit/>
              </a:bodyPr>
              <a:lstStyle/>
              <a:p>
                <a:pPr algn="just">
                  <a:lnSpc>
                    <a:spcPct val="150000"/>
                  </a:lnSpc>
                  <a:spcAft>
                    <a:spcPts val="600"/>
                  </a:spcAft>
                </a:pPr>
                <a:r>
                  <a:rPr lang="nl-NL" sz="2000" dirty="0">
                    <a:latin typeface="+mj-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2000" i="1">
                            <a:latin typeface="Cambria Math"/>
                            <a:ea typeface="Times New Roman" panose="02020603050405020304" pitchFamily="18" charset="0"/>
                            <a:cs typeface="Times New Roman" panose="02020603050405020304" pitchFamily="18" charset="0"/>
                          </a:rPr>
                        </m:ctrlPr>
                      </m:fPr>
                      <m:num>
                        <m:r>
                          <a:rPr lang="nl-NL" sz="2000">
                            <a:latin typeface="Cambria Math"/>
                            <a:ea typeface="Times New Roman" panose="02020603050405020304" pitchFamily="18" charset="0"/>
                            <a:cs typeface="Times New Roman" panose="02020603050405020304" pitchFamily="18" charset="0"/>
                          </a:rPr>
                          <m:t>1</m:t>
                        </m:r>
                      </m:num>
                      <m:den>
                        <m:r>
                          <a:rPr lang="nl-NL" sz="2000">
                            <a:latin typeface="Cambria Math"/>
                            <a:ea typeface="Times New Roman" panose="02020603050405020304" pitchFamily="18" charset="0"/>
                            <a:cs typeface="Times New Roman" panose="02020603050405020304" pitchFamily="18" charset="0"/>
                          </a:rPr>
                          <m:t>10</m:t>
                        </m:r>
                      </m:den>
                    </m:f>
                    <m:r>
                      <a:rPr lang="nl-NL" sz="2000">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nl-NL" sz="2000">
                            <a:latin typeface="Cambria Math"/>
                            <a:ea typeface="Times New Roman" panose="02020603050405020304" pitchFamily="18" charset="0"/>
                            <a:cs typeface="Times New Roman" panose="02020603050405020304" pitchFamily="18" charset="0"/>
                          </a:rPr>
                          <m:t>1</m:t>
                        </m:r>
                      </m:num>
                      <m:den>
                        <m:r>
                          <a:rPr lang="nl-NL" sz="2000">
                            <a:latin typeface="Cambria Math"/>
                            <a:ea typeface="Times New Roman" panose="02020603050405020304" pitchFamily="18" charset="0"/>
                            <a:cs typeface="Times New Roman" panose="02020603050405020304" pitchFamily="18" charset="0"/>
                          </a:rPr>
                          <m:t>100</m:t>
                        </m:r>
                      </m:den>
                    </m:f>
                    <m:r>
                      <a:rPr lang="nl-NL" sz="2000">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nl-NL" sz="2000">
                            <a:latin typeface="Cambria Math"/>
                            <a:ea typeface="Times New Roman" panose="02020603050405020304" pitchFamily="18" charset="0"/>
                            <a:cs typeface="Times New Roman" panose="02020603050405020304" pitchFamily="18" charset="0"/>
                          </a:rPr>
                          <m:t>1</m:t>
                        </m:r>
                      </m:num>
                      <m:den>
                        <m:r>
                          <a:rPr lang="nl-NL" sz="2000">
                            <a:latin typeface="Cambria Math"/>
                            <a:ea typeface="Times New Roman" panose="02020603050405020304" pitchFamily="18" charset="0"/>
                            <a:cs typeface="Times New Roman" panose="02020603050405020304" pitchFamily="18" charset="0"/>
                          </a:rPr>
                          <m:t>1000</m:t>
                        </m:r>
                      </m:den>
                    </m:f>
                    <m:r>
                      <a:rPr lang="nl-NL" sz="2000">
                        <a:latin typeface="Cambria Math"/>
                        <a:ea typeface="Times New Roman" panose="02020603050405020304" pitchFamily="18" charset="0"/>
                        <a:cs typeface="Times New Roman" panose="02020603050405020304" pitchFamily="18" charset="0"/>
                      </a:rPr>
                      <m:t>;…</m:t>
                    </m:r>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là</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một</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cấp</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số</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nhân</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với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nl-NL" sz="2000">
                            <a:latin typeface="Cambria Math"/>
                            <a:ea typeface="Times New Roman" panose="02020603050405020304" pitchFamily="18" charset="0"/>
                            <a:cs typeface="Times New Roman" panose="02020603050405020304" pitchFamily="18" charset="0"/>
                          </a:rPr>
                          <m:t>u</m:t>
                        </m:r>
                      </m:e>
                      <m:sub>
                        <m:r>
                          <a:rPr lang="nl-NL" sz="2000">
                            <a:latin typeface="Cambria Math"/>
                            <a:ea typeface="Times New Roman" panose="02020603050405020304" pitchFamily="18" charset="0"/>
                            <a:cs typeface="Times New Roman" panose="02020603050405020304" pitchFamily="18" charset="0"/>
                          </a:rPr>
                          <m:t>1</m:t>
                        </m:r>
                      </m:sub>
                    </m:sSub>
                    <m:r>
                      <a:rPr lang="nl-NL" sz="2000">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nl-NL" sz="2000">
                            <a:latin typeface="Cambria Math"/>
                            <a:ea typeface="Times New Roman" panose="02020603050405020304" pitchFamily="18" charset="0"/>
                            <a:cs typeface="Times New Roman" panose="02020603050405020304" pitchFamily="18" charset="0"/>
                          </a:rPr>
                          <m:t>1</m:t>
                        </m:r>
                      </m:num>
                      <m:den>
                        <m:r>
                          <a:rPr lang="nl-NL" sz="2000">
                            <a:latin typeface="Cambria Math"/>
                            <a:ea typeface="Times New Roman" panose="02020603050405020304" pitchFamily="18" charset="0"/>
                            <a:cs typeface="Times New Roman" panose="02020603050405020304" pitchFamily="18" charset="0"/>
                          </a:rPr>
                          <m:t>10</m:t>
                        </m:r>
                      </m:den>
                    </m:f>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và</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công</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bội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2000">
                        <a:latin typeface="Cambria Math"/>
                        <a:ea typeface="Times New Roman" panose="02020603050405020304" pitchFamily="18" charset="0"/>
                        <a:cs typeface="Times New Roman" panose="02020603050405020304" pitchFamily="18" charset="0"/>
                      </a:rPr>
                      <m:t>q</m:t>
                    </m:r>
                    <m:r>
                      <a:rPr lang="nl-NL" sz="2000">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nl-NL" sz="2000">
                            <a:latin typeface="Cambria Math"/>
                            <a:ea typeface="Times New Roman" panose="02020603050405020304" pitchFamily="18" charset="0"/>
                            <a:cs typeface="Times New Roman" panose="02020603050405020304" pitchFamily="18" charset="0"/>
                          </a:rPr>
                          <m:t>1</m:t>
                        </m:r>
                      </m:num>
                      <m:den>
                        <m:r>
                          <a:rPr lang="nl-NL" sz="2000">
                            <a:latin typeface="Cambria Math"/>
                            <a:ea typeface="Times New Roman" panose="02020603050405020304" pitchFamily="18" charset="0"/>
                            <a:cs typeface="Times New Roman" panose="02020603050405020304" pitchFamily="18" charset="0"/>
                          </a:rPr>
                          <m:t>10</m:t>
                        </m:r>
                      </m:den>
                    </m:f>
                  </m:oMath>
                </a14:m>
                <a:r>
                  <a:rPr lang="nl-NL"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2000" dirty="0" err="1">
                    <a:latin typeface="+mj-lt"/>
                    <a:ea typeface="Calibri" panose="020F0502020204030204" pitchFamily="34" charset="0"/>
                    <a:cs typeface="Times New Roman" panose="02020603050405020304" pitchFamily="18" charset="0"/>
                  </a:rPr>
                  <a:t>Khi</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đó</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tổng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5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hạng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đầu</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cấp</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nhân</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đã</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cho</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là</a:t>
                </a:r>
                <a:r>
                  <a:rPr lang="nl-NL"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a:rPr lang="nl-NL" sz="2000" i="1">
                            <a:latin typeface="Cambria Math"/>
                            <a:ea typeface="Calibri" panose="020F0502020204030204" pitchFamily="34" charset="0"/>
                            <a:cs typeface="Times New Roman" panose="02020603050405020304" pitchFamily="18" charset="0"/>
                          </a:rPr>
                          <m:t>𝑆</m:t>
                        </m:r>
                      </m:e>
                      <m:sub>
                        <m:r>
                          <a:rPr lang="nl-NL" sz="2000" i="1">
                            <a:latin typeface="Cambria Math"/>
                            <a:ea typeface="Calibri" panose="020F0502020204030204" pitchFamily="34" charset="0"/>
                            <a:cs typeface="Times New Roman" panose="02020603050405020304" pitchFamily="18" charset="0"/>
                          </a:rPr>
                          <m:t>5</m:t>
                        </m:r>
                      </m:sub>
                    </m:sSub>
                    <m:r>
                      <a:rPr lang="nl-NL" sz="2000" i="1">
                        <a:latin typeface="Cambria Math"/>
                        <a:ea typeface="Calibri" panose="020F0502020204030204" pitchFamily="34"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f>
                          <m:fPr>
                            <m:ctrlPr>
                              <a:rPr lang="en-US" sz="2000" i="1">
                                <a:latin typeface="Cambria Math"/>
                                <a:ea typeface="Calibri" panose="020F0502020204030204" pitchFamily="34" charset="0"/>
                                <a:cs typeface="Times New Roman" panose="02020603050405020304" pitchFamily="18" charset="0"/>
                              </a:rPr>
                            </m:ctrlPr>
                          </m:fPr>
                          <m:num>
                            <m:r>
                              <a:rPr lang="nl-NL" sz="2000" i="1">
                                <a:latin typeface="Cambria Math"/>
                                <a:ea typeface="Calibri" panose="020F0502020204030204" pitchFamily="34" charset="0"/>
                                <a:cs typeface="Times New Roman" panose="02020603050405020304" pitchFamily="18" charset="0"/>
                              </a:rPr>
                              <m:t>1</m:t>
                            </m:r>
                          </m:num>
                          <m:den>
                            <m:r>
                              <a:rPr lang="nl-NL" sz="2000" i="1">
                                <a:latin typeface="Cambria Math"/>
                                <a:ea typeface="Calibri" panose="020F0502020204030204" pitchFamily="34" charset="0"/>
                                <a:cs typeface="Times New Roman" panose="02020603050405020304" pitchFamily="18" charset="0"/>
                              </a:rPr>
                              <m:t>10</m:t>
                            </m:r>
                          </m:den>
                        </m:f>
                        <m:d>
                          <m:dPr>
                            <m:begChr m:val="["/>
                            <m:endChr m:val="]"/>
                            <m:ctrlPr>
                              <a:rPr lang="en-US" sz="2000" i="1">
                                <a:latin typeface="Cambria Math"/>
                                <a:ea typeface="Calibri" panose="020F0502020204030204" pitchFamily="34" charset="0"/>
                                <a:cs typeface="Times New Roman" panose="02020603050405020304" pitchFamily="18" charset="0"/>
                              </a:rPr>
                            </m:ctrlPr>
                          </m:dPr>
                          <m:e>
                            <m:r>
                              <a:rPr lang="nl-NL" sz="2000" i="1">
                                <a:latin typeface="Cambria Math"/>
                                <a:ea typeface="Calibri" panose="020F0502020204030204" pitchFamily="34" charset="0"/>
                                <a:cs typeface="Times New Roman" panose="02020603050405020304" pitchFamily="18" charset="0"/>
                              </a:rPr>
                              <m:t>1−</m:t>
                            </m:r>
                            <m:sSup>
                              <m:sSupPr>
                                <m:ctrlPr>
                                  <a:rPr lang="en-US" sz="2000" i="1">
                                    <a:latin typeface="Cambria Math"/>
                                    <a:ea typeface="Calibri" panose="020F0502020204030204" pitchFamily="34" charset="0"/>
                                    <a:cs typeface="Times New Roman" panose="02020603050405020304" pitchFamily="18" charset="0"/>
                                  </a:rPr>
                                </m:ctrlPr>
                              </m:sSupPr>
                              <m:e>
                                <m:d>
                                  <m:dPr>
                                    <m:ctrlPr>
                                      <a:rPr lang="en-US" sz="2000" i="1">
                                        <a:latin typeface="Cambria Math"/>
                                        <a:ea typeface="Calibri" panose="020F0502020204030204" pitchFamily="34" charset="0"/>
                                        <a:cs typeface="Times New Roman" panose="02020603050405020304" pitchFamily="18" charset="0"/>
                                      </a:rPr>
                                    </m:ctrlPr>
                                  </m:dPr>
                                  <m:e>
                                    <m:f>
                                      <m:fPr>
                                        <m:ctrlPr>
                                          <a:rPr lang="en-US" sz="2000" i="1">
                                            <a:latin typeface="Cambria Math"/>
                                            <a:ea typeface="Calibri" panose="020F0502020204030204" pitchFamily="34" charset="0"/>
                                            <a:cs typeface="Times New Roman" panose="02020603050405020304" pitchFamily="18" charset="0"/>
                                          </a:rPr>
                                        </m:ctrlPr>
                                      </m:fPr>
                                      <m:num>
                                        <m:r>
                                          <a:rPr lang="nl-NL" sz="2000" i="1">
                                            <a:latin typeface="Cambria Math"/>
                                            <a:ea typeface="Calibri" panose="020F0502020204030204" pitchFamily="34" charset="0"/>
                                            <a:cs typeface="Times New Roman" panose="02020603050405020304" pitchFamily="18" charset="0"/>
                                          </a:rPr>
                                          <m:t>1</m:t>
                                        </m:r>
                                      </m:num>
                                      <m:den>
                                        <m:r>
                                          <a:rPr lang="nl-NL" sz="2000" i="1">
                                            <a:latin typeface="Cambria Math"/>
                                            <a:ea typeface="Calibri" panose="020F0502020204030204" pitchFamily="34" charset="0"/>
                                            <a:cs typeface="Times New Roman" panose="02020603050405020304" pitchFamily="18" charset="0"/>
                                          </a:rPr>
                                          <m:t>10</m:t>
                                        </m:r>
                                      </m:den>
                                    </m:f>
                                  </m:e>
                                </m:d>
                              </m:e>
                              <m:sup>
                                <m:r>
                                  <a:rPr lang="nl-NL" sz="2000" i="1">
                                    <a:latin typeface="Cambria Math"/>
                                    <a:ea typeface="Calibri" panose="020F0502020204030204" pitchFamily="34" charset="0"/>
                                    <a:cs typeface="Times New Roman" panose="02020603050405020304" pitchFamily="18" charset="0"/>
                                  </a:rPr>
                                  <m:t>5</m:t>
                                </m:r>
                              </m:sup>
                            </m:sSup>
                          </m:e>
                        </m:d>
                      </m:num>
                      <m:den>
                        <m:r>
                          <a:rPr lang="nl-NL" sz="2000" i="1">
                            <a:latin typeface="Cambria Math"/>
                            <a:ea typeface="Calibri" panose="020F0502020204030204" pitchFamily="34" charset="0"/>
                            <a:cs typeface="Times New Roman" panose="02020603050405020304" pitchFamily="18" charset="0"/>
                          </a:rPr>
                          <m:t>1−</m:t>
                        </m:r>
                        <m:f>
                          <m:fPr>
                            <m:ctrlPr>
                              <a:rPr lang="en-US" sz="2000" i="1">
                                <a:latin typeface="Cambria Math"/>
                                <a:ea typeface="Calibri" panose="020F0502020204030204" pitchFamily="34" charset="0"/>
                                <a:cs typeface="Times New Roman" panose="02020603050405020304" pitchFamily="18" charset="0"/>
                              </a:rPr>
                            </m:ctrlPr>
                          </m:fPr>
                          <m:num>
                            <m:r>
                              <a:rPr lang="nl-NL" sz="2000" i="1">
                                <a:latin typeface="Cambria Math"/>
                                <a:ea typeface="Calibri" panose="020F0502020204030204" pitchFamily="34" charset="0"/>
                                <a:cs typeface="Times New Roman" panose="02020603050405020304" pitchFamily="18" charset="0"/>
                              </a:rPr>
                              <m:t>1</m:t>
                            </m:r>
                          </m:num>
                          <m:den>
                            <m:r>
                              <a:rPr lang="nl-NL" sz="2000" i="1">
                                <a:latin typeface="Cambria Math"/>
                                <a:ea typeface="Calibri" panose="020F0502020204030204" pitchFamily="34" charset="0"/>
                                <a:cs typeface="Times New Roman" panose="02020603050405020304" pitchFamily="18" charset="0"/>
                              </a:rPr>
                              <m:t>10</m:t>
                            </m:r>
                          </m:den>
                        </m:f>
                      </m:den>
                    </m:f>
                    <m:r>
                      <a:rPr lang="nl-NL" sz="2000" i="1">
                        <a:latin typeface="Cambria Math"/>
                        <a:ea typeface="Calibri" panose="020F0502020204030204" pitchFamily="34" charset="0"/>
                        <a:cs typeface="Times New Roman" panose="02020603050405020304" pitchFamily="18" charset="0"/>
                      </a:rPr>
                      <m:t>=0,11111</m:t>
                    </m:r>
                  </m:oMath>
                </a14:m>
                <a:r>
                  <a:rPr lang="nl-NL" sz="2000" dirty="0">
                    <a:latin typeface="+mj-lt"/>
                    <a:ea typeface="Times New Roman" panose="02020603050405020304" pitchFamily="18"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267195" y="2503072"/>
                <a:ext cx="8609610" cy="2569742"/>
              </a:xfrm>
              <a:prstGeom prst="rect">
                <a:avLst/>
              </a:prstGeom>
              <a:blipFill>
                <a:blip r:embed="rId4"/>
                <a:stretch>
                  <a:fillRect l="-779"/>
                </a:stretch>
              </a:blipFill>
            </p:spPr>
            <p:txBody>
              <a:bodyPr/>
              <a:lstStyle/>
              <a:p>
                <a:r>
                  <a:rPr lang="en-US">
                    <a:noFill/>
                  </a:rPr>
                  <a:t> </a:t>
                </a:r>
              </a:p>
            </p:txBody>
          </p:sp>
        </mc:Fallback>
      </mc:AlternateContent>
    </p:spTree>
    <p:extLst>
      <p:ext uri="{BB962C8B-B14F-4D97-AF65-F5344CB8AC3E}">
        <p14:creationId xmlns:p14="http://schemas.microsoft.com/office/powerpoint/2010/main" val="37339187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6" name="TextBox 5">
            <a:extLst>
              <a:ext uri="{FF2B5EF4-FFF2-40B4-BE49-F238E27FC236}">
                <a16:creationId xmlns:a16="http://schemas.microsoft.com/office/drawing/2014/main" xmlns="" id="{1613F29A-5805-B5C0-D425-F5C5F90C132D}"/>
              </a:ext>
            </a:extLst>
          </p:cNvPr>
          <p:cNvSpPr txBox="1"/>
          <p:nvPr/>
        </p:nvSpPr>
        <p:spPr>
          <a:xfrm>
            <a:off x="2977924" y="510922"/>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a:t>
            </a:r>
            <a:r>
              <a:rPr lang="nl-NL" sz="2200" b="1" kern="1200" noProof="0" dirty="0">
                <a:solidFill>
                  <a:prstClr val="black"/>
                </a:solidFill>
                <a:ea typeface="+mn-ea"/>
                <a:cs typeface="Arial" panose="020B0604020202020204" pitchFamily="34" charset="0"/>
              </a:rPr>
              <a:t>55</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pic>
        <p:nvPicPr>
          <p:cNvPr id="9" name="Picture 8">
            <a:extLst>
              <a:ext uri="{FF2B5EF4-FFF2-40B4-BE49-F238E27FC236}">
                <a16:creationId xmlns:a16="http://schemas.microsoft.com/office/drawing/2014/main" xmlns="" id="{D9D671FB-2423-1576-7BDF-FC6C302946D6}"/>
              </a:ext>
            </a:extLst>
          </p:cNvPr>
          <p:cNvPicPr>
            <a:picLocks noChangeAspect="1"/>
          </p:cNvPicPr>
          <p:nvPr/>
        </p:nvPicPr>
        <p:blipFill>
          <a:blip r:embed="rId3"/>
          <a:stretch>
            <a:fillRect/>
          </a:stretch>
        </p:blipFill>
        <p:spPr>
          <a:xfrm>
            <a:off x="7483067" y="4209225"/>
            <a:ext cx="1660933" cy="934275"/>
          </a:xfrm>
          <a:prstGeom prst="rect">
            <a:avLst/>
          </a:prstGeom>
        </p:spPr>
      </p:pic>
      <p:sp>
        <p:nvSpPr>
          <p:cNvPr id="5" name="TextBox 4">
            <a:extLst>
              <a:ext uri="{FF2B5EF4-FFF2-40B4-BE49-F238E27FC236}">
                <a16:creationId xmlns:a16="http://schemas.microsoft.com/office/drawing/2014/main" xmlns="" id="{01491CB6-EB8A-F56F-2E25-5957DDE5DBE0}"/>
              </a:ext>
            </a:extLst>
          </p:cNvPr>
          <p:cNvSpPr txBox="1"/>
          <p:nvPr/>
        </p:nvSpPr>
        <p:spPr>
          <a:xfrm>
            <a:off x="635838" y="1253075"/>
            <a:ext cx="7872322" cy="307654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Giả </a:t>
            </a:r>
            <a:r>
              <a:rPr lang="en-US" sz="2200" dirty="0" err="1"/>
              <a:t>sử</a:t>
            </a:r>
            <a:r>
              <a:rPr lang="en-US" sz="2200" dirty="0"/>
              <a:t> </a:t>
            </a:r>
            <a:r>
              <a:rPr lang="en-US" sz="2200" dirty="0" err="1"/>
              <a:t>anh</a:t>
            </a:r>
            <a:r>
              <a:rPr lang="en-US" sz="2200" dirty="0"/>
              <a:t> </a:t>
            </a:r>
            <a:r>
              <a:rPr lang="en-US" sz="2200" dirty="0" err="1"/>
              <a:t>Tuấn</a:t>
            </a:r>
            <a:r>
              <a:rPr lang="en-US" sz="2200" dirty="0"/>
              <a:t> </a:t>
            </a:r>
            <a:r>
              <a:rPr lang="en-US" sz="2200" dirty="0" err="1"/>
              <a:t>kí</a:t>
            </a:r>
            <a:r>
              <a:rPr lang="en-US" sz="2200" dirty="0"/>
              <a:t> </a:t>
            </a:r>
            <a:r>
              <a:rPr lang="en-US" sz="2200" dirty="0" err="1"/>
              <a:t>hợp</a:t>
            </a:r>
            <a:r>
              <a:rPr lang="en-US" sz="2200" dirty="0"/>
              <a:t> </a:t>
            </a:r>
            <a:r>
              <a:rPr lang="en-US" sz="2200" dirty="0" err="1"/>
              <a:t>đồng</a:t>
            </a:r>
            <a:r>
              <a:rPr lang="en-US" sz="2200" dirty="0"/>
              <a:t> </a:t>
            </a:r>
            <a:r>
              <a:rPr lang="en-US" sz="2200" dirty="0" err="1"/>
              <a:t>lao</a:t>
            </a:r>
            <a:r>
              <a:rPr lang="en-US" sz="2200" dirty="0"/>
              <a:t> </a:t>
            </a:r>
            <a:r>
              <a:rPr lang="en-US" sz="2200" dirty="0" err="1"/>
              <a:t>động</a:t>
            </a:r>
            <a:r>
              <a:rPr lang="en-US" sz="2200" dirty="0"/>
              <a:t> </a:t>
            </a:r>
            <a:r>
              <a:rPr lang="en-US" sz="2200" dirty="0" err="1"/>
              <a:t>trong</a:t>
            </a:r>
            <a:r>
              <a:rPr lang="en-US" sz="2200" dirty="0"/>
              <a:t> 10 </a:t>
            </a:r>
            <a:r>
              <a:rPr lang="en-US" sz="2200" dirty="0" err="1"/>
              <a:t>năm</a:t>
            </a:r>
            <a:r>
              <a:rPr lang="en-US" sz="2200" dirty="0"/>
              <a:t> </a:t>
            </a:r>
            <a:r>
              <a:rPr lang="en-US" sz="2200" dirty="0" err="1"/>
              <a:t>với</a:t>
            </a:r>
            <a:r>
              <a:rPr lang="en-US" sz="2200" dirty="0"/>
              <a:t> </a:t>
            </a:r>
            <a:r>
              <a:rPr lang="en-US" sz="2200" dirty="0" err="1"/>
              <a:t>điều</a:t>
            </a:r>
            <a:r>
              <a:rPr lang="en-US" sz="2200" dirty="0"/>
              <a:t> </a:t>
            </a:r>
            <a:r>
              <a:rPr lang="en-US" sz="2200" dirty="0" err="1"/>
              <a:t>khoản</a:t>
            </a:r>
            <a:r>
              <a:rPr lang="en-US" sz="2200" dirty="0"/>
              <a:t> </a:t>
            </a:r>
            <a:r>
              <a:rPr lang="en-US" sz="2200" dirty="0" err="1"/>
              <a:t>về</a:t>
            </a:r>
            <a:r>
              <a:rPr lang="en-US" sz="2200" dirty="0"/>
              <a:t> </a:t>
            </a:r>
            <a:r>
              <a:rPr lang="en-US" sz="2200" dirty="0" err="1"/>
              <a:t>tiền</a:t>
            </a:r>
            <a:r>
              <a:rPr lang="en-US" sz="2200" dirty="0"/>
              <a:t> </a:t>
            </a:r>
            <a:r>
              <a:rPr lang="en-US" sz="2200" dirty="0" err="1"/>
              <a:t>lương</a:t>
            </a:r>
            <a:r>
              <a:rPr lang="en-US" sz="2200" dirty="0"/>
              <a:t> </a:t>
            </a:r>
            <a:r>
              <a:rPr lang="en-US" sz="2200" dirty="0" err="1"/>
              <a:t>như</a:t>
            </a:r>
            <a:r>
              <a:rPr lang="en-US" sz="2200" dirty="0"/>
              <a:t> </a:t>
            </a:r>
            <a:r>
              <a:rPr lang="en-US" sz="2200" dirty="0" err="1"/>
              <a:t>sau</a:t>
            </a:r>
            <a:r>
              <a:rPr lang="en-US" sz="2200" dirty="0"/>
              <a:t>: </a:t>
            </a:r>
            <a:r>
              <a:rPr lang="en-US" sz="2200" dirty="0" err="1"/>
              <a:t>Năm</a:t>
            </a:r>
            <a:r>
              <a:rPr lang="en-US" sz="2200" dirty="0"/>
              <a:t> </a:t>
            </a:r>
            <a:r>
              <a:rPr lang="en-US" sz="2200" dirty="0" err="1"/>
              <a:t>thứ</a:t>
            </a:r>
            <a:r>
              <a:rPr lang="en-US" sz="2200" dirty="0"/>
              <a:t> </a:t>
            </a:r>
            <a:r>
              <a:rPr lang="en-US" sz="2200" dirty="0" err="1"/>
              <a:t>nhất</a:t>
            </a:r>
            <a:r>
              <a:rPr lang="en-US" sz="2200" dirty="0"/>
              <a:t>, </a:t>
            </a:r>
            <a:r>
              <a:rPr lang="en-US" sz="2200" dirty="0" err="1"/>
              <a:t>tiền</a:t>
            </a:r>
            <a:r>
              <a:rPr lang="en-US" sz="2200" dirty="0"/>
              <a:t> </a:t>
            </a:r>
            <a:r>
              <a:rPr lang="en-US" sz="2200" dirty="0" err="1"/>
              <a:t>lương</a:t>
            </a:r>
            <a:r>
              <a:rPr lang="en-US" sz="2200" dirty="0"/>
              <a:t> </a:t>
            </a:r>
            <a:r>
              <a:rPr lang="en-US" sz="2200" dirty="0" err="1"/>
              <a:t>của</a:t>
            </a:r>
            <a:r>
              <a:rPr lang="en-US" sz="2200" dirty="0"/>
              <a:t> </a:t>
            </a:r>
            <a:r>
              <a:rPr lang="en-US" sz="2200" dirty="0" err="1"/>
              <a:t>anh</a:t>
            </a:r>
            <a:r>
              <a:rPr lang="en-US" sz="2200" dirty="0"/>
              <a:t> </a:t>
            </a:r>
            <a:r>
              <a:rPr lang="en-US" sz="2200" dirty="0" err="1"/>
              <a:t>Tuấn</a:t>
            </a:r>
            <a:r>
              <a:rPr lang="en-US" sz="2200" dirty="0"/>
              <a:t> </a:t>
            </a:r>
            <a:r>
              <a:rPr lang="en-US" sz="2200" dirty="0" err="1"/>
              <a:t>là</a:t>
            </a:r>
            <a:r>
              <a:rPr lang="en-US" sz="2200" dirty="0"/>
              <a:t> 60 </a:t>
            </a:r>
            <a:r>
              <a:rPr lang="en-US" sz="2200" dirty="0" err="1"/>
              <a:t>triệu</a:t>
            </a:r>
            <a:r>
              <a:rPr lang="en-US" sz="2200" dirty="0"/>
              <a:t>. </a:t>
            </a:r>
            <a:r>
              <a:rPr lang="en-US" sz="2200" dirty="0" err="1"/>
              <a:t>Kể</a:t>
            </a:r>
            <a:r>
              <a:rPr lang="en-US" sz="2200" dirty="0"/>
              <a:t> </a:t>
            </a:r>
            <a:r>
              <a:rPr lang="en-US" sz="2200" dirty="0" err="1"/>
              <a:t>từ</a:t>
            </a:r>
            <a:r>
              <a:rPr lang="en-US" sz="2200" dirty="0"/>
              <a:t> </a:t>
            </a:r>
            <a:r>
              <a:rPr lang="en-US" sz="2200" dirty="0" err="1"/>
              <a:t>năm</a:t>
            </a:r>
            <a:r>
              <a:rPr lang="en-US" sz="2200" dirty="0"/>
              <a:t> </a:t>
            </a:r>
            <a:r>
              <a:rPr lang="en-US" sz="2200" dirty="0" err="1"/>
              <a:t>thứ</a:t>
            </a:r>
            <a:r>
              <a:rPr lang="en-US" sz="2200" dirty="0"/>
              <a:t> </a:t>
            </a:r>
            <a:r>
              <a:rPr lang="en-US" sz="2200" dirty="0" err="1"/>
              <a:t>hai</a:t>
            </a:r>
            <a:r>
              <a:rPr lang="en-US" sz="2200" dirty="0"/>
              <a:t> </a:t>
            </a:r>
            <a:r>
              <a:rPr lang="en-US" sz="2200" dirty="0" err="1"/>
              <a:t>trở</a:t>
            </a:r>
            <a:r>
              <a:rPr lang="en-US" sz="2200" dirty="0"/>
              <a:t> </a:t>
            </a:r>
            <a:r>
              <a:rPr lang="en-US" sz="2200" dirty="0" err="1"/>
              <a:t>đi</a:t>
            </a:r>
            <a:r>
              <a:rPr lang="en-US" sz="2200" dirty="0"/>
              <a:t>, </a:t>
            </a:r>
            <a:r>
              <a:rPr lang="en-US" sz="2200" dirty="0" err="1"/>
              <a:t>mỗi</a:t>
            </a:r>
            <a:r>
              <a:rPr lang="en-US" sz="2200" dirty="0"/>
              <a:t> </a:t>
            </a:r>
            <a:r>
              <a:rPr lang="en-US" sz="2200" dirty="0" err="1"/>
              <a:t>năm</a:t>
            </a:r>
            <a:r>
              <a:rPr lang="en-US" sz="2200" dirty="0"/>
              <a:t> </a:t>
            </a:r>
            <a:r>
              <a:rPr lang="en-US" sz="2200" dirty="0" err="1"/>
              <a:t>tiền</a:t>
            </a:r>
            <a:r>
              <a:rPr lang="en-US" sz="2200" dirty="0"/>
              <a:t> </a:t>
            </a:r>
            <a:r>
              <a:rPr lang="en-US" sz="2200" dirty="0" err="1"/>
              <a:t>lương</a:t>
            </a:r>
            <a:r>
              <a:rPr lang="en-US" sz="2200" dirty="0"/>
              <a:t> </a:t>
            </a:r>
            <a:r>
              <a:rPr lang="en-US" sz="2200" dirty="0" err="1"/>
              <a:t>của</a:t>
            </a:r>
            <a:r>
              <a:rPr lang="en-US" sz="2200" dirty="0"/>
              <a:t> </a:t>
            </a:r>
            <a:r>
              <a:rPr lang="en-US" sz="2200" dirty="0" err="1"/>
              <a:t>anh</a:t>
            </a:r>
            <a:r>
              <a:rPr lang="en-US" sz="2200" dirty="0"/>
              <a:t> </a:t>
            </a:r>
            <a:r>
              <a:rPr lang="en-US" sz="2200" dirty="0" err="1"/>
              <a:t>Tuấn</a:t>
            </a:r>
            <a:r>
              <a:rPr lang="en-US" sz="2200" dirty="0"/>
              <a:t> </a:t>
            </a:r>
            <a:r>
              <a:rPr lang="en-US" sz="2200" dirty="0" err="1"/>
              <a:t>được</a:t>
            </a:r>
            <a:r>
              <a:rPr lang="en-US" sz="2200" dirty="0"/>
              <a:t> </a:t>
            </a:r>
            <a:r>
              <a:rPr lang="en-US" sz="2200" dirty="0" err="1"/>
              <a:t>tăng</a:t>
            </a:r>
            <a:r>
              <a:rPr lang="en-US" sz="2200" dirty="0"/>
              <a:t> </a:t>
            </a:r>
            <a:r>
              <a:rPr lang="en-US" sz="2200" dirty="0" err="1"/>
              <a:t>lên</a:t>
            </a:r>
            <a:r>
              <a:rPr lang="en-US" sz="2200" dirty="0"/>
              <a:t> 8%. </a:t>
            </a:r>
            <a:r>
              <a:rPr lang="en-US" sz="2200" dirty="0" err="1"/>
              <a:t>Tính</a:t>
            </a:r>
            <a:r>
              <a:rPr lang="en-US" sz="2200" dirty="0"/>
              <a:t> </a:t>
            </a:r>
            <a:r>
              <a:rPr lang="en-US" sz="2200" dirty="0" err="1"/>
              <a:t>tổng</a:t>
            </a:r>
            <a:r>
              <a:rPr lang="en-US" sz="2200" dirty="0"/>
              <a:t> </a:t>
            </a:r>
            <a:r>
              <a:rPr lang="en-US" sz="2200" dirty="0" err="1"/>
              <a:t>số</a:t>
            </a:r>
            <a:r>
              <a:rPr lang="en-US" sz="2200" dirty="0"/>
              <a:t> </a:t>
            </a:r>
            <a:r>
              <a:rPr lang="en-US" sz="2200" dirty="0" err="1"/>
              <a:t>tiền</a:t>
            </a:r>
            <a:r>
              <a:rPr lang="en-US" sz="2200" dirty="0"/>
              <a:t> </a:t>
            </a:r>
            <a:r>
              <a:rPr lang="en-US" sz="2200" dirty="0" err="1"/>
              <a:t>lương</a:t>
            </a:r>
            <a:r>
              <a:rPr lang="en-US" sz="2200" dirty="0"/>
              <a:t> </a:t>
            </a:r>
            <a:r>
              <a:rPr lang="en-US" sz="2200" dirty="0" err="1"/>
              <a:t>anh</a:t>
            </a:r>
            <a:r>
              <a:rPr lang="en-US" sz="2200" dirty="0"/>
              <a:t> </a:t>
            </a:r>
            <a:r>
              <a:rPr lang="en-US" sz="2200" dirty="0" err="1"/>
              <a:t>Tuấn</a:t>
            </a:r>
            <a:r>
              <a:rPr lang="en-US" sz="2200" dirty="0"/>
              <a:t> </a:t>
            </a:r>
            <a:r>
              <a:rPr lang="en-US" sz="2200" dirty="0" err="1"/>
              <a:t>lĩnh</a:t>
            </a:r>
            <a:r>
              <a:rPr lang="en-US" sz="2200" dirty="0"/>
              <a:t> </a:t>
            </a:r>
            <a:r>
              <a:rPr lang="en-US" sz="2200" dirty="0" err="1"/>
              <a:t>được</a:t>
            </a:r>
            <a:r>
              <a:rPr lang="en-US" sz="2200" dirty="0"/>
              <a:t> </a:t>
            </a:r>
            <a:r>
              <a:rPr lang="en-US" sz="2200" dirty="0" err="1"/>
              <a:t>trong</a:t>
            </a:r>
            <a:r>
              <a:rPr lang="en-US" sz="2200" dirty="0"/>
              <a:t> 10 </a:t>
            </a:r>
            <a:r>
              <a:rPr lang="en-US" sz="2200" dirty="0" err="1"/>
              <a:t>năm</a:t>
            </a:r>
            <a:r>
              <a:rPr lang="en-US" sz="2200" dirty="0"/>
              <a:t> </a:t>
            </a:r>
            <a:r>
              <a:rPr lang="en-US" sz="2200" dirty="0" err="1"/>
              <a:t>đầu</a:t>
            </a:r>
            <a:r>
              <a:rPr lang="en-US" sz="2200" dirty="0"/>
              <a:t> </a:t>
            </a:r>
            <a:r>
              <a:rPr lang="en-US" sz="2200" dirty="0" err="1"/>
              <a:t>đi</a:t>
            </a:r>
            <a:r>
              <a:rPr lang="en-US" sz="2200" dirty="0"/>
              <a:t> </a:t>
            </a:r>
            <a:r>
              <a:rPr lang="en-US" sz="2200" dirty="0" err="1"/>
              <a:t>làm</a:t>
            </a:r>
            <a:r>
              <a:rPr lang="en-US" sz="2200" dirty="0"/>
              <a:t> (</a:t>
            </a:r>
            <a:r>
              <a:rPr lang="en-US" sz="2200" dirty="0" err="1"/>
              <a:t>đơn</a:t>
            </a:r>
            <a:r>
              <a:rPr lang="en-US" sz="2200" dirty="0"/>
              <a:t> </a:t>
            </a:r>
            <a:r>
              <a:rPr lang="en-US" sz="2200" dirty="0" err="1"/>
              <a:t>vị</a:t>
            </a:r>
            <a:r>
              <a:rPr lang="en-US" sz="2200" dirty="0"/>
              <a:t>: </a:t>
            </a:r>
            <a:r>
              <a:rPr lang="en-US" sz="2200" dirty="0" err="1"/>
              <a:t>triệu</a:t>
            </a:r>
            <a:r>
              <a:rPr lang="en-US" sz="2200" dirty="0"/>
              <a:t> </a:t>
            </a:r>
            <a:r>
              <a:rPr lang="en-US" sz="2200" dirty="0" err="1"/>
              <a:t>đồng</a:t>
            </a:r>
            <a:r>
              <a:rPr lang="en-US" sz="2200" dirty="0"/>
              <a:t>, </a:t>
            </a:r>
            <a:r>
              <a:rPr lang="en-US" sz="2200" dirty="0" err="1"/>
              <a:t>làm</a:t>
            </a:r>
            <a:r>
              <a:rPr lang="en-US" sz="2200" dirty="0"/>
              <a:t> </a:t>
            </a:r>
            <a:r>
              <a:rPr lang="en-US" sz="2200" dirty="0" err="1"/>
              <a:t>tròn</a:t>
            </a:r>
            <a:r>
              <a:rPr lang="en-US" sz="2200" dirty="0"/>
              <a:t> </a:t>
            </a:r>
            <a:r>
              <a:rPr lang="en-US" sz="2200" dirty="0" err="1"/>
              <a:t>kết</a:t>
            </a:r>
            <a:r>
              <a:rPr lang="en-US" sz="2200" dirty="0"/>
              <a:t> </a:t>
            </a:r>
            <a:r>
              <a:rPr lang="en-US" sz="2200" dirty="0" err="1"/>
              <a:t>quả</a:t>
            </a:r>
            <a:r>
              <a:rPr lang="en-US" sz="2200" dirty="0"/>
              <a:t> </a:t>
            </a:r>
            <a:r>
              <a:rPr lang="en-US" sz="2200" dirty="0" err="1"/>
              <a:t>đến</a:t>
            </a:r>
            <a:r>
              <a:rPr lang="en-US" sz="2200" dirty="0"/>
              <a:t> </a:t>
            </a:r>
            <a:r>
              <a:rPr lang="en-US" sz="2200" dirty="0" err="1"/>
              <a:t>hàng</a:t>
            </a:r>
            <a:r>
              <a:rPr lang="en-US" sz="2200" dirty="0"/>
              <a:t> </a:t>
            </a:r>
            <a:r>
              <a:rPr lang="en-US" sz="2200" dirty="0" err="1"/>
              <a:t>phần</a:t>
            </a:r>
            <a:r>
              <a:rPr lang="en-US" sz="2200" dirty="0"/>
              <a:t> </a:t>
            </a:r>
            <a:r>
              <a:rPr lang="en-US" sz="2200" dirty="0" err="1"/>
              <a:t>nghìn</a:t>
            </a:r>
            <a:r>
              <a:rPr lang="en-US" sz="2200" dirty="0"/>
              <a:t>).</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7772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xmlns="" id="{E57B902E-5AC7-D581-FB3D-0F763EAA6B02}"/>
              </a:ext>
            </a:extLst>
          </p:cNvPr>
          <p:cNvSpPr/>
          <p:nvPr/>
        </p:nvSpPr>
        <p:spPr>
          <a:xfrm>
            <a:off x="469471" y="1149086"/>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xmlns=""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tr.55</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3F36CA0C-CF42-09F1-B5AF-DB04FC79E549}"/>
                  </a:ext>
                </a:extLst>
              </p:cNvPr>
              <p:cNvSpPr txBox="1"/>
              <p:nvPr/>
            </p:nvSpPr>
            <p:spPr>
              <a:xfrm>
                <a:off x="504699" y="1783692"/>
                <a:ext cx="8134599" cy="280871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mj-lt"/>
                    <a:sym typeface="Arial"/>
                  </a:rPr>
                  <a:t>Gọi </a:t>
                </a:r>
                <a14:m>
                  <m:oMath xmlns:m="http://schemas.openxmlformats.org/officeDocument/2006/math">
                    <m:sSub>
                      <m:sSubPr>
                        <m:ctrlPr>
                          <a:rPr kumimoji="0" lang="en-US" sz="1800" b="0" i="1" u="none" strike="noStrike" kern="0" cap="none" spc="0" normalizeH="0" baseline="0" noProof="0" smtClean="0">
                            <a:ln>
                              <a:noFill/>
                            </a:ln>
                            <a:solidFill>
                              <a:srgbClr val="000000"/>
                            </a:solidFill>
                            <a:effectLst/>
                            <a:uLnTx/>
                            <a:uFillTx/>
                            <a:latin typeface="Cambria Math"/>
                            <a:sym typeface="Arial"/>
                          </a:rPr>
                        </m:ctrlPr>
                      </m:sSubPr>
                      <m:e>
                        <m:r>
                          <a:rPr kumimoji="0" lang="en-US" sz="1800" b="0" i="1" u="none" strike="noStrike" kern="0" cap="none" spc="0" normalizeH="0" baseline="0" noProof="0" smtClean="0">
                            <a:ln>
                              <a:noFill/>
                            </a:ln>
                            <a:solidFill>
                              <a:srgbClr val="000000"/>
                            </a:solidFill>
                            <a:effectLst/>
                            <a:uLnTx/>
                            <a:uFillTx/>
                            <a:latin typeface="Cambria Math"/>
                            <a:sym typeface="Arial"/>
                          </a:rPr>
                          <m:t>𝑢</m:t>
                        </m:r>
                      </m:e>
                      <m:sub>
                        <m:r>
                          <a:rPr kumimoji="0" lang="en-US" sz="1800" b="0" i="1" u="none" strike="noStrike" kern="0" cap="none" spc="0" normalizeH="0" baseline="0" noProof="0" smtClean="0">
                            <a:ln>
                              <a:noFill/>
                            </a:ln>
                            <a:solidFill>
                              <a:srgbClr val="000000"/>
                            </a:solidFill>
                            <a:effectLst/>
                            <a:uLnTx/>
                            <a:uFillTx/>
                            <a:latin typeface="Cambria Math"/>
                            <a:sym typeface="Arial"/>
                          </a:rPr>
                          <m:t>𝑛</m:t>
                        </m:r>
                      </m:sub>
                    </m:sSub>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là</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tiền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lương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triệu</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đồng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anh</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Tuấn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được</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lĩnh</a:t>
                </a:r>
                <a:r>
                  <a:rPr kumimoji="0" lang="en-US" sz="1800" b="0" i="0" u="none" strike="noStrike" kern="0" cap="none" spc="0" normalizeH="0" noProof="0" dirty="0">
                    <a:ln>
                      <a:noFill/>
                    </a:ln>
                    <a:solidFill>
                      <a:srgbClr val="000000"/>
                    </a:solidFill>
                    <a:effectLst/>
                    <a:uLnTx/>
                    <a:uFillTx/>
                    <a:latin typeface="+mj-lt"/>
                    <a:sym typeface="Arial"/>
                  </a:rPr>
                  <a:t> ở </a:t>
                </a:r>
                <a:r>
                  <a:rPr kumimoji="0" lang="en-US" sz="1800" b="0" i="0" u="none" strike="noStrike" kern="0" cap="none" spc="0" normalizeH="0" noProof="0" dirty="0" err="1">
                    <a:ln>
                      <a:noFill/>
                    </a:ln>
                    <a:solidFill>
                      <a:srgbClr val="000000"/>
                    </a:solidFill>
                    <a:effectLst/>
                    <a:uLnTx/>
                    <a:uFillTx/>
                    <a:latin typeface="+mj-lt"/>
                    <a:sym typeface="Arial"/>
                  </a:rPr>
                  <a:t>năm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làm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việc</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thứ</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r>
                      <a:rPr kumimoji="0" lang="en-US" sz="1800" b="0" i="1" u="none" strike="noStrike" kern="0" cap="none" spc="0" normalizeH="0" noProof="0" smtClean="0">
                        <a:ln>
                          <a:noFill/>
                        </a:ln>
                        <a:solidFill>
                          <a:srgbClr val="000000"/>
                        </a:solidFill>
                        <a:effectLst/>
                        <a:uLnTx/>
                        <a:uFillTx/>
                        <a:latin typeface="Cambria Math"/>
                        <a:sym typeface="Arial"/>
                      </a:rPr>
                      <m:t>𝑛</m:t>
                    </m:r>
                  </m:oMath>
                </a14:m>
                <a:r>
                  <a:rPr kumimoji="0" lang="en-US" sz="1800" b="0" i="0" u="none" strike="noStrike" kern="0" cap="none" spc="0" normalizeH="0" baseline="0" noProof="0" dirty="0">
                    <a:ln>
                      <a:noFill/>
                    </a:ln>
                    <a:solidFill>
                      <a:srgbClr val="000000"/>
                    </a:solidFill>
                    <a:effectLst/>
                    <a:uLnTx/>
                    <a:uFillTx/>
                    <a:latin typeface="+mj-lt"/>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latin typeface="+mj-lt"/>
                  </a:rPr>
                  <a:t>Ta </a:t>
                </a:r>
                <a:r>
                  <a:rPr lang="en-US" sz="1800" dirty="0" err="1">
                    <a:latin typeface="+mj-lt"/>
                  </a:rPr>
                  <a:t>có</a:t>
                </a:r>
                <a:r>
                  <a:rPr lang="en-US" sz="1800" dirty="0">
                    <a:latin typeface="+mj-lt"/>
                  </a:rPr>
                  <a:t>: </a:t>
                </a:r>
                <a14:m>
                  <m:oMath xmlns:m="http://schemas.openxmlformats.org/officeDocument/2006/math">
                    <m:sSub>
                      <m:sSubPr>
                        <m:ctrlPr>
                          <a:rPr lang="en-US" sz="1800" b="0" i="1" smtClean="0">
                            <a:latin typeface="Cambria Math"/>
                          </a:rPr>
                        </m:ctrlPr>
                      </m:sSubPr>
                      <m:e>
                        <m:r>
                          <a:rPr lang="en-US" sz="1800" b="0" i="1" smtClean="0">
                            <a:latin typeface="Cambria Math"/>
                          </a:rPr>
                          <m:t>𝑢</m:t>
                        </m:r>
                      </m:e>
                      <m:sub>
                        <m:r>
                          <a:rPr lang="en-US" sz="1800" b="0" i="1" smtClean="0">
                            <a:latin typeface="Cambria Math"/>
                          </a:rPr>
                          <m:t>1</m:t>
                        </m:r>
                      </m:sub>
                    </m:sSub>
                    <m:r>
                      <a:rPr lang="en-US" sz="1800" b="0" i="1" smtClean="0">
                        <a:latin typeface="Cambria Math"/>
                      </a:rPr>
                      <m:t>=60</m:t>
                    </m:r>
                  </m:oMath>
                </a14:m>
                <a:endParaRPr kumimoji="0" lang="en-US" sz="1800" b="0" i="0" u="none" strike="noStrike" kern="0" cap="none" spc="0" normalizeH="0" baseline="0" noProof="0" dirty="0">
                  <a:ln>
                    <a:noFill/>
                  </a:ln>
                  <a:solidFill>
                    <a:srgbClr val="000000"/>
                  </a:solidFill>
                  <a:effectLst/>
                  <a:uLnTx/>
                  <a:uFillTx/>
                  <a:latin typeface="+mj-lt"/>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000000"/>
                              </a:solidFill>
                              <a:effectLst/>
                              <a:uLnTx/>
                              <a:uFillTx/>
                              <a:latin typeface="Cambria Math"/>
                              <a:sym typeface="Arial"/>
                            </a:rPr>
                          </m:ctrlPr>
                        </m:sSubPr>
                        <m:e>
                          <m:r>
                            <a:rPr kumimoji="0" lang="en-US" sz="1800" b="0" i="1" u="none" strike="noStrike" kern="0" cap="none" spc="0" normalizeH="0" baseline="0" noProof="0" smtClean="0">
                              <a:ln>
                                <a:noFill/>
                              </a:ln>
                              <a:solidFill>
                                <a:srgbClr val="000000"/>
                              </a:solidFill>
                              <a:effectLst/>
                              <a:uLnTx/>
                              <a:uFillTx/>
                              <a:latin typeface="Cambria Math"/>
                              <a:sym typeface="Arial"/>
                            </a:rPr>
                            <m:t>𝑢</m:t>
                          </m:r>
                        </m:e>
                        <m:sub>
                          <m:r>
                            <a:rPr kumimoji="0" lang="en-US" sz="1800" b="0" i="1" u="none" strike="noStrike" kern="0" cap="none" spc="0" normalizeH="0" baseline="0" noProof="0" smtClean="0">
                              <a:ln>
                                <a:noFill/>
                              </a:ln>
                              <a:solidFill>
                                <a:srgbClr val="000000"/>
                              </a:solidFill>
                              <a:effectLst/>
                              <a:uLnTx/>
                              <a:uFillTx/>
                              <a:latin typeface="Cambria Math"/>
                              <a:sym typeface="Arial"/>
                            </a:rPr>
                            <m:t>𝑛</m:t>
                          </m:r>
                        </m:sub>
                      </m:sSub>
                      <m:r>
                        <a:rPr kumimoji="0" lang="en-US" sz="1800" b="0" i="1" u="none" strike="noStrike" kern="0" cap="none" spc="0" normalizeH="0" baseline="0" noProof="0" smtClean="0">
                          <a:ln>
                            <a:noFill/>
                          </a:ln>
                          <a:solidFill>
                            <a:srgbClr val="000000"/>
                          </a:solidFill>
                          <a:effectLst/>
                          <a:uLnTx/>
                          <a:uFillTx/>
                          <a:latin typeface="Cambria Math"/>
                          <a:sym typeface="Arial"/>
                        </a:rPr>
                        <m:t>=</m:t>
                      </m:r>
                      <m:sSub>
                        <m:sSubPr>
                          <m:ctrlPr>
                            <a:rPr kumimoji="0" lang="en-US" sz="1800" b="0" i="1" u="none" strike="noStrike" kern="0" cap="none" spc="0" normalizeH="0" baseline="0" noProof="0" smtClean="0">
                              <a:ln>
                                <a:noFill/>
                              </a:ln>
                              <a:solidFill>
                                <a:srgbClr val="000000"/>
                              </a:solidFill>
                              <a:effectLst/>
                              <a:uLnTx/>
                              <a:uFillTx/>
                              <a:latin typeface="Cambria Math"/>
                              <a:sym typeface="Arial"/>
                            </a:rPr>
                          </m:ctrlPr>
                        </m:sSubPr>
                        <m:e>
                          <m:r>
                            <a:rPr kumimoji="0" lang="en-US" sz="1800" b="0" i="1" u="none" strike="noStrike" kern="0" cap="none" spc="0" normalizeH="0" baseline="0" noProof="0" smtClean="0">
                              <a:ln>
                                <a:noFill/>
                              </a:ln>
                              <a:solidFill>
                                <a:srgbClr val="000000"/>
                              </a:solidFill>
                              <a:effectLst/>
                              <a:uLnTx/>
                              <a:uFillTx/>
                              <a:latin typeface="Cambria Math"/>
                              <a:sym typeface="Arial"/>
                            </a:rPr>
                            <m:t>𝑢</m:t>
                          </m:r>
                        </m:e>
                        <m:sub>
                          <m:r>
                            <a:rPr kumimoji="0" lang="en-US" sz="1800" b="0" i="1" u="none" strike="noStrike" kern="0" cap="none" spc="0" normalizeH="0" baseline="0" noProof="0" smtClean="0">
                              <a:ln>
                                <a:noFill/>
                              </a:ln>
                              <a:solidFill>
                                <a:srgbClr val="000000"/>
                              </a:solidFill>
                              <a:effectLst/>
                              <a:uLnTx/>
                              <a:uFillTx/>
                              <a:latin typeface="Cambria Math"/>
                              <a:sym typeface="Arial"/>
                            </a:rPr>
                            <m:t>𝑛</m:t>
                          </m:r>
                          <m:r>
                            <a:rPr kumimoji="0" lang="en-US" sz="1800" b="0" i="1" u="none" strike="noStrike" kern="0" cap="none" spc="0" normalizeH="0" baseline="0" noProof="0" smtClean="0">
                              <a:ln>
                                <a:noFill/>
                              </a:ln>
                              <a:solidFill>
                                <a:srgbClr val="000000"/>
                              </a:solidFill>
                              <a:effectLst/>
                              <a:uLnTx/>
                              <a:uFillTx/>
                              <a:latin typeface="Cambria Math"/>
                              <a:sym typeface="Arial"/>
                            </a:rPr>
                            <m:t>−1</m:t>
                          </m:r>
                        </m:sub>
                      </m:sSub>
                      <m:r>
                        <a:rPr kumimoji="0" lang="en-US" sz="1800" b="0" i="1" u="none" strike="noStrike" kern="0" cap="none" spc="0" normalizeH="0" baseline="0" noProof="0" smtClean="0">
                          <a:ln>
                            <a:noFill/>
                          </a:ln>
                          <a:solidFill>
                            <a:srgbClr val="000000"/>
                          </a:solidFill>
                          <a:effectLst/>
                          <a:uLnTx/>
                          <a:uFillTx/>
                          <a:latin typeface="Cambria Math"/>
                          <a:sym typeface="Arial"/>
                        </a:rPr>
                        <m:t>+</m:t>
                      </m:r>
                      <m:sSub>
                        <m:sSubPr>
                          <m:ctrlPr>
                            <a:rPr kumimoji="0" lang="en-US" sz="1800" b="0" i="1" u="none" strike="noStrike" kern="0" cap="none" spc="0" normalizeH="0" baseline="0" noProof="0" smtClean="0">
                              <a:ln>
                                <a:noFill/>
                              </a:ln>
                              <a:solidFill>
                                <a:srgbClr val="000000"/>
                              </a:solidFill>
                              <a:effectLst/>
                              <a:uLnTx/>
                              <a:uFillTx/>
                              <a:latin typeface="Cambria Math"/>
                              <a:sym typeface="Arial"/>
                            </a:rPr>
                          </m:ctrlPr>
                        </m:sSubPr>
                        <m:e>
                          <m:r>
                            <a:rPr kumimoji="0" lang="en-US" sz="1800" b="0" i="1" u="none" strike="noStrike" kern="0" cap="none" spc="0" normalizeH="0" baseline="0" noProof="0" smtClean="0">
                              <a:ln>
                                <a:noFill/>
                              </a:ln>
                              <a:solidFill>
                                <a:srgbClr val="000000"/>
                              </a:solidFill>
                              <a:effectLst/>
                              <a:uLnTx/>
                              <a:uFillTx/>
                              <a:latin typeface="Cambria Math"/>
                              <a:sym typeface="Arial"/>
                            </a:rPr>
                            <m:t>𝑢</m:t>
                          </m:r>
                        </m:e>
                        <m:sub>
                          <m:r>
                            <a:rPr kumimoji="0" lang="en-US" sz="1800" b="0" i="1" u="none" strike="noStrike" kern="0" cap="none" spc="0" normalizeH="0" baseline="0" noProof="0" smtClean="0">
                              <a:ln>
                                <a:noFill/>
                              </a:ln>
                              <a:solidFill>
                                <a:srgbClr val="000000"/>
                              </a:solidFill>
                              <a:effectLst/>
                              <a:uLnTx/>
                              <a:uFillTx/>
                              <a:latin typeface="Cambria Math"/>
                              <a:sym typeface="Arial"/>
                            </a:rPr>
                            <m:t>𝑛</m:t>
                          </m:r>
                          <m:r>
                            <a:rPr kumimoji="0" lang="en-US" sz="1800" b="0" i="1" u="none" strike="noStrike" kern="0" cap="none" spc="0" normalizeH="0" baseline="0" noProof="0" smtClean="0">
                              <a:ln>
                                <a:noFill/>
                              </a:ln>
                              <a:solidFill>
                                <a:srgbClr val="000000"/>
                              </a:solidFill>
                              <a:effectLst/>
                              <a:uLnTx/>
                              <a:uFillTx/>
                              <a:latin typeface="Cambria Math"/>
                              <a:sym typeface="Arial"/>
                            </a:rPr>
                            <m:t>−1</m:t>
                          </m:r>
                        </m:sub>
                      </m:sSub>
                      <m:r>
                        <a:rPr kumimoji="0" lang="en-US" sz="1800" b="0" i="1" u="none" strike="noStrike" kern="0" cap="none" spc="0" normalizeH="0" baseline="0" noProof="0" smtClean="0">
                          <a:ln>
                            <a:noFill/>
                          </a:ln>
                          <a:solidFill>
                            <a:srgbClr val="000000"/>
                          </a:solidFill>
                          <a:effectLst/>
                          <a:uLnTx/>
                          <a:uFillTx/>
                          <a:latin typeface="Cambria Math"/>
                          <a:sym typeface="Arial"/>
                        </a:rPr>
                        <m:t>.0,08=</m:t>
                      </m:r>
                      <m:sSub>
                        <m:sSubPr>
                          <m:ctrlPr>
                            <a:rPr kumimoji="0" lang="en-US" sz="1800" b="0" i="1" u="none" strike="noStrike" kern="0" cap="none" spc="0" normalizeH="0" baseline="0" noProof="0" smtClean="0">
                              <a:ln>
                                <a:noFill/>
                              </a:ln>
                              <a:solidFill>
                                <a:srgbClr val="000000"/>
                              </a:solidFill>
                              <a:effectLst/>
                              <a:uLnTx/>
                              <a:uFillTx/>
                              <a:latin typeface="Cambria Math"/>
                              <a:sym typeface="Arial"/>
                            </a:rPr>
                          </m:ctrlPr>
                        </m:sSubPr>
                        <m:e>
                          <m:r>
                            <a:rPr kumimoji="0" lang="en-US" sz="1800" b="0" i="1" u="none" strike="noStrike" kern="0" cap="none" spc="0" normalizeH="0" baseline="0" noProof="0" smtClean="0">
                              <a:ln>
                                <a:noFill/>
                              </a:ln>
                              <a:solidFill>
                                <a:srgbClr val="000000"/>
                              </a:solidFill>
                              <a:effectLst/>
                              <a:uLnTx/>
                              <a:uFillTx/>
                              <a:latin typeface="Cambria Math"/>
                              <a:sym typeface="Arial"/>
                            </a:rPr>
                            <m:t>𝑢</m:t>
                          </m:r>
                        </m:e>
                        <m:sub>
                          <m:r>
                            <a:rPr kumimoji="0" lang="en-US" sz="1800" b="0" i="1" u="none" strike="noStrike" kern="0" cap="none" spc="0" normalizeH="0" baseline="0" noProof="0" smtClean="0">
                              <a:ln>
                                <a:noFill/>
                              </a:ln>
                              <a:solidFill>
                                <a:srgbClr val="000000"/>
                              </a:solidFill>
                              <a:effectLst/>
                              <a:uLnTx/>
                              <a:uFillTx/>
                              <a:latin typeface="Cambria Math"/>
                              <a:sym typeface="Arial"/>
                            </a:rPr>
                            <m:t>𝑛</m:t>
                          </m:r>
                          <m:r>
                            <a:rPr kumimoji="0" lang="en-US" sz="1800" b="0" i="1" u="none" strike="noStrike" kern="0" cap="none" spc="0" normalizeH="0" baseline="0" noProof="0" smtClean="0">
                              <a:ln>
                                <a:noFill/>
                              </a:ln>
                              <a:solidFill>
                                <a:srgbClr val="000000"/>
                              </a:solidFill>
                              <a:effectLst/>
                              <a:uLnTx/>
                              <a:uFillTx/>
                              <a:latin typeface="Cambria Math"/>
                              <a:sym typeface="Arial"/>
                            </a:rPr>
                            <m:t>−1</m:t>
                          </m:r>
                        </m:sub>
                      </m:sSub>
                      <m:r>
                        <a:rPr kumimoji="0" lang="en-US" sz="1800" b="0" i="1" u="none" strike="noStrike" kern="0" cap="none" spc="0" normalizeH="0" baseline="0" noProof="0" smtClean="0">
                          <a:ln>
                            <a:noFill/>
                          </a:ln>
                          <a:solidFill>
                            <a:srgbClr val="000000"/>
                          </a:solidFill>
                          <a:effectLst/>
                          <a:uLnTx/>
                          <a:uFillTx/>
                          <a:latin typeface="Cambria Math"/>
                          <a:sym typeface="Arial"/>
                        </a:rPr>
                        <m:t>.</m:t>
                      </m:r>
                      <m:d>
                        <m:dPr>
                          <m:ctrlPr>
                            <a:rPr kumimoji="0" lang="en-US" sz="1800" b="0" i="1" u="none" strike="noStrike" kern="0" cap="none" spc="0" normalizeH="0" baseline="0" noProof="0" smtClean="0">
                              <a:ln>
                                <a:noFill/>
                              </a:ln>
                              <a:solidFill>
                                <a:srgbClr val="000000"/>
                              </a:solidFill>
                              <a:effectLst/>
                              <a:uLnTx/>
                              <a:uFillTx/>
                              <a:latin typeface="Cambria Math"/>
                              <a:sym typeface="Arial"/>
                            </a:rPr>
                          </m:ctrlPr>
                        </m:dPr>
                        <m:e>
                          <m:r>
                            <a:rPr kumimoji="0" lang="en-US" sz="1800" b="0" i="1" u="none" strike="noStrike" kern="0" cap="none" spc="0" normalizeH="0" baseline="0" noProof="0" smtClean="0">
                              <a:ln>
                                <a:noFill/>
                              </a:ln>
                              <a:solidFill>
                                <a:srgbClr val="000000"/>
                              </a:solidFill>
                              <a:effectLst/>
                              <a:uLnTx/>
                              <a:uFillTx/>
                              <a:latin typeface="Cambria Math"/>
                              <a:sym typeface="Arial"/>
                            </a:rPr>
                            <m:t>1+0,08</m:t>
                          </m:r>
                        </m:e>
                      </m:d>
                      <m:r>
                        <a:rPr kumimoji="0" lang="en-US" sz="1800" b="0" i="1" u="none" strike="noStrike" kern="0" cap="none" spc="0" normalizeH="0" baseline="0" noProof="0" smtClean="0">
                          <a:ln>
                            <a:noFill/>
                          </a:ln>
                          <a:solidFill>
                            <a:srgbClr val="000000"/>
                          </a:solidFill>
                          <a:effectLst/>
                          <a:uLnTx/>
                          <a:uFillTx/>
                          <a:latin typeface="Cambria Math"/>
                          <a:sym typeface="Arial"/>
                        </a:rPr>
                        <m:t>=</m:t>
                      </m:r>
                      <m:sSub>
                        <m:sSubPr>
                          <m:ctrlPr>
                            <a:rPr kumimoji="0" lang="en-US" sz="1800" b="0" i="1" u="none" strike="noStrike" kern="0" cap="none" spc="0" normalizeH="0" baseline="0" noProof="0" smtClean="0">
                              <a:ln>
                                <a:noFill/>
                              </a:ln>
                              <a:solidFill>
                                <a:srgbClr val="000000"/>
                              </a:solidFill>
                              <a:effectLst/>
                              <a:uLnTx/>
                              <a:uFillTx/>
                              <a:latin typeface="Cambria Math"/>
                              <a:sym typeface="Arial"/>
                            </a:rPr>
                          </m:ctrlPr>
                        </m:sSubPr>
                        <m:e>
                          <m:r>
                            <a:rPr kumimoji="0" lang="en-US" sz="1800" b="0" i="1" u="none" strike="noStrike" kern="0" cap="none" spc="0" normalizeH="0" baseline="0" noProof="0" smtClean="0">
                              <a:ln>
                                <a:noFill/>
                              </a:ln>
                              <a:solidFill>
                                <a:srgbClr val="000000"/>
                              </a:solidFill>
                              <a:effectLst/>
                              <a:uLnTx/>
                              <a:uFillTx/>
                              <a:latin typeface="Cambria Math"/>
                              <a:sym typeface="Arial"/>
                            </a:rPr>
                            <m:t>𝑢</m:t>
                          </m:r>
                        </m:e>
                        <m:sub>
                          <m:r>
                            <a:rPr kumimoji="0" lang="en-US" sz="1800" b="0" i="1" u="none" strike="noStrike" kern="0" cap="none" spc="0" normalizeH="0" baseline="0" noProof="0" smtClean="0">
                              <a:ln>
                                <a:noFill/>
                              </a:ln>
                              <a:solidFill>
                                <a:srgbClr val="000000"/>
                              </a:solidFill>
                              <a:effectLst/>
                              <a:uLnTx/>
                              <a:uFillTx/>
                              <a:latin typeface="Cambria Math"/>
                              <a:sym typeface="Arial"/>
                            </a:rPr>
                            <m:t>𝑛</m:t>
                          </m:r>
                          <m:r>
                            <a:rPr kumimoji="0" lang="en-US" sz="1800" b="0" i="1" u="none" strike="noStrike" kern="0" cap="none" spc="0" normalizeH="0" baseline="0" noProof="0" smtClean="0">
                              <a:ln>
                                <a:noFill/>
                              </a:ln>
                              <a:solidFill>
                                <a:srgbClr val="000000"/>
                              </a:solidFill>
                              <a:effectLst/>
                              <a:uLnTx/>
                              <a:uFillTx/>
                              <a:latin typeface="Cambria Math"/>
                              <a:sym typeface="Arial"/>
                            </a:rPr>
                            <m:t>−1</m:t>
                          </m:r>
                        </m:sub>
                      </m:sSub>
                      <m:r>
                        <a:rPr kumimoji="0" lang="en-US" sz="1800" b="0" i="1" u="none" strike="noStrike" kern="0" cap="none" spc="0" normalizeH="0" baseline="0" noProof="0" smtClean="0">
                          <a:ln>
                            <a:noFill/>
                          </a:ln>
                          <a:solidFill>
                            <a:srgbClr val="000000"/>
                          </a:solidFill>
                          <a:effectLst/>
                          <a:uLnTx/>
                          <a:uFillTx/>
                          <a:latin typeface="Cambria Math"/>
                          <a:sym typeface="Arial"/>
                        </a:rPr>
                        <m:t>.1,08</m:t>
                      </m:r>
                    </m:oMath>
                  </m:oMathPara>
                </a14:m>
                <a:endParaRPr kumimoji="0" lang="en-US" sz="1800" b="0" i="0" u="none" strike="noStrike" kern="0" cap="none" spc="0" normalizeH="0" baseline="0" noProof="0" dirty="0">
                  <a:ln>
                    <a:noFill/>
                  </a:ln>
                  <a:solidFill>
                    <a:srgbClr val="000000"/>
                  </a:solidFill>
                  <a:effectLst/>
                  <a:uLnTx/>
                  <a:uFillTx/>
                  <a:latin typeface="+mj-lt"/>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latin typeface="+mj-lt"/>
                  </a:rPr>
                  <a:t>Do </a:t>
                </a:r>
                <a:r>
                  <a:rPr lang="en-US" sz="1800" dirty="0" err="1">
                    <a:latin typeface="+mj-lt"/>
                  </a:rPr>
                  <a:t>đó</a:t>
                </a:r>
                <a:r>
                  <a:rPr lang="en-US" sz="1800" dirty="0">
                    <a:latin typeface="+mj-lt"/>
                  </a:rPr>
                  <a:t>, </a:t>
                </a:r>
                <a14:m>
                  <m:oMath xmlns:m="http://schemas.openxmlformats.org/officeDocument/2006/math">
                    <m:d>
                      <m:dPr>
                        <m:ctrlPr>
                          <a:rPr lang="en-US" sz="1800" b="0" i="1" smtClean="0">
                            <a:latin typeface="Cambria Math"/>
                          </a:rPr>
                        </m:ctrlPr>
                      </m:dPr>
                      <m:e>
                        <m:sSub>
                          <m:sSubPr>
                            <m:ctrlPr>
                              <a:rPr lang="en-US" sz="1800" b="0" i="1" smtClean="0">
                                <a:latin typeface="Cambria Math"/>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e>
                    </m:d>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là</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cấp</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nhân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có</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hạng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đầu</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sSub>
                      <m:sSubPr>
                        <m:ctrlPr>
                          <a:rPr kumimoji="0" lang="en-US" sz="1800" b="0" i="1" u="none" strike="noStrike" kern="0" cap="none" spc="0" normalizeH="0" noProof="0" smtClean="0">
                            <a:ln>
                              <a:noFill/>
                            </a:ln>
                            <a:solidFill>
                              <a:srgbClr val="000000"/>
                            </a:solidFill>
                            <a:effectLst/>
                            <a:uLnTx/>
                            <a:uFillTx/>
                            <a:latin typeface="Cambria Math"/>
                            <a:sym typeface="Arial"/>
                          </a:rPr>
                        </m:ctrlPr>
                      </m:sSub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m:t>
                        </m:r>
                      </m:sub>
                    </m:s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=60</m:t>
                    </m:r>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công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bội</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𝑞</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=1,08</m:t>
                    </m:r>
                  </m:oMath>
                </a14:m>
                <a:endParaRPr kumimoji="0" lang="en-US" sz="1800" b="0" i="0" u="none" strike="noStrike" kern="0" cap="none" spc="0" normalizeH="0" baseline="0" noProof="0" dirty="0">
                  <a:ln>
                    <a:noFill/>
                  </a:ln>
                  <a:solidFill>
                    <a:srgbClr val="000000"/>
                  </a:solidFill>
                  <a:effectLst/>
                  <a:uLnTx/>
                  <a:uFillTx/>
                  <a:latin typeface="+mj-lt"/>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noProof="0" dirty="0" err="1">
                    <a:latin typeface="+mj-lt"/>
                  </a:rPr>
                  <a:t>Áp</a:t>
                </a:r>
                <a:r>
                  <a:rPr lang="en-US" sz="1800" noProof="0" dirty="0">
                    <a:latin typeface="+mj-lt"/>
                  </a:rPr>
                  <a:t> </a:t>
                </a:r>
                <a:r>
                  <a:rPr lang="en-US" sz="1800" noProof="0" dirty="0" err="1">
                    <a:latin typeface="+mj-lt"/>
                  </a:rPr>
                  <a:t>dụng</a:t>
                </a:r>
                <a:r>
                  <a:rPr lang="en-US" sz="1800" noProof="0" dirty="0">
                    <a:latin typeface="+mj-lt"/>
                  </a:rPr>
                  <a:t> </a:t>
                </a:r>
                <a:r>
                  <a:rPr lang="en-US" sz="1800" noProof="0" dirty="0" err="1">
                    <a:latin typeface="+mj-lt"/>
                  </a:rPr>
                  <a:t>công</a:t>
                </a:r>
                <a:r>
                  <a:rPr lang="en-US" sz="1800" noProof="0" dirty="0">
                    <a:latin typeface="+mj-lt"/>
                  </a:rPr>
                  <a:t> </a:t>
                </a:r>
                <a:r>
                  <a:rPr lang="en-US" sz="1800" noProof="0" dirty="0" err="1">
                    <a:latin typeface="+mj-lt"/>
                  </a:rPr>
                  <a:t>thức</a:t>
                </a:r>
                <a:r>
                  <a:rPr lang="en-US" sz="1800" noProof="0" dirty="0">
                    <a:latin typeface="+mj-lt"/>
                  </a:rPr>
                  <a:t> </a:t>
                </a:r>
                <a:r>
                  <a:rPr lang="en-US" sz="1800" noProof="0" dirty="0" err="1">
                    <a:latin typeface="+mj-lt"/>
                  </a:rPr>
                  <a:t>tính</a:t>
                </a:r>
                <a:r>
                  <a:rPr lang="en-US" sz="1800" noProof="0" dirty="0">
                    <a:latin typeface="+mj-lt"/>
                  </a:rPr>
                  <a:t> </a:t>
                </a:r>
                <a:r>
                  <a:rPr lang="en-US" sz="1800" noProof="0" dirty="0" err="1">
                    <a:latin typeface="+mj-lt"/>
                  </a:rPr>
                  <a:t>tổng</a:t>
                </a:r>
                <a:r>
                  <a:rPr lang="en-US" sz="1800" noProof="0" dirty="0">
                    <a:latin typeface="+mj-lt"/>
                  </a:rPr>
                  <a:t> </a:t>
                </a:r>
                <a14:m>
                  <m:oMath xmlns:m="http://schemas.openxmlformats.org/officeDocument/2006/math">
                    <m:sSub>
                      <m:sSubPr>
                        <m:ctrlPr>
                          <a:rPr lang="en-US" sz="1800" b="0" i="1" noProof="0" smtClean="0">
                            <a:latin typeface="Cambria Math"/>
                          </a:rPr>
                        </m:ctrlPr>
                      </m:sSubPr>
                      <m:e>
                        <m:r>
                          <a:rPr lang="en-US" sz="1800" b="0" i="1" noProof="0" smtClean="0">
                            <a:latin typeface="Cambria Math" panose="02040503050406030204" pitchFamily="18" charset="0"/>
                          </a:rPr>
                          <m:t>𝑆</m:t>
                        </m:r>
                      </m:e>
                      <m:sub>
                        <m:r>
                          <a:rPr lang="en-US" sz="1800" b="0" i="1" noProof="0" smtClean="0">
                            <a:latin typeface="Cambria Math" panose="02040503050406030204" pitchFamily="18" charset="0"/>
                          </a:rPr>
                          <m:t>𝑛</m:t>
                        </m:r>
                      </m:sub>
                    </m:sSub>
                  </m:oMath>
                </a14:m>
                <a:r>
                  <a:rPr kumimoji="0" lang="en-US" sz="1800" b="0" i="0" u="none" strike="noStrike" kern="0" cap="none" spc="0" normalizeH="0" baseline="0" noProof="0" dirty="0">
                    <a:ln>
                      <a:noFill/>
                    </a:ln>
                    <a:solidFill>
                      <a:srgbClr val="000000"/>
                    </a:solidFill>
                    <a:effectLst/>
                    <a:uLnTx/>
                    <a:uFillTx/>
                    <a:latin typeface="+mj-lt"/>
                    <a:sym typeface="Arial"/>
                  </a:rPr>
                  <a:t>, ta </a:t>
                </a:r>
                <a:r>
                  <a:rPr kumimoji="0" lang="en-US" sz="1800" b="0" i="0" u="none" strike="noStrike" kern="0" cap="none" spc="0" normalizeH="0" baseline="0" noProof="0" dirty="0" err="1">
                    <a:ln>
                      <a:noFill/>
                    </a:ln>
                    <a:solidFill>
                      <a:srgbClr val="000000"/>
                    </a:solidFill>
                    <a:effectLst/>
                    <a:uLnTx/>
                    <a:uFillTx/>
                    <a:latin typeface="+mj-lt"/>
                    <a:sym typeface="Arial"/>
                  </a:rPr>
                  <a:t>có</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tổng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tiền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lương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anh</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Tuấn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lĩnh</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được</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trong</a:t>
                </a:r>
                <a:r>
                  <a:rPr kumimoji="0" lang="en-US" sz="1800" b="0" i="0" u="none" strike="noStrike" kern="0" cap="none" spc="0" normalizeH="0" noProof="0" dirty="0">
                    <a:ln>
                      <a:noFill/>
                    </a:ln>
                    <a:solidFill>
                      <a:srgbClr val="000000"/>
                    </a:solidFill>
                    <a:effectLst/>
                    <a:uLnTx/>
                    <a:uFillTx/>
                    <a:latin typeface="+mj-lt"/>
                    <a:sym typeface="Arial"/>
                  </a:rPr>
                  <a:t> 10 </a:t>
                </a:r>
                <a:r>
                  <a:rPr kumimoji="0" lang="en-US" sz="1800" b="0" i="0" u="none" strike="noStrike" kern="0" cap="none" spc="0" normalizeH="0" noProof="0" dirty="0" err="1">
                    <a:ln>
                      <a:noFill/>
                    </a:ln>
                    <a:solidFill>
                      <a:srgbClr val="000000"/>
                    </a:solidFill>
                    <a:effectLst/>
                    <a:uLnTx/>
                    <a:uFillTx/>
                    <a:latin typeface="+mj-lt"/>
                    <a:sym typeface="Arial"/>
                  </a:rPr>
                  <a:t>năm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đầu</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đi</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làm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là</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sSub>
                      <m:sSubPr>
                        <m:ctrlPr>
                          <a:rPr kumimoji="0" lang="en-US" sz="1800" b="0" i="1" u="none" strike="noStrike" kern="0" cap="none" spc="0" normalizeH="0" noProof="0" smtClean="0">
                            <a:ln>
                              <a:noFill/>
                            </a:ln>
                            <a:solidFill>
                              <a:srgbClr val="000000"/>
                            </a:solidFill>
                            <a:effectLst/>
                            <a:uLnTx/>
                            <a:uFillTx/>
                            <a:latin typeface="Cambria Math"/>
                            <a:sym typeface="Arial"/>
                          </a:rPr>
                        </m:ctrlPr>
                      </m:sSub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𝑆</m:t>
                        </m:r>
                      </m:e>
                      <m: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m:t>
                        </m:r>
                      </m:sub>
                    </m:s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noProof="0" smtClean="0">
                            <a:ln>
                              <a:noFill/>
                            </a:ln>
                            <a:solidFill>
                              <a:srgbClr val="000000"/>
                            </a:solidFill>
                            <a:effectLst/>
                            <a:uLnTx/>
                            <a:uFillTx/>
                            <a:latin typeface="Cambria Math"/>
                            <a:sym typeface="Arial"/>
                          </a:rPr>
                        </m:ctrlPr>
                      </m:fPr>
                      <m:num>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60</m:t>
                        </m:r>
                        <m:d>
                          <m:dPr>
                            <m:ctrlPr>
                              <a:rPr kumimoji="0" lang="en-US" sz="1800" b="0" i="1" u="none" strike="noStrike" kern="0" cap="none" spc="0" normalizeH="0" noProof="0" smtClean="0">
                                <a:ln>
                                  <a:noFill/>
                                </a:ln>
                                <a:solidFill>
                                  <a:srgbClr val="000000"/>
                                </a:solidFill>
                                <a:effectLst/>
                                <a:uLnTx/>
                                <a:uFillTx/>
                                <a:latin typeface="Cambria Math"/>
                                <a:sym typeface="Arial"/>
                              </a:rPr>
                            </m:ctrlPr>
                          </m:d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m:t>
                            </m:r>
                            <m:sSup>
                              <m:sSupPr>
                                <m:ctrlPr>
                                  <a:rPr kumimoji="0" lang="en-US" sz="1800" b="0" i="1" u="none" strike="noStrike" kern="0" cap="none" spc="0" normalizeH="0" noProof="0" smtClean="0">
                                    <a:ln>
                                      <a:noFill/>
                                    </a:ln>
                                    <a:solidFill>
                                      <a:srgbClr val="000000"/>
                                    </a:solidFill>
                                    <a:effectLst/>
                                    <a:uLnTx/>
                                    <a:uFillTx/>
                                    <a:latin typeface="Cambria Math"/>
                                    <a:sym typeface="Arial"/>
                                  </a:rPr>
                                </m:ctrlPr>
                              </m:sSup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0,08</m:t>
                                </m:r>
                              </m:e>
                              <m:sup>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m:t>
                                </m:r>
                              </m:sup>
                            </m:sSup>
                          </m:e>
                        </m:d>
                      </m:num>
                      <m:den>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1−0,08</m:t>
                        </m:r>
                      </m:den>
                    </m:f>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869,194</m:t>
                    </m:r>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triệu</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đồng</a:t>
                </a:r>
                <a:r>
                  <a:rPr kumimoji="0" lang="en-US" sz="1800" b="0" i="0" u="none" strike="noStrike" kern="0" cap="none" spc="0" normalizeH="0" noProof="0" dirty="0">
                    <a:ln>
                      <a:noFill/>
                    </a:ln>
                    <a:solidFill>
                      <a:srgbClr val="000000"/>
                    </a:solidFill>
                    <a:effectLst/>
                    <a:uLnTx/>
                    <a:uFillTx/>
                    <a:latin typeface="+mj-lt"/>
                    <a:sym typeface="Arial"/>
                  </a:rPr>
                  <a:t>)</a:t>
                </a:r>
                <a:endParaRPr kumimoji="0" lang="en-US" sz="1800" b="0" i="0" u="none" strike="noStrike" kern="0" cap="none" spc="0" normalizeH="0" baseline="0" noProof="0" dirty="0">
                  <a:ln>
                    <a:noFill/>
                  </a:ln>
                  <a:solidFill>
                    <a:srgbClr val="000000"/>
                  </a:solidFill>
                  <a:effectLst/>
                  <a:uLnTx/>
                  <a:uFillTx/>
                  <a:latin typeface="+mj-lt"/>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504699" y="1783692"/>
                <a:ext cx="8134599" cy="2808718"/>
              </a:xfrm>
              <a:prstGeom prst="rect">
                <a:avLst/>
              </a:prstGeom>
              <a:blipFill>
                <a:blip r:embed="rId3"/>
                <a:stretch>
                  <a:fillRect l="-67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D9D671FB-2423-1576-7BDF-FC6C302946D6}"/>
              </a:ext>
            </a:extLst>
          </p:cNvPr>
          <p:cNvPicPr>
            <a:picLocks noChangeAspect="1"/>
          </p:cNvPicPr>
          <p:nvPr/>
        </p:nvPicPr>
        <p:blipFill>
          <a:blip r:embed="rId4"/>
          <a:stretch>
            <a:fillRect/>
          </a:stretch>
        </p:blipFill>
        <p:spPr>
          <a:xfrm>
            <a:off x="7658100" y="4209225"/>
            <a:ext cx="1660933" cy="934275"/>
          </a:xfrm>
          <a:prstGeom prst="rect">
            <a:avLst/>
          </a:prstGeom>
        </p:spPr>
      </p:pic>
    </p:spTree>
    <p:extLst>
      <p:ext uri="{BB962C8B-B14F-4D97-AF65-F5344CB8AC3E}">
        <p14:creationId xmlns:p14="http://schemas.microsoft.com/office/powerpoint/2010/main" val="2267427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xmlns=""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xmlns=""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xmlns=""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xmlns=""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xmlns=""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xmlns=""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xmlns=""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xmlns=""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xmlns=""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xmlns=""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xmlns=""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xmlns=""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xmlns=""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xmlns=""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xmlns=""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xmlns=""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xmlns=""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xmlns=""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xmlns=""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xmlns=""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xmlns=""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xmlns=""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xmlns=""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xmlns=""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xmlns=""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xmlns=""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xmlns=""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xmlns=""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xmlns=""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xmlns=""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xmlns=""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xmlns=""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xmlns=""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xmlns=""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xmlns=""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xmlns=""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xmlns=""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xmlns=""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xmlns=""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xmlns=""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xmlns=""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xmlns=""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xmlns=""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xmlns=""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xmlns="" id="{F1CCB88D-330E-9357-FC67-CE0F8569CA40}"/>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A. </a:t>
                </a:r>
                <a14:m>
                  <m:oMath xmlns:m="http://schemas.openxmlformats.org/officeDocument/2006/math">
                    <m:sSub>
                      <m:sSubPr>
                        <m:ctrlPr>
                          <a:rPr lang="en-US" sz="2400" i="1">
                            <a:solidFill>
                              <a:schemeClr val="tx1"/>
                            </a:solidFill>
                            <a:latin typeface="Cambria Math"/>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400" i="1">
                                <a:solidFill>
                                  <a:schemeClr val="tx1"/>
                                </a:solidFill>
                                <a:latin typeface="Cambria Math"/>
                                <a:ea typeface="Calibri" panose="020F0502020204030204" pitchFamily="34" charset="0"/>
                                <a:cs typeface="Times New Roman" panose="02020603050405020304" pitchFamily="18" charset="0"/>
                              </a:rPr>
                            </m:ctrlPr>
                          </m:sSupPr>
                          <m:e>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e>
                          <m:sup>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p>
                        </m:sSup>
                      </m:den>
                    </m:f>
                    <m:r>
                      <a:rPr lang="vi-VN"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F1CCB88D-330E-9357-FC67-CE0F8569CA40}"/>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xmlns="" id="{AC021E7C-DE10-A5AE-8906-3ACD28F9B06E}"/>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2400" i="1">
                            <a:solidFill>
                              <a:schemeClr val="tx1"/>
                            </a:solidFill>
                            <a:latin typeface="Cambria Math"/>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400" i="1">
                                <a:solidFill>
                                  <a:schemeClr val="tx1"/>
                                </a:solidFill>
                                <a:latin typeface="Cambria Math"/>
                                <a:ea typeface="Calibri" panose="020F0502020204030204" pitchFamily="34" charset="0"/>
                                <a:cs typeface="Times New Roman" panose="02020603050405020304" pitchFamily="18" charset="0"/>
                              </a:rPr>
                            </m:ctrlPr>
                          </m:sSupPr>
                          <m:e>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e>
                          <m:sup>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vi-VN"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C021E7C-DE10-A5AE-8906-3ACD28F9B06E}"/>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xmlns="" id="{16AEA46C-EE9D-0531-8515-E1C00CE450EF}"/>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C. </a:t>
                </a:r>
                <a14:m>
                  <m:oMath xmlns:m="http://schemas.openxmlformats.org/officeDocument/2006/math">
                    <m:sSub>
                      <m:sSubPr>
                        <m:ctrlPr>
                          <a:rPr lang="en-US" sz="2400" i="1">
                            <a:solidFill>
                              <a:schemeClr val="tx1"/>
                            </a:solidFill>
                            <a:latin typeface="Cambria Math"/>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solidFill>
                              <a:schemeClr val="tx1"/>
                            </a:solidFill>
                            <a:latin typeface="Cambria Math"/>
                            <a:ea typeface="Calibri" panose="020F0502020204030204" pitchFamily="34" charset="0"/>
                            <a:cs typeface="Times New Roman" panose="02020603050405020304" pitchFamily="18" charset="0"/>
                          </a:rPr>
                        </m:ctrlPr>
                      </m:sSup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e>
                      <m:sup>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16AEA46C-EE9D-0531-8515-E1C00CE450EF}"/>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xmlns="" id="{3E686EAD-4B57-BAF0-F69F-70232861D61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D. </a:t>
                </a:r>
                <a14:m>
                  <m:oMath xmlns:m="http://schemas.openxmlformats.org/officeDocument/2006/math">
                    <m:sSub>
                      <m:sSubPr>
                        <m:ctrlPr>
                          <a:rPr lang="en-US" sz="2400" i="1">
                            <a:solidFill>
                              <a:schemeClr val="tx1"/>
                            </a:solidFill>
                            <a:latin typeface="Cambria Math"/>
                            <a:ea typeface="Calibri" panose="020F0502020204030204" pitchFamily="34" charset="0"/>
                            <a:cs typeface="Times New Roman" panose="02020603050405020304" pitchFamily="18" charset="0"/>
                          </a:rPr>
                        </m:ctrlPr>
                      </m:sSubPr>
                      <m:e>
                        <m:r>
                          <m:rPr>
                            <m:sty m:val="p"/>
                          </m:rP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solidFill>
                              <a:schemeClr val="tx1"/>
                            </a:solidFill>
                            <a:latin typeface="Cambria Math"/>
                            <a:ea typeface="Calibri" panose="020F0502020204030204" pitchFamily="34" charset="0"/>
                            <a:cs typeface="Times New Roman" panose="02020603050405020304" pitchFamily="18" charset="0"/>
                          </a:rPr>
                        </m:ctrlPr>
                      </m:sSupPr>
                      <m:e>
                        <m:r>
                          <m:rPr>
                            <m:sty m:val="p"/>
                          </m:rP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e>
                      <m:sup>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a:ea typeface="Calibri" panose="020F0502020204030204" pitchFamily="34" charset="0"/>
                            <a:cs typeface="Times New Roman" panose="02020603050405020304" pitchFamily="18" charset="0"/>
                          </a:rPr>
                        </m:ctrlPr>
                      </m:fPr>
                      <m:num>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den>
                    </m:f>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3E686EAD-4B57-BAF0-F69F-70232861D618}"/>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xmlns="" id="{EB878F17-D87F-F7DE-4236-E0D9CFCBBBC8}"/>
                  </a:ext>
                </a:extLst>
              </p:cNvPr>
              <p:cNvSpPr/>
              <p:nvPr/>
            </p:nvSpPr>
            <p:spPr>
              <a:xfrm>
                <a:off x="907472" y="3358061"/>
                <a:ext cx="3408219"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2400" i="1">
                            <a:solidFill>
                              <a:schemeClr val="tx1"/>
                            </a:solidFill>
                            <a:latin typeface="Cambria Math"/>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400" i="1">
                                <a:solidFill>
                                  <a:schemeClr val="tx1"/>
                                </a:solidFill>
                                <a:latin typeface="Cambria Math"/>
                                <a:ea typeface="Calibri" panose="020F0502020204030204" pitchFamily="34" charset="0"/>
                                <a:cs typeface="Times New Roman" panose="02020603050405020304" pitchFamily="18" charset="0"/>
                              </a:rPr>
                            </m:ctrlPr>
                          </m:sSupPr>
                          <m:e>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e>
                          <m:sup>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vi-VN"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EB878F17-D87F-F7DE-4236-E0D9CFCBBBC8}"/>
                  </a:ext>
                </a:extLst>
              </p:cNvPr>
              <p:cNvSpPr>
                <a:spLocks noRot="1" noChangeAspect="1" noMove="1" noResize="1" noEditPoints="1" noAdjustHandles="1" noChangeArrowheads="1" noChangeShapeType="1" noTextEdit="1"/>
              </p:cNvSpPr>
              <p:nvPr/>
            </p:nvSpPr>
            <p:spPr>
              <a:xfrm>
                <a:off x="907472" y="3358061"/>
                <a:ext cx="3408219" cy="826997"/>
              </a:xfrm>
              <a:prstGeom prst="roundRect">
                <a:avLst/>
              </a:prstGeom>
              <a:blipFill>
                <a:blip r:embed="rId10"/>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xmlns="" id="{74B7F846-0F89-B31E-A5C2-4CBD63E51289}"/>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 </a:t>
            </a:r>
            <a:r>
              <a:rPr lang="vi-VN" sz="2400" dirty="0">
                <a:solidFill>
                  <a:schemeClr val="tx1"/>
                </a:solidFill>
                <a:ea typeface="Calibri" panose="020F0502020204030204" pitchFamily="34" charset="0"/>
              </a:rPr>
              <a:t>Hãy chọn cấp số nhân trong các dãy số được cho sau đây</a:t>
            </a:r>
            <a:endParaRPr lang="vi-VN" sz="2250" kern="1200" noProof="1">
              <a:solidFill>
                <a:schemeClr val="tx1"/>
              </a:solidFill>
              <a:cs typeface="Arial" panose="020B0604020202020204" pitchFamily="34" charset="0"/>
            </a:endParaRPr>
          </a:p>
        </p:txBody>
      </p:sp>
      <p:pic>
        <p:nvPicPr>
          <p:cNvPr id="3" name="Picture 2">
            <a:hlinkClick r:id="rId11" action="ppaction://hlinksldjump"/>
            <a:extLst>
              <a:ext uri="{FF2B5EF4-FFF2-40B4-BE49-F238E27FC236}">
                <a16:creationId xmlns:a16="http://schemas.microsoft.com/office/drawing/2014/main" xmlns="" id="{41A9838F-A459-7697-69C5-2F4BE16A7602}"/>
              </a:ext>
            </a:extLst>
          </p:cNvPr>
          <p:cNvPicPr>
            <a:picLocks noChangeAspect="1"/>
          </p:cNvPicPr>
          <p:nvPr/>
        </p:nvPicPr>
        <p:blipFill>
          <a:blip r:embed="rId12"/>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A14A9A1C-D16D-4F82-F204-254288FC823D}"/>
                  </a:ext>
                </a:extLst>
              </p:cNvPr>
              <p:cNvSpPr txBox="1"/>
              <p:nvPr/>
            </p:nvSpPr>
            <p:spPr>
              <a:xfrm>
                <a:off x="938150" y="1967989"/>
                <a:ext cx="7267699" cy="2426305"/>
              </a:xfrm>
              <a:prstGeom prst="rect">
                <a:avLst/>
              </a:prstGeom>
              <a:noFill/>
            </p:spPr>
            <p:txBody>
              <a:bodyPr wrap="square">
                <a:spAutoFit/>
              </a:bodyPr>
              <a:lstStyle/>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lúc đầu 100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sau lần nhân đôi đầu tiên (sau 20 = 1.20 phút) là:</a:t>
                </a:r>
                <a:r>
                  <a:rPr lang="en-US" sz="1800" dirty="0">
                    <a:latin typeface="+mn-lt"/>
                    <a:ea typeface="Calibri" panose="020F0502020204030204" pitchFamily="34" charset="0"/>
                    <a:cs typeface="Times New Roman" panose="02020603050405020304" pitchFamily="18" charset="0"/>
                  </a:rPr>
                  <a:t> </a:t>
                </a:r>
                <a:endParaRPr lang="en-US" sz="1800" i="1"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100.2=200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sau lần nhân đôi thứ hai (sau 40 = 2.20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100.2.2=</m:t>
                    </m:r>
                    <m:sSup>
                      <m:sSupPr>
                        <m:ctrlPr>
                          <a:rPr lang="en-US" sz="1800" i="1">
                            <a:effectLst/>
                            <a:latin typeface="Cambria Math"/>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800" i="1">
                        <a:effectLst/>
                        <a:latin typeface="Cambria Math" panose="02040503050406030204" pitchFamily="18" charset="0"/>
                        <a:ea typeface="Calibri" panose="020F0502020204030204" pitchFamily="34" charset="0"/>
                        <a:cs typeface="Times New Roman" panose="02020603050405020304" pitchFamily="18" charset="0"/>
                      </a:rPr>
                      <m:t>=400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14A9A1C-D16D-4F82-F204-254288FC823D}"/>
                  </a:ext>
                </a:extLst>
              </p:cNvPr>
              <p:cNvSpPr txBox="1">
                <a:spLocks noRot="1" noChangeAspect="1" noMove="1" noResize="1" noEditPoints="1" noAdjustHandles="1" noChangeArrowheads="1" noChangeShapeType="1" noTextEdit="1"/>
              </p:cNvSpPr>
              <p:nvPr/>
            </p:nvSpPr>
            <p:spPr>
              <a:xfrm>
                <a:off x="938150" y="1967989"/>
                <a:ext cx="7267699" cy="2426305"/>
              </a:xfrm>
              <a:prstGeom prst="rect">
                <a:avLst/>
              </a:prstGeom>
              <a:blipFill>
                <a:blip r:embed="rId3"/>
                <a:stretch>
                  <a:fillRect l="-755" b="-3266"/>
                </a:stretch>
              </a:blipFill>
            </p:spPr>
            <p:txBody>
              <a:bodyPr/>
              <a:lstStyle/>
              <a:p>
                <a:r>
                  <a:rPr lang="en-US">
                    <a:noFill/>
                  </a:rPr>
                  <a:t> </a:t>
                </a:r>
              </a:p>
            </p:txBody>
          </p:sp>
        </mc:Fallback>
      </mc:AlternateContent>
      <p:sp>
        <p:nvSpPr>
          <p:cNvPr id="8" name="TextBox 2">
            <a:extLst>
              <a:ext uri="{FF2B5EF4-FFF2-40B4-BE49-F238E27FC236}">
                <a16:creationId xmlns:a16="http://schemas.microsoft.com/office/drawing/2014/main" xmlns="" id="{41CD0EA1-DD80-0068-10C9-B3C1649D385D}"/>
              </a:ext>
            </a:extLst>
          </p:cNvPr>
          <p:cNvSpPr txBox="1"/>
          <p:nvPr/>
        </p:nvSpPr>
        <p:spPr>
          <a:xfrm>
            <a:off x="3205679" y="23061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9" name="Rectangle 8">
            <a:extLst>
              <a:ext uri="{FF2B5EF4-FFF2-40B4-BE49-F238E27FC236}">
                <a16:creationId xmlns:a16="http://schemas.microsoft.com/office/drawing/2014/main" xmlns="" id="{B5D40C68-A517-DD2E-29F2-C83A712CDF78}"/>
              </a:ext>
            </a:extLst>
          </p:cNvPr>
          <p:cNvSpPr/>
          <p:nvPr/>
        </p:nvSpPr>
        <p:spPr>
          <a:xfrm>
            <a:off x="602516" y="1331906"/>
            <a:ext cx="1392538"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200" b="1" kern="1200" dirty="0" err="1">
                <a:solidFill>
                  <a:srgbClr val="C00000"/>
                </a:solidFill>
                <a:latin typeface="+mj-lt"/>
                <a:ea typeface="+mn-ea"/>
                <a:cs typeface="Arial" panose="020B0604020202020204" pitchFamily="34" charset="0"/>
              </a:rPr>
              <a:t>Kết</a:t>
            </a:r>
            <a:r>
              <a:rPr lang="en-US" sz="2200" b="1" kern="1200" dirty="0">
                <a:solidFill>
                  <a:srgbClr val="C00000"/>
                </a:solidFill>
                <a:latin typeface="+mj-lt"/>
                <a:ea typeface="+mn-ea"/>
                <a:cs typeface="Arial" panose="020B0604020202020204" pitchFamily="34" charset="0"/>
              </a:rPr>
              <a:t> </a:t>
            </a:r>
            <a:r>
              <a:rPr lang="en-US" sz="2200" b="1" kern="1200" dirty="0" err="1">
                <a:solidFill>
                  <a:srgbClr val="C00000"/>
                </a:solidFill>
                <a:latin typeface="+mj-lt"/>
                <a:ea typeface="+mn-ea"/>
                <a:cs typeface="Arial" panose="020B0604020202020204" pitchFamily="34" charset="0"/>
              </a:rPr>
              <a:t>quả</a:t>
            </a:r>
            <a:endParaRPr kumimoji="0" lang="en-US" sz="2200" b="1" i="0"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2688977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xmlns="" id="{DF90C372-A858-AA21-3A9F-93AD2BB7CB50}"/>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schemeClr val="tx1"/>
                </a:solidFill>
                <a:latin typeface="Arial" panose="020B0604020202020204" pitchFamily="34" charset="0"/>
                <a:cs typeface="Arial" panose="020B0604020202020204" pitchFamily="34" charset="0"/>
              </a:rPr>
              <a:t>Câu hỏi</a:t>
            </a:r>
            <a:r>
              <a:rPr lang="en-US" sz="2400" kern="1200" noProof="1">
                <a:solidFill>
                  <a:schemeClr val="tx1"/>
                </a:solidFill>
                <a:latin typeface="Arial" panose="020B0604020202020204" pitchFamily="34" charset="0"/>
                <a:cs typeface="Arial" panose="020B0604020202020204" pitchFamily="34" charset="0"/>
              </a:rPr>
              <a:t> 2: </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–1; 1; –1; 1; –1; …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Khẳng</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định</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sau</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đây</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đúng</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vi-VN" sz="2400" kern="1200" noProof="1">
              <a:solidFill>
                <a:schemeClr val="tx1"/>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xmlns=""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p:sp>
        <p:nvSpPr>
          <p:cNvPr id="8" name="Đáp án đúng">
            <a:extLst>
              <a:ext uri="{FF2B5EF4-FFF2-40B4-BE49-F238E27FC236}">
                <a16:creationId xmlns:a16="http://schemas.microsoft.com/office/drawing/2014/main" xmlns="" id="{72583F86-878E-52BF-028E-9A713E7BC1F6}"/>
              </a:ext>
            </a:extLst>
          </p:cNvPr>
          <p:cNvSpPr/>
          <p:nvPr/>
        </p:nvSpPr>
        <p:spPr>
          <a:xfrm>
            <a:off x="914399" y="2281427"/>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A.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không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phải</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endParaRPr lang="vi-VN" sz="2000" kern="12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Đáp án sai 1">
                <a:extLst>
                  <a:ext uri="{FF2B5EF4-FFF2-40B4-BE49-F238E27FC236}">
                    <a16:creationId xmlns:a16="http://schemas.microsoft.com/office/drawing/2014/main" xmlns="" id="{9B468983-7E2A-6C5C-84E1-E5ECF03B7B26}"/>
                  </a:ext>
                </a:extLst>
              </p:cNvPr>
              <p:cNvSpPr/>
              <p:nvPr/>
            </p:nvSpPr>
            <p:spPr>
              <a:xfrm>
                <a:off x="914400" y="3358061"/>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B.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lgn="ctr" defTabSz="685835">
                  <a:lnSpc>
                    <a:spcPct val="150000"/>
                  </a:lnSpc>
                  <a:buClrTx/>
                  <a:defRPr/>
                </a:pPr>
                <a14:m>
                  <m:oMathPara xmlns:m="http://schemas.openxmlformats.org/officeDocument/2006/math">
                    <m:oMathParaPr>
                      <m:jc m:val="centerGroup"/>
                    </m:oMathParaPr>
                    <m:oMath xmlns:m="http://schemas.openxmlformats.org/officeDocument/2006/math">
                      <m:sSub>
                        <m:sSubPr>
                          <m:ctrlPr>
                            <a:rPr lang="en-US" sz="2000" i="1">
                              <a:solidFill>
                                <a:schemeClr val="tx1"/>
                              </a:solidFill>
                              <a:latin typeface="Cambria Math"/>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vi-VN" sz="2000" kern="1200" noProof="1">
                  <a:solidFill>
                    <a:schemeClr val="tx1"/>
                  </a:solidFill>
                  <a:latin typeface="Arial" panose="020B0604020202020204" pitchFamily="34" charset="0"/>
                  <a:cs typeface="Arial" panose="020B0604020202020204" pitchFamily="34" charset="0"/>
                </a:endParaRPr>
              </a:p>
            </p:txBody>
          </p:sp>
        </mc:Choice>
        <mc:Fallback xmlns="">
          <p:sp>
            <p:nvSpPr>
              <p:cNvPr id="9" name="Đáp án sai 1">
                <a:extLst>
                  <a:ext uri="{FF2B5EF4-FFF2-40B4-BE49-F238E27FC236}">
                    <a16:creationId xmlns:a16="http://schemas.microsoft.com/office/drawing/2014/main" id="{9B468983-7E2A-6C5C-84E1-E5ECF03B7B26}"/>
                  </a:ext>
                </a:extLst>
              </p:cNvPr>
              <p:cNvSpPr>
                <a:spLocks noRot="1" noChangeAspect="1" noMove="1" noResize="1" noEditPoints="1" noAdjustHandles="1" noChangeArrowheads="1" noChangeShapeType="1" noTextEdit="1"/>
              </p:cNvSpPr>
              <p:nvPr/>
            </p:nvSpPr>
            <p:spPr>
              <a:xfrm>
                <a:off x="914400" y="3358061"/>
                <a:ext cx="3401292" cy="866487"/>
              </a:xfrm>
              <a:prstGeom prst="roundRect">
                <a:avLst/>
              </a:prstGeom>
              <a:blipFill>
                <a:blip r:embed="rId8"/>
                <a:stretch>
                  <a:fillRect t="-7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2">
                <a:extLst>
                  <a:ext uri="{FF2B5EF4-FFF2-40B4-BE49-F238E27FC236}">
                    <a16:creationId xmlns:a16="http://schemas.microsoft.com/office/drawing/2014/main" xmlns="" id="{90F5F18A-7FDF-A40B-93D0-B0F4D7EB9A20}"/>
                  </a:ext>
                </a:extLst>
              </p:cNvPr>
              <p:cNvSpPr/>
              <p:nvPr/>
            </p:nvSpPr>
            <p:spPr>
              <a:xfrm>
                <a:off x="4835236" y="2281427"/>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solidFill>
                              <a:schemeClr val="tx1"/>
                            </a:solidFill>
                            <a:latin typeface="Cambria Math"/>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000" kern="1200" noProof="1">
                  <a:solidFill>
                    <a:schemeClr val="tx1"/>
                  </a:solidFill>
                  <a:latin typeface="Arial" panose="020B0604020202020204" pitchFamily="34" charset="0"/>
                  <a:cs typeface="Arial" panose="020B0604020202020204" pitchFamily="34" charset="0"/>
                </a:endParaRPr>
              </a:p>
            </p:txBody>
          </p:sp>
        </mc:Choice>
        <mc:Fallback xmlns="">
          <p:sp>
            <p:nvSpPr>
              <p:cNvPr id="10" name="Đáp án sai 2">
                <a:extLst>
                  <a:ext uri="{FF2B5EF4-FFF2-40B4-BE49-F238E27FC236}">
                    <a16:creationId xmlns:a16="http://schemas.microsoft.com/office/drawing/2014/main" id="{90F5F18A-7FDF-A40B-93D0-B0F4D7EB9A20}"/>
                  </a:ext>
                </a:extLst>
              </p:cNvPr>
              <p:cNvSpPr>
                <a:spLocks noRot="1" noChangeAspect="1" noMove="1" noResize="1" noEditPoints="1" noAdjustHandles="1" noChangeArrowheads="1" noChangeShapeType="1" noTextEdit="1"/>
              </p:cNvSpPr>
              <p:nvPr/>
            </p:nvSpPr>
            <p:spPr>
              <a:xfrm>
                <a:off x="4835236" y="2281427"/>
                <a:ext cx="3401292" cy="866487"/>
              </a:xfrm>
              <a:prstGeom prst="roundRect">
                <a:avLst/>
              </a:prstGeom>
              <a:blipFill>
                <a:blip r:embed="rId9"/>
                <a:stretch>
                  <a:fillRect b="-17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3">
                <a:extLst>
                  <a:ext uri="{FF2B5EF4-FFF2-40B4-BE49-F238E27FC236}">
                    <a16:creationId xmlns:a16="http://schemas.microsoft.com/office/drawing/2014/main" xmlns="" id="{739FA465-0C19-6BB8-9502-D3940D1E9904}"/>
                  </a:ext>
                </a:extLst>
              </p:cNvPr>
              <p:cNvSpPr/>
              <p:nvPr/>
            </p:nvSpPr>
            <p:spPr>
              <a:xfrm>
                <a:off x="4835236" y="3358061"/>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D.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hạng</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tổng</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quát</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en-US" sz="2000" i="1"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endParaRPr>
              </a:p>
              <a:p>
                <a:pPr algn="ctr" defTabSz="685835">
                  <a:lnSpc>
                    <a:spcPct val="150000"/>
                  </a:lnSpc>
                  <a:buClrTx/>
                  <a:defRPr/>
                </a:pPr>
                <a14:m>
                  <m:oMathPara xmlns:m="http://schemas.openxmlformats.org/officeDocument/2006/math">
                    <m:oMathParaPr>
                      <m:jc m:val="centerGroup"/>
                    </m:oMathParaPr>
                    <m:oMath xmlns:m="http://schemas.openxmlformats.org/officeDocument/2006/math">
                      <m:sSub>
                        <m:sSubPr>
                          <m:ctrlPr>
                            <a:rPr lang="en-US" sz="2000" i="1">
                              <a:solidFill>
                                <a:schemeClr val="tx1"/>
                              </a:solidFill>
                              <a:latin typeface="Cambria Math"/>
                              <a:ea typeface="Times New Roman" panose="02020603050405020304" pitchFamily="18"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n</m:t>
                          </m:r>
                        </m:sub>
                      </m:sSub>
                      <m: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solidFill>
                                <a:schemeClr val="tx1"/>
                              </a:solidFill>
                              <a:latin typeface="Cambria Math"/>
                              <a:ea typeface="Times New Roman" panose="02020603050405020304" pitchFamily="18" charset="0"/>
                              <a:cs typeface="Times New Roman" panose="02020603050405020304" pitchFamily="18" charset="0"/>
                            </a:rPr>
                          </m:ctrlPr>
                        </m:dPr>
                        <m:e>
                          <m:r>
                            <a:rPr lang="fr-FR" sz="2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e>
                      </m:d>
                      <m: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n</m:t>
                      </m:r>
                    </m:oMath>
                  </m:oMathPara>
                </a14:m>
                <a:endParaRPr lang="vi-VN" sz="2000" kern="1200" noProof="1">
                  <a:solidFill>
                    <a:schemeClr val="tx1"/>
                  </a:solidFill>
                  <a:latin typeface="Arial" panose="020B0604020202020204" pitchFamily="34" charset="0"/>
                  <a:cs typeface="Arial" panose="020B0604020202020204" pitchFamily="34" charset="0"/>
                </a:endParaRPr>
              </a:p>
            </p:txBody>
          </p:sp>
        </mc:Choice>
        <mc:Fallback xmlns="">
          <p:sp>
            <p:nvSpPr>
              <p:cNvPr id="11" name="Đáp án sai 3">
                <a:extLst>
                  <a:ext uri="{FF2B5EF4-FFF2-40B4-BE49-F238E27FC236}">
                    <a16:creationId xmlns:a16="http://schemas.microsoft.com/office/drawing/2014/main" id="{739FA465-0C19-6BB8-9502-D3940D1E9904}"/>
                  </a:ext>
                </a:extLst>
              </p:cNvPr>
              <p:cNvSpPr>
                <a:spLocks noRot="1" noChangeAspect="1" noMove="1" noResize="1" noEditPoints="1" noAdjustHandles="1" noChangeArrowheads="1" noChangeShapeType="1" noTextEdit="1"/>
              </p:cNvSpPr>
              <p:nvPr/>
            </p:nvSpPr>
            <p:spPr>
              <a:xfrm>
                <a:off x="4835236" y="3358061"/>
                <a:ext cx="3401292" cy="866487"/>
              </a:xfrm>
              <a:prstGeom prst="roundRect">
                <a:avLst/>
              </a:prstGeom>
              <a:blipFill>
                <a:blip r:embed="rId10"/>
                <a:stretch>
                  <a:fillRect t="-7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đúng">
                <a:extLst>
                  <a:ext uri="{FF2B5EF4-FFF2-40B4-BE49-F238E27FC236}">
                    <a16:creationId xmlns:a16="http://schemas.microsoft.com/office/drawing/2014/main" xmlns="" id="{CD6770E3-8E6B-28A4-64DD-C13E63901226}"/>
                  </a:ext>
                </a:extLst>
              </p:cNvPr>
              <p:cNvSpPr/>
              <p:nvPr/>
            </p:nvSpPr>
            <p:spPr>
              <a:xfrm>
                <a:off x="4835236" y="2281426"/>
                <a:ext cx="3401292" cy="86648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solidFill>
                              <a:schemeClr val="tx1"/>
                            </a:solidFill>
                            <a:latin typeface="Cambria Math"/>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000" kern="1200" noProof="1">
                  <a:solidFill>
                    <a:schemeClr val="tx1"/>
                  </a:solidFill>
                  <a:cs typeface="Arial" panose="020B0604020202020204" pitchFamily="34" charset="0"/>
                </a:endParaRPr>
              </a:p>
            </p:txBody>
          </p:sp>
        </mc:Choice>
        <mc:Fallback xmlns="">
          <p:sp>
            <p:nvSpPr>
              <p:cNvPr id="12" name="Đáp án đúng">
                <a:extLst>
                  <a:ext uri="{FF2B5EF4-FFF2-40B4-BE49-F238E27FC236}">
                    <a16:creationId xmlns:a16="http://schemas.microsoft.com/office/drawing/2014/main" id="{CD6770E3-8E6B-28A4-64DD-C13E63901226}"/>
                  </a:ext>
                </a:extLst>
              </p:cNvPr>
              <p:cNvSpPr>
                <a:spLocks noRot="1" noChangeAspect="1" noMove="1" noResize="1" noEditPoints="1" noAdjustHandles="1" noChangeArrowheads="1" noChangeShapeType="1" noTextEdit="1"/>
              </p:cNvSpPr>
              <p:nvPr/>
            </p:nvSpPr>
            <p:spPr>
              <a:xfrm>
                <a:off x="4835236" y="2281426"/>
                <a:ext cx="3401292" cy="866487"/>
              </a:xfrm>
              <a:prstGeom prst="roundRect">
                <a:avLst/>
              </a:prstGeom>
              <a:blipFill>
                <a:blip r:embed="rId11"/>
                <a:stretch>
                  <a:fillRect b="-1760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xmlns="" id="{A4FFC7F1-1A24-BA46-DBA2-0CD9CA7A7888}"/>
                  </a:ext>
                </a:extLst>
              </p:cNvPr>
              <p:cNvSpPr/>
              <p:nvPr/>
            </p:nvSpPr>
            <p:spPr>
              <a:xfrm>
                <a:off x="914400" y="211414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schemeClr val="tx1"/>
                    </a:solidFill>
                    <a:latin typeface="Arial" panose="020B0604020202020204" pitchFamily="34" charset="0"/>
                    <a:cs typeface="Arial" panose="020B0604020202020204" pitchFamily="34" charset="0"/>
                  </a:rPr>
                  <a:t>A.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defTabSz="685835">
                  <a:buClrTx/>
                  <a:defRPr/>
                </a:pPr>
                <a:endParaRPr lang="vi-VN" sz="2000" kern="1200" noProof="1">
                  <a:solidFill>
                    <a:schemeClr val="tx1"/>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A4FFC7F1-1A24-BA46-DBA2-0CD9CA7A7888}"/>
                  </a:ext>
                </a:extLst>
              </p:cNvPr>
              <p:cNvSpPr>
                <a:spLocks noRot="1" noChangeAspect="1" noMove="1" noResize="1" noEditPoints="1" noAdjustHandles="1" noChangeArrowheads="1" noChangeShapeType="1" noTextEdit="1"/>
              </p:cNvSpPr>
              <p:nvPr/>
            </p:nvSpPr>
            <p:spPr>
              <a:xfrm>
                <a:off x="914400" y="2114145"/>
                <a:ext cx="3401292" cy="1026335"/>
              </a:xfrm>
              <a:prstGeom prst="roundRect">
                <a:avLst/>
              </a:prstGeom>
              <a:blipFill>
                <a:blip r:embed="rId6"/>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xmlns="" id="{C23B0DDF-18F3-C4DA-E106-5C54FD8AEB34}"/>
                  </a:ext>
                </a:extLst>
              </p:cNvPr>
              <p:cNvSpPr/>
              <p:nvPr/>
            </p:nvSpPr>
            <p:spPr>
              <a:xfrm>
                <a:off x="914400" y="3358061"/>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schemeClr val="tx1"/>
                    </a:solidFill>
                    <a:latin typeface="Arial" panose="020B0604020202020204" pitchFamily="34" charset="0"/>
                    <a:cs typeface="Arial" panose="020B0604020202020204" pitchFamily="34" charset="0"/>
                  </a:rPr>
                  <a:t>B.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180340" indent="-180340">
                  <a:spcAft>
                    <a:spcPts val="600"/>
                  </a:spcAft>
                  <a:tabLst>
                    <a:tab pos="180340" algn="l"/>
                    <a:tab pos="288290" algn="l"/>
                    <a:tab pos="467995" algn="l"/>
                    <a:tab pos="540385" algn="l"/>
                    <a:tab pos="648335" algn="l"/>
                    <a:tab pos="1260475" algn="l"/>
                    <a:tab pos="3780790" algn="l"/>
                  </a:tabLst>
                </a:pPr>
                <a14:m>
                  <m:oMath xmlns:m="http://schemas.openxmlformats.org/officeDocument/2006/math">
                    <m:sSub>
                      <m:sSubPr>
                        <m:ctrlPr>
                          <a:rPr lang="en-US" sz="20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solidFill>
                                  <a:schemeClr val="tx1"/>
                                </a:solidFill>
                                <a:latin typeface="Cambria Math"/>
                                <a:ea typeface="Calibri" panose="020F0502020204030204" pitchFamily="34" charset="0"/>
                                <a:cs typeface="Times New Roman" panose="02020603050405020304" pitchFamily="18" charset="0"/>
                              </a:rPr>
                            </m:ctrlPr>
                          </m:sSupPr>
                          <m:e>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p>
                        </m:sSup>
                      </m:den>
                    </m:f>
                  </m:oMath>
                </a14:m>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spcAft>
                    <a:spcPts val="800"/>
                  </a:spcAft>
                </a:pPr>
                <a:endParaRPr lang="en-US" sz="2000" dirty="0">
                  <a:solidFill>
                    <a:schemeClr val="tx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23B0DDF-18F3-C4DA-E106-5C54FD8AEB34}"/>
                  </a:ext>
                </a:extLst>
              </p:cNvPr>
              <p:cNvSpPr>
                <a:spLocks noRot="1" noChangeAspect="1" noMove="1" noResize="1" noEditPoints="1" noAdjustHandles="1" noChangeArrowheads="1" noChangeShapeType="1" noTextEdit="1"/>
              </p:cNvSpPr>
              <p:nvPr/>
            </p:nvSpPr>
            <p:spPr>
              <a:xfrm>
                <a:off x="914400" y="3358061"/>
                <a:ext cx="3401292" cy="1026335"/>
              </a:xfrm>
              <a:prstGeom prst="roundRect">
                <a:avLst/>
              </a:prstGeom>
              <a:blipFill>
                <a:blip r:embed="rId7"/>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xmlns="" id="{574917DF-9513-B3B1-0814-998BB5B017D1}"/>
                  </a:ext>
                </a:extLst>
              </p:cNvPr>
              <p:cNvSpPr/>
              <p:nvPr/>
            </p:nvSpPr>
            <p:spPr>
              <a:xfrm>
                <a:off x="4835237" y="211414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prstClr val="black"/>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180340" indent="-180340">
                  <a:spcAft>
                    <a:spcPts val="600"/>
                  </a:spcAft>
                  <a:tabLst>
                    <a:tab pos="180340" algn="l"/>
                    <a:tab pos="288290" algn="l"/>
                    <a:tab pos="467995" algn="l"/>
                    <a:tab pos="540385" algn="l"/>
                    <a:tab pos="648335" algn="l"/>
                    <a:tab pos="1260475" algn="l"/>
                    <a:tab pos="3780790" algn="l"/>
                  </a:tabLst>
                </a:pPr>
                <a14:m>
                  <m:oMath xmlns:m="http://schemas.openxmlformats.org/officeDocument/2006/math">
                    <m:sSub>
                      <m:sSubPr>
                        <m:ctrlPr>
                          <a:rPr lang="en-US" sz="20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solidFill>
                                  <a:schemeClr val="tx1"/>
                                </a:solidFill>
                                <a:latin typeface="Cambria Math"/>
                                <a:ea typeface="Calibri" panose="020F0502020204030204" pitchFamily="34" charset="0"/>
                                <a:cs typeface="Times New Roman" panose="02020603050405020304" pitchFamily="18" charset="0"/>
                              </a:rPr>
                            </m:ctrlPr>
                          </m:sSupPr>
                          <m:e>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p>
                        </m:sSup>
                      </m:den>
                    </m:f>
                  </m:oMath>
                </a14:m>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3" name="Đáp án sai 2">
                <a:extLst>
                  <a:ext uri="{FF2B5EF4-FFF2-40B4-BE49-F238E27FC236}">
                    <a16:creationId xmlns:a16="http://schemas.microsoft.com/office/drawing/2014/main" id="{574917DF-9513-B3B1-0814-998BB5B017D1}"/>
                  </a:ext>
                </a:extLst>
              </p:cNvPr>
              <p:cNvSpPr>
                <a:spLocks noRot="1" noChangeAspect="1" noMove="1" noResize="1" noEditPoints="1" noAdjustHandles="1" noChangeArrowheads="1" noChangeShapeType="1" noTextEdit="1"/>
              </p:cNvSpPr>
              <p:nvPr/>
            </p:nvSpPr>
            <p:spPr>
              <a:xfrm>
                <a:off x="4835237" y="2114145"/>
                <a:ext cx="3401292" cy="1026335"/>
              </a:xfrm>
              <a:prstGeom prst="roundRect">
                <a:avLst/>
              </a:prstGeom>
              <a:blipFill>
                <a:blip r:embed="rId8"/>
                <a:stretch>
                  <a:fillRect l="-358"/>
                </a:stretch>
              </a:blipFill>
              <a:ln>
                <a:noFill/>
              </a:ln>
            </p:spPr>
            <p:txBody>
              <a:bodyPr/>
              <a:lstStyle/>
              <a:p>
                <a:r>
                  <a:rPr lang="en-US">
                    <a:noFill/>
                  </a:rPr>
                  <a:t> </a:t>
                </a:r>
              </a:p>
            </p:txBody>
          </p:sp>
        </mc:Fallback>
      </mc:AlternateContent>
      <p:sp>
        <p:nvSpPr>
          <p:cNvPr id="14" name="Đáp án sai 3">
            <a:extLst>
              <a:ext uri="{FF2B5EF4-FFF2-40B4-BE49-F238E27FC236}">
                <a16:creationId xmlns:a16="http://schemas.microsoft.com/office/drawing/2014/main" xmlns="" id="{FEE1D38D-3DDB-FD3B-60EF-A1A97CFCB2E8}"/>
              </a:ext>
            </a:extLst>
          </p:cNvPr>
          <p:cNvSpPr/>
          <p:nvPr/>
        </p:nvSpPr>
        <p:spPr>
          <a:xfrm>
            <a:off x="4835236" y="3358061"/>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D.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giảm</a:t>
            </a:r>
            <a:endParaRPr lang="vi-VN" sz="2000" kern="12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xmlns="" id="{1E8BE878-1A35-8080-8E47-B37423610705}"/>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35">
                  <a:lnSpc>
                    <a:spcPct val="150000"/>
                  </a:lnSpc>
                  <a:buClrTx/>
                </a:pPr>
                <a:r>
                  <a:rPr lang="vi-VN" sz="2400" kern="1200" noProof="1">
                    <a:solidFill>
                      <a:schemeClr val="tx1"/>
                    </a:solidFill>
                    <a:latin typeface="Arial" panose="020B0604020202020204" pitchFamily="34" charset="0"/>
                    <a:cs typeface="Arial" panose="020B0604020202020204" pitchFamily="34" charset="0"/>
                  </a:rPr>
                  <a:t>Câu hỏi</a:t>
                </a:r>
                <a:r>
                  <a:rPr lang="en-US" sz="2400" kern="1200" noProof="1">
                    <a:solidFill>
                      <a:schemeClr val="tx1"/>
                    </a:solidFill>
                    <a:latin typeface="Arial" panose="020B0604020202020204" pitchFamily="34" charset="0"/>
                    <a:cs typeface="Arial" panose="020B0604020202020204" pitchFamily="34" charset="0"/>
                  </a:rPr>
                  <a:t> 3: </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solidFill>
                              <a:schemeClr val="tx1"/>
                            </a:solidFill>
                            <a:latin typeface="Cambria Math"/>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8</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16</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Khẳng</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định</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sau</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đây</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sai</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defTabSz="685835">
                  <a:lnSpc>
                    <a:spcPct val="150000"/>
                  </a:lnSpc>
                  <a:buClrTx/>
                </a:pPr>
                <a:endParaRPr lang="vi-VN" sz="2250" kern="1200" noProof="1">
                  <a:solidFill>
                    <a:schemeClr val="tx1"/>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1E8BE878-1A35-8080-8E47-B37423610705}"/>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9"/>
                <a:stretch>
                  <a:fillRect b="-13274"/>
                </a:stretch>
              </a:blipFill>
              <a:ln>
                <a:noFill/>
              </a:ln>
            </p:spPr>
            <p:txBody>
              <a:bodyPr/>
              <a:lstStyle/>
              <a:p>
                <a:r>
                  <a:rPr lang="en-US">
                    <a:noFill/>
                  </a:rPr>
                  <a:t> </a:t>
                </a:r>
              </a:p>
            </p:txBody>
          </p:sp>
        </mc:Fallback>
      </mc:AlternateContent>
      <p:pic>
        <p:nvPicPr>
          <p:cNvPr id="3" name="Picture 2">
            <a:hlinkClick r:id="rId10" action="ppaction://hlinksldjump"/>
            <a:extLst>
              <a:ext uri="{FF2B5EF4-FFF2-40B4-BE49-F238E27FC236}">
                <a16:creationId xmlns:a16="http://schemas.microsoft.com/office/drawing/2014/main" xmlns="" id="{865E76FE-017C-33A8-5D08-8269E5FF68A8}"/>
              </a:ext>
            </a:extLst>
          </p:cNvPr>
          <p:cNvPicPr>
            <a:picLocks noChangeAspect="1"/>
          </p:cNvPicPr>
          <p:nvPr/>
        </p:nvPicPr>
        <p:blipFill>
          <a:blip r:embed="rId11"/>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xmlns="" id="{03CECB44-2582-028B-4FB3-D2CB5385536F}"/>
                  </a:ext>
                </a:extLst>
              </p:cNvPr>
              <p:cNvSpPr/>
              <p:nvPr/>
            </p:nvSpPr>
            <p:spPr>
              <a:xfrm>
                <a:off x="4835236" y="2114144"/>
                <a:ext cx="3401292" cy="1056489"/>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prstClr val="black"/>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180340" indent="-180340">
                  <a:spcAft>
                    <a:spcPts val="600"/>
                  </a:spcAft>
                  <a:tabLst>
                    <a:tab pos="180340" algn="l"/>
                    <a:tab pos="288290" algn="l"/>
                    <a:tab pos="467995" algn="l"/>
                    <a:tab pos="540385" algn="l"/>
                    <a:tab pos="648335" algn="l"/>
                    <a:tab pos="1260475" algn="l"/>
                    <a:tab pos="3780790" algn="l"/>
                  </a:tabLst>
                </a:pPr>
                <a14:m>
                  <m:oMath xmlns:m="http://schemas.openxmlformats.org/officeDocument/2006/math">
                    <m:sSub>
                      <m:sSubPr>
                        <m:ctrlPr>
                          <a:rPr lang="en-US" sz="20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solidFill>
                                  <a:schemeClr val="tx1"/>
                                </a:solidFill>
                                <a:latin typeface="Cambria Math"/>
                                <a:ea typeface="Calibri" panose="020F0502020204030204" pitchFamily="34" charset="0"/>
                                <a:cs typeface="Times New Roman" panose="02020603050405020304" pitchFamily="18" charset="0"/>
                              </a:rPr>
                            </m:ctrlPr>
                          </m:sSupPr>
                          <m:e>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p>
                        </m:sSup>
                      </m:den>
                    </m:f>
                  </m:oMath>
                </a14:m>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5" name="Đáp án đúng">
                <a:extLst>
                  <a:ext uri="{FF2B5EF4-FFF2-40B4-BE49-F238E27FC236}">
                    <a16:creationId xmlns:a16="http://schemas.microsoft.com/office/drawing/2014/main" id="{03CECB44-2582-028B-4FB3-D2CB5385536F}"/>
                  </a:ext>
                </a:extLst>
              </p:cNvPr>
              <p:cNvSpPr>
                <a:spLocks noRot="1" noChangeAspect="1" noMove="1" noResize="1" noEditPoints="1" noAdjustHandles="1" noChangeArrowheads="1" noChangeShapeType="1" noTextEdit="1"/>
              </p:cNvSpPr>
              <p:nvPr/>
            </p:nvSpPr>
            <p:spPr>
              <a:xfrm>
                <a:off x="4835236" y="2114144"/>
                <a:ext cx="3401292" cy="1056489"/>
              </a:xfrm>
              <a:prstGeom prst="roundRect">
                <a:avLst/>
              </a:prstGeom>
              <a:blipFill>
                <a:blip r:embed="rId12"/>
                <a:stretch>
                  <a:fillRect l="-35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xmlns="" id="{60F62086-0E41-EBA7-FF95-EEBA4A4938A8}"/>
              </a:ext>
            </a:extLst>
          </p:cNvPr>
          <p:cNvSpPr/>
          <p:nvPr/>
        </p:nvSpPr>
        <p:spPr>
          <a:xfrm>
            <a:off x="914399" y="2082091"/>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A. Số hạng thứ 103</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754D97DD-1281-4430-A5F4-D71F00776125}"/>
              </a:ext>
            </a:extLst>
          </p:cNvPr>
          <p:cNvSpPr/>
          <p:nvPr/>
        </p:nvSpPr>
        <p:spPr>
          <a:xfrm>
            <a:off x="914399" y="3206572"/>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B. Số hạng thứ 104</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422104B6-D0A2-D3A2-E68C-693CA5DD4F19}"/>
              </a:ext>
            </a:extLst>
          </p:cNvPr>
          <p:cNvSpPr/>
          <p:nvPr/>
        </p:nvSpPr>
        <p:spPr>
          <a:xfrm>
            <a:off x="4835236" y="2082091"/>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C. Số hạng thứ 105</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91960023-BF08-89D1-ECB4-22860B371095}"/>
              </a:ext>
            </a:extLst>
          </p:cNvPr>
          <p:cNvSpPr/>
          <p:nvPr/>
        </p:nvSpPr>
        <p:spPr>
          <a:xfrm>
            <a:off x="4835235" y="3206572"/>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200" kern="1200" noProof="1">
                <a:solidFill>
                  <a:prstClr val="black"/>
                </a:solidFill>
                <a:latin typeface="Arial" panose="020B0604020202020204" pitchFamily="34" charset="0"/>
                <a:cs typeface="Arial" panose="020B0604020202020204" pitchFamily="34" charset="0"/>
              </a:rPr>
              <a:t>D. Không là số hạng của cấp số đã cho</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xmlns="" id="{3FA73170-A273-61F1-7154-982DEF69DEA9}"/>
              </a:ext>
            </a:extLst>
          </p:cNvPr>
          <p:cNvSpPr/>
          <p:nvPr/>
        </p:nvSpPr>
        <p:spPr>
          <a:xfrm>
            <a:off x="916405" y="3206572"/>
            <a:ext cx="3399286" cy="102633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B. Số hạng thứ 104</a:t>
            </a:r>
            <a:endParaRPr lang="vi-VN" sz="2200" kern="1200" noProof="1">
              <a:solidFill>
                <a:prstClr val="black"/>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xmlns="" id="{0E177D64-5801-A8C3-17C1-4919A9CE991D}"/>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35">
                  <a:lnSpc>
                    <a:spcPct val="150000"/>
                  </a:lnSpc>
                  <a:buClrTx/>
                </a:pPr>
                <a:r>
                  <a:rPr lang="vi-VN" sz="2200" kern="1200" noProof="1">
                    <a:solidFill>
                      <a:prstClr val="black"/>
                    </a:solidFill>
                    <a:latin typeface="Arial" panose="020B0604020202020204" pitchFamily="34" charset="0"/>
                    <a:cs typeface="Arial" panose="020B0604020202020204" pitchFamily="34" charset="0"/>
                  </a:rPr>
                  <a:t>Câu hỏi</a:t>
                </a:r>
                <a:r>
                  <a:rPr lang="en-US" sz="2200" kern="1200" noProof="1">
                    <a:solidFill>
                      <a:prstClr val="black"/>
                    </a:solidFill>
                    <a:latin typeface="Arial" panose="020B0604020202020204" pitchFamily="34" charset="0"/>
                    <a:cs typeface="Arial" panose="020B0604020202020204" pitchFamily="34" charset="0"/>
                  </a:rPr>
                  <a:t> 4: </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với</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2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chemeClr val="tx1"/>
                            </a:solidFill>
                            <a:latin typeface="Cambria Math"/>
                            <a:ea typeface="Calibri" panose="020F0502020204030204" pitchFamily="34" charset="0"/>
                            <a:cs typeface="Times New Roman" panose="02020603050405020304" pitchFamily="18" charset="0"/>
                          </a:rPr>
                        </m:ctrlPr>
                      </m:fPr>
                      <m:num>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10</m:t>
                        </m:r>
                      </m:den>
                    </m:f>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200" i="1">
                            <a:solidFill>
                              <a:schemeClr val="tx1"/>
                            </a:solidFill>
                            <a:latin typeface="Cambria Math"/>
                            <a:ea typeface="Calibri" panose="020F0502020204030204" pitchFamily="34" charset="0"/>
                            <a:cs typeface="Times New Roman" panose="02020603050405020304" pitchFamily="18" charset="0"/>
                          </a:rPr>
                        </m:ctrlPr>
                      </m:fPr>
                      <m:num>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a:solidFill>
                                  <a:schemeClr val="tx1"/>
                                </a:solidFill>
                                <a:latin typeface="Cambria Math"/>
                                <a:ea typeface="Calibri" panose="020F0502020204030204" pitchFamily="34" charset="0"/>
                                <a:cs typeface="Times New Roman" panose="02020603050405020304" pitchFamily="18" charset="0"/>
                              </a:rPr>
                            </m:ctrlPr>
                          </m:sSupPr>
                          <m:e>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10</m:t>
                            </m:r>
                          </m:e>
                          <m:sup>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103</m:t>
                            </m:r>
                          </m:sup>
                        </m:sSup>
                      </m:den>
                    </m:f>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thứ</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mấy</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0E177D64-5801-A8C3-17C1-4919A9CE991D}"/>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xmlns="" id="{D16CD3D6-21C7-59BF-4317-FF63366A895B}"/>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xmlns="" id="{AF2C286A-127F-7F5F-A656-4F1A803CA22C}"/>
              </a:ext>
            </a:extLst>
          </p:cNvPr>
          <p:cNvSpPr/>
          <p:nvPr/>
        </p:nvSpPr>
        <p:spPr>
          <a:xfrm>
            <a:off x="914399" y="2082089"/>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Số hạng thứ 5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5056B9E5-3364-0C1E-8DFA-A02B97B5E6BD}"/>
              </a:ext>
            </a:extLst>
          </p:cNvPr>
          <p:cNvSpPr/>
          <p:nvPr/>
        </p:nvSpPr>
        <p:spPr>
          <a:xfrm>
            <a:off x="914400" y="323088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Số hạng thứ 6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120E2359-B3C1-CC3F-4BA5-189384F89E2B}"/>
              </a:ext>
            </a:extLst>
          </p:cNvPr>
          <p:cNvSpPr/>
          <p:nvPr/>
        </p:nvSpPr>
        <p:spPr>
          <a:xfrm>
            <a:off x="4835236" y="2082089"/>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Số hạng thứ 7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C6C22141-2209-8E3E-2181-B3E300C3E403}"/>
              </a:ext>
            </a:extLst>
          </p:cNvPr>
          <p:cNvSpPr/>
          <p:nvPr/>
        </p:nvSpPr>
        <p:spPr>
          <a:xfrm>
            <a:off x="4835236" y="323088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250" kern="1200" noProof="1">
                <a:solidFill>
                  <a:prstClr val="black"/>
                </a:solidFill>
                <a:latin typeface="Arial" panose="020B0604020202020204" pitchFamily="34" charset="0"/>
                <a:cs typeface="Arial" panose="020B0604020202020204" pitchFamily="34" charset="0"/>
              </a:rPr>
              <a:t>D. Không là số hạng của cấp số đã cho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xmlns="" id="{8F9D87F5-617E-157D-2D67-2C6B76C9444A}"/>
              </a:ext>
            </a:extLst>
          </p:cNvPr>
          <p:cNvSpPr/>
          <p:nvPr/>
        </p:nvSpPr>
        <p:spPr>
          <a:xfrm>
            <a:off x="4835235" y="2089530"/>
            <a:ext cx="3401292" cy="1026335"/>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Số hạng thứ 7 </a:t>
            </a:r>
            <a:endParaRPr lang="vi-VN" sz="225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xmlns="" id="{B291424D-C76C-2239-4873-A8B482BD7DD6}"/>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5: </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với</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192 là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thứ</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mấy</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solidFill>
                              <a:schemeClr val="tx1"/>
                            </a:solidFill>
                            <a:latin typeface="Cambria Math"/>
                            <a:ea typeface="Calibri" panose="020F0502020204030204" pitchFamily="34" charset="0"/>
                            <a:cs typeface="Times New Roman" panose="02020603050405020304" pitchFamily="18" charset="0"/>
                          </a:rPr>
                        </m:ctrlPr>
                      </m:sSubPr>
                      <m:e>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B291424D-C76C-2239-4873-A8B482BD7DD6}"/>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1327"/>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xmlns=""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xmlns="" id="{1236F127-3368-50AF-E3EA-DE2AF01178DF}"/>
              </a:ext>
            </a:extLst>
          </p:cNvPr>
          <p:cNvSpPr txBox="1"/>
          <p:nvPr/>
        </p:nvSpPr>
        <p:spPr>
          <a:xfrm>
            <a:off x="3091874" y="279552"/>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56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2C6DE896-59E1-FE9A-AE89-00D657C2757E}"/>
                  </a:ext>
                </a:extLst>
              </p:cNvPr>
              <p:cNvSpPr txBox="1"/>
              <p:nvPr/>
            </p:nvSpPr>
            <p:spPr>
              <a:xfrm>
                <a:off x="860075" y="935853"/>
                <a:ext cx="7423849" cy="1635897"/>
              </a:xfrm>
              <a:prstGeom prst="rect">
                <a:avLst/>
              </a:prstGeom>
              <a:noFill/>
            </p:spPr>
            <p:txBody>
              <a:bodyPr wrap="square">
                <a:spAutoFit/>
              </a:bodyPr>
              <a:lstStyle/>
              <a:p>
                <a:pPr algn="just">
                  <a:lnSpc>
                    <a:spcPct val="150000"/>
                  </a:lnSpc>
                </a:pPr>
                <a:r>
                  <a:rPr lang="en-US" sz="2000" dirty="0">
                    <a:latin typeface="+mj-lt"/>
                  </a:rPr>
                  <a:t>Trong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a:p>
                <a:pPr algn="just">
                  <a:lnSpc>
                    <a:spcPct val="150000"/>
                  </a:lnSpc>
                </a:pPr>
                <a:r>
                  <a:rPr lang="en-US" sz="2000" dirty="0">
                    <a:latin typeface="+mj-lt"/>
                  </a:rPr>
                  <a:t>a) </a:t>
                </a:r>
                <a14:m>
                  <m:oMath xmlns:m="http://schemas.openxmlformats.org/officeDocument/2006/math">
                    <m:r>
                      <a:rPr lang="en-US" sz="2000" i="1" dirty="0" smtClean="0">
                        <a:latin typeface="Cambria Math" panose="02040503050406030204" pitchFamily="18" charset="0"/>
                      </a:rPr>
                      <m:t>5; – 0,5; 0,05; – 0,005; 0,0005</m:t>
                    </m:r>
                  </m:oMath>
                </a14:m>
                <a:r>
                  <a:rPr lang="en-US" sz="2000" dirty="0">
                    <a:latin typeface="+mj-lt"/>
                  </a:rPr>
                  <a:t>;    	b) </a:t>
                </a:r>
                <a14:m>
                  <m:oMath xmlns:m="http://schemas.openxmlformats.org/officeDocument/2006/math">
                    <m:r>
                      <a:rPr lang="en-US" sz="2000" i="1" dirty="0" smtClean="0">
                        <a:latin typeface="Cambria Math" panose="02040503050406030204" pitchFamily="18" charset="0"/>
                      </a:rPr>
                      <m:t>– 9; 3; – 1;</m:t>
                    </m:r>
                    <m:f>
                      <m:fPr>
                        <m:ctrlPr>
                          <a:rPr lang="en-US" sz="2000" b="0" i="1" dirty="0" smtClean="0">
                            <a:latin typeface="Cambria Math"/>
                          </a:rPr>
                        </m:ctrlPr>
                      </m:fPr>
                      <m:num>
                        <m:r>
                          <a:rPr lang="en-US" sz="2000" i="1" dirty="0" smtClean="0">
                            <a:latin typeface="Cambria Math" panose="02040503050406030204" pitchFamily="18" charset="0"/>
                          </a:rPr>
                          <m:t> 1</m:t>
                        </m:r>
                      </m:num>
                      <m:den>
                        <m:r>
                          <a:rPr lang="en-US" sz="2000" i="1" dirty="0" smtClean="0">
                            <a:latin typeface="Cambria Math" panose="02040503050406030204" pitchFamily="18" charset="0"/>
                          </a:rPr>
                          <m:t>3</m:t>
                        </m:r>
                      </m:den>
                    </m:f>
                    <m:r>
                      <a:rPr lang="en-US" sz="2000" i="1" dirty="0" smtClean="0">
                        <a:latin typeface="Cambria Math" panose="02040503050406030204" pitchFamily="18" charset="0"/>
                      </a:rPr>
                      <m:t>;−</m:t>
                    </m:r>
                    <m:f>
                      <m:fPr>
                        <m:ctrlPr>
                          <a:rPr lang="en-US" sz="2000" b="0" i="1" dirty="0" smtClean="0">
                            <a:latin typeface="Cambria Math"/>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9</m:t>
                        </m:r>
                      </m:den>
                    </m:f>
                  </m:oMath>
                </a14:m>
                <a:r>
                  <a:rPr lang="en-US" sz="2000" dirty="0">
                    <a:latin typeface="+mj-lt"/>
                  </a:rPr>
                  <a:t>;</a:t>
                </a:r>
              </a:p>
              <a:p>
                <a:pPr algn="just">
                  <a:lnSpc>
                    <a:spcPct val="150000"/>
                  </a:lnSpc>
                </a:pPr>
                <a:r>
                  <a:rPr lang="en-US" sz="2000" dirty="0">
                    <a:latin typeface="+mj-lt"/>
                  </a:rPr>
                  <a:t>c) </a:t>
                </a:r>
                <a14:m>
                  <m:oMath xmlns:m="http://schemas.openxmlformats.org/officeDocument/2006/math">
                    <m:r>
                      <a:rPr lang="en-US" sz="2000" i="1" dirty="0" smtClean="0">
                        <a:latin typeface="Cambria Math" panose="02040503050406030204" pitchFamily="18" charset="0"/>
                      </a:rPr>
                      <m:t>2; 8; 32; 64; 256</m:t>
                    </m:r>
                  </m:oMath>
                </a14:m>
                <a:r>
                  <a:rPr lang="en-US" sz="2000" dirty="0">
                    <a:latin typeface="+mj-lt"/>
                  </a:rPr>
                  <a:t>.</a:t>
                </a:r>
              </a:p>
            </p:txBody>
          </p:sp>
        </mc:Choice>
        <mc:Fallback xmlns="">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860075" y="935853"/>
                <a:ext cx="7423849" cy="1635897"/>
              </a:xfrm>
              <a:prstGeom prst="rect">
                <a:avLst/>
              </a:prstGeom>
              <a:blipFill>
                <a:blip r:embed="rId3"/>
                <a:stretch>
                  <a:fillRect l="-821" b="-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60F3F9C4-C036-42F3-7B30-3DD2132A6C4B}"/>
                  </a:ext>
                </a:extLst>
              </p:cNvPr>
              <p:cNvSpPr txBox="1"/>
              <p:nvPr/>
            </p:nvSpPr>
            <p:spPr>
              <a:xfrm>
                <a:off x="854731" y="2768888"/>
                <a:ext cx="7836731" cy="2153731"/>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a) Từ số hạng thứ hai của dãy số ta thấy số hạng sau gấp </a:t>
                </a:r>
                <a14:m>
                  <m:oMath xmlns:m="http://schemas.openxmlformats.org/officeDocument/2006/math">
                    <m:r>
                      <a:rPr lang="vi-VN" sz="2000" i="1">
                        <a:latin typeface="Cambria Math"/>
                        <a:ea typeface="Calibri" panose="020F0502020204030204" pitchFamily="34"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r>
                          <a:rPr lang="vi-VN" sz="2000">
                            <a:latin typeface="Cambria Math"/>
                            <a:ea typeface="Calibri" panose="020F0502020204030204" pitchFamily="34" charset="0"/>
                            <a:cs typeface="Times New Roman" panose="02020603050405020304" pitchFamily="18" charset="0"/>
                          </a:rPr>
                          <m:t>1</m:t>
                        </m:r>
                      </m:num>
                      <m:den>
                        <m:r>
                          <a:rPr lang="vi-VN" sz="2000">
                            <a:latin typeface="Cambria Math"/>
                            <a:ea typeface="Calibri" panose="020F0502020204030204" pitchFamily="34" charset="0"/>
                            <a:cs typeface="Times New Roman" panose="02020603050405020304" pitchFamily="18" charset="0"/>
                          </a:rPr>
                          <m:t>10</m:t>
                        </m:r>
                      </m:den>
                    </m:f>
                  </m:oMath>
                </a14:m>
                <a:r>
                  <a:rPr lang="vi-VN" sz="2000" dirty="0">
                    <a:latin typeface="+mn-lt"/>
                    <a:ea typeface="Calibri" panose="020F0502020204030204" pitchFamily="34" charset="0"/>
                    <a:cs typeface="Times New Roman" panose="02020603050405020304" pitchFamily="18" charset="0"/>
                  </a:rPr>
                  <a:t> lần số hạng trước của dãy.</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Vì vậy dãy trên là cấp số nhân với số hạng đầu </a:t>
                </a: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vi-VN" sz="2000">
                            <a:latin typeface="Cambria Math"/>
                            <a:ea typeface="Calibri" panose="020F0502020204030204" pitchFamily="34" charset="0"/>
                            <a:cs typeface="Times New Roman" panose="02020603050405020304" pitchFamily="18" charset="0"/>
                          </a:rPr>
                          <m:t>u</m:t>
                        </m:r>
                      </m:e>
                      <m:sub>
                        <m:r>
                          <a:rPr lang="vi-VN" sz="2000">
                            <a:latin typeface="Cambria Math"/>
                            <a:ea typeface="Calibri" panose="020F0502020204030204" pitchFamily="34" charset="0"/>
                            <a:cs typeface="Times New Roman" panose="02020603050405020304" pitchFamily="18" charset="0"/>
                          </a:rPr>
                          <m:t>1</m:t>
                        </m:r>
                      </m:sub>
                    </m:sSub>
                    <m:r>
                      <a:rPr lang="vi-VN" sz="2000">
                        <a:latin typeface="Cambria Math"/>
                        <a:ea typeface="Calibri" panose="020F0502020204030204" pitchFamily="34" charset="0"/>
                        <a:cs typeface="Times New Roman" panose="02020603050405020304" pitchFamily="18" charset="0"/>
                      </a:rPr>
                      <m:t>=5</m:t>
                    </m:r>
                  </m:oMath>
                </a14:m>
                <a:r>
                  <a:rPr lang="vi-VN" sz="2000" dirty="0">
                    <a:latin typeface="+mn-lt"/>
                    <a:ea typeface="Calibri" panose="020F0502020204030204" pitchFamily="34" charset="0"/>
                    <a:cs typeface="Times New Roman" panose="02020603050405020304" pitchFamily="18" charset="0"/>
                  </a:rPr>
                  <a:t> và công bội </a:t>
                </a:r>
                <a14:m>
                  <m:oMath xmlns:m="http://schemas.openxmlformats.org/officeDocument/2006/math">
                    <m:r>
                      <m:rPr>
                        <m:sty m:val="p"/>
                      </m:rPr>
                      <a:rPr lang="vi-VN" sz="2000">
                        <a:latin typeface="Cambria Math"/>
                        <a:ea typeface="Calibri" panose="020F0502020204030204" pitchFamily="34" charset="0"/>
                        <a:cs typeface="Times New Roman" panose="02020603050405020304" pitchFamily="18" charset="0"/>
                      </a:rPr>
                      <m:t>q</m:t>
                    </m:r>
                    <m:r>
                      <a:rPr lang="vi-VN" sz="2000">
                        <a:latin typeface="Cambria Math"/>
                        <a:ea typeface="Calibri" panose="020F0502020204030204" pitchFamily="34" charset="0"/>
                        <a:cs typeface="Times New Roman" panose="02020603050405020304" pitchFamily="18" charset="0"/>
                      </a:rPr>
                      <m:t>=</m:t>
                    </m:r>
                    <m:r>
                      <a:rPr lang="vi-VN" sz="2000" i="1">
                        <a:latin typeface="Cambria Math"/>
                        <a:ea typeface="Calibri" panose="020F0502020204030204" pitchFamily="34" charset="0"/>
                        <a:cs typeface="Times New Roman" panose="02020603050405020304" pitchFamily="18" charset="0"/>
                      </a:rPr>
                      <m:t>−</m:t>
                    </m:r>
                    <m:r>
                      <a:rPr lang="vi-VN" sz="2000">
                        <a:latin typeface="Cambria Math"/>
                        <a:ea typeface="Calibri" panose="020F0502020204030204" pitchFamily="34" charset="0"/>
                        <a:cs typeface="Times New Roman" panose="02020603050405020304" pitchFamily="18" charset="0"/>
                      </a:rPr>
                      <m:t>0,5</m:t>
                    </m:r>
                  </m:oMath>
                </a14:m>
                <a:endParaRPr lang="en-US" sz="20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854731" y="2768888"/>
                <a:ext cx="7836731" cy="2153731"/>
              </a:xfrm>
              <a:prstGeom prst="rect">
                <a:avLst/>
              </a:prstGeom>
              <a:blipFill>
                <a:blip r:embed="rId4"/>
                <a:stretch>
                  <a:fillRect l="-778" r="-778" b="-1412"/>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xmlns="" id="{DE4636D8-9D09-87A1-46ED-132861F6F775}"/>
              </a:ext>
            </a:extLst>
          </p:cNvPr>
          <p:cNvSpPr/>
          <p:nvPr/>
        </p:nvSpPr>
        <p:spPr>
          <a:xfrm>
            <a:off x="7797548" y="2374612"/>
            <a:ext cx="972752" cy="364371"/>
          </a:xfrm>
          <a:prstGeom prst="wedgeEllipseCallout">
            <a:avLst>
              <a:gd name="adj1" fmla="val -23844"/>
              <a:gd name="adj2" fmla="val 114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 calcmode="lin" valueType="num">
                                      <p:cBhvr additive="base">
                                        <p:cTn id="2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xmlns="" id="{1236F127-3368-50AF-E3EA-DE2AF01178DF}"/>
              </a:ext>
            </a:extLst>
          </p:cNvPr>
          <p:cNvSpPr txBox="1"/>
          <p:nvPr/>
        </p:nvSpPr>
        <p:spPr>
          <a:xfrm>
            <a:off x="3091874" y="279552"/>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56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2C6DE896-59E1-FE9A-AE89-00D657C2757E}"/>
                  </a:ext>
                </a:extLst>
              </p:cNvPr>
              <p:cNvSpPr txBox="1"/>
              <p:nvPr/>
            </p:nvSpPr>
            <p:spPr>
              <a:xfrm>
                <a:off x="860075" y="935853"/>
                <a:ext cx="7423849" cy="1635897"/>
              </a:xfrm>
              <a:prstGeom prst="rect">
                <a:avLst/>
              </a:prstGeom>
              <a:noFill/>
            </p:spPr>
            <p:txBody>
              <a:bodyPr wrap="square">
                <a:spAutoFit/>
              </a:bodyPr>
              <a:lstStyle/>
              <a:p>
                <a:pPr algn="just">
                  <a:lnSpc>
                    <a:spcPct val="150000"/>
                  </a:lnSpc>
                </a:pPr>
                <a:r>
                  <a:rPr lang="en-US" sz="2000" dirty="0">
                    <a:latin typeface="+mj-lt"/>
                  </a:rPr>
                  <a:t>Trong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a:p>
                <a:pPr algn="just">
                  <a:lnSpc>
                    <a:spcPct val="150000"/>
                  </a:lnSpc>
                </a:pPr>
                <a:r>
                  <a:rPr lang="en-US" sz="2000" dirty="0">
                    <a:latin typeface="+mj-lt"/>
                  </a:rPr>
                  <a:t>a) </a:t>
                </a:r>
                <a14:m>
                  <m:oMath xmlns:m="http://schemas.openxmlformats.org/officeDocument/2006/math">
                    <m:r>
                      <a:rPr lang="en-US" sz="2000" i="1" dirty="0" smtClean="0">
                        <a:latin typeface="Cambria Math" panose="02040503050406030204" pitchFamily="18" charset="0"/>
                      </a:rPr>
                      <m:t>5; – 0,5; 0,05; – 0,005; 0,0005</m:t>
                    </m:r>
                  </m:oMath>
                </a14:m>
                <a:r>
                  <a:rPr lang="en-US" sz="2000" dirty="0">
                    <a:latin typeface="+mj-lt"/>
                  </a:rPr>
                  <a:t>;    	b) </a:t>
                </a:r>
                <a14:m>
                  <m:oMath xmlns:m="http://schemas.openxmlformats.org/officeDocument/2006/math">
                    <m:r>
                      <a:rPr lang="en-US" sz="2000" i="1" dirty="0" smtClean="0">
                        <a:latin typeface="Cambria Math" panose="02040503050406030204" pitchFamily="18" charset="0"/>
                      </a:rPr>
                      <m:t>– 9; 3; – 1;</m:t>
                    </m:r>
                    <m:f>
                      <m:fPr>
                        <m:ctrlPr>
                          <a:rPr lang="en-US" sz="2000" b="0" i="1" dirty="0" smtClean="0">
                            <a:latin typeface="Cambria Math"/>
                          </a:rPr>
                        </m:ctrlPr>
                      </m:fPr>
                      <m:num>
                        <m:r>
                          <a:rPr lang="en-US" sz="2000" i="1" dirty="0" smtClean="0">
                            <a:latin typeface="Cambria Math" panose="02040503050406030204" pitchFamily="18" charset="0"/>
                          </a:rPr>
                          <m:t> 1</m:t>
                        </m:r>
                      </m:num>
                      <m:den>
                        <m:r>
                          <a:rPr lang="en-US" sz="2000" i="1" dirty="0" smtClean="0">
                            <a:latin typeface="Cambria Math" panose="02040503050406030204" pitchFamily="18" charset="0"/>
                          </a:rPr>
                          <m:t>3</m:t>
                        </m:r>
                      </m:den>
                    </m:f>
                    <m:r>
                      <a:rPr lang="en-US" sz="2000" i="1" dirty="0" smtClean="0">
                        <a:latin typeface="Cambria Math" panose="02040503050406030204" pitchFamily="18" charset="0"/>
                      </a:rPr>
                      <m:t>;−</m:t>
                    </m:r>
                    <m:f>
                      <m:fPr>
                        <m:ctrlPr>
                          <a:rPr lang="en-US" sz="2000" b="0" i="1" dirty="0" smtClean="0">
                            <a:latin typeface="Cambria Math"/>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9</m:t>
                        </m:r>
                      </m:den>
                    </m:f>
                  </m:oMath>
                </a14:m>
                <a:r>
                  <a:rPr lang="en-US" sz="2000" dirty="0">
                    <a:latin typeface="+mj-lt"/>
                  </a:rPr>
                  <a:t>;</a:t>
                </a:r>
              </a:p>
              <a:p>
                <a:pPr algn="just">
                  <a:lnSpc>
                    <a:spcPct val="150000"/>
                  </a:lnSpc>
                </a:pPr>
                <a:r>
                  <a:rPr lang="en-US" sz="2000" dirty="0">
                    <a:latin typeface="+mj-lt"/>
                  </a:rPr>
                  <a:t>c) </a:t>
                </a:r>
                <a14:m>
                  <m:oMath xmlns:m="http://schemas.openxmlformats.org/officeDocument/2006/math">
                    <m:r>
                      <a:rPr lang="en-US" sz="2000" i="1" dirty="0" smtClean="0">
                        <a:latin typeface="Cambria Math" panose="02040503050406030204" pitchFamily="18" charset="0"/>
                      </a:rPr>
                      <m:t>2; 8; 32; 64; 256</m:t>
                    </m:r>
                  </m:oMath>
                </a14:m>
                <a:r>
                  <a:rPr lang="en-US" sz="2000" dirty="0">
                    <a:latin typeface="+mj-lt"/>
                  </a:rPr>
                  <a:t>.</a:t>
                </a:r>
              </a:p>
            </p:txBody>
          </p:sp>
        </mc:Choice>
        <mc:Fallback xmlns="">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860075" y="935853"/>
                <a:ext cx="7423849" cy="1635897"/>
              </a:xfrm>
              <a:prstGeom prst="rect">
                <a:avLst/>
              </a:prstGeom>
              <a:blipFill>
                <a:blip r:embed="rId3"/>
                <a:stretch>
                  <a:fillRect l="-821" b="-48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60F3F9C4-C036-42F3-7B30-3DD2132A6C4B}"/>
                  </a:ext>
                </a:extLst>
              </p:cNvPr>
              <p:cNvSpPr txBox="1"/>
              <p:nvPr/>
            </p:nvSpPr>
            <p:spPr>
              <a:xfrm>
                <a:off x="925983" y="2728592"/>
                <a:ext cx="7836731" cy="2370905"/>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b) Từ số hạng thứ hai của dãy số ta thấy số hạng sau gấp </a:t>
                </a:r>
                <a14:m>
                  <m:oMath xmlns:m="http://schemas.openxmlformats.org/officeDocument/2006/math">
                    <m:r>
                      <a:rPr lang="vi-VN" sz="2000" i="1">
                        <a:latin typeface="Cambria Math"/>
                        <a:ea typeface="Calibri" panose="020F0502020204030204" pitchFamily="34"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r>
                          <a:rPr lang="vi-VN" sz="2000">
                            <a:latin typeface="Cambria Math"/>
                            <a:ea typeface="Calibri" panose="020F0502020204030204" pitchFamily="34" charset="0"/>
                            <a:cs typeface="Times New Roman" panose="02020603050405020304" pitchFamily="18" charset="0"/>
                          </a:rPr>
                          <m:t>1</m:t>
                        </m:r>
                      </m:num>
                      <m:den>
                        <m:r>
                          <a:rPr lang="vi-VN" sz="2000">
                            <a:latin typeface="Cambria Math"/>
                            <a:ea typeface="Calibri" panose="020F0502020204030204" pitchFamily="34" charset="0"/>
                            <a:cs typeface="Times New Roman" panose="02020603050405020304" pitchFamily="18" charset="0"/>
                          </a:rPr>
                          <m:t>3</m:t>
                        </m:r>
                      </m:den>
                    </m:f>
                  </m:oMath>
                </a14:m>
                <a:r>
                  <a:rPr lang="vi-VN" sz="2000" dirty="0">
                    <a:latin typeface="+mn-lt"/>
                    <a:ea typeface="Calibri" panose="020F0502020204030204" pitchFamily="34" charset="0"/>
                    <a:cs typeface="Times New Roman" panose="02020603050405020304" pitchFamily="18" charset="0"/>
                  </a:rPr>
                  <a:t> số hạng trước của dãy.</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Vì vậy dãy trên là cấp số nhân với số hạng đầu </a:t>
                </a: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vi-VN" sz="2000">
                            <a:latin typeface="Cambria Math"/>
                            <a:ea typeface="Calibri" panose="020F0502020204030204" pitchFamily="34" charset="0"/>
                            <a:cs typeface="Times New Roman" panose="02020603050405020304" pitchFamily="18" charset="0"/>
                          </a:rPr>
                          <m:t>u</m:t>
                        </m:r>
                      </m:e>
                      <m:sub>
                        <m:r>
                          <a:rPr lang="vi-VN" sz="2000">
                            <a:latin typeface="Cambria Math"/>
                            <a:ea typeface="Calibri" panose="020F0502020204030204" pitchFamily="34" charset="0"/>
                            <a:cs typeface="Times New Roman" panose="02020603050405020304" pitchFamily="18" charset="0"/>
                          </a:rPr>
                          <m:t>1</m:t>
                        </m:r>
                      </m:sub>
                    </m:sSub>
                    <m:r>
                      <a:rPr lang="vi-VN" sz="2000">
                        <a:latin typeface="Cambria Math"/>
                        <a:ea typeface="Calibri" panose="020F0502020204030204" pitchFamily="34" charset="0"/>
                        <a:cs typeface="Times New Roman" panose="02020603050405020304" pitchFamily="18" charset="0"/>
                      </a:rPr>
                      <m:t>=</m:t>
                    </m:r>
                    <m:r>
                      <a:rPr lang="vi-VN" sz="2000" i="1">
                        <a:latin typeface="Cambria Math"/>
                        <a:ea typeface="Calibri" panose="020F0502020204030204" pitchFamily="34" charset="0"/>
                        <a:cs typeface="Times New Roman" panose="02020603050405020304" pitchFamily="18" charset="0"/>
                      </a:rPr>
                      <m:t>−</m:t>
                    </m:r>
                    <m:r>
                      <a:rPr lang="vi-VN" sz="2000">
                        <a:latin typeface="Cambria Math"/>
                        <a:ea typeface="Calibri" panose="020F0502020204030204" pitchFamily="34" charset="0"/>
                        <a:cs typeface="Times New Roman" panose="02020603050405020304" pitchFamily="18" charset="0"/>
                      </a:rPr>
                      <m:t>9</m:t>
                    </m:r>
                  </m:oMath>
                </a14:m>
                <a:r>
                  <a:rPr lang="vi-VN" sz="2000" dirty="0">
                    <a:latin typeface="+mn-lt"/>
                    <a:ea typeface="Calibri" panose="020F0502020204030204" pitchFamily="34" charset="0"/>
                    <a:cs typeface="Times New Roman" panose="02020603050405020304" pitchFamily="18" charset="0"/>
                  </a:rPr>
                  <a:t> và công bội </a:t>
                </a:r>
                <a14:m>
                  <m:oMath xmlns:m="http://schemas.openxmlformats.org/officeDocument/2006/math">
                    <m:r>
                      <m:rPr>
                        <m:sty m:val="p"/>
                      </m:rPr>
                      <a:rPr lang="vi-VN" sz="2000">
                        <a:latin typeface="Cambria Math"/>
                        <a:ea typeface="Calibri" panose="020F0502020204030204" pitchFamily="34" charset="0"/>
                        <a:cs typeface="Times New Roman" panose="02020603050405020304" pitchFamily="18" charset="0"/>
                      </a:rPr>
                      <m:t>q</m:t>
                    </m:r>
                    <m:r>
                      <a:rPr lang="vi-VN" sz="2000">
                        <a:latin typeface="Cambria Math"/>
                        <a:ea typeface="Calibri" panose="020F0502020204030204" pitchFamily="34" charset="0"/>
                        <a:cs typeface="Times New Roman" panose="02020603050405020304" pitchFamily="18" charset="0"/>
                      </a:rPr>
                      <m:t>=</m:t>
                    </m:r>
                    <m:r>
                      <a:rPr lang="vi-VN" sz="2000" i="1">
                        <a:latin typeface="Cambria Math"/>
                        <a:ea typeface="Calibri" panose="020F0502020204030204" pitchFamily="34"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r>
                          <a:rPr lang="vi-VN" sz="2000">
                            <a:latin typeface="Cambria Math"/>
                            <a:ea typeface="Calibri" panose="020F0502020204030204" pitchFamily="34" charset="0"/>
                            <a:cs typeface="Times New Roman" panose="02020603050405020304" pitchFamily="18" charset="0"/>
                          </a:rPr>
                          <m:t>1</m:t>
                        </m:r>
                      </m:num>
                      <m:den>
                        <m:r>
                          <a:rPr lang="vi-VN" sz="2000">
                            <a:latin typeface="Cambria Math"/>
                            <a:ea typeface="Calibri" panose="020F0502020204030204" pitchFamily="34" charset="0"/>
                            <a:cs typeface="Times New Roman" panose="02020603050405020304" pitchFamily="18" charset="0"/>
                          </a:rPr>
                          <m:t>3</m:t>
                        </m:r>
                      </m:den>
                    </m:f>
                  </m:oMath>
                </a14:m>
                <a:r>
                  <a:rPr lang="vi-VN" sz="2000" dirty="0">
                    <a:latin typeface="+mn-lt"/>
                    <a:ea typeface="Calibri" panose="020F0502020204030204" pitchFamily="34"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925983" y="2728592"/>
                <a:ext cx="7836731" cy="2370905"/>
              </a:xfrm>
              <a:prstGeom prst="rect">
                <a:avLst/>
              </a:prstGeom>
              <a:blipFill>
                <a:blip r:embed="rId4"/>
                <a:stretch>
                  <a:fillRect l="-856" r="-778" b="-771"/>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xmlns="" id="{DE4636D8-9D09-87A1-46ED-132861F6F775}"/>
              </a:ext>
            </a:extLst>
          </p:cNvPr>
          <p:cNvSpPr/>
          <p:nvPr/>
        </p:nvSpPr>
        <p:spPr>
          <a:xfrm>
            <a:off x="7797548" y="2374612"/>
            <a:ext cx="972752" cy="364371"/>
          </a:xfrm>
          <a:prstGeom prst="wedgeEllipseCallout">
            <a:avLst>
              <a:gd name="adj1" fmla="val -23844"/>
              <a:gd name="adj2" fmla="val 114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41672264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xmlns="" id="{1236F127-3368-50AF-E3EA-DE2AF01178DF}"/>
              </a:ext>
            </a:extLst>
          </p:cNvPr>
          <p:cNvSpPr txBox="1"/>
          <p:nvPr/>
        </p:nvSpPr>
        <p:spPr>
          <a:xfrm>
            <a:off x="3091874" y="279552"/>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56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2C6DE896-59E1-FE9A-AE89-00D657C2757E}"/>
                  </a:ext>
                </a:extLst>
              </p:cNvPr>
              <p:cNvSpPr txBox="1"/>
              <p:nvPr/>
            </p:nvSpPr>
            <p:spPr>
              <a:xfrm>
                <a:off x="860075" y="935853"/>
                <a:ext cx="7423849" cy="1635897"/>
              </a:xfrm>
              <a:prstGeom prst="rect">
                <a:avLst/>
              </a:prstGeom>
              <a:noFill/>
            </p:spPr>
            <p:txBody>
              <a:bodyPr wrap="square">
                <a:spAutoFit/>
              </a:bodyPr>
              <a:lstStyle/>
              <a:p>
                <a:pPr algn="just">
                  <a:lnSpc>
                    <a:spcPct val="150000"/>
                  </a:lnSpc>
                </a:pPr>
                <a:r>
                  <a:rPr lang="en-US" sz="2000" dirty="0">
                    <a:latin typeface="+mj-lt"/>
                  </a:rPr>
                  <a:t>Trong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a:p>
                <a:pPr algn="just">
                  <a:lnSpc>
                    <a:spcPct val="150000"/>
                  </a:lnSpc>
                </a:pPr>
                <a:r>
                  <a:rPr lang="en-US" sz="2000" dirty="0">
                    <a:latin typeface="+mj-lt"/>
                  </a:rPr>
                  <a:t>a) </a:t>
                </a:r>
                <a14:m>
                  <m:oMath xmlns:m="http://schemas.openxmlformats.org/officeDocument/2006/math">
                    <m:r>
                      <a:rPr lang="en-US" sz="2000" i="1" dirty="0" smtClean="0">
                        <a:latin typeface="Cambria Math" panose="02040503050406030204" pitchFamily="18" charset="0"/>
                      </a:rPr>
                      <m:t>5; – 0,5; 0,05; – 0,005; 0,0005</m:t>
                    </m:r>
                  </m:oMath>
                </a14:m>
                <a:r>
                  <a:rPr lang="en-US" sz="2000" dirty="0">
                    <a:latin typeface="+mj-lt"/>
                  </a:rPr>
                  <a:t>;    	b) </a:t>
                </a:r>
                <a14:m>
                  <m:oMath xmlns:m="http://schemas.openxmlformats.org/officeDocument/2006/math">
                    <m:r>
                      <a:rPr lang="en-US" sz="2000" i="1" dirty="0" smtClean="0">
                        <a:latin typeface="Cambria Math" panose="02040503050406030204" pitchFamily="18" charset="0"/>
                      </a:rPr>
                      <m:t>– 9; 3; – 1;</m:t>
                    </m:r>
                    <m:f>
                      <m:fPr>
                        <m:ctrlPr>
                          <a:rPr lang="en-US" sz="2000" b="0" i="1" dirty="0" smtClean="0">
                            <a:latin typeface="Cambria Math"/>
                          </a:rPr>
                        </m:ctrlPr>
                      </m:fPr>
                      <m:num>
                        <m:r>
                          <a:rPr lang="en-US" sz="2000" i="1" dirty="0" smtClean="0">
                            <a:latin typeface="Cambria Math" panose="02040503050406030204" pitchFamily="18" charset="0"/>
                          </a:rPr>
                          <m:t> 1</m:t>
                        </m:r>
                      </m:num>
                      <m:den>
                        <m:r>
                          <a:rPr lang="en-US" sz="2000" i="1" dirty="0" smtClean="0">
                            <a:latin typeface="Cambria Math" panose="02040503050406030204" pitchFamily="18" charset="0"/>
                          </a:rPr>
                          <m:t>3</m:t>
                        </m:r>
                      </m:den>
                    </m:f>
                    <m:r>
                      <a:rPr lang="en-US" sz="2000" i="1" dirty="0" smtClean="0">
                        <a:latin typeface="Cambria Math" panose="02040503050406030204" pitchFamily="18" charset="0"/>
                      </a:rPr>
                      <m:t>;−</m:t>
                    </m:r>
                    <m:f>
                      <m:fPr>
                        <m:ctrlPr>
                          <a:rPr lang="en-US" sz="2000" b="0" i="1" dirty="0" smtClean="0">
                            <a:latin typeface="Cambria Math"/>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9</m:t>
                        </m:r>
                      </m:den>
                    </m:f>
                  </m:oMath>
                </a14:m>
                <a:r>
                  <a:rPr lang="en-US" sz="2000" dirty="0">
                    <a:latin typeface="+mj-lt"/>
                  </a:rPr>
                  <a:t>;</a:t>
                </a:r>
              </a:p>
              <a:p>
                <a:pPr algn="just">
                  <a:lnSpc>
                    <a:spcPct val="150000"/>
                  </a:lnSpc>
                </a:pPr>
                <a:r>
                  <a:rPr lang="en-US" sz="2000" dirty="0">
                    <a:latin typeface="+mj-lt"/>
                  </a:rPr>
                  <a:t>c) </a:t>
                </a:r>
                <a14:m>
                  <m:oMath xmlns:m="http://schemas.openxmlformats.org/officeDocument/2006/math">
                    <m:r>
                      <a:rPr lang="en-US" sz="2000" i="1" dirty="0" smtClean="0">
                        <a:latin typeface="Cambria Math" panose="02040503050406030204" pitchFamily="18" charset="0"/>
                      </a:rPr>
                      <m:t>2; 8; 32; 64; 256</m:t>
                    </m:r>
                  </m:oMath>
                </a14:m>
                <a:r>
                  <a:rPr lang="en-US" sz="2000" dirty="0">
                    <a:latin typeface="+mj-lt"/>
                  </a:rPr>
                  <a:t>.</a:t>
                </a:r>
              </a:p>
            </p:txBody>
          </p:sp>
        </mc:Choice>
        <mc:Fallback xmlns="">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860075" y="935853"/>
                <a:ext cx="7423849" cy="1635897"/>
              </a:xfrm>
              <a:prstGeom prst="rect">
                <a:avLst/>
              </a:prstGeom>
              <a:blipFill>
                <a:blip r:embed="rId3"/>
                <a:stretch>
                  <a:fillRect l="-821" b="-48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60F3F9C4-C036-42F3-7B30-3DD2132A6C4B}"/>
                  </a:ext>
                </a:extLst>
              </p:cNvPr>
              <p:cNvSpPr txBox="1"/>
              <p:nvPr/>
            </p:nvSpPr>
            <p:spPr>
              <a:xfrm>
                <a:off x="860075" y="3101397"/>
                <a:ext cx="6662350" cy="1238288"/>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c) Ta có: </a:t>
                </a:r>
                <a14:m>
                  <m:oMath xmlns:m="http://schemas.openxmlformats.org/officeDocument/2006/math">
                    <m:f>
                      <m:fPr>
                        <m:ctrlPr>
                          <a:rPr lang="en-US" sz="2000" i="1">
                            <a:latin typeface="Cambria Math"/>
                            <a:ea typeface="Calibri" panose="020F0502020204030204" pitchFamily="34" charset="0"/>
                            <a:cs typeface="Times New Roman" panose="02020603050405020304" pitchFamily="18" charset="0"/>
                          </a:rPr>
                        </m:ctrlPr>
                      </m:fPr>
                      <m:num>
                        <m:r>
                          <a:rPr lang="vi-VN" sz="2000">
                            <a:latin typeface="Cambria Math"/>
                            <a:ea typeface="Calibri" panose="020F0502020204030204" pitchFamily="34" charset="0"/>
                            <a:cs typeface="Times New Roman" panose="02020603050405020304" pitchFamily="18" charset="0"/>
                          </a:rPr>
                          <m:t>8</m:t>
                        </m:r>
                      </m:num>
                      <m:den>
                        <m:r>
                          <a:rPr lang="vi-VN" sz="2000">
                            <a:latin typeface="Cambria Math"/>
                            <a:ea typeface="Calibri" panose="020F0502020204030204" pitchFamily="34" charset="0"/>
                            <a:cs typeface="Times New Roman" panose="02020603050405020304" pitchFamily="18" charset="0"/>
                          </a:rPr>
                          <m:t>2</m:t>
                        </m:r>
                      </m:den>
                    </m:f>
                    <m:r>
                      <a:rPr lang="vi-VN" sz="2000">
                        <a:latin typeface="Cambria Math"/>
                        <a:ea typeface="Calibri" panose="020F0502020204030204" pitchFamily="34"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r>
                          <a:rPr lang="vi-VN" sz="2000">
                            <a:latin typeface="Cambria Math"/>
                            <a:ea typeface="Calibri" panose="020F0502020204030204" pitchFamily="34" charset="0"/>
                            <a:cs typeface="Times New Roman" panose="02020603050405020304" pitchFamily="18" charset="0"/>
                          </a:rPr>
                          <m:t>32</m:t>
                        </m:r>
                      </m:num>
                      <m:den>
                        <m:r>
                          <a:rPr lang="vi-VN" sz="2000">
                            <a:latin typeface="Cambria Math"/>
                            <a:ea typeface="Calibri" panose="020F0502020204030204" pitchFamily="34" charset="0"/>
                            <a:cs typeface="Times New Roman" panose="02020603050405020304" pitchFamily="18" charset="0"/>
                          </a:rPr>
                          <m:t>8</m:t>
                        </m:r>
                      </m:den>
                    </m:f>
                    <m:r>
                      <a:rPr lang="vi-VN" sz="2000">
                        <a:latin typeface="Cambria Math"/>
                        <a:ea typeface="Calibri" panose="020F0502020204030204" pitchFamily="34"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r>
                          <a:rPr lang="vi-VN" sz="2000">
                            <a:latin typeface="Cambria Math"/>
                            <a:ea typeface="Calibri" panose="020F0502020204030204" pitchFamily="34" charset="0"/>
                            <a:cs typeface="Times New Roman" panose="02020603050405020304" pitchFamily="18" charset="0"/>
                          </a:rPr>
                          <m:t>256</m:t>
                        </m:r>
                      </m:num>
                      <m:den>
                        <m:r>
                          <a:rPr lang="vi-VN" sz="2000">
                            <a:latin typeface="Cambria Math"/>
                            <a:ea typeface="Calibri" panose="020F0502020204030204" pitchFamily="34" charset="0"/>
                            <a:cs typeface="Times New Roman" panose="02020603050405020304" pitchFamily="18" charset="0"/>
                          </a:rPr>
                          <m:t>64</m:t>
                        </m:r>
                      </m:den>
                    </m:f>
                    <m:r>
                      <a:rPr lang="vi-VN" sz="2000">
                        <a:latin typeface="Cambria Math"/>
                        <a:ea typeface="Calibri" panose="020F0502020204030204" pitchFamily="34" charset="0"/>
                        <a:cs typeface="Times New Roman" panose="02020603050405020304" pitchFamily="18" charset="0"/>
                      </a:rPr>
                      <m:t>≠</m:t>
                    </m:r>
                    <m:f>
                      <m:fPr>
                        <m:ctrlPr>
                          <a:rPr lang="en-US" sz="2000" i="1">
                            <a:latin typeface="Cambria Math"/>
                            <a:ea typeface="Calibri" panose="020F0502020204030204" pitchFamily="34" charset="0"/>
                            <a:cs typeface="Times New Roman" panose="02020603050405020304" pitchFamily="18" charset="0"/>
                          </a:rPr>
                        </m:ctrlPr>
                      </m:fPr>
                      <m:num>
                        <m:r>
                          <a:rPr lang="vi-VN" sz="2000">
                            <a:latin typeface="Cambria Math"/>
                            <a:ea typeface="Calibri" panose="020F0502020204030204" pitchFamily="34" charset="0"/>
                            <a:cs typeface="Times New Roman" panose="02020603050405020304" pitchFamily="18" charset="0"/>
                          </a:rPr>
                          <m:t>64</m:t>
                        </m:r>
                      </m:num>
                      <m:den>
                        <m:r>
                          <a:rPr lang="vi-VN" sz="2000">
                            <a:latin typeface="Cambria Math"/>
                            <a:ea typeface="Calibri" panose="020F0502020204030204" pitchFamily="34" charset="0"/>
                            <a:cs typeface="Times New Roman" panose="02020603050405020304" pitchFamily="18" charset="0"/>
                          </a:rPr>
                          <m:t>32</m:t>
                        </m:r>
                      </m:den>
                    </m:f>
                  </m:oMath>
                </a14:m>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Vì vậy dãy trên không là cấp số nhân.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860075" y="3101397"/>
                <a:ext cx="6662350" cy="1238288"/>
              </a:xfrm>
              <a:prstGeom prst="rect">
                <a:avLst/>
              </a:prstGeom>
              <a:blipFill>
                <a:blip r:embed="rId4"/>
                <a:stretch>
                  <a:fillRect l="-915" b="-8867"/>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xmlns="" id="{DE4636D8-9D09-87A1-46ED-132861F6F775}"/>
              </a:ext>
            </a:extLst>
          </p:cNvPr>
          <p:cNvSpPr/>
          <p:nvPr/>
        </p:nvSpPr>
        <p:spPr>
          <a:xfrm>
            <a:off x="7797548" y="2374612"/>
            <a:ext cx="972752" cy="364371"/>
          </a:xfrm>
          <a:prstGeom prst="wedgeEllipseCallout">
            <a:avLst>
              <a:gd name="adj1" fmla="val -23844"/>
              <a:gd name="adj2" fmla="val 114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2814741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xmlns="" id="{3E9D38DA-B346-B729-7C1E-405415974930}"/>
              </a:ext>
            </a:extLst>
          </p:cNvPr>
          <p:cNvSpPr txBox="1"/>
          <p:nvPr/>
        </p:nvSpPr>
        <p:spPr>
          <a:xfrm>
            <a:off x="738676" y="47569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xmlns="" id="{3B6657EA-8DB0-4F62-C955-9669EE0B3E14}"/>
              </a:ext>
            </a:extLst>
          </p:cNvPr>
          <p:cNvSpPr txBox="1"/>
          <p:nvPr/>
        </p:nvSpPr>
        <p:spPr>
          <a:xfrm>
            <a:off x="3855819" y="291274"/>
            <a:ext cx="5047124" cy="964816"/>
          </a:xfrm>
          <a:prstGeom prst="rect">
            <a:avLst/>
          </a:prstGeom>
          <a:noFill/>
        </p:spPr>
        <p:txBody>
          <a:bodyPr wrap="square">
            <a:spAutoFit/>
          </a:bodyPr>
          <a:lstStyle/>
          <a:p>
            <a:pPr>
              <a:lnSpc>
                <a:spcPct val="150000"/>
              </a:lnSpc>
              <a:buClrTx/>
              <a:defRPr/>
            </a:pPr>
            <a:r>
              <a:rPr lang="vi-VN" sz="2000" dirty="0">
                <a:latin typeface="+mn-lt"/>
              </a:rPr>
              <a:t>Chứng minh mỗi dãy số (u</a:t>
            </a:r>
            <a:r>
              <a:rPr lang="vi-VN" sz="2000" baseline="-25000" dirty="0">
                <a:latin typeface="+mn-lt"/>
              </a:rPr>
              <a:t>n</a:t>
            </a:r>
            <a:r>
              <a:rPr lang="vi-VN" sz="2000" dirty="0">
                <a:latin typeface="+mn-lt"/>
              </a:rPr>
              <a:t>) với mỗi số hạng tổng quát như sau là cấp số nhân:</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548DBBB1-6FF4-8ADC-3836-614C6CD34E87}"/>
                  </a:ext>
                </a:extLst>
              </p:cNvPr>
              <p:cNvSpPr txBox="1"/>
              <p:nvPr/>
            </p:nvSpPr>
            <p:spPr>
              <a:xfrm>
                <a:off x="738676" y="1308557"/>
                <a:ext cx="7666644" cy="69910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4</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2</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000" b="0" i="1" kern="1200" smtClean="0">
                                <a:solidFill>
                                  <a:prstClr val="black"/>
                                </a:solidFill>
                                <a:latin typeface="Cambria Math"/>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3</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a:ea typeface="+mn-ea"/>
                            <a:cs typeface="Arial" panose="020B0604020202020204" pitchFamily="34" charset="0"/>
                          </a:rPr>
                        </m:ctrlPr>
                      </m:sSupPr>
                      <m:e>
                        <m:d>
                          <m:dPr>
                            <m:ctrlPr>
                              <a:rPr lang="en-US" sz="2000" b="0" i="1" kern="1200" smtClean="0">
                                <a:solidFill>
                                  <a:prstClr val="black"/>
                                </a:solidFill>
                                <a:latin typeface="Cambria Math"/>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−0,75</m:t>
                            </m:r>
                          </m:e>
                        </m:d>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308557"/>
                <a:ext cx="7666644" cy="699102"/>
              </a:xfrm>
              <a:prstGeom prst="rect">
                <a:avLst/>
              </a:prstGeom>
              <a:blipFill>
                <a:blip r:embed="rId3"/>
                <a:stretch>
                  <a:fillRect l="-795" b="-526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xmlns=""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5A0E5625-E514-6CAF-D843-0D0612A15BB7}"/>
                  </a:ext>
                </a:extLst>
              </p:cNvPr>
              <p:cNvSpPr txBox="1"/>
              <p:nvPr/>
            </p:nvSpPr>
            <p:spPr>
              <a:xfrm>
                <a:off x="1035466" y="2475287"/>
                <a:ext cx="5640705" cy="2042162"/>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a)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a:ea typeface="Times New Roman" panose="02020603050405020304" pitchFamily="18" charset="0"/>
                            <a:cs typeface="Times New Roman" panose="02020603050405020304" pitchFamily="18" charset="0"/>
                          </a:rPr>
                          <m:t>𝑢</m:t>
                        </m:r>
                      </m:e>
                      <m:sub>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b>
                    </m:sSub>
                    <m:r>
                      <a:rPr lang="en-US" sz="2000" i="1">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en-US" sz="2000" i="1">
                            <a:latin typeface="Cambria Math"/>
                            <a:ea typeface="Times New Roman" panose="02020603050405020304" pitchFamily="18" charset="0"/>
                            <a:cs typeface="Times New Roman" panose="02020603050405020304" pitchFamily="18" charset="0"/>
                          </a:rPr>
                          <m:t>3</m:t>
                        </m:r>
                      </m:num>
                      <m:den>
                        <m:r>
                          <a:rPr lang="en-US" sz="2000" i="1">
                            <a:latin typeface="Cambria Math"/>
                            <a:ea typeface="Times New Roman" panose="02020603050405020304" pitchFamily="18" charset="0"/>
                            <a:cs typeface="Times New Roman" panose="02020603050405020304" pitchFamily="18" charset="0"/>
                          </a:rPr>
                          <m:t>4</m:t>
                        </m:r>
                      </m:den>
                    </m:f>
                    <m:r>
                      <a:rPr lang="en-US" sz="2000" i="1">
                        <a:latin typeface="Cambria Math"/>
                        <a:ea typeface="Times New Roman" panose="02020603050405020304" pitchFamily="18" charset="0"/>
                        <a:cs typeface="Times New Roman" panose="02020603050405020304" pitchFamily="18" charset="0"/>
                      </a:rPr>
                      <m:t>.</m:t>
                    </m:r>
                    <m:sSup>
                      <m:sSupPr>
                        <m:ctrlPr>
                          <a:rPr lang="en-US" sz="2000" i="1">
                            <a:latin typeface="Cambria Math"/>
                            <a:ea typeface="Times New Roman" panose="02020603050405020304" pitchFamily="18" charset="0"/>
                            <a:cs typeface="Times New Roman" panose="02020603050405020304" pitchFamily="18" charset="0"/>
                          </a:rPr>
                        </m:ctrlPr>
                      </m:sSupPr>
                      <m:e>
                        <m:r>
                          <a:rPr lang="en-US" sz="2000" i="1">
                            <a:latin typeface="Cambria Math"/>
                            <a:ea typeface="Times New Roman" panose="02020603050405020304" pitchFamily="18" charset="0"/>
                            <a:cs typeface="Times New Roman" panose="02020603050405020304" pitchFamily="18" charset="0"/>
                          </a:rPr>
                          <m:t>2</m:t>
                        </m:r>
                      </m:e>
                      <m:sup>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p>
                    </m:sSup>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latin typeface="Cambria Math"/>
                            <a:ea typeface="Times New Roman" panose="02020603050405020304" pitchFamily="18" charset="0"/>
                            <a:cs typeface="Times New Roman" panose="02020603050405020304" pitchFamily="18" charset="0"/>
                          </a:rPr>
                        </m:ctrlPr>
                      </m:fPr>
                      <m:num>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a:ea typeface="Times New Roman" panose="02020603050405020304" pitchFamily="18" charset="0"/>
                                <a:cs typeface="Times New Roman" panose="02020603050405020304" pitchFamily="18" charset="0"/>
                              </a:rPr>
                              <m:t>𝑢</m:t>
                            </m:r>
                          </m:e>
                          <m:sub>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b>
                        </m:sSub>
                      </m:num>
                      <m:den>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a:ea typeface="Times New Roman" panose="02020603050405020304" pitchFamily="18" charset="0"/>
                                <a:cs typeface="Times New Roman" panose="02020603050405020304" pitchFamily="18" charset="0"/>
                              </a:rPr>
                              <m:t>𝑢</m:t>
                            </m:r>
                          </m:e>
                          <m:sub>
                            <m:r>
                              <a:rPr lang="en-US" sz="2000" i="1">
                                <a:latin typeface="Cambria Math"/>
                                <a:ea typeface="Times New Roman" panose="02020603050405020304" pitchFamily="18" charset="0"/>
                                <a:cs typeface="Times New Roman" panose="02020603050405020304" pitchFamily="18" charset="0"/>
                              </a:rPr>
                              <m:t>𝑛</m:t>
                            </m:r>
                          </m:sub>
                        </m:sSub>
                      </m:den>
                    </m:f>
                    <m:r>
                      <a:rPr lang="en-US" sz="2000" i="1">
                        <a:latin typeface="Cambria Math"/>
                        <a:ea typeface="Times New Roman" panose="02020603050405020304" pitchFamily="18" charset="0"/>
                        <a:cs typeface="Times New Roman" panose="02020603050405020304" pitchFamily="18" charset="0"/>
                      </a:rPr>
                      <m:t>=</m:t>
                    </m:r>
                    <m:d>
                      <m:dPr>
                        <m:ctrlPr>
                          <a:rPr lang="en-US" sz="2000" i="1">
                            <a:latin typeface="Cambria Math"/>
                            <a:ea typeface="Times New Roman" panose="02020603050405020304" pitchFamily="18" charset="0"/>
                            <a:cs typeface="Times New Roman" panose="02020603050405020304" pitchFamily="18" charset="0"/>
                          </a:rPr>
                        </m:ctrlPr>
                      </m:dPr>
                      <m:e>
                        <m:r>
                          <a:rPr lang="en-US" sz="2000" i="1">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en-US" sz="2000" i="1">
                                <a:latin typeface="Cambria Math"/>
                                <a:ea typeface="Times New Roman" panose="02020603050405020304" pitchFamily="18" charset="0"/>
                                <a:cs typeface="Times New Roman" panose="02020603050405020304" pitchFamily="18" charset="0"/>
                              </a:rPr>
                              <m:t>3</m:t>
                            </m:r>
                          </m:num>
                          <m:den>
                            <m:r>
                              <a:rPr lang="en-US" sz="2000" i="1">
                                <a:latin typeface="Cambria Math"/>
                                <a:ea typeface="Times New Roman" panose="02020603050405020304" pitchFamily="18" charset="0"/>
                                <a:cs typeface="Times New Roman" panose="02020603050405020304" pitchFamily="18" charset="0"/>
                              </a:rPr>
                              <m:t>4</m:t>
                            </m:r>
                          </m:den>
                        </m:f>
                        <m:r>
                          <a:rPr lang="en-US" sz="2000" i="1">
                            <a:latin typeface="Cambria Math"/>
                            <a:ea typeface="Times New Roman" panose="02020603050405020304" pitchFamily="18" charset="0"/>
                            <a:cs typeface="Times New Roman" panose="02020603050405020304" pitchFamily="18" charset="0"/>
                          </a:rPr>
                          <m:t>.</m:t>
                        </m:r>
                        <m:sSup>
                          <m:sSupPr>
                            <m:ctrlPr>
                              <a:rPr lang="en-US" sz="2000" i="1">
                                <a:latin typeface="Cambria Math"/>
                                <a:ea typeface="Times New Roman" panose="02020603050405020304" pitchFamily="18" charset="0"/>
                                <a:cs typeface="Times New Roman" panose="02020603050405020304" pitchFamily="18" charset="0"/>
                              </a:rPr>
                            </m:ctrlPr>
                          </m:sSupPr>
                          <m:e>
                            <m:r>
                              <a:rPr lang="en-US" sz="2000" i="1">
                                <a:latin typeface="Cambria Math"/>
                                <a:ea typeface="Times New Roman" panose="02020603050405020304" pitchFamily="18" charset="0"/>
                                <a:cs typeface="Times New Roman" panose="02020603050405020304" pitchFamily="18" charset="0"/>
                              </a:rPr>
                              <m:t>2</m:t>
                            </m:r>
                          </m:e>
                          <m:sup>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p>
                        </m:sSup>
                      </m:e>
                    </m:d>
                    <m:r>
                      <a:rPr lang="en-US" sz="2000" i="1">
                        <a:latin typeface="Cambria Math"/>
                        <a:ea typeface="Times New Roman" panose="02020603050405020304" pitchFamily="18" charset="0"/>
                        <a:cs typeface="Times New Roman" panose="02020603050405020304" pitchFamily="18" charset="0"/>
                      </a:rPr>
                      <m:t>:</m:t>
                    </m:r>
                    <m:d>
                      <m:dPr>
                        <m:ctrlPr>
                          <a:rPr lang="en-US" sz="2000" i="1">
                            <a:latin typeface="Cambria Math"/>
                            <a:ea typeface="Times New Roman" panose="02020603050405020304" pitchFamily="18" charset="0"/>
                            <a:cs typeface="Times New Roman" panose="02020603050405020304" pitchFamily="18" charset="0"/>
                          </a:rPr>
                        </m:ctrlPr>
                      </m:dPr>
                      <m:e>
                        <m:r>
                          <a:rPr lang="en-US" sz="2000" i="1">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en-US" sz="2000" i="1">
                                <a:latin typeface="Cambria Math"/>
                                <a:ea typeface="Times New Roman" panose="02020603050405020304" pitchFamily="18" charset="0"/>
                                <a:cs typeface="Times New Roman" panose="02020603050405020304" pitchFamily="18" charset="0"/>
                              </a:rPr>
                              <m:t>3</m:t>
                            </m:r>
                          </m:num>
                          <m:den>
                            <m:r>
                              <a:rPr lang="en-US" sz="2000" i="1">
                                <a:latin typeface="Cambria Math"/>
                                <a:ea typeface="Times New Roman" panose="02020603050405020304" pitchFamily="18" charset="0"/>
                                <a:cs typeface="Times New Roman" panose="02020603050405020304" pitchFamily="18" charset="0"/>
                              </a:rPr>
                              <m:t>4</m:t>
                            </m:r>
                          </m:den>
                        </m:f>
                        <m:r>
                          <a:rPr lang="en-US" sz="2000" i="1">
                            <a:latin typeface="Cambria Math"/>
                            <a:ea typeface="Times New Roman" panose="02020603050405020304" pitchFamily="18" charset="0"/>
                            <a:cs typeface="Times New Roman" panose="02020603050405020304" pitchFamily="18" charset="0"/>
                          </a:rPr>
                          <m:t>.</m:t>
                        </m:r>
                        <m:sSup>
                          <m:sSupPr>
                            <m:ctrlPr>
                              <a:rPr lang="en-US" sz="2000" i="1">
                                <a:latin typeface="Cambria Math"/>
                                <a:ea typeface="Times New Roman" panose="02020603050405020304" pitchFamily="18" charset="0"/>
                                <a:cs typeface="Times New Roman" panose="02020603050405020304" pitchFamily="18" charset="0"/>
                              </a:rPr>
                            </m:ctrlPr>
                          </m:sSupPr>
                          <m:e>
                            <m:r>
                              <a:rPr lang="en-US" sz="2000" i="1">
                                <a:latin typeface="Cambria Math"/>
                                <a:ea typeface="Times New Roman" panose="02020603050405020304" pitchFamily="18" charset="0"/>
                                <a:cs typeface="Times New Roman" panose="02020603050405020304" pitchFamily="18" charset="0"/>
                              </a:rPr>
                              <m:t>2</m:t>
                            </m:r>
                          </m:e>
                          <m:sup>
                            <m:r>
                              <a:rPr lang="en-US" sz="2000" i="1">
                                <a:latin typeface="Cambria Math"/>
                                <a:ea typeface="Times New Roman" panose="02020603050405020304" pitchFamily="18" charset="0"/>
                                <a:cs typeface="Times New Roman" panose="02020603050405020304" pitchFamily="18" charset="0"/>
                              </a:rPr>
                              <m:t>𝑛</m:t>
                            </m:r>
                          </m:sup>
                        </m:sSup>
                      </m:e>
                    </m:d>
                    <m:r>
                      <a:rPr lang="en-US" sz="2000" i="1">
                        <a:latin typeface="Cambria Math"/>
                        <a:ea typeface="Times New Roman" panose="02020603050405020304" pitchFamily="18" charset="0"/>
                        <a:cs typeface="Times New Roman" panose="02020603050405020304" pitchFamily="18" charset="0"/>
                      </a:rPr>
                      <m:t>=2</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Vì</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dãy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đã</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cho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một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nhân</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1035466" y="2475287"/>
                <a:ext cx="5640705" cy="2042162"/>
              </a:xfrm>
              <a:prstGeom prst="rect">
                <a:avLst/>
              </a:prstGeom>
              <a:blipFill>
                <a:blip r:embed="rId4"/>
                <a:stretch>
                  <a:fillRect l="-1189" b="-50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xmlns="" id="{763E104D-A1D6-500B-2325-E7D70E5B8444}"/>
              </a:ext>
            </a:extLst>
          </p:cNvPr>
          <p:cNvPicPr>
            <a:picLocks noChangeAspect="1"/>
          </p:cNvPicPr>
          <p:nvPr/>
        </p:nvPicPr>
        <p:blipFill>
          <a:blip r:embed="rId5"/>
          <a:stretch>
            <a:fillRect/>
          </a:stretch>
        </p:blipFill>
        <p:spPr>
          <a:xfrm flipH="1">
            <a:off x="6312961" y="3381851"/>
            <a:ext cx="3160110" cy="176164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xmlns="" id="{3E9D38DA-B346-B729-7C1E-405415974930}"/>
              </a:ext>
            </a:extLst>
          </p:cNvPr>
          <p:cNvSpPr txBox="1"/>
          <p:nvPr/>
        </p:nvSpPr>
        <p:spPr>
          <a:xfrm>
            <a:off x="738676" y="47569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xmlns="" id="{3B6657EA-8DB0-4F62-C955-9669EE0B3E14}"/>
              </a:ext>
            </a:extLst>
          </p:cNvPr>
          <p:cNvSpPr txBox="1"/>
          <p:nvPr/>
        </p:nvSpPr>
        <p:spPr>
          <a:xfrm>
            <a:off x="3855819" y="291274"/>
            <a:ext cx="5047124" cy="964816"/>
          </a:xfrm>
          <a:prstGeom prst="rect">
            <a:avLst/>
          </a:prstGeom>
          <a:noFill/>
        </p:spPr>
        <p:txBody>
          <a:bodyPr wrap="square">
            <a:spAutoFit/>
          </a:bodyPr>
          <a:lstStyle/>
          <a:p>
            <a:pPr>
              <a:lnSpc>
                <a:spcPct val="150000"/>
              </a:lnSpc>
              <a:buClrTx/>
              <a:defRPr/>
            </a:pPr>
            <a:r>
              <a:rPr lang="vi-VN" sz="2000" dirty="0">
                <a:latin typeface="+mn-lt"/>
              </a:rPr>
              <a:t>Chứng minh mỗi dãy số (u</a:t>
            </a:r>
            <a:r>
              <a:rPr lang="vi-VN" sz="2000" baseline="-25000" dirty="0">
                <a:latin typeface="+mn-lt"/>
              </a:rPr>
              <a:t>n</a:t>
            </a:r>
            <a:r>
              <a:rPr lang="vi-VN" sz="2000" dirty="0">
                <a:latin typeface="+mn-lt"/>
              </a:rPr>
              <a:t>) với mỗi số hạng tổng quát như sau là cấp số nhân:</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548DBBB1-6FF4-8ADC-3836-614C6CD34E87}"/>
                  </a:ext>
                </a:extLst>
              </p:cNvPr>
              <p:cNvSpPr txBox="1"/>
              <p:nvPr/>
            </p:nvSpPr>
            <p:spPr>
              <a:xfrm>
                <a:off x="738676" y="1308557"/>
                <a:ext cx="7666644" cy="69910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4</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2</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000" b="0" i="1" kern="1200" smtClean="0">
                                <a:solidFill>
                                  <a:prstClr val="black"/>
                                </a:solidFill>
                                <a:latin typeface="Cambria Math"/>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3</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a:ea typeface="+mn-ea"/>
                            <a:cs typeface="Arial" panose="020B0604020202020204" pitchFamily="34" charset="0"/>
                          </a:rPr>
                        </m:ctrlPr>
                      </m:sSupPr>
                      <m:e>
                        <m:d>
                          <m:dPr>
                            <m:ctrlPr>
                              <a:rPr lang="en-US" sz="2000" b="0" i="1" kern="1200" smtClean="0">
                                <a:solidFill>
                                  <a:prstClr val="black"/>
                                </a:solidFill>
                                <a:latin typeface="Cambria Math"/>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−0,75</m:t>
                            </m:r>
                          </m:e>
                        </m:d>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308557"/>
                <a:ext cx="7666644" cy="699102"/>
              </a:xfrm>
              <a:prstGeom prst="rect">
                <a:avLst/>
              </a:prstGeom>
              <a:blipFill>
                <a:blip r:embed="rId3"/>
                <a:stretch>
                  <a:fillRect l="-795" b="-526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xmlns=""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5A0E5625-E514-6CAF-D843-0D0612A15BB7}"/>
                  </a:ext>
                </a:extLst>
              </p:cNvPr>
              <p:cNvSpPr txBox="1"/>
              <p:nvPr/>
            </p:nvSpPr>
            <p:spPr>
              <a:xfrm>
                <a:off x="1035466" y="2475287"/>
                <a:ext cx="5640705" cy="2055371"/>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b)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a:ea typeface="Times New Roman" panose="02020603050405020304" pitchFamily="18" charset="0"/>
                            <a:cs typeface="Times New Roman" panose="02020603050405020304" pitchFamily="18" charset="0"/>
                          </a:rPr>
                          <m:t>𝑢</m:t>
                        </m:r>
                      </m:e>
                      <m:sub>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b>
                    </m:sSub>
                    <m:r>
                      <a:rPr lang="en-US" sz="2000" i="1">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en-US" sz="2000" i="1">
                            <a:latin typeface="Cambria Math"/>
                            <a:ea typeface="Times New Roman" panose="02020603050405020304" pitchFamily="18" charset="0"/>
                            <a:cs typeface="Times New Roman" panose="02020603050405020304" pitchFamily="18" charset="0"/>
                          </a:rPr>
                          <m:t>5</m:t>
                        </m:r>
                      </m:num>
                      <m:den>
                        <m:sSup>
                          <m:sSupPr>
                            <m:ctrlPr>
                              <a:rPr lang="en-US" sz="2000" i="1">
                                <a:latin typeface="Cambria Math"/>
                                <a:ea typeface="Times New Roman" panose="02020603050405020304" pitchFamily="18" charset="0"/>
                                <a:cs typeface="Times New Roman" panose="02020603050405020304" pitchFamily="18" charset="0"/>
                              </a:rPr>
                            </m:ctrlPr>
                          </m:sSupPr>
                          <m:e>
                            <m:r>
                              <a:rPr lang="en-US" sz="2000" i="1">
                                <a:latin typeface="Cambria Math"/>
                                <a:ea typeface="Times New Roman" panose="02020603050405020304" pitchFamily="18" charset="0"/>
                                <a:cs typeface="Times New Roman" panose="02020603050405020304" pitchFamily="18" charset="0"/>
                              </a:rPr>
                              <m:t>3</m:t>
                            </m:r>
                          </m:e>
                          <m:sup>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p>
                        </m:sSup>
                      </m:den>
                    </m:f>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latin typeface="Cambria Math"/>
                            <a:ea typeface="Times New Roman" panose="02020603050405020304" pitchFamily="18" charset="0"/>
                            <a:cs typeface="Times New Roman" panose="02020603050405020304" pitchFamily="18" charset="0"/>
                          </a:rPr>
                        </m:ctrlPr>
                      </m:fPr>
                      <m:num>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a:ea typeface="Times New Roman" panose="02020603050405020304" pitchFamily="18" charset="0"/>
                                <a:cs typeface="Times New Roman" panose="02020603050405020304" pitchFamily="18" charset="0"/>
                              </a:rPr>
                              <m:t>𝑢</m:t>
                            </m:r>
                          </m:e>
                          <m:sub>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b>
                        </m:sSub>
                      </m:num>
                      <m:den>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a:ea typeface="Times New Roman" panose="02020603050405020304" pitchFamily="18" charset="0"/>
                                <a:cs typeface="Times New Roman" panose="02020603050405020304" pitchFamily="18" charset="0"/>
                              </a:rPr>
                              <m:t>𝑢</m:t>
                            </m:r>
                          </m:e>
                          <m:sub>
                            <m:r>
                              <a:rPr lang="en-US" sz="2000" i="1">
                                <a:latin typeface="Cambria Math"/>
                                <a:ea typeface="Times New Roman" panose="02020603050405020304" pitchFamily="18" charset="0"/>
                                <a:cs typeface="Times New Roman" panose="02020603050405020304" pitchFamily="18" charset="0"/>
                              </a:rPr>
                              <m:t>𝑛</m:t>
                            </m:r>
                          </m:sub>
                        </m:sSub>
                      </m:den>
                    </m:f>
                    <m:r>
                      <a:rPr lang="en-US" sz="2000" i="1">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en-US" sz="2000" i="1">
                            <a:latin typeface="Cambria Math"/>
                            <a:ea typeface="Times New Roman" panose="02020603050405020304" pitchFamily="18" charset="0"/>
                            <a:cs typeface="Times New Roman" panose="02020603050405020304" pitchFamily="18" charset="0"/>
                          </a:rPr>
                          <m:t>5</m:t>
                        </m:r>
                      </m:num>
                      <m:den>
                        <m:sSup>
                          <m:sSupPr>
                            <m:ctrlPr>
                              <a:rPr lang="en-US" sz="2000" i="1">
                                <a:latin typeface="Cambria Math"/>
                                <a:ea typeface="Times New Roman" panose="02020603050405020304" pitchFamily="18" charset="0"/>
                                <a:cs typeface="Times New Roman" panose="02020603050405020304" pitchFamily="18" charset="0"/>
                              </a:rPr>
                            </m:ctrlPr>
                          </m:sSupPr>
                          <m:e>
                            <m:r>
                              <a:rPr lang="en-US" sz="2000" i="1">
                                <a:latin typeface="Cambria Math"/>
                                <a:ea typeface="Times New Roman" panose="02020603050405020304" pitchFamily="18" charset="0"/>
                                <a:cs typeface="Times New Roman" panose="02020603050405020304" pitchFamily="18" charset="0"/>
                              </a:rPr>
                              <m:t>3</m:t>
                            </m:r>
                          </m:e>
                          <m:sup>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p>
                        </m:sSup>
                      </m:den>
                    </m:f>
                    <m:r>
                      <a:rPr lang="en-US" sz="2000" i="1">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en-US" sz="2000" i="1">
                            <a:latin typeface="Cambria Math"/>
                            <a:ea typeface="Times New Roman" panose="02020603050405020304" pitchFamily="18" charset="0"/>
                            <a:cs typeface="Times New Roman" panose="02020603050405020304" pitchFamily="18" charset="0"/>
                          </a:rPr>
                          <m:t>5</m:t>
                        </m:r>
                      </m:num>
                      <m:den>
                        <m:sSup>
                          <m:sSupPr>
                            <m:ctrlPr>
                              <a:rPr lang="en-US" sz="2000" i="1">
                                <a:latin typeface="Cambria Math"/>
                                <a:ea typeface="Times New Roman" panose="02020603050405020304" pitchFamily="18" charset="0"/>
                                <a:cs typeface="Times New Roman" panose="02020603050405020304" pitchFamily="18" charset="0"/>
                              </a:rPr>
                            </m:ctrlPr>
                          </m:sSupPr>
                          <m:e>
                            <m:r>
                              <a:rPr lang="en-US" sz="2000" i="1">
                                <a:latin typeface="Cambria Math"/>
                                <a:ea typeface="Times New Roman" panose="02020603050405020304" pitchFamily="18" charset="0"/>
                                <a:cs typeface="Times New Roman" panose="02020603050405020304" pitchFamily="18" charset="0"/>
                              </a:rPr>
                              <m:t>3</m:t>
                            </m:r>
                          </m:e>
                          <m:sup>
                            <m:r>
                              <a:rPr lang="en-US" sz="2000" i="1">
                                <a:latin typeface="Cambria Math"/>
                                <a:ea typeface="Times New Roman" panose="02020603050405020304" pitchFamily="18" charset="0"/>
                                <a:cs typeface="Times New Roman" panose="02020603050405020304" pitchFamily="18" charset="0"/>
                              </a:rPr>
                              <m:t>𝑛</m:t>
                            </m:r>
                          </m:sup>
                        </m:sSup>
                      </m:den>
                    </m:f>
                    <m:r>
                      <a:rPr lang="en-US" sz="2000" i="1">
                        <a:latin typeface="Cambria Math"/>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en-US" sz="2000" i="1">
                            <a:latin typeface="Cambria Math"/>
                            <a:ea typeface="Times New Roman" panose="02020603050405020304" pitchFamily="18" charset="0"/>
                            <a:cs typeface="Times New Roman" panose="02020603050405020304" pitchFamily="18" charset="0"/>
                          </a:rPr>
                          <m:t>1</m:t>
                        </m:r>
                      </m:num>
                      <m:den>
                        <m:r>
                          <a:rPr lang="en-US" sz="2000" i="1">
                            <a:latin typeface="Cambria Math"/>
                            <a:ea typeface="Times New Roman" panose="02020603050405020304" pitchFamily="18" charset="0"/>
                            <a:cs typeface="Times New Roman" panose="02020603050405020304" pitchFamily="18" charset="0"/>
                          </a:rPr>
                          <m:t>3</m:t>
                        </m:r>
                      </m:den>
                    </m:f>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Vì</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dãy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đã</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cho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một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nhân</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1035466" y="2475287"/>
                <a:ext cx="5640705" cy="2055371"/>
              </a:xfrm>
              <a:prstGeom prst="rect">
                <a:avLst/>
              </a:prstGeom>
              <a:blipFill>
                <a:blip r:embed="rId4"/>
                <a:stretch>
                  <a:fillRect l="-1189" b="-445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xmlns="" id="{763E104D-A1D6-500B-2325-E7D70E5B8444}"/>
              </a:ext>
            </a:extLst>
          </p:cNvPr>
          <p:cNvPicPr>
            <a:picLocks noChangeAspect="1"/>
          </p:cNvPicPr>
          <p:nvPr/>
        </p:nvPicPr>
        <p:blipFill>
          <a:blip r:embed="rId5"/>
          <a:stretch>
            <a:fillRect/>
          </a:stretch>
        </p:blipFill>
        <p:spPr>
          <a:xfrm flipH="1">
            <a:off x="6312961" y="3381851"/>
            <a:ext cx="3160110" cy="1761649"/>
          </a:xfrm>
          <a:prstGeom prst="rect">
            <a:avLst/>
          </a:prstGeom>
        </p:spPr>
      </p:pic>
    </p:spTree>
    <p:extLst>
      <p:ext uri="{BB962C8B-B14F-4D97-AF65-F5344CB8AC3E}">
        <p14:creationId xmlns:p14="http://schemas.microsoft.com/office/powerpoint/2010/main" val="8722002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xmlns="" id="{3E9D38DA-B346-B729-7C1E-405415974930}"/>
              </a:ext>
            </a:extLst>
          </p:cNvPr>
          <p:cNvSpPr txBox="1"/>
          <p:nvPr/>
        </p:nvSpPr>
        <p:spPr>
          <a:xfrm>
            <a:off x="738676" y="47569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xmlns="" id="{3B6657EA-8DB0-4F62-C955-9669EE0B3E14}"/>
              </a:ext>
            </a:extLst>
          </p:cNvPr>
          <p:cNvSpPr txBox="1"/>
          <p:nvPr/>
        </p:nvSpPr>
        <p:spPr>
          <a:xfrm>
            <a:off x="3855819" y="291274"/>
            <a:ext cx="5047124" cy="964816"/>
          </a:xfrm>
          <a:prstGeom prst="rect">
            <a:avLst/>
          </a:prstGeom>
          <a:noFill/>
        </p:spPr>
        <p:txBody>
          <a:bodyPr wrap="square">
            <a:spAutoFit/>
          </a:bodyPr>
          <a:lstStyle/>
          <a:p>
            <a:pPr>
              <a:lnSpc>
                <a:spcPct val="150000"/>
              </a:lnSpc>
              <a:buClrTx/>
              <a:defRPr/>
            </a:pPr>
            <a:r>
              <a:rPr lang="vi-VN" sz="2000" dirty="0">
                <a:latin typeface="+mn-lt"/>
              </a:rPr>
              <a:t>Chứng minh mỗi dãy số (u</a:t>
            </a:r>
            <a:r>
              <a:rPr lang="vi-VN" sz="2000" baseline="-25000" dirty="0">
                <a:latin typeface="+mn-lt"/>
              </a:rPr>
              <a:t>n</a:t>
            </a:r>
            <a:r>
              <a:rPr lang="vi-VN" sz="2000" dirty="0">
                <a:latin typeface="+mn-lt"/>
              </a:rPr>
              <a:t>) với mỗi số hạng tổng quát như sau là cấp số nhân:</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548DBBB1-6FF4-8ADC-3836-614C6CD34E87}"/>
                  </a:ext>
                </a:extLst>
              </p:cNvPr>
              <p:cNvSpPr txBox="1"/>
              <p:nvPr/>
            </p:nvSpPr>
            <p:spPr>
              <a:xfrm>
                <a:off x="738676" y="1308557"/>
                <a:ext cx="7666644" cy="69910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4</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2</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000" b="0" i="1" kern="1200" smtClean="0">
                                <a:solidFill>
                                  <a:prstClr val="black"/>
                                </a:solidFill>
                                <a:latin typeface="Cambria Math"/>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3</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sSub>
                      <m:sSubPr>
                        <m:ctrlPr>
                          <a:rPr lang="en-US" sz="2000" b="0" i="1" kern="1200" smtClean="0">
                            <a:solidFill>
                              <a:prstClr val="black"/>
                            </a:solidFill>
                            <a:latin typeface="Cambria Math"/>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a:ea typeface="+mn-ea"/>
                            <a:cs typeface="Arial" panose="020B0604020202020204" pitchFamily="34" charset="0"/>
                          </a:rPr>
                        </m:ctrlPr>
                      </m:sSupPr>
                      <m:e>
                        <m:d>
                          <m:dPr>
                            <m:ctrlPr>
                              <a:rPr lang="en-US" sz="2000" b="0" i="1" kern="1200" smtClean="0">
                                <a:solidFill>
                                  <a:prstClr val="black"/>
                                </a:solidFill>
                                <a:latin typeface="Cambria Math"/>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−0,75</m:t>
                            </m:r>
                          </m:e>
                        </m:d>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308557"/>
                <a:ext cx="7666644" cy="699102"/>
              </a:xfrm>
              <a:prstGeom prst="rect">
                <a:avLst/>
              </a:prstGeom>
              <a:blipFill>
                <a:blip r:embed="rId3"/>
                <a:stretch>
                  <a:fillRect l="-795" b="-526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xmlns=""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5A0E5625-E514-6CAF-D843-0D0612A15BB7}"/>
                  </a:ext>
                </a:extLst>
              </p:cNvPr>
              <p:cNvSpPr txBox="1"/>
              <p:nvPr/>
            </p:nvSpPr>
            <p:spPr>
              <a:xfrm>
                <a:off x="1035466" y="2719221"/>
                <a:ext cx="5640705" cy="1789208"/>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c)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a:ea typeface="Times New Roman" panose="02020603050405020304" pitchFamily="18" charset="0"/>
                            <a:cs typeface="Times New Roman" panose="02020603050405020304" pitchFamily="18" charset="0"/>
                          </a:rPr>
                          <m:t>𝑢</m:t>
                        </m:r>
                      </m:e>
                      <m:sub>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b>
                    </m:sSub>
                    <m:r>
                      <a:rPr lang="en-US" sz="2000" i="1">
                        <a:latin typeface="Cambria Math"/>
                        <a:ea typeface="Times New Roman" panose="02020603050405020304" pitchFamily="18" charset="0"/>
                        <a:cs typeface="Times New Roman" panose="02020603050405020304" pitchFamily="18" charset="0"/>
                      </a:rPr>
                      <m:t>=</m:t>
                    </m:r>
                    <m:sSup>
                      <m:sSupPr>
                        <m:ctrlPr>
                          <a:rPr lang="en-US" sz="2000" i="1">
                            <a:latin typeface="Cambria Math"/>
                            <a:ea typeface="Times New Roman" panose="02020603050405020304" pitchFamily="18" charset="0"/>
                            <a:cs typeface="Times New Roman" panose="02020603050405020304" pitchFamily="18" charset="0"/>
                          </a:rPr>
                        </m:ctrlPr>
                      </m:sSupPr>
                      <m:e>
                        <m:d>
                          <m:dPr>
                            <m:ctrlPr>
                              <a:rPr lang="en-US" sz="2000" i="1">
                                <a:latin typeface="Cambria Math"/>
                                <a:ea typeface="Times New Roman" panose="02020603050405020304" pitchFamily="18" charset="0"/>
                                <a:cs typeface="Times New Roman" panose="02020603050405020304" pitchFamily="18" charset="0"/>
                              </a:rPr>
                            </m:ctrlPr>
                          </m:dPr>
                          <m:e>
                            <m:r>
                              <a:rPr lang="en-US" sz="2000" i="1">
                                <a:latin typeface="Cambria Math"/>
                                <a:ea typeface="Times New Roman" panose="02020603050405020304" pitchFamily="18" charset="0"/>
                                <a:cs typeface="Times New Roman" panose="02020603050405020304" pitchFamily="18" charset="0"/>
                              </a:rPr>
                              <m:t>−0,75</m:t>
                            </m:r>
                          </m:e>
                        </m:d>
                      </m:e>
                      <m:sup>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p>
                    </m:sSup>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latin typeface="Cambria Math"/>
                            <a:ea typeface="Times New Roman" panose="02020603050405020304" pitchFamily="18" charset="0"/>
                            <a:cs typeface="Times New Roman" panose="02020603050405020304" pitchFamily="18" charset="0"/>
                          </a:rPr>
                        </m:ctrlPr>
                      </m:fPr>
                      <m:num>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a:ea typeface="Times New Roman" panose="02020603050405020304" pitchFamily="18" charset="0"/>
                                <a:cs typeface="Times New Roman" panose="02020603050405020304" pitchFamily="18" charset="0"/>
                              </a:rPr>
                              <m:t>𝑢</m:t>
                            </m:r>
                          </m:e>
                          <m:sub>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b>
                        </m:sSub>
                      </m:num>
                      <m:den>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a:ea typeface="Times New Roman" panose="02020603050405020304" pitchFamily="18" charset="0"/>
                                <a:cs typeface="Times New Roman" panose="02020603050405020304" pitchFamily="18" charset="0"/>
                              </a:rPr>
                              <m:t>𝑢</m:t>
                            </m:r>
                          </m:e>
                          <m:sub>
                            <m:r>
                              <a:rPr lang="en-US" sz="2000" i="1">
                                <a:latin typeface="Cambria Math"/>
                                <a:ea typeface="Times New Roman" panose="02020603050405020304" pitchFamily="18" charset="0"/>
                                <a:cs typeface="Times New Roman" panose="02020603050405020304" pitchFamily="18" charset="0"/>
                              </a:rPr>
                              <m:t>𝑛</m:t>
                            </m:r>
                          </m:sub>
                        </m:sSub>
                      </m:den>
                    </m:f>
                    <m:r>
                      <a:rPr lang="en-US" sz="2000" i="1">
                        <a:latin typeface="Cambria Math"/>
                        <a:ea typeface="Times New Roman" panose="02020603050405020304" pitchFamily="18" charset="0"/>
                        <a:cs typeface="Times New Roman" panose="02020603050405020304" pitchFamily="18" charset="0"/>
                      </a:rPr>
                      <m:t>=</m:t>
                    </m:r>
                    <m:sSup>
                      <m:sSupPr>
                        <m:ctrlPr>
                          <a:rPr lang="en-US" sz="2000" i="1">
                            <a:latin typeface="Cambria Math"/>
                            <a:ea typeface="Times New Roman" panose="02020603050405020304" pitchFamily="18" charset="0"/>
                            <a:cs typeface="Times New Roman" panose="02020603050405020304" pitchFamily="18" charset="0"/>
                          </a:rPr>
                        </m:ctrlPr>
                      </m:sSupPr>
                      <m:e>
                        <m:d>
                          <m:dPr>
                            <m:ctrlPr>
                              <a:rPr lang="en-US" sz="2000" i="1">
                                <a:latin typeface="Cambria Math"/>
                                <a:ea typeface="Times New Roman" panose="02020603050405020304" pitchFamily="18" charset="0"/>
                                <a:cs typeface="Times New Roman" panose="02020603050405020304" pitchFamily="18" charset="0"/>
                              </a:rPr>
                            </m:ctrlPr>
                          </m:dPr>
                          <m:e>
                            <m:r>
                              <a:rPr lang="en-US" sz="2000" i="1">
                                <a:latin typeface="Cambria Math"/>
                                <a:ea typeface="Times New Roman" panose="02020603050405020304" pitchFamily="18" charset="0"/>
                                <a:cs typeface="Times New Roman" panose="02020603050405020304" pitchFamily="18" charset="0"/>
                              </a:rPr>
                              <m:t>−0,75</m:t>
                            </m:r>
                          </m:e>
                        </m:d>
                      </m:e>
                      <m:sup>
                        <m:r>
                          <a:rPr lang="en-US" sz="2000" i="1">
                            <a:latin typeface="Cambria Math"/>
                            <a:ea typeface="Times New Roman" panose="02020603050405020304" pitchFamily="18" charset="0"/>
                            <a:cs typeface="Times New Roman" panose="02020603050405020304" pitchFamily="18" charset="0"/>
                          </a:rPr>
                          <m:t>𝑛</m:t>
                        </m:r>
                        <m:r>
                          <a:rPr lang="en-US" sz="2000" i="1">
                            <a:latin typeface="Cambria Math"/>
                            <a:ea typeface="Times New Roman" panose="02020603050405020304" pitchFamily="18" charset="0"/>
                            <a:cs typeface="Times New Roman" panose="02020603050405020304" pitchFamily="18" charset="0"/>
                          </a:rPr>
                          <m:t>+1</m:t>
                        </m:r>
                      </m:sup>
                    </m:sSup>
                    <m:r>
                      <a:rPr lang="en-US" sz="2000" i="1">
                        <a:latin typeface="Cambria Math"/>
                        <a:ea typeface="Times New Roman" panose="02020603050405020304" pitchFamily="18" charset="0"/>
                        <a:cs typeface="Times New Roman" panose="02020603050405020304" pitchFamily="18" charset="0"/>
                      </a:rPr>
                      <m:t>:</m:t>
                    </m:r>
                    <m:sSup>
                      <m:sSupPr>
                        <m:ctrlPr>
                          <a:rPr lang="en-US" sz="2000" i="1">
                            <a:latin typeface="Cambria Math"/>
                            <a:ea typeface="Times New Roman" panose="02020603050405020304" pitchFamily="18" charset="0"/>
                            <a:cs typeface="Times New Roman" panose="02020603050405020304" pitchFamily="18" charset="0"/>
                          </a:rPr>
                        </m:ctrlPr>
                      </m:sSupPr>
                      <m:e>
                        <m:d>
                          <m:dPr>
                            <m:ctrlPr>
                              <a:rPr lang="en-US" sz="2000" i="1">
                                <a:latin typeface="Cambria Math"/>
                                <a:ea typeface="Times New Roman" panose="02020603050405020304" pitchFamily="18" charset="0"/>
                                <a:cs typeface="Times New Roman" panose="02020603050405020304" pitchFamily="18" charset="0"/>
                              </a:rPr>
                            </m:ctrlPr>
                          </m:dPr>
                          <m:e>
                            <m:r>
                              <a:rPr lang="en-US" sz="2000" i="1">
                                <a:latin typeface="Cambria Math"/>
                                <a:ea typeface="Times New Roman" panose="02020603050405020304" pitchFamily="18" charset="0"/>
                                <a:cs typeface="Times New Roman" panose="02020603050405020304" pitchFamily="18" charset="0"/>
                              </a:rPr>
                              <m:t>−0,75</m:t>
                            </m:r>
                          </m:e>
                        </m:d>
                      </m:e>
                      <m:sup>
                        <m:r>
                          <a:rPr lang="en-US" sz="2000" i="1">
                            <a:latin typeface="Cambria Math"/>
                            <a:ea typeface="Times New Roman" panose="02020603050405020304" pitchFamily="18" charset="0"/>
                            <a:cs typeface="Times New Roman" panose="02020603050405020304" pitchFamily="18" charset="0"/>
                          </a:rPr>
                          <m:t>𝑛</m:t>
                        </m:r>
                      </m:sup>
                    </m:sSup>
                    <m:r>
                      <a:rPr lang="en-US" sz="2000" i="1">
                        <a:latin typeface="Cambria Math"/>
                        <a:ea typeface="Times New Roman" panose="02020603050405020304" pitchFamily="18" charset="0"/>
                        <a:cs typeface="Times New Roman" panose="02020603050405020304" pitchFamily="18" charset="0"/>
                      </a:rPr>
                      <m:t>=−0,75</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Vì</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dãy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đã</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cho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một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nhân</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1035466" y="2719221"/>
                <a:ext cx="5640705" cy="1789208"/>
              </a:xfrm>
              <a:prstGeom prst="rect">
                <a:avLst/>
              </a:prstGeom>
              <a:blipFill>
                <a:blip r:embed="rId4"/>
                <a:stretch>
                  <a:fillRect l="-1189" b="-544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xmlns="" id="{763E104D-A1D6-500B-2325-E7D70E5B8444}"/>
              </a:ext>
            </a:extLst>
          </p:cNvPr>
          <p:cNvPicPr>
            <a:picLocks noChangeAspect="1"/>
          </p:cNvPicPr>
          <p:nvPr/>
        </p:nvPicPr>
        <p:blipFill>
          <a:blip r:embed="rId5"/>
          <a:stretch>
            <a:fillRect/>
          </a:stretch>
        </p:blipFill>
        <p:spPr>
          <a:xfrm flipH="1">
            <a:off x="6312961" y="3381851"/>
            <a:ext cx="3160110" cy="1761649"/>
          </a:xfrm>
          <a:prstGeom prst="rect">
            <a:avLst/>
          </a:prstGeom>
        </p:spPr>
      </p:pic>
    </p:spTree>
    <p:extLst>
      <p:ext uri="{BB962C8B-B14F-4D97-AF65-F5344CB8AC3E}">
        <p14:creationId xmlns:p14="http://schemas.microsoft.com/office/powerpoint/2010/main" val="40741816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A14A9A1C-D16D-4F82-F204-254288FC823D}"/>
                  </a:ext>
                </a:extLst>
              </p:cNvPr>
              <p:cNvSpPr txBox="1"/>
              <p:nvPr/>
            </p:nvSpPr>
            <p:spPr>
              <a:xfrm>
                <a:off x="534389" y="1766108"/>
                <a:ext cx="8075221" cy="2918748"/>
              </a:xfrm>
              <a:prstGeom prst="rect">
                <a:avLst/>
              </a:prstGeom>
              <a:noFill/>
            </p:spPr>
            <p:txBody>
              <a:bodyPr wrap="square">
                <a:spAutoFit/>
              </a:bodyPr>
              <a:lstStyle/>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sau lần nhân đôi thứ ba (sau 60 = 3.20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100.2.2.2=</m:t>
                    </m:r>
                    <m:sSup>
                      <m:sSupPr>
                        <m:ctrlPr>
                          <a:rPr lang="en-US" sz="1800" i="1">
                            <a:effectLst/>
                            <a:latin typeface="Cambria Math"/>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800" i="1">
                        <a:effectLst/>
                        <a:latin typeface="Cambria Math" panose="02040503050406030204" pitchFamily="18" charset="0"/>
                        <a:ea typeface="Calibri" panose="020F0502020204030204" pitchFamily="34" charset="0"/>
                        <a:cs typeface="Times New Roman" panose="02020603050405020304" pitchFamily="18" charset="0"/>
                      </a:rPr>
                      <m:t>=800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Tổng quát: Số lượng vi khuẩn sau lần nhân đôi thứ n (sau n. 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p>
                      <m:sSupPr>
                        <m:ctrlPr>
                          <a:rPr lang="en-US" sz="1800" i="1">
                            <a:effectLst/>
                            <a:latin typeface="Cambria Math"/>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Vì vậy số lượng vi khuẩn sau lần nhân đôi thứ </a:t>
                </a:r>
                <a:r>
                  <a:rPr lang="vi-VN" sz="1800" dirty="0" err="1">
                    <a:effectLst/>
                    <a:latin typeface="+mn-lt"/>
                    <a:ea typeface="Calibri" panose="020F0502020204030204" pitchFamily="34" charset="0"/>
                    <a:cs typeface="Times New Roman" panose="02020603050405020304" pitchFamily="18" charset="0"/>
                  </a:rPr>
                  <a:t>thứ</a:t>
                </a:r>
                <a:r>
                  <a:rPr lang="vi-VN" sz="1800" dirty="0">
                    <a:effectLst/>
                    <a:latin typeface="+mn-lt"/>
                    <a:ea typeface="Calibri" panose="020F0502020204030204" pitchFamily="34" charset="0"/>
                    <a:cs typeface="Times New Roman" panose="02020603050405020304" pitchFamily="18" charset="0"/>
                  </a:rPr>
                  <a:t> 9 (sau 180 = 9.20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p>
                      <m:sSupPr>
                        <m:ctrlPr>
                          <a:rPr lang="en-US" sz="1800" i="1">
                            <a:effectLst/>
                            <a:latin typeface="Cambria Math"/>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9</m:t>
                        </m:r>
                      </m:sup>
                    </m:sSup>
                    <m:r>
                      <a:rPr lang="vi-VN" sz="1800" i="1">
                        <a:effectLst/>
                        <a:latin typeface="Cambria Math" panose="02040503050406030204" pitchFamily="18" charset="0"/>
                        <a:ea typeface="Calibri" panose="020F0502020204030204" pitchFamily="34" charset="0"/>
                        <a:cs typeface="Times New Roman" panose="02020603050405020304" pitchFamily="18" charset="0"/>
                      </a:rPr>
                      <m:t>=51200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14A9A1C-D16D-4F82-F204-254288FC823D}"/>
                  </a:ext>
                </a:extLst>
              </p:cNvPr>
              <p:cNvSpPr txBox="1">
                <a:spLocks noRot="1" noChangeAspect="1" noMove="1" noResize="1" noEditPoints="1" noAdjustHandles="1" noChangeArrowheads="1" noChangeShapeType="1" noTextEdit="1"/>
              </p:cNvSpPr>
              <p:nvPr/>
            </p:nvSpPr>
            <p:spPr>
              <a:xfrm>
                <a:off x="534389" y="1766108"/>
                <a:ext cx="8075221" cy="2918748"/>
              </a:xfrm>
              <a:prstGeom prst="rect">
                <a:avLst/>
              </a:prstGeom>
              <a:blipFill>
                <a:blip r:embed="rId3"/>
                <a:stretch>
                  <a:fillRect l="-680" b="-2505"/>
                </a:stretch>
              </a:blipFill>
            </p:spPr>
            <p:txBody>
              <a:bodyPr/>
              <a:lstStyle/>
              <a:p>
                <a:r>
                  <a:rPr lang="en-US">
                    <a:noFill/>
                  </a:rPr>
                  <a:t> </a:t>
                </a:r>
              </a:p>
            </p:txBody>
          </p:sp>
        </mc:Fallback>
      </mc:AlternateContent>
      <p:sp>
        <p:nvSpPr>
          <p:cNvPr id="8" name="TextBox 2">
            <a:extLst>
              <a:ext uri="{FF2B5EF4-FFF2-40B4-BE49-F238E27FC236}">
                <a16:creationId xmlns:a16="http://schemas.microsoft.com/office/drawing/2014/main" xmlns="" id="{41CD0EA1-DD80-0068-10C9-B3C1649D385D}"/>
              </a:ext>
            </a:extLst>
          </p:cNvPr>
          <p:cNvSpPr txBox="1"/>
          <p:nvPr/>
        </p:nvSpPr>
        <p:spPr>
          <a:xfrm>
            <a:off x="3205679" y="23061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9" name="Rectangle 8">
            <a:extLst>
              <a:ext uri="{FF2B5EF4-FFF2-40B4-BE49-F238E27FC236}">
                <a16:creationId xmlns:a16="http://schemas.microsoft.com/office/drawing/2014/main" xmlns="" id="{B5D40C68-A517-DD2E-29F2-C83A712CDF78}"/>
              </a:ext>
            </a:extLst>
          </p:cNvPr>
          <p:cNvSpPr/>
          <p:nvPr/>
        </p:nvSpPr>
        <p:spPr>
          <a:xfrm>
            <a:off x="614392" y="1189402"/>
            <a:ext cx="1392538"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200" b="1" kern="1200" dirty="0" err="1">
                <a:solidFill>
                  <a:srgbClr val="C00000"/>
                </a:solidFill>
                <a:latin typeface="+mj-lt"/>
                <a:ea typeface="+mn-ea"/>
                <a:cs typeface="Arial" panose="020B0604020202020204" pitchFamily="34" charset="0"/>
              </a:rPr>
              <a:t>Kết</a:t>
            </a:r>
            <a:r>
              <a:rPr lang="en-US" sz="2200" b="1" kern="1200" dirty="0">
                <a:solidFill>
                  <a:srgbClr val="C00000"/>
                </a:solidFill>
                <a:latin typeface="+mj-lt"/>
                <a:ea typeface="+mn-ea"/>
                <a:cs typeface="Arial" panose="020B0604020202020204" pitchFamily="34" charset="0"/>
              </a:rPr>
              <a:t> </a:t>
            </a:r>
            <a:r>
              <a:rPr lang="en-US" sz="2200" b="1" kern="1200" dirty="0" err="1">
                <a:solidFill>
                  <a:srgbClr val="C00000"/>
                </a:solidFill>
                <a:latin typeface="+mj-lt"/>
                <a:ea typeface="+mn-ea"/>
                <a:cs typeface="Arial" panose="020B0604020202020204" pitchFamily="34" charset="0"/>
              </a:rPr>
              <a:t>quả</a:t>
            </a:r>
            <a:endParaRPr kumimoji="0" lang="en-US" sz="2200" b="1" i="0"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2999426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xmlns="" id="{8CFECAFA-4E44-9305-AA18-AF8FA072F8EB}"/>
              </a:ext>
            </a:extLst>
          </p:cNvPr>
          <p:cNvSpPr txBox="1"/>
          <p:nvPr/>
        </p:nvSpPr>
        <p:spPr>
          <a:xfrm>
            <a:off x="2986608" y="27712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xmlns="" id="{5915D12E-E4DE-993B-B1EB-D4CA77EA5339}"/>
              </a:ext>
            </a:extLst>
          </p:cNvPr>
          <p:cNvSpPr txBox="1"/>
          <p:nvPr/>
        </p:nvSpPr>
        <p:spPr>
          <a:xfrm>
            <a:off x="898732" y="923898"/>
            <a:ext cx="7346536" cy="496996"/>
          </a:xfrm>
          <a:prstGeom prst="rect">
            <a:avLst/>
          </a:prstGeom>
          <a:noFill/>
        </p:spPr>
        <p:txBody>
          <a:bodyPr wrap="square">
            <a:spAutoFit/>
          </a:bodyPr>
          <a:lstStyle/>
          <a:p>
            <a:pPr>
              <a:lnSpc>
                <a:spcPct val="150000"/>
              </a:lnSpc>
              <a:buClrTx/>
              <a:defRPr/>
            </a:pP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 – 5,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 = 2.</a:t>
            </a:r>
            <a:endParaRPr lang="en-US" sz="2000" kern="1200" dirty="0">
              <a:solidFill>
                <a:prstClr val="black"/>
              </a:solidFill>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xmlns="" id="{13A19467-544B-EA91-5633-7B1882C512E1}"/>
              </a:ext>
            </a:extLst>
          </p:cNvPr>
          <p:cNvSpPr txBox="1"/>
          <p:nvPr/>
        </p:nvSpPr>
        <p:spPr>
          <a:xfrm>
            <a:off x="750297" y="1433212"/>
            <a:ext cx="7643406" cy="1420325"/>
          </a:xfrm>
          <a:prstGeom prst="rect">
            <a:avLst/>
          </a:prstGeom>
          <a:noFill/>
        </p:spPr>
        <p:txBody>
          <a:bodyPr wrap="square">
            <a:spAutoFit/>
          </a:bodyPr>
          <a:lstStyle/>
          <a:p>
            <a:pPr algn="just">
              <a:lnSpc>
                <a:spcPct val="150000"/>
              </a:lnSpc>
            </a:pPr>
            <a:r>
              <a:rPr lang="en-US" sz="2000" dirty="0">
                <a:latin typeface="+mj-lt"/>
              </a:rPr>
              <a:t>a) </a:t>
            </a:r>
            <a:r>
              <a:rPr lang="en-US" sz="2000" dirty="0" err="1">
                <a:latin typeface="+mj-lt"/>
              </a:rPr>
              <a:t>Tìm</a:t>
            </a:r>
            <a:r>
              <a:rPr lang="en-US" sz="2000" dirty="0">
                <a:latin typeface="+mj-lt"/>
              </a:rPr>
              <a:t> u</a:t>
            </a:r>
            <a:r>
              <a:rPr lang="en-US" sz="2000" baseline="-25000" dirty="0">
                <a:latin typeface="+mj-lt"/>
              </a:rPr>
              <a:t>n</a:t>
            </a:r>
            <a:r>
              <a:rPr lang="en-US" sz="2000" dirty="0">
                <a:latin typeface="+mj-lt"/>
              </a:rPr>
              <a:t>;</a:t>
            </a:r>
          </a:p>
          <a:p>
            <a:pPr algn="just">
              <a:lnSpc>
                <a:spcPct val="150000"/>
              </a:lnSpc>
            </a:pPr>
            <a:r>
              <a:rPr lang="en-US" sz="2000" dirty="0">
                <a:latin typeface="+mj-lt"/>
              </a:rPr>
              <a:t>b) </a:t>
            </a:r>
            <a:r>
              <a:rPr lang="en-US" sz="2000" dirty="0" err="1">
                <a:latin typeface="+mj-lt"/>
              </a:rPr>
              <a:t>Số</a:t>
            </a:r>
            <a:r>
              <a:rPr lang="en-US" sz="2000" dirty="0">
                <a:latin typeface="+mj-lt"/>
              </a:rPr>
              <a:t> – 320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thứ</a:t>
            </a:r>
            <a:r>
              <a:rPr lang="en-US" sz="2000" dirty="0">
                <a:latin typeface="+mj-lt"/>
              </a:rPr>
              <a:t> bao </a:t>
            </a:r>
            <a:r>
              <a:rPr lang="en-US" sz="2000" dirty="0" err="1">
                <a:latin typeface="+mj-lt"/>
              </a:rPr>
              <a:t>nhiêu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a:t>
            </a:r>
          </a:p>
          <a:p>
            <a:pPr algn="just">
              <a:lnSpc>
                <a:spcPct val="150000"/>
              </a:lnSpc>
            </a:pPr>
            <a:r>
              <a:rPr lang="en-US" sz="2000" dirty="0">
                <a:latin typeface="+mj-lt"/>
              </a:rPr>
              <a:t>c) </a:t>
            </a:r>
            <a:r>
              <a:rPr lang="en-US" sz="2000" dirty="0" err="1">
                <a:latin typeface="+mj-lt"/>
              </a:rPr>
              <a:t>Số</a:t>
            </a:r>
            <a:r>
              <a:rPr lang="en-US" sz="2000" dirty="0">
                <a:latin typeface="+mj-lt"/>
              </a:rPr>
              <a:t> 160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 </a:t>
            </a:r>
            <a:r>
              <a:rPr lang="en-US" sz="2000" dirty="0" err="1">
                <a:latin typeface="+mj-lt"/>
              </a:rPr>
              <a:t>không</a:t>
            </a:r>
            <a:r>
              <a:rPr lang="en-US" sz="2000" dirty="0">
                <a:latin typeface="+mj-lt"/>
              </a:rPr>
              <a:t>?</a:t>
            </a:r>
          </a:p>
        </p:txBody>
      </p:sp>
      <p:pic>
        <p:nvPicPr>
          <p:cNvPr id="3" name="Picture 2">
            <a:extLst>
              <a:ext uri="{FF2B5EF4-FFF2-40B4-BE49-F238E27FC236}">
                <a16:creationId xmlns:a16="http://schemas.microsoft.com/office/drawing/2014/main" xmlns="" id="{1E6793DA-1D24-2121-929F-2917799A99E8}"/>
              </a:ext>
            </a:extLst>
          </p:cNvPr>
          <p:cNvPicPr>
            <a:picLocks noChangeAspect="1"/>
          </p:cNvPicPr>
          <p:nvPr/>
        </p:nvPicPr>
        <p:blipFill>
          <a:blip r:embed="rId3"/>
          <a:stretch>
            <a:fillRect/>
          </a:stretch>
        </p:blipFill>
        <p:spPr>
          <a:xfrm>
            <a:off x="7552706" y="4140231"/>
            <a:ext cx="1573211" cy="884931"/>
          </a:xfrm>
          <a:prstGeom prst="rect">
            <a:avLst/>
          </a:prstGeom>
        </p:spPr>
      </p:pic>
      <p:sp>
        <p:nvSpPr>
          <p:cNvPr id="2" name="Oval Callout 29">
            <a:extLst>
              <a:ext uri="{FF2B5EF4-FFF2-40B4-BE49-F238E27FC236}">
                <a16:creationId xmlns:a16="http://schemas.microsoft.com/office/drawing/2014/main" xmlns="" id="{75480461-CFC4-4B47-F35B-7A864FBD76CD}"/>
              </a:ext>
            </a:extLst>
          </p:cNvPr>
          <p:cNvSpPr/>
          <p:nvPr/>
        </p:nvSpPr>
        <p:spPr>
          <a:xfrm>
            <a:off x="263921" y="3010673"/>
            <a:ext cx="972752" cy="364371"/>
          </a:xfrm>
          <a:prstGeom prst="wedgeEllipseCallout">
            <a:avLst>
              <a:gd name="adj1" fmla="val 31871"/>
              <a:gd name="adj2" fmla="val 8891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BFECD7EA-90A9-4314-CCBB-2EF2417677ED}"/>
                  </a:ext>
                </a:extLst>
              </p:cNvPr>
              <p:cNvSpPr txBox="1"/>
              <p:nvPr/>
            </p:nvSpPr>
            <p:spPr>
              <a:xfrm>
                <a:off x="1236674" y="3293081"/>
                <a:ext cx="7643405" cy="1515415"/>
              </a:xfrm>
              <a:prstGeom prst="rect">
                <a:avLst/>
              </a:prstGeom>
              <a:noFill/>
            </p:spPr>
            <p:txBody>
              <a:bodyPr wrap="square">
                <a:spAutoFit/>
              </a:bodyPr>
              <a:lstStyle/>
              <a:p>
                <a:pPr>
                  <a:lnSpc>
                    <a:spcPct val="150000"/>
                  </a:lnSpc>
                  <a:spcAft>
                    <a:spcPts val="600"/>
                  </a:spcAft>
                </a:pPr>
                <a:r>
                  <a:rPr lang="vi-VN" sz="2000" dirty="0">
                    <a:effectLst/>
                    <a:latin typeface="+mn-lt"/>
                    <a:ea typeface="Times New Roman" panose="02020603050405020304" pitchFamily="18" charset="0"/>
                    <a:cs typeface="Times New Roman" panose="02020603050405020304" pitchFamily="18" charset="0"/>
                  </a:rPr>
                  <a:t>a) Ta có </a:t>
                </a:r>
                <a14:m>
                  <m:oMath xmlns:m="http://schemas.openxmlformats.org/officeDocument/2006/math">
                    <m:r>
                      <a:rPr lang="vi-VN" sz="2000" i="1">
                        <a:effectLst/>
                        <a:latin typeface="Cambria Math"/>
                        <a:ea typeface="Times New Roman" panose="02020603050405020304" pitchFamily="18" charset="0"/>
                        <a:cs typeface="Times New Roman" panose="02020603050405020304" pitchFamily="18" charset="0"/>
                      </a:rPr>
                      <m:t>(</m:t>
                    </m:r>
                    <m:sSub>
                      <m:sSubPr>
                        <m:ctrlPr>
                          <a:rPr lang="en-US" sz="2000" i="1">
                            <a:effectLst/>
                            <a:latin typeface="Cambria Math"/>
                            <a:ea typeface="Times New Roman" panose="02020603050405020304" pitchFamily="18" charset="0"/>
                            <a:cs typeface="Times New Roman" panose="02020603050405020304" pitchFamily="18" charset="0"/>
                          </a:rPr>
                        </m:ctrlPr>
                      </m:sSubPr>
                      <m:e>
                        <m:r>
                          <a:rPr lang="vi-VN" sz="2000" i="1">
                            <a:effectLst/>
                            <a:latin typeface="Cambria Math"/>
                            <a:ea typeface="Times New Roman" panose="02020603050405020304" pitchFamily="18" charset="0"/>
                            <a:cs typeface="Times New Roman" panose="02020603050405020304" pitchFamily="18" charset="0"/>
                          </a:rPr>
                          <m:t>𝑢</m:t>
                        </m:r>
                      </m:e>
                      <m:sub>
                        <m:r>
                          <a:rPr lang="vi-VN" sz="2000" i="1">
                            <a:effectLst/>
                            <a:latin typeface="Cambria Math"/>
                            <a:ea typeface="Times New Roman" panose="02020603050405020304" pitchFamily="18" charset="0"/>
                            <a:cs typeface="Times New Roman" panose="02020603050405020304" pitchFamily="18" charset="0"/>
                          </a:rPr>
                          <m:t>𝑛</m:t>
                        </m:r>
                      </m:sub>
                    </m:sSub>
                    <m:r>
                      <a:rPr lang="vi-VN" sz="2000" i="1">
                        <a:effectLst/>
                        <a:latin typeface="Cambria Math"/>
                        <a:ea typeface="Times New Roman" panose="02020603050405020304" pitchFamily="18" charset="0"/>
                        <a:cs typeface="Times New Roman" panose="02020603050405020304" pitchFamily="18" charset="0"/>
                      </a:rPr>
                      <m:t>)</m:t>
                    </m:r>
                  </m:oMath>
                </a14:m>
                <a:r>
                  <a:rPr lang="vi-VN" sz="2000" dirty="0">
                    <a:effectLst/>
                    <a:latin typeface="+mn-lt"/>
                    <a:ea typeface="Times New Roman" panose="02020603050405020304" pitchFamily="18" charset="0"/>
                    <a:cs typeface="Times New Roman" panose="02020603050405020304" pitchFamily="18" charset="0"/>
                  </a:rPr>
                  <a:t> là cấp số nhân có số hạng đầu </a:t>
                </a:r>
                <a14:m>
                  <m:oMath xmlns:m="http://schemas.openxmlformats.org/officeDocument/2006/math">
                    <m:sSub>
                      <m:sSubPr>
                        <m:ctrlPr>
                          <a:rPr lang="en-US" sz="2000" i="1">
                            <a:effectLst/>
                            <a:latin typeface="Cambria Math"/>
                            <a:ea typeface="Times New Roman" panose="02020603050405020304" pitchFamily="18" charset="0"/>
                            <a:cs typeface="Times New Roman" panose="02020603050405020304" pitchFamily="18" charset="0"/>
                          </a:rPr>
                        </m:ctrlPr>
                      </m:sSubPr>
                      <m:e>
                        <m:r>
                          <a:rPr lang="vi-VN" sz="2000" i="1">
                            <a:effectLst/>
                            <a:latin typeface="Cambria Math"/>
                            <a:ea typeface="Times New Roman" panose="02020603050405020304" pitchFamily="18" charset="0"/>
                            <a:cs typeface="Times New Roman" panose="02020603050405020304" pitchFamily="18" charset="0"/>
                          </a:rPr>
                          <m:t>𝑢</m:t>
                        </m:r>
                      </m:e>
                      <m:sub>
                        <m:r>
                          <a:rPr lang="vi-VN" sz="2000" i="1">
                            <a:effectLst/>
                            <a:latin typeface="Cambria Math"/>
                            <a:ea typeface="Times New Roman" panose="02020603050405020304" pitchFamily="18" charset="0"/>
                            <a:cs typeface="Times New Roman" panose="02020603050405020304" pitchFamily="18" charset="0"/>
                          </a:rPr>
                          <m:t>1</m:t>
                        </m:r>
                      </m:sub>
                    </m:sSub>
                    <m:r>
                      <a:rPr lang="vi-VN" sz="2000" i="1">
                        <a:effectLst/>
                        <a:latin typeface="Cambria Math"/>
                        <a:ea typeface="Times New Roman" panose="02020603050405020304" pitchFamily="18" charset="0"/>
                        <a:cs typeface="Times New Roman" panose="02020603050405020304" pitchFamily="18" charset="0"/>
                      </a:rPr>
                      <m:t>=−5</m:t>
                    </m:r>
                  </m:oMath>
                </a14:m>
                <a:r>
                  <a:rPr lang="vi-VN" sz="2000" dirty="0">
                    <a:effectLst/>
                    <a:latin typeface="+mn-lt"/>
                    <a:ea typeface="Times New Roman" panose="02020603050405020304" pitchFamily="18" charset="0"/>
                    <a:cs typeface="Times New Roman" panose="02020603050405020304" pitchFamily="18" charset="0"/>
                  </a:rPr>
                  <a:t> và công bội </a:t>
                </a:r>
                <a14:m>
                  <m:oMath xmlns:m="http://schemas.openxmlformats.org/officeDocument/2006/math">
                    <m:r>
                      <a:rPr lang="vi-VN" sz="2000" i="1">
                        <a:effectLst/>
                        <a:latin typeface="Cambria Math"/>
                        <a:ea typeface="Times New Roman" panose="02020603050405020304" pitchFamily="18" charset="0"/>
                        <a:cs typeface="Times New Roman" panose="02020603050405020304" pitchFamily="18" charset="0"/>
                      </a:rPr>
                      <m:t>𝑞</m:t>
                    </m:r>
                    <m:r>
                      <a:rPr lang="vi-VN" sz="2000" i="1">
                        <a:effectLst/>
                        <a:latin typeface="Cambria Math"/>
                        <a:ea typeface="Times New Roman" panose="02020603050405020304" pitchFamily="18" charset="0"/>
                        <a:cs typeface="Times New Roman" panose="02020603050405020304" pitchFamily="18" charset="0"/>
                      </a:rPr>
                      <m:t>=2</m:t>
                    </m:r>
                  </m:oMath>
                </a14:m>
                <a:r>
                  <a:rPr lang="vi-VN" sz="2000" dirty="0">
                    <a:effectLst/>
                    <a:latin typeface="+mn-lt"/>
                    <a:ea typeface="Times New Roman" panose="02020603050405020304" pitchFamily="18" charset="0"/>
                    <a:cs typeface="Times New Roman" panose="02020603050405020304" pitchFamily="18" charset="0"/>
                  </a:rPr>
                  <a:t> có số hạng tổng quát là: </a:t>
                </a:r>
                <a14:m>
                  <m:oMath xmlns:m="http://schemas.openxmlformats.org/officeDocument/2006/math">
                    <m:sSub>
                      <m:sSubPr>
                        <m:ctrlPr>
                          <a:rPr lang="en-US" sz="2000" i="1">
                            <a:effectLst/>
                            <a:latin typeface="Cambria Math"/>
                            <a:ea typeface="Times New Roman" panose="02020603050405020304" pitchFamily="18" charset="0"/>
                            <a:cs typeface="Times New Roman" panose="02020603050405020304" pitchFamily="18" charset="0"/>
                          </a:rPr>
                        </m:ctrlPr>
                      </m:sSubPr>
                      <m:e>
                        <m:r>
                          <a:rPr lang="vi-VN" sz="2000" i="1">
                            <a:effectLst/>
                            <a:latin typeface="Cambria Math"/>
                            <a:ea typeface="Times New Roman" panose="02020603050405020304" pitchFamily="18" charset="0"/>
                            <a:cs typeface="Times New Roman" panose="02020603050405020304" pitchFamily="18" charset="0"/>
                          </a:rPr>
                          <m:t>𝑢</m:t>
                        </m:r>
                      </m:e>
                      <m:sub>
                        <m:r>
                          <a:rPr lang="vi-VN" sz="2000" i="1">
                            <a:effectLst/>
                            <a:latin typeface="Cambria Math"/>
                            <a:ea typeface="Times New Roman" panose="02020603050405020304" pitchFamily="18" charset="0"/>
                            <a:cs typeface="Times New Roman" panose="02020603050405020304" pitchFamily="18" charset="0"/>
                          </a:rPr>
                          <m:t>𝑛</m:t>
                        </m:r>
                      </m:sub>
                    </m:sSub>
                    <m:r>
                      <a:rPr lang="vi-VN" sz="2000" i="1">
                        <a:effectLst/>
                        <a:latin typeface="Cambria Math"/>
                        <a:ea typeface="Times New Roman" panose="02020603050405020304" pitchFamily="18" charset="0"/>
                        <a:cs typeface="Times New Roman" panose="02020603050405020304" pitchFamily="18" charset="0"/>
                      </a:rPr>
                      <m:t>=−</m:t>
                    </m:r>
                    <m:sSup>
                      <m:sSupPr>
                        <m:ctrlPr>
                          <a:rPr lang="en-US" sz="2000" i="1">
                            <a:effectLst/>
                            <a:latin typeface="Cambria Math"/>
                            <a:ea typeface="Times New Roman" panose="02020603050405020304" pitchFamily="18" charset="0"/>
                            <a:cs typeface="Times New Roman" panose="02020603050405020304" pitchFamily="18" charset="0"/>
                          </a:rPr>
                        </m:ctrlPr>
                      </m:sSupPr>
                      <m:e>
                        <m:r>
                          <a:rPr lang="vi-VN" sz="2000" i="1">
                            <a:effectLst/>
                            <a:latin typeface="Cambria Math"/>
                            <a:ea typeface="Times New Roman" panose="02020603050405020304" pitchFamily="18" charset="0"/>
                            <a:cs typeface="Times New Roman" panose="02020603050405020304" pitchFamily="18" charset="0"/>
                          </a:rPr>
                          <m:t>5.2</m:t>
                        </m:r>
                      </m:e>
                      <m:sup>
                        <m:r>
                          <a:rPr lang="vi-VN" sz="2000" i="1">
                            <a:effectLst/>
                            <a:latin typeface="Cambria Math"/>
                            <a:ea typeface="Times New Roman" panose="02020603050405020304" pitchFamily="18" charset="0"/>
                            <a:cs typeface="Times New Roman" panose="02020603050405020304" pitchFamily="18" charset="0"/>
                          </a:rPr>
                          <m:t>𝑛</m:t>
                        </m:r>
                        <m:r>
                          <a:rPr lang="vi-VN" sz="2000" i="1">
                            <a:effectLst/>
                            <a:latin typeface="Cambria Math"/>
                            <a:ea typeface="Times New Roman" panose="02020603050405020304" pitchFamily="18" charset="0"/>
                            <a:cs typeface="Times New Roman" panose="02020603050405020304" pitchFamily="18" charset="0"/>
                          </a:rPr>
                          <m:t>−1</m:t>
                        </m:r>
                      </m:sup>
                    </m:sSup>
                  </m:oMath>
                </a14:m>
                <a:r>
                  <a:rPr lang="vi-VN" sz="2000" dirty="0">
                    <a:effectLst/>
                    <a:latin typeface="+mn-lt"/>
                    <a:ea typeface="Times New Roman" panose="02020603050405020304" pitchFamily="18" charset="0"/>
                    <a:cs typeface="Times New Roman" panose="02020603050405020304" pitchFamily="18" charset="0"/>
                  </a:rPr>
                  <a:t> với mọi </a:t>
                </a:r>
                <a14:m>
                  <m:oMath xmlns:m="http://schemas.openxmlformats.org/officeDocument/2006/math">
                    <m:r>
                      <a:rPr lang="vi-VN" sz="2000" i="1">
                        <a:effectLst/>
                        <a:latin typeface="Cambria Math"/>
                        <a:ea typeface="Times New Roman" panose="02020603050405020304" pitchFamily="18" charset="0"/>
                        <a:cs typeface="Times New Roman" panose="02020603050405020304" pitchFamily="18" charset="0"/>
                      </a:rPr>
                      <m:t>𝑛</m:t>
                    </m:r>
                    <m:r>
                      <a:rPr lang="vi-VN" sz="2000" i="1">
                        <a:effectLst/>
                        <a:latin typeface="Cambria Math"/>
                        <a:ea typeface="Times New Roman" panose="02020603050405020304" pitchFamily="18" charset="0"/>
                        <a:cs typeface="Times New Roman" panose="02020603050405020304" pitchFamily="18" charset="0"/>
                      </a:rPr>
                      <m:t>∈</m:t>
                    </m:r>
                    <m:sSup>
                      <m:sSupPr>
                        <m:ctrlPr>
                          <a:rPr lang="en-US" sz="2000" i="1">
                            <a:effectLst/>
                            <a:latin typeface="Cambria Math"/>
                            <a:ea typeface="Times New Roman" panose="02020603050405020304" pitchFamily="18" charset="0"/>
                            <a:cs typeface="Times New Roman" panose="02020603050405020304" pitchFamily="18" charset="0"/>
                          </a:rPr>
                        </m:ctrlPr>
                      </m:sSupPr>
                      <m:e>
                        <m:r>
                          <a:rPr lang="vi-VN" sz="2000" i="1">
                            <a:effectLst/>
                            <a:latin typeface="Cambria Math"/>
                            <a:ea typeface="Times New Roman" panose="02020603050405020304" pitchFamily="18" charset="0"/>
                            <a:cs typeface="Times New Roman" panose="02020603050405020304" pitchFamily="18" charset="0"/>
                          </a:rPr>
                          <m:t>ℕ</m:t>
                        </m:r>
                      </m:e>
                      <m:sup>
                        <m:r>
                          <a:rPr lang="vi-VN" sz="2000" i="1">
                            <a:effectLst/>
                            <a:latin typeface="Cambria Math"/>
                            <a:ea typeface="Times New Roman" panose="02020603050405020304" pitchFamily="18" charset="0"/>
                            <a:cs typeface="Times New Roman" panose="02020603050405020304" pitchFamily="18" charset="0"/>
                          </a:rPr>
                          <m:t>∗</m:t>
                        </m:r>
                      </m:sup>
                    </m:sSup>
                  </m:oMath>
                </a14:m>
                <a:r>
                  <a:rPr lang="vi-VN"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a:p>
                <a:pPr>
                  <a:lnSpc>
                    <a:spcPct val="150000"/>
                  </a:lnSpc>
                  <a:spcAft>
                    <a:spcPts val="600"/>
                  </a:spcAft>
                </a:pPr>
                <a:r>
                  <a:rPr lang="vi-VN" sz="2000" dirty="0">
                    <a:effectLst/>
                    <a:latin typeface="+mn-lt"/>
                    <a:ea typeface="Times New Roman" panose="02020603050405020304" pitchFamily="18" charset="0"/>
                    <a:cs typeface="Times New Roman" panose="02020603050405020304" pitchFamily="18" charset="0"/>
                  </a:rPr>
                  <a:t>Vậy </a:t>
                </a:r>
                <a14:m>
                  <m:oMath xmlns:m="http://schemas.openxmlformats.org/officeDocument/2006/math">
                    <m:sSub>
                      <m:sSubPr>
                        <m:ctrlPr>
                          <a:rPr lang="en-US" sz="2000" i="1">
                            <a:effectLst/>
                            <a:latin typeface="Cambria Math"/>
                            <a:ea typeface="Times New Roman" panose="02020603050405020304" pitchFamily="18" charset="0"/>
                            <a:cs typeface="Times New Roman" panose="02020603050405020304" pitchFamily="18" charset="0"/>
                          </a:rPr>
                        </m:ctrlPr>
                      </m:sSubPr>
                      <m:e>
                        <m:r>
                          <a:rPr lang="vi-VN" sz="2000" i="1">
                            <a:effectLst/>
                            <a:latin typeface="Cambria Math"/>
                            <a:ea typeface="Times New Roman" panose="02020603050405020304" pitchFamily="18" charset="0"/>
                            <a:cs typeface="Times New Roman" panose="02020603050405020304" pitchFamily="18" charset="0"/>
                          </a:rPr>
                          <m:t>𝑢</m:t>
                        </m:r>
                      </m:e>
                      <m:sub>
                        <m:r>
                          <a:rPr lang="vi-VN" sz="2000" i="1">
                            <a:effectLst/>
                            <a:latin typeface="Cambria Math"/>
                            <a:ea typeface="Times New Roman" panose="02020603050405020304" pitchFamily="18" charset="0"/>
                            <a:cs typeface="Times New Roman" panose="02020603050405020304" pitchFamily="18" charset="0"/>
                          </a:rPr>
                          <m:t>9</m:t>
                        </m:r>
                      </m:sub>
                    </m:sSub>
                    <m:r>
                      <a:rPr lang="vi-VN" sz="2000" i="1">
                        <a:effectLst/>
                        <a:latin typeface="Cambria Math"/>
                        <a:ea typeface="Times New Roman" panose="02020603050405020304" pitchFamily="18" charset="0"/>
                        <a:cs typeface="Times New Roman" panose="02020603050405020304" pitchFamily="18" charset="0"/>
                      </a:rPr>
                      <m:t>=−</m:t>
                    </m:r>
                    <m:sSup>
                      <m:sSupPr>
                        <m:ctrlPr>
                          <a:rPr lang="en-US" sz="2000" i="1">
                            <a:effectLst/>
                            <a:latin typeface="Cambria Math"/>
                            <a:ea typeface="Times New Roman" panose="02020603050405020304" pitchFamily="18" charset="0"/>
                            <a:cs typeface="Times New Roman" panose="02020603050405020304" pitchFamily="18" charset="0"/>
                          </a:rPr>
                        </m:ctrlPr>
                      </m:sSupPr>
                      <m:e>
                        <m:r>
                          <a:rPr lang="vi-VN" sz="2000" i="1">
                            <a:effectLst/>
                            <a:latin typeface="Cambria Math"/>
                            <a:ea typeface="Times New Roman" panose="02020603050405020304" pitchFamily="18" charset="0"/>
                            <a:cs typeface="Times New Roman" panose="02020603050405020304" pitchFamily="18" charset="0"/>
                          </a:rPr>
                          <m:t>5.2</m:t>
                        </m:r>
                      </m:e>
                      <m:sup>
                        <m:r>
                          <a:rPr lang="vi-VN" sz="2000" i="1">
                            <a:effectLst/>
                            <a:latin typeface="Cambria Math"/>
                            <a:ea typeface="Times New Roman" panose="02020603050405020304" pitchFamily="18" charset="0"/>
                            <a:cs typeface="Times New Roman" panose="02020603050405020304" pitchFamily="18" charset="0"/>
                          </a:rPr>
                          <m:t>9−1</m:t>
                        </m:r>
                      </m:sup>
                    </m:sSup>
                    <m:r>
                      <a:rPr lang="vi-VN" sz="2000" i="1">
                        <a:effectLst/>
                        <a:latin typeface="Cambria Math"/>
                        <a:ea typeface="Times New Roman" panose="02020603050405020304" pitchFamily="18" charset="0"/>
                        <a:cs typeface="Times New Roman" panose="02020603050405020304" pitchFamily="18" charset="0"/>
                      </a:rPr>
                      <m:t>=−1280</m:t>
                    </m:r>
                  </m:oMath>
                </a14:m>
                <a:endParaRPr lang="en-US" sz="2000" dirty="0">
                  <a:effectLst/>
                  <a:latin typeface="+mn-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FECD7EA-90A9-4314-CCBB-2EF2417677ED}"/>
                  </a:ext>
                </a:extLst>
              </p:cNvPr>
              <p:cNvSpPr txBox="1">
                <a:spLocks noRot="1" noChangeAspect="1" noMove="1" noResize="1" noEditPoints="1" noAdjustHandles="1" noChangeArrowheads="1" noChangeShapeType="1" noTextEdit="1"/>
              </p:cNvSpPr>
              <p:nvPr/>
            </p:nvSpPr>
            <p:spPr>
              <a:xfrm>
                <a:off x="1236674" y="3293081"/>
                <a:ext cx="7643405" cy="1515415"/>
              </a:xfrm>
              <a:prstGeom prst="rect">
                <a:avLst/>
              </a:prstGeom>
              <a:blipFill>
                <a:blip r:embed="rId4"/>
                <a:stretch>
                  <a:fillRect l="-877" r="-399" b="-642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xmlns="" id="{8CFECAFA-4E44-9305-AA18-AF8FA072F8EB}"/>
              </a:ext>
            </a:extLst>
          </p:cNvPr>
          <p:cNvSpPr txBox="1"/>
          <p:nvPr/>
        </p:nvSpPr>
        <p:spPr>
          <a:xfrm>
            <a:off x="2986608" y="27712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xmlns="" id="{5915D12E-E4DE-993B-B1EB-D4CA77EA5339}"/>
              </a:ext>
            </a:extLst>
          </p:cNvPr>
          <p:cNvSpPr txBox="1"/>
          <p:nvPr/>
        </p:nvSpPr>
        <p:spPr>
          <a:xfrm>
            <a:off x="898732" y="923898"/>
            <a:ext cx="7346536" cy="496996"/>
          </a:xfrm>
          <a:prstGeom prst="rect">
            <a:avLst/>
          </a:prstGeom>
          <a:noFill/>
        </p:spPr>
        <p:txBody>
          <a:bodyPr wrap="square">
            <a:spAutoFit/>
          </a:bodyPr>
          <a:lstStyle/>
          <a:p>
            <a:pPr>
              <a:lnSpc>
                <a:spcPct val="150000"/>
              </a:lnSpc>
              <a:buClrTx/>
              <a:defRPr/>
            </a:pP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 – 5,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 = 2.</a:t>
            </a:r>
            <a:endParaRPr lang="en-US" sz="2000" kern="1200" dirty="0">
              <a:solidFill>
                <a:prstClr val="black"/>
              </a:solidFill>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xmlns="" id="{13A19467-544B-EA91-5633-7B1882C512E1}"/>
              </a:ext>
            </a:extLst>
          </p:cNvPr>
          <p:cNvSpPr txBox="1"/>
          <p:nvPr/>
        </p:nvSpPr>
        <p:spPr>
          <a:xfrm>
            <a:off x="750297" y="1433212"/>
            <a:ext cx="7643406" cy="1420325"/>
          </a:xfrm>
          <a:prstGeom prst="rect">
            <a:avLst/>
          </a:prstGeom>
          <a:noFill/>
        </p:spPr>
        <p:txBody>
          <a:bodyPr wrap="square">
            <a:spAutoFit/>
          </a:bodyPr>
          <a:lstStyle/>
          <a:p>
            <a:pPr algn="just">
              <a:lnSpc>
                <a:spcPct val="150000"/>
              </a:lnSpc>
            </a:pPr>
            <a:r>
              <a:rPr lang="en-US" sz="2000" dirty="0">
                <a:latin typeface="+mj-lt"/>
              </a:rPr>
              <a:t>a) </a:t>
            </a:r>
            <a:r>
              <a:rPr lang="en-US" sz="2000" dirty="0" err="1">
                <a:latin typeface="+mj-lt"/>
              </a:rPr>
              <a:t>Tìm</a:t>
            </a:r>
            <a:r>
              <a:rPr lang="en-US" sz="2000" dirty="0">
                <a:latin typeface="+mj-lt"/>
              </a:rPr>
              <a:t> u</a:t>
            </a:r>
            <a:r>
              <a:rPr lang="en-US" sz="2000" baseline="-25000" dirty="0">
                <a:latin typeface="+mj-lt"/>
              </a:rPr>
              <a:t>n</a:t>
            </a:r>
            <a:r>
              <a:rPr lang="en-US" sz="2000" dirty="0">
                <a:latin typeface="+mj-lt"/>
              </a:rPr>
              <a:t>;</a:t>
            </a:r>
          </a:p>
          <a:p>
            <a:pPr algn="just">
              <a:lnSpc>
                <a:spcPct val="150000"/>
              </a:lnSpc>
            </a:pPr>
            <a:r>
              <a:rPr lang="en-US" sz="2000" dirty="0">
                <a:latin typeface="+mj-lt"/>
              </a:rPr>
              <a:t>b) </a:t>
            </a:r>
            <a:r>
              <a:rPr lang="en-US" sz="2000" dirty="0" err="1">
                <a:latin typeface="+mj-lt"/>
              </a:rPr>
              <a:t>Số</a:t>
            </a:r>
            <a:r>
              <a:rPr lang="en-US" sz="2000" dirty="0">
                <a:latin typeface="+mj-lt"/>
              </a:rPr>
              <a:t> – 320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thứ</a:t>
            </a:r>
            <a:r>
              <a:rPr lang="en-US" sz="2000" dirty="0">
                <a:latin typeface="+mj-lt"/>
              </a:rPr>
              <a:t> bao </a:t>
            </a:r>
            <a:r>
              <a:rPr lang="en-US" sz="2000" dirty="0" err="1">
                <a:latin typeface="+mj-lt"/>
              </a:rPr>
              <a:t>nhiêu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a:t>
            </a:r>
          </a:p>
          <a:p>
            <a:pPr algn="just">
              <a:lnSpc>
                <a:spcPct val="150000"/>
              </a:lnSpc>
            </a:pPr>
            <a:r>
              <a:rPr lang="en-US" sz="2000" dirty="0">
                <a:latin typeface="+mj-lt"/>
              </a:rPr>
              <a:t>c) </a:t>
            </a:r>
            <a:r>
              <a:rPr lang="en-US" sz="2000" dirty="0" err="1">
                <a:latin typeface="+mj-lt"/>
              </a:rPr>
              <a:t>Số</a:t>
            </a:r>
            <a:r>
              <a:rPr lang="en-US" sz="2000" dirty="0">
                <a:latin typeface="+mj-lt"/>
              </a:rPr>
              <a:t> 160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 </a:t>
            </a:r>
            <a:r>
              <a:rPr lang="en-US" sz="2000" dirty="0" err="1">
                <a:latin typeface="+mj-lt"/>
              </a:rPr>
              <a:t>không</a:t>
            </a:r>
            <a:r>
              <a:rPr lang="en-US" sz="2000" dirty="0">
                <a:latin typeface="+mj-lt"/>
              </a:rPr>
              <a:t>?</a:t>
            </a:r>
          </a:p>
        </p:txBody>
      </p:sp>
      <p:pic>
        <p:nvPicPr>
          <p:cNvPr id="3" name="Picture 2">
            <a:extLst>
              <a:ext uri="{FF2B5EF4-FFF2-40B4-BE49-F238E27FC236}">
                <a16:creationId xmlns:a16="http://schemas.microsoft.com/office/drawing/2014/main" xmlns="" id="{1E6793DA-1D24-2121-929F-2917799A99E8}"/>
              </a:ext>
            </a:extLst>
          </p:cNvPr>
          <p:cNvPicPr>
            <a:picLocks noChangeAspect="1"/>
          </p:cNvPicPr>
          <p:nvPr/>
        </p:nvPicPr>
        <p:blipFill>
          <a:blip r:embed="rId3"/>
          <a:stretch>
            <a:fillRect/>
          </a:stretch>
        </p:blipFill>
        <p:spPr>
          <a:xfrm>
            <a:off x="7552706" y="4140231"/>
            <a:ext cx="1573211" cy="884931"/>
          </a:xfrm>
          <a:prstGeom prst="rect">
            <a:avLst/>
          </a:prstGeom>
        </p:spPr>
      </p:pic>
      <p:sp>
        <p:nvSpPr>
          <p:cNvPr id="2" name="Oval Callout 29">
            <a:extLst>
              <a:ext uri="{FF2B5EF4-FFF2-40B4-BE49-F238E27FC236}">
                <a16:creationId xmlns:a16="http://schemas.microsoft.com/office/drawing/2014/main" xmlns="" id="{75480461-CFC4-4B47-F35B-7A864FBD76CD}"/>
              </a:ext>
            </a:extLst>
          </p:cNvPr>
          <p:cNvSpPr/>
          <p:nvPr/>
        </p:nvSpPr>
        <p:spPr>
          <a:xfrm>
            <a:off x="263921" y="3010673"/>
            <a:ext cx="972752" cy="364371"/>
          </a:xfrm>
          <a:prstGeom prst="wedgeEllipseCallout">
            <a:avLst>
              <a:gd name="adj1" fmla="val 31871"/>
              <a:gd name="adj2" fmla="val 8891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BFECD7EA-90A9-4314-CCBB-2EF2417677ED}"/>
                  </a:ext>
                </a:extLst>
              </p:cNvPr>
              <p:cNvSpPr txBox="1"/>
              <p:nvPr/>
            </p:nvSpPr>
            <p:spPr>
              <a:xfrm>
                <a:off x="1236673" y="3375044"/>
                <a:ext cx="7516320" cy="1046120"/>
              </a:xfrm>
              <a:prstGeom prst="rect">
                <a:avLst/>
              </a:prstGeom>
              <a:noFill/>
            </p:spPr>
            <p:txBody>
              <a:bodyPr wrap="square">
                <a:spAutoFit/>
              </a:bodyPr>
              <a:lstStyle/>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b) Xét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a:rPr lang="vi-VN" sz="2000" i="1">
                            <a:latin typeface="Cambria Math"/>
                            <a:ea typeface="Times New Roman" panose="02020603050405020304" pitchFamily="18" charset="0"/>
                            <a:cs typeface="Times New Roman" panose="02020603050405020304" pitchFamily="18" charset="0"/>
                          </a:rPr>
                          <m:t>𝑢</m:t>
                        </m:r>
                      </m:e>
                      <m:sub>
                        <m:r>
                          <a:rPr lang="vi-VN" sz="2000" i="1">
                            <a:latin typeface="Cambria Math"/>
                            <a:ea typeface="Times New Roman" panose="02020603050405020304" pitchFamily="18" charset="0"/>
                            <a:cs typeface="Times New Roman" panose="02020603050405020304" pitchFamily="18" charset="0"/>
                          </a:rPr>
                          <m:t>𝑛</m:t>
                        </m:r>
                      </m:sub>
                    </m:sSub>
                    <m:r>
                      <a:rPr lang="vi-VN" sz="2000" i="1">
                        <a:latin typeface="Cambria Math"/>
                        <a:ea typeface="Times New Roman" panose="02020603050405020304" pitchFamily="18" charset="0"/>
                        <a:cs typeface="Times New Roman" panose="02020603050405020304" pitchFamily="18" charset="0"/>
                      </a:rPr>
                      <m:t>=−</m:t>
                    </m:r>
                    <m:sSup>
                      <m:sSupPr>
                        <m:ctrlPr>
                          <a:rPr lang="en-US" sz="2000" i="1">
                            <a:latin typeface="Cambria Math"/>
                            <a:ea typeface="Times New Roman" panose="02020603050405020304" pitchFamily="18" charset="0"/>
                            <a:cs typeface="Times New Roman" panose="02020603050405020304" pitchFamily="18" charset="0"/>
                          </a:rPr>
                        </m:ctrlPr>
                      </m:sSupPr>
                      <m:e>
                        <m:r>
                          <a:rPr lang="vi-VN" sz="2000" i="1">
                            <a:latin typeface="Cambria Math"/>
                            <a:ea typeface="Times New Roman" panose="02020603050405020304" pitchFamily="18" charset="0"/>
                            <a:cs typeface="Times New Roman" panose="02020603050405020304" pitchFamily="18" charset="0"/>
                          </a:rPr>
                          <m:t>5,2</m:t>
                        </m:r>
                      </m:e>
                      <m:sup>
                        <m:r>
                          <a:rPr lang="vi-VN" sz="2000" i="1">
                            <a:latin typeface="Cambria Math"/>
                            <a:ea typeface="Times New Roman" panose="02020603050405020304" pitchFamily="18" charset="0"/>
                            <a:cs typeface="Times New Roman" panose="02020603050405020304" pitchFamily="18" charset="0"/>
                          </a:rPr>
                          <m:t>𝑛</m:t>
                        </m:r>
                        <m:r>
                          <a:rPr lang="vi-VN" sz="2000" i="1">
                            <a:latin typeface="Cambria Math"/>
                            <a:ea typeface="Times New Roman" panose="02020603050405020304" pitchFamily="18" charset="0"/>
                            <a:cs typeface="Times New Roman" panose="02020603050405020304" pitchFamily="18" charset="0"/>
                          </a:rPr>
                          <m:t>−1</m:t>
                        </m:r>
                      </m:sup>
                    </m:sSup>
                    <m:r>
                      <a:rPr lang="vi-VN" sz="2000" i="1">
                        <a:latin typeface="Cambria Math"/>
                        <a:ea typeface="Times New Roman" panose="02020603050405020304" pitchFamily="18" charset="0"/>
                        <a:cs typeface="Times New Roman" panose="02020603050405020304" pitchFamily="18" charset="0"/>
                      </a:rPr>
                      <m:t>=−320⟺</m:t>
                    </m:r>
                    <m:sSup>
                      <m:sSupPr>
                        <m:ctrlPr>
                          <a:rPr lang="en-US" sz="2000" i="1">
                            <a:latin typeface="Cambria Math"/>
                            <a:ea typeface="Times New Roman" panose="02020603050405020304" pitchFamily="18" charset="0"/>
                            <a:cs typeface="Times New Roman" panose="02020603050405020304" pitchFamily="18" charset="0"/>
                          </a:rPr>
                        </m:ctrlPr>
                      </m:sSupPr>
                      <m:e>
                        <m:r>
                          <a:rPr lang="vi-VN" sz="2000" i="1">
                            <a:latin typeface="Cambria Math"/>
                            <a:ea typeface="Times New Roman" panose="02020603050405020304" pitchFamily="18" charset="0"/>
                            <a:cs typeface="Times New Roman" panose="02020603050405020304" pitchFamily="18" charset="0"/>
                          </a:rPr>
                          <m:t>2</m:t>
                        </m:r>
                      </m:e>
                      <m:sup>
                        <m:r>
                          <a:rPr lang="vi-VN" sz="2000" i="1">
                            <a:latin typeface="Cambria Math"/>
                            <a:ea typeface="Times New Roman" panose="02020603050405020304" pitchFamily="18" charset="0"/>
                            <a:cs typeface="Times New Roman" panose="02020603050405020304" pitchFamily="18" charset="0"/>
                          </a:rPr>
                          <m:t>𝑛</m:t>
                        </m:r>
                        <m:r>
                          <a:rPr lang="vi-VN" sz="2000" i="1">
                            <a:latin typeface="Cambria Math"/>
                            <a:ea typeface="Times New Roman" panose="02020603050405020304" pitchFamily="18" charset="0"/>
                            <a:cs typeface="Times New Roman" panose="02020603050405020304" pitchFamily="18" charset="0"/>
                          </a:rPr>
                          <m:t>−1</m:t>
                        </m:r>
                      </m:sup>
                    </m:sSup>
                    <m:r>
                      <a:rPr lang="vi-VN" sz="2000" i="1">
                        <a:latin typeface="Cambria Math"/>
                        <a:ea typeface="Times New Roman" panose="02020603050405020304" pitchFamily="18" charset="0"/>
                        <a:cs typeface="Times New Roman" panose="02020603050405020304" pitchFamily="18" charset="0"/>
                      </a:rPr>
                      <m:t>=64⟺</m:t>
                    </m:r>
                    <m:r>
                      <a:rPr lang="vi-VN" sz="2000" i="1">
                        <a:latin typeface="Cambria Math"/>
                        <a:ea typeface="Times New Roman" panose="02020603050405020304" pitchFamily="18" charset="0"/>
                        <a:cs typeface="Times New Roman" panose="02020603050405020304" pitchFamily="18" charset="0"/>
                      </a:rPr>
                      <m:t>𝑛</m:t>
                    </m:r>
                    <m:r>
                      <a:rPr lang="vi-VN" sz="2000" i="1">
                        <a:latin typeface="Cambria Math"/>
                        <a:ea typeface="Times New Roman" panose="02020603050405020304" pitchFamily="18" charset="0"/>
                        <a:cs typeface="Times New Roman" panose="02020603050405020304" pitchFamily="18" charset="0"/>
                      </a:rPr>
                      <m:t>−1=6⟺</m:t>
                    </m:r>
                    <m:r>
                      <a:rPr lang="vi-VN" sz="2000" i="1">
                        <a:latin typeface="Cambria Math"/>
                        <a:ea typeface="Times New Roman" panose="02020603050405020304" pitchFamily="18" charset="0"/>
                        <a:cs typeface="Times New Roman" panose="02020603050405020304" pitchFamily="18" charset="0"/>
                      </a:rPr>
                      <m:t>𝑛</m:t>
                    </m:r>
                    <m:r>
                      <a:rPr lang="vi-VN" sz="2000" i="1">
                        <a:latin typeface="Cambria Math"/>
                        <a:ea typeface="Times New Roman" panose="02020603050405020304" pitchFamily="18" charset="0"/>
                        <a:cs typeface="Times New Roman" panose="02020603050405020304" pitchFamily="18" charset="0"/>
                      </a:rPr>
                      <m:t>=7</m:t>
                    </m:r>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Vậy số – 320 là số hạng thứ 7 của cấp số nhân.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FECD7EA-90A9-4314-CCBB-2EF2417677ED}"/>
                  </a:ext>
                </a:extLst>
              </p:cNvPr>
              <p:cNvSpPr txBox="1">
                <a:spLocks noRot="1" noChangeAspect="1" noMove="1" noResize="1" noEditPoints="1" noAdjustHandles="1" noChangeArrowheads="1" noChangeShapeType="1" noTextEdit="1"/>
              </p:cNvSpPr>
              <p:nvPr/>
            </p:nvSpPr>
            <p:spPr>
              <a:xfrm>
                <a:off x="1236673" y="3375044"/>
                <a:ext cx="7516320" cy="1046120"/>
              </a:xfrm>
              <a:prstGeom prst="rect">
                <a:avLst/>
              </a:prstGeom>
              <a:blipFill>
                <a:blip r:embed="rId4"/>
                <a:stretch>
                  <a:fillRect l="-892" b="-9942"/>
                </a:stretch>
              </a:blipFill>
            </p:spPr>
            <p:txBody>
              <a:bodyPr/>
              <a:lstStyle/>
              <a:p>
                <a:r>
                  <a:rPr lang="en-US">
                    <a:noFill/>
                  </a:rPr>
                  <a:t> </a:t>
                </a:r>
              </a:p>
            </p:txBody>
          </p:sp>
        </mc:Fallback>
      </mc:AlternateContent>
    </p:spTree>
    <p:extLst>
      <p:ext uri="{BB962C8B-B14F-4D97-AF65-F5344CB8AC3E}">
        <p14:creationId xmlns:p14="http://schemas.microsoft.com/office/powerpoint/2010/main" val="12417798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xmlns="" id="{8CFECAFA-4E44-9305-AA18-AF8FA072F8EB}"/>
              </a:ext>
            </a:extLst>
          </p:cNvPr>
          <p:cNvSpPr txBox="1"/>
          <p:nvPr/>
        </p:nvSpPr>
        <p:spPr>
          <a:xfrm>
            <a:off x="2986608" y="27712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xmlns="" id="{5915D12E-E4DE-993B-B1EB-D4CA77EA5339}"/>
              </a:ext>
            </a:extLst>
          </p:cNvPr>
          <p:cNvSpPr txBox="1"/>
          <p:nvPr/>
        </p:nvSpPr>
        <p:spPr>
          <a:xfrm>
            <a:off x="898732" y="923898"/>
            <a:ext cx="7346536" cy="496996"/>
          </a:xfrm>
          <a:prstGeom prst="rect">
            <a:avLst/>
          </a:prstGeom>
          <a:noFill/>
        </p:spPr>
        <p:txBody>
          <a:bodyPr wrap="square">
            <a:spAutoFit/>
          </a:bodyPr>
          <a:lstStyle/>
          <a:p>
            <a:pPr>
              <a:lnSpc>
                <a:spcPct val="150000"/>
              </a:lnSpc>
              <a:buClrTx/>
              <a:defRPr/>
            </a:pP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 – 5,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 = 2.</a:t>
            </a:r>
            <a:endParaRPr lang="en-US" sz="2000" kern="1200" dirty="0">
              <a:solidFill>
                <a:prstClr val="black"/>
              </a:solidFill>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xmlns="" id="{13A19467-544B-EA91-5633-7B1882C512E1}"/>
              </a:ext>
            </a:extLst>
          </p:cNvPr>
          <p:cNvSpPr txBox="1"/>
          <p:nvPr/>
        </p:nvSpPr>
        <p:spPr>
          <a:xfrm>
            <a:off x="750297" y="1433212"/>
            <a:ext cx="7643406" cy="1420325"/>
          </a:xfrm>
          <a:prstGeom prst="rect">
            <a:avLst/>
          </a:prstGeom>
          <a:noFill/>
        </p:spPr>
        <p:txBody>
          <a:bodyPr wrap="square">
            <a:spAutoFit/>
          </a:bodyPr>
          <a:lstStyle/>
          <a:p>
            <a:pPr algn="just">
              <a:lnSpc>
                <a:spcPct val="150000"/>
              </a:lnSpc>
            </a:pPr>
            <a:r>
              <a:rPr lang="en-US" sz="2000" dirty="0">
                <a:latin typeface="+mj-lt"/>
              </a:rPr>
              <a:t>a) </a:t>
            </a:r>
            <a:r>
              <a:rPr lang="en-US" sz="2000" dirty="0" err="1">
                <a:latin typeface="+mj-lt"/>
              </a:rPr>
              <a:t>Tìm</a:t>
            </a:r>
            <a:r>
              <a:rPr lang="en-US" sz="2000" dirty="0">
                <a:latin typeface="+mj-lt"/>
              </a:rPr>
              <a:t> u</a:t>
            </a:r>
            <a:r>
              <a:rPr lang="en-US" sz="2000" baseline="-25000" dirty="0">
                <a:latin typeface="+mj-lt"/>
              </a:rPr>
              <a:t>n</a:t>
            </a:r>
            <a:r>
              <a:rPr lang="en-US" sz="2000" dirty="0">
                <a:latin typeface="+mj-lt"/>
              </a:rPr>
              <a:t>;</a:t>
            </a:r>
          </a:p>
          <a:p>
            <a:pPr algn="just">
              <a:lnSpc>
                <a:spcPct val="150000"/>
              </a:lnSpc>
            </a:pPr>
            <a:r>
              <a:rPr lang="en-US" sz="2000" dirty="0">
                <a:latin typeface="+mj-lt"/>
              </a:rPr>
              <a:t>b) </a:t>
            </a:r>
            <a:r>
              <a:rPr lang="en-US" sz="2000" dirty="0" err="1">
                <a:latin typeface="+mj-lt"/>
              </a:rPr>
              <a:t>Số</a:t>
            </a:r>
            <a:r>
              <a:rPr lang="en-US" sz="2000" dirty="0">
                <a:latin typeface="+mj-lt"/>
              </a:rPr>
              <a:t> – 320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thứ</a:t>
            </a:r>
            <a:r>
              <a:rPr lang="en-US" sz="2000" dirty="0">
                <a:latin typeface="+mj-lt"/>
              </a:rPr>
              <a:t> bao </a:t>
            </a:r>
            <a:r>
              <a:rPr lang="en-US" sz="2000" dirty="0" err="1">
                <a:latin typeface="+mj-lt"/>
              </a:rPr>
              <a:t>nhiêu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a:t>
            </a:r>
          </a:p>
          <a:p>
            <a:pPr algn="just">
              <a:lnSpc>
                <a:spcPct val="150000"/>
              </a:lnSpc>
            </a:pPr>
            <a:r>
              <a:rPr lang="en-US" sz="2000" dirty="0">
                <a:latin typeface="+mj-lt"/>
              </a:rPr>
              <a:t>c) </a:t>
            </a:r>
            <a:r>
              <a:rPr lang="en-US" sz="2000" dirty="0" err="1">
                <a:latin typeface="+mj-lt"/>
              </a:rPr>
              <a:t>Số</a:t>
            </a:r>
            <a:r>
              <a:rPr lang="en-US" sz="2000" dirty="0">
                <a:latin typeface="+mj-lt"/>
              </a:rPr>
              <a:t> 160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 </a:t>
            </a:r>
            <a:r>
              <a:rPr lang="en-US" sz="2000" dirty="0" err="1">
                <a:latin typeface="+mj-lt"/>
              </a:rPr>
              <a:t>không</a:t>
            </a:r>
            <a:r>
              <a:rPr lang="en-US" sz="2000" dirty="0">
                <a:latin typeface="+mj-lt"/>
              </a:rPr>
              <a:t>?</a:t>
            </a:r>
          </a:p>
        </p:txBody>
      </p:sp>
      <p:pic>
        <p:nvPicPr>
          <p:cNvPr id="3" name="Picture 2">
            <a:extLst>
              <a:ext uri="{FF2B5EF4-FFF2-40B4-BE49-F238E27FC236}">
                <a16:creationId xmlns:a16="http://schemas.microsoft.com/office/drawing/2014/main" xmlns="" id="{1E6793DA-1D24-2121-929F-2917799A99E8}"/>
              </a:ext>
            </a:extLst>
          </p:cNvPr>
          <p:cNvPicPr>
            <a:picLocks noChangeAspect="1"/>
          </p:cNvPicPr>
          <p:nvPr/>
        </p:nvPicPr>
        <p:blipFill>
          <a:blip r:embed="rId3"/>
          <a:stretch>
            <a:fillRect/>
          </a:stretch>
        </p:blipFill>
        <p:spPr>
          <a:xfrm>
            <a:off x="7552706" y="4140231"/>
            <a:ext cx="1573211" cy="884931"/>
          </a:xfrm>
          <a:prstGeom prst="rect">
            <a:avLst/>
          </a:prstGeom>
        </p:spPr>
      </p:pic>
      <p:sp>
        <p:nvSpPr>
          <p:cNvPr id="2" name="Oval Callout 29">
            <a:extLst>
              <a:ext uri="{FF2B5EF4-FFF2-40B4-BE49-F238E27FC236}">
                <a16:creationId xmlns:a16="http://schemas.microsoft.com/office/drawing/2014/main" xmlns="" id="{75480461-CFC4-4B47-F35B-7A864FBD76CD}"/>
              </a:ext>
            </a:extLst>
          </p:cNvPr>
          <p:cNvSpPr/>
          <p:nvPr/>
        </p:nvSpPr>
        <p:spPr>
          <a:xfrm>
            <a:off x="263921" y="3010673"/>
            <a:ext cx="972752" cy="364371"/>
          </a:xfrm>
          <a:prstGeom prst="wedgeEllipseCallout">
            <a:avLst>
              <a:gd name="adj1" fmla="val 31871"/>
              <a:gd name="adj2" fmla="val 8891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BFECD7EA-90A9-4314-CCBB-2EF2417677ED}"/>
                  </a:ext>
                </a:extLst>
              </p:cNvPr>
              <p:cNvSpPr txBox="1"/>
              <p:nvPr/>
            </p:nvSpPr>
            <p:spPr>
              <a:xfrm>
                <a:off x="1236673" y="3142384"/>
                <a:ext cx="7319228" cy="1943224"/>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c) </a:t>
                </a:r>
                <a:r>
                  <a:rPr lang="en-US" sz="1800" dirty="0" err="1">
                    <a:latin typeface="+mj-lt"/>
                    <a:ea typeface="Times New Roman" panose="02020603050405020304" pitchFamily="18" charset="0"/>
                    <a:cs typeface="Times New Roman" panose="02020603050405020304" pitchFamily="18" charset="0"/>
                  </a:rPr>
                  <a:t>Xét</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a:rPr lang="en-US" sz="1800" i="1">
                            <a:latin typeface="Cambria Math"/>
                            <a:ea typeface="Times New Roman" panose="02020603050405020304" pitchFamily="18" charset="0"/>
                            <a:cs typeface="Times New Roman" panose="02020603050405020304" pitchFamily="18" charset="0"/>
                          </a:rPr>
                          <m:t>𝑢</m:t>
                        </m:r>
                      </m:e>
                      <m:sub>
                        <m:r>
                          <a:rPr lang="en-US" sz="1800" i="1">
                            <a:latin typeface="Cambria Math"/>
                            <a:ea typeface="Times New Roman" panose="02020603050405020304" pitchFamily="18" charset="0"/>
                            <a:cs typeface="Times New Roman" panose="02020603050405020304" pitchFamily="18" charset="0"/>
                          </a:rPr>
                          <m:t>𝑛</m:t>
                        </m:r>
                      </m:sub>
                    </m:sSub>
                    <m:r>
                      <a:rPr lang="en-US" sz="1800" i="1">
                        <a:latin typeface="Cambria Math"/>
                        <a:ea typeface="Times New Roman" panose="02020603050405020304" pitchFamily="18" charset="0"/>
                        <a:cs typeface="Times New Roman" panose="02020603050405020304" pitchFamily="18" charset="0"/>
                      </a:rPr>
                      <m:t>=−</m:t>
                    </m:r>
                    <m:sSup>
                      <m:sSupPr>
                        <m:ctrlPr>
                          <a:rPr lang="en-US" sz="1800" i="1">
                            <a:latin typeface="Cambria Math"/>
                            <a:ea typeface="Times New Roman" panose="02020603050405020304" pitchFamily="18" charset="0"/>
                            <a:cs typeface="Times New Roman" panose="02020603050405020304" pitchFamily="18" charset="0"/>
                          </a:rPr>
                        </m:ctrlPr>
                      </m:sSupPr>
                      <m:e>
                        <m:r>
                          <a:rPr lang="en-US" sz="1800" i="1">
                            <a:latin typeface="Cambria Math"/>
                            <a:ea typeface="Times New Roman" panose="02020603050405020304" pitchFamily="18" charset="0"/>
                            <a:cs typeface="Times New Roman" panose="02020603050405020304" pitchFamily="18" charset="0"/>
                          </a:rPr>
                          <m:t>5.2</m:t>
                        </m:r>
                      </m:e>
                      <m:sup>
                        <m:r>
                          <a:rPr lang="en-US" sz="1800" i="1">
                            <a:latin typeface="Cambria Math"/>
                            <a:ea typeface="Times New Roman" panose="02020603050405020304" pitchFamily="18" charset="0"/>
                            <a:cs typeface="Times New Roman" panose="02020603050405020304" pitchFamily="18" charset="0"/>
                          </a:rPr>
                          <m:t>𝑛</m:t>
                        </m:r>
                        <m:r>
                          <a:rPr lang="en-US" sz="1800" i="1">
                            <a:latin typeface="Cambria Math"/>
                            <a:ea typeface="Times New Roman" panose="02020603050405020304" pitchFamily="18" charset="0"/>
                            <a:cs typeface="Times New Roman" panose="02020603050405020304" pitchFamily="18" charset="0"/>
                          </a:rPr>
                          <m:t>−1</m:t>
                        </m:r>
                      </m:sup>
                    </m:sSup>
                    <m:r>
                      <a:rPr lang="en-US" sz="1800" i="1">
                        <a:latin typeface="Cambria Math"/>
                        <a:ea typeface="Times New Roman" panose="02020603050405020304" pitchFamily="18" charset="0"/>
                        <a:cs typeface="Times New Roman" panose="02020603050405020304" pitchFamily="18" charset="0"/>
                      </a:rPr>
                      <m:t>=160⟺</m:t>
                    </m:r>
                    <m:sSup>
                      <m:sSupPr>
                        <m:ctrlPr>
                          <a:rPr lang="en-US" sz="1800" i="1">
                            <a:latin typeface="Cambria Math"/>
                            <a:ea typeface="Times New Roman" panose="02020603050405020304" pitchFamily="18" charset="0"/>
                            <a:cs typeface="Times New Roman" panose="02020603050405020304" pitchFamily="18" charset="0"/>
                          </a:rPr>
                        </m:ctrlPr>
                      </m:sSupPr>
                      <m:e>
                        <m:r>
                          <a:rPr lang="en-US" sz="1800" i="1">
                            <a:latin typeface="Cambria Math"/>
                            <a:ea typeface="Times New Roman" panose="02020603050405020304" pitchFamily="18" charset="0"/>
                            <a:cs typeface="Times New Roman" panose="02020603050405020304" pitchFamily="18" charset="0"/>
                          </a:rPr>
                          <m:t>2</m:t>
                        </m:r>
                      </m:e>
                      <m:sup>
                        <m:r>
                          <a:rPr lang="en-US" sz="1800" i="1">
                            <a:latin typeface="Cambria Math"/>
                            <a:ea typeface="Times New Roman" panose="02020603050405020304" pitchFamily="18" charset="0"/>
                            <a:cs typeface="Times New Roman" panose="02020603050405020304" pitchFamily="18" charset="0"/>
                          </a:rPr>
                          <m:t>𝑛</m:t>
                        </m:r>
                        <m:r>
                          <a:rPr lang="en-US" sz="1800" i="1">
                            <a:latin typeface="Cambria Math"/>
                            <a:ea typeface="Times New Roman" panose="02020603050405020304" pitchFamily="18" charset="0"/>
                            <a:cs typeface="Times New Roman" panose="02020603050405020304" pitchFamily="18" charset="0"/>
                          </a:rPr>
                          <m:t>−1</m:t>
                        </m:r>
                      </m:sup>
                    </m:sSup>
                    <m:r>
                      <a:rPr lang="en-US" sz="1800" i="1">
                        <a:latin typeface="Cambria Math"/>
                        <a:ea typeface="Times New Roman" panose="02020603050405020304" pitchFamily="18" charset="0"/>
                        <a:cs typeface="Times New Roman" panose="02020603050405020304" pitchFamily="18" charset="0"/>
                      </a:rPr>
                      <m:t>=−32⟺</m:t>
                    </m:r>
                    <m:r>
                      <a:rPr lang="en-US" sz="1800" i="1">
                        <a:latin typeface="Cambria Math"/>
                        <a:ea typeface="Times New Roman" panose="02020603050405020304" pitchFamily="18" charset="0"/>
                        <a:cs typeface="Times New Roman" panose="02020603050405020304" pitchFamily="18" charset="0"/>
                      </a:rPr>
                      <m:t>𝑛</m:t>
                    </m:r>
                    <m:r>
                      <a:rPr lang="en-US" sz="1800" i="1">
                        <a:latin typeface="Cambria Math"/>
                        <a:ea typeface="Times New Roman" panose="02020603050405020304" pitchFamily="18" charset="0"/>
                        <a:cs typeface="Times New Roman" panose="02020603050405020304" pitchFamily="18" charset="0"/>
                      </a:rPr>
                      <m:t>−1=−5⟺</m:t>
                    </m:r>
                    <m:r>
                      <a:rPr lang="en-US" sz="1800" i="1">
                        <a:latin typeface="Cambria Math"/>
                        <a:ea typeface="Times New Roman" panose="02020603050405020304" pitchFamily="18" charset="0"/>
                        <a:cs typeface="Times New Roman" panose="02020603050405020304" pitchFamily="18" charset="0"/>
                      </a:rPr>
                      <m:t>𝑛</m:t>
                    </m:r>
                    <m:r>
                      <a:rPr lang="en-US" sz="1800" i="1">
                        <a:latin typeface="Cambria Math"/>
                        <a:ea typeface="Times New Roman" panose="02020603050405020304" pitchFamily="18" charset="0"/>
                        <a:cs typeface="Times New Roman" panose="02020603050405020304" pitchFamily="18" charset="0"/>
                      </a:rPr>
                      <m:t>=−4</m:t>
                    </m:r>
                  </m:oMath>
                </a14:m>
                <a:r>
                  <a:rPr lang="en-US" sz="1800" dirty="0">
                    <a:latin typeface="+mj-lt"/>
                    <a:ea typeface="Times New Roman" panose="02020603050405020304" pitchFamily="18"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 Ta </a:t>
                </a:r>
                <a:r>
                  <a:rPr lang="en-US" sz="1800" dirty="0" err="1">
                    <a:latin typeface="+mj-lt"/>
                    <a:ea typeface="Times New Roman" panose="02020603050405020304" pitchFamily="18" charset="0"/>
                    <a:cs typeface="Times New Roman" panose="02020603050405020304" pitchFamily="18" charset="0"/>
                  </a:rPr>
                  <a:t>thấy</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a:ea typeface="Times New Roman" panose="02020603050405020304" pitchFamily="18" charset="0"/>
                        <a:cs typeface="Times New Roman" panose="02020603050405020304" pitchFamily="18" charset="0"/>
                      </a:rPr>
                      <m:t>𝑛</m:t>
                    </m:r>
                    <m:r>
                      <a:rPr lang="en-US" sz="1800" i="1">
                        <a:latin typeface="Cambria Math"/>
                        <a:ea typeface="Times New Roman" panose="02020603050405020304" pitchFamily="18" charset="0"/>
                        <a:cs typeface="Times New Roman" panose="02020603050405020304" pitchFamily="18" charset="0"/>
                      </a:rPr>
                      <m:t>=−4∉</m:t>
                    </m:r>
                    <m:sSup>
                      <m:sSupPr>
                        <m:ctrlPr>
                          <a:rPr lang="en-US" sz="1800" i="1">
                            <a:latin typeface="Cambria Math"/>
                            <a:ea typeface="Times New Roman" panose="02020603050405020304" pitchFamily="18" charset="0"/>
                            <a:cs typeface="Times New Roman" panose="02020603050405020304" pitchFamily="18" charset="0"/>
                          </a:rPr>
                        </m:ctrlPr>
                      </m:sSupPr>
                      <m:e>
                        <m:r>
                          <a:rPr lang="en-US" sz="1800" i="1">
                            <a:latin typeface="Cambria Math"/>
                            <a:ea typeface="Times New Roman" panose="02020603050405020304" pitchFamily="18" charset="0"/>
                            <a:cs typeface="Times New Roman" panose="02020603050405020304" pitchFamily="18" charset="0"/>
                          </a:rPr>
                          <m:t>ℕ</m:t>
                        </m:r>
                      </m:e>
                      <m:sup>
                        <m:r>
                          <a:rPr lang="en-US" sz="1800" i="1">
                            <a:latin typeface="Cambria Math"/>
                            <a:ea typeface="Times New Roman" panose="02020603050405020304" pitchFamily="18" charset="0"/>
                            <a:cs typeface="Times New Roman" panose="02020603050405020304" pitchFamily="18" charset="0"/>
                          </a:rPr>
                          <m:t>∗</m:t>
                        </m:r>
                      </m:sup>
                    </m:sSup>
                  </m:oMath>
                </a14:m>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err="1">
                    <a:latin typeface="+mj-lt"/>
                    <a:ea typeface="Times New Roman" panose="02020603050405020304" pitchFamily="18" charset="0"/>
                    <a:cs typeface="Times New Roman" panose="02020603050405020304" pitchFamily="18" charset="0"/>
                  </a:rPr>
                  <a:t>Vậy</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160 </a:t>
                </a:r>
                <a:r>
                  <a:rPr lang="en-US" sz="1800" dirty="0" err="1">
                    <a:latin typeface="+mj-lt"/>
                    <a:ea typeface="Times New Roman" panose="02020603050405020304" pitchFamily="18" charset="0"/>
                    <a:cs typeface="Times New Roman" panose="02020603050405020304" pitchFamily="18" charset="0"/>
                  </a:rPr>
                  <a:t>không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phải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một</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p>
              <a:p>
                <a:pPr>
                  <a:lnSpc>
                    <a:spcPct val="150000"/>
                  </a:lnSpc>
                  <a:spcAft>
                    <a:spcPts val="600"/>
                  </a:spcAft>
                </a:pP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FECD7EA-90A9-4314-CCBB-2EF2417677ED}"/>
                  </a:ext>
                </a:extLst>
              </p:cNvPr>
              <p:cNvSpPr txBox="1">
                <a:spLocks noRot="1" noChangeAspect="1" noMove="1" noResize="1" noEditPoints="1" noAdjustHandles="1" noChangeArrowheads="1" noChangeShapeType="1" noTextEdit="1"/>
              </p:cNvSpPr>
              <p:nvPr/>
            </p:nvSpPr>
            <p:spPr>
              <a:xfrm>
                <a:off x="1236673" y="3142384"/>
                <a:ext cx="7319228" cy="1943224"/>
              </a:xfrm>
              <a:prstGeom prst="rect">
                <a:avLst/>
              </a:prstGeom>
              <a:blipFill>
                <a:blip r:embed="rId4"/>
                <a:stretch>
                  <a:fillRect l="-749" b="-4075"/>
                </a:stretch>
              </a:blipFill>
            </p:spPr>
            <p:txBody>
              <a:bodyPr/>
              <a:lstStyle/>
              <a:p>
                <a:r>
                  <a:rPr lang="en-US">
                    <a:noFill/>
                  </a:rPr>
                  <a:t> </a:t>
                </a:r>
              </a:p>
            </p:txBody>
          </p:sp>
        </mc:Fallback>
      </mc:AlternateContent>
    </p:spTree>
    <p:extLst>
      <p:ext uri="{BB962C8B-B14F-4D97-AF65-F5344CB8AC3E}">
        <p14:creationId xmlns:p14="http://schemas.microsoft.com/office/powerpoint/2010/main" val="745803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xmlns="" id="{17C5BC72-C1CC-97EC-6913-DD11C5ACD37F}"/>
              </a:ext>
            </a:extLst>
          </p:cNvPr>
          <p:cNvSpPr txBox="1"/>
          <p:nvPr/>
        </p:nvSpPr>
        <p:spPr>
          <a:xfrm>
            <a:off x="725805" y="560124"/>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E7ED010F-9E70-203D-A306-0E33F5F49518}"/>
                  </a:ext>
                </a:extLst>
              </p:cNvPr>
              <p:cNvSpPr txBox="1"/>
              <p:nvPr/>
            </p:nvSpPr>
            <p:spPr>
              <a:xfrm>
                <a:off x="642676" y="560124"/>
                <a:ext cx="8156939" cy="1470211"/>
              </a:xfrm>
              <a:prstGeom prst="rect">
                <a:avLst/>
              </a:prstGeom>
              <a:noFill/>
            </p:spPr>
            <p:txBody>
              <a:bodyPr wrap="square">
                <a:spAutoFit/>
              </a:bodyPr>
              <a:lstStyle/>
              <a:p>
                <a:pPr algn="just">
                  <a:lnSpc>
                    <a:spcPct val="150000"/>
                  </a:lnSpc>
                </a:pPr>
                <a:r>
                  <a:rPr lang="en-US" sz="1800" dirty="0">
                    <a:latin typeface="+mj-lt"/>
                  </a:rPr>
                  <a:t>			     Cho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14:m>
                  <m:oMath xmlns:m="http://schemas.openxmlformats.org/officeDocument/2006/math">
                    <m:r>
                      <a:rPr lang="en-US" sz="1800" i="1" dirty="0" smtClean="0">
                        <a:latin typeface="Cambria Math"/>
                      </a:rPr>
                      <m:t>(</m:t>
                    </m:r>
                    <m:r>
                      <a:rPr lang="en-US" sz="1800" i="1" dirty="0" smtClean="0">
                        <a:latin typeface="Cambria Math"/>
                      </a:rPr>
                      <m:t>𝑢𝑛</m:t>
                    </m:r>
                    <m:r>
                      <a:rPr lang="en-US" sz="1800" i="1" dirty="0" smtClean="0">
                        <a:latin typeface="Cambria Math"/>
                      </a:rPr>
                      <m:t>)</m:t>
                    </m:r>
                  </m:oMath>
                </a14:m>
                <a:r>
                  <a:rPr lang="en-US" sz="1800" dirty="0">
                    <a:latin typeface="+mj-lt"/>
                  </a:rPr>
                  <a:t> </a:t>
                </a:r>
                <a:r>
                  <a:rPr lang="en-US" sz="1800" dirty="0" err="1">
                    <a:latin typeface="+mj-lt"/>
                  </a:rPr>
                  <a:t>với</a:t>
                </a:r>
                <a:r>
                  <a:rPr lang="en-US" sz="1800" dirty="0">
                    <a:latin typeface="+mj-lt"/>
                  </a:rPr>
                  <a:t> </a:t>
                </a:r>
                <a14:m>
                  <m:oMath xmlns:m="http://schemas.openxmlformats.org/officeDocument/2006/math">
                    <m:sSub>
                      <m:sSubPr>
                        <m:ctrlPr>
                          <a:rPr lang="en-US" sz="1800" b="0" i="1" smtClean="0">
                            <a:latin typeface="Cambria Math"/>
                          </a:rPr>
                        </m:ctrlPr>
                      </m:sSubPr>
                      <m:e>
                        <m:r>
                          <a:rPr lang="en-US" sz="1800" b="0" i="1" smtClean="0">
                            <a:latin typeface="Cambria Math"/>
                          </a:rPr>
                          <m:t>𝑢</m:t>
                        </m:r>
                      </m:e>
                      <m:sub>
                        <m:r>
                          <a:rPr lang="en-US" sz="1800" b="0" i="1" smtClean="0">
                            <a:latin typeface="Cambria Math"/>
                          </a:rPr>
                          <m:t>1</m:t>
                        </m:r>
                      </m:sub>
                    </m:sSub>
                    <m:r>
                      <a:rPr lang="en-US" sz="1800" b="0" i="1" smtClean="0">
                        <a:latin typeface="Cambria Math"/>
                      </a:rPr>
                      <m:t>=3, </m:t>
                    </m:r>
                    <m:sSub>
                      <m:sSubPr>
                        <m:ctrlPr>
                          <a:rPr lang="en-US" sz="1800" b="0" i="1" smtClean="0">
                            <a:latin typeface="Cambria Math"/>
                          </a:rPr>
                        </m:ctrlPr>
                      </m:sSubPr>
                      <m:e>
                        <m:r>
                          <a:rPr lang="en-US" sz="1800" b="0" i="1" smtClean="0">
                            <a:latin typeface="Cambria Math"/>
                          </a:rPr>
                          <m:t>𝑢</m:t>
                        </m:r>
                      </m:e>
                      <m:sub>
                        <m:r>
                          <a:rPr lang="en-US" sz="1800" b="0" i="1" smtClean="0">
                            <a:latin typeface="Cambria Math"/>
                          </a:rPr>
                          <m:t>3</m:t>
                        </m:r>
                      </m:sub>
                    </m:sSub>
                    <m:r>
                      <a:rPr lang="en-US" sz="1800" b="0" i="1" smtClean="0">
                        <a:latin typeface="Cambria Math"/>
                      </a:rPr>
                      <m:t>=</m:t>
                    </m:r>
                    <m:f>
                      <m:fPr>
                        <m:ctrlPr>
                          <a:rPr lang="en-US" sz="1800" b="0" i="1" smtClean="0">
                            <a:latin typeface="Cambria Math"/>
                          </a:rPr>
                        </m:ctrlPr>
                      </m:fPr>
                      <m:num>
                        <m:r>
                          <a:rPr lang="en-US" sz="1800" b="0" i="1" smtClean="0">
                            <a:latin typeface="Cambria Math"/>
                          </a:rPr>
                          <m:t>27</m:t>
                        </m:r>
                      </m:num>
                      <m:den>
                        <m:r>
                          <a:rPr lang="en-US" sz="1800" b="0" i="1" smtClean="0">
                            <a:latin typeface="Cambria Math"/>
                          </a:rPr>
                          <m:t>4</m:t>
                        </m:r>
                      </m:den>
                    </m:f>
                  </m:oMath>
                </a14:m>
                <a:r>
                  <a:rPr lang="en-US" sz="1800" dirty="0">
                    <a:latin typeface="+mj-lt"/>
                  </a:rPr>
                  <a:t> .</a:t>
                </a:r>
              </a:p>
              <a:p>
                <a:pPr algn="just">
                  <a:lnSpc>
                    <a:spcPct val="150000"/>
                  </a:lnSpc>
                </a:pPr>
                <a:r>
                  <a:rPr lang="en-US" sz="1800" dirty="0">
                    <a:latin typeface="+mj-lt"/>
                  </a:rPr>
                  <a:t>a) </a:t>
                </a:r>
                <a:r>
                  <a:rPr lang="en-US" sz="1800" dirty="0" err="1">
                    <a:latin typeface="+mj-lt"/>
                  </a:rPr>
                  <a:t>Tìm</a:t>
                </a:r>
                <a:r>
                  <a:rPr lang="en-US" sz="1800" dirty="0">
                    <a:latin typeface="+mj-lt"/>
                  </a:rPr>
                  <a:t> </a:t>
                </a:r>
                <a:r>
                  <a:rPr lang="en-US" sz="1800" dirty="0" err="1">
                    <a:latin typeface="+mj-lt"/>
                  </a:rPr>
                  <a:t>công</a:t>
                </a:r>
                <a:r>
                  <a:rPr lang="en-US" sz="1800" dirty="0">
                    <a:latin typeface="+mj-lt"/>
                  </a:rPr>
                  <a:t> </a:t>
                </a:r>
                <a:r>
                  <a:rPr lang="en-US" sz="1800" dirty="0" err="1">
                    <a:latin typeface="+mj-lt"/>
                  </a:rPr>
                  <a:t>bội</a:t>
                </a:r>
                <a:r>
                  <a:rPr lang="en-US" sz="1800" dirty="0">
                    <a:latin typeface="+mj-lt"/>
                  </a:rPr>
                  <a:t> q </a:t>
                </a:r>
                <a:r>
                  <a:rPr lang="en-US" sz="1800" dirty="0" err="1">
                    <a:latin typeface="+mj-lt"/>
                  </a:rPr>
                  <a:t>và</a:t>
                </a:r>
                <a:r>
                  <a:rPr lang="en-US" sz="1800" dirty="0">
                    <a:latin typeface="+mj-lt"/>
                  </a:rPr>
                  <a:t> </a:t>
                </a:r>
                <a:r>
                  <a:rPr lang="en-US" sz="1800" dirty="0" err="1">
                    <a:latin typeface="+mj-lt"/>
                  </a:rPr>
                  <a:t>viết</a:t>
                </a:r>
                <a:r>
                  <a:rPr lang="en-US" sz="1800" dirty="0">
                    <a:latin typeface="+mj-lt"/>
                  </a:rPr>
                  <a:t> </a:t>
                </a:r>
                <a:r>
                  <a:rPr lang="en-US" sz="1800" dirty="0" err="1">
                    <a:latin typeface="+mj-lt"/>
                  </a:rPr>
                  <a:t>năm</a:t>
                </a:r>
                <a:r>
                  <a:rPr lang="en-US" sz="1800" dirty="0">
                    <a:latin typeface="+mj-lt"/>
                  </a:rPr>
                  <a:t> </a:t>
                </a:r>
                <a:r>
                  <a:rPr lang="en-US" sz="1800" dirty="0" err="1">
                    <a:latin typeface="+mj-lt"/>
                  </a:rPr>
                  <a:t>số</a:t>
                </a:r>
                <a:r>
                  <a:rPr lang="en-US" sz="1800" dirty="0">
                    <a:latin typeface="+mj-lt"/>
                  </a:rPr>
                  <a:t> </a:t>
                </a:r>
                <a:r>
                  <a:rPr lang="en-US" sz="1800" dirty="0" err="1">
                    <a:latin typeface="+mj-lt"/>
                  </a:rPr>
                  <a:t>hạng</a:t>
                </a:r>
                <a:r>
                  <a:rPr lang="en-US" sz="1800" dirty="0">
                    <a:latin typeface="+mj-lt"/>
                  </a:rPr>
                  <a:t> </a:t>
                </a:r>
                <a:r>
                  <a:rPr lang="en-US" sz="1800" dirty="0" err="1">
                    <a:latin typeface="+mj-lt"/>
                  </a:rPr>
                  <a:t>đầu</a:t>
                </a:r>
                <a:r>
                  <a:rPr lang="en-US" sz="1800" dirty="0">
                    <a:latin typeface="+mj-lt"/>
                  </a:rPr>
                  <a:t> </a:t>
                </a:r>
                <a:r>
                  <a:rPr lang="en-US" sz="1800" dirty="0" err="1">
                    <a:latin typeface="+mj-lt"/>
                  </a:rPr>
                  <a:t>của</a:t>
                </a:r>
                <a:r>
                  <a:rPr lang="en-US" sz="1800" dirty="0">
                    <a:latin typeface="+mj-lt"/>
                  </a:rPr>
                  <a:t>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r>
                  <a:rPr lang="en-US" sz="1800" dirty="0" err="1">
                    <a:latin typeface="+mj-lt"/>
                  </a:rPr>
                  <a:t>trên</a:t>
                </a:r>
                <a:r>
                  <a:rPr lang="en-US" sz="1800" dirty="0">
                    <a:latin typeface="+mj-lt"/>
                  </a:rPr>
                  <a:t>.</a:t>
                </a:r>
              </a:p>
              <a:p>
                <a:pPr algn="just">
                  <a:lnSpc>
                    <a:spcPct val="150000"/>
                  </a:lnSpc>
                </a:pPr>
                <a:r>
                  <a:rPr lang="en-US" sz="1800" dirty="0">
                    <a:latin typeface="+mj-lt"/>
                  </a:rPr>
                  <a:t>b) </a:t>
                </a:r>
                <a:r>
                  <a:rPr lang="en-US" sz="1800" dirty="0" err="1">
                    <a:latin typeface="+mj-lt"/>
                  </a:rPr>
                  <a:t>Tính</a:t>
                </a:r>
                <a:r>
                  <a:rPr lang="en-US" sz="1800" dirty="0">
                    <a:latin typeface="+mj-lt"/>
                  </a:rPr>
                  <a:t> </a:t>
                </a:r>
                <a:r>
                  <a:rPr lang="en-US" sz="1800" dirty="0" err="1">
                    <a:latin typeface="+mj-lt"/>
                  </a:rPr>
                  <a:t>tổng</a:t>
                </a:r>
                <a:r>
                  <a:rPr lang="en-US" sz="1800" dirty="0">
                    <a:latin typeface="+mj-lt"/>
                  </a:rPr>
                  <a:t> 10 </a:t>
                </a:r>
                <a:r>
                  <a:rPr lang="en-US" sz="1800" dirty="0" err="1">
                    <a:latin typeface="+mj-lt"/>
                  </a:rPr>
                  <a:t>số</a:t>
                </a:r>
                <a:r>
                  <a:rPr lang="en-US" sz="1800" dirty="0">
                    <a:latin typeface="+mj-lt"/>
                  </a:rPr>
                  <a:t> </a:t>
                </a:r>
                <a:r>
                  <a:rPr lang="en-US" sz="1800" dirty="0" err="1">
                    <a:latin typeface="+mj-lt"/>
                  </a:rPr>
                  <a:t>hạng</a:t>
                </a:r>
                <a:r>
                  <a:rPr lang="en-US" sz="1800" dirty="0">
                    <a:latin typeface="+mj-lt"/>
                  </a:rPr>
                  <a:t> </a:t>
                </a:r>
                <a:r>
                  <a:rPr lang="en-US" sz="1800" dirty="0" err="1">
                    <a:latin typeface="+mj-lt"/>
                  </a:rPr>
                  <a:t>đầu</a:t>
                </a:r>
                <a:r>
                  <a:rPr lang="en-US" sz="1800" dirty="0">
                    <a:latin typeface="+mj-lt"/>
                  </a:rPr>
                  <a:t> </a:t>
                </a:r>
                <a:r>
                  <a:rPr lang="en-US" sz="1800" dirty="0" err="1">
                    <a:latin typeface="+mj-lt"/>
                  </a:rPr>
                  <a:t>của</a:t>
                </a:r>
                <a:r>
                  <a:rPr lang="en-US" sz="1800" dirty="0">
                    <a:latin typeface="+mj-lt"/>
                  </a:rPr>
                  <a:t>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r>
                  <a:rPr lang="en-US" sz="1800" dirty="0" err="1">
                    <a:latin typeface="+mj-lt"/>
                  </a:rPr>
                  <a:t>trên</a:t>
                </a:r>
                <a:r>
                  <a:rPr lang="en-US" sz="1800" dirty="0">
                    <a:latin typeface="+mj-lt"/>
                  </a:rPr>
                  <a:t>.</a:t>
                </a:r>
              </a:p>
            </p:txBody>
          </p:sp>
        </mc:Choice>
        <mc:Fallback xmlns="">
          <p:sp>
            <p:nvSpPr>
              <p:cNvPr id="5" name="TextBox 4">
                <a:extLst>
                  <a:ext uri="{FF2B5EF4-FFF2-40B4-BE49-F238E27FC236}">
                    <a16:creationId xmlns:a16="http://schemas.microsoft.com/office/drawing/2014/main" id="{E7ED010F-9E70-203D-A306-0E33F5F49518}"/>
                  </a:ext>
                </a:extLst>
              </p:cNvPr>
              <p:cNvSpPr txBox="1">
                <a:spLocks noRot="1" noChangeAspect="1" noMove="1" noResize="1" noEditPoints="1" noAdjustHandles="1" noChangeArrowheads="1" noChangeShapeType="1" noTextEdit="1"/>
              </p:cNvSpPr>
              <p:nvPr/>
            </p:nvSpPr>
            <p:spPr>
              <a:xfrm>
                <a:off x="642676" y="560124"/>
                <a:ext cx="8156939" cy="1470211"/>
              </a:xfrm>
              <a:prstGeom prst="rect">
                <a:avLst/>
              </a:prstGeom>
              <a:blipFill>
                <a:blip r:embed="rId3"/>
                <a:stretch>
                  <a:fillRect l="-597" b="-5809"/>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xmlns="" id="{4386F8E1-68D6-E410-70F1-F83C873BDB81}"/>
              </a:ext>
            </a:extLst>
          </p:cNvPr>
          <p:cNvSpPr/>
          <p:nvPr/>
        </p:nvSpPr>
        <p:spPr>
          <a:xfrm flipH="1">
            <a:off x="7196447" y="2030335"/>
            <a:ext cx="1033155" cy="40961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0A93397F-2BCB-B1E2-7789-453C34FA3A04}"/>
                  </a:ext>
                </a:extLst>
              </p:cNvPr>
              <p:cNvSpPr txBox="1"/>
              <p:nvPr/>
            </p:nvSpPr>
            <p:spPr>
              <a:xfrm>
                <a:off x="713435" y="2732235"/>
                <a:ext cx="8086180" cy="2154116"/>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a) Ta </a:t>
                </a:r>
                <a:r>
                  <a:rPr lang="en-US" sz="1800" dirty="0" err="1">
                    <a:latin typeface="+mj-lt"/>
                    <a:ea typeface="Times New Roman" panose="02020603050405020304" pitchFamily="18" charset="0"/>
                    <a:cs typeface="Times New Roman" panose="02020603050405020304" pitchFamily="18" charset="0"/>
                  </a:rPr>
                  <a:t>có</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3</m:t>
                        </m:r>
                      </m:sub>
                    </m:sSub>
                    <m:r>
                      <a:rPr lang="en-US" sz="1800">
                        <a:latin typeface="Cambria Math"/>
                        <a:ea typeface="Times New Roman" panose="02020603050405020304" pitchFamily="18" charset="0"/>
                        <a:cs typeface="Times New Roman" panose="02020603050405020304" pitchFamily="18" charset="0"/>
                      </a:rPr>
                      <m:t>=</m:t>
                    </m:r>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1</m:t>
                        </m:r>
                      </m:sub>
                    </m:sSub>
                    <m:r>
                      <a:rPr lang="en-US" sz="1800">
                        <a:latin typeface="Cambria Math"/>
                        <a:ea typeface="Times New Roman" panose="02020603050405020304" pitchFamily="18" charset="0"/>
                        <a:cs typeface="Times New Roman" panose="02020603050405020304" pitchFamily="18" charset="0"/>
                      </a:rPr>
                      <m:t>.</m:t>
                    </m:r>
                    <m:sSup>
                      <m:sSupPr>
                        <m:ctrlPr>
                          <a:rPr lang="en-US" sz="1800" i="1">
                            <a:latin typeface="Cambria Math"/>
                            <a:ea typeface="Times New Roman" panose="02020603050405020304" pitchFamily="18" charset="0"/>
                            <a:cs typeface="Times New Roman" panose="02020603050405020304" pitchFamily="18" charset="0"/>
                          </a:rPr>
                        </m:ctrlPr>
                      </m:sSupPr>
                      <m:e>
                        <m:r>
                          <m:rPr>
                            <m:sty m:val="p"/>
                          </m:rPr>
                          <a:rPr lang="en-US" sz="1800">
                            <a:latin typeface="Cambria Math"/>
                            <a:ea typeface="Times New Roman" panose="02020603050405020304" pitchFamily="18" charset="0"/>
                            <a:cs typeface="Times New Roman" panose="02020603050405020304" pitchFamily="18" charset="0"/>
                          </a:rPr>
                          <m:t>q</m:t>
                        </m:r>
                      </m:e>
                      <m:sup>
                        <m:r>
                          <a:rPr lang="en-US" sz="1800">
                            <a:latin typeface="Cambria Math"/>
                            <a:ea typeface="Times New Roman" panose="02020603050405020304" pitchFamily="18" charset="0"/>
                            <a:cs typeface="Times New Roman" panose="02020603050405020304" pitchFamily="18" charset="0"/>
                          </a:rPr>
                          <m:t>2</m:t>
                        </m:r>
                      </m:sup>
                    </m:sSup>
                  </m:oMath>
                </a14:m>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err="1">
                    <a:latin typeface="+mj-lt"/>
                    <a:ea typeface="Times New Roman" panose="02020603050405020304" pitchFamily="18" charset="0"/>
                    <a:cs typeface="Times New Roman" panose="02020603050405020304" pitchFamily="18" charset="0"/>
                  </a:rPr>
                  <a:t>Xét</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a:latin typeface="Cambria Math"/>
                            <a:ea typeface="Times New Roman" panose="02020603050405020304" pitchFamily="18" charset="0"/>
                            <a:cs typeface="Times New Roman" panose="02020603050405020304" pitchFamily="18" charset="0"/>
                          </a:rPr>
                        </m:ctrlPr>
                      </m:sSupPr>
                      <m:e>
                        <m:r>
                          <m:rPr>
                            <m:sty m:val="p"/>
                          </m:rPr>
                          <a:rPr lang="en-US" sz="1800">
                            <a:latin typeface="Cambria Math"/>
                            <a:ea typeface="Times New Roman" panose="02020603050405020304" pitchFamily="18" charset="0"/>
                            <a:cs typeface="Times New Roman" panose="02020603050405020304" pitchFamily="18" charset="0"/>
                          </a:rPr>
                          <m:t>q</m:t>
                        </m:r>
                      </m:e>
                      <m:sup>
                        <m:r>
                          <a:rPr lang="en-US" sz="1800">
                            <a:latin typeface="Cambria Math"/>
                            <a:ea typeface="Times New Roman" panose="02020603050405020304" pitchFamily="18" charset="0"/>
                            <a:cs typeface="Times New Roman" panose="02020603050405020304" pitchFamily="18" charset="0"/>
                          </a:rPr>
                          <m:t>2</m:t>
                        </m:r>
                      </m:sup>
                    </m:sSup>
                    <m:r>
                      <a:rPr lang="en-US" sz="1800">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3</m:t>
                            </m:r>
                          </m:sub>
                        </m:sSub>
                      </m:num>
                      <m:den>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1</m:t>
                            </m:r>
                          </m:sub>
                        </m:sSub>
                      </m:den>
                    </m:f>
                    <m:r>
                      <a:rPr lang="en-US" sz="1800">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27</m:t>
                            </m:r>
                          </m:num>
                          <m:den>
                            <m:r>
                              <a:rPr lang="en-US" sz="1800">
                                <a:latin typeface="Cambria Math"/>
                                <a:ea typeface="Times New Roman" panose="02020603050405020304" pitchFamily="18" charset="0"/>
                                <a:cs typeface="Times New Roman" panose="02020603050405020304" pitchFamily="18" charset="0"/>
                              </a:rPr>
                              <m:t>4</m:t>
                            </m:r>
                          </m:den>
                        </m:f>
                      </m:num>
                      <m:den>
                        <m:r>
                          <a:rPr lang="en-US" sz="1800">
                            <a:latin typeface="Cambria Math"/>
                            <a:ea typeface="Times New Roman" panose="02020603050405020304" pitchFamily="18" charset="0"/>
                            <a:cs typeface="Times New Roman" panose="02020603050405020304" pitchFamily="18" charset="0"/>
                          </a:rPr>
                          <m:t>3</m:t>
                        </m:r>
                      </m:den>
                    </m:f>
                    <m:r>
                      <a:rPr lang="en-US" sz="1800">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9</m:t>
                        </m:r>
                      </m:num>
                      <m:den>
                        <m:r>
                          <a:rPr lang="en-US" sz="1800">
                            <a:latin typeface="Cambria Math"/>
                            <a:ea typeface="Times New Roman" panose="02020603050405020304" pitchFamily="18" charset="0"/>
                            <a:cs typeface="Times New Roman" panose="02020603050405020304" pitchFamily="18" charset="0"/>
                          </a:rPr>
                          <m:t>4</m:t>
                        </m:r>
                      </m:den>
                    </m:f>
                    <m:r>
                      <a:rPr lang="en-US" sz="1800">
                        <a:latin typeface="Cambria Math"/>
                        <a:ea typeface="Times New Roman" panose="02020603050405020304" pitchFamily="18" charset="0"/>
                        <a:cs typeface="Times New Roman" panose="02020603050405020304" pitchFamily="18" charset="0"/>
                      </a:rPr>
                      <m:t>⟺</m:t>
                    </m:r>
                  </m:oMath>
                </a14:m>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a:latin typeface="Cambria Math"/>
                            <a:ea typeface="Times New Roman" panose="02020603050405020304" pitchFamily="18" charset="0"/>
                            <a:cs typeface="Times New Roman" panose="02020603050405020304" pitchFamily="18" charset="0"/>
                          </a:rPr>
                        </m:ctrlPr>
                      </m:dPr>
                      <m:e>
                        <m:d>
                          <m:dPr>
                            <m:begChr m:val=""/>
                            <m:endChr m:val=""/>
                            <m:ctrlPr>
                              <a:rPr lang="en-US" sz="1800" i="1">
                                <a:latin typeface="Cambria Math"/>
                                <a:ea typeface="Times New Roman" panose="02020603050405020304" pitchFamily="18" charset="0"/>
                                <a:cs typeface="Times New Roman" panose="02020603050405020304" pitchFamily="18" charset="0"/>
                              </a:rPr>
                            </m:ctrlPr>
                          </m:dPr>
                          <m:e>
                            <m:eqArr>
                              <m:eqArrPr>
                                <m:ctrlPr>
                                  <a:rPr lang="en-US" sz="1800" i="1">
                                    <a:latin typeface="Cambria Math"/>
                                    <a:ea typeface="Times New Roman" panose="02020603050405020304" pitchFamily="18" charset="0"/>
                                    <a:cs typeface="Times New Roman" panose="02020603050405020304" pitchFamily="18" charset="0"/>
                                  </a:rPr>
                                </m:ctrlPr>
                              </m:eqArrPr>
                              <m:e>
                                <m:r>
                                  <m:rPr>
                                    <m:sty m:val="p"/>
                                  </m:rPr>
                                  <a:rPr lang="en-US" sz="1800">
                                    <a:latin typeface="Cambria Math"/>
                                    <a:ea typeface="Times New Roman" panose="02020603050405020304" pitchFamily="18" charset="0"/>
                                    <a:cs typeface="Times New Roman" panose="02020603050405020304" pitchFamily="18" charset="0"/>
                                  </a:rPr>
                                  <m:t>q</m:t>
                                </m:r>
                                <m:r>
                                  <a:rPr lang="en-US" sz="1800">
                                    <a:latin typeface="Cambria Math"/>
                                    <a:ea typeface="Times New Roman" panose="02020603050405020304" pitchFamily="18" charset="0"/>
                                    <a:cs typeface="Times New Roman" panose="02020603050405020304" pitchFamily="18" charset="0"/>
                                  </a:rPr>
                                  <m:t>=</m:t>
                                </m:r>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e>
                              <m:e>
                                <m:r>
                                  <a:rPr lang="en-US" sz="1800">
                                    <a:latin typeface="Cambria Math"/>
                                    <a:ea typeface="Times New Roman" panose="02020603050405020304" pitchFamily="18" charset="0"/>
                                    <a:cs typeface="Times New Roman" panose="02020603050405020304" pitchFamily="18" charset="0"/>
                                  </a:rPr>
                                  <m:t> </m:t>
                                </m:r>
                              </m:e>
                              <m:e>
                                <m:r>
                                  <m:rPr>
                                    <m:sty m:val="p"/>
                                  </m:rPr>
                                  <a:rPr lang="en-US" sz="1800">
                                    <a:latin typeface="Cambria Math"/>
                                    <a:ea typeface="Cambria Math" panose="02040503050406030204" pitchFamily="18" charset="0"/>
                                    <a:cs typeface="Times New Roman" panose="02020603050405020304" pitchFamily="18" charset="0"/>
                                  </a:rPr>
                                  <m:t>q</m:t>
                                </m:r>
                                <m:r>
                                  <a:rPr lang="en-US" sz="1800">
                                    <a:latin typeface="Cambria Math"/>
                                    <a:ea typeface="Cambria Math" panose="02040503050406030204" pitchFamily="18" charset="0"/>
                                    <a:cs typeface="Times New Roman" panose="02020603050405020304" pitchFamily="18" charset="0"/>
                                  </a:rPr>
                                  <m:t>=</m:t>
                                </m:r>
                                <m:f>
                                  <m:fPr>
                                    <m:ctrlPr>
                                      <a:rPr lang="en-US" sz="1800" i="1">
                                        <a:latin typeface="Cambria Math"/>
                                        <a:ea typeface="Cambria Math" panose="02040503050406030204" pitchFamily="18" charset="0"/>
                                        <a:cs typeface="Times New Roman" panose="02020603050405020304" pitchFamily="18" charset="0"/>
                                      </a:rPr>
                                    </m:ctrlPr>
                                  </m:fPr>
                                  <m:num>
                                    <m:r>
                                      <a:rPr lang="en-US" sz="1800">
                                        <a:latin typeface="Cambria Math"/>
                                        <a:ea typeface="Cambria Math" panose="02040503050406030204" pitchFamily="18" charset="0"/>
                                        <a:cs typeface="Times New Roman" panose="02020603050405020304" pitchFamily="18" charset="0"/>
                                      </a:rPr>
                                      <m:t>3</m:t>
                                    </m:r>
                                  </m:num>
                                  <m:den>
                                    <m:r>
                                      <a:rPr lang="en-US" sz="1800">
                                        <a:latin typeface="Cambria Math"/>
                                        <a:ea typeface="Cambria Math" panose="02040503050406030204" pitchFamily="18" charset="0"/>
                                        <a:cs typeface="Times New Roman" panose="02020603050405020304" pitchFamily="18" charset="0"/>
                                      </a:rPr>
                                      <m:t>2</m:t>
                                    </m:r>
                                  </m:den>
                                </m:f>
                                <m:r>
                                  <a:rPr lang="en-US" sz="1800">
                                    <a:latin typeface="Cambria Math"/>
                                    <a:ea typeface="Cambria Math" panose="02040503050406030204" pitchFamily="18" charset="0"/>
                                    <a:cs typeface="Times New Roman" panose="02020603050405020304" pitchFamily="18" charset="0"/>
                                  </a:rPr>
                                  <m:t>    </m:t>
                                </m:r>
                              </m:e>
                            </m:eqArr>
                          </m:e>
                        </m:d>
                      </m:e>
                    </m:d>
                  </m:oMath>
                </a14:m>
                <a:endParaRPr lang="en-US" sz="18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A93397F-2BCB-B1E2-7789-453C34FA3A04}"/>
                  </a:ext>
                </a:extLst>
              </p:cNvPr>
              <p:cNvSpPr txBox="1">
                <a:spLocks noRot="1" noChangeAspect="1" noMove="1" noResize="1" noEditPoints="1" noAdjustHandles="1" noChangeArrowheads="1" noChangeShapeType="1" noTextEdit="1"/>
              </p:cNvSpPr>
              <p:nvPr/>
            </p:nvSpPr>
            <p:spPr>
              <a:xfrm>
                <a:off x="713435" y="2732235"/>
                <a:ext cx="8086180" cy="2154116"/>
              </a:xfrm>
              <a:prstGeom prst="rect">
                <a:avLst/>
              </a:prstGeom>
              <a:blipFill>
                <a:blip r:embed="rId4"/>
                <a:stretch>
                  <a:fillRect l="-603"/>
                </a:stretch>
              </a:blipFill>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xmlns="" id="{17C5BC72-C1CC-97EC-6913-DD11C5ACD37F}"/>
              </a:ext>
            </a:extLst>
          </p:cNvPr>
          <p:cNvSpPr txBox="1"/>
          <p:nvPr/>
        </p:nvSpPr>
        <p:spPr>
          <a:xfrm>
            <a:off x="3091875" y="34961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xmlns="" id="{D006F744-FB39-AE9A-6D3D-590AA95A0AE7}"/>
              </a:ext>
            </a:extLst>
          </p:cNvPr>
          <p:cNvSpPr/>
          <p:nvPr/>
        </p:nvSpPr>
        <p:spPr>
          <a:xfrm flipH="1">
            <a:off x="7232073" y="1256033"/>
            <a:ext cx="1033155" cy="40961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23BD20FB-69A9-4DC6-AF24-F3149A836ACF}"/>
                  </a:ext>
                </a:extLst>
              </p:cNvPr>
              <p:cNvSpPr txBox="1"/>
              <p:nvPr/>
            </p:nvSpPr>
            <p:spPr>
              <a:xfrm>
                <a:off x="528910" y="1650022"/>
                <a:ext cx="8086180" cy="2868606"/>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Với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Cambria Math"/>
                        <a:ea typeface="Times New Roman" panose="02020603050405020304" pitchFamily="18" charset="0"/>
                        <a:cs typeface="Times New Roman" panose="02020603050405020304" pitchFamily="18" charset="0"/>
                      </a:rPr>
                      <m:t>q</m:t>
                    </m:r>
                    <m:r>
                      <a:rPr lang="en-US" sz="1800">
                        <a:latin typeface="Cambria Math"/>
                        <a:ea typeface="Times New Roman" panose="02020603050405020304" pitchFamily="18" charset="0"/>
                        <a:cs typeface="Times New Roman" panose="02020603050405020304" pitchFamily="18" charset="0"/>
                      </a:rPr>
                      <m:t>=</m:t>
                    </m:r>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oMath>
                </a14:m>
                <a:r>
                  <a:rPr lang="en-US" sz="1800" dirty="0">
                    <a:latin typeface="+mj-lt"/>
                    <a:ea typeface="Times New Roman" panose="02020603050405020304" pitchFamily="18" charset="0"/>
                    <a:cs typeface="Times New Roman" panose="02020603050405020304" pitchFamily="18" charset="0"/>
                  </a:rPr>
                  <a:t> ta </a:t>
                </a:r>
                <a:r>
                  <a:rPr lang="en-US" sz="1800" dirty="0" err="1">
                    <a:latin typeface="+mj-lt"/>
                    <a:ea typeface="Times New Roman" panose="02020603050405020304" pitchFamily="18" charset="0"/>
                    <a:cs typeface="Times New Roman" panose="02020603050405020304" pitchFamily="18" charset="0"/>
                  </a:rPr>
                  <a:t>có</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năm</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1</m:t>
                        </m:r>
                      </m:sub>
                    </m:sSub>
                    <m:r>
                      <a:rPr lang="en-US" sz="1800">
                        <a:latin typeface="Cambria Math"/>
                        <a:ea typeface="Times New Roman" panose="02020603050405020304" pitchFamily="18" charset="0"/>
                        <a:cs typeface="Times New Roman" panose="02020603050405020304" pitchFamily="18" charset="0"/>
                      </a:rPr>
                      <m:t>=3;</m:t>
                    </m:r>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2</m:t>
                        </m:r>
                      </m:sub>
                    </m:sSub>
                    <m:r>
                      <a:rPr lang="en-US" sz="1800">
                        <a:latin typeface="Cambria Math"/>
                        <a:ea typeface="Times New Roman" panose="02020603050405020304" pitchFamily="18" charset="0"/>
                        <a:cs typeface="Times New Roman" panose="02020603050405020304" pitchFamily="18" charset="0"/>
                      </a:rPr>
                      <m:t>=3.</m:t>
                    </m:r>
                    <m:d>
                      <m:dPr>
                        <m:ctrlPr>
                          <a:rPr lang="en-US" sz="1800" i="1">
                            <a:latin typeface="Cambria Math"/>
                            <a:ea typeface="Times New Roman" panose="02020603050405020304" pitchFamily="18" charset="0"/>
                            <a:cs typeface="Times New Roman" panose="02020603050405020304" pitchFamily="18" charset="0"/>
                          </a:rPr>
                        </m:ctrlPr>
                      </m:dPr>
                      <m:e>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e>
                    </m:d>
                    <m:r>
                      <a:rPr lang="en-US" sz="1800">
                        <a:latin typeface="Cambria Math"/>
                        <a:ea typeface="Times New Roman" panose="02020603050405020304" pitchFamily="18" charset="0"/>
                        <a:cs typeface="Times New Roman" panose="02020603050405020304" pitchFamily="18" charset="0"/>
                      </a:rPr>
                      <m:t>=</m:t>
                    </m:r>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9</m:t>
                        </m:r>
                      </m:num>
                      <m:den>
                        <m:r>
                          <a:rPr lang="en-US" sz="1800">
                            <a:latin typeface="Cambria Math"/>
                            <a:ea typeface="Times New Roman" panose="02020603050405020304" pitchFamily="18" charset="0"/>
                            <a:cs typeface="Times New Roman" panose="02020603050405020304" pitchFamily="18" charset="0"/>
                          </a:rPr>
                          <m:t>4</m:t>
                        </m:r>
                      </m:den>
                    </m:f>
                    <m:r>
                      <a:rPr lang="en-US" sz="1800">
                        <a:latin typeface="Cambria Math"/>
                        <a:ea typeface="Times New Roman" panose="02020603050405020304" pitchFamily="18" charset="0"/>
                        <a:cs typeface="Times New Roman" panose="02020603050405020304" pitchFamily="18" charset="0"/>
                      </a:rPr>
                      <m:t>;</m:t>
                    </m:r>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3</m:t>
                        </m:r>
                      </m:sub>
                    </m:sSub>
                    <m:r>
                      <a:rPr lang="en-US" sz="1800">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27</m:t>
                        </m:r>
                      </m:num>
                      <m:den>
                        <m:r>
                          <a:rPr lang="en-US" sz="1800">
                            <a:latin typeface="Cambria Math"/>
                            <a:ea typeface="Times New Roman" panose="02020603050405020304" pitchFamily="18" charset="0"/>
                            <a:cs typeface="Times New Roman" panose="02020603050405020304" pitchFamily="18" charset="0"/>
                          </a:rPr>
                          <m:t>4</m:t>
                        </m:r>
                      </m:den>
                    </m:f>
                    <m:r>
                      <a:rPr lang="en-US" sz="1800">
                        <a:latin typeface="Cambria Math"/>
                        <a:ea typeface="Times New Roman" panose="02020603050405020304" pitchFamily="18" charset="0"/>
                        <a:cs typeface="Times New Roman" panose="02020603050405020304" pitchFamily="18" charset="0"/>
                      </a:rPr>
                      <m:t>;</m:t>
                    </m:r>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4</m:t>
                        </m:r>
                      </m:sub>
                    </m:sSub>
                    <m:r>
                      <a:rPr lang="en-US" sz="1800">
                        <a:latin typeface="Cambria Math"/>
                        <a:ea typeface="Times New Roman" panose="02020603050405020304" pitchFamily="18" charset="0"/>
                        <a:cs typeface="Times New Roman" panose="02020603050405020304" pitchFamily="18" charset="0"/>
                      </a:rPr>
                      <m:t>=3.</m:t>
                    </m:r>
                    <m:sSup>
                      <m:sSupPr>
                        <m:ctrlPr>
                          <a:rPr lang="en-US" sz="1800" i="1">
                            <a:latin typeface="Cambria Math"/>
                            <a:ea typeface="Times New Roman" panose="02020603050405020304" pitchFamily="18" charset="0"/>
                            <a:cs typeface="Times New Roman" panose="02020603050405020304" pitchFamily="18" charset="0"/>
                          </a:rPr>
                        </m:ctrlPr>
                      </m:sSupPr>
                      <m:e>
                        <m:d>
                          <m:dPr>
                            <m:ctrlPr>
                              <a:rPr lang="en-US" sz="1800" i="1">
                                <a:latin typeface="Cambria Math"/>
                                <a:ea typeface="Times New Roman" panose="02020603050405020304" pitchFamily="18" charset="0"/>
                                <a:cs typeface="Times New Roman" panose="02020603050405020304" pitchFamily="18" charset="0"/>
                              </a:rPr>
                            </m:ctrlPr>
                          </m:dPr>
                          <m:e>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e>
                        </m:d>
                      </m:e>
                      <m:sup>
                        <m:r>
                          <a:rPr lang="en-US" sz="1800">
                            <a:latin typeface="Cambria Math"/>
                            <a:ea typeface="Times New Roman" panose="02020603050405020304" pitchFamily="18" charset="0"/>
                            <a:cs typeface="Times New Roman" panose="02020603050405020304" pitchFamily="18" charset="0"/>
                          </a:rPr>
                          <m:t>3</m:t>
                        </m:r>
                      </m:sup>
                    </m:sSup>
                    <m:r>
                      <a:rPr lang="en-US" sz="1800">
                        <a:latin typeface="Cambria Math"/>
                        <a:ea typeface="Times New Roman" panose="02020603050405020304" pitchFamily="18" charset="0"/>
                        <a:cs typeface="Times New Roman" panose="02020603050405020304" pitchFamily="18" charset="0"/>
                      </a:rPr>
                      <m:t>=</m:t>
                    </m:r>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81</m:t>
                        </m:r>
                      </m:num>
                      <m:den>
                        <m:r>
                          <a:rPr lang="en-US" sz="1800">
                            <a:latin typeface="Cambria Math"/>
                            <a:ea typeface="Times New Roman" panose="02020603050405020304" pitchFamily="18" charset="0"/>
                            <a:cs typeface="Times New Roman" panose="02020603050405020304" pitchFamily="18" charset="0"/>
                          </a:rPr>
                          <m:t>8</m:t>
                        </m:r>
                      </m:den>
                    </m:f>
                  </m:oMath>
                </a14:m>
                <a:r>
                  <a:rPr lang="en-US" sz="1800" dirty="0">
                    <a:latin typeface="+mj-lt"/>
                    <a:ea typeface="Times New Roman" panose="02020603050405020304" pitchFamily="18" charset="0"/>
                    <a:cs typeface="Times New Roman" panose="02020603050405020304" pitchFamily="18" charset="0"/>
                  </a:rPr>
                  <a:t>;</a:t>
                </a: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5</m:t>
                        </m:r>
                      </m:sub>
                    </m:sSub>
                    <m:r>
                      <a:rPr lang="en-US" sz="1800">
                        <a:latin typeface="Cambria Math"/>
                        <a:ea typeface="Times New Roman" panose="02020603050405020304" pitchFamily="18" charset="0"/>
                        <a:cs typeface="Times New Roman" panose="02020603050405020304" pitchFamily="18" charset="0"/>
                      </a:rPr>
                      <m:t>=3.</m:t>
                    </m:r>
                    <m:sSup>
                      <m:sSupPr>
                        <m:ctrlPr>
                          <a:rPr lang="en-US" sz="1800" i="1">
                            <a:latin typeface="Cambria Math"/>
                            <a:ea typeface="Times New Roman" panose="02020603050405020304" pitchFamily="18" charset="0"/>
                            <a:cs typeface="Times New Roman" panose="02020603050405020304" pitchFamily="18" charset="0"/>
                          </a:rPr>
                        </m:ctrlPr>
                      </m:sSupPr>
                      <m:e>
                        <m:d>
                          <m:dPr>
                            <m:ctrlPr>
                              <a:rPr lang="en-US" sz="1800" i="1">
                                <a:latin typeface="Cambria Math"/>
                                <a:ea typeface="Times New Roman" panose="02020603050405020304" pitchFamily="18" charset="0"/>
                                <a:cs typeface="Times New Roman" panose="02020603050405020304" pitchFamily="18" charset="0"/>
                              </a:rPr>
                            </m:ctrlPr>
                          </m:dPr>
                          <m:e>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e>
                        </m:d>
                      </m:e>
                      <m:sup>
                        <m:r>
                          <a:rPr lang="en-US" sz="1800">
                            <a:latin typeface="Cambria Math"/>
                            <a:ea typeface="Times New Roman" panose="02020603050405020304" pitchFamily="18" charset="0"/>
                            <a:cs typeface="Times New Roman" panose="02020603050405020304" pitchFamily="18" charset="0"/>
                          </a:rPr>
                          <m:t>4</m:t>
                        </m:r>
                      </m:sup>
                    </m:sSup>
                    <m:r>
                      <a:rPr lang="en-US" sz="1800">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243</m:t>
                        </m:r>
                      </m:num>
                      <m:den>
                        <m:r>
                          <a:rPr lang="en-US" sz="1800">
                            <a:latin typeface="Cambria Math"/>
                            <a:ea typeface="Times New Roman" panose="02020603050405020304" pitchFamily="18" charset="0"/>
                            <a:cs typeface="Times New Roman" panose="02020603050405020304" pitchFamily="18" charset="0"/>
                          </a:rPr>
                          <m:t>16</m:t>
                        </m:r>
                      </m:den>
                    </m:f>
                  </m:oMath>
                </a14:m>
                <a:r>
                  <a:rPr lang="en-US" sz="1800" dirty="0">
                    <a:latin typeface="+mj-lt"/>
                    <a:ea typeface="Times New Roman" panose="02020603050405020304" pitchFamily="18" charset="0"/>
                    <a:cs typeface="Times New Roman" panose="02020603050405020304" pitchFamily="18" charset="0"/>
                  </a:rPr>
                  <a:t>.</a:t>
                </a:r>
              </a:p>
              <a:p>
                <a:pPr lvl="0">
                  <a:lnSpc>
                    <a:spcPct val="150000"/>
                  </a:lnSpc>
                  <a:spcAft>
                    <a:spcPts val="600"/>
                  </a:spcAft>
                </a:pP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Với</a:t>
                </a:r>
                <a:r>
                  <a:rPr lang="en-US" sz="1800" dirty="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q</m:t>
                    </m:r>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dirty="0">
                    <a:ea typeface="Times New Roman" panose="02020603050405020304" pitchFamily="18" charset="0"/>
                    <a:cs typeface="Times New Roman" panose="02020603050405020304" pitchFamily="18" charset="0"/>
                  </a:rPr>
                  <a:t> ta </a:t>
                </a:r>
                <a:r>
                  <a:rPr lang="en-US" sz="1800" dirty="0" err="1">
                    <a:ea typeface="Times New Roman" panose="02020603050405020304" pitchFamily="18" charset="0"/>
                    <a:cs typeface="Times New Roman" panose="02020603050405020304" pitchFamily="18" charset="0"/>
                  </a:rPr>
                  <a:t>có</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năm</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số</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hạng</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đầu</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của</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cấp</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số</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nhân</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là</a:t>
                </a:r>
                <a:r>
                  <a:rPr lang="en-US" sz="1800" dirty="0">
                    <a:ea typeface="Times New Roman" panose="02020603050405020304" pitchFamily="18" charset="0"/>
                    <a:cs typeface="Times New Roman" panose="02020603050405020304" pitchFamily="18" charset="0"/>
                  </a:rPr>
                  <a:t>:</a:t>
                </a:r>
                <a:endParaRPr lang="en-US" sz="1800" dirty="0">
                  <a:ea typeface="Calibri" panose="020F0502020204030204" pitchFamily="34" charset="0"/>
                  <a:cs typeface="Times New Roman" panose="02020603050405020304" pitchFamily="18" charset="0"/>
                </a:endParaRPr>
              </a:p>
              <a:p>
                <a:pPr lvl="0">
                  <a:lnSpc>
                    <a:spcPct val="150000"/>
                  </a:lnSpc>
                  <a:spcAft>
                    <a:spcPts val="600"/>
                  </a:spcAft>
                </a:pP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1800" i="1">
                            <a:latin typeface="Cambria Math"/>
                            <a:ea typeface="Times New Roman" panose="02020603050405020304" pitchFamily="18" charset="0"/>
                            <a:cs typeface="Times New Roman" panose="02020603050405020304" pitchFamily="18" charset="0"/>
                          </a:rPr>
                        </m:ctrlPr>
                      </m:dPr>
                      <m:e>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9</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27</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4</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1800" i="1">
                            <a:latin typeface="Cambria Math"/>
                            <a:ea typeface="Times New Roman" panose="02020603050405020304" pitchFamily="18" charset="0"/>
                            <a:cs typeface="Times New Roman" panose="02020603050405020304" pitchFamily="18" charset="0"/>
                          </a:rPr>
                        </m:ctrlPr>
                      </m:sSupPr>
                      <m:e>
                        <m:d>
                          <m:dPr>
                            <m:ctrlPr>
                              <a:rPr lang="en-US" sz="1800" i="1">
                                <a:latin typeface="Cambria Math"/>
                                <a:ea typeface="Times New Roman" panose="02020603050405020304" pitchFamily="18" charset="0"/>
                                <a:cs typeface="Times New Roman" panose="02020603050405020304" pitchFamily="18" charset="0"/>
                              </a:rPr>
                            </m:ctrlPr>
                          </m:dPr>
                          <m:e>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81</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8</m:t>
                        </m:r>
                      </m:den>
                    </m:f>
                    <m:r>
                      <a:rPr lang="en-US" sz="180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5</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1800" i="1">
                            <a:latin typeface="Cambria Math"/>
                            <a:ea typeface="Times New Roman" panose="02020603050405020304" pitchFamily="18" charset="0"/>
                            <a:cs typeface="Times New Roman" panose="02020603050405020304" pitchFamily="18" charset="0"/>
                          </a:rPr>
                        </m:ctrlPr>
                      </m:sSupPr>
                      <m:e>
                        <m:d>
                          <m:dPr>
                            <m:ctrlPr>
                              <a:rPr lang="en-US" sz="1800" i="1">
                                <a:latin typeface="Cambria Math"/>
                                <a:ea typeface="Times New Roman" panose="02020603050405020304" pitchFamily="18" charset="0"/>
                                <a:cs typeface="Times New Roman" panose="02020603050405020304" pitchFamily="18" charset="0"/>
                              </a:rPr>
                            </m:ctrlPr>
                          </m:dPr>
                          <m:e>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4</m:t>
                        </m:r>
                      </m:sup>
                    </m:sSup>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243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16</m:t>
                        </m:r>
                      </m:den>
                    </m:f>
                  </m:oMath>
                </a14:m>
                <a:r>
                  <a:rPr lang="en-US" sz="1800" dirty="0">
                    <a:ea typeface="Times New Roman" panose="02020603050405020304" pitchFamily="18" charset="0"/>
                    <a:cs typeface="Times New Roman" panose="02020603050405020304" pitchFamily="18" charset="0"/>
                  </a:rPr>
                  <a:t> </a:t>
                </a:r>
                <a:endParaRPr lang="en-US" sz="1800" dirty="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528910" y="1650022"/>
                <a:ext cx="8086180" cy="2868606"/>
              </a:xfrm>
              <a:prstGeom prst="rect">
                <a:avLst/>
              </a:prstGeom>
              <a:blipFill>
                <a:blip r:embed="rId3"/>
                <a:stretch>
                  <a:fillRect l="-679"/>
                </a:stretch>
              </a:blipFill>
            </p:spPr>
            <p:txBody>
              <a:bodyPr/>
              <a:lstStyle/>
              <a:p>
                <a:r>
                  <a:rPr lang="en-US">
                    <a:noFill/>
                  </a:rPr>
                  <a:t> </a:t>
                </a:r>
              </a:p>
            </p:txBody>
          </p:sp>
        </mc:Fallback>
      </mc:AlternateContent>
    </p:spTree>
    <p:extLst>
      <p:ext uri="{BB962C8B-B14F-4D97-AF65-F5344CB8AC3E}">
        <p14:creationId xmlns:p14="http://schemas.microsoft.com/office/powerpoint/2010/main" val="1705231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xmlns="" id="{17C5BC72-C1CC-97EC-6913-DD11C5ACD37F}"/>
              </a:ext>
            </a:extLst>
          </p:cNvPr>
          <p:cNvSpPr txBox="1"/>
          <p:nvPr/>
        </p:nvSpPr>
        <p:spPr>
          <a:xfrm>
            <a:off x="3091875" y="34961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xmlns="" id="{D006F744-FB39-AE9A-6D3D-590AA95A0AE7}"/>
              </a:ext>
            </a:extLst>
          </p:cNvPr>
          <p:cNvSpPr/>
          <p:nvPr/>
        </p:nvSpPr>
        <p:spPr>
          <a:xfrm flipH="1">
            <a:off x="7255822" y="944176"/>
            <a:ext cx="1033155" cy="40961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23BD20FB-69A9-4DC6-AF24-F3149A836ACF}"/>
                  </a:ext>
                </a:extLst>
              </p:cNvPr>
              <p:cNvSpPr txBox="1"/>
              <p:nvPr/>
            </p:nvSpPr>
            <p:spPr>
              <a:xfrm>
                <a:off x="855023" y="1460838"/>
                <a:ext cx="7433954" cy="3275512"/>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b) </a:t>
                </a:r>
                <a:r>
                  <a:rPr lang="en-US" sz="1800" dirty="0" err="1">
                    <a:latin typeface="+mj-lt"/>
                    <a:ea typeface="Times New Roman" panose="02020603050405020304" pitchFamily="18" charset="0"/>
                    <a:cs typeface="Times New Roman" panose="02020603050405020304" pitchFamily="18" charset="0"/>
                  </a:rPr>
                  <a:t>Tổng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10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với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1</m:t>
                        </m:r>
                      </m:sub>
                    </m:sSub>
                    <m:r>
                      <a:rPr lang="en-US" sz="1800">
                        <a:latin typeface="Cambria Math"/>
                        <a:ea typeface="Times New Roman" panose="02020603050405020304" pitchFamily="18" charset="0"/>
                        <a:cs typeface="Times New Roman" panose="02020603050405020304" pitchFamily="18" charset="0"/>
                      </a:rPr>
                      <m:t>=3</m:t>
                    </m:r>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và</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công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bội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Cambria Math"/>
                        <a:ea typeface="Times New Roman" panose="02020603050405020304" pitchFamily="18" charset="0"/>
                        <a:cs typeface="Times New Roman" panose="02020603050405020304" pitchFamily="18" charset="0"/>
                      </a:rPr>
                      <m:t>q</m:t>
                    </m:r>
                    <m:r>
                      <a:rPr lang="en-US" sz="1800">
                        <a:latin typeface="Cambria Math"/>
                        <a:ea typeface="Times New Roman" panose="02020603050405020304" pitchFamily="18" charset="0"/>
                        <a:cs typeface="Times New Roman" panose="02020603050405020304" pitchFamily="18" charset="0"/>
                      </a:rPr>
                      <m:t>=</m:t>
                    </m:r>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S</m:t>
                        </m:r>
                      </m:e>
                      <m:sub>
                        <m:r>
                          <a:rPr lang="en-US" sz="1800">
                            <a:latin typeface="Cambria Math"/>
                            <a:ea typeface="Times New Roman" panose="02020603050405020304" pitchFamily="18" charset="0"/>
                            <a:cs typeface="Times New Roman" panose="02020603050405020304" pitchFamily="18" charset="0"/>
                          </a:rPr>
                          <m:t>10</m:t>
                        </m:r>
                      </m:sub>
                    </m:sSub>
                    <m:r>
                      <a:rPr lang="en-US" sz="1800">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d>
                          <m:dPr>
                            <m:ctrlPr>
                              <a:rPr lang="en-US" sz="1800" i="1">
                                <a:latin typeface="Cambria Math"/>
                                <a:ea typeface="Times New Roman" panose="02020603050405020304" pitchFamily="18" charset="0"/>
                                <a:cs typeface="Times New Roman" panose="02020603050405020304" pitchFamily="18" charset="0"/>
                              </a:rPr>
                            </m:ctrlPr>
                          </m:dPr>
                          <m:e>
                            <m:r>
                              <a:rPr lang="en-US" sz="1800">
                                <a:latin typeface="Cambria Math"/>
                                <a:ea typeface="Times New Roman" panose="02020603050405020304" pitchFamily="18" charset="0"/>
                                <a:cs typeface="Times New Roman" panose="02020603050405020304" pitchFamily="18" charset="0"/>
                              </a:rPr>
                              <m:t>1</m:t>
                            </m:r>
                            <m:r>
                              <a:rPr lang="en-US" sz="1800" i="1">
                                <a:latin typeface="Cambria Math"/>
                                <a:ea typeface="Times New Roman" panose="02020603050405020304" pitchFamily="18" charset="0"/>
                                <a:cs typeface="Times New Roman" panose="02020603050405020304" pitchFamily="18" charset="0"/>
                              </a:rPr>
                              <m:t>−</m:t>
                            </m:r>
                            <m:sSup>
                              <m:sSupPr>
                                <m:ctrlPr>
                                  <a:rPr lang="en-US" sz="1800" i="1">
                                    <a:latin typeface="Cambria Math"/>
                                    <a:ea typeface="Times New Roman" panose="02020603050405020304" pitchFamily="18" charset="0"/>
                                    <a:cs typeface="Times New Roman" panose="02020603050405020304" pitchFamily="18" charset="0"/>
                                  </a:rPr>
                                </m:ctrlPr>
                              </m:sSupPr>
                              <m:e>
                                <m:d>
                                  <m:dPr>
                                    <m:ctrlPr>
                                      <a:rPr lang="en-US" sz="1800" i="1">
                                        <a:latin typeface="Cambria Math"/>
                                        <a:ea typeface="Times New Roman" panose="02020603050405020304" pitchFamily="18" charset="0"/>
                                        <a:cs typeface="Times New Roman" panose="02020603050405020304" pitchFamily="18" charset="0"/>
                                      </a:rPr>
                                    </m:ctrlPr>
                                  </m:dPr>
                                  <m:e>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e>
                                </m:d>
                              </m:e>
                              <m:sup>
                                <m:r>
                                  <a:rPr lang="en-US" sz="1800">
                                    <a:latin typeface="Cambria Math"/>
                                    <a:ea typeface="Times New Roman" panose="02020603050405020304" pitchFamily="18" charset="0"/>
                                    <a:cs typeface="Times New Roman" panose="02020603050405020304" pitchFamily="18" charset="0"/>
                                  </a:rPr>
                                  <m:t>10</m:t>
                                </m:r>
                              </m:sup>
                            </m:sSup>
                          </m:e>
                        </m:d>
                      </m:num>
                      <m:den>
                        <m:r>
                          <a:rPr lang="en-US" sz="1800">
                            <a:latin typeface="Cambria Math"/>
                            <a:ea typeface="Times New Roman" panose="02020603050405020304" pitchFamily="18" charset="0"/>
                            <a:cs typeface="Times New Roman" panose="02020603050405020304" pitchFamily="18" charset="0"/>
                          </a:rPr>
                          <m:t>1</m:t>
                        </m:r>
                        <m:r>
                          <a:rPr lang="en-US" sz="1800" i="1">
                            <a:latin typeface="Cambria Math"/>
                            <a:ea typeface="Times New Roman" panose="02020603050405020304" pitchFamily="18" charset="0"/>
                            <a:cs typeface="Times New Roman" panose="02020603050405020304" pitchFamily="18" charset="0"/>
                          </a:rPr>
                          <m:t>−</m:t>
                        </m:r>
                        <m:d>
                          <m:dPr>
                            <m:ctrlPr>
                              <a:rPr lang="en-US" sz="1800" i="1">
                                <a:latin typeface="Cambria Math"/>
                                <a:ea typeface="Times New Roman" panose="02020603050405020304" pitchFamily="18" charset="0"/>
                                <a:cs typeface="Times New Roman" panose="02020603050405020304" pitchFamily="18" charset="0"/>
                              </a:rPr>
                            </m:ctrlPr>
                          </m:dPr>
                          <m:e>
                            <m:r>
                              <a:rPr lang="en-US" sz="1800" i="1">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e>
                        </m:d>
                      </m:den>
                    </m:f>
                    <m:r>
                      <a:rPr lang="en-US" sz="1800">
                        <a:latin typeface="Cambria Math"/>
                        <a:ea typeface="Times New Roman" panose="02020603050405020304" pitchFamily="18" charset="0"/>
                        <a:cs typeface="Times New Roman" panose="02020603050405020304" pitchFamily="18" charset="0"/>
                      </a:rPr>
                      <m:t>≈</m:t>
                    </m:r>
                    <m:r>
                      <a:rPr lang="en-US" sz="1800" i="1">
                        <a:latin typeface="Cambria Math"/>
                        <a:ea typeface="Times New Roman" panose="02020603050405020304" pitchFamily="18" charset="0"/>
                        <a:cs typeface="Times New Roman" panose="02020603050405020304" pitchFamily="18" charset="0"/>
                      </a:rPr>
                      <m:t>−</m:t>
                    </m:r>
                    <m:r>
                      <a:rPr lang="en-US" sz="1800">
                        <a:latin typeface="Cambria Math"/>
                        <a:ea typeface="Times New Roman" panose="02020603050405020304" pitchFamily="18" charset="0"/>
                        <a:cs typeface="Times New Roman" panose="02020603050405020304" pitchFamily="18" charset="0"/>
                      </a:rPr>
                      <m:t>68</m:t>
                    </m:r>
                  </m:oMath>
                </a14:m>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Tổng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10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với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u</m:t>
                        </m:r>
                      </m:e>
                      <m:sub>
                        <m:r>
                          <a:rPr lang="en-US" sz="1800">
                            <a:latin typeface="Cambria Math"/>
                            <a:ea typeface="Times New Roman" panose="02020603050405020304" pitchFamily="18" charset="0"/>
                            <a:cs typeface="Times New Roman" panose="02020603050405020304" pitchFamily="18" charset="0"/>
                          </a:rPr>
                          <m:t>1</m:t>
                        </m:r>
                      </m:sub>
                    </m:sSub>
                    <m:r>
                      <a:rPr lang="en-US" sz="1800">
                        <a:latin typeface="Cambria Math"/>
                        <a:ea typeface="Times New Roman" panose="02020603050405020304" pitchFamily="18" charset="0"/>
                        <a:cs typeface="Times New Roman" panose="02020603050405020304" pitchFamily="18" charset="0"/>
                      </a:rPr>
                      <m:t>=3</m:t>
                    </m:r>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và</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công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bội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Cambria Math"/>
                        <a:ea typeface="Times New Roman" panose="02020603050405020304" pitchFamily="18" charset="0"/>
                        <a:cs typeface="Times New Roman" panose="02020603050405020304" pitchFamily="18" charset="0"/>
                      </a:rPr>
                      <m:t>q</m:t>
                    </m:r>
                    <m:r>
                      <a:rPr lang="en-US" sz="1800">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en-US" sz="1800">
                            <a:latin typeface="Cambria Math"/>
                            <a:ea typeface="Times New Roman" panose="02020603050405020304" pitchFamily="18" charset="0"/>
                            <a:cs typeface="Times New Roman" panose="02020603050405020304" pitchFamily="18" charset="0"/>
                          </a:rPr>
                          <m:t>S</m:t>
                        </m:r>
                      </m:e>
                      <m:sub>
                        <m:r>
                          <a:rPr lang="en-US" sz="1800">
                            <a:latin typeface="Cambria Math"/>
                            <a:ea typeface="Times New Roman" panose="02020603050405020304" pitchFamily="18" charset="0"/>
                            <a:cs typeface="Times New Roman" panose="02020603050405020304" pitchFamily="18" charset="0"/>
                          </a:rPr>
                          <m:t>10</m:t>
                        </m:r>
                      </m:sub>
                    </m:sSub>
                    <m:r>
                      <a:rPr lang="en-US" sz="1800">
                        <a:latin typeface="Cambria Math"/>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d>
                          <m:dPr>
                            <m:ctrlPr>
                              <a:rPr lang="en-US" sz="1800" i="1">
                                <a:latin typeface="Cambria Math"/>
                                <a:ea typeface="Times New Roman" panose="02020603050405020304" pitchFamily="18" charset="0"/>
                                <a:cs typeface="Times New Roman" panose="02020603050405020304" pitchFamily="18" charset="0"/>
                              </a:rPr>
                            </m:ctrlPr>
                          </m:dPr>
                          <m:e>
                            <m:r>
                              <a:rPr lang="en-US" sz="1800">
                                <a:latin typeface="Cambria Math"/>
                                <a:ea typeface="Times New Roman" panose="02020603050405020304" pitchFamily="18" charset="0"/>
                                <a:cs typeface="Times New Roman" panose="02020603050405020304" pitchFamily="18" charset="0"/>
                              </a:rPr>
                              <m:t>1</m:t>
                            </m:r>
                            <m:r>
                              <a:rPr lang="en-US" sz="1800" i="1">
                                <a:latin typeface="Cambria Math"/>
                                <a:ea typeface="Times New Roman" panose="02020603050405020304" pitchFamily="18" charset="0"/>
                                <a:cs typeface="Times New Roman" panose="02020603050405020304" pitchFamily="18" charset="0"/>
                              </a:rPr>
                              <m:t>−</m:t>
                            </m:r>
                            <m:sSup>
                              <m:sSupPr>
                                <m:ctrlPr>
                                  <a:rPr lang="en-US" sz="1800" i="1">
                                    <a:latin typeface="Cambria Math"/>
                                    <a:ea typeface="Times New Roman" panose="02020603050405020304" pitchFamily="18" charset="0"/>
                                    <a:cs typeface="Times New Roman" panose="02020603050405020304" pitchFamily="18" charset="0"/>
                                  </a:rPr>
                                </m:ctrlPr>
                              </m:sSupPr>
                              <m:e>
                                <m:d>
                                  <m:dPr>
                                    <m:ctrlPr>
                                      <a:rPr lang="en-US" sz="1800" i="1">
                                        <a:latin typeface="Cambria Math"/>
                                        <a:ea typeface="Times New Roman" panose="02020603050405020304" pitchFamily="18" charset="0"/>
                                        <a:cs typeface="Times New Roman" panose="02020603050405020304" pitchFamily="18" charset="0"/>
                                      </a:rPr>
                                    </m:ctrlPr>
                                  </m:dPr>
                                  <m:e>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e>
                                </m:d>
                              </m:e>
                              <m:sup>
                                <m:r>
                                  <a:rPr lang="en-US" sz="1800">
                                    <a:latin typeface="Cambria Math"/>
                                    <a:ea typeface="Times New Roman" panose="02020603050405020304" pitchFamily="18" charset="0"/>
                                    <a:cs typeface="Times New Roman" panose="02020603050405020304" pitchFamily="18" charset="0"/>
                                  </a:rPr>
                                  <m:t>10</m:t>
                                </m:r>
                              </m:sup>
                            </m:sSup>
                          </m:e>
                        </m:d>
                      </m:num>
                      <m:den>
                        <m:r>
                          <a:rPr lang="en-US" sz="1800">
                            <a:latin typeface="Cambria Math"/>
                            <a:ea typeface="Times New Roman" panose="02020603050405020304" pitchFamily="18" charset="0"/>
                            <a:cs typeface="Times New Roman" panose="02020603050405020304" pitchFamily="18" charset="0"/>
                          </a:rPr>
                          <m:t>1</m:t>
                        </m:r>
                        <m:r>
                          <a:rPr lang="en-US" sz="1800" i="1">
                            <a:latin typeface="Cambria Math"/>
                            <a:ea typeface="Times New Roman" panose="02020603050405020304" pitchFamily="18" charset="0"/>
                            <a:cs typeface="Times New Roman" panose="02020603050405020304" pitchFamily="18" charset="0"/>
                          </a:rPr>
                          <m:t>−</m:t>
                        </m:r>
                        <m:d>
                          <m:dPr>
                            <m:ctrlPr>
                              <a:rPr lang="en-US" sz="1800" i="1">
                                <a:latin typeface="Cambria Math"/>
                                <a:ea typeface="Times New Roman" panose="02020603050405020304" pitchFamily="18" charset="0"/>
                                <a:cs typeface="Times New Roman" panose="02020603050405020304" pitchFamily="18" charset="0"/>
                              </a:rPr>
                            </m:ctrlPr>
                          </m:dPr>
                          <m:e>
                            <m:f>
                              <m:fPr>
                                <m:ctrlPr>
                                  <a:rPr lang="en-US" sz="1800" i="1">
                                    <a:latin typeface="Cambria Math"/>
                                    <a:ea typeface="Times New Roman" panose="02020603050405020304" pitchFamily="18" charset="0"/>
                                    <a:cs typeface="Times New Roman" panose="02020603050405020304" pitchFamily="18" charset="0"/>
                                  </a:rPr>
                                </m:ctrlPr>
                              </m:fPr>
                              <m:num>
                                <m:r>
                                  <a:rPr lang="en-US" sz="1800">
                                    <a:latin typeface="Cambria Math"/>
                                    <a:ea typeface="Times New Roman" panose="02020603050405020304" pitchFamily="18" charset="0"/>
                                    <a:cs typeface="Times New Roman" panose="02020603050405020304" pitchFamily="18" charset="0"/>
                                  </a:rPr>
                                  <m:t>3</m:t>
                                </m:r>
                              </m:num>
                              <m:den>
                                <m:r>
                                  <a:rPr lang="en-US" sz="1800">
                                    <a:latin typeface="Cambria Math"/>
                                    <a:ea typeface="Times New Roman" panose="02020603050405020304" pitchFamily="18" charset="0"/>
                                    <a:cs typeface="Times New Roman" panose="02020603050405020304" pitchFamily="18" charset="0"/>
                                  </a:rPr>
                                  <m:t>2</m:t>
                                </m:r>
                              </m:den>
                            </m:f>
                          </m:e>
                        </m:d>
                      </m:den>
                    </m:f>
                    <m:r>
                      <a:rPr lang="en-US" sz="1800">
                        <a:latin typeface="Cambria Math"/>
                        <a:ea typeface="Times New Roman" panose="02020603050405020304" pitchFamily="18" charset="0"/>
                        <a:cs typeface="Times New Roman" panose="02020603050405020304" pitchFamily="18" charset="0"/>
                      </a:rPr>
                      <m:t>≈340</m:t>
                    </m:r>
                  </m:oMath>
                </a14:m>
                <a:r>
                  <a:rPr lang="en-US" sz="1800" dirty="0">
                    <a:latin typeface="+mj-lt"/>
                    <a:ea typeface="Times New Roman" panose="02020603050405020304" pitchFamily="18"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855023" y="1460838"/>
                <a:ext cx="7433954" cy="3275512"/>
              </a:xfrm>
              <a:prstGeom prst="rect">
                <a:avLst/>
              </a:prstGeom>
              <a:blipFill>
                <a:blip r:embed="rId3"/>
                <a:stretch>
                  <a:fillRect l="-656"/>
                </a:stretch>
              </a:blipFill>
            </p:spPr>
            <p:txBody>
              <a:bodyPr/>
              <a:lstStyle/>
              <a:p>
                <a:r>
                  <a:rPr lang="en-US">
                    <a:noFill/>
                  </a:rPr>
                  <a:t> </a:t>
                </a:r>
              </a:p>
            </p:txBody>
          </p:sp>
        </mc:Fallback>
      </mc:AlternateContent>
    </p:spTree>
    <p:extLst>
      <p:ext uri="{BB962C8B-B14F-4D97-AF65-F5344CB8AC3E}">
        <p14:creationId xmlns:p14="http://schemas.microsoft.com/office/powerpoint/2010/main" val="2756396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xmlns=""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xmlns="" id="{BBDA9972-65FE-2727-E92C-59B31B8E1602}"/>
              </a:ext>
            </a:extLst>
          </p:cNvPr>
          <p:cNvSpPr txBox="1"/>
          <p:nvPr/>
        </p:nvSpPr>
        <p:spPr>
          <a:xfrm>
            <a:off x="480782" y="1034438"/>
            <a:ext cx="8182436" cy="3074624"/>
          </a:xfrm>
          <a:prstGeom prst="rect">
            <a:avLst/>
          </a:prstGeom>
          <a:noFill/>
        </p:spPr>
        <p:txBody>
          <a:bodyPr wrap="square">
            <a:spAutoFit/>
          </a:bodyPr>
          <a:lstStyle/>
          <a:p>
            <a:pPr algn="just">
              <a:lnSpc>
                <a:spcPct val="200000"/>
              </a:lnSpc>
            </a:pPr>
            <a:r>
              <a:rPr lang="en-US" sz="2000" dirty="0" err="1">
                <a:latin typeface="+mj-lt"/>
              </a:rPr>
              <a:t>Một</a:t>
            </a:r>
            <a:r>
              <a:rPr lang="en-US" sz="2000" dirty="0">
                <a:latin typeface="+mj-lt"/>
              </a:rPr>
              <a:t> </a:t>
            </a:r>
            <a:r>
              <a:rPr lang="en-US" sz="2000" dirty="0" err="1">
                <a:latin typeface="+mj-lt"/>
              </a:rPr>
              <a:t>tỉnh</a:t>
            </a:r>
            <a:r>
              <a:rPr lang="en-US" sz="2000" dirty="0">
                <a:latin typeface="+mj-lt"/>
              </a:rPr>
              <a:t> </a:t>
            </a:r>
            <a:r>
              <a:rPr lang="en-US" sz="2000" dirty="0" err="1">
                <a:latin typeface="+mj-lt"/>
              </a:rPr>
              <a:t>có</a:t>
            </a:r>
            <a:r>
              <a:rPr lang="en-US" sz="2000" dirty="0">
                <a:latin typeface="+mj-lt"/>
              </a:rPr>
              <a:t> 2 </a:t>
            </a:r>
            <a:r>
              <a:rPr lang="en-US" sz="2000" dirty="0" err="1">
                <a:latin typeface="+mj-lt"/>
              </a:rPr>
              <a:t>triệu</a:t>
            </a:r>
            <a:r>
              <a:rPr lang="en-US" sz="2000" dirty="0">
                <a:latin typeface="+mj-lt"/>
              </a:rPr>
              <a:t> </a:t>
            </a:r>
            <a:r>
              <a:rPr lang="en-US" sz="2000" dirty="0" err="1">
                <a:latin typeface="+mj-lt"/>
              </a:rPr>
              <a:t>dân</a:t>
            </a:r>
            <a:r>
              <a:rPr lang="en-US" sz="2000" dirty="0">
                <a:latin typeface="+mj-lt"/>
              </a:rPr>
              <a:t> </a:t>
            </a:r>
            <a:r>
              <a:rPr lang="en-US" sz="2000" dirty="0" err="1">
                <a:latin typeface="+mj-lt"/>
              </a:rPr>
              <a:t>vào</a:t>
            </a:r>
            <a:r>
              <a:rPr lang="en-US" sz="2000" dirty="0">
                <a:latin typeface="+mj-lt"/>
              </a:rPr>
              <a:t> </a:t>
            </a:r>
            <a:r>
              <a:rPr lang="en-US" sz="2000" dirty="0" err="1">
                <a:latin typeface="+mj-lt"/>
              </a:rPr>
              <a:t>năm</a:t>
            </a:r>
            <a:r>
              <a:rPr lang="en-US" sz="2000" dirty="0">
                <a:latin typeface="+mj-lt"/>
              </a:rPr>
              <a:t> 2020 </a:t>
            </a:r>
            <a:r>
              <a:rPr lang="en-US" sz="2000" dirty="0" err="1">
                <a:latin typeface="+mj-lt"/>
              </a:rPr>
              <a:t>với</a:t>
            </a:r>
            <a:r>
              <a:rPr lang="en-US" sz="2000" dirty="0">
                <a:latin typeface="+mj-lt"/>
              </a:rPr>
              <a:t> </a:t>
            </a:r>
            <a:r>
              <a:rPr lang="en-US" sz="2000" dirty="0" err="1">
                <a:latin typeface="+mj-lt"/>
              </a:rPr>
              <a:t>tỉ</a:t>
            </a:r>
            <a:r>
              <a:rPr lang="en-US" sz="2000" dirty="0">
                <a:latin typeface="+mj-lt"/>
              </a:rPr>
              <a:t> </a:t>
            </a:r>
            <a:r>
              <a:rPr lang="en-US" sz="2000" dirty="0" err="1">
                <a:latin typeface="+mj-lt"/>
              </a:rPr>
              <a:t>lệ</a:t>
            </a:r>
            <a:r>
              <a:rPr lang="en-US" sz="2000" dirty="0">
                <a:latin typeface="+mj-lt"/>
              </a:rPr>
              <a:t> </a:t>
            </a:r>
            <a:r>
              <a:rPr lang="en-US" sz="2000" dirty="0" err="1">
                <a:latin typeface="+mj-lt"/>
              </a:rPr>
              <a:t>tăng</a:t>
            </a:r>
            <a:r>
              <a:rPr lang="en-US" sz="2000" dirty="0">
                <a:latin typeface="+mj-lt"/>
              </a:rPr>
              <a:t> </a:t>
            </a:r>
            <a:r>
              <a:rPr lang="en-US" sz="2000" dirty="0" err="1">
                <a:latin typeface="+mj-lt"/>
              </a:rPr>
              <a:t>dân</a:t>
            </a:r>
            <a:r>
              <a:rPr lang="en-US" sz="2000" dirty="0">
                <a:latin typeface="+mj-lt"/>
              </a:rPr>
              <a:t> </a:t>
            </a:r>
            <a:r>
              <a:rPr lang="en-US" sz="2000" dirty="0" err="1">
                <a:latin typeface="+mj-lt"/>
              </a:rPr>
              <a:t>số</a:t>
            </a:r>
            <a:r>
              <a:rPr lang="en-US" sz="2000" dirty="0">
                <a:latin typeface="+mj-lt"/>
              </a:rPr>
              <a:t> </a:t>
            </a:r>
            <a:r>
              <a:rPr lang="en-US" sz="2000" dirty="0" err="1">
                <a:latin typeface="+mj-lt"/>
              </a:rPr>
              <a:t>là</a:t>
            </a:r>
            <a:r>
              <a:rPr lang="en-US" sz="2000" dirty="0">
                <a:latin typeface="+mj-lt"/>
              </a:rPr>
              <a:t> 1%/</a:t>
            </a:r>
            <a:r>
              <a:rPr lang="en-US" sz="2000" dirty="0" err="1">
                <a:latin typeface="+mj-lt"/>
              </a:rPr>
              <a:t>năm</a:t>
            </a:r>
            <a:r>
              <a:rPr lang="en-US" sz="2000" dirty="0">
                <a:latin typeface="+mj-lt"/>
              </a:rPr>
              <a:t>. </a:t>
            </a:r>
            <a:r>
              <a:rPr lang="en-US" sz="2000" dirty="0" err="1">
                <a:latin typeface="+mj-lt"/>
              </a:rPr>
              <a:t>Gọi</a:t>
            </a:r>
            <a:r>
              <a:rPr lang="en-US" sz="2000" dirty="0">
                <a:latin typeface="+mj-lt"/>
              </a:rPr>
              <a:t> u</a:t>
            </a:r>
            <a:r>
              <a:rPr lang="en-US" sz="2000" baseline="-25000" dirty="0">
                <a:latin typeface="+mj-lt"/>
              </a:rPr>
              <a:t>n</a:t>
            </a:r>
            <a:r>
              <a:rPr lang="en-US" sz="2000" dirty="0">
                <a:latin typeface="+mj-lt"/>
              </a:rPr>
              <a:t>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dân</a:t>
            </a:r>
            <a:r>
              <a:rPr lang="en-US" sz="2000" dirty="0">
                <a:latin typeface="+mj-lt"/>
              </a:rPr>
              <a:t> </a:t>
            </a:r>
            <a:r>
              <a:rPr lang="en-US" sz="2000" dirty="0" err="1">
                <a:latin typeface="+mj-lt"/>
              </a:rPr>
              <a:t>của</a:t>
            </a:r>
            <a:r>
              <a:rPr lang="en-US" sz="2000" dirty="0">
                <a:latin typeface="+mj-lt"/>
              </a:rPr>
              <a:t> </a:t>
            </a:r>
            <a:r>
              <a:rPr lang="en-US" sz="2000" dirty="0" err="1">
                <a:latin typeface="+mj-lt"/>
              </a:rPr>
              <a:t>tỉnh</a:t>
            </a:r>
            <a:r>
              <a:rPr lang="en-US" sz="2000" dirty="0">
                <a:latin typeface="+mj-lt"/>
              </a:rPr>
              <a:t> </a:t>
            </a:r>
            <a:r>
              <a:rPr lang="en-US" sz="2000" dirty="0" err="1">
                <a:latin typeface="+mj-lt"/>
              </a:rPr>
              <a:t>đó</a:t>
            </a:r>
            <a:r>
              <a:rPr lang="en-US" sz="2000" dirty="0">
                <a:latin typeface="+mj-lt"/>
              </a:rPr>
              <a:t> </a:t>
            </a:r>
            <a:r>
              <a:rPr lang="en-US" sz="2000" dirty="0" err="1">
                <a:latin typeface="+mj-lt"/>
              </a:rPr>
              <a:t>sau</a:t>
            </a:r>
            <a:r>
              <a:rPr lang="en-US" sz="2000" dirty="0">
                <a:latin typeface="+mj-lt"/>
              </a:rPr>
              <a:t> n </a:t>
            </a:r>
            <a:r>
              <a:rPr lang="en-US" sz="2000" dirty="0" err="1">
                <a:latin typeface="+mj-lt"/>
              </a:rPr>
              <a:t>năm</a:t>
            </a:r>
            <a:r>
              <a:rPr lang="en-US" sz="2000" dirty="0">
                <a:latin typeface="+mj-lt"/>
              </a:rPr>
              <a:t>. </a:t>
            </a:r>
            <a:r>
              <a:rPr lang="en-US" sz="2000" dirty="0" err="1">
                <a:latin typeface="+mj-lt"/>
              </a:rPr>
              <a:t>Giải</a:t>
            </a:r>
            <a:r>
              <a:rPr lang="en-US" sz="2000" dirty="0">
                <a:latin typeface="+mj-lt"/>
              </a:rPr>
              <a:t> </a:t>
            </a:r>
            <a:r>
              <a:rPr lang="en-US" sz="2000" dirty="0" err="1">
                <a:latin typeface="+mj-lt"/>
              </a:rPr>
              <a:t>sử</a:t>
            </a:r>
            <a:r>
              <a:rPr lang="en-US" sz="2000" dirty="0">
                <a:latin typeface="+mj-lt"/>
              </a:rPr>
              <a:t> </a:t>
            </a:r>
            <a:r>
              <a:rPr lang="en-US" sz="2000" dirty="0" err="1">
                <a:latin typeface="+mj-lt"/>
              </a:rPr>
              <a:t>tỉ</a:t>
            </a:r>
            <a:r>
              <a:rPr lang="en-US" sz="2000" dirty="0">
                <a:latin typeface="+mj-lt"/>
              </a:rPr>
              <a:t> </a:t>
            </a:r>
            <a:r>
              <a:rPr lang="en-US" sz="2000" dirty="0" err="1">
                <a:latin typeface="+mj-lt"/>
              </a:rPr>
              <a:t>lệ</a:t>
            </a:r>
            <a:r>
              <a:rPr lang="en-US" sz="2000" dirty="0">
                <a:latin typeface="+mj-lt"/>
              </a:rPr>
              <a:t> </a:t>
            </a:r>
            <a:r>
              <a:rPr lang="en-US" sz="2000" dirty="0" err="1">
                <a:latin typeface="+mj-lt"/>
              </a:rPr>
              <a:t>tăng</a:t>
            </a:r>
            <a:r>
              <a:rPr lang="en-US" sz="2000" dirty="0">
                <a:latin typeface="+mj-lt"/>
              </a:rPr>
              <a:t> </a:t>
            </a:r>
            <a:r>
              <a:rPr lang="en-US" sz="2000" dirty="0" err="1">
                <a:latin typeface="+mj-lt"/>
              </a:rPr>
              <a:t>dân</a:t>
            </a:r>
            <a:r>
              <a:rPr lang="en-US" sz="2000" dirty="0">
                <a:latin typeface="+mj-lt"/>
              </a:rPr>
              <a:t> </a:t>
            </a:r>
            <a:r>
              <a:rPr lang="en-US" sz="2000" dirty="0" err="1">
                <a:latin typeface="+mj-lt"/>
              </a:rPr>
              <a:t>số</a:t>
            </a:r>
            <a:r>
              <a:rPr lang="en-US" sz="2000" dirty="0">
                <a:latin typeface="+mj-lt"/>
              </a:rPr>
              <a:t> </a:t>
            </a:r>
            <a:r>
              <a:rPr lang="en-US" sz="2000" dirty="0" err="1">
                <a:latin typeface="+mj-lt"/>
              </a:rPr>
              <a:t>là</a:t>
            </a:r>
            <a:r>
              <a:rPr lang="en-US" sz="2000" dirty="0">
                <a:latin typeface="+mj-lt"/>
              </a:rPr>
              <a:t> </a:t>
            </a:r>
            <a:r>
              <a:rPr lang="en-US" sz="2000" dirty="0" err="1">
                <a:latin typeface="+mj-lt"/>
              </a:rPr>
              <a:t>không</a:t>
            </a:r>
            <a:r>
              <a:rPr lang="en-US" sz="2000" dirty="0">
                <a:latin typeface="+mj-lt"/>
              </a:rPr>
              <a:t> </a:t>
            </a:r>
            <a:r>
              <a:rPr lang="en-US" sz="2000" dirty="0" err="1">
                <a:latin typeface="+mj-lt"/>
              </a:rPr>
              <a:t>đổi</a:t>
            </a:r>
            <a:r>
              <a:rPr lang="en-US" sz="2000" dirty="0">
                <a:latin typeface="+mj-lt"/>
              </a:rPr>
              <a:t>.</a:t>
            </a:r>
          </a:p>
          <a:p>
            <a:pPr algn="just">
              <a:lnSpc>
                <a:spcPct val="200000"/>
              </a:lnSpc>
            </a:pPr>
            <a:r>
              <a:rPr lang="en-US" sz="2000" dirty="0">
                <a:latin typeface="+mj-lt"/>
              </a:rPr>
              <a:t>a) </a:t>
            </a:r>
            <a:r>
              <a:rPr lang="en-US" sz="2000" dirty="0" err="1">
                <a:latin typeface="+mj-lt"/>
              </a:rPr>
              <a:t>Viết</a:t>
            </a:r>
            <a:r>
              <a:rPr lang="en-US" sz="2000" dirty="0">
                <a:latin typeface="+mj-lt"/>
              </a:rPr>
              <a:t> </a:t>
            </a:r>
            <a:r>
              <a:rPr lang="en-US" sz="2000" dirty="0" err="1">
                <a:latin typeface="+mj-lt"/>
              </a:rPr>
              <a:t>công</a:t>
            </a:r>
            <a:r>
              <a:rPr lang="en-US" sz="2000" dirty="0">
                <a:latin typeface="+mj-lt"/>
              </a:rPr>
              <a:t> </a:t>
            </a:r>
            <a:r>
              <a:rPr lang="en-US" sz="2000" dirty="0" err="1">
                <a:latin typeface="+mj-lt"/>
              </a:rPr>
              <a:t>thức</a:t>
            </a:r>
            <a:r>
              <a:rPr lang="en-US" sz="2000" dirty="0">
                <a:latin typeface="+mj-lt"/>
              </a:rPr>
              <a:t> </a:t>
            </a:r>
            <a:r>
              <a:rPr lang="en-US" sz="2000" dirty="0" err="1">
                <a:latin typeface="+mj-lt"/>
              </a:rPr>
              <a:t>tính</a:t>
            </a:r>
            <a:r>
              <a:rPr lang="en-US" sz="2000" dirty="0">
                <a:latin typeface="+mj-lt"/>
              </a:rPr>
              <a:t> </a:t>
            </a:r>
            <a:r>
              <a:rPr lang="en-US" sz="2000" dirty="0" err="1">
                <a:latin typeface="+mj-lt"/>
              </a:rPr>
              <a:t>số</a:t>
            </a:r>
            <a:r>
              <a:rPr lang="en-US" sz="2000" dirty="0">
                <a:latin typeface="+mj-lt"/>
              </a:rPr>
              <a:t> </a:t>
            </a:r>
            <a:r>
              <a:rPr lang="en-US" sz="2000" dirty="0" err="1">
                <a:latin typeface="+mj-lt"/>
              </a:rPr>
              <a:t>dân</a:t>
            </a:r>
            <a:r>
              <a:rPr lang="en-US" sz="2000" dirty="0">
                <a:latin typeface="+mj-lt"/>
              </a:rPr>
              <a:t> </a:t>
            </a:r>
            <a:r>
              <a:rPr lang="en-US" sz="2000" dirty="0" err="1">
                <a:latin typeface="+mj-lt"/>
              </a:rPr>
              <a:t>của</a:t>
            </a:r>
            <a:r>
              <a:rPr lang="en-US" sz="2000" dirty="0">
                <a:latin typeface="+mj-lt"/>
              </a:rPr>
              <a:t> </a:t>
            </a:r>
            <a:r>
              <a:rPr lang="en-US" sz="2000" dirty="0" err="1">
                <a:latin typeface="+mj-lt"/>
              </a:rPr>
              <a:t>tỉnh</a:t>
            </a:r>
            <a:r>
              <a:rPr lang="en-US" sz="2000" dirty="0">
                <a:latin typeface="+mj-lt"/>
              </a:rPr>
              <a:t> </a:t>
            </a:r>
            <a:r>
              <a:rPr lang="en-US" sz="2000" dirty="0" err="1">
                <a:latin typeface="+mj-lt"/>
              </a:rPr>
              <a:t>đó</a:t>
            </a:r>
            <a:r>
              <a:rPr lang="en-US" sz="2000" dirty="0">
                <a:latin typeface="+mj-lt"/>
              </a:rPr>
              <a:t> </a:t>
            </a:r>
            <a:r>
              <a:rPr lang="en-US" sz="2000" dirty="0" err="1">
                <a:latin typeface="+mj-lt"/>
              </a:rPr>
              <a:t>sau</a:t>
            </a:r>
            <a:r>
              <a:rPr lang="en-US" sz="2000" dirty="0">
                <a:latin typeface="+mj-lt"/>
              </a:rPr>
              <a:t> n </a:t>
            </a:r>
            <a:r>
              <a:rPr lang="en-US" sz="2000" dirty="0" err="1">
                <a:latin typeface="+mj-lt"/>
              </a:rPr>
              <a:t>năm</a:t>
            </a:r>
            <a:r>
              <a:rPr lang="en-US" sz="2000" dirty="0">
                <a:latin typeface="+mj-lt"/>
              </a:rPr>
              <a:t> </a:t>
            </a:r>
            <a:r>
              <a:rPr lang="en-US" sz="2000" dirty="0" err="1">
                <a:latin typeface="+mj-lt"/>
              </a:rPr>
              <a:t>kể</a:t>
            </a:r>
            <a:r>
              <a:rPr lang="en-US" sz="2000" dirty="0">
                <a:latin typeface="+mj-lt"/>
              </a:rPr>
              <a:t> </a:t>
            </a:r>
            <a:r>
              <a:rPr lang="en-US" sz="2000" dirty="0" err="1">
                <a:latin typeface="+mj-lt"/>
              </a:rPr>
              <a:t>từ</a:t>
            </a:r>
            <a:r>
              <a:rPr lang="en-US" sz="2000" dirty="0">
                <a:latin typeface="+mj-lt"/>
              </a:rPr>
              <a:t> </a:t>
            </a:r>
            <a:r>
              <a:rPr lang="en-US" sz="2000" dirty="0" err="1">
                <a:latin typeface="+mj-lt"/>
              </a:rPr>
              <a:t>năm</a:t>
            </a:r>
            <a:r>
              <a:rPr lang="en-US" sz="2000" dirty="0">
                <a:latin typeface="+mj-lt"/>
              </a:rPr>
              <a:t> 2020.</a:t>
            </a:r>
          </a:p>
          <a:p>
            <a:pPr algn="just">
              <a:lnSpc>
                <a:spcPct val="200000"/>
              </a:lnSpc>
            </a:pPr>
            <a:r>
              <a:rPr lang="en-US" sz="2000" dirty="0">
                <a:latin typeface="+mj-lt"/>
              </a:rPr>
              <a:t>b) </a:t>
            </a:r>
            <a:r>
              <a:rPr lang="en-US" sz="2000" dirty="0" err="1">
                <a:latin typeface="+mj-lt"/>
              </a:rPr>
              <a:t>Tính</a:t>
            </a:r>
            <a:r>
              <a:rPr lang="en-US" sz="2000" dirty="0">
                <a:latin typeface="+mj-lt"/>
              </a:rPr>
              <a:t> </a:t>
            </a:r>
            <a:r>
              <a:rPr lang="en-US" sz="2000" dirty="0" err="1">
                <a:latin typeface="+mj-lt"/>
              </a:rPr>
              <a:t>số</a:t>
            </a:r>
            <a:r>
              <a:rPr lang="en-US" sz="2000" dirty="0">
                <a:latin typeface="+mj-lt"/>
              </a:rPr>
              <a:t> </a:t>
            </a:r>
            <a:r>
              <a:rPr lang="en-US" sz="2000" dirty="0" err="1">
                <a:latin typeface="+mj-lt"/>
              </a:rPr>
              <a:t>dân</a:t>
            </a:r>
            <a:r>
              <a:rPr lang="en-US" sz="2000" dirty="0">
                <a:latin typeface="+mj-lt"/>
              </a:rPr>
              <a:t> </a:t>
            </a:r>
            <a:r>
              <a:rPr lang="en-US" sz="2000" dirty="0" err="1">
                <a:latin typeface="+mj-lt"/>
              </a:rPr>
              <a:t>của</a:t>
            </a:r>
            <a:r>
              <a:rPr lang="en-US" sz="2000" dirty="0">
                <a:latin typeface="+mj-lt"/>
              </a:rPr>
              <a:t> </a:t>
            </a:r>
            <a:r>
              <a:rPr lang="en-US" sz="2000" dirty="0" err="1">
                <a:latin typeface="+mj-lt"/>
              </a:rPr>
              <a:t>tỉnh</a:t>
            </a:r>
            <a:r>
              <a:rPr lang="en-US" sz="2000" dirty="0">
                <a:latin typeface="+mj-lt"/>
              </a:rPr>
              <a:t> </a:t>
            </a:r>
            <a:r>
              <a:rPr lang="en-US" sz="2000" dirty="0" err="1">
                <a:latin typeface="+mj-lt"/>
              </a:rPr>
              <a:t>đó</a:t>
            </a:r>
            <a:r>
              <a:rPr lang="en-US" sz="2000" dirty="0">
                <a:latin typeface="+mj-lt"/>
              </a:rPr>
              <a:t> </a:t>
            </a:r>
            <a:r>
              <a:rPr lang="en-US" sz="2000" dirty="0" err="1">
                <a:latin typeface="+mj-lt"/>
              </a:rPr>
              <a:t>sau</a:t>
            </a:r>
            <a:r>
              <a:rPr lang="en-US" sz="2000" dirty="0">
                <a:latin typeface="+mj-lt"/>
              </a:rPr>
              <a:t> 10 </a:t>
            </a:r>
            <a:r>
              <a:rPr lang="en-US" sz="2000" dirty="0" err="1">
                <a:latin typeface="+mj-lt"/>
              </a:rPr>
              <a:t>năm</a:t>
            </a:r>
            <a:r>
              <a:rPr lang="en-US" sz="2000" dirty="0">
                <a:latin typeface="+mj-lt"/>
              </a:rPr>
              <a:t> </a:t>
            </a:r>
            <a:r>
              <a:rPr lang="en-US" sz="2000" dirty="0" err="1">
                <a:latin typeface="+mj-lt"/>
              </a:rPr>
              <a:t>kể</a:t>
            </a:r>
            <a:r>
              <a:rPr lang="en-US" sz="2000" dirty="0">
                <a:latin typeface="+mj-lt"/>
              </a:rPr>
              <a:t> </a:t>
            </a:r>
            <a:r>
              <a:rPr lang="en-US" sz="2000" dirty="0" err="1">
                <a:latin typeface="+mj-lt"/>
              </a:rPr>
              <a:t>từ</a:t>
            </a:r>
            <a:r>
              <a:rPr lang="en-US" sz="2000" dirty="0">
                <a:latin typeface="+mj-lt"/>
              </a:rPr>
              <a:t> </a:t>
            </a:r>
            <a:r>
              <a:rPr lang="en-US" sz="2000" dirty="0" err="1">
                <a:latin typeface="+mj-lt"/>
              </a:rPr>
              <a:t>năm</a:t>
            </a:r>
            <a:r>
              <a:rPr lang="en-US" sz="2000" dirty="0">
                <a:latin typeface="+mj-lt"/>
              </a:rPr>
              <a:t> 2020.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xmlns=""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xmlns="" id="{1D9EE2FF-6C4B-5D84-6681-665B18A29ED3}"/>
              </a:ext>
            </a:extLst>
          </p:cNvPr>
          <p:cNvSpPr/>
          <p:nvPr/>
        </p:nvSpPr>
        <p:spPr>
          <a:xfrm>
            <a:off x="705534" y="12569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xmlns="" id="{5243E2EA-2392-1FB7-AE49-215D84E88143}"/>
                  </a:ext>
                </a:extLst>
              </p:cNvPr>
              <p:cNvSpPr txBox="1"/>
              <p:nvPr/>
            </p:nvSpPr>
            <p:spPr>
              <a:xfrm>
                <a:off x="705534" y="1877260"/>
                <a:ext cx="7738485" cy="2592633"/>
              </a:xfrm>
              <a:prstGeom prst="rect">
                <a:avLst/>
              </a:prstGeom>
              <a:noFill/>
            </p:spPr>
            <p:txBody>
              <a:bodyPr wrap="square">
                <a:spAutoFit/>
              </a:bodyPr>
              <a:lstStyle/>
              <a:p>
                <a:pPr algn="just">
                  <a:lnSpc>
                    <a:spcPct val="150000"/>
                  </a:lnSpc>
                  <a:spcAft>
                    <a:spcPts val="600"/>
                  </a:spcAft>
                </a:pPr>
                <a:r>
                  <a:rPr lang="fr-FR" sz="2000" dirty="0" smtClean="0">
                    <a:latin typeface="+mj-lt"/>
                    <a:ea typeface="Calibri" panose="020F0502020204030204" pitchFamily="34" charset="0"/>
                    <a:cs typeface="Times New Roman" panose="02020603050405020304" pitchFamily="18" charset="0"/>
                  </a:rPr>
                  <a:t>a) Ta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dãy</a:t>
                </a:r>
                <a:r>
                  <a:rPr lang="fr-FR" sz="20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a:latin typeface="Cambria Math"/>
                        <a:ea typeface="Calibri" panose="020F0502020204030204" pitchFamily="34" charset="0"/>
                        <a:cs typeface="Times New Roman" panose="02020603050405020304" pitchFamily="18" charset="0"/>
                      </a:rPr>
                      <m:t>(</m:t>
                    </m:r>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fr-FR" sz="2000">
                            <a:latin typeface="Cambria Math"/>
                            <a:ea typeface="Calibri" panose="020F0502020204030204" pitchFamily="34" charset="0"/>
                            <a:cs typeface="Times New Roman" panose="02020603050405020304" pitchFamily="18" charset="0"/>
                          </a:rPr>
                          <m:t>u</m:t>
                        </m:r>
                      </m:e>
                      <m:sub>
                        <m:r>
                          <m:rPr>
                            <m:sty m:val="p"/>
                          </m:rPr>
                          <a:rPr lang="fr-FR" sz="2000">
                            <a:latin typeface="Cambria Math"/>
                            <a:ea typeface="Calibri" panose="020F0502020204030204" pitchFamily="34" charset="0"/>
                            <a:cs typeface="Times New Roman" panose="02020603050405020304" pitchFamily="18" charset="0"/>
                          </a:rPr>
                          <m:t>n</m:t>
                        </m:r>
                      </m:sub>
                    </m:sSub>
                    <m:r>
                      <a:rPr lang="fr-FR" sz="2000">
                        <a:latin typeface="Cambria Math"/>
                        <a:ea typeface="Calibri" panose="020F0502020204030204" pitchFamily="34" charset="0"/>
                        <a:cs typeface="Times New Roman" panose="02020603050405020304" pitchFamily="18" charset="0"/>
                      </a:rPr>
                      <m:t>)</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lập</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thành</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một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cấp</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nhân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có</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hạng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đầu</a:t>
                </a:r>
                <a:r>
                  <a:rPr lang="fr-FR" sz="2000" dirty="0">
                    <a:latin typeface="+mj-lt"/>
                    <a:ea typeface="Times New Roman" panose="02020603050405020304" pitchFamily="18" charset="0"/>
                    <a:cs typeface="Times New Roman" panose="02020603050405020304" pitchFamily="18" charset="0"/>
                  </a:rPr>
                  <a:t> là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fr-FR" sz="2000">
                            <a:latin typeface="Cambria Math"/>
                            <a:ea typeface="Times New Roman" panose="02020603050405020304" pitchFamily="18" charset="0"/>
                            <a:cs typeface="Times New Roman" panose="02020603050405020304" pitchFamily="18" charset="0"/>
                          </a:rPr>
                          <m:t>u</m:t>
                        </m:r>
                      </m:e>
                      <m:sub>
                        <m:r>
                          <a:rPr lang="fr-FR" sz="2000">
                            <a:latin typeface="Cambria Math"/>
                            <a:ea typeface="Times New Roman" panose="02020603050405020304" pitchFamily="18" charset="0"/>
                            <a:cs typeface="Times New Roman" panose="02020603050405020304" pitchFamily="18" charset="0"/>
                          </a:rPr>
                          <m:t>0</m:t>
                        </m:r>
                      </m:sub>
                    </m:sSub>
                    <m:r>
                      <a:rPr lang="fr-FR" sz="2000">
                        <a:latin typeface="Cambria Math"/>
                        <a:ea typeface="Times New Roman" panose="02020603050405020304" pitchFamily="18" charset="0"/>
                        <a:cs typeface="Times New Roman" panose="02020603050405020304" pitchFamily="18" charset="0"/>
                      </a:rPr>
                      <m:t>=2</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dân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và</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công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sai</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2000">
                        <a:latin typeface="Cambria Math"/>
                        <a:ea typeface="Times New Roman" panose="02020603050405020304" pitchFamily="18" charset="0"/>
                        <a:cs typeface="Times New Roman" panose="02020603050405020304" pitchFamily="18" charset="0"/>
                      </a:rPr>
                      <m:t>q</m:t>
                    </m:r>
                    <m:r>
                      <a:rPr lang="fr-FR" sz="2000">
                        <a:latin typeface="Cambria Math"/>
                        <a:ea typeface="Times New Roman" panose="02020603050405020304" pitchFamily="18" charset="0"/>
                        <a:cs typeface="Times New Roman" panose="02020603050405020304" pitchFamily="18" charset="0"/>
                      </a:rPr>
                      <m:t>=1+</m:t>
                    </m:r>
                    <m:r>
                      <a:rPr lang="fr-FR" sz="2000">
                        <a:latin typeface="Cambria Math"/>
                        <a:ea typeface="Times New Roman" panose="02020603050405020304" pitchFamily="18" charset="0"/>
                        <a:cs typeface="Times New Roman" panose="02020603050405020304" pitchFamily="18" charset="0"/>
                      </a:rPr>
                      <m:t>1%</m:t>
                    </m:r>
                  </m:oMath>
                </a14:m>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a:latin typeface="+mj-lt"/>
                    <a:ea typeface="Calibri" panose="020F0502020204030204" pitchFamily="34" charset="0"/>
                    <a:cs typeface="Times New Roman" panose="02020603050405020304" pitchFamily="18" charset="0"/>
                  </a:rPr>
                  <a:t>Khi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tổng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fr-FR" sz="2000">
                            <a:latin typeface="Cambria Math"/>
                            <a:ea typeface="Calibri" panose="020F0502020204030204" pitchFamily="34" charset="0"/>
                            <a:cs typeface="Times New Roman" panose="02020603050405020304" pitchFamily="18" charset="0"/>
                          </a:rPr>
                          <m:t>u</m:t>
                        </m:r>
                      </m:e>
                      <m:sub>
                        <m:r>
                          <m:rPr>
                            <m:sty m:val="p"/>
                          </m:rPr>
                          <a:rPr lang="fr-FR" sz="2000">
                            <a:latin typeface="Cambria Math"/>
                            <a:ea typeface="Calibri" panose="020F0502020204030204" pitchFamily="34" charset="0"/>
                            <a:cs typeface="Times New Roman" panose="02020603050405020304" pitchFamily="18" charset="0"/>
                          </a:rPr>
                          <m:t>n</m:t>
                        </m:r>
                      </m:sub>
                    </m:sSub>
                    <m:r>
                      <a:rPr lang="fr-FR" sz="2000">
                        <a:latin typeface="Cambria Math"/>
                        <a:ea typeface="Calibri" panose="020F0502020204030204" pitchFamily="34" charset="0"/>
                        <a:cs typeface="Times New Roman" panose="02020603050405020304" pitchFamily="18" charset="0"/>
                      </a:rPr>
                      <m:t>=2.</m:t>
                    </m:r>
                    <m:sSup>
                      <m:sSupPr>
                        <m:ctrlPr>
                          <a:rPr lang="en-US" sz="2000" i="1">
                            <a:latin typeface="Cambria Math"/>
                            <a:ea typeface="Calibri" panose="020F0502020204030204" pitchFamily="34" charset="0"/>
                            <a:cs typeface="Times New Roman" panose="02020603050405020304" pitchFamily="18" charset="0"/>
                          </a:rPr>
                        </m:ctrlPr>
                      </m:sSupPr>
                      <m:e>
                        <m:d>
                          <m:dPr>
                            <m:ctrlPr>
                              <a:rPr lang="en-US" sz="2000" i="1">
                                <a:latin typeface="Cambria Math"/>
                                <a:ea typeface="Calibri" panose="020F0502020204030204" pitchFamily="34" charset="0"/>
                                <a:cs typeface="Times New Roman" panose="02020603050405020304" pitchFamily="18" charset="0"/>
                              </a:rPr>
                            </m:ctrlPr>
                          </m:dPr>
                          <m:e>
                            <m:r>
                              <a:rPr lang="fr-FR" sz="2000">
                                <a:latin typeface="Cambria Math"/>
                                <a:ea typeface="Calibri" panose="020F0502020204030204" pitchFamily="34" charset="0"/>
                                <a:cs typeface="Times New Roman" panose="02020603050405020304" pitchFamily="18" charset="0"/>
                              </a:rPr>
                              <m:t>1+1%</m:t>
                            </m:r>
                          </m:e>
                        </m:d>
                      </m:e>
                      <m:sup>
                        <m:r>
                          <m:rPr>
                            <m:sty m:val="p"/>
                          </m:rPr>
                          <a:rPr lang="fr-FR" sz="2000">
                            <a:latin typeface="Cambria Math"/>
                            <a:ea typeface="Calibri" panose="020F0502020204030204" pitchFamily="34" charset="0"/>
                            <a:cs typeface="Times New Roman" panose="02020603050405020304" pitchFamily="18" charset="0"/>
                          </a:rPr>
                          <m:t>n</m:t>
                        </m:r>
                        <m:r>
                          <a:rPr lang="fr-FR" sz="2000" i="1">
                            <a:latin typeface="Cambria Math"/>
                            <a:ea typeface="Calibri" panose="020F0502020204030204" pitchFamily="34" charset="0"/>
                            <a:cs typeface="Times New Roman" panose="02020603050405020304" pitchFamily="18" charset="0"/>
                          </a:rPr>
                          <m:t>−</m:t>
                        </m:r>
                        <m:r>
                          <a:rPr lang="fr-FR" sz="2000">
                            <a:latin typeface="Cambria Math"/>
                            <a:ea typeface="Calibri" panose="020F0502020204030204" pitchFamily="34" charset="0"/>
                            <a:cs typeface="Times New Roman" panose="02020603050405020304" pitchFamily="18" charset="0"/>
                          </a:rPr>
                          <m:t>1</m:t>
                        </m:r>
                      </m:sup>
                    </m:sSup>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dân</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a:latin typeface="+mj-lt"/>
                    <a:ea typeface="Calibri" panose="020F0502020204030204" pitchFamily="34" charset="0"/>
                    <a:cs typeface="Times New Roman" panose="02020603050405020304" pitchFamily="18" charset="0"/>
                  </a:rPr>
                  <a:t>b)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tỉnh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sau</a:t>
                </a:r>
                <a:r>
                  <a:rPr lang="fr-FR" sz="2000" dirty="0">
                    <a:latin typeface="+mj-lt"/>
                    <a:ea typeface="Calibri" panose="020F0502020204030204" pitchFamily="34" charset="0"/>
                    <a:cs typeface="Times New Roman" panose="02020603050405020304" pitchFamily="18" charset="0"/>
                  </a:rPr>
                  <a:t> 10 </a:t>
                </a:r>
                <a:r>
                  <a:rPr lang="fr-FR" sz="2000" dirty="0" err="1">
                    <a:latin typeface="+mj-lt"/>
                    <a:ea typeface="Calibri" panose="020F0502020204030204" pitchFamily="34" charset="0"/>
                    <a:cs typeface="Times New Roman" panose="02020603050405020304" pitchFamily="18" charset="0"/>
                  </a:rPr>
                  <a:t>năm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năm</a:t>
                </a:r>
                <a:r>
                  <a:rPr lang="fr-FR" sz="2000" dirty="0">
                    <a:latin typeface="+mj-lt"/>
                    <a:ea typeface="Calibri" panose="020F0502020204030204" pitchFamily="34" charset="0"/>
                    <a:cs typeface="Times New Roman" panose="02020603050405020304" pitchFamily="18" charset="0"/>
                  </a:rPr>
                  <a:t> 2020 là:</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a:ea typeface="Calibri" panose="020F0502020204030204" pitchFamily="34" charset="0"/>
                            <a:cs typeface="Times New Roman" panose="02020603050405020304" pitchFamily="18" charset="0"/>
                          </a:rPr>
                        </m:ctrlPr>
                      </m:sSubPr>
                      <m:e>
                        <m:r>
                          <m:rPr>
                            <m:sty m:val="p"/>
                          </m:rPr>
                          <a:rPr lang="fr-FR" sz="2000">
                            <a:latin typeface="Cambria Math"/>
                            <a:ea typeface="Calibri" panose="020F0502020204030204" pitchFamily="34" charset="0"/>
                            <a:cs typeface="Times New Roman" panose="02020603050405020304" pitchFamily="18" charset="0"/>
                          </a:rPr>
                          <m:t>u</m:t>
                        </m:r>
                      </m:e>
                      <m:sub>
                        <m:r>
                          <a:rPr lang="fr-FR" sz="2000">
                            <a:latin typeface="Cambria Math"/>
                            <a:ea typeface="Calibri" panose="020F0502020204030204" pitchFamily="34" charset="0"/>
                            <a:cs typeface="Times New Roman" panose="02020603050405020304" pitchFamily="18" charset="0"/>
                          </a:rPr>
                          <m:t>10</m:t>
                        </m:r>
                      </m:sub>
                    </m:sSub>
                    <m:r>
                      <a:rPr lang="fr-FR" sz="2000">
                        <a:latin typeface="Cambria Math"/>
                        <a:ea typeface="Calibri" panose="020F0502020204030204" pitchFamily="34" charset="0"/>
                        <a:cs typeface="Times New Roman" panose="02020603050405020304" pitchFamily="18" charset="0"/>
                      </a:rPr>
                      <m:t>=2.</m:t>
                    </m:r>
                    <m:sSup>
                      <m:sSupPr>
                        <m:ctrlPr>
                          <a:rPr lang="en-US" sz="2000" i="1">
                            <a:latin typeface="Cambria Math"/>
                            <a:ea typeface="Calibri" panose="020F0502020204030204" pitchFamily="34" charset="0"/>
                            <a:cs typeface="Times New Roman" panose="02020603050405020304" pitchFamily="18" charset="0"/>
                          </a:rPr>
                        </m:ctrlPr>
                      </m:sSupPr>
                      <m:e>
                        <m:d>
                          <m:dPr>
                            <m:ctrlPr>
                              <a:rPr lang="en-US" sz="2000" i="1">
                                <a:latin typeface="Cambria Math"/>
                                <a:ea typeface="Calibri" panose="020F0502020204030204" pitchFamily="34" charset="0"/>
                                <a:cs typeface="Times New Roman" panose="02020603050405020304" pitchFamily="18" charset="0"/>
                              </a:rPr>
                            </m:ctrlPr>
                          </m:dPr>
                          <m:e>
                            <m:r>
                              <a:rPr lang="fr-FR" sz="2000">
                                <a:latin typeface="Cambria Math"/>
                                <a:ea typeface="Calibri" panose="020F0502020204030204" pitchFamily="34" charset="0"/>
                                <a:cs typeface="Times New Roman" panose="02020603050405020304" pitchFamily="18" charset="0"/>
                              </a:rPr>
                              <m:t>1+1%</m:t>
                            </m:r>
                          </m:e>
                        </m:d>
                      </m:e>
                      <m:sup>
                        <m:r>
                          <a:rPr lang="fr-FR" sz="2000">
                            <a:latin typeface="Cambria Math"/>
                            <a:ea typeface="Calibri" panose="020F0502020204030204" pitchFamily="34" charset="0"/>
                            <a:cs typeface="Times New Roman" panose="02020603050405020304" pitchFamily="18" charset="0"/>
                          </a:rPr>
                          <m:t>10</m:t>
                        </m:r>
                        <m:r>
                          <a:rPr lang="fr-FR" sz="2000" i="1">
                            <a:latin typeface="Cambria Math"/>
                            <a:ea typeface="Calibri" panose="020F0502020204030204" pitchFamily="34" charset="0"/>
                            <a:cs typeface="Times New Roman" panose="02020603050405020304" pitchFamily="18" charset="0"/>
                          </a:rPr>
                          <m:t>−</m:t>
                        </m:r>
                        <m:r>
                          <a:rPr lang="fr-FR" sz="2000">
                            <a:latin typeface="Cambria Math"/>
                            <a:ea typeface="Calibri" panose="020F0502020204030204" pitchFamily="34" charset="0"/>
                            <a:cs typeface="Times New Roman" panose="02020603050405020304" pitchFamily="18" charset="0"/>
                          </a:rPr>
                          <m:t>1</m:t>
                        </m:r>
                      </m:sup>
                    </m:sSup>
                    <m:r>
                      <a:rPr lang="fr-FR" sz="2000">
                        <a:latin typeface="Cambria Math"/>
                        <a:ea typeface="Calibri" panose="020F0502020204030204" pitchFamily="34" charset="0"/>
                        <a:cs typeface="Times New Roman" panose="02020603050405020304" pitchFamily="18" charset="0"/>
                      </a:rPr>
                      <m:t>≈2,19</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dân</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p:sp>
            <p:nvSpPr>
              <p:cNvPr id="14" name="TextBox 13">
                <a:extLst>
                  <a:ext uri="{FF2B5EF4-FFF2-40B4-BE49-F238E27FC236}">
                    <a16:creationId xmlns:a16="http://schemas.microsoft.com/office/drawing/2014/main" xmlns:a14="http://schemas.microsoft.com/office/drawing/2010/main" xmlns="" id="{5243E2EA-2392-1FB7-AE49-215D84E88143}"/>
                  </a:ext>
                </a:extLst>
              </p:cNvPr>
              <p:cNvSpPr txBox="1">
                <a:spLocks noRot="1" noChangeAspect="1" noMove="1" noResize="1" noEditPoints="1" noAdjustHandles="1" noChangeArrowheads="1" noChangeShapeType="1" noTextEdit="1"/>
              </p:cNvSpPr>
              <p:nvPr/>
            </p:nvSpPr>
            <p:spPr>
              <a:xfrm>
                <a:off x="705534" y="1877260"/>
                <a:ext cx="7738485" cy="2592633"/>
              </a:xfrm>
              <a:prstGeom prst="rect">
                <a:avLst/>
              </a:prstGeom>
              <a:blipFill rotWithShape="1">
                <a:blip r:embed="rId3"/>
                <a:stretch>
                  <a:fillRect l="-867" r="-788" b="-2824"/>
                </a:stretch>
              </a:blipFill>
            </p:spPr>
            <p:txBody>
              <a:bodyPr/>
              <a:lstStyle/>
              <a:p>
                <a:r>
                  <a:rPr lang="en-US">
                    <a:noFill/>
                  </a:rPr>
                  <a:t> </a:t>
                </a:r>
              </a:p>
            </p:txBody>
          </p:sp>
        </mc:Fallback>
      </mc:AlternateContent>
    </p:spTree>
    <p:extLst>
      <p:ext uri="{BB962C8B-B14F-4D97-AF65-F5344CB8AC3E}">
        <p14:creationId xmlns:p14="http://schemas.microsoft.com/office/powerpoint/2010/main" val="1389393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1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1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xmlns="" id="{A5A52396-53C4-94B5-64F5-36706B25E517}"/>
              </a:ext>
            </a:extLst>
          </p:cNvPr>
          <p:cNvSpPr txBox="1"/>
          <p:nvPr/>
        </p:nvSpPr>
        <p:spPr>
          <a:xfrm>
            <a:off x="207817" y="564187"/>
            <a:ext cx="2547257" cy="505103"/>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18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18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18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1800" b="1" i="0" u="none" strike="noStrike" kern="1200" cap="none" spc="0" normalizeH="0" baseline="0" noProof="0" dirty="0">
                <a:ln>
                  <a:noFill/>
                </a:ln>
                <a:effectLst/>
                <a:uLnTx/>
                <a:uFillTx/>
                <a:latin typeface="+mj-lt"/>
                <a:ea typeface="+mn-ea"/>
                <a:cs typeface="Arial" panose="020B0604020202020204" pitchFamily="34" charset="0"/>
              </a:rPr>
              <a:t> </a:t>
            </a:r>
            <a:r>
              <a:rPr lang="nl-NL" sz="1800" b="1" kern="1200" dirty="0">
                <a:latin typeface="+mj-lt"/>
                <a:ea typeface="+mn-ea"/>
                <a:cs typeface="Arial" panose="020B0604020202020204" pitchFamily="34" charset="0"/>
              </a:rPr>
              <a:t>6</a:t>
            </a:r>
            <a:r>
              <a:rPr kumimoji="0" lang="nl-NL" sz="1800" b="1" i="0" u="none" strike="noStrike" kern="1200" cap="none" spc="0" normalizeH="0" baseline="0" noProof="0" dirty="0">
                <a:ln>
                  <a:noFill/>
                </a:ln>
                <a:effectLst/>
                <a:uLnTx/>
                <a:uFillTx/>
                <a:latin typeface="+mj-lt"/>
                <a:ea typeface="+mn-ea"/>
                <a:cs typeface="Arial" panose="020B0604020202020204" pitchFamily="34" charset="0"/>
              </a:rPr>
              <a:t>: SGK – tr.</a:t>
            </a:r>
            <a:r>
              <a:rPr lang="nl-NL" sz="1800" b="1" kern="1200" noProof="0" dirty="0">
                <a:latin typeface="+mj-lt"/>
                <a:ea typeface="+mn-ea"/>
                <a:cs typeface="Arial" panose="020B0604020202020204" pitchFamily="34" charset="0"/>
              </a:rPr>
              <a:t>54</a:t>
            </a:r>
            <a:endParaRPr kumimoji="0" lang="en-US" sz="18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C11CC73E-B1CD-B347-E7D2-9488AC1EACC6}"/>
              </a:ext>
            </a:extLst>
          </p:cNvPr>
          <p:cNvSpPr txBox="1"/>
          <p:nvPr/>
        </p:nvSpPr>
        <p:spPr>
          <a:xfrm>
            <a:off x="207817" y="564187"/>
            <a:ext cx="8787740" cy="2118529"/>
          </a:xfrm>
          <a:prstGeom prst="rect">
            <a:avLst/>
          </a:prstGeom>
          <a:noFill/>
        </p:spPr>
        <p:txBody>
          <a:bodyPr wrap="square">
            <a:spAutoFit/>
          </a:bodyPr>
          <a:lstStyle/>
          <a:p>
            <a:pPr algn="just">
              <a:lnSpc>
                <a:spcPct val="150000"/>
              </a:lnSpc>
            </a:pPr>
            <a:r>
              <a:rPr lang="en-US" sz="1800" dirty="0">
                <a:latin typeface="+mn-lt"/>
              </a:rPr>
              <a:t>	 	           </a:t>
            </a:r>
            <a:r>
              <a:rPr lang="vi-VN" sz="1800" dirty="0">
                <a:latin typeface="+mn-lt"/>
              </a:rPr>
              <a:t>Một gia đình mua một chiếc ô tô giá 800 triệu đồng. Trung bình sau mỗi năm sử dụng, giá trị còn lại của ô tô giảm đi 4% (so với năm trước đó).</a:t>
            </a:r>
          </a:p>
          <a:p>
            <a:pPr algn="just">
              <a:lnSpc>
                <a:spcPct val="150000"/>
              </a:lnSpc>
            </a:pPr>
            <a:r>
              <a:rPr lang="vi-VN" sz="1800" dirty="0">
                <a:latin typeface="+mn-lt"/>
              </a:rPr>
              <a:t>a) Viết công thức tính giá trị của ô tô sau 1 năm, 2 năm sử dụng.</a:t>
            </a:r>
          </a:p>
          <a:p>
            <a:pPr algn="just">
              <a:lnSpc>
                <a:spcPct val="150000"/>
              </a:lnSpc>
            </a:pPr>
            <a:r>
              <a:rPr lang="vi-VN" sz="1800" dirty="0">
                <a:latin typeface="+mn-lt"/>
              </a:rPr>
              <a:t>b) Viết công thức tính giá trị của ô tô sau n năm sử dụng.</a:t>
            </a:r>
          </a:p>
          <a:p>
            <a:pPr algn="just">
              <a:lnSpc>
                <a:spcPct val="150000"/>
              </a:lnSpc>
            </a:pPr>
            <a:r>
              <a:rPr lang="vi-VN" sz="1800" dirty="0">
                <a:latin typeface="+mn-lt"/>
              </a:rPr>
              <a:t>c) Sau 10 năm, giá trị của ô tô ước tính còn bao nhiêu triệu đồng?</a:t>
            </a:r>
          </a:p>
        </p:txBody>
      </p:sp>
      <p:sp>
        <p:nvSpPr>
          <p:cNvPr id="2" name="Oval Callout 29">
            <a:extLst>
              <a:ext uri="{FF2B5EF4-FFF2-40B4-BE49-F238E27FC236}">
                <a16:creationId xmlns:a16="http://schemas.microsoft.com/office/drawing/2014/main" xmlns="" id="{6B90A35A-3C09-3523-C74B-93AC8D48B872}"/>
              </a:ext>
            </a:extLst>
          </p:cNvPr>
          <p:cNvSpPr/>
          <p:nvPr/>
        </p:nvSpPr>
        <p:spPr>
          <a:xfrm>
            <a:off x="7775923" y="2512800"/>
            <a:ext cx="955366" cy="389217"/>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7A55ECA1-DB92-34D2-2F92-B5222AA91BF9}"/>
                  </a:ext>
                </a:extLst>
              </p:cNvPr>
              <p:cNvSpPr txBox="1"/>
              <p:nvPr/>
            </p:nvSpPr>
            <p:spPr>
              <a:xfrm>
                <a:off x="207817" y="2902017"/>
                <a:ext cx="8318579" cy="1940659"/>
              </a:xfrm>
              <a:prstGeom prst="rect">
                <a:avLst/>
              </a:prstGeom>
              <a:noFill/>
            </p:spPr>
            <p:txBody>
              <a:bodyPr wrap="square">
                <a:spAutoFit/>
              </a:bodyPr>
              <a:lstStyle/>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a) </a:t>
                </a: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1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giá</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trị</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của</a:t>
                </a:r>
                <a:r>
                  <a:rPr lang="fr-FR" sz="1800" dirty="0">
                    <a:latin typeface="+mj-lt"/>
                    <a:ea typeface="Times New Roman" panose="02020603050405020304" pitchFamily="18" charset="0"/>
                    <a:cs typeface="Times New Roman" panose="02020603050405020304" pitchFamily="18" charset="0"/>
                  </a:rPr>
                  <a:t> ô </a:t>
                </a:r>
                <a:r>
                  <a:rPr lang="fr-FR" sz="1800" dirty="0" err="1">
                    <a:latin typeface="+mj-lt"/>
                    <a:ea typeface="Times New Roman" panose="02020603050405020304" pitchFamily="18" charset="0"/>
                    <a:cs typeface="Times New Roman" panose="02020603050405020304" pitchFamily="18" charset="0"/>
                  </a:rPr>
                  <a:t>tô</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còn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lại</a:t>
                </a:r>
                <a:r>
                  <a:rPr lang="fr-FR" sz="1800" dirty="0">
                    <a:latin typeface="+mj-lt"/>
                    <a:ea typeface="Times New Roman" panose="02020603050405020304" pitchFamily="18" charset="0"/>
                    <a:cs typeface="Times New Roman" panose="02020603050405020304" pitchFamily="18" charset="0"/>
                  </a:rPr>
                  <a:t> là:</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fr-FR" sz="1800">
                            <a:latin typeface="Cambria Math"/>
                            <a:ea typeface="Times New Roman" panose="02020603050405020304" pitchFamily="18" charset="0"/>
                            <a:cs typeface="Times New Roman" panose="02020603050405020304" pitchFamily="18" charset="0"/>
                          </a:rPr>
                          <m:t>u</m:t>
                        </m:r>
                      </m:e>
                      <m:sub>
                        <m:r>
                          <a:rPr lang="fr-FR" sz="1800">
                            <a:latin typeface="Cambria Math"/>
                            <a:ea typeface="Times New Roman" panose="02020603050405020304" pitchFamily="18" charset="0"/>
                            <a:cs typeface="Times New Roman" panose="02020603050405020304" pitchFamily="18" charset="0"/>
                          </a:rPr>
                          <m:t>1</m:t>
                        </m:r>
                      </m:sub>
                    </m:sSub>
                    <m:r>
                      <a:rPr lang="fr-FR" sz="1800">
                        <a:latin typeface="Cambria Math"/>
                        <a:ea typeface="Times New Roman" panose="02020603050405020304" pitchFamily="18" charset="0"/>
                        <a:cs typeface="Times New Roman" panose="02020603050405020304" pitchFamily="18" charset="0"/>
                      </a:rPr>
                      <m:t>=800</m:t>
                    </m:r>
                    <m:r>
                      <a:rPr lang="fr-FR" sz="1800" i="1">
                        <a:latin typeface="Cambria Math"/>
                        <a:ea typeface="Times New Roman" panose="02020603050405020304" pitchFamily="18" charset="0"/>
                        <a:cs typeface="Times New Roman" panose="02020603050405020304" pitchFamily="18" charset="0"/>
                      </a:rPr>
                      <m:t>−</m:t>
                    </m:r>
                    <m:r>
                      <a:rPr lang="fr-FR" sz="1800">
                        <a:latin typeface="Cambria Math"/>
                        <a:ea typeface="Times New Roman" panose="02020603050405020304" pitchFamily="18" charset="0"/>
                        <a:cs typeface="Times New Roman" panose="02020603050405020304" pitchFamily="18" charset="0"/>
                      </a:rPr>
                      <m:t>800.4%</m:t>
                    </m:r>
                  </m:oMath>
                </a14:m>
                <a:endParaRPr lang="en-US" sz="1800" dirty="0">
                  <a:latin typeface="+mj-lt"/>
                  <a:ea typeface="Times New Roman" panose="02020603050405020304" pitchFamily="18" charset="0"/>
                  <a:cs typeface="Times New Roman" panose="02020603050405020304" pitchFamily="18" charset="0"/>
                </a:endParaRPr>
              </a:p>
              <a:p>
                <a:pPr algn="just">
                  <a:lnSpc>
                    <a:spcPct val="150000"/>
                  </a:lnSpc>
                  <a:spcAft>
                    <a:spcPts val="600"/>
                  </a:spcAft>
                </a:pPr>
                <a14:m>
                  <m:oMath xmlns:m="http://schemas.openxmlformats.org/officeDocument/2006/math">
                    <m:r>
                      <a:rPr lang="fr-FR" sz="1800">
                        <a:latin typeface="Cambria Math"/>
                        <a:ea typeface="Times New Roman" panose="02020603050405020304" pitchFamily="18" charset="0"/>
                        <a:cs typeface="Times New Roman" panose="02020603050405020304" pitchFamily="18" charset="0"/>
                      </a:rPr>
                      <m:t>=800.</m:t>
                    </m:r>
                    <m:d>
                      <m:dPr>
                        <m:ctrlPr>
                          <a:rPr lang="en-US" sz="1800" i="1">
                            <a:latin typeface="Cambria Math"/>
                            <a:ea typeface="Times New Roman" panose="02020603050405020304" pitchFamily="18" charset="0"/>
                            <a:cs typeface="Times New Roman" panose="02020603050405020304" pitchFamily="18" charset="0"/>
                          </a:rPr>
                        </m:ctrlPr>
                      </m:dPr>
                      <m:e>
                        <m:r>
                          <a:rPr lang="fr-FR" sz="1800">
                            <a:latin typeface="Cambria Math"/>
                            <a:ea typeface="Times New Roman" panose="02020603050405020304" pitchFamily="18" charset="0"/>
                            <a:cs typeface="Times New Roman" panose="02020603050405020304" pitchFamily="18" charset="0"/>
                          </a:rPr>
                          <m:t>1</m:t>
                        </m:r>
                        <m:r>
                          <a:rPr lang="fr-FR" sz="1800" i="1">
                            <a:latin typeface="Cambria Math"/>
                            <a:ea typeface="Times New Roman" panose="02020603050405020304" pitchFamily="18" charset="0"/>
                            <a:cs typeface="Times New Roman" panose="02020603050405020304" pitchFamily="18" charset="0"/>
                          </a:rPr>
                          <m:t>−</m:t>
                        </m:r>
                        <m:r>
                          <a:rPr lang="fr-FR" sz="1800">
                            <a:latin typeface="Cambria Math"/>
                            <a:ea typeface="Times New Roman" panose="02020603050405020304" pitchFamily="18" charset="0"/>
                            <a:cs typeface="Times New Roman" panose="02020603050405020304" pitchFamily="18" charset="0"/>
                          </a:rPr>
                          <m:t>4%</m:t>
                        </m:r>
                      </m:e>
                    </m:d>
                    <m:r>
                      <a:rPr lang="fr-FR" sz="1800">
                        <a:latin typeface="Cambria Math"/>
                        <a:ea typeface="Times New Roman" panose="02020603050405020304" pitchFamily="18" charset="0"/>
                        <a:cs typeface="Times New Roman" panose="02020603050405020304" pitchFamily="18" charset="0"/>
                      </a:rPr>
                      <m:t>=768</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2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giá</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trị</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của</a:t>
                </a:r>
                <a:r>
                  <a:rPr lang="fr-FR" sz="1800" dirty="0">
                    <a:latin typeface="+mj-lt"/>
                    <a:ea typeface="Times New Roman" panose="02020603050405020304" pitchFamily="18" charset="0"/>
                    <a:cs typeface="Times New Roman" panose="02020603050405020304" pitchFamily="18" charset="0"/>
                  </a:rPr>
                  <a:t> ô </a:t>
                </a:r>
                <a:r>
                  <a:rPr lang="fr-FR" sz="1800" dirty="0" err="1">
                    <a:latin typeface="+mj-lt"/>
                    <a:ea typeface="Times New Roman" panose="02020603050405020304" pitchFamily="18" charset="0"/>
                    <a:cs typeface="Times New Roman" panose="02020603050405020304" pitchFamily="18" charset="0"/>
                  </a:rPr>
                  <a:t>tô</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còn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lại</a:t>
                </a:r>
                <a:r>
                  <a:rPr lang="fr-FR" sz="1800" dirty="0">
                    <a:latin typeface="+mj-lt"/>
                    <a:ea typeface="Times New Roman" panose="02020603050405020304" pitchFamily="18" charset="0"/>
                    <a:cs typeface="Times New Roman" panose="02020603050405020304" pitchFamily="18" charset="0"/>
                  </a:rPr>
                  <a:t> là:</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fr-FR" sz="1800">
                            <a:latin typeface="Cambria Math"/>
                            <a:ea typeface="Times New Roman" panose="02020603050405020304" pitchFamily="18" charset="0"/>
                            <a:cs typeface="Times New Roman" panose="02020603050405020304" pitchFamily="18" charset="0"/>
                          </a:rPr>
                          <m:t>u</m:t>
                        </m:r>
                      </m:e>
                      <m:sub>
                        <m:r>
                          <a:rPr lang="fr-FR" sz="1800">
                            <a:latin typeface="Cambria Math"/>
                            <a:ea typeface="Times New Roman" panose="02020603050405020304" pitchFamily="18" charset="0"/>
                            <a:cs typeface="Times New Roman" panose="02020603050405020304" pitchFamily="18" charset="0"/>
                          </a:rPr>
                          <m:t>1</m:t>
                        </m:r>
                      </m:sub>
                    </m:sSub>
                    <m:r>
                      <a:rPr lang="fr-FR" sz="1800">
                        <a:latin typeface="Cambria Math"/>
                        <a:ea typeface="Times New Roman" panose="02020603050405020304" pitchFamily="18" charset="0"/>
                        <a:cs typeface="Times New Roman" panose="02020603050405020304" pitchFamily="18" charset="0"/>
                      </a:rPr>
                      <m:t>=800.</m:t>
                    </m:r>
                    <m:d>
                      <m:dPr>
                        <m:ctrlPr>
                          <a:rPr lang="en-US" sz="1800" i="1">
                            <a:latin typeface="Cambria Math"/>
                            <a:ea typeface="Times New Roman" panose="02020603050405020304" pitchFamily="18" charset="0"/>
                            <a:cs typeface="Times New Roman" panose="02020603050405020304" pitchFamily="18" charset="0"/>
                          </a:rPr>
                        </m:ctrlPr>
                      </m:dPr>
                      <m:e>
                        <m:r>
                          <a:rPr lang="fr-FR" sz="1800">
                            <a:latin typeface="Cambria Math"/>
                            <a:ea typeface="Times New Roman" panose="02020603050405020304" pitchFamily="18" charset="0"/>
                            <a:cs typeface="Times New Roman" panose="02020603050405020304" pitchFamily="18" charset="0"/>
                          </a:rPr>
                          <m:t>1</m:t>
                        </m:r>
                        <m:r>
                          <a:rPr lang="fr-FR" sz="1800" i="1">
                            <a:latin typeface="Cambria Math"/>
                            <a:ea typeface="Times New Roman" panose="02020603050405020304" pitchFamily="18" charset="0"/>
                            <a:cs typeface="Times New Roman" panose="02020603050405020304" pitchFamily="18" charset="0"/>
                          </a:rPr>
                          <m:t>−</m:t>
                        </m:r>
                        <m:r>
                          <a:rPr lang="fr-FR" sz="1800">
                            <a:latin typeface="Cambria Math"/>
                            <a:ea typeface="Times New Roman" panose="02020603050405020304" pitchFamily="18" charset="0"/>
                            <a:cs typeface="Times New Roman" panose="02020603050405020304" pitchFamily="18" charset="0"/>
                          </a:rPr>
                          <m:t>4%</m:t>
                        </m:r>
                      </m:e>
                    </m:d>
                    <m:r>
                      <a:rPr lang="fr-FR" sz="1800" i="1">
                        <a:latin typeface="Cambria Math"/>
                        <a:ea typeface="Times New Roman" panose="02020603050405020304" pitchFamily="18" charset="0"/>
                        <a:cs typeface="Times New Roman" panose="02020603050405020304" pitchFamily="18" charset="0"/>
                      </a:rPr>
                      <m:t>−</m:t>
                    </m:r>
                    <m:r>
                      <a:rPr lang="fr-FR" sz="1800">
                        <a:latin typeface="Cambria Math"/>
                        <a:ea typeface="Times New Roman" panose="02020603050405020304" pitchFamily="18" charset="0"/>
                        <a:cs typeface="Times New Roman" panose="02020603050405020304" pitchFamily="18" charset="0"/>
                      </a:rPr>
                      <m:t>800.</m:t>
                    </m:r>
                    <m:d>
                      <m:dPr>
                        <m:ctrlPr>
                          <a:rPr lang="en-US" sz="1800" i="1">
                            <a:latin typeface="Cambria Math"/>
                            <a:ea typeface="Times New Roman" panose="02020603050405020304" pitchFamily="18" charset="0"/>
                            <a:cs typeface="Times New Roman" panose="02020603050405020304" pitchFamily="18" charset="0"/>
                          </a:rPr>
                        </m:ctrlPr>
                      </m:dPr>
                      <m:e>
                        <m:r>
                          <a:rPr lang="fr-FR" sz="1800">
                            <a:latin typeface="Cambria Math"/>
                            <a:ea typeface="Times New Roman" panose="02020603050405020304" pitchFamily="18" charset="0"/>
                            <a:cs typeface="Times New Roman" panose="02020603050405020304" pitchFamily="18" charset="0"/>
                          </a:rPr>
                          <m:t>1</m:t>
                        </m:r>
                        <m:r>
                          <a:rPr lang="fr-FR" sz="1800" i="1">
                            <a:latin typeface="Cambria Math"/>
                            <a:ea typeface="Times New Roman" panose="02020603050405020304" pitchFamily="18" charset="0"/>
                            <a:cs typeface="Times New Roman" panose="02020603050405020304" pitchFamily="18" charset="0"/>
                          </a:rPr>
                          <m:t>−</m:t>
                        </m:r>
                        <m:r>
                          <a:rPr lang="fr-FR" sz="1800">
                            <a:latin typeface="Cambria Math"/>
                            <a:ea typeface="Times New Roman" panose="02020603050405020304" pitchFamily="18" charset="0"/>
                            <a:cs typeface="Times New Roman" panose="02020603050405020304" pitchFamily="18" charset="0"/>
                          </a:rPr>
                          <m:t>4%</m:t>
                        </m:r>
                      </m:e>
                    </m:d>
                    <m:r>
                      <a:rPr lang="fr-FR" sz="1800">
                        <a:latin typeface="Cambria Math"/>
                        <a:ea typeface="Times New Roman" panose="02020603050405020304" pitchFamily="18" charset="0"/>
                        <a:cs typeface="Times New Roman" panose="02020603050405020304" pitchFamily="18" charset="0"/>
                      </a:rPr>
                      <m:t>.4%=800.</m:t>
                    </m:r>
                    <m:sSup>
                      <m:sSupPr>
                        <m:ctrlPr>
                          <a:rPr lang="en-US" sz="1800" i="1">
                            <a:latin typeface="Cambria Math"/>
                            <a:ea typeface="Times New Roman" panose="02020603050405020304" pitchFamily="18" charset="0"/>
                            <a:cs typeface="Times New Roman" panose="02020603050405020304" pitchFamily="18" charset="0"/>
                          </a:rPr>
                        </m:ctrlPr>
                      </m:sSupPr>
                      <m:e>
                        <m:d>
                          <m:dPr>
                            <m:ctrlPr>
                              <a:rPr lang="en-US" sz="1800" i="1">
                                <a:latin typeface="Cambria Math"/>
                                <a:ea typeface="Times New Roman" panose="02020603050405020304" pitchFamily="18" charset="0"/>
                                <a:cs typeface="Times New Roman" panose="02020603050405020304" pitchFamily="18" charset="0"/>
                              </a:rPr>
                            </m:ctrlPr>
                          </m:dPr>
                          <m:e>
                            <m:r>
                              <a:rPr lang="fr-FR" sz="1800">
                                <a:latin typeface="Cambria Math"/>
                                <a:ea typeface="Times New Roman" panose="02020603050405020304" pitchFamily="18" charset="0"/>
                                <a:cs typeface="Times New Roman" panose="02020603050405020304" pitchFamily="18" charset="0"/>
                              </a:rPr>
                              <m:t>1</m:t>
                            </m:r>
                            <m:r>
                              <a:rPr lang="fr-FR" sz="1800" i="1">
                                <a:latin typeface="Cambria Math"/>
                                <a:ea typeface="Times New Roman" panose="02020603050405020304" pitchFamily="18" charset="0"/>
                                <a:cs typeface="Times New Roman" panose="02020603050405020304" pitchFamily="18" charset="0"/>
                              </a:rPr>
                              <m:t>−</m:t>
                            </m:r>
                            <m:r>
                              <a:rPr lang="fr-FR" sz="1800">
                                <a:latin typeface="Cambria Math"/>
                                <a:ea typeface="Times New Roman" panose="02020603050405020304" pitchFamily="18" charset="0"/>
                                <a:cs typeface="Times New Roman" panose="02020603050405020304" pitchFamily="18" charset="0"/>
                              </a:rPr>
                              <m:t>4%</m:t>
                            </m:r>
                          </m:e>
                        </m:d>
                      </m:e>
                      <m:sup>
                        <m:r>
                          <a:rPr lang="fr-FR" sz="1800">
                            <a:latin typeface="Cambria Math"/>
                            <a:ea typeface="Times New Roman" panose="02020603050405020304" pitchFamily="18" charset="0"/>
                            <a:cs typeface="Times New Roman" panose="02020603050405020304" pitchFamily="18" charset="0"/>
                          </a:rPr>
                          <m:t>2</m:t>
                        </m:r>
                      </m:sup>
                    </m:sSup>
                    <m:r>
                      <a:rPr lang="fr-FR" sz="1800">
                        <a:latin typeface="Cambria Math"/>
                        <a:ea typeface="Times New Roman" panose="02020603050405020304" pitchFamily="18" charset="0"/>
                        <a:cs typeface="Times New Roman" panose="02020603050405020304" pitchFamily="18" charset="0"/>
                      </a:rPr>
                      <m:t>=737,28</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A55ECA1-DB92-34D2-2F92-B5222AA91BF9}"/>
                  </a:ext>
                </a:extLst>
              </p:cNvPr>
              <p:cNvSpPr txBox="1">
                <a:spLocks noRot="1" noChangeAspect="1" noMove="1" noResize="1" noEditPoints="1" noAdjustHandles="1" noChangeArrowheads="1" noChangeShapeType="1" noTextEdit="1"/>
              </p:cNvSpPr>
              <p:nvPr/>
            </p:nvSpPr>
            <p:spPr>
              <a:xfrm>
                <a:off x="207817" y="2902017"/>
                <a:ext cx="8318579" cy="1940659"/>
              </a:xfrm>
              <a:prstGeom prst="rect">
                <a:avLst/>
              </a:prstGeom>
              <a:blipFill>
                <a:blip r:embed="rId3"/>
                <a:stretch>
                  <a:fillRect l="-586" b="-4403"/>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2"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xmlns="" id="{5ABDEB86-2DE4-F79A-390B-9BA21CA271F7}"/>
              </a:ext>
            </a:extLst>
          </p:cNvPr>
          <p:cNvSpPr>
            <a:spLocks noGrp="1"/>
          </p:cNvSpPr>
          <p:nvPr>
            <p:ph type="subTitle" idx="1"/>
          </p:nvPr>
        </p:nvSpPr>
        <p:spPr>
          <a:xfrm>
            <a:off x="1635918" y="1725930"/>
            <a:ext cx="5872163"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3:</a:t>
            </a:r>
          </a:p>
          <a:p>
            <a:pPr>
              <a:lnSpc>
                <a:spcPct val="150000"/>
              </a:lnSpc>
            </a:pPr>
            <a:r>
              <a:rPr lang="en-US" sz="4000" b="1" dirty="0">
                <a:solidFill>
                  <a:schemeClr val="bg1">
                    <a:lumMod val="10000"/>
                  </a:schemeClr>
                </a:solidFill>
                <a:latin typeface="+mj-lt"/>
              </a:rPr>
              <a:t>CẤP SỐ NHÂN</a:t>
            </a:r>
          </a:p>
        </p:txBody>
      </p:sp>
    </p:spTree>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5" name="Oval Callout 29">
            <a:extLst>
              <a:ext uri="{FF2B5EF4-FFF2-40B4-BE49-F238E27FC236}">
                <a16:creationId xmlns:a16="http://schemas.microsoft.com/office/drawing/2014/main" xmlns=""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92F41EB2-4AEC-1F4D-ACFF-86D97597998A}"/>
                  </a:ext>
                </a:extLst>
              </p:cNvPr>
              <p:cNvSpPr txBox="1"/>
              <p:nvPr/>
            </p:nvSpPr>
            <p:spPr>
              <a:xfrm>
                <a:off x="312912" y="1010829"/>
                <a:ext cx="8518176" cy="3746795"/>
              </a:xfrm>
              <a:prstGeom prst="rect">
                <a:avLst/>
              </a:prstGeom>
              <a:noFill/>
            </p:spPr>
            <p:txBody>
              <a:bodyPr wrap="square">
                <a:spAutoFit/>
              </a:bodyPr>
              <a:lstStyle/>
              <a:p>
                <a:pPr>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b) </a:t>
                </a:r>
                <a:r>
                  <a:rPr lang="fr-FR" sz="2000" dirty="0" err="1">
                    <a:latin typeface="+mj-lt"/>
                    <a:ea typeface="Times New Roman" panose="02020603050405020304" pitchFamily="18" charset="0"/>
                    <a:cs typeface="Times New Roman" panose="02020603050405020304" pitchFamily="18" charset="0"/>
                  </a:rPr>
                  <a:t>Gọi</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fr-FR" sz="2000">
                            <a:latin typeface="Cambria Math"/>
                            <a:ea typeface="Times New Roman" panose="02020603050405020304" pitchFamily="18" charset="0"/>
                            <a:cs typeface="Times New Roman" panose="02020603050405020304" pitchFamily="18" charset="0"/>
                          </a:rPr>
                          <m:t>u</m:t>
                        </m:r>
                      </m:e>
                      <m:sub>
                        <m:r>
                          <m:rPr>
                            <m:sty m:val="p"/>
                          </m:rPr>
                          <a:rPr lang="fr-FR" sz="2000">
                            <a:latin typeface="Cambria Math"/>
                            <a:ea typeface="Times New Roman" panose="02020603050405020304" pitchFamily="18" charset="0"/>
                            <a:cs typeface="Times New Roman" panose="02020603050405020304" pitchFamily="18" charset="0"/>
                          </a:rPr>
                          <m:t>n</m:t>
                        </m:r>
                      </m:sub>
                    </m:sSub>
                  </m:oMath>
                </a14:m>
                <a:r>
                  <a:rPr lang="fr-FR" sz="2000" dirty="0">
                    <a:latin typeface="+mj-lt"/>
                    <a:ea typeface="Times New Roman" panose="02020603050405020304" pitchFamily="18" charset="0"/>
                    <a:cs typeface="Times New Roman" panose="02020603050405020304" pitchFamily="18" charset="0"/>
                  </a:rPr>
                  <a:t> là </a:t>
                </a:r>
                <a:r>
                  <a:rPr lang="fr-FR" sz="2000" dirty="0" err="1">
                    <a:latin typeface="+mj-lt"/>
                    <a:ea typeface="Times New Roman" panose="02020603050405020304" pitchFamily="18" charset="0"/>
                    <a:cs typeface="Times New Roman" panose="02020603050405020304" pitchFamily="18" charset="0"/>
                  </a:rPr>
                  <a:t>giá</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trị</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của</a:t>
                </a:r>
                <a:r>
                  <a:rPr lang="fr-FR" sz="2000" dirty="0">
                    <a:latin typeface="+mj-lt"/>
                    <a:ea typeface="Times New Roman" panose="02020603050405020304" pitchFamily="18" charset="0"/>
                    <a:cs typeface="Times New Roman" panose="02020603050405020304" pitchFamily="18" charset="0"/>
                  </a:rPr>
                  <a:t> ô </a:t>
                </a:r>
                <a:r>
                  <a:rPr lang="fr-FR" sz="2000" dirty="0" err="1">
                    <a:latin typeface="+mj-lt"/>
                    <a:ea typeface="Times New Roman" panose="02020603050405020304" pitchFamily="18" charset="0"/>
                    <a:cs typeface="Times New Roman" panose="02020603050405020304" pitchFamily="18" charset="0"/>
                  </a:rPr>
                  <a:t>tô</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sau</a:t>
                </a:r>
                <a:r>
                  <a:rPr lang="fr-FR" sz="2000" dirty="0">
                    <a:latin typeface="+mj-lt"/>
                    <a:ea typeface="Times New Roman" panose="02020603050405020304" pitchFamily="18" charset="0"/>
                    <a:cs typeface="Times New Roman" panose="02020603050405020304" pitchFamily="18" charset="0"/>
                  </a:rPr>
                  <a:t> n </a:t>
                </a:r>
                <a:r>
                  <a:rPr lang="fr-FR" sz="2000" dirty="0" err="1">
                    <a:latin typeface="+mj-lt"/>
                    <a:ea typeface="Times New Roman" panose="02020603050405020304" pitchFamily="18" charset="0"/>
                    <a:cs typeface="Times New Roman" panose="02020603050405020304" pitchFamily="18" charset="0"/>
                  </a:rPr>
                  <a:t>năm</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sử</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dụng</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err="1">
                    <a:latin typeface="+mj-lt"/>
                    <a:ea typeface="Times New Roman" panose="02020603050405020304" pitchFamily="18" charset="0"/>
                    <a:cs typeface="Times New Roman" panose="02020603050405020304" pitchFamily="18" charset="0"/>
                  </a:rPr>
                  <a:t>Dãy</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tạo</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thành</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một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cấp</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nhân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với</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hạng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đầu</a:t>
                </a:r>
                <a:r>
                  <a:rPr lang="fr-FR" sz="2000" dirty="0">
                    <a:latin typeface="+mj-lt"/>
                    <a:ea typeface="Times New Roman" panose="02020603050405020304" pitchFamily="18" charset="0"/>
                    <a:cs typeface="Times New Roman" panose="02020603050405020304" pitchFamily="18" charset="0"/>
                  </a:rPr>
                  <a:t> là </a:t>
                </a:r>
              </a:p>
              <a:p>
                <a:pPr algn="just">
                  <a:lnSpc>
                    <a:spcPct val="150000"/>
                  </a:lnSpc>
                  <a:spcAft>
                    <a:spcPts val="600"/>
                  </a:spcAft>
                </a:pP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fr-FR" sz="2000">
                            <a:latin typeface="Cambria Math"/>
                            <a:ea typeface="Times New Roman" panose="02020603050405020304" pitchFamily="18" charset="0"/>
                            <a:cs typeface="Times New Roman" panose="02020603050405020304" pitchFamily="18" charset="0"/>
                          </a:rPr>
                          <m:t>u</m:t>
                        </m:r>
                      </m:e>
                      <m:sub>
                        <m:r>
                          <a:rPr lang="fr-FR" sz="2000">
                            <a:latin typeface="Cambria Math"/>
                            <a:ea typeface="Times New Roman" panose="02020603050405020304" pitchFamily="18" charset="0"/>
                            <a:cs typeface="Times New Roman" panose="02020603050405020304" pitchFamily="18" charset="0"/>
                          </a:rPr>
                          <m:t>1</m:t>
                        </m:r>
                      </m:sub>
                    </m:sSub>
                    <m:r>
                      <a:rPr lang="fr-FR" sz="2000">
                        <a:latin typeface="Cambria Math"/>
                        <a:ea typeface="Times New Roman" panose="02020603050405020304" pitchFamily="18" charset="0"/>
                        <a:cs typeface="Times New Roman" panose="02020603050405020304" pitchFamily="18" charset="0"/>
                      </a:rPr>
                      <m:t>=</m:t>
                    </m:r>
                    <m:r>
                      <a:rPr lang="fr-FR" sz="2000" i="1">
                        <a:latin typeface="Cambria Math"/>
                        <a:ea typeface="Times New Roman" panose="02020603050405020304" pitchFamily="18" charset="0"/>
                        <a:cs typeface="Times New Roman" panose="02020603050405020304" pitchFamily="18" charset="0"/>
                      </a:rPr>
                      <m:t>800.</m:t>
                    </m:r>
                    <m:d>
                      <m:dPr>
                        <m:ctrlPr>
                          <a:rPr lang="en-US" sz="2000" i="1">
                            <a:latin typeface="Cambria Math"/>
                            <a:ea typeface="Times New Roman" panose="02020603050405020304" pitchFamily="18" charset="0"/>
                            <a:cs typeface="Times New Roman" panose="02020603050405020304" pitchFamily="18" charset="0"/>
                          </a:rPr>
                        </m:ctrlPr>
                      </m:dPr>
                      <m:e>
                        <m:r>
                          <a:rPr lang="fr-FR" sz="2000" i="1">
                            <a:latin typeface="Cambria Math"/>
                            <a:ea typeface="Times New Roman" panose="02020603050405020304" pitchFamily="18" charset="0"/>
                            <a:cs typeface="Times New Roman" panose="02020603050405020304" pitchFamily="18" charset="0"/>
                          </a:rPr>
                          <m:t>1−4%</m:t>
                        </m:r>
                      </m:e>
                    </m:d>
                    <m:r>
                      <a:rPr lang="fr-FR" sz="2000" i="1">
                        <a:latin typeface="Cambria Math"/>
                        <a:ea typeface="Times New Roman" panose="02020603050405020304" pitchFamily="18" charset="0"/>
                        <a:cs typeface="Times New Roman" panose="02020603050405020304" pitchFamily="18" charset="0"/>
                      </a:rPr>
                      <m:t>=768</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đồng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và</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công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bội</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2000">
                        <a:latin typeface="Cambria Math"/>
                        <a:ea typeface="Times New Roman" panose="02020603050405020304" pitchFamily="18" charset="0"/>
                        <a:cs typeface="Times New Roman" panose="02020603050405020304" pitchFamily="18" charset="0"/>
                      </a:rPr>
                      <m:t>q</m:t>
                    </m:r>
                    <m:r>
                      <a:rPr lang="fr-FR" sz="2000">
                        <a:latin typeface="Cambria Math"/>
                        <a:ea typeface="Times New Roman" panose="02020603050405020304" pitchFamily="18" charset="0"/>
                        <a:cs typeface="Times New Roman" panose="02020603050405020304" pitchFamily="18" charset="0"/>
                      </a:rPr>
                      <m:t>=1</m:t>
                    </m:r>
                    <m:r>
                      <a:rPr lang="fr-FR" sz="2000" i="1">
                        <a:latin typeface="Cambria Math"/>
                        <a:ea typeface="Times New Roman" panose="02020603050405020304" pitchFamily="18" charset="0"/>
                        <a:cs typeface="Times New Roman" panose="02020603050405020304" pitchFamily="18" charset="0"/>
                      </a:rPr>
                      <m:t>−</m:t>
                    </m:r>
                    <m:r>
                      <a:rPr lang="fr-FR" sz="2000">
                        <a:latin typeface="Cambria Math"/>
                        <a:ea typeface="Times New Roman" panose="02020603050405020304" pitchFamily="18" charset="0"/>
                        <a:cs typeface="Times New Roman" panose="02020603050405020304" pitchFamily="18" charset="0"/>
                      </a:rPr>
                      <m:t>4%</m:t>
                    </m:r>
                  </m:oMath>
                </a14:m>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Khi </a:t>
                </a:r>
                <a:r>
                  <a:rPr lang="fr-FR" sz="2000" dirty="0" err="1">
                    <a:latin typeface="+mj-lt"/>
                    <a:ea typeface="Times New Roman" panose="02020603050405020304" pitchFamily="18" charset="0"/>
                    <a:cs typeface="Times New Roman" panose="02020603050405020304" pitchFamily="18" charset="0"/>
                  </a:rPr>
                  <a:t>đó</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công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thức</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tổng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quát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để</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tính</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fr-FR" sz="2000">
                            <a:latin typeface="Cambria Math"/>
                            <a:ea typeface="Times New Roman" panose="02020603050405020304" pitchFamily="18" charset="0"/>
                            <a:cs typeface="Times New Roman" panose="02020603050405020304" pitchFamily="18" charset="0"/>
                          </a:rPr>
                          <m:t>u</m:t>
                        </m:r>
                      </m:e>
                      <m:sub>
                        <m:r>
                          <m:rPr>
                            <m:sty m:val="p"/>
                          </m:rPr>
                          <a:rPr lang="fr-FR" sz="2000">
                            <a:latin typeface="Cambria Math"/>
                            <a:ea typeface="Times New Roman" panose="02020603050405020304" pitchFamily="18" charset="0"/>
                            <a:cs typeface="Times New Roman" panose="02020603050405020304" pitchFamily="18" charset="0"/>
                          </a:rPr>
                          <m:t>n</m:t>
                        </m:r>
                      </m:sub>
                    </m:sSub>
                    <m:r>
                      <a:rPr lang="fr-FR" sz="2000">
                        <a:latin typeface="Cambria Math"/>
                        <a:ea typeface="Times New Roman" panose="02020603050405020304" pitchFamily="18" charset="0"/>
                        <a:cs typeface="Times New Roman" panose="02020603050405020304" pitchFamily="18" charset="0"/>
                      </a:rPr>
                      <m:t>=768.</m:t>
                    </m:r>
                    <m:sSup>
                      <m:sSupPr>
                        <m:ctrlPr>
                          <a:rPr lang="en-US" sz="2000" i="1">
                            <a:latin typeface="Cambria Math"/>
                            <a:ea typeface="Times New Roman" panose="02020603050405020304" pitchFamily="18" charset="0"/>
                            <a:cs typeface="Times New Roman" panose="02020603050405020304" pitchFamily="18" charset="0"/>
                          </a:rPr>
                        </m:ctrlPr>
                      </m:sSupPr>
                      <m:e>
                        <m:d>
                          <m:dPr>
                            <m:ctrlPr>
                              <a:rPr lang="en-US" sz="2000" i="1">
                                <a:latin typeface="Cambria Math"/>
                                <a:ea typeface="Times New Roman" panose="02020603050405020304" pitchFamily="18" charset="0"/>
                                <a:cs typeface="Times New Roman" panose="02020603050405020304" pitchFamily="18" charset="0"/>
                              </a:rPr>
                            </m:ctrlPr>
                          </m:dPr>
                          <m:e>
                            <m:r>
                              <a:rPr lang="fr-FR" sz="2000">
                                <a:latin typeface="Cambria Math"/>
                                <a:ea typeface="Times New Roman" panose="02020603050405020304" pitchFamily="18" charset="0"/>
                                <a:cs typeface="Times New Roman" panose="02020603050405020304" pitchFamily="18" charset="0"/>
                              </a:rPr>
                              <m:t>1</m:t>
                            </m:r>
                            <m:r>
                              <a:rPr lang="fr-FR" sz="2000" i="1">
                                <a:latin typeface="Cambria Math"/>
                                <a:ea typeface="Times New Roman" panose="02020603050405020304" pitchFamily="18" charset="0"/>
                                <a:cs typeface="Times New Roman" panose="02020603050405020304" pitchFamily="18" charset="0"/>
                              </a:rPr>
                              <m:t>−</m:t>
                            </m:r>
                            <m:r>
                              <a:rPr lang="fr-FR" sz="2000">
                                <a:latin typeface="Cambria Math"/>
                                <a:ea typeface="Times New Roman" panose="02020603050405020304" pitchFamily="18" charset="0"/>
                                <a:cs typeface="Times New Roman" panose="02020603050405020304" pitchFamily="18" charset="0"/>
                              </a:rPr>
                              <m:t>4%</m:t>
                            </m:r>
                          </m:e>
                        </m:d>
                      </m:e>
                      <m:sup>
                        <m:r>
                          <m:rPr>
                            <m:sty m:val="p"/>
                          </m:rPr>
                          <a:rPr lang="fr-FR" sz="2000">
                            <a:latin typeface="Cambria Math"/>
                            <a:ea typeface="Times New Roman" panose="02020603050405020304" pitchFamily="18" charset="0"/>
                            <a:cs typeface="Times New Roman" panose="02020603050405020304" pitchFamily="18" charset="0"/>
                          </a:rPr>
                          <m:t>n</m:t>
                        </m:r>
                        <m:r>
                          <a:rPr lang="fr-FR" sz="2000" i="1">
                            <a:latin typeface="Cambria Math"/>
                            <a:ea typeface="Times New Roman" panose="02020603050405020304" pitchFamily="18" charset="0"/>
                            <a:cs typeface="Times New Roman" panose="02020603050405020304" pitchFamily="18" charset="0"/>
                          </a:rPr>
                          <m:t>−</m:t>
                        </m:r>
                        <m:r>
                          <a:rPr lang="fr-FR" sz="2000">
                            <a:latin typeface="Cambria Math"/>
                            <a:ea typeface="Times New Roman" panose="02020603050405020304" pitchFamily="18" charset="0"/>
                            <a:cs typeface="Times New Roman" panose="02020603050405020304" pitchFamily="18" charset="0"/>
                          </a:rPr>
                          <m:t>1</m:t>
                        </m:r>
                      </m:sup>
                    </m:sSup>
                  </m:oMath>
                </a14:m>
                <a:endParaRPr lang="en-US" sz="2000" i="1" dirty="0">
                  <a:latin typeface="+mj-lt"/>
                  <a:ea typeface="Times New Roman" panose="02020603050405020304" pitchFamily="18" charset="0"/>
                  <a:cs typeface="Times New Roman" panose="02020603050405020304" pitchFamily="18" charset="0"/>
                </a:endParaRPr>
              </a:p>
              <a:p>
                <a:pPr algn="just">
                  <a:lnSpc>
                    <a:spcPct val="150000"/>
                  </a:lnSpc>
                  <a:spcAft>
                    <a:spcPts val="600"/>
                  </a:spcAft>
                </a:pPr>
                <a14:m>
                  <m:oMath xmlns:m="http://schemas.openxmlformats.org/officeDocument/2006/math">
                    <m:r>
                      <a:rPr lang="fr-FR" sz="2000" i="1">
                        <a:latin typeface="Cambria Math"/>
                        <a:ea typeface="Times New Roman" panose="02020603050405020304" pitchFamily="18" charset="0"/>
                        <a:cs typeface="Times New Roman" panose="02020603050405020304" pitchFamily="18" charset="0"/>
                      </a:rPr>
                      <m:t>=800.</m:t>
                    </m:r>
                    <m:sSup>
                      <m:sSupPr>
                        <m:ctrlPr>
                          <a:rPr lang="en-US" sz="2000" i="1">
                            <a:latin typeface="Cambria Math"/>
                            <a:ea typeface="Times New Roman" panose="02020603050405020304" pitchFamily="18" charset="0"/>
                            <a:cs typeface="Times New Roman" panose="02020603050405020304" pitchFamily="18" charset="0"/>
                          </a:rPr>
                        </m:ctrlPr>
                      </m:sSupPr>
                      <m:e>
                        <m:d>
                          <m:dPr>
                            <m:ctrlPr>
                              <a:rPr lang="en-US" sz="2000" i="1">
                                <a:latin typeface="Cambria Math"/>
                                <a:ea typeface="Times New Roman" panose="02020603050405020304" pitchFamily="18" charset="0"/>
                                <a:cs typeface="Times New Roman" panose="02020603050405020304" pitchFamily="18" charset="0"/>
                              </a:rPr>
                            </m:ctrlPr>
                          </m:dPr>
                          <m:e>
                            <m:r>
                              <a:rPr lang="fr-FR" sz="2000" i="1">
                                <a:latin typeface="Cambria Math"/>
                                <a:ea typeface="Times New Roman" panose="02020603050405020304" pitchFamily="18" charset="0"/>
                                <a:cs typeface="Times New Roman" panose="02020603050405020304" pitchFamily="18" charset="0"/>
                              </a:rPr>
                              <m:t>1−4%</m:t>
                            </m:r>
                          </m:e>
                        </m:d>
                      </m:e>
                      <m:sup>
                        <m:r>
                          <a:rPr lang="fr-FR" sz="2000" i="1">
                            <a:latin typeface="Cambria Math"/>
                            <a:ea typeface="Times New Roman" panose="02020603050405020304" pitchFamily="18" charset="0"/>
                            <a:cs typeface="Times New Roman" panose="02020603050405020304" pitchFamily="18" charset="0"/>
                          </a:rPr>
                          <m:t>𝑛</m:t>
                        </m:r>
                      </m:sup>
                    </m:sSup>
                    <m:r>
                      <a:rPr lang="fr-FR" sz="2000" i="1">
                        <a:latin typeface="Cambria Math"/>
                        <a:ea typeface="Times New Roman" panose="02020603050405020304" pitchFamily="18" charset="0"/>
                        <a:cs typeface="Times New Roman" panose="02020603050405020304" pitchFamily="18" charset="0"/>
                      </a:rPr>
                      <m:t>.</m:t>
                    </m:r>
                  </m:oMath>
                </a14:m>
                <a:r>
                  <a:rPr lang="en-US" sz="2000" dirty="0">
                    <a:latin typeface="+mj-lt"/>
                    <a:ea typeface="Calibri" panose="020F0502020204030204" pitchFamily="34" charset="0"/>
                    <a:cs typeface="Times New Roman" panose="02020603050405020304" pitchFamily="18" charset="0"/>
                  </a:rPr>
                  <a:t> </a:t>
                </a:r>
              </a:p>
              <a:p>
                <a:pPr algn="just">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c) </a:t>
                </a:r>
                <a:r>
                  <a:rPr lang="fr-FR" sz="2000" dirty="0" err="1">
                    <a:latin typeface="+mj-lt"/>
                    <a:ea typeface="Times New Roman" panose="02020603050405020304" pitchFamily="18" charset="0"/>
                    <a:cs typeface="Times New Roman" panose="02020603050405020304" pitchFamily="18" charset="0"/>
                  </a:rPr>
                  <a:t>Sau</a:t>
                </a:r>
                <a:r>
                  <a:rPr lang="fr-FR" sz="2000" dirty="0">
                    <a:latin typeface="+mj-lt"/>
                    <a:ea typeface="Times New Roman" panose="02020603050405020304" pitchFamily="18" charset="0"/>
                    <a:cs typeface="Times New Roman" panose="02020603050405020304" pitchFamily="18" charset="0"/>
                  </a:rPr>
                  <a:t> 10 </a:t>
                </a:r>
                <a:r>
                  <a:rPr lang="fr-FR" sz="2000" dirty="0" err="1">
                    <a:latin typeface="+mj-lt"/>
                    <a:ea typeface="Times New Roman" panose="02020603050405020304" pitchFamily="18" charset="0"/>
                    <a:cs typeface="Times New Roman" panose="02020603050405020304" pitchFamily="18" charset="0"/>
                  </a:rPr>
                  <a:t>năm</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sử</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dụng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giá</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trị</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của</a:t>
                </a:r>
                <a:r>
                  <a:rPr lang="fr-FR" sz="2000" dirty="0">
                    <a:latin typeface="+mj-lt"/>
                    <a:ea typeface="Times New Roman" panose="02020603050405020304" pitchFamily="18" charset="0"/>
                    <a:cs typeface="Times New Roman" panose="02020603050405020304" pitchFamily="18" charset="0"/>
                  </a:rPr>
                  <a:t> ô </a:t>
                </a:r>
                <a:r>
                  <a:rPr lang="fr-FR" sz="2000" dirty="0" err="1">
                    <a:latin typeface="+mj-lt"/>
                    <a:ea typeface="Times New Roman" panose="02020603050405020304" pitchFamily="18" charset="0"/>
                    <a:cs typeface="Times New Roman" panose="02020603050405020304" pitchFamily="18" charset="0"/>
                  </a:rPr>
                  <a:t>tô</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còn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lại</a:t>
                </a:r>
                <a:r>
                  <a:rPr lang="fr-FR" sz="2000" dirty="0">
                    <a:latin typeface="+mj-lt"/>
                    <a:ea typeface="Times New Roman" panose="02020603050405020304" pitchFamily="18" charset="0"/>
                    <a:cs typeface="Times New Roman" panose="02020603050405020304" pitchFamily="18" charset="0"/>
                  </a:rPr>
                  <a:t> là:</a:t>
                </a:r>
                <a:r>
                  <a:rPr lang="en-US" sz="2000" dirty="0">
                    <a:latin typeface="+mj-lt"/>
                    <a:ea typeface="Calibri" panose="020F0502020204030204" pitchFamily="34" charset="0"/>
                    <a:cs typeface="Times New Roman" panose="02020603050405020304" pitchFamily="18" charset="0"/>
                  </a:rPr>
                  <a:t> </a:t>
                </a:r>
              </a:p>
              <a:p>
                <a:pPr algn="just">
                  <a:lnSpc>
                    <a:spcPct val="150000"/>
                  </a:lnSpc>
                  <a:spcAft>
                    <a:spcPts val="600"/>
                  </a:spcAft>
                </a:pP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fr-FR" sz="2000">
                            <a:latin typeface="Cambria Math"/>
                            <a:ea typeface="Times New Roman" panose="02020603050405020304" pitchFamily="18" charset="0"/>
                            <a:cs typeface="Times New Roman" panose="02020603050405020304" pitchFamily="18" charset="0"/>
                          </a:rPr>
                          <m:t>u</m:t>
                        </m:r>
                      </m:e>
                      <m:sub>
                        <m:r>
                          <a:rPr lang="fr-FR" sz="2000">
                            <a:latin typeface="Cambria Math"/>
                            <a:ea typeface="Times New Roman" panose="02020603050405020304" pitchFamily="18" charset="0"/>
                            <a:cs typeface="Times New Roman" panose="02020603050405020304" pitchFamily="18" charset="0"/>
                          </a:rPr>
                          <m:t>10</m:t>
                        </m:r>
                      </m:sub>
                    </m:sSub>
                    <m:r>
                      <a:rPr lang="fr-FR" sz="2000">
                        <a:latin typeface="Cambria Math"/>
                        <a:ea typeface="Times New Roman" panose="02020603050405020304" pitchFamily="18" charset="0"/>
                        <a:cs typeface="Times New Roman" panose="02020603050405020304" pitchFamily="18" charset="0"/>
                      </a:rPr>
                      <m:t>=800.</m:t>
                    </m:r>
                    <m:sSup>
                      <m:sSupPr>
                        <m:ctrlPr>
                          <a:rPr lang="en-US" sz="2000" i="1">
                            <a:latin typeface="Cambria Math"/>
                            <a:ea typeface="Times New Roman" panose="02020603050405020304" pitchFamily="18" charset="0"/>
                            <a:cs typeface="Times New Roman" panose="02020603050405020304" pitchFamily="18" charset="0"/>
                          </a:rPr>
                        </m:ctrlPr>
                      </m:sSupPr>
                      <m:e>
                        <m:d>
                          <m:dPr>
                            <m:ctrlPr>
                              <a:rPr lang="en-US" sz="2000" i="1">
                                <a:latin typeface="Cambria Math"/>
                                <a:ea typeface="Times New Roman" panose="02020603050405020304" pitchFamily="18" charset="0"/>
                                <a:cs typeface="Times New Roman" panose="02020603050405020304" pitchFamily="18" charset="0"/>
                              </a:rPr>
                            </m:ctrlPr>
                          </m:dPr>
                          <m:e>
                            <m:r>
                              <a:rPr lang="fr-FR" sz="2000">
                                <a:latin typeface="Cambria Math"/>
                                <a:ea typeface="Times New Roman" panose="02020603050405020304" pitchFamily="18" charset="0"/>
                                <a:cs typeface="Times New Roman" panose="02020603050405020304" pitchFamily="18" charset="0"/>
                              </a:rPr>
                              <m:t>1</m:t>
                            </m:r>
                            <m:r>
                              <a:rPr lang="fr-FR" sz="2000" i="1">
                                <a:latin typeface="Cambria Math"/>
                                <a:ea typeface="Times New Roman" panose="02020603050405020304" pitchFamily="18" charset="0"/>
                                <a:cs typeface="Times New Roman" panose="02020603050405020304" pitchFamily="18" charset="0"/>
                              </a:rPr>
                              <m:t>−</m:t>
                            </m:r>
                            <m:r>
                              <a:rPr lang="fr-FR" sz="2000">
                                <a:latin typeface="Cambria Math"/>
                                <a:ea typeface="Times New Roman" panose="02020603050405020304" pitchFamily="18" charset="0"/>
                                <a:cs typeface="Times New Roman" panose="02020603050405020304" pitchFamily="18" charset="0"/>
                              </a:rPr>
                              <m:t>4%</m:t>
                            </m:r>
                          </m:e>
                        </m:d>
                      </m:e>
                      <m:sup>
                        <m:r>
                          <a:rPr lang="fr-FR" sz="2000">
                            <a:latin typeface="Cambria Math"/>
                            <a:ea typeface="Times New Roman" panose="02020603050405020304" pitchFamily="18" charset="0"/>
                            <a:cs typeface="Times New Roman" panose="02020603050405020304" pitchFamily="18" charset="0"/>
                          </a:rPr>
                          <m:t>10</m:t>
                        </m:r>
                      </m:sup>
                    </m:sSup>
                    <m:r>
                      <a:rPr lang="fr-FR" sz="2000">
                        <a:latin typeface="Cambria Math"/>
                        <a:ea typeface="Times New Roman" panose="02020603050405020304" pitchFamily="18" charset="0"/>
                        <a:cs typeface="Times New Roman" panose="02020603050405020304" pitchFamily="18" charset="0"/>
                      </a:rPr>
                      <m:t>≈531,87</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đồng</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2F41EB2-4AEC-1F4D-ACFF-86D97597998A}"/>
                  </a:ext>
                </a:extLst>
              </p:cNvPr>
              <p:cNvSpPr txBox="1">
                <a:spLocks noRot="1" noChangeAspect="1" noMove="1" noResize="1" noEditPoints="1" noAdjustHandles="1" noChangeArrowheads="1" noChangeShapeType="1" noTextEdit="1"/>
              </p:cNvSpPr>
              <p:nvPr/>
            </p:nvSpPr>
            <p:spPr>
              <a:xfrm>
                <a:off x="312912" y="1010829"/>
                <a:ext cx="8518176" cy="3746795"/>
              </a:xfrm>
              <a:prstGeom prst="rect">
                <a:avLst/>
              </a:prstGeom>
              <a:blipFill>
                <a:blip r:embed="rId3"/>
                <a:stretch>
                  <a:fillRect l="-715" b="-211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xmlns="" id="{76E7E017-ECB9-637F-FED8-1F204FACA7B8}"/>
              </a:ext>
            </a:extLst>
          </p:cNvPr>
          <p:cNvPicPr>
            <a:picLocks noChangeAspect="1"/>
          </p:cNvPicPr>
          <p:nvPr/>
        </p:nvPicPr>
        <p:blipFill>
          <a:blip r:embed="rId4"/>
          <a:stretch>
            <a:fillRect/>
          </a:stretch>
        </p:blipFill>
        <p:spPr>
          <a:xfrm>
            <a:off x="7011779" y="2884226"/>
            <a:ext cx="2023110" cy="1137999"/>
          </a:xfrm>
          <a:prstGeom prst="rect">
            <a:avLst/>
          </a:prstGeom>
        </p:spPr>
      </p:pic>
    </p:spTree>
    <p:extLst>
      <p:ext uri="{BB962C8B-B14F-4D97-AF65-F5344CB8AC3E}">
        <p14:creationId xmlns:p14="http://schemas.microsoft.com/office/powerpoint/2010/main" val="44407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p:cTn id="29"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8">
                                            <p:txEl>
                                              <p:pRg st="5" end="5"/>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 calcmode="lin" valueType="num">
                                      <p:cBhvr>
                                        <p:cTn id="34"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xmlns="" id="{C1A5E967-1B63-90B2-9996-CFB8CE99F6B1}"/>
              </a:ext>
            </a:extLst>
          </p:cNvPr>
          <p:cNvSpPr txBox="1"/>
          <p:nvPr/>
        </p:nvSpPr>
        <p:spPr>
          <a:xfrm>
            <a:off x="659080" y="372634"/>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tr.54</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xmlns="" id="{BBDA9972-65FE-2727-E92C-59B31B8E1602}"/>
              </a:ext>
            </a:extLst>
          </p:cNvPr>
          <p:cNvSpPr txBox="1"/>
          <p:nvPr/>
        </p:nvSpPr>
        <p:spPr>
          <a:xfrm>
            <a:off x="659080" y="533809"/>
            <a:ext cx="8004138" cy="1287532"/>
          </a:xfrm>
          <a:prstGeom prst="rect">
            <a:avLst/>
          </a:prstGeom>
          <a:noFill/>
        </p:spPr>
        <p:txBody>
          <a:bodyPr wrap="square">
            <a:spAutoFit/>
          </a:bodyPr>
          <a:lstStyle/>
          <a:p>
            <a:pPr lvl="0" algn="just">
              <a:lnSpc>
                <a:spcPct val="150000"/>
              </a:lnSpc>
            </a:pPr>
            <a:r>
              <a:rPr lang="en-US" sz="1800" dirty="0">
                <a:latin typeface="+mn-lt"/>
              </a:rPr>
              <a:t>			     </a:t>
            </a:r>
            <a:r>
              <a:rPr lang="vi-VN" sz="1800" dirty="0">
                <a:latin typeface="+mn-lt"/>
              </a:rPr>
              <a:t>Một người nhảy </a:t>
            </a:r>
            <a:r>
              <a:rPr lang="vi-VN" sz="1800" dirty="0" err="1">
                <a:latin typeface="+mn-lt"/>
              </a:rPr>
              <a:t>bungee</a:t>
            </a:r>
            <a:r>
              <a:rPr lang="vi-VN" sz="1800" dirty="0">
                <a:latin typeface="+mn-lt"/>
              </a:rPr>
              <a:t> (một trò chơi mạo hiểm mà người chơi nhảy từ một nơi có địa thế cao xuống với dây đai an toàn buộc xung quanh người) từ một cây cầu và căng một sợi dây dài 100m. </a:t>
            </a:r>
            <a:endParaRPr kumimoji="0" lang="en-US" sz="1800" b="0" i="0" u="none" strike="noStrike" kern="0" cap="none" spc="0" normalizeH="0" baseline="0" noProof="0" dirty="0">
              <a:ln>
                <a:noFill/>
              </a:ln>
              <a:solidFill>
                <a:srgbClr val="000000"/>
              </a:solidFill>
              <a:effectLst/>
              <a:uLnTx/>
              <a:uFillTx/>
              <a:latin typeface="+mn-lt"/>
              <a:sym typeface="Arial"/>
            </a:endParaRPr>
          </a:p>
        </p:txBody>
      </p:sp>
      <p:sp>
        <p:nvSpPr>
          <p:cNvPr id="3" name="TextBox 2">
            <a:extLst>
              <a:ext uri="{FF2B5EF4-FFF2-40B4-BE49-F238E27FC236}">
                <a16:creationId xmlns:a16="http://schemas.microsoft.com/office/drawing/2014/main" xmlns="" id="{A319C134-0842-95C8-572E-2E9D1596C082}"/>
              </a:ext>
            </a:extLst>
          </p:cNvPr>
          <p:cNvSpPr txBox="1"/>
          <p:nvPr/>
        </p:nvSpPr>
        <p:spPr>
          <a:xfrm>
            <a:off x="659080" y="1821341"/>
            <a:ext cx="4572000" cy="2949525"/>
          </a:xfrm>
          <a:prstGeom prst="rect">
            <a:avLst/>
          </a:prstGeom>
          <a:noFill/>
        </p:spPr>
        <p:txBody>
          <a:bodyPr wrap="square">
            <a:spAutoFit/>
          </a:bodyPr>
          <a:lstStyle/>
          <a:p>
            <a:pPr>
              <a:lnSpc>
                <a:spcPct val="150000"/>
              </a:lnSpc>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Sau mỗi lần rơi xuống, nhờ sự đàn hồi của dây, người nhảy được kéo lên một quãng đường có độ dài bằng 75% so với lần rơi trước đó và lại bị rơi xuống đúng bằng quãng đường vừa được kéo lên (Hình 3). Tính tổng quãng đường người đó đi được sau 10 lần kéo lên và lại rơi xuống.</a:t>
            </a:r>
            <a:endParaRPr lang="en-US" dirty="0"/>
          </a:p>
        </p:txBody>
      </p:sp>
      <p:pic>
        <p:nvPicPr>
          <p:cNvPr id="7" name="Picture 6">
            <a:extLst>
              <a:ext uri="{FF2B5EF4-FFF2-40B4-BE49-F238E27FC236}">
                <a16:creationId xmlns:a16="http://schemas.microsoft.com/office/drawing/2014/main" xmlns="" id="{7777C6BE-FD88-A8DB-B1C9-C941C7296D44}"/>
              </a:ext>
            </a:extLst>
          </p:cNvPr>
          <p:cNvPicPr>
            <a:picLocks noChangeAspect="1"/>
          </p:cNvPicPr>
          <p:nvPr/>
        </p:nvPicPr>
        <p:blipFill>
          <a:blip r:embed="rId3"/>
          <a:stretch>
            <a:fillRect/>
          </a:stretch>
        </p:blipFill>
        <p:spPr>
          <a:xfrm>
            <a:off x="5122603" y="1845091"/>
            <a:ext cx="3397942" cy="2790768"/>
          </a:xfrm>
          <a:prstGeom prst="rect">
            <a:avLst/>
          </a:prstGeom>
        </p:spPr>
      </p:pic>
    </p:spTree>
    <p:extLst>
      <p:ext uri="{BB962C8B-B14F-4D97-AF65-F5344CB8AC3E}">
        <p14:creationId xmlns:p14="http://schemas.microsoft.com/office/powerpoint/2010/main" val="37385574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7" name="Oval Callout 29">
            <a:extLst>
              <a:ext uri="{FF2B5EF4-FFF2-40B4-BE49-F238E27FC236}">
                <a16:creationId xmlns:a16="http://schemas.microsoft.com/office/drawing/2014/main" xmlns="" id="{1D9EE2FF-6C4B-5D84-6681-665B18A29ED3}"/>
              </a:ext>
            </a:extLst>
          </p:cNvPr>
          <p:cNvSpPr/>
          <p:nvPr/>
        </p:nvSpPr>
        <p:spPr>
          <a:xfrm>
            <a:off x="7521971" y="378145"/>
            <a:ext cx="972752" cy="364371"/>
          </a:xfrm>
          <a:prstGeom prst="wedgeEllipseCallout">
            <a:avLst>
              <a:gd name="adj1" fmla="val -21402"/>
              <a:gd name="adj2" fmla="val 7914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xmlns="" id="{821D291D-6D05-0DDA-C5E8-03562CAA7840}"/>
                  </a:ext>
                </a:extLst>
              </p:cNvPr>
              <p:cNvSpPr txBox="1"/>
              <p:nvPr/>
            </p:nvSpPr>
            <p:spPr>
              <a:xfrm>
                <a:off x="605640" y="938666"/>
                <a:ext cx="8324604" cy="3877985"/>
              </a:xfrm>
              <a:prstGeom prst="rect">
                <a:avLst/>
              </a:prstGeom>
              <a:noFill/>
            </p:spPr>
            <p:txBody>
              <a:bodyPr wrap="square">
                <a:spAutoFit/>
              </a:bodyPr>
              <a:lstStyle/>
              <a:p>
                <a:pPr>
                  <a:lnSpc>
                    <a:spcPct val="150000"/>
                  </a:lnSpc>
                  <a:spcAft>
                    <a:spcPts val="600"/>
                  </a:spcAft>
                </a:pPr>
                <a:r>
                  <a:rPr lang="fr-FR" sz="1800" b="1" dirty="0" smtClean="0">
                    <a:effectLst/>
                    <a:latin typeface="+mj-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b="1" i="1">
                            <a:effectLst/>
                            <a:latin typeface="Cambria Math"/>
                            <a:ea typeface="Calibri" panose="020F0502020204030204" pitchFamily="34" charset="0"/>
                            <a:cs typeface="Times New Roman" panose="02020603050405020304" pitchFamily="18" charset="0"/>
                          </a:rPr>
                        </m:ctrlPr>
                      </m:sSubPr>
                      <m:e>
                        <m:r>
                          <a:rPr lang="fr-FR" sz="1800" b="1" i="1">
                            <a:effectLst/>
                            <a:latin typeface="Cambria Math"/>
                            <a:ea typeface="Calibri" panose="020F0502020204030204" pitchFamily="34" charset="0"/>
                            <a:cs typeface="Times New Roman" panose="02020603050405020304" pitchFamily="18" charset="0"/>
                          </a:rPr>
                          <m:t>𝒖</m:t>
                        </m:r>
                      </m:e>
                      <m:sub>
                        <m:r>
                          <a:rPr lang="fr-FR" sz="1800" b="1" i="1">
                            <a:effectLst/>
                            <a:latin typeface="Cambria Math"/>
                            <a:ea typeface="Calibri" panose="020F0502020204030204" pitchFamily="34" charset="0"/>
                            <a:cs typeface="Times New Roman" panose="02020603050405020304" pitchFamily="18" charset="0"/>
                          </a:rPr>
                          <m:t>𝟏</m:t>
                        </m:r>
                      </m:sub>
                    </m:sSub>
                    <m:d>
                      <m:dPr>
                        <m:ctrlPr>
                          <a:rPr lang="en-US" sz="1800" b="1" i="1">
                            <a:effectLst/>
                            <a:latin typeface="Cambria Math"/>
                            <a:ea typeface="Calibri" panose="020F0502020204030204" pitchFamily="34" charset="0"/>
                            <a:cs typeface="Times New Roman" panose="02020603050405020304" pitchFamily="18" charset="0"/>
                          </a:rPr>
                        </m:ctrlPr>
                      </m:dPr>
                      <m:e>
                        <m:r>
                          <a:rPr lang="fr-FR" sz="1800" b="1" i="1">
                            <a:effectLst/>
                            <a:latin typeface="Cambria Math"/>
                            <a:ea typeface="Calibri" panose="020F0502020204030204" pitchFamily="34" charset="0"/>
                            <a:cs typeface="Times New Roman" panose="02020603050405020304" pitchFamily="18" charset="0"/>
                          </a:rPr>
                          <m:t>𝒎</m:t>
                        </m:r>
                      </m:e>
                    </m:d>
                  </m:oMath>
                </a14:m>
                <a:r>
                  <a:rPr lang="fr-FR" sz="1800" b="1" dirty="0">
                    <a:effectLst/>
                    <a:latin typeface="+mj-lt"/>
                    <a:ea typeface="Times New Roman" panose="02020603050405020304" pitchFamily="18" charset="0"/>
                    <a:cs typeface="Times New Roman" panose="02020603050405020304" pitchFamily="18" charset="0"/>
                  </a:rPr>
                  <a:t> là </a:t>
                </a:r>
                <a:r>
                  <a:rPr lang="fr-FR" sz="1800" b="1" dirty="0" err="1">
                    <a:effectLst/>
                    <a:latin typeface="+mj-lt"/>
                    <a:ea typeface="Times New Roman" panose="02020603050405020304" pitchFamily="18" charset="0"/>
                    <a:cs typeface="Times New Roman" panose="02020603050405020304" pitchFamily="18" charset="0"/>
                  </a:rPr>
                  <a:t>quãng</a:t>
                </a:r>
                <a:r>
                  <a:rPr lang="fr-FR" sz="1800" b="1" dirty="0">
                    <a:effectLst/>
                    <a:latin typeface="+mj-lt"/>
                    <a:ea typeface="Times New Roman" panose="02020603050405020304" pitchFamily="18" charset="0"/>
                    <a:cs typeface="Times New Roman" panose="02020603050405020304" pitchFamily="18" charset="0"/>
                  </a:rPr>
                  <a:t> </a:t>
                </a:r>
                <a:r>
                  <a:rPr lang="fr-FR" sz="1800" b="1" dirty="0" err="1">
                    <a:effectLst/>
                    <a:latin typeface="+mj-lt"/>
                    <a:ea typeface="Times New Roman" panose="02020603050405020304" pitchFamily="18" charset="0"/>
                    <a:cs typeface="Times New Roman" panose="02020603050405020304" pitchFamily="18" charset="0"/>
                  </a:rPr>
                  <a:t>đường</a:t>
                </a:r>
                <a:r>
                  <a:rPr lang="fr-FR" sz="1800" b="1" dirty="0">
                    <a:effectLst/>
                    <a:latin typeface="+mj-lt"/>
                    <a:ea typeface="Times New Roman" panose="02020603050405020304" pitchFamily="18" charset="0"/>
                    <a:cs typeface="Times New Roman" panose="02020603050405020304" pitchFamily="18" charset="0"/>
                  </a:rPr>
                  <a:t> </a:t>
                </a:r>
                <a:r>
                  <a:rPr lang="fr-FR" sz="1800" b="1" dirty="0" err="1">
                    <a:effectLst/>
                    <a:latin typeface="+mj-lt"/>
                    <a:ea typeface="Times New Roman" panose="02020603050405020304" pitchFamily="18" charset="0"/>
                    <a:cs typeface="Times New Roman" panose="02020603050405020304" pitchFamily="18" charset="0"/>
                  </a:rPr>
                  <a:t>người</a:t>
                </a:r>
                <a:r>
                  <a:rPr lang="fr-FR" sz="1800" b="1" dirty="0">
                    <a:effectLst/>
                    <a:latin typeface="+mj-lt"/>
                    <a:ea typeface="Times New Roman" panose="02020603050405020304" pitchFamily="18" charset="0"/>
                    <a:cs typeface="Times New Roman" panose="02020603050405020304" pitchFamily="18" charset="0"/>
                  </a:rPr>
                  <a:t> </a:t>
                </a:r>
                <a:r>
                  <a:rPr lang="fr-FR" sz="1800" b="1" dirty="0" err="1">
                    <a:effectLst/>
                    <a:latin typeface="+mj-lt"/>
                    <a:ea typeface="Times New Roman" panose="02020603050405020304" pitchFamily="18" charset="0"/>
                    <a:cs typeface="Times New Roman" panose="02020603050405020304" pitchFamily="18" charset="0"/>
                  </a:rPr>
                  <a:t>chơi</a:t>
                </a:r>
                <a:r>
                  <a:rPr lang="fr-FR" sz="1800" b="1" dirty="0">
                    <a:effectLst/>
                    <a:latin typeface="+mj-lt"/>
                    <a:ea typeface="Times New Roman" panose="02020603050405020304" pitchFamily="18" charset="0"/>
                    <a:cs typeface="Times New Roman" panose="02020603050405020304" pitchFamily="18" charset="0"/>
                  </a:rPr>
                  <a:t> </a:t>
                </a:r>
                <a:r>
                  <a:rPr lang="fr-FR" sz="1800" b="1" dirty="0" err="1">
                    <a:effectLst/>
                    <a:latin typeface="+mj-lt"/>
                    <a:ea typeface="Times New Roman" panose="02020603050405020304" pitchFamily="18" charset="0"/>
                    <a:cs typeface="Times New Roman" panose="02020603050405020304" pitchFamily="18" charset="0"/>
                  </a:rPr>
                  <a:t>rơi</a:t>
                </a:r>
                <a:r>
                  <a:rPr lang="fr-FR" sz="1800" b="1" dirty="0">
                    <a:effectLst/>
                    <a:latin typeface="+mj-lt"/>
                    <a:ea typeface="Times New Roman" panose="02020603050405020304" pitchFamily="18" charset="0"/>
                    <a:cs typeface="Times New Roman" panose="02020603050405020304" pitchFamily="18" charset="0"/>
                  </a:rPr>
                  <a:t> </a:t>
                </a:r>
                <a:r>
                  <a:rPr lang="fr-FR" sz="1800" b="1" dirty="0" err="1">
                    <a:effectLst/>
                    <a:latin typeface="+mj-lt"/>
                    <a:ea typeface="Times New Roman" panose="02020603050405020304" pitchFamily="18" charset="0"/>
                    <a:cs typeface="Times New Roman" panose="02020603050405020304" pitchFamily="18" charset="0"/>
                  </a:rPr>
                  <a:t>xuống</a:t>
                </a:r>
                <a:r>
                  <a:rPr lang="fr-FR" sz="1800" b="1" dirty="0">
                    <a:effectLst/>
                    <a:latin typeface="+mj-lt"/>
                    <a:ea typeface="Times New Roman" panose="02020603050405020304" pitchFamily="18" charset="0"/>
                    <a:cs typeface="Times New Roman" panose="02020603050405020304" pitchFamily="18" charset="0"/>
                  </a:rPr>
                  <a:t> ở </a:t>
                </a:r>
                <a:r>
                  <a:rPr lang="fr-FR" sz="1800" b="1" dirty="0" err="1">
                    <a:effectLst/>
                    <a:latin typeface="+mj-lt"/>
                    <a:ea typeface="Times New Roman" panose="02020603050405020304" pitchFamily="18" charset="0"/>
                    <a:cs typeface="Times New Roman" panose="02020603050405020304" pitchFamily="18" charset="0"/>
                  </a:rPr>
                  <a:t>lần</a:t>
                </a:r>
                <a:r>
                  <a:rPr lang="fr-FR" sz="1800" b="1" dirty="0">
                    <a:effectLst/>
                    <a:latin typeface="+mj-lt"/>
                    <a:ea typeface="Times New Roman" panose="02020603050405020304" pitchFamily="18" charset="0"/>
                    <a:cs typeface="Times New Roman" panose="02020603050405020304" pitchFamily="18" charset="0"/>
                  </a:rPr>
                  <a:t> 1, ta </a:t>
                </a:r>
                <a:r>
                  <a:rPr lang="fr-FR" sz="1800" b="1" dirty="0" err="1">
                    <a:effectLst/>
                    <a:latin typeface="+mj-lt"/>
                    <a:ea typeface="Times New Roman" panose="02020603050405020304" pitchFamily="18" charset="0"/>
                    <a:cs typeface="Times New Roman" panose="02020603050405020304" pitchFamily="18" charset="0"/>
                  </a:rPr>
                  <a:t>có</a:t>
                </a:r>
                <a:r>
                  <a:rPr lang="fr-FR" sz="1800" b="1"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b="1" i="1">
                            <a:effectLst/>
                            <a:latin typeface="Cambria Math"/>
                            <a:ea typeface="Times New Roman" panose="02020603050405020304" pitchFamily="18" charset="0"/>
                            <a:cs typeface="Times New Roman" panose="02020603050405020304" pitchFamily="18" charset="0"/>
                          </a:rPr>
                        </m:ctrlPr>
                      </m:sSubPr>
                      <m:e>
                        <m:r>
                          <a:rPr lang="fr-FR" sz="1800" b="1" i="1">
                            <a:effectLst/>
                            <a:latin typeface="Cambria Math"/>
                            <a:ea typeface="Times New Roman" panose="02020603050405020304" pitchFamily="18" charset="0"/>
                            <a:cs typeface="Times New Roman" panose="02020603050405020304" pitchFamily="18" charset="0"/>
                          </a:rPr>
                          <m:t>𝒖</m:t>
                        </m:r>
                      </m:e>
                      <m:sub>
                        <m:r>
                          <a:rPr lang="fr-FR" sz="1800" b="1" i="1">
                            <a:effectLst/>
                            <a:latin typeface="Cambria Math"/>
                            <a:ea typeface="Times New Roman" panose="02020603050405020304" pitchFamily="18" charset="0"/>
                            <a:cs typeface="Times New Roman" panose="02020603050405020304" pitchFamily="18" charset="0"/>
                          </a:rPr>
                          <m:t>𝟏</m:t>
                        </m:r>
                      </m:sub>
                    </m:sSub>
                    <m:r>
                      <a:rPr lang="fr-FR" sz="1800" b="1" i="1">
                        <a:effectLst/>
                        <a:latin typeface="Cambria Math"/>
                        <a:ea typeface="Times New Roman" panose="02020603050405020304" pitchFamily="18" charset="0"/>
                        <a:cs typeface="Times New Roman" panose="02020603050405020304" pitchFamily="18" charset="0"/>
                      </a:rPr>
                      <m:t>=</m:t>
                    </m:r>
                    <m:r>
                      <a:rPr lang="fr-FR" sz="1800" b="1" i="1">
                        <a:effectLst/>
                        <a:latin typeface="Cambria Math"/>
                        <a:ea typeface="Times New Roman" panose="02020603050405020304" pitchFamily="18" charset="0"/>
                        <a:cs typeface="Times New Roman" panose="02020603050405020304" pitchFamily="18" charset="0"/>
                      </a:rPr>
                      <m:t>𝟏𝟎𝟎</m:t>
                    </m:r>
                    <m:r>
                      <a:rPr lang="fr-FR" sz="1800" b="1" i="1">
                        <a:effectLst/>
                        <a:latin typeface="Cambria Math"/>
                        <a:ea typeface="Times New Roman" panose="02020603050405020304" pitchFamily="18" charset="0"/>
                        <a:cs typeface="Times New Roman" panose="02020603050405020304" pitchFamily="18" charset="0"/>
                      </a:rPr>
                      <m:t> ;</m:t>
                    </m:r>
                  </m:oMath>
                </a14:m>
                <a:endParaRPr lang="en-US" sz="1800" b="1"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b="1" dirty="0" err="1">
                    <a:effectLst/>
                    <a:latin typeface="+mj-lt"/>
                    <a:ea typeface="Times New Roman" panose="02020603050405020304" pitchFamily="18" charset="0"/>
                    <a:cs typeface="Times New Roman" panose="02020603050405020304" pitchFamily="18" charset="0"/>
                  </a:rPr>
                  <a:t>Gọi</a:t>
                </a:r>
                <a:r>
                  <a:rPr lang="fr-FR" sz="1800" b="1"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1</m:t>
                        </m:r>
                      </m:sub>
                    </m:sSub>
                    <m:d>
                      <m:dPr>
                        <m:ctrlPr>
                          <a:rPr lang="en-US" sz="1800" i="1">
                            <a:effectLst/>
                            <a:latin typeface="Cambria Math"/>
                            <a:ea typeface="Times New Roman" panose="02020603050405020304" pitchFamily="18" charset="0"/>
                            <a:cs typeface="Times New Roman" panose="02020603050405020304" pitchFamily="18" charset="0"/>
                          </a:rPr>
                        </m:ctrlPr>
                      </m:dPr>
                      <m:e>
                        <m:r>
                          <a:rPr lang="fr-FR" sz="1800" i="1">
                            <a:effectLst/>
                            <a:latin typeface="Cambria Math"/>
                            <a:ea typeface="Times New Roman" panose="02020603050405020304" pitchFamily="18"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được</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kéo</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lên</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1,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p>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1</m:t>
                          </m:r>
                        </m:sub>
                      </m:sSub>
                      <m:r>
                        <a:rPr lang="fr-FR" sz="1800" i="1">
                          <a:effectLst/>
                          <a:latin typeface="Cambria Math"/>
                          <a:ea typeface="Times New Roman" panose="02020603050405020304" pitchFamily="18" charset="0"/>
                          <a:cs typeface="Times New Roman" panose="02020603050405020304" pitchFamily="18" charset="0"/>
                        </a:rPr>
                        <m:t>=100.0,75=75 ;</m:t>
                      </m:r>
                    </m:oMath>
                  </m:oMathPara>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smtClean="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a:ea typeface="Calibri" panose="020F0502020204030204" pitchFamily="34" charset="0"/>
                            <a:cs typeface="Times New Roman" panose="02020603050405020304" pitchFamily="18" charset="0"/>
                          </a:rPr>
                        </m:ctrlPr>
                      </m:sSubPr>
                      <m:e>
                        <m:r>
                          <a:rPr lang="fr-FR" sz="1800" i="1">
                            <a:effectLst/>
                            <a:latin typeface="Cambria Math"/>
                            <a:ea typeface="Calibri" panose="020F0502020204030204" pitchFamily="34" charset="0"/>
                            <a:cs typeface="Times New Roman" panose="02020603050405020304" pitchFamily="18" charset="0"/>
                          </a:rPr>
                          <m:t>𝑢</m:t>
                        </m:r>
                      </m:e>
                      <m:sub>
                        <m:r>
                          <a:rPr lang="fr-FR" sz="1800" i="1">
                            <a:effectLst/>
                            <a:latin typeface="Cambria Math"/>
                            <a:ea typeface="Calibri" panose="020F0502020204030204" pitchFamily="34" charset="0"/>
                            <a:cs typeface="Times New Roman" panose="02020603050405020304" pitchFamily="18" charset="0"/>
                          </a:rPr>
                          <m:t>2</m:t>
                        </m:r>
                      </m:sub>
                    </m:sSub>
                    <m:d>
                      <m:dPr>
                        <m:ctrlPr>
                          <a:rPr lang="en-US" sz="1800" i="1">
                            <a:effectLst/>
                            <a:latin typeface="Cambria Math"/>
                            <a:ea typeface="Calibri" panose="020F0502020204030204" pitchFamily="34" charset="0"/>
                            <a:cs typeface="Times New Roman" panose="02020603050405020304" pitchFamily="18" charset="0"/>
                          </a:rPr>
                        </m:ctrlPr>
                      </m:dPr>
                      <m:e>
                        <m:r>
                          <a:rPr lang="fr-FR" sz="1800" i="1">
                            <a:effectLst/>
                            <a:latin typeface="Cambria Math"/>
                            <a:ea typeface="Calibri" panose="020F0502020204030204" pitchFamily="34"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rơi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xuống</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2,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𝑢</m:t>
                        </m:r>
                      </m:e>
                      <m:sub>
                        <m:r>
                          <a:rPr lang="fr-FR" sz="1800" i="1">
                            <a:effectLst/>
                            <a:latin typeface="Cambria Math"/>
                            <a:ea typeface="Times New Roman" panose="02020603050405020304" pitchFamily="18" charset="0"/>
                            <a:cs typeface="Times New Roman" panose="02020603050405020304" pitchFamily="18" charset="0"/>
                          </a:rPr>
                          <m:t>2</m:t>
                        </m:r>
                      </m:sub>
                    </m:sSub>
                    <m:r>
                      <a:rPr lang="fr-FR" sz="1800" i="1">
                        <a:effectLst/>
                        <a:latin typeface="Cambria Math"/>
                        <a:ea typeface="Times New Roman" panose="02020603050405020304" pitchFamily="18" charset="0"/>
                        <a:cs typeface="Times New Roman" panose="02020603050405020304" pitchFamily="18" charset="0"/>
                      </a:rPr>
                      <m:t>=</m:t>
                    </m:r>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1</m:t>
                        </m:r>
                      </m:sub>
                    </m:sSub>
                    <m:r>
                      <a:rPr lang="fr-FR" sz="1800" i="1">
                        <a:effectLst/>
                        <a:latin typeface="Cambria Math"/>
                        <a:ea typeface="Times New Roman" panose="02020603050405020304" pitchFamily="18" charset="0"/>
                        <a:cs typeface="Times New Roman" panose="02020603050405020304" pitchFamily="18" charset="0"/>
                      </a:rPr>
                      <m:t>=0,75</m:t>
                    </m:r>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𝑢</m:t>
                        </m:r>
                      </m:e>
                      <m:sub>
                        <m:r>
                          <a:rPr lang="fr-FR" sz="1800" i="1">
                            <a:effectLst/>
                            <a:latin typeface="Cambria Math"/>
                            <a:ea typeface="Times New Roman" panose="02020603050405020304" pitchFamily="18" charset="0"/>
                            <a:cs typeface="Times New Roman" panose="02020603050405020304" pitchFamily="18" charset="0"/>
                          </a:rPr>
                          <m:t>1</m:t>
                        </m:r>
                      </m:sub>
                    </m:sSub>
                    <m:r>
                      <a:rPr lang="fr-FR" sz="1800" i="1">
                        <a:effectLst/>
                        <a:latin typeface="Cambria Math"/>
                        <a:ea typeface="Times New Roman" panose="02020603050405020304" pitchFamily="18" charset="0"/>
                        <a:cs typeface="Times New Roman" panose="02020603050405020304" pitchFamily="18" charset="0"/>
                      </a:rPr>
                      <m:t> ;</m:t>
                    </m:r>
                  </m:oMath>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err="1">
                    <a:effectLst/>
                    <a:latin typeface="+mj-lt"/>
                    <a:ea typeface="Times New Roman" panose="02020603050405020304" pitchFamily="18" charset="0"/>
                    <a:cs typeface="Times New Roman" panose="02020603050405020304" pitchFamily="18" charset="0"/>
                  </a:rPr>
                  <a:t>Gọi</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2</m:t>
                        </m:r>
                      </m:sub>
                    </m:sSub>
                    <m:d>
                      <m:dPr>
                        <m:ctrlPr>
                          <a:rPr lang="en-US" sz="1800" i="1">
                            <a:effectLst/>
                            <a:latin typeface="Cambria Math"/>
                            <a:ea typeface="Times New Roman" panose="02020603050405020304" pitchFamily="18" charset="0"/>
                            <a:cs typeface="Times New Roman" panose="02020603050405020304" pitchFamily="18" charset="0"/>
                          </a:rPr>
                        </m:ctrlPr>
                      </m:dPr>
                      <m:e>
                        <m:r>
                          <a:rPr lang="fr-FR" sz="1800" i="1">
                            <a:effectLst/>
                            <a:latin typeface="Cambria Math"/>
                            <a:ea typeface="Times New Roman" panose="02020603050405020304" pitchFamily="18"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được</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kéo</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lên</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2,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p>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2</m:t>
                          </m:r>
                        </m:sub>
                      </m:sSub>
                      <m:r>
                        <a:rPr lang="fr-FR" sz="1800" i="1">
                          <a:effectLst/>
                          <a:latin typeface="Cambria Math"/>
                          <a:ea typeface="Times New Roman" panose="02020603050405020304" pitchFamily="18" charset="0"/>
                          <a:cs typeface="Times New Roman" panose="02020603050405020304" pitchFamily="18" charset="0"/>
                        </a:rPr>
                        <m:t>=0,75.</m:t>
                      </m:r>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𝑢</m:t>
                          </m:r>
                        </m:e>
                        <m:sub>
                          <m:r>
                            <a:rPr lang="fr-FR" sz="1800" i="1">
                              <a:effectLst/>
                              <a:latin typeface="Cambria Math"/>
                              <a:ea typeface="Times New Roman" panose="02020603050405020304" pitchFamily="18" charset="0"/>
                              <a:cs typeface="Times New Roman" panose="02020603050405020304" pitchFamily="18" charset="0"/>
                            </a:rPr>
                            <m:t>2</m:t>
                          </m:r>
                        </m:sub>
                      </m:sSub>
                      <m:r>
                        <a:rPr lang="fr-FR" sz="1800" i="1">
                          <a:effectLst/>
                          <a:latin typeface="Cambria Math"/>
                          <a:ea typeface="Times New Roman" panose="02020603050405020304" pitchFamily="18" charset="0"/>
                          <a:cs typeface="Times New Roman" panose="02020603050405020304" pitchFamily="18" charset="0"/>
                        </a:rPr>
                        <m:t>=0,75</m:t>
                      </m:r>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1</m:t>
                          </m:r>
                        </m:sub>
                      </m:sSub>
                      <m:r>
                        <a:rPr lang="fr-FR" sz="1800" i="1">
                          <a:effectLst/>
                          <a:latin typeface="Cambria Math"/>
                          <a:ea typeface="Times New Roman" panose="02020603050405020304" pitchFamily="18" charset="0"/>
                          <a:cs typeface="Times New Roman" panose="02020603050405020304" pitchFamily="18" charset="0"/>
                        </a:rPr>
                        <m:t>.</m:t>
                      </m:r>
                    </m:oMath>
                  </m:oMathPara>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Vậy</a:t>
                </a:r>
                <a:r>
                  <a:rPr lang="fr-FR" sz="1800" dirty="0">
                    <a:effectLst/>
                    <a:latin typeface="+mj-lt"/>
                    <a:ea typeface="Times New Roman" panose="02020603050405020304" pitchFamily="18" charset="0"/>
                    <a:cs typeface="Times New Roman" panose="02020603050405020304" pitchFamily="18" charset="0"/>
                  </a:rPr>
                  <a:t>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hai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cấp</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số</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nhân</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đều</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công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bội</a:t>
                </a:r>
                <a:r>
                  <a:rPr lang="fr-FR" sz="1800" dirty="0">
                    <a:effectLst/>
                    <a:latin typeface="+mj-lt"/>
                    <a:ea typeface="Times New Roman" panose="02020603050405020304" pitchFamily="18" charset="0"/>
                    <a:cs typeface="Times New Roman" panose="02020603050405020304" pitchFamily="18" charset="0"/>
                  </a:rPr>
                  <a:t> 0,75 là: </a:t>
                </a: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𝑢</m:t>
                        </m:r>
                      </m:e>
                      <m:sub>
                        <m:r>
                          <a:rPr lang="fr-FR" sz="1800" i="1">
                            <a:effectLst/>
                            <a:latin typeface="Cambria Math"/>
                            <a:ea typeface="Times New Roman" panose="02020603050405020304" pitchFamily="18" charset="0"/>
                            <a:cs typeface="Times New Roman" panose="02020603050405020304" pitchFamily="18" charset="0"/>
                          </a:rPr>
                          <m:t>1</m:t>
                        </m:r>
                      </m:sub>
                    </m:sSub>
                    <m:r>
                      <a:rPr lang="fr-FR" sz="1800" i="1">
                        <a:effectLst/>
                        <a:latin typeface="Cambria Math"/>
                        <a:ea typeface="Times New Roman" panose="02020603050405020304" pitchFamily="18" charset="0"/>
                        <a:cs typeface="Times New Roman" panose="02020603050405020304" pitchFamily="18" charset="0"/>
                      </a:rPr>
                      <m:t>,</m:t>
                    </m:r>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𝑢</m:t>
                        </m:r>
                      </m:e>
                      <m:sub>
                        <m:r>
                          <a:rPr lang="fr-FR" sz="1800" i="1">
                            <a:effectLst/>
                            <a:latin typeface="Cambria Math"/>
                            <a:ea typeface="Times New Roman" panose="02020603050405020304" pitchFamily="18" charset="0"/>
                            <a:cs typeface="Times New Roman" panose="02020603050405020304" pitchFamily="18" charset="0"/>
                          </a:rPr>
                          <m:t>2</m:t>
                        </m:r>
                      </m:sub>
                    </m:sSub>
                    <m:r>
                      <a:rPr lang="fr-FR" sz="1800" i="1">
                        <a:effectLst/>
                        <a:latin typeface="Cambria Math"/>
                        <a:ea typeface="Times New Roman" panose="02020603050405020304" pitchFamily="18" charset="0"/>
                        <a:cs typeface="Times New Roman" panose="02020603050405020304" pitchFamily="18" charset="0"/>
                      </a:rPr>
                      <m:t>,….,</m:t>
                    </m:r>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𝑢</m:t>
                        </m:r>
                      </m:e>
                      <m:sub>
                        <m:r>
                          <a:rPr lang="fr-FR" sz="1800" i="1">
                            <a:effectLst/>
                            <a:latin typeface="Cambria Math"/>
                            <a:ea typeface="Times New Roman" panose="02020603050405020304" pitchFamily="18" charset="0"/>
                            <a:cs typeface="Times New Roman" panose="02020603050405020304" pitchFamily="18" charset="0"/>
                          </a:rPr>
                          <m:t>10</m:t>
                        </m:r>
                      </m:sub>
                    </m:sSub>
                  </m:oMath>
                </a14:m>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và</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1</m:t>
                        </m:r>
                      </m:sub>
                    </m:sSub>
                    <m:r>
                      <a:rPr lang="fr-FR" sz="1800" i="1">
                        <a:effectLst/>
                        <a:latin typeface="Cambria Math"/>
                        <a:ea typeface="Times New Roman" panose="02020603050405020304" pitchFamily="18" charset="0"/>
                        <a:cs typeface="Times New Roman" panose="02020603050405020304" pitchFamily="18" charset="0"/>
                      </a:rPr>
                      <m:t>,</m:t>
                    </m:r>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2</m:t>
                        </m:r>
                      </m:sub>
                    </m:sSub>
                    <m:r>
                      <a:rPr lang="fr-FR" sz="1800" i="1">
                        <a:effectLst/>
                        <a:latin typeface="Cambria Math"/>
                        <a:ea typeface="Times New Roman" panose="02020603050405020304" pitchFamily="18" charset="0"/>
                        <a:cs typeface="Times New Roman" panose="02020603050405020304" pitchFamily="18" charset="0"/>
                      </a:rPr>
                      <m:t>,…,</m:t>
                    </m:r>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10</m:t>
                        </m:r>
                      </m:sub>
                    </m:sSub>
                    <m:r>
                      <a:rPr lang="fr-FR" sz="1800" i="1">
                        <a:effectLst/>
                        <a:latin typeface="Cambria Math"/>
                        <a:ea typeface="Times New Roman" panose="02020603050405020304" pitchFamily="18" charset="0"/>
                        <a:cs typeface="Times New Roman" panose="02020603050405020304" pitchFamily="18" charset="0"/>
                      </a:rPr>
                      <m:t> </m:t>
                    </m:r>
                  </m:oMath>
                </a14:m>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với</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𝑢</m:t>
                        </m:r>
                      </m:e>
                      <m:sub>
                        <m:r>
                          <a:rPr lang="fr-FR" sz="1800" i="1">
                            <a:effectLst/>
                            <a:latin typeface="Cambria Math"/>
                            <a:ea typeface="Times New Roman" panose="02020603050405020304" pitchFamily="18" charset="0"/>
                            <a:cs typeface="Times New Roman" panose="02020603050405020304" pitchFamily="18" charset="0"/>
                          </a:rPr>
                          <m:t>1</m:t>
                        </m:r>
                      </m:sub>
                    </m:sSub>
                    <m:r>
                      <a:rPr lang="fr-FR" sz="1800" i="1">
                        <a:effectLst/>
                        <a:latin typeface="Cambria Math"/>
                        <a:ea typeface="Times New Roman" panose="02020603050405020304" pitchFamily="18" charset="0"/>
                        <a:cs typeface="Times New Roman" panose="02020603050405020304" pitchFamily="18" charset="0"/>
                      </a:rPr>
                      <m:t>=100,</m:t>
                    </m:r>
                    <m:sSub>
                      <m:sSubPr>
                        <m:ctrlPr>
                          <a:rPr lang="en-US" sz="1800" i="1">
                            <a:effectLst/>
                            <a:latin typeface="Cambria Math"/>
                            <a:ea typeface="Times New Roman" panose="02020603050405020304" pitchFamily="18" charset="0"/>
                            <a:cs typeface="Times New Roman" panose="02020603050405020304" pitchFamily="18" charset="0"/>
                          </a:rPr>
                        </m:ctrlPr>
                      </m:sSubPr>
                      <m:e>
                        <m:r>
                          <a:rPr lang="fr-FR" sz="1800" i="1">
                            <a:effectLst/>
                            <a:latin typeface="Cambria Math"/>
                            <a:ea typeface="Times New Roman" panose="02020603050405020304" pitchFamily="18" charset="0"/>
                            <a:cs typeface="Times New Roman" panose="02020603050405020304" pitchFamily="18" charset="0"/>
                          </a:rPr>
                          <m:t>𝑣</m:t>
                        </m:r>
                      </m:e>
                      <m:sub>
                        <m:r>
                          <a:rPr lang="fr-FR" sz="1800" i="1">
                            <a:effectLst/>
                            <a:latin typeface="Cambria Math"/>
                            <a:ea typeface="Times New Roman" panose="02020603050405020304" pitchFamily="18" charset="0"/>
                            <a:cs typeface="Times New Roman" panose="02020603050405020304" pitchFamily="18" charset="0"/>
                          </a:rPr>
                          <m:t>1</m:t>
                        </m:r>
                      </m:sub>
                    </m:sSub>
                    <m:r>
                      <a:rPr lang="fr-FR" sz="1800" i="1">
                        <a:effectLst/>
                        <a:latin typeface="Cambria Math"/>
                        <a:ea typeface="Times New Roman" panose="02020603050405020304" pitchFamily="18" charset="0"/>
                        <a:cs typeface="Times New Roman" panose="02020603050405020304" pitchFamily="18" charset="0"/>
                      </a:rPr>
                      <m:t>=75.</m:t>
                    </m:r>
                  </m:oMath>
                </a14:m>
                <a:endParaRPr lang="en-US" sz="1800" dirty="0">
                  <a:effectLst/>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xmlns:a14="http://schemas.microsoft.com/office/drawing/2010/main" xmlns="" id="{821D291D-6D05-0DDA-C5E8-03562CAA7840}"/>
                  </a:ext>
                </a:extLst>
              </p:cNvPr>
              <p:cNvSpPr txBox="1">
                <a:spLocks noRot="1" noChangeAspect="1" noMove="1" noResize="1" noEditPoints="1" noAdjustHandles="1" noChangeArrowheads="1" noChangeShapeType="1" noTextEdit="1"/>
              </p:cNvSpPr>
              <p:nvPr/>
            </p:nvSpPr>
            <p:spPr>
              <a:xfrm>
                <a:off x="605640" y="938666"/>
                <a:ext cx="8324604" cy="3877985"/>
              </a:xfrm>
              <a:prstGeom prst="rect">
                <a:avLst/>
              </a:prstGeom>
              <a:blipFill rotWithShape="1">
                <a:blip r:embed="rId3"/>
                <a:stretch>
                  <a:fillRect l="-586" b="-314"/>
                </a:stretch>
              </a:blipFill>
            </p:spPr>
            <p:txBody>
              <a:bodyPr/>
              <a:lstStyle/>
              <a:p>
                <a:r>
                  <a:rPr lang="en-US">
                    <a:noFill/>
                  </a:rPr>
                  <a:t> </a:t>
                </a:r>
              </a:p>
            </p:txBody>
          </p:sp>
        </mc:Fallback>
      </mc:AlternateContent>
    </p:spTree>
    <p:extLst>
      <p:ext uri="{BB962C8B-B14F-4D97-AF65-F5344CB8AC3E}">
        <p14:creationId xmlns:p14="http://schemas.microsoft.com/office/powerpoint/2010/main" val="35904971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p:cTn id="4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7" name="Oval Callout 29">
            <a:extLst>
              <a:ext uri="{FF2B5EF4-FFF2-40B4-BE49-F238E27FC236}">
                <a16:creationId xmlns:a16="http://schemas.microsoft.com/office/drawing/2014/main" xmlns="" id="{1D9EE2FF-6C4B-5D84-6681-665B18A29ED3}"/>
              </a:ext>
            </a:extLst>
          </p:cNvPr>
          <p:cNvSpPr/>
          <p:nvPr/>
        </p:nvSpPr>
        <p:spPr>
          <a:xfrm>
            <a:off x="7521971" y="378145"/>
            <a:ext cx="972752" cy="364371"/>
          </a:xfrm>
          <a:prstGeom prst="wedgeEllipseCallout">
            <a:avLst>
              <a:gd name="adj1" fmla="val -21402"/>
              <a:gd name="adj2" fmla="val 7914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821D291D-6D05-0DDA-C5E8-03562CAA7840}"/>
                  </a:ext>
                </a:extLst>
              </p:cNvPr>
              <p:cNvSpPr txBox="1"/>
              <p:nvPr/>
            </p:nvSpPr>
            <p:spPr>
              <a:xfrm>
                <a:off x="409698" y="560330"/>
                <a:ext cx="8324604" cy="4256550"/>
              </a:xfrm>
              <a:prstGeom prst="rect">
                <a:avLst/>
              </a:prstGeom>
              <a:noFill/>
            </p:spPr>
            <p:txBody>
              <a:bodyPr wrap="square">
                <a:spAutoFit/>
              </a:bodyPr>
              <a:lstStyle/>
              <a:p>
                <a:pPr>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Ta </a:t>
                </a:r>
                <a:r>
                  <a:rPr lang="fr-FR" sz="2000" dirty="0" err="1">
                    <a:latin typeface="+mj-lt"/>
                    <a:ea typeface="Times New Roman" panose="02020603050405020304" pitchFamily="18" charset="0"/>
                    <a:cs typeface="Times New Roman" panose="02020603050405020304" pitchFamily="18" charset="0"/>
                  </a:rPr>
                  <a:t>có</a:t>
                </a:r>
                <a:r>
                  <a:rPr lang="fr-FR" sz="2000" dirty="0">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𝑢</m:t>
                        </m:r>
                      </m:e>
                      <m:sub>
                        <m:r>
                          <a:rPr lang="fr-FR" sz="2000" i="1">
                            <a:latin typeface="Cambria Math"/>
                            <a:ea typeface="Times New Roman" panose="02020603050405020304" pitchFamily="18" charset="0"/>
                            <a:cs typeface="Times New Roman" panose="02020603050405020304" pitchFamily="18" charset="0"/>
                          </a:rPr>
                          <m:t>1</m:t>
                        </m:r>
                      </m:sub>
                    </m:sSub>
                    <m:r>
                      <a:rPr lang="fr-FR" sz="2000" i="1">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𝑢</m:t>
                        </m:r>
                      </m:e>
                      <m:sub>
                        <m:r>
                          <a:rPr lang="fr-FR" sz="2000" i="1">
                            <a:latin typeface="Cambria Math"/>
                            <a:ea typeface="Times New Roman" panose="02020603050405020304" pitchFamily="18" charset="0"/>
                            <a:cs typeface="Times New Roman" panose="02020603050405020304" pitchFamily="18" charset="0"/>
                          </a:rPr>
                          <m:t>2</m:t>
                        </m:r>
                      </m:sub>
                    </m:sSub>
                    <m:r>
                      <a:rPr lang="fr-FR" sz="2000" i="1">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𝑢</m:t>
                        </m:r>
                      </m:e>
                      <m:sub>
                        <m:r>
                          <a:rPr lang="fr-FR" sz="2000" i="1">
                            <a:latin typeface="Cambria Math"/>
                            <a:ea typeface="Times New Roman" panose="02020603050405020304" pitchFamily="18" charset="0"/>
                            <a:cs typeface="Times New Roman" panose="02020603050405020304" pitchFamily="18" charset="0"/>
                          </a:rPr>
                          <m:t>10</m:t>
                        </m:r>
                      </m:sub>
                    </m:sSub>
                    <m:r>
                      <a:rPr lang="fr-FR" sz="2000" i="1">
                        <a:latin typeface="Cambria Math"/>
                        <a:ea typeface="Times New Roman" panose="02020603050405020304" pitchFamily="18" charset="0"/>
                        <a:cs typeface="Times New Roman" panose="02020603050405020304" pitchFamily="18" charset="0"/>
                      </a:rPr>
                      <m:t>=100.</m:t>
                    </m:r>
                    <m:d>
                      <m:dPr>
                        <m:ctrlPr>
                          <a:rPr lang="en-US" sz="2000" i="1">
                            <a:latin typeface="Cambria Math"/>
                            <a:ea typeface="Times New Roman" panose="02020603050405020304" pitchFamily="18" charset="0"/>
                            <a:cs typeface="Times New Roman" panose="02020603050405020304" pitchFamily="18" charset="0"/>
                          </a:rPr>
                        </m:ctrlPr>
                      </m:dPr>
                      <m:e>
                        <m:f>
                          <m:fPr>
                            <m:ctrlPr>
                              <a:rPr lang="en-US" sz="2000" i="1">
                                <a:latin typeface="Cambria Math"/>
                                <a:ea typeface="Times New Roman" panose="02020603050405020304" pitchFamily="18" charset="0"/>
                                <a:cs typeface="Times New Roman" panose="02020603050405020304" pitchFamily="18" charset="0"/>
                              </a:rPr>
                            </m:ctrlPr>
                          </m:fPr>
                          <m:num>
                            <m:r>
                              <a:rPr lang="fr-FR" sz="2000" i="1">
                                <a:latin typeface="Cambria Math"/>
                                <a:ea typeface="Times New Roman" panose="02020603050405020304" pitchFamily="18" charset="0"/>
                                <a:cs typeface="Times New Roman" panose="02020603050405020304" pitchFamily="18" charset="0"/>
                              </a:rPr>
                              <m:t>1−</m:t>
                            </m:r>
                            <m:sSup>
                              <m:sSupPr>
                                <m:ctrlPr>
                                  <a:rPr lang="en-US" sz="2000" i="1">
                                    <a:latin typeface="Cambria Math"/>
                                    <a:ea typeface="Times New Roman" panose="02020603050405020304" pitchFamily="18" charset="0"/>
                                    <a:cs typeface="Times New Roman" panose="02020603050405020304" pitchFamily="18" charset="0"/>
                                  </a:rPr>
                                </m:ctrlPr>
                              </m:sSupPr>
                              <m:e>
                                <m:r>
                                  <a:rPr lang="fr-FR" sz="2000" i="1">
                                    <a:latin typeface="Cambria Math"/>
                                    <a:ea typeface="Times New Roman" panose="02020603050405020304" pitchFamily="18" charset="0"/>
                                    <a:cs typeface="Times New Roman" panose="02020603050405020304" pitchFamily="18" charset="0"/>
                                  </a:rPr>
                                  <m:t>0,75</m:t>
                                </m:r>
                              </m:e>
                              <m:sup>
                                <m:r>
                                  <a:rPr lang="fr-FR" sz="2000" i="1">
                                    <a:latin typeface="Cambria Math"/>
                                    <a:ea typeface="Times New Roman" panose="02020603050405020304" pitchFamily="18" charset="0"/>
                                    <a:cs typeface="Times New Roman" panose="02020603050405020304" pitchFamily="18" charset="0"/>
                                  </a:rPr>
                                  <m:t>10</m:t>
                                </m:r>
                              </m:sup>
                            </m:sSup>
                          </m:num>
                          <m:den>
                            <m:r>
                              <a:rPr lang="fr-FR" sz="2000" i="1">
                                <a:latin typeface="Cambria Math"/>
                                <a:ea typeface="Times New Roman" panose="02020603050405020304" pitchFamily="18" charset="0"/>
                                <a:cs typeface="Times New Roman" panose="02020603050405020304" pitchFamily="18" charset="0"/>
                              </a:rPr>
                              <m:t>1−0,75</m:t>
                            </m:r>
                          </m:den>
                        </m:f>
                      </m:e>
                    </m:d>
                    <m:r>
                      <a:rPr lang="fr-FR" sz="2000" i="1">
                        <a:latin typeface="Cambria Math"/>
                        <a:ea typeface="Times New Roman" panose="02020603050405020304" pitchFamily="18" charset="0"/>
                        <a:cs typeface="Times New Roman" panose="02020603050405020304" pitchFamily="18" charset="0"/>
                      </a:rPr>
                      <m:t> ; </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𝑣</m:t>
                          </m:r>
                        </m:e>
                        <m:sub>
                          <m:r>
                            <a:rPr lang="fr-FR" sz="2000" i="1">
                              <a:latin typeface="Cambria Math"/>
                              <a:ea typeface="Times New Roman" panose="02020603050405020304" pitchFamily="18" charset="0"/>
                              <a:cs typeface="Times New Roman" panose="02020603050405020304" pitchFamily="18" charset="0"/>
                            </a:rPr>
                            <m:t>1</m:t>
                          </m:r>
                        </m:sub>
                      </m:sSub>
                      <m:r>
                        <a:rPr lang="fr-FR" sz="2000" i="1">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𝑣</m:t>
                          </m:r>
                        </m:e>
                        <m:sub>
                          <m:r>
                            <a:rPr lang="fr-FR" sz="2000" i="1">
                              <a:latin typeface="Cambria Math"/>
                              <a:ea typeface="Times New Roman" panose="02020603050405020304" pitchFamily="18" charset="0"/>
                              <a:cs typeface="Times New Roman" panose="02020603050405020304" pitchFamily="18" charset="0"/>
                            </a:rPr>
                            <m:t>2</m:t>
                          </m:r>
                        </m:sub>
                      </m:sSub>
                      <m:r>
                        <a:rPr lang="fr-FR" sz="2000" i="1">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𝑣</m:t>
                          </m:r>
                        </m:e>
                        <m:sub>
                          <m:r>
                            <a:rPr lang="fr-FR" sz="2000" i="1">
                              <a:latin typeface="Cambria Math"/>
                              <a:ea typeface="Times New Roman" panose="02020603050405020304" pitchFamily="18" charset="0"/>
                              <a:cs typeface="Times New Roman" panose="02020603050405020304" pitchFamily="18" charset="0"/>
                            </a:rPr>
                            <m:t>10</m:t>
                          </m:r>
                        </m:sub>
                      </m:sSub>
                      <m:r>
                        <a:rPr lang="fr-FR" sz="2000" i="1">
                          <a:latin typeface="Cambria Math"/>
                          <a:ea typeface="Times New Roman" panose="02020603050405020304" pitchFamily="18" charset="0"/>
                          <a:cs typeface="Times New Roman" panose="02020603050405020304" pitchFamily="18" charset="0"/>
                        </a:rPr>
                        <m:t>=75. </m:t>
                      </m:r>
                      <m:d>
                        <m:dPr>
                          <m:ctrlPr>
                            <a:rPr lang="en-US" sz="2000" i="1">
                              <a:latin typeface="Cambria Math"/>
                              <a:ea typeface="Times New Roman" panose="02020603050405020304" pitchFamily="18" charset="0"/>
                              <a:cs typeface="Times New Roman" panose="02020603050405020304" pitchFamily="18" charset="0"/>
                            </a:rPr>
                          </m:ctrlPr>
                        </m:dPr>
                        <m:e>
                          <m:f>
                            <m:fPr>
                              <m:ctrlPr>
                                <a:rPr lang="en-US" sz="2000" i="1">
                                  <a:latin typeface="Cambria Math"/>
                                  <a:ea typeface="Times New Roman" panose="02020603050405020304" pitchFamily="18" charset="0"/>
                                  <a:cs typeface="Times New Roman" panose="02020603050405020304" pitchFamily="18" charset="0"/>
                                </a:rPr>
                              </m:ctrlPr>
                            </m:fPr>
                            <m:num>
                              <m:r>
                                <a:rPr lang="fr-FR" sz="2000" i="1">
                                  <a:latin typeface="Cambria Math"/>
                                  <a:ea typeface="Times New Roman" panose="02020603050405020304" pitchFamily="18" charset="0"/>
                                  <a:cs typeface="Times New Roman" panose="02020603050405020304" pitchFamily="18" charset="0"/>
                                </a:rPr>
                                <m:t>1−</m:t>
                              </m:r>
                              <m:sSup>
                                <m:sSupPr>
                                  <m:ctrlPr>
                                    <a:rPr lang="en-US" sz="2000" i="1">
                                      <a:latin typeface="Cambria Math"/>
                                      <a:ea typeface="Times New Roman" panose="02020603050405020304" pitchFamily="18" charset="0"/>
                                      <a:cs typeface="Times New Roman" panose="02020603050405020304" pitchFamily="18" charset="0"/>
                                    </a:rPr>
                                  </m:ctrlPr>
                                </m:sSupPr>
                                <m:e>
                                  <m:r>
                                    <a:rPr lang="fr-FR" sz="2000" i="1">
                                      <a:latin typeface="Cambria Math"/>
                                      <a:ea typeface="Times New Roman" panose="02020603050405020304" pitchFamily="18" charset="0"/>
                                      <a:cs typeface="Times New Roman" panose="02020603050405020304" pitchFamily="18" charset="0"/>
                                    </a:rPr>
                                    <m:t>0,75</m:t>
                                  </m:r>
                                </m:e>
                                <m:sup>
                                  <m:r>
                                    <a:rPr lang="fr-FR" sz="2000" i="1">
                                      <a:latin typeface="Cambria Math"/>
                                      <a:ea typeface="Times New Roman" panose="02020603050405020304" pitchFamily="18" charset="0"/>
                                      <a:cs typeface="Times New Roman" panose="02020603050405020304" pitchFamily="18" charset="0"/>
                                    </a:rPr>
                                    <m:t>10</m:t>
                                  </m:r>
                                </m:sup>
                              </m:sSup>
                            </m:num>
                            <m:den>
                              <m:r>
                                <a:rPr lang="fr-FR" sz="2000" i="1">
                                  <a:latin typeface="Cambria Math"/>
                                  <a:ea typeface="Times New Roman" panose="02020603050405020304" pitchFamily="18" charset="0"/>
                                  <a:cs typeface="Times New Roman" panose="02020603050405020304" pitchFamily="18" charset="0"/>
                                </a:rPr>
                                <m:t>1−0,75</m:t>
                              </m:r>
                            </m:den>
                          </m:f>
                        </m:e>
                      </m:d>
                      <m:r>
                        <a:rPr lang="fr-FR" sz="2000" i="1">
                          <a:latin typeface="Cambria Math"/>
                          <a:ea typeface="Times New Roman" panose="02020603050405020304" pitchFamily="18" charset="0"/>
                          <a:cs typeface="Times New Roman" panose="02020603050405020304" pitchFamily="18" charset="0"/>
                        </a:rPr>
                        <m:t> </m:t>
                      </m:r>
                    </m:oMath>
                  </m:oMathPara>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fr-FR" sz="2000" dirty="0" err="1">
                    <a:latin typeface="+mj-lt"/>
                    <a:ea typeface="Calibri" panose="020F0502020204030204" pitchFamily="34" charset="0"/>
                    <a:cs typeface="Times New Roman" panose="02020603050405020304" pitchFamily="18" charset="0"/>
                  </a:rPr>
                  <a:t>Tổng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quãng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sau</a:t>
                </a:r>
                <a:r>
                  <a:rPr lang="fr-FR" sz="2000" dirty="0">
                    <a:latin typeface="+mj-lt"/>
                    <a:ea typeface="Calibri" panose="020F0502020204030204" pitchFamily="34" charset="0"/>
                    <a:cs typeface="Times New Roman" panose="02020603050405020304" pitchFamily="18" charset="0"/>
                  </a:rPr>
                  <a:t> 10 </a:t>
                </a:r>
                <a:r>
                  <a:rPr lang="fr-FR" sz="2000" dirty="0" err="1">
                    <a:latin typeface="+mj-lt"/>
                    <a:ea typeface="Calibri" panose="020F0502020204030204" pitchFamily="34" charset="0"/>
                    <a:cs typeface="Times New Roman" panose="02020603050405020304" pitchFamily="18" charset="0"/>
                  </a:rPr>
                  <a:t>lần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xuống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kéo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lúc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bắt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đầu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nhảy</a:t>
                </a:r>
                <a:r>
                  <a:rPr lang="fr-FR" sz="2000" dirty="0">
                    <a:latin typeface="+mj-lt"/>
                    <a:ea typeface="Calibri" panose="020F0502020204030204" pitchFamily="34" charset="0"/>
                    <a:cs typeface="Times New Roman" panose="02020603050405020304" pitchFamily="18" charset="0"/>
                  </a:rPr>
                  <a:t> là :</a:t>
                </a:r>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centerGroup"/>
                    </m:oMathParaPr>
                    <m:oMath xmlns:m="http://schemas.openxmlformats.org/officeDocument/2006/math">
                      <m:d>
                        <m:dPr>
                          <m:ctrlPr>
                            <a:rPr lang="en-US" sz="2000" i="1">
                              <a:latin typeface="Cambria Math"/>
                              <a:ea typeface="Times New Roman" panose="02020603050405020304" pitchFamily="18" charset="0"/>
                              <a:cs typeface="Times New Roman" panose="02020603050405020304" pitchFamily="18" charset="0"/>
                            </a:rPr>
                          </m:ctrlPr>
                        </m:dPr>
                        <m:e>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𝑢</m:t>
                              </m:r>
                            </m:e>
                            <m:sub>
                              <m:r>
                                <a:rPr lang="fr-FR" sz="2000" i="1">
                                  <a:latin typeface="Cambria Math"/>
                                  <a:ea typeface="Times New Roman" panose="02020603050405020304" pitchFamily="18" charset="0"/>
                                  <a:cs typeface="Times New Roman" panose="02020603050405020304" pitchFamily="18" charset="0"/>
                                </a:rPr>
                                <m:t>1</m:t>
                              </m:r>
                            </m:sub>
                          </m:sSub>
                          <m:r>
                            <a:rPr lang="fr-FR" sz="2000" i="1">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𝑢</m:t>
                              </m:r>
                            </m:e>
                            <m:sub>
                              <m:r>
                                <a:rPr lang="fr-FR" sz="2000" i="1">
                                  <a:latin typeface="Cambria Math"/>
                                  <a:ea typeface="Times New Roman" panose="02020603050405020304" pitchFamily="18" charset="0"/>
                                  <a:cs typeface="Times New Roman" panose="02020603050405020304" pitchFamily="18" charset="0"/>
                                </a:rPr>
                                <m:t>2</m:t>
                              </m:r>
                            </m:sub>
                          </m:sSub>
                          <m:r>
                            <a:rPr lang="fr-FR" sz="2000" i="1">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𝑢</m:t>
                              </m:r>
                            </m:e>
                            <m:sub>
                              <m:r>
                                <a:rPr lang="fr-FR" sz="2000" i="1">
                                  <a:latin typeface="Cambria Math"/>
                                  <a:ea typeface="Times New Roman" panose="02020603050405020304" pitchFamily="18" charset="0"/>
                                  <a:cs typeface="Times New Roman" panose="02020603050405020304" pitchFamily="18" charset="0"/>
                                </a:rPr>
                                <m:t>10</m:t>
                              </m:r>
                            </m:sub>
                          </m:sSub>
                        </m:e>
                      </m:d>
                      <m:r>
                        <a:rPr lang="fr-FR" sz="2000" i="1">
                          <a:latin typeface="Cambria Math"/>
                          <a:ea typeface="Times New Roman" panose="02020603050405020304" pitchFamily="18" charset="0"/>
                          <a:cs typeface="Times New Roman" panose="02020603050405020304" pitchFamily="18" charset="0"/>
                        </a:rPr>
                        <m:t>+</m:t>
                      </m:r>
                      <m:d>
                        <m:dPr>
                          <m:ctrlPr>
                            <a:rPr lang="en-US" sz="2000" i="1">
                              <a:latin typeface="Cambria Math"/>
                              <a:ea typeface="Times New Roman" panose="02020603050405020304" pitchFamily="18" charset="0"/>
                              <a:cs typeface="Times New Roman" panose="02020603050405020304" pitchFamily="18" charset="0"/>
                            </a:rPr>
                          </m:ctrlPr>
                        </m:dPr>
                        <m:e>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𝑣</m:t>
                              </m:r>
                            </m:e>
                            <m:sub>
                              <m:r>
                                <a:rPr lang="fr-FR" sz="2000" i="1">
                                  <a:latin typeface="Cambria Math"/>
                                  <a:ea typeface="Times New Roman" panose="02020603050405020304" pitchFamily="18" charset="0"/>
                                  <a:cs typeface="Times New Roman" panose="02020603050405020304" pitchFamily="18" charset="0"/>
                                </a:rPr>
                                <m:t>1</m:t>
                              </m:r>
                            </m:sub>
                          </m:sSub>
                          <m:r>
                            <a:rPr lang="fr-FR" sz="2000" i="1">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𝑣</m:t>
                              </m:r>
                            </m:e>
                            <m:sub>
                              <m:r>
                                <a:rPr lang="fr-FR" sz="2000" i="1">
                                  <a:latin typeface="Cambria Math"/>
                                  <a:ea typeface="Times New Roman" panose="02020603050405020304" pitchFamily="18" charset="0"/>
                                  <a:cs typeface="Times New Roman" panose="02020603050405020304" pitchFamily="18" charset="0"/>
                                </a:rPr>
                                <m:t>2</m:t>
                              </m:r>
                            </m:sub>
                          </m:sSub>
                          <m:r>
                            <a:rPr lang="fr-FR" sz="2000" i="1">
                              <a:latin typeface="Cambria Math"/>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fr-FR" sz="2000" i="1">
                                  <a:latin typeface="Cambria Math"/>
                                  <a:ea typeface="Times New Roman" panose="02020603050405020304" pitchFamily="18" charset="0"/>
                                  <a:cs typeface="Times New Roman" panose="02020603050405020304" pitchFamily="18" charset="0"/>
                                </a:rPr>
                                <m:t>𝑣</m:t>
                              </m:r>
                            </m:e>
                            <m:sub>
                              <m:r>
                                <a:rPr lang="fr-FR" sz="2000" i="1">
                                  <a:latin typeface="Cambria Math"/>
                                  <a:ea typeface="Times New Roman" panose="02020603050405020304" pitchFamily="18" charset="0"/>
                                  <a:cs typeface="Times New Roman" panose="02020603050405020304" pitchFamily="18" charset="0"/>
                                </a:rPr>
                                <m:t>10</m:t>
                              </m:r>
                            </m:sub>
                          </m:sSub>
                        </m:e>
                      </m:d>
                      <m:r>
                        <a:rPr lang="fr-FR" sz="2000" i="1">
                          <a:latin typeface="Cambria Math"/>
                          <a:ea typeface="Times New Roman" panose="02020603050405020304" pitchFamily="18" charset="0"/>
                          <a:cs typeface="Times New Roman" panose="02020603050405020304" pitchFamily="18" charset="0"/>
                        </a:rPr>
                        <m:t>=175.</m:t>
                      </m:r>
                      <m:d>
                        <m:dPr>
                          <m:ctrlPr>
                            <a:rPr lang="en-US" sz="2000" i="1">
                              <a:latin typeface="Cambria Math"/>
                              <a:ea typeface="Times New Roman" panose="02020603050405020304" pitchFamily="18" charset="0"/>
                              <a:cs typeface="Times New Roman" panose="02020603050405020304" pitchFamily="18" charset="0"/>
                            </a:rPr>
                          </m:ctrlPr>
                        </m:dPr>
                        <m:e>
                          <m:f>
                            <m:fPr>
                              <m:ctrlPr>
                                <a:rPr lang="en-US" sz="2000" i="1">
                                  <a:latin typeface="Cambria Math"/>
                                  <a:ea typeface="Times New Roman" panose="02020603050405020304" pitchFamily="18" charset="0"/>
                                  <a:cs typeface="Times New Roman" panose="02020603050405020304" pitchFamily="18" charset="0"/>
                                </a:rPr>
                              </m:ctrlPr>
                            </m:fPr>
                            <m:num>
                              <m:r>
                                <a:rPr lang="fr-FR" sz="2000" i="1">
                                  <a:latin typeface="Cambria Math"/>
                                  <a:ea typeface="Times New Roman" panose="02020603050405020304" pitchFamily="18" charset="0"/>
                                  <a:cs typeface="Times New Roman" panose="02020603050405020304" pitchFamily="18" charset="0"/>
                                </a:rPr>
                                <m:t>1−</m:t>
                              </m:r>
                              <m:sSup>
                                <m:sSupPr>
                                  <m:ctrlPr>
                                    <a:rPr lang="en-US" sz="2000" i="1">
                                      <a:latin typeface="Cambria Math"/>
                                      <a:ea typeface="Times New Roman" panose="02020603050405020304" pitchFamily="18" charset="0"/>
                                      <a:cs typeface="Times New Roman" panose="02020603050405020304" pitchFamily="18" charset="0"/>
                                    </a:rPr>
                                  </m:ctrlPr>
                                </m:sSupPr>
                                <m:e>
                                  <m:r>
                                    <a:rPr lang="fr-FR" sz="2000" i="1">
                                      <a:latin typeface="Cambria Math"/>
                                      <a:ea typeface="Times New Roman" panose="02020603050405020304" pitchFamily="18" charset="0"/>
                                      <a:cs typeface="Times New Roman" panose="02020603050405020304" pitchFamily="18" charset="0"/>
                                    </a:rPr>
                                    <m:t>0,75</m:t>
                                  </m:r>
                                </m:e>
                                <m:sup>
                                  <m:r>
                                    <a:rPr lang="fr-FR" sz="2000" i="1">
                                      <a:latin typeface="Cambria Math"/>
                                      <a:ea typeface="Times New Roman" panose="02020603050405020304" pitchFamily="18" charset="0"/>
                                      <a:cs typeface="Times New Roman" panose="02020603050405020304" pitchFamily="18" charset="0"/>
                                    </a:rPr>
                                    <m:t>10</m:t>
                                  </m:r>
                                </m:sup>
                              </m:sSup>
                            </m:num>
                            <m:den>
                              <m:r>
                                <a:rPr lang="fr-FR" sz="2000" i="1">
                                  <a:latin typeface="Cambria Math"/>
                                  <a:ea typeface="Times New Roman" panose="02020603050405020304" pitchFamily="18" charset="0"/>
                                  <a:cs typeface="Times New Roman" panose="02020603050405020304" pitchFamily="18" charset="0"/>
                                </a:rPr>
                                <m:t>1−0,75</m:t>
                              </m:r>
                            </m:den>
                          </m:f>
                        </m:e>
                      </m:d>
                      <m:r>
                        <a:rPr lang="fr-FR" sz="2000" i="1">
                          <a:latin typeface="Cambria Math"/>
                          <a:ea typeface="Times New Roman" panose="02020603050405020304" pitchFamily="18" charset="0"/>
                          <a:cs typeface="Times New Roman" panose="02020603050405020304" pitchFamily="18" charset="0"/>
                        </a:rPr>
                        <m:t> ≈661</m:t>
                      </m:r>
                      <m:d>
                        <m:dPr>
                          <m:ctrlPr>
                            <a:rPr lang="en-US" sz="2000" i="1">
                              <a:latin typeface="Cambria Math"/>
                              <a:ea typeface="Times New Roman" panose="02020603050405020304" pitchFamily="18" charset="0"/>
                              <a:cs typeface="Times New Roman" panose="02020603050405020304" pitchFamily="18" charset="0"/>
                            </a:rPr>
                          </m:ctrlPr>
                        </m:dPr>
                        <m:e>
                          <m:r>
                            <a:rPr lang="fr-FR" sz="2000" i="1">
                              <a:latin typeface="Cambria Math"/>
                              <a:ea typeface="Times New Roman" panose="02020603050405020304" pitchFamily="18" charset="0"/>
                              <a:cs typeface="Times New Roman" panose="02020603050405020304" pitchFamily="18" charset="0"/>
                            </a:rPr>
                            <m:t>𝑚</m:t>
                          </m:r>
                        </m:e>
                      </m:d>
                      <m:r>
                        <a:rPr lang="fr-FR" sz="2000" i="1">
                          <a:latin typeface="Cambria Math"/>
                          <a:ea typeface="Times New Roman" panose="02020603050405020304" pitchFamily="18" charset="0"/>
                          <a:cs typeface="Times New Roman" panose="02020603050405020304" pitchFamily="18" charset="0"/>
                        </a:rPr>
                        <m:t>.</m:t>
                      </m:r>
                    </m:oMath>
                  </m:oMathPara>
                </a14:m>
                <a:endParaRPr lang="en-US" sz="20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21D291D-6D05-0DDA-C5E8-03562CAA7840}"/>
                  </a:ext>
                </a:extLst>
              </p:cNvPr>
              <p:cNvSpPr txBox="1">
                <a:spLocks noRot="1" noChangeAspect="1" noMove="1" noResize="1" noEditPoints="1" noAdjustHandles="1" noChangeArrowheads="1" noChangeShapeType="1" noTextEdit="1"/>
              </p:cNvSpPr>
              <p:nvPr/>
            </p:nvSpPr>
            <p:spPr>
              <a:xfrm>
                <a:off x="409698" y="560330"/>
                <a:ext cx="8324604" cy="4256550"/>
              </a:xfrm>
              <a:prstGeom prst="rect">
                <a:avLst/>
              </a:prstGeom>
              <a:blipFill>
                <a:blip r:embed="rId3"/>
                <a:stretch>
                  <a:fillRect l="-732" r="-293"/>
                </a:stretch>
              </a:blipFill>
            </p:spPr>
            <p:txBody>
              <a:bodyPr/>
              <a:lstStyle/>
              <a:p>
                <a:r>
                  <a:rPr lang="en-US">
                    <a:noFill/>
                  </a:rPr>
                  <a:t> </a:t>
                </a:r>
              </a:p>
            </p:txBody>
          </p:sp>
        </mc:Fallback>
      </mc:AlternateContent>
    </p:spTree>
    <p:extLst>
      <p:ext uri="{BB962C8B-B14F-4D97-AF65-F5344CB8AC3E}">
        <p14:creationId xmlns:p14="http://schemas.microsoft.com/office/powerpoint/2010/main" val="3649641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xmlns=""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xmlns=""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xmlns=""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xmlns=""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xmlns=""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xmlns=""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xmlns=""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xmlns=""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xmlns=""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xmlns="" id="{39EEDF30-F5BE-5D8A-1B8A-3F3917867F60}"/>
                  </a:ext>
                </a:extLst>
              </p:cNvPr>
              <p:cNvSpPr/>
              <p:nvPr/>
            </p:nvSpPr>
            <p:spPr>
              <a:xfrm>
                <a:off x="3215361" y="2653357"/>
                <a:ext cx="2439268" cy="828688"/>
              </a:xfrm>
              <a:prstGeom prst="rect">
                <a:avLst/>
              </a:prstGeom>
            </p:spPr>
            <p:txBody>
              <a:bodyPr wrap="square">
                <a:spAutoFit/>
              </a:bodyPr>
              <a:lstStyle/>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các bài tập trong SBT</a:t>
                </a:r>
                <a:r>
                  <a:rPr lang="pt-BR" sz="17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xmlns=""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xmlns=""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xmlns=""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xmlns=""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xmlns="" id="{E16E0118-45DD-6657-8AFA-A57E84B9F339}"/>
                  </a:ext>
                </a:extLst>
              </p:cNvPr>
              <p:cNvSpPr/>
              <p:nvPr/>
            </p:nvSpPr>
            <p:spPr>
              <a:xfrm>
                <a:off x="6018426" y="2663509"/>
                <a:ext cx="2686865" cy="742063"/>
              </a:xfrm>
              <a:prstGeom prst="rect">
                <a:avLst/>
              </a:prstGeom>
            </p:spPr>
            <p:txBody>
              <a:bodyPr wrap="square">
                <a:spAutoFit/>
              </a:bodyPr>
              <a:lstStyle/>
              <a:p>
                <a:pPr algn="ctr">
                  <a:lnSpc>
                    <a:spcPct val="150000"/>
                  </a:lnSpc>
                  <a:buClr>
                    <a:srgbClr val="000000"/>
                  </a:buClr>
                  <a:buFont typeface="Arial"/>
                  <a:buNone/>
                </a:pPr>
                <a:r>
                  <a:rPr lang="pt-BR" sz="1500" kern="0" dirty="0">
                    <a:latin typeface="Arial"/>
                    <a:ea typeface="Calibri" panose="020F0502020204030204" pitchFamily="34" charset="0"/>
                    <a:cs typeface="Times New Roman" panose="02020603050405020304" pitchFamily="18" charset="0"/>
                    <a:sym typeface="Arial"/>
                  </a:rPr>
                  <a:t>Chuẩn b</a:t>
                </a:r>
                <a:r>
                  <a:rPr lang="pt-BR" sz="1500" dirty="0">
                    <a:ea typeface="Calibri" panose="020F0502020204030204" pitchFamily="34" charset="0"/>
                    <a:cs typeface="Times New Roman" panose="02020603050405020304" pitchFamily="18" charset="0"/>
                  </a:rPr>
                  <a:t>ị trước </a:t>
                </a:r>
              </a:p>
              <a:p>
                <a:pPr algn="ctr">
                  <a:lnSpc>
                    <a:spcPct val="150000"/>
                  </a:lnSpc>
                  <a:buClr>
                    <a:srgbClr val="000000"/>
                  </a:buClr>
                  <a:buFont typeface="Arial"/>
                  <a:buNone/>
                </a:pPr>
                <a:r>
                  <a:rPr lang="pt-BR" sz="1500" b="1" kern="0" dirty="0">
                    <a:latin typeface="Arial"/>
                    <a:ea typeface="Calibri" panose="020F0502020204030204" pitchFamily="34" charset="0"/>
                    <a:cs typeface="Times New Roman" panose="02020603050405020304" pitchFamily="18" charset="0"/>
                    <a:sym typeface="Arial"/>
                  </a:rPr>
                  <a:t>Bài tập cuối chương</a:t>
                </a:r>
              </a:p>
            </p:txBody>
          </p:sp>
        </p:grpSp>
        <p:pic>
          <p:nvPicPr>
            <p:cNvPr id="1703" name="Picture 1702">
              <a:extLst>
                <a:ext uri="{FF2B5EF4-FFF2-40B4-BE49-F238E27FC236}">
                  <a16:creationId xmlns:a16="http://schemas.microsoft.com/office/drawing/2014/main" xmlns=""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xmlns=""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xmlns=""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2200074" y="1666484"/>
            <a:ext cx="5137986"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Định</a:t>
            </a:r>
            <a:r>
              <a:rPr lang="en-US" sz="2600" dirty="0">
                <a:latin typeface="+mj-lt"/>
              </a:rPr>
              <a:t> </a:t>
            </a:r>
            <a:r>
              <a:rPr lang="en-US" sz="2600" dirty="0" err="1">
                <a:latin typeface="+mj-lt"/>
              </a:rPr>
              <a:t>nghĩa</a:t>
            </a:r>
            <a:endParaRPr sz="2600" dirty="0">
              <a:latin typeface="+mj-lt"/>
            </a:endParaRPr>
          </a:p>
        </p:txBody>
      </p:sp>
      <p:sp>
        <p:nvSpPr>
          <p:cNvPr id="793" name="Google Shape;793;p35"/>
          <p:cNvSpPr txBox="1">
            <a:spLocks noGrp="1"/>
          </p:cNvSpPr>
          <p:nvPr>
            <p:ph type="title" idx="13"/>
          </p:nvPr>
        </p:nvSpPr>
        <p:spPr>
          <a:xfrm>
            <a:off x="1246110" y="1546184"/>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01</a:t>
            </a:r>
            <a:endParaRPr sz="2600" b="1" dirty="0">
              <a:latin typeface="+mj-lt"/>
            </a:endParaRPr>
          </a:p>
        </p:txBody>
      </p:sp>
      <p:sp>
        <p:nvSpPr>
          <p:cNvPr id="22" name="Google Shape;788;p35">
            <a:extLst>
              <a:ext uri="{FF2B5EF4-FFF2-40B4-BE49-F238E27FC236}">
                <a16:creationId xmlns:a16="http://schemas.microsoft.com/office/drawing/2014/main" xmlns="" id="{013FF14B-BD1C-5642-DD83-3C28085A76BA}"/>
              </a:ext>
            </a:extLst>
          </p:cNvPr>
          <p:cNvSpPr txBox="1">
            <a:spLocks/>
          </p:cNvSpPr>
          <p:nvPr/>
        </p:nvSpPr>
        <p:spPr>
          <a:xfrm>
            <a:off x="2200074" y="2799143"/>
            <a:ext cx="513798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Số</a:t>
            </a:r>
            <a:r>
              <a:rPr lang="en-US" sz="2600" dirty="0">
                <a:latin typeface="+mj-lt"/>
              </a:rPr>
              <a:t> </a:t>
            </a:r>
            <a:r>
              <a:rPr lang="en-US" sz="2600" dirty="0" err="1">
                <a:latin typeface="+mj-lt"/>
              </a:rPr>
              <a:t>hạng</a:t>
            </a:r>
            <a:r>
              <a:rPr lang="en-US" sz="2600" dirty="0">
                <a:latin typeface="+mj-lt"/>
              </a:rPr>
              <a:t> </a:t>
            </a:r>
            <a:r>
              <a:rPr lang="en-US" sz="2600" dirty="0" err="1">
                <a:latin typeface="+mj-lt"/>
              </a:rPr>
              <a:t>tổng</a:t>
            </a:r>
            <a:r>
              <a:rPr lang="en-US" sz="2600" dirty="0">
                <a:latin typeface="+mj-lt"/>
              </a:rPr>
              <a:t> </a:t>
            </a:r>
            <a:r>
              <a:rPr lang="en-US" sz="2600" dirty="0" err="1">
                <a:latin typeface="+mj-lt"/>
              </a:rPr>
              <a:t>quát</a:t>
            </a:r>
            <a:endParaRPr lang="en-US" sz="2600" dirty="0">
              <a:latin typeface="+mj-lt"/>
            </a:endParaRPr>
          </a:p>
        </p:txBody>
      </p:sp>
      <p:sp>
        <p:nvSpPr>
          <p:cNvPr id="23" name="Google Shape;793;p35">
            <a:extLst>
              <a:ext uri="{FF2B5EF4-FFF2-40B4-BE49-F238E27FC236}">
                <a16:creationId xmlns:a16="http://schemas.microsoft.com/office/drawing/2014/main" xmlns="" id="{A161A9D9-51EF-5FB3-70E4-87595FE82497}"/>
              </a:ext>
            </a:extLst>
          </p:cNvPr>
          <p:cNvSpPr txBox="1">
            <a:spLocks/>
          </p:cNvSpPr>
          <p:nvPr/>
        </p:nvSpPr>
        <p:spPr>
          <a:xfrm>
            <a:off x="1246110" y="2678843"/>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02</a:t>
            </a:r>
          </a:p>
        </p:txBody>
      </p:sp>
      <mc:AlternateContent xmlns:mc="http://schemas.openxmlformats.org/markup-compatibility/2006" xmlns:a14="http://schemas.microsoft.com/office/drawing/2010/main">
        <mc:Choice Requires="a14">
          <p:sp>
            <p:nvSpPr>
              <p:cNvPr id="24" name="Google Shape;788;p35">
                <a:extLst>
                  <a:ext uri="{FF2B5EF4-FFF2-40B4-BE49-F238E27FC236}">
                    <a16:creationId xmlns:a16="http://schemas.microsoft.com/office/drawing/2014/main" xmlns="" id="{90C08531-B0DE-D4AC-DC0F-41882B0763DB}"/>
                  </a:ext>
                </a:extLst>
              </p:cNvPr>
              <p:cNvSpPr txBox="1">
                <a:spLocks/>
              </p:cNvSpPr>
              <p:nvPr/>
            </p:nvSpPr>
            <p:spPr>
              <a:xfrm>
                <a:off x="2200074" y="4052102"/>
                <a:ext cx="653244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Tổng</a:t>
                </a:r>
                <a:r>
                  <a:rPr lang="en-US" sz="2600" dirty="0">
                    <a:latin typeface="+mj-lt"/>
                  </a:rPr>
                  <a:t> </a:t>
                </a:r>
                <a14:m>
                  <m:oMath xmlns:m="http://schemas.openxmlformats.org/officeDocument/2006/math">
                    <m:r>
                      <a:rPr lang="en-US" sz="2600" b="0" i="1" smtClean="0">
                        <a:latin typeface="Cambria Math" panose="02040503050406030204" pitchFamily="18" charset="0"/>
                      </a:rPr>
                      <m:t>𝑛</m:t>
                    </m:r>
                  </m:oMath>
                </a14:m>
                <a:r>
                  <a:rPr lang="en-US" sz="2600" dirty="0">
                    <a:latin typeface="+mj-lt"/>
                  </a:rPr>
                  <a:t> </a:t>
                </a:r>
                <a:r>
                  <a:rPr lang="en-US" sz="2600" dirty="0" err="1">
                    <a:latin typeface="+mj-lt"/>
                  </a:rPr>
                  <a:t>số</a:t>
                </a:r>
                <a:r>
                  <a:rPr lang="en-US" sz="2600" dirty="0">
                    <a:latin typeface="+mj-lt"/>
                  </a:rPr>
                  <a:t> </a:t>
                </a:r>
                <a:r>
                  <a:rPr lang="en-US" sz="2600" dirty="0" err="1">
                    <a:latin typeface="+mj-lt"/>
                  </a:rPr>
                  <a:t>hạng</a:t>
                </a:r>
                <a:r>
                  <a:rPr lang="en-US" sz="2600" dirty="0">
                    <a:latin typeface="+mj-lt"/>
                  </a:rPr>
                  <a:t> </a:t>
                </a:r>
                <a:r>
                  <a:rPr lang="en-US" sz="2600" dirty="0" err="1">
                    <a:latin typeface="+mj-lt"/>
                  </a:rPr>
                  <a:t>đầu</a:t>
                </a:r>
                <a:r>
                  <a:rPr lang="en-US" sz="2600" dirty="0">
                    <a:latin typeface="+mj-lt"/>
                  </a:rPr>
                  <a:t> </a:t>
                </a:r>
                <a:r>
                  <a:rPr lang="en-US" sz="2600" dirty="0" err="1">
                    <a:latin typeface="+mj-lt"/>
                  </a:rPr>
                  <a:t>của</a:t>
                </a:r>
                <a:r>
                  <a:rPr lang="en-US" sz="2600" dirty="0">
                    <a:latin typeface="+mj-lt"/>
                  </a:rPr>
                  <a:t> </a:t>
                </a:r>
                <a:r>
                  <a:rPr lang="en-US" sz="2600" dirty="0" err="1">
                    <a:latin typeface="+mj-lt"/>
                  </a:rPr>
                  <a:t>một</a:t>
                </a:r>
                <a:r>
                  <a:rPr lang="en-US" sz="2600" dirty="0">
                    <a:latin typeface="+mj-lt"/>
                  </a:rPr>
                  <a:t> </a:t>
                </a:r>
                <a:r>
                  <a:rPr lang="en-US" sz="2600" dirty="0" err="1">
                    <a:latin typeface="+mj-lt"/>
                  </a:rPr>
                  <a:t>cấp</a:t>
                </a:r>
                <a:r>
                  <a:rPr lang="en-US" sz="2600" dirty="0">
                    <a:latin typeface="+mj-lt"/>
                  </a:rPr>
                  <a:t> </a:t>
                </a:r>
                <a:r>
                  <a:rPr lang="en-US" sz="2600" dirty="0" err="1">
                    <a:latin typeface="+mj-lt"/>
                  </a:rPr>
                  <a:t>số</a:t>
                </a:r>
                <a:r>
                  <a:rPr lang="en-US" sz="2600" dirty="0">
                    <a:latin typeface="+mj-lt"/>
                  </a:rPr>
                  <a:t> </a:t>
                </a:r>
                <a:r>
                  <a:rPr lang="en-US" sz="2600" dirty="0" err="1">
                    <a:latin typeface="+mj-lt"/>
                  </a:rPr>
                  <a:t>nhân</a:t>
                </a:r>
                <a:endParaRPr lang="en-US" sz="2600" dirty="0">
                  <a:latin typeface="+mj-lt"/>
                </a:endParaRPr>
              </a:p>
            </p:txBody>
          </p:sp>
        </mc:Choice>
        <mc:Fallback xmlns="">
          <p:sp>
            <p:nvSpPr>
              <p:cNvPr id="24" name="Google Shape;788;p35">
                <a:extLst>
                  <a:ext uri="{FF2B5EF4-FFF2-40B4-BE49-F238E27FC236}">
                    <a16:creationId xmlns:a16="http://schemas.microsoft.com/office/drawing/2014/main" id="{90C08531-B0DE-D4AC-DC0F-41882B0763DB}"/>
                  </a:ext>
                </a:extLst>
              </p:cNvPr>
              <p:cNvSpPr txBox="1">
                <a:spLocks noRot="1" noChangeAspect="1" noMove="1" noResize="1" noEditPoints="1" noAdjustHandles="1" noChangeArrowheads="1" noChangeShapeType="1" noTextEdit="1"/>
              </p:cNvSpPr>
              <p:nvPr/>
            </p:nvSpPr>
            <p:spPr>
              <a:xfrm>
                <a:off x="2200074" y="4052102"/>
                <a:ext cx="6532446" cy="483900"/>
              </a:xfrm>
              <a:prstGeom prst="rect">
                <a:avLst/>
              </a:prstGeom>
              <a:blipFill>
                <a:blip r:embed="rId3"/>
                <a:stretch>
                  <a:fillRect l="-1679" t="-30380" b="-13924"/>
                </a:stretch>
              </a:blipFill>
              <a:ln>
                <a:noFill/>
              </a:ln>
            </p:spPr>
            <p:txBody>
              <a:bodyPr/>
              <a:lstStyle/>
              <a:p>
                <a:r>
                  <a:rPr lang="en-US">
                    <a:noFill/>
                  </a:rPr>
                  <a:t> </a:t>
                </a:r>
              </a:p>
            </p:txBody>
          </p:sp>
        </mc:Fallback>
      </mc:AlternateContent>
      <p:sp>
        <p:nvSpPr>
          <p:cNvPr id="25" name="Google Shape;793;p35">
            <a:extLst>
              <a:ext uri="{FF2B5EF4-FFF2-40B4-BE49-F238E27FC236}">
                <a16:creationId xmlns:a16="http://schemas.microsoft.com/office/drawing/2014/main" xmlns="" id="{A9762ABA-4849-57A8-80B9-B3EC0FA5F1EC}"/>
              </a:ext>
            </a:extLst>
          </p:cNvPr>
          <p:cNvSpPr txBox="1">
            <a:spLocks/>
          </p:cNvSpPr>
          <p:nvPr/>
        </p:nvSpPr>
        <p:spPr>
          <a:xfrm>
            <a:off x="1246110" y="3931802"/>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03</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P spid="24" grpId="0"/>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ĐỊNH NGHĨA</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xmlns="" id="{02517483-3108-99D9-4424-72E1E8A42BFA}"/>
              </a:ext>
            </a:extLst>
          </p:cNvPr>
          <p:cNvSpPr/>
          <p:nvPr/>
        </p:nvSpPr>
        <p:spPr>
          <a:xfrm>
            <a:off x="672517" y="42933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xmlns="" id="{847A56E1-C1D6-5BB6-FD8A-15C3EEE36357}"/>
              </a:ext>
            </a:extLst>
          </p:cNvPr>
          <p:cNvGrpSpPr/>
          <p:nvPr/>
        </p:nvGrpSpPr>
        <p:grpSpPr>
          <a:xfrm>
            <a:off x="3925871" y="2250361"/>
            <a:ext cx="1292257" cy="537264"/>
            <a:chOff x="8441668" y="4587774"/>
            <a:chExt cx="1263473" cy="823613"/>
          </a:xfrm>
        </p:grpSpPr>
        <p:pic>
          <p:nvPicPr>
            <p:cNvPr id="6" name="Picture 5">
              <a:extLst>
                <a:ext uri="{FF2B5EF4-FFF2-40B4-BE49-F238E27FC236}">
                  <a16:creationId xmlns:a16="http://schemas.microsoft.com/office/drawing/2014/main" xmlns=""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xmlns=""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xmlns="" id="{BD88B70E-6C73-BA61-4FCF-813DB2E0C511}"/>
              </a:ext>
            </a:extLst>
          </p:cNvPr>
          <p:cNvSpPr txBox="1"/>
          <p:nvPr/>
        </p:nvSpPr>
        <p:spPr>
          <a:xfrm>
            <a:off x="672517" y="917613"/>
            <a:ext cx="7907420" cy="95866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Kế</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từ</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mối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liên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mỗi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ngay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nó</a:t>
            </a:r>
            <a:endParaRPr lang="en-US" sz="2000" kern="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BCBA9373-849F-2485-E1F8-36B5F79EA451}"/>
                  </a:ext>
                </a:extLst>
              </p:cNvPr>
              <p:cNvSpPr/>
              <p:nvPr/>
            </p:nvSpPr>
            <p:spPr>
              <a:xfrm>
                <a:off x="1402730" y="197919"/>
                <a:ext cx="5440596" cy="69217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dãy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14:m>
                  <m:oMath xmlns:m="http://schemas.openxmlformats.org/officeDocument/2006/math">
                    <m:f>
                      <m:fPr>
                        <m:ctrlPr>
                          <a:rPr lang="en-US" sz="2000" b="0" i="1" kern="1200" smtClean="0">
                            <a:latin typeface="Cambria Math"/>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r>
                      <a:rPr lang="en-US" sz="2000" b="0" i="1" kern="1200" smtClean="0">
                        <a:latin typeface="Cambria Math" panose="02040503050406030204" pitchFamily="18" charset="0"/>
                        <a:ea typeface="Times New Roman" panose="02020603050405020304" pitchFamily="18" charset="0"/>
                        <a:cs typeface="+mn-cs"/>
                      </a:rPr>
                      <m:t>, 1, 3, 9, 27, 81, 243 </m:t>
                    </m:r>
                  </m:oMath>
                </a14:m>
                <a:endParaRPr lang="en-US" sz="2000" kern="1200" dirty="0">
                  <a:solidFill>
                    <a:prstClr val="black"/>
                  </a:solidFill>
                  <a:latin typeface="+mj-lt"/>
                  <a:ea typeface="Times New Roman" panose="02020603050405020304" pitchFamily="18" charset="0"/>
                  <a:cs typeface="+mn-cs"/>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02730" y="197919"/>
                <a:ext cx="5440596" cy="692177"/>
              </a:xfrm>
              <a:prstGeom prst="rect">
                <a:avLst/>
              </a:prstGeom>
              <a:blipFill>
                <a:blip r:embed="rId4"/>
                <a:stretch>
                  <a:fillRect l="-560"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53E229EF-D4FE-75FE-6B27-1C9AD5A4524F}"/>
                  </a:ext>
                </a:extLst>
              </p:cNvPr>
              <p:cNvSpPr txBox="1"/>
              <p:nvPr/>
            </p:nvSpPr>
            <p:spPr>
              <a:xfrm>
                <a:off x="672517" y="2812650"/>
                <a:ext cx="7907420" cy="1768561"/>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Ta có số hạng thứ hai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000" i="1">
                            <a:latin typeface="Cambria Math"/>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3</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ba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3:1=3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tư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9:3=3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672517" y="2812650"/>
                <a:ext cx="7907420" cy="1768561"/>
              </a:xfrm>
              <a:prstGeom prst="rect">
                <a:avLst/>
              </a:prstGeom>
              <a:blipFill>
                <a:blip r:embed="rId5"/>
                <a:stretch>
                  <a:fillRect l="-771" b="-584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xmlns="" id="{4DCD4224-2DD5-2155-2A02-EDE04E4E8A3E}"/>
              </a:ext>
            </a:extLst>
          </p:cNvPr>
          <p:cNvPicPr>
            <a:picLocks noChangeAspect="1"/>
          </p:cNvPicPr>
          <p:nvPr/>
        </p:nvPicPr>
        <p:blipFill rotWithShape="1">
          <a:blip r:embed="rId6"/>
          <a:srcRect l="26375" r="25583"/>
          <a:stretch/>
        </p:blipFill>
        <p:spPr>
          <a:xfrm>
            <a:off x="7374819" y="3859481"/>
            <a:ext cx="1096663" cy="128401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P spid="19"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7035</TotalTime>
  <Words>5477</Words>
  <Application>Microsoft Office PowerPoint</Application>
  <PresentationFormat>On-screen Show (16:9)</PresentationFormat>
  <Paragraphs>377</Paragraphs>
  <Slides>65</Slides>
  <Notes>57</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65</vt:i4>
      </vt:variant>
    </vt:vector>
  </HeadingPairs>
  <TitlesOfParts>
    <vt:vector size="81" baseType="lpstr">
      <vt:lpstr>Arial</vt:lpstr>
      <vt:lpstr>Cambria Math</vt:lpstr>
      <vt:lpstr>Times New Roman</vt:lpstr>
      <vt:lpstr>Calibri</vt:lpstr>
      <vt:lpstr>DM Sans</vt:lpstr>
      <vt:lpstr>Didact Gothic</vt:lpstr>
      <vt:lpstr>Bebas Neue</vt:lpstr>
      <vt:lpstr>Roboto Condensed Light</vt:lpstr>
      <vt:lpstr>Open Sans</vt:lpstr>
      <vt:lpstr>Wingdings</vt:lpstr>
      <vt:lpstr>Russo One</vt:lpstr>
      <vt:lpstr>Calibri Light</vt:lpstr>
      <vt:lpstr>Navigating the Digital World Safely and Responsibly Workshop by Slidesgo</vt:lpstr>
      <vt:lpstr>3_Office Theme</vt:lpstr>
      <vt:lpstr>1_Office Theme</vt:lpstr>
      <vt:lpstr>2_Office Theme</vt:lpstr>
      <vt:lpstr>THÂN MẾN CHÀO CÁC EM HỌC SINH  ĐẾN VỚI BÀI HỌC MỚI</vt:lpstr>
      <vt:lpstr>PowerPoint Presentation</vt:lpstr>
      <vt:lpstr>PowerPoint Presentation</vt:lpstr>
      <vt:lpstr>PowerPoint Presentation</vt:lpstr>
      <vt:lpstr>PowerPoint Presentation</vt:lpstr>
      <vt:lpstr>PowerPoint Presentation</vt:lpstr>
      <vt:lpstr>NỘI DUNG BÀI HỌC</vt:lpstr>
      <vt:lpstr>ĐỊNH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SỐ HẠNG TỔNG QUÁT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n SỐ HẠNG ĐẦU CỦA MỘT CẤP SỐ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ismail - [2010]</cp:lastModifiedBy>
  <cp:revision>16</cp:revision>
  <dcterms:modified xsi:type="dcterms:W3CDTF">2025-10-19T15:26:00Z</dcterms:modified>
</cp:coreProperties>
</file>