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7" r:id="rId2"/>
    <p:sldId id="309" r:id="rId3"/>
    <p:sldId id="307" r:id="rId4"/>
    <p:sldId id="335" r:id="rId5"/>
    <p:sldId id="258" r:id="rId6"/>
    <p:sldId id="308" r:id="rId7"/>
    <p:sldId id="259" r:id="rId8"/>
    <p:sldId id="311" r:id="rId9"/>
    <p:sldId id="265" r:id="rId10"/>
    <p:sldId id="336" r:id="rId11"/>
    <p:sldId id="312" r:id="rId12"/>
    <p:sldId id="314" r:id="rId13"/>
    <p:sldId id="323" r:id="rId14"/>
    <p:sldId id="315" r:id="rId15"/>
    <p:sldId id="310" r:id="rId16"/>
    <p:sldId id="317" r:id="rId17"/>
    <p:sldId id="318" r:id="rId18"/>
    <p:sldId id="319" r:id="rId19"/>
    <p:sldId id="320" r:id="rId20"/>
    <p:sldId id="325" r:id="rId21"/>
    <p:sldId id="321" r:id="rId22"/>
    <p:sldId id="322" r:id="rId23"/>
    <p:sldId id="326" r:id="rId24"/>
    <p:sldId id="328" r:id="rId25"/>
    <p:sldId id="327" r:id="rId26"/>
    <p:sldId id="329" r:id="rId27"/>
    <p:sldId id="330" r:id="rId28"/>
    <p:sldId id="331" r:id="rId29"/>
    <p:sldId id="333" r:id="rId30"/>
    <p:sldId id="332" r:id="rId31"/>
    <p:sldId id="334" r:id="rId32"/>
    <p:sldId id="281" r:id="rId33"/>
  </p:sldIdLst>
  <p:sldSz cx="12192000" cy="6858000"/>
  <p:notesSz cx="7104063" cy="10234613"/>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66"/>
    <a:srgbClr val="FFFF99"/>
    <a:srgbClr val="9ED6C9"/>
    <a:srgbClr val="FFFFCC"/>
    <a:srgbClr val="FF3300"/>
    <a:srgbClr val="FF9900"/>
    <a:srgbClr val="00CC00"/>
    <a:srgbClr val="66FF33"/>
    <a:srgbClr val="F8C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varScale="1">
        <p:scale>
          <a:sx n="72" d="100"/>
          <a:sy n="72" d="100"/>
        </p:scale>
        <p:origin x="606" y="66"/>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2024/10/3</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90504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34204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416298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65936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920297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60760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53542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1231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00651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783473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87169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81734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7842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2869309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378981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76610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12632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61331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3269450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3323210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177146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77672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13440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32669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9504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72139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355570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18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2024/10/3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411" y="51911"/>
            <a:ext cx="12125995" cy="6858594"/>
          </a:xfrm>
          <a:prstGeom prst="rect">
            <a:avLst/>
          </a:prstGeom>
        </p:spPr>
      </p:pic>
      <p:sp>
        <p:nvSpPr>
          <p:cNvPr id="4" name="文本框 26"/>
          <p:cNvSpPr txBox="1">
            <a:spLocks noChangeArrowheads="1"/>
          </p:cNvSpPr>
          <p:nvPr/>
        </p:nvSpPr>
        <p:spPr bwMode="auto">
          <a:xfrm>
            <a:off x="1956454" y="400252"/>
            <a:ext cx="7864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b="1" dirty="0" err="1">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Tự</a:t>
            </a:r>
            <a:r>
              <a:rPr lang="en-US" altLang="zh-CN" sz="3600" b="1" dirty="0">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3600" b="1" dirty="0" err="1">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nhiên</a:t>
            </a:r>
            <a:r>
              <a:rPr lang="en-US" altLang="zh-CN" sz="3600" b="1" dirty="0">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3600" b="1" dirty="0" err="1">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và</a:t>
            </a:r>
            <a:r>
              <a:rPr lang="en-US" altLang="zh-CN" sz="3600" b="1" dirty="0">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3600" b="1" dirty="0" err="1">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xã</a:t>
            </a:r>
            <a:r>
              <a:rPr lang="en-US" altLang="zh-CN" sz="3600" b="1" dirty="0">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3600" b="1" dirty="0" err="1">
                <a:solidFill>
                  <a:srgbClr val="00CC00"/>
                </a:solidFill>
                <a:latin typeface="Times New Roman" panose="02020603050405020304" pitchFamily="18" charset="0"/>
                <a:ea typeface="Open Sans" panose="020B0606030504020204" pitchFamily="34" charset="0"/>
                <a:cs typeface="Times New Roman" panose="02020603050405020304" pitchFamily="18" charset="0"/>
                <a:sym typeface="+mn-lt"/>
              </a:rPr>
              <a:t>hội</a:t>
            </a:r>
            <a:endParaRPr lang="zh-CN" altLang="en-US" sz="3600" b="1" dirty="0">
              <a:solidFill>
                <a:srgbClr val="00CC00"/>
              </a:solidFill>
              <a:latin typeface="Times New Roman" panose="02020603050405020304" pitchFamily="18" charset="0"/>
              <a:ea typeface="+mn-ea"/>
              <a:cs typeface="Times New Roman" panose="02020603050405020304" pitchFamily="18" charset="0"/>
              <a:sym typeface="+mn-lt"/>
            </a:endParaRPr>
          </a:p>
        </p:txBody>
      </p:sp>
      <p:sp>
        <p:nvSpPr>
          <p:cNvPr id="8" name="Rounded Rectangle 7"/>
          <p:cNvSpPr/>
          <p:nvPr/>
        </p:nvSpPr>
        <p:spPr>
          <a:xfrm>
            <a:off x="3554633" y="1577142"/>
            <a:ext cx="4668633" cy="607372"/>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solidFill>
                  <a:srgbClr val="00B0F0"/>
                </a:solidFill>
                <a:latin typeface="Times New Roman" panose="02020603050405020304" pitchFamily="18" charset="0"/>
                <a:cs typeface="Times New Roman" panose="02020603050405020304" pitchFamily="18" charset="0"/>
              </a:rPr>
              <a:t>CHỦ ĐỀ 1:  GIA ĐÌNH</a:t>
            </a:r>
          </a:p>
        </p:txBody>
      </p:sp>
      <p:sp>
        <p:nvSpPr>
          <p:cNvPr id="11" name="Trapezoid 10"/>
          <p:cNvSpPr/>
          <p:nvPr/>
        </p:nvSpPr>
        <p:spPr>
          <a:xfrm>
            <a:off x="1620873" y="2228517"/>
            <a:ext cx="8720978" cy="933575"/>
          </a:xfrm>
          <a:custGeom>
            <a:avLst/>
            <a:gdLst>
              <a:gd name="connsiteX0" fmla="*/ 0 w 8544793"/>
              <a:gd name="connsiteY0" fmla="*/ 1121808 h 1121808"/>
              <a:gd name="connsiteX1" fmla="*/ 665580 w 8544793"/>
              <a:gd name="connsiteY1" fmla="*/ 0 h 1121808"/>
              <a:gd name="connsiteX2" fmla="*/ 7879213 w 8544793"/>
              <a:gd name="connsiteY2" fmla="*/ 0 h 1121808"/>
              <a:gd name="connsiteX3" fmla="*/ 8544793 w 8544793"/>
              <a:gd name="connsiteY3" fmla="*/ 1121808 h 1121808"/>
              <a:gd name="connsiteX4" fmla="*/ 0 w 8544793"/>
              <a:gd name="connsiteY4" fmla="*/ 1121808 h 1121808"/>
              <a:gd name="connsiteX0" fmla="*/ 0 w 8544793"/>
              <a:gd name="connsiteY0" fmla="*/ 1130434 h 1130434"/>
              <a:gd name="connsiteX1" fmla="*/ 9972 w 8544793"/>
              <a:gd name="connsiteY1" fmla="*/ 0 h 1130434"/>
              <a:gd name="connsiteX2" fmla="*/ 7879213 w 8544793"/>
              <a:gd name="connsiteY2" fmla="*/ 8626 h 1130434"/>
              <a:gd name="connsiteX3" fmla="*/ 8544793 w 8544793"/>
              <a:gd name="connsiteY3" fmla="*/ 1130434 h 1130434"/>
              <a:gd name="connsiteX4" fmla="*/ 0 w 8544793"/>
              <a:gd name="connsiteY4" fmla="*/ 1130434 h 1130434"/>
              <a:gd name="connsiteX0" fmla="*/ 0 w 8544793"/>
              <a:gd name="connsiteY0" fmla="*/ 1139061 h 1139061"/>
              <a:gd name="connsiteX1" fmla="*/ 9972 w 8544793"/>
              <a:gd name="connsiteY1" fmla="*/ 8627 h 1139061"/>
              <a:gd name="connsiteX2" fmla="*/ 8500315 w 8544793"/>
              <a:gd name="connsiteY2" fmla="*/ 0 h 1139061"/>
              <a:gd name="connsiteX3" fmla="*/ 8544793 w 8544793"/>
              <a:gd name="connsiteY3" fmla="*/ 1139061 h 1139061"/>
              <a:gd name="connsiteX4" fmla="*/ 0 w 8544793"/>
              <a:gd name="connsiteY4" fmla="*/ 1139061 h 1139061"/>
              <a:gd name="connsiteX0" fmla="*/ 0 w 8544793"/>
              <a:gd name="connsiteY0" fmla="*/ 1130434 h 1130434"/>
              <a:gd name="connsiteX1" fmla="*/ 9972 w 8544793"/>
              <a:gd name="connsiteY1" fmla="*/ 0 h 1130434"/>
              <a:gd name="connsiteX2" fmla="*/ 8526168 w 8544793"/>
              <a:gd name="connsiteY2" fmla="*/ 66 h 1130434"/>
              <a:gd name="connsiteX3" fmla="*/ 8544793 w 8544793"/>
              <a:gd name="connsiteY3" fmla="*/ 1130434 h 1130434"/>
              <a:gd name="connsiteX4" fmla="*/ 0 w 8544793"/>
              <a:gd name="connsiteY4" fmla="*/ 1130434 h 113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793" h="1130434">
                <a:moveTo>
                  <a:pt x="0" y="1130434"/>
                </a:moveTo>
                <a:lnTo>
                  <a:pt x="9972" y="0"/>
                </a:lnTo>
                <a:lnTo>
                  <a:pt x="8526168" y="66"/>
                </a:lnTo>
                <a:lnTo>
                  <a:pt x="8544793" y="1130434"/>
                </a:lnTo>
                <a:lnTo>
                  <a:pt x="0" y="1130434"/>
                </a:ln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556796" y="2357207"/>
            <a:ext cx="8777650" cy="653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srgbClr val="FF0000"/>
                </a:solidFill>
                <a:latin typeface="Times New Roman" panose="02020603050405020304" pitchFamily="18" charset="0"/>
                <a:cs typeface="Times New Roman" panose="02020603050405020304" pitchFamily="18" charset="0"/>
              </a:rPr>
              <a:t>BÀI 1</a:t>
            </a:r>
          </a:p>
          <a:p>
            <a:pPr lvl="0" algn="ctr"/>
            <a:r>
              <a:rPr lang="en-US" sz="2600" b="1" dirty="0">
                <a:solidFill>
                  <a:srgbClr val="FF0000"/>
                </a:solidFill>
                <a:latin typeface="Times New Roman" panose="02020603050405020304" pitchFamily="18" charset="0"/>
                <a:cs typeface="Times New Roman" panose="02020603050405020304" pitchFamily="18" charset="0"/>
              </a:rPr>
              <a:t>HỌ HÀNG VÀ NHỮNG NGÀY KỈ NIỆM CỦA GIA ĐÌNH</a:t>
            </a:r>
          </a:p>
        </p:txBody>
      </p:sp>
      <p:pic>
        <p:nvPicPr>
          <p:cNvPr id="14" name="Picture 13"/>
          <p:cNvPicPr>
            <a:picLocks noChangeAspect="1"/>
          </p:cNvPicPr>
          <p:nvPr/>
        </p:nvPicPr>
        <p:blipFill>
          <a:blip r:embed="rId4"/>
          <a:stretch>
            <a:fillRect/>
          </a:stretch>
        </p:blipFill>
        <p:spPr>
          <a:xfrm>
            <a:off x="1904260" y="3181117"/>
            <a:ext cx="8154204" cy="3662974"/>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3333" b="98542" l="7500" r="90000">
                        <a14:foregroundMark x1="47708" y1="5417" x2="50833" y2="10417"/>
                        <a14:foregroundMark x1="49375" y1="5417" x2="49375" y2="5417"/>
                      </a14:backgroundRemoval>
                    </a14:imgEffect>
                  </a14:imgLayer>
                </a14:imgProps>
              </a:ext>
            </a:extLst>
          </a:blip>
          <a:stretch>
            <a:fillRect/>
          </a:stretch>
        </p:blipFill>
        <p:spPr>
          <a:xfrm>
            <a:off x="-9150" y="-9720"/>
            <a:ext cx="2300342" cy="2300342"/>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99667" l="887" r="99823"/>
                    </a14:imgEffect>
                  </a14:imgLayer>
                </a14:imgProps>
              </a:ext>
            </a:extLst>
          </a:blip>
          <a:stretch>
            <a:fillRect/>
          </a:stretch>
        </p:blipFill>
        <p:spPr>
          <a:xfrm>
            <a:off x="259863" y="3481208"/>
            <a:ext cx="2120816" cy="3391802"/>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285" b="98575" l="1421" r="98757">
                        <a14:foregroundMark x1="89343" y1="90883" x2="89343" y2="90883"/>
                        <a14:foregroundMark x1="96803" y1="14245" x2="96803" y2="14245"/>
                      </a14:backgroundRemoval>
                    </a14:imgEffect>
                  </a14:imgLayer>
                </a14:imgProps>
              </a:ext>
            </a:extLst>
          </a:blip>
          <a:stretch>
            <a:fillRect/>
          </a:stretch>
        </p:blipFill>
        <p:spPr>
          <a:xfrm>
            <a:off x="9821446" y="5489370"/>
            <a:ext cx="2279485" cy="1421135"/>
          </a:xfrm>
          <a:prstGeom prst="rect">
            <a:avLst/>
          </a:prstGeom>
        </p:spPr>
      </p:pic>
      <p:pic>
        <p:nvPicPr>
          <p:cNvPr id="18" name="Picture 17"/>
          <p:cNvPicPr>
            <a:picLocks noChangeAspect="1"/>
          </p:cNvPicPr>
          <p:nvPr/>
        </p:nvPicPr>
        <p:blipFill>
          <a:blip r:embed="rId11"/>
          <a:stretch>
            <a:fillRect/>
          </a:stretch>
        </p:blipFill>
        <p:spPr>
          <a:xfrm>
            <a:off x="11072735" y="124658"/>
            <a:ext cx="1015793" cy="1015793"/>
          </a:xfrm>
          <a:prstGeom prst="rect">
            <a:avLst/>
          </a:prstGeom>
        </p:spPr>
      </p:pic>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53889" y1="32222" x2="68056" y2="55278"/>
                        <a14:foregroundMark x1="28333" y1="61667" x2="42222" y2="80000"/>
                      </a14:backgroundRemoval>
                    </a14:imgEffect>
                  </a14:imgLayer>
                </a14:imgProps>
              </a:ext>
            </a:extLst>
          </a:blip>
          <a:stretch>
            <a:fillRect/>
          </a:stretch>
        </p:blipFill>
        <p:spPr>
          <a:xfrm rot="20073138">
            <a:off x="9127053" y="3374068"/>
            <a:ext cx="1388787" cy="1388787"/>
          </a:xfrm>
          <a:prstGeom prst="rect">
            <a:avLst/>
          </a:prstGeom>
        </p:spPr>
      </p:pic>
      <p:pic>
        <p:nvPicPr>
          <p:cNvPr id="22" name="Picture 21"/>
          <p:cNvPicPr>
            <a:picLocks noChangeAspect="1"/>
          </p:cNvPicPr>
          <p:nvPr/>
        </p:nvPicPr>
        <p:blipFill>
          <a:blip r:embed="rId14">
            <a:extLst>
              <a:ext uri="{BEBA8EAE-BF5A-486C-A8C5-ECC9F3942E4B}">
                <a14:imgProps xmlns:a14="http://schemas.microsoft.com/office/drawing/2010/main">
                  <a14:imgLayer r:embed="rId15">
                    <a14:imgEffect>
                      <a14:backgroundRemoval t="621" b="70807" l="1266" r="97468"/>
                    </a14:imgEffect>
                  </a14:imgLayer>
                </a14:imgProps>
              </a:ext>
            </a:extLst>
          </a:blip>
          <a:stretch>
            <a:fillRect/>
          </a:stretch>
        </p:blipFill>
        <p:spPr>
          <a:xfrm>
            <a:off x="9505331" y="859081"/>
            <a:ext cx="1546123" cy="2100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DD8560D2-41BE-0AEF-673E-C2FB7D21550B}"/>
              </a:ext>
            </a:extLst>
          </p:cNvPr>
          <p:cNvPicPr>
            <a:picLocks noChangeAspect="1"/>
          </p:cNvPicPr>
          <p:nvPr/>
        </p:nvPicPr>
        <p:blipFill rotWithShape="1">
          <a:blip r:embed="rId4"/>
          <a:srcRect r="89983"/>
          <a:stretch/>
        </p:blipFill>
        <p:spPr>
          <a:xfrm>
            <a:off x="109868" y="95693"/>
            <a:ext cx="920615" cy="1409700"/>
          </a:xfrm>
          <a:prstGeom prst="ellipse">
            <a:avLst/>
          </a:prstGeom>
          <a:ln>
            <a:noFill/>
          </a:ln>
          <a:effectLst>
            <a:softEdge rad="112500"/>
          </a:effectLst>
        </p:spPr>
      </p:pic>
      <p:pic>
        <p:nvPicPr>
          <p:cNvPr id="6" name="Picture 5">
            <a:extLst>
              <a:ext uri="{FF2B5EF4-FFF2-40B4-BE49-F238E27FC236}">
                <a16:creationId xmlns:a16="http://schemas.microsoft.com/office/drawing/2014/main" id="{62AB31B5-4CF8-23CF-4757-3E3635B6B72F}"/>
              </a:ext>
            </a:extLst>
          </p:cNvPr>
          <p:cNvPicPr>
            <a:picLocks noChangeAspect="1"/>
          </p:cNvPicPr>
          <p:nvPr/>
        </p:nvPicPr>
        <p:blipFill>
          <a:blip r:embed="rId5"/>
          <a:stretch>
            <a:fillRect/>
          </a:stretch>
        </p:blipFill>
        <p:spPr>
          <a:xfrm>
            <a:off x="4008989" y="1390579"/>
            <a:ext cx="8044759" cy="3782078"/>
          </a:xfrm>
          <a:prstGeom prst="rect">
            <a:avLst/>
          </a:prstGeom>
        </p:spPr>
      </p:pic>
      <p:sp>
        <p:nvSpPr>
          <p:cNvPr id="14" name="TextBox 13">
            <a:extLst>
              <a:ext uri="{FF2B5EF4-FFF2-40B4-BE49-F238E27FC236}">
                <a16:creationId xmlns:a16="http://schemas.microsoft.com/office/drawing/2014/main" id="{E5F3E704-5042-1606-E5FA-2161D1C3ABD3}"/>
              </a:ext>
            </a:extLst>
          </p:cNvPr>
          <p:cNvSpPr txBox="1"/>
          <p:nvPr/>
        </p:nvSpPr>
        <p:spPr>
          <a:xfrm>
            <a:off x="460100" y="2003990"/>
            <a:ext cx="2606040" cy="954107"/>
          </a:xfrm>
          <a:prstGeom prst="rect">
            <a:avLst/>
          </a:prstGeom>
          <a:solidFill>
            <a:srgbClr val="99FF66"/>
          </a:solidFill>
        </p:spPr>
        <p:txBody>
          <a:bodyPr wrap="square">
            <a:spAutoFit/>
          </a:bodyPr>
          <a:lstStyle/>
          <a:p>
            <a:pPr algn="ctr"/>
            <a:r>
              <a:rPr lang="en-US" sz="2800" dirty="0">
                <a:solidFill>
                  <a:srgbClr val="C00000"/>
                </a:solidFill>
                <a:latin typeface="Times New Roman" panose="02020603050405020304" pitchFamily="18" charset="0"/>
                <a:cs typeface="Times New Roman" panose="02020603050405020304" pitchFamily="18" charset="0"/>
              </a:rPr>
              <a:t> A</a:t>
            </a:r>
            <a:r>
              <a:rPr lang="vi-VN" sz="2800" i="0" dirty="0">
                <a:solidFill>
                  <a:srgbClr val="C00000"/>
                </a:solidFill>
                <a:effectLst/>
                <a:latin typeface="Times New Roman" panose="02020603050405020304" pitchFamily="18" charset="0"/>
                <a:cs typeface="Times New Roman" panose="02020603050405020304" pitchFamily="18" charset="0"/>
              </a:rPr>
              <a:t>nh trai của bố là bác trai</a:t>
            </a:r>
            <a:r>
              <a:rPr lang="en-US" sz="2800" i="0" dirty="0">
                <a:solidFill>
                  <a:srgbClr val="C00000"/>
                </a:solidFill>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D0A6161D-1B1F-D05A-BC64-BD4704258301}"/>
              </a:ext>
            </a:extLst>
          </p:cNvPr>
          <p:cNvSpPr txBox="1"/>
          <p:nvPr/>
        </p:nvSpPr>
        <p:spPr>
          <a:xfrm>
            <a:off x="875004" y="311421"/>
            <a:ext cx="10071067" cy="892552"/>
          </a:xfrm>
          <a:prstGeom prst="rect">
            <a:avLst/>
          </a:prstGeom>
          <a:noFill/>
        </p:spPr>
        <p:txBody>
          <a:bodyPr wrap="square">
            <a:spAutoFit/>
          </a:bodyPr>
          <a:lstStyle/>
          <a:p>
            <a:pPr algn="just">
              <a:spcAft>
                <a:spcPts val="80"/>
              </a:spcAft>
            </a:pPr>
            <a:r>
              <a:rPr lang="vi-VN"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2</a:t>
            </a:r>
            <a:r>
              <a:rPr lang="en-US"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a:t>
            </a:r>
            <a:r>
              <a:rPr lang="vi-VN"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Rectangle 2"/>
          <p:cNvSpPr/>
          <p:nvPr/>
        </p:nvSpPr>
        <p:spPr>
          <a:xfrm>
            <a:off x="6092457" y="5357322"/>
            <a:ext cx="3499537" cy="584775"/>
          </a:xfrm>
          <a:prstGeom prst="rect">
            <a:avLst/>
          </a:prstGeom>
          <a:solidFill>
            <a:srgbClr val="FFFF00"/>
          </a:solid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ọ hàng </a:t>
            </a:r>
            <a:r>
              <a:rPr lang="vi-VN" sz="3200" dirty="0">
                <a:solidFill>
                  <a:srgbClr val="FF0000"/>
                </a:solidFill>
                <a:latin typeface="Times New Roman" panose="02020603050405020304" pitchFamily="18" charset="0"/>
                <a:cs typeface="Times New Roman" panose="02020603050405020304" pitchFamily="18" charset="0"/>
              </a:rPr>
              <a:t>bên nội</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sp>
        <p:nvSpPr>
          <p:cNvPr id="5" name="Rectangle 4"/>
          <p:cNvSpPr/>
          <p:nvPr/>
        </p:nvSpPr>
        <p:spPr>
          <a:xfrm>
            <a:off x="1074427" y="3209868"/>
            <a:ext cx="2735139" cy="954107"/>
          </a:xfrm>
          <a:prstGeom prst="rect">
            <a:avLst/>
          </a:prstGeom>
          <a:solidFill>
            <a:srgbClr val="FFFF99"/>
          </a:solidFill>
        </p:spPr>
        <p:txBody>
          <a:bodyPr wrap="square">
            <a:spAutoFit/>
          </a:bodyPr>
          <a:lstStyle/>
          <a:p>
            <a:pPr lvl="0" algn="ctr"/>
            <a:r>
              <a:rPr lang="en-US" sz="2800" dirty="0">
                <a:solidFill>
                  <a:srgbClr val="C00000"/>
                </a:solidFill>
                <a:latin typeface="Times New Roman" panose="02020603050405020304" pitchFamily="18" charset="0"/>
                <a:cs typeface="Times New Roman" panose="02020603050405020304" pitchFamily="18" charset="0"/>
              </a:rPr>
              <a:t> V</a:t>
            </a:r>
            <a:r>
              <a:rPr lang="vi-VN" sz="2800" dirty="0">
                <a:solidFill>
                  <a:srgbClr val="C00000"/>
                </a:solidFill>
                <a:latin typeface="Times New Roman" panose="02020603050405020304" pitchFamily="18" charset="0"/>
                <a:cs typeface="Times New Roman" panose="02020603050405020304" pitchFamily="18" charset="0"/>
              </a:rPr>
              <a:t>ợ của bác trai là bác gái</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863665" y="4403215"/>
            <a:ext cx="3281273" cy="954107"/>
          </a:xfrm>
          <a:prstGeom prst="rect">
            <a:avLst/>
          </a:prstGeom>
          <a:solidFill>
            <a:schemeClr val="accent5">
              <a:lumMod val="20000"/>
              <a:lumOff val="80000"/>
            </a:schemeClr>
          </a:solidFill>
        </p:spPr>
        <p:txBody>
          <a:bodyPr wrap="square">
            <a:spAutoFit/>
          </a:bodyPr>
          <a:lstStyle/>
          <a:p>
            <a:pPr lvl="0" algn="ctr"/>
            <a:r>
              <a:rPr lang="en-US" sz="2800" dirty="0">
                <a:solidFill>
                  <a:srgbClr val="C00000"/>
                </a:solidFill>
                <a:latin typeface="Times New Roman" panose="02020603050405020304" pitchFamily="18" charset="0"/>
                <a:cs typeface="Times New Roman" panose="02020603050405020304" pitchFamily="18" charset="0"/>
              </a:rPr>
              <a:t>C</a:t>
            </a:r>
            <a:r>
              <a:rPr lang="vi-VN" sz="2800" dirty="0">
                <a:solidFill>
                  <a:srgbClr val="C00000"/>
                </a:solidFill>
                <a:latin typeface="Times New Roman" panose="02020603050405020304" pitchFamily="18" charset="0"/>
                <a:cs typeface="Times New Roman" panose="02020603050405020304" pitchFamily="18" charset="0"/>
              </a:rPr>
              <a:t>ác con của hai bác là anh chị họ.</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39395" y="4971855"/>
            <a:ext cx="2243100" cy="1767993"/>
          </a:xfrm>
          <a:prstGeom prst="rect">
            <a:avLst/>
          </a:prstGeom>
        </p:spPr>
      </p:pic>
    </p:spTree>
    <p:extLst>
      <p:ext uri="{BB962C8B-B14F-4D97-AF65-F5344CB8AC3E}">
        <p14:creationId xmlns:p14="http://schemas.microsoft.com/office/powerpoint/2010/main" val="98497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3"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583019" y="1179928"/>
            <a:ext cx="8128188" cy="8939561"/>
          </a:xfrm>
          <a:prstGeom prst="rect">
            <a:avLst/>
          </a:prstGeom>
          <a:ln>
            <a:noFill/>
          </a:ln>
          <a:effectLst>
            <a:softEdge rad="112500"/>
          </a:effectLst>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a16="http://schemas.microsoft.com/office/drawing/2014/main" id="{DD8560D2-41BE-0AEF-673E-C2FB7D21550B}"/>
              </a:ext>
            </a:extLst>
          </p:cNvPr>
          <p:cNvPicPr>
            <a:picLocks noChangeAspect="1"/>
          </p:cNvPicPr>
          <p:nvPr/>
        </p:nvPicPr>
        <p:blipFill rotWithShape="1">
          <a:blip r:embed="rId5"/>
          <a:srcRect r="89983"/>
          <a:stretch/>
        </p:blipFill>
        <p:spPr>
          <a:xfrm>
            <a:off x="109868" y="95693"/>
            <a:ext cx="920615" cy="1409700"/>
          </a:xfrm>
          <a:prstGeom prst="ellipse">
            <a:avLst/>
          </a:prstGeom>
          <a:ln>
            <a:noFill/>
          </a:ln>
          <a:effectLst>
            <a:softEdge rad="112500"/>
          </a:effectLst>
        </p:spPr>
      </p:pic>
      <p:sp>
        <p:nvSpPr>
          <p:cNvPr id="9" name="TextBox 8">
            <a:extLst>
              <a:ext uri="{FF2B5EF4-FFF2-40B4-BE49-F238E27FC236}">
                <a16:creationId xmlns:a16="http://schemas.microsoft.com/office/drawing/2014/main" id="{D0A6161D-1B1F-D05A-BC64-BD4704258301}"/>
              </a:ext>
            </a:extLst>
          </p:cNvPr>
          <p:cNvSpPr txBox="1"/>
          <p:nvPr/>
        </p:nvSpPr>
        <p:spPr>
          <a:xfrm>
            <a:off x="875004" y="311421"/>
            <a:ext cx="10071067" cy="892552"/>
          </a:xfrm>
          <a:prstGeom prst="rect">
            <a:avLst/>
          </a:prstGeom>
          <a:noFill/>
        </p:spPr>
        <p:txBody>
          <a:bodyPr wrap="square">
            <a:spAutoFit/>
          </a:bodyPr>
          <a:lstStyle/>
          <a:p>
            <a:pPr algn="just">
              <a:spcAft>
                <a:spcPts val="80"/>
              </a:spcAft>
            </a:pPr>
            <a:r>
              <a:rPr lang="vi-VN"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2</a:t>
            </a:r>
            <a:r>
              <a:rPr lang="en-US"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a:t>
            </a:r>
            <a:r>
              <a:rPr lang="vi-VN" sz="2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Rectangle 14"/>
          <p:cNvSpPr/>
          <p:nvPr/>
        </p:nvSpPr>
        <p:spPr>
          <a:xfrm>
            <a:off x="5930834" y="5649709"/>
            <a:ext cx="4031510" cy="584775"/>
          </a:xfrm>
          <a:prstGeom prst="rect">
            <a:avLst/>
          </a:prstGeom>
          <a:solidFill>
            <a:srgbClr val="FFFF00"/>
          </a:solid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ọ hàng </a:t>
            </a:r>
            <a:r>
              <a:rPr lang="vi-VN" sz="3200" dirty="0">
                <a:solidFill>
                  <a:srgbClr val="FF0000"/>
                </a:solidFill>
                <a:latin typeface="Times New Roman" panose="02020603050405020304" pitchFamily="18" charset="0"/>
                <a:cs typeface="Times New Roman" panose="02020603050405020304" pitchFamily="18" charset="0"/>
              </a:rPr>
              <a:t>bên n</a:t>
            </a:r>
            <a:r>
              <a:rPr lang="en-US" sz="3200" dirty="0" err="1">
                <a:solidFill>
                  <a:srgbClr val="FF0000"/>
                </a:solidFill>
                <a:latin typeface="Times New Roman" panose="02020603050405020304" pitchFamily="18" charset="0"/>
                <a:cs typeface="Times New Roman" panose="02020603050405020304" pitchFamily="18" charset="0"/>
              </a:rPr>
              <a:t>goại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8669" y="3634344"/>
            <a:ext cx="2281759" cy="954107"/>
          </a:xfrm>
          <a:prstGeom prst="rect">
            <a:avLst/>
          </a:prstGeom>
          <a:solidFill>
            <a:srgbClr val="FFFF99"/>
          </a:solidFill>
        </p:spPr>
        <p:txBody>
          <a:bodyPr wrap="square">
            <a:spAutoFit/>
          </a:bodyPr>
          <a:lstStyle/>
          <a:p>
            <a:pPr lvl="0" algn="ctr"/>
            <a:r>
              <a:rPr lang="en-US" sz="2800" dirty="0" err="1">
                <a:solidFill>
                  <a:srgbClr val="C00000"/>
                </a:solidFill>
                <a:latin typeface="Times New Roman" panose="02020603050405020304" pitchFamily="18" charset="0"/>
                <a:cs typeface="Times New Roman" panose="02020603050405020304" pitchFamily="18" charset="0"/>
              </a:rPr>
              <a:t>Chồng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chú</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5F3E704-5042-1606-E5FA-2161D1C3ABD3}"/>
              </a:ext>
            </a:extLst>
          </p:cNvPr>
          <p:cNvSpPr txBox="1"/>
          <p:nvPr/>
        </p:nvSpPr>
        <p:spPr>
          <a:xfrm>
            <a:off x="311140" y="2276064"/>
            <a:ext cx="2132854" cy="954107"/>
          </a:xfrm>
          <a:prstGeom prst="rect">
            <a:avLst/>
          </a:prstGeom>
          <a:solidFill>
            <a:srgbClr val="99FF66"/>
          </a:solidFill>
        </p:spPr>
        <p:txBody>
          <a:bodyPr wrap="square">
            <a:spAutoFit/>
          </a:bodyPr>
          <a:lstStyle/>
          <a:p>
            <a:pPr algn="ct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mẹ</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dì</a:t>
            </a:r>
            <a:r>
              <a:rPr lang="en-US" sz="2800" dirty="0">
                <a:solidFill>
                  <a:srgbClr val="C00000"/>
                </a:solidFill>
                <a:latin typeface="Times New Roman" panose="02020603050405020304" pitchFamily="18" charset="0"/>
                <a:cs typeface="Times New Roman" panose="02020603050405020304" pitchFamily="18" charset="0"/>
              </a:rPr>
              <a:t>.</a:t>
            </a:r>
            <a:endParaRPr lang="en-US" sz="2800" i="0" dirty="0">
              <a:solidFill>
                <a:srgbClr val="C00000"/>
              </a:solidFill>
              <a:effectLst/>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72960" y="4730632"/>
            <a:ext cx="2421891" cy="2250440"/>
          </a:xfrm>
          <a:prstGeom prst="rect">
            <a:avLst/>
          </a:prstGeom>
        </p:spPr>
      </p:pic>
      <p:pic>
        <p:nvPicPr>
          <p:cNvPr id="12" name="Picture 11"/>
          <p:cNvPicPr>
            <a:picLocks noChangeAspect="1"/>
          </p:cNvPicPr>
          <p:nvPr/>
        </p:nvPicPr>
        <p:blipFill>
          <a:blip r:embed="rId7"/>
          <a:stretch>
            <a:fillRect/>
          </a:stretch>
        </p:blipFill>
        <p:spPr>
          <a:xfrm>
            <a:off x="106328" y="4992624"/>
            <a:ext cx="2161384" cy="1747224"/>
          </a:xfrm>
          <a:prstGeom prst="rect">
            <a:avLst/>
          </a:prstGeom>
        </p:spPr>
      </p:pic>
    </p:spTree>
    <p:extLst>
      <p:ext uri="{BB962C8B-B14F-4D97-AF65-F5344CB8AC3E}">
        <p14:creationId xmlns:p14="http://schemas.microsoft.com/office/powerpoint/2010/main" val="35512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5"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5" name="Picture 4">
            <a:extLst>
              <a:ext uri="{FF2B5EF4-FFF2-40B4-BE49-F238E27FC236}">
                <a16:creationId xmlns:a16="http://schemas.microsoft.com/office/drawing/2014/main" id="{2E24CF26-8A1F-23C8-87C3-0E8E04CC7643}"/>
              </a:ext>
            </a:extLst>
          </p:cNvPr>
          <p:cNvPicPr>
            <a:picLocks noChangeAspect="1"/>
          </p:cNvPicPr>
          <p:nvPr/>
        </p:nvPicPr>
        <p:blipFill>
          <a:blip r:embed="rId5"/>
          <a:stretch>
            <a:fillRect/>
          </a:stretch>
        </p:blipFill>
        <p:spPr>
          <a:xfrm>
            <a:off x="740427" y="1159674"/>
            <a:ext cx="10079294" cy="3812440"/>
          </a:xfrm>
          <a:prstGeom prst="rect">
            <a:avLst/>
          </a:prstGeom>
        </p:spPr>
      </p:pic>
      <p:sp>
        <p:nvSpPr>
          <p:cNvPr id="9" name="TextBox 8">
            <a:extLst>
              <a:ext uri="{FF2B5EF4-FFF2-40B4-BE49-F238E27FC236}">
                <a16:creationId xmlns:a16="http://schemas.microsoft.com/office/drawing/2014/main" id="{E5F3E704-5042-1606-E5FA-2161D1C3ABD3}"/>
              </a:ext>
            </a:extLst>
          </p:cNvPr>
          <p:cNvSpPr txBox="1"/>
          <p:nvPr/>
        </p:nvSpPr>
        <p:spPr>
          <a:xfrm>
            <a:off x="740427" y="600738"/>
            <a:ext cx="2132854" cy="584775"/>
          </a:xfrm>
          <a:prstGeom prst="rect">
            <a:avLst/>
          </a:prstGeom>
          <a:solidFill>
            <a:schemeClr val="accent5">
              <a:lumMod val="20000"/>
              <a:lumOff val="80000"/>
            </a:schemeClr>
          </a:solidFill>
        </p:spPr>
        <p:txBody>
          <a:bodyPr wrap="square">
            <a:spAutoFit/>
          </a:bodyPr>
          <a:lstStyle/>
          <a:p>
            <a:pPr algn="ctr"/>
            <a:r>
              <a:rPr lang="en-US" sz="3200" dirty="0" err="1">
                <a:solidFill>
                  <a:schemeClr val="tx2"/>
                </a:solidFill>
                <a:latin typeface="Times New Roman" panose="02020603050405020304" pitchFamily="18" charset="0"/>
                <a:cs typeface="Times New Roman" panose="02020603050405020304" pitchFamily="18" charset="0"/>
              </a:rPr>
              <a:t>Kết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luận</a:t>
            </a:r>
            <a:endParaRPr lang="en-US" sz="3200" i="0" dirty="0">
              <a:solidFill>
                <a:schemeClr val="tx2"/>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106327" y="4895012"/>
            <a:ext cx="2341067" cy="1749704"/>
          </a:xfrm>
          <a:prstGeom prst="rect">
            <a:avLst/>
          </a:prstGeom>
        </p:spPr>
      </p:pic>
    </p:spTree>
    <p:extLst>
      <p:ext uri="{BB962C8B-B14F-4D97-AF65-F5344CB8AC3E}">
        <p14:creationId xmlns:p14="http://schemas.microsoft.com/office/powerpoint/2010/main" val="3044185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379767" y="3267154"/>
            <a:ext cx="5663609" cy="1107996"/>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Thực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hành</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098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5D489911-8269-E343-5669-241D41BC947D}"/>
              </a:ext>
            </a:extLst>
          </p:cNvPr>
          <p:cNvPicPr>
            <a:picLocks noChangeAspect="1"/>
          </p:cNvPicPr>
          <p:nvPr/>
        </p:nvPicPr>
        <p:blipFill>
          <a:blip r:embed="rId4"/>
          <a:stretch>
            <a:fillRect/>
          </a:stretch>
        </p:blipFill>
        <p:spPr>
          <a:xfrm>
            <a:off x="160305" y="140435"/>
            <a:ext cx="800100" cy="933450"/>
          </a:xfrm>
          <a:prstGeom prst="rect">
            <a:avLst/>
          </a:prstGeom>
        </p:spPr>
      </p:pic>
      <p:sp>
        <p:nvSpPr>
          <p:cNvPr id="9" name="TextBox 8">
            <a:extLst>
              <a:ext uri="{FF2B5EF4-FFF2-40B4-BE49-F238E27FC236}">
                <a16:creationId xmlns:a16="http://schemas.microsoft.com/office/drawing/2014/main" id="{60682CD3-9B0F-0938-85A9-2407B7852967}"/>
              </a:ext>
            </a:extLst>
          </p:cNvPr>
          <p:cNvSpPr txBox="1"/>
          <p:nvPr/>
        </p:nvSpPr>
        <p:spPr>
          <a:xfrm>
            <a:off x="960405" y="283693"/>
            <a:ext cx="10117907" cy="892552"/>
          </a:xfrm>
          <a:prstGeom prst="rect">
            <a:avLst/>
          </a:prstGeom>
          <a:noFill/>
        </p:spPr>
        <p:txBody>
          <a:bodyPr wrap="square">
            <a:spAutoFit/>
          </a:bodyPr>
          <a:lstStyle/>
          <a:p>
            <a:pPr algn="just"/>
            <a:r>
              <a:rPr lang="vi-VN" sz="2600" b="1" i="0" dirty="0">
                <a:effectLst/>
                <a:latin typeface="Times New Roman" panose="02020603050405020304" pitchFamily="18" charset="0"/>
                <a:cs typeface="Times New Roman" panose="02020603050405020304" pitchFamily="18" charset="0"/>
              </a:rPr>
              <a:t>1</a:t>
            </a:r>
            <a:r>
              <a:rPr lang="en-US" sz="2600" b="1" i="0" dirty="0">
                <a:effectLst/>
                <a:latin typeface="Times New Roman" panose="02020603050405020304" pitchFamily="18" charset="0"/>
                <a:cs typeface="Times New Roman" panose="02020603050405020304" pitchFamily="18" charset="0"/>
              </a:rPr>
              <a:t>.</a:t>
            </a:r>
            <a:r>
              <a:rPr lang="vi-VN" sz="2600" b="1" i="0" dirty="0">
                <a:solidFill>
                  <a:srgbClr val="008000"/>
                </a:solidFill>
                <a:effectLst/>
                <a:latin typeface="Times New Roman" panose="02020603050405020304" pitchFamily="18" charset="0"/>
                <a:cs typeface="Times New Roman" panose="02020603050405020304" pitchFamily="18" charset="0"/>
              </a:rPr>
              <a:t> </a:t>
            </a:r>
            <a:r>
              <a:rPr lang="vi-VN" sz="2600" b="1" i="0" dirty="0">
                <a:solidFill>
                  <a:srgbClr val="212529"/>
                </a:solidFill>
                <a:effectLst/>
                <a:latin typeface="Times New Roman" panose="02020603050405020304" pitchFamily="18" charset="0"/>
                <a:cs typeface="Times New Roman" panose="02020603050405020304" pitchFamily="18" charset="0"/>
              </a:rPr>
              <a:t>Em hãy nói cách Hoa xưng hô với các thành viên trong gia đình thuộc họ hàng bên nội, bên ngoại trong sơ đồ dưới đây.</a:t>
            </a:r>
            <a:endParaRPr lang="en-US" sz="2600" b="1" dirty="0">
              <a:latin typeface="Times New Roman" panose="02020603050405020304" pitchFamily="18" charset="0"/>
              <a:cs typeface="Times New Roman" panose="02020603050405020304" pitchFamily="18" charset="0"/>
            </a:endParaRPr>
          </a:p>
        </p:txBody>
      </p:sp>
      <p:pic>
        <p:nvPicPr>
          <p:cNvPr id="1026" name="Picture 2" descr="20220527083626_wm_shs-tu-nhien-va-xa-hoi-3">
            <a:extLst>
              <a:ext uri="{FF2B5EF4-FFF2-40B4-BE49-F238E27FC236}">
                <a16:creationId xmlns:a16="http://schemas.microsoft.com/office/drawing/2014/main" id="{17D29CA3-B0B5-A41B-D99E-E9A7B8437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11502" r="4319" b="50533"/>
          <a:stretch/>
        </p:blipFill>
        <p:spPr bwMode="auto">
          <a:xfrm>
            <a:off x="438703" y="1287042"/>
            <a:ext cx="11545252" cy="5332570"/>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Up Ribbon 8">
            <a:extLst>
              <a:ext uri="{FF2B5EF4-FFF2-40B4-BE49-F238E27FC236}">
                <a16:creationId xmlns:a16="http://schemas.microsoft.com/office/drawing/2014/main" id="{9E57F066-7DED-697A-FDEF-66AB8E0FAD6E}"/>
              </a:ext>
            </a:extLst>
          </p:cNvPr>
          <p:cNvSpPr/>
          <p:nvPr/>
        </p:nvSpPr>
        <p:spPr>
          <a:xfrm>
            <a:off x="689317" y="4274532"/>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Times New Roman" panose="02020603050405020304" pitchFamily="18" charset="0"/>
                <a:ea typeface="Open Sans" panose="020B0606030504020204" pitchFamily="34" charset="0"/>
                <a:cs typeface="Times New Roman" panose="02020603050405020304" pitchFamily="18" charset="0"/>
              </a:rPr>
              <a:t>Bác gái</a:t>
            </a:r>
            <a:endParaRPr lang="x-none" b="1">
              <a:solidFill>
                <a:srgbClr val="FF33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3" name="Curved Up Ribbon 8">
            <a:extLst>
              <a:ext uri="{FF2B5EF4-FFF2-40B4-BE49-F238E27FC236}">
                <a16:creationId xmlns:a16="http://schemas.microsoft.com/office/drawing/2014/main" id="{2BACB191-EA1A-EBA8-B35B-981ACD31F78B}"/>
              </a:ext>
            </a:extLst>
          </p:cNvPr>
          <p:cNvSpPr/>
          <p:nvPr/>
        </p:nvSpPr>
        <p:spPr>
          <a:xfrm>
            <a:off x="689317"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Times New Roman" panose="02020603050405020304" pitchFamily="18" charset="0"/>
                <a:ea typeface="Open Sans" panose="020B0606030504020204" pitchFamily="34" charset="0"/>
                <a:cs typeface="Times New Roman" panose="02020603050405020304" pitchFamily="18" charset="0"/>
              </a:rPr>
              <a:t>Anh họ</a:t>
            </a:r>
            <a:endParaRPr lang="x-none" b="1">
              <a:solidFill>
                <a:srgbClr val="FF33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4" name="Curved Up Ribbon 8">
            <a:extLst>
              <a:ext uri="{FF2B5EF4-FFF2-40B4-BE49-F238E27FC236}">
                <a16:creationId xmlns:a16="http://schemas.microsoft.com/office/drawing/2014/main" id="{C7F8059E-FDF5-D4BF-232F-BBBC6F73C5BA}"/>
              </a:ext>
            </a:extLst>
          </p:cNvPr>
          <p:cNvSpPr/>
          <p:nvPr/>
        </p:nvSpPr>
        <p:spPr>
          <a:xfrm>
            <a:off x="2478402"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Times New Roman" panose="02020603050405020304" pitchFamily="18" charset="0"/>
                <a:ea typeface="Open Sans" panose="020B0606030504020204" pitchFamily="34" charset="0"/>
                <a:cs typeface="Times New Roman" panose="02020603050405020304" pitchFamily="18" charset="0"/>
              </a:rPr>
              <a:t>Chị họ</a:t>
            </a:r>
            <a:endParaRPr lang="x-none" b="1">
              <a:solidFill>
                <a:srgbClr val="FF33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Curved Up Ribbon 8">
            <a:extLst>
              <a:ext uri="{FF2B5EF4-FFF2-40B4-BE49-F238E27FC236}">
                <a16:creationId xmlns:a16="http://schemas.microsoft.com/office/drawing/2014/main" id="{1C0FD4E8-6B74-DFE6-D5B1-808CDB0E03A7}"/>
              </a:ext>
            </a:extLst>
          </p:cNvPr>
          <p:cNvSpPr/>
          <p:nvPr/>
        </p:nvSpPr>
        <p:spPr>
          <a:xfrm>
            <a:off x="9927102" y="423289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Times New Roman" panose="02020603050405020304" pitchFamily="18" charset="0"/>
                <a:ea typeface="Open Sans" panose="020B0606030504020204" pitchFamily="34" charset="0"/>
                <a:cs typeface="Times New Roman" panose="02020603050405020304" pitchFamily="18" charset="0"/>
              </a:rPr>
              <a:t>Chú </a:t>
            </a:r>
            <a:endParaRPr lang="x-none" b="1">
              <a:solidFill>
                <a:srgbClr val="FF33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6" name="Curved Up Ribbon 8">
            <a:extLst>
              <a:ext uri="{FF2B5EF4-FFF2-40B4-BE49-F238E27FC236}">
                <a16:creationId xmlns:a16="http://schemas.microsoft.com/office/drawing/2014/main" id="{80966ED3-CAA4-7F58-5231-7DCD7B19470E}"/>
              </a:ext>
            </a:extLst>
          </p:cNvPr>
          <p:cNvSpPr/>
          <p:nvPr/>
        </p:nvSpPr>
        <p:spPr>
          <a:xfrm>
            <a:off x="9024283" y="594190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Times New Roman" panose="02020603050405020304" pitchFamily="18" charset="0"/>
                <a:ea typeface="Open Sans" panose="020B0606030504020204" pitchFamily="34" charset="0"/>
                <a:cs typeface="Times New Roman" panose="02020603050405020304" pitchFamily="18" charset="0"/>
              </a:rPr>
              <a:t>Em họ</a:t>
            </a:r>
            <a:endParaRPr lang="x-none" b="1">
              <a:solidFill>
                <a:srgbClr val="FF3300"/>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4134615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BAFECF-0F25-8DD7-2273-B5C96E673CF7}"/>
              </a:ext>
            </a:extLst>
          </p:cNvPr>
          <p:cNvSpPr txBox="1"/>
          <p:nvPr/>
        </p:nvSpPr>
        <p:spPr>
          <a:xfrm>
            <a:off x="4843698" y="278539"/>
            <a:ext cx="3721396" cy="923330"/>
          </a:xfrm>
          <a:prstGeom prst="rect">
            <a:avLst/>
          </a:prstGeom>
          <a:noFill/>
        </p:spPr>
        <p:txBody>
          <a:bodyPr wrap="square" rtlCol="0">
            <a:spAutoFit/>
          </a:bodyPr>
          <a:lstStyle/>
          <a:p>
            <a:r>
              <a:rPr lang="en-US" sz="54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Tiết</a:t>
            </a:r>
            <a:r>
              <a:rPr lang="en-US" sz="54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2</a:t>
            </a:r>
          </a:p>
        </p:txBody>
      </p:sp>
      <p:grpSp>
        <p:nvGrpSpPr>
          <p:cNvPr id="6" name="Group 9">
            <a:extLst>
              <a:ext uri="{FF2B5EF4-FFF2-40B4-BE49-F238E27FC236}">
                <a16:creationId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918748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6310" y="4278807"/>
            <a:ext cx="2775690" cy="2579193"/>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6" name="TextBox 5">
            <a:extLst>
              <a:ext uri="{FF2B5EF4-FFF2-40B4-BE49-F238E27FC236}">
                <a16:creationId xmlns:a16="http://schemas.microsoft.com/office/drawing/2014/main" id="{9CAFF482-2581-3BD5-7647-DBA313129F26}"/>
              </a:ext>
            </a:extLst>
          </p:cNvPr>
          <p:cNvSpPr txBox="1"/>
          <p:nvPr/>
        </p:nvSpPr>
        <p:spPr>
          <a:xfrm>
            <a:off x="157943" y="220901"/>
            <a:ext cx="10860934" cy="1055608"/>
          </a:xfrm>
          <a:prstGeom prst="roundRect">
            <a:avLst/>
          </a:prstGeom>
          <a:solidFill>
            <a:schemeClr val="accent4">
              <a:lumMod val="20000"/>
              <a:lumOff val="80000"/>
            </a:schemeClr>
          </a:solidFill>
          <a:ln w="12700">
            <a:solidFill>
              <a:schemeClr val="tx1"/>
            </a:solidFill>
          </a:ln>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2. </a:t>
            </a:r>
            <a:r>
              <a:rPr lang="en-US" sz="2800" b="1" i="0" dirty="0" err="1">
                <a:solidFill>
                  <a:srgbClr val="002060"/>
                </a:solidFill>
                <a:effectLst/>
                <a:latin typeface="Times New Roman" panose="02020603050405020304" pitchFamily="18" charset="0"/>
                <a:cs typeface="Times New Roman" panose="02020603050405020304" pitchFamily="18" charset="0"/>
              </a:rPr>
              <a:t>Kể</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tên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một</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số</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thành</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viên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trong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gia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đình</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họ</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hàng</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bên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nội</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bên</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ngoại</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của</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cs typeface="Times New Roman" panose="02020603050405020304" pitchFamily="18" charset="0"/>
              </a:rPr>
              <a:t>em</a:t>
            </a:r>
            <a:r>
              <a:rPr lang="en-US" sz="2800" b="1" i="0"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B7DA6AB9-FB0F-E1AD-1769-B7B9DF6905DF}"/>
              </a:ext>
            </a:extLst>
          </p:cNvPr>
          <p:cNvSpPr/>
          <p:nvPr/>
        </p:nvSpPr>
        <p:spPr>
          <a:xfrm>
            <a:off x="5160774" y="2025500"/>
            <a:ext cx="5053074" cy="1979205"/>
          </a:xfrm>
          <a:prstGeom prst="cloudCallout">
            <a:avLst>
              <a:gd name="adj1" fmla="val 52659"/>
              <a:gd name="adj2" fmla="val 74893"/>
            </a:avLst>
          </a:prstGeom>
          <a:solidFill>
            <a:schemeClr val="accent5">
              <a:lumMod val="20000"/>
              <a:lumOff val="80000"/>
            </a:schemeClr>
          </a:solidFill>
          <a:ln w="28575">
            <a:solidFill>
              <a:srgbClr val="99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Học</a:t>
            </a:r>
            <a:r>
              <a:rPr lang="en-US"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sinh</a:t>
            </a:r>
            <a:r>
              <a:rPr lang="en-US"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chia </a:t>
            </a:r>
            <a:r>
              <a:rPr lang="en-US" sz="32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sẻ</a:t>
            </a:r>
            <a:r>
              <a:rPr lang="en-US"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nhóm</a:t>
            </a:r>
            <a:endParaRPr lang="en-US"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37536" y="2904640"/>
            <a:ext cx="4727358" cy="3075536"/>
          </a:xfrm>
          <a:prstGeom prst="rect">
            <a:avLst/>
          </a:prstGeom>
        </p:spPr>
      </p:pic>
    </p:spTree>
    <p:extLst>
      <p:ext uri="{BB962C8B-B14F-4D97-AF65-F5344CB8AC3E}">
        <p14:creationId xmlns:p14="http://schemas.microsoft.com/office/powerpoint/2010/main" val="1108194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4ACF4B-1FD9-B39F-BC8C-4021E83304F3}"/>
              </a:ext>
            </a:extLst>
          </p:cNvPr>
          <p:cNvSpPr txBox="1"/>
          <p:nvPr/>
        </p:nvSpPr>
        <p:spPr>
          <a:xfrm>
            <a:off x="167040" y="263041"/>
            <a:ext cx="11117022" cy="544830"/>
          </a:xfrm>
          <a:prstGeom prst="roundRect">
            <a:avLst/>
          </a:prstGeom>
          <a:solidFill>
            <a:schemeClr val="accent4">
              <a:lumMod val="20000"/>
              <a:lumOff val="80000"/>
            </a:schemeClr>
          </a:solidFill>
          <a:ln w="12700">
            <a:solidFill>
              <a:schemeClr val="tx1"/>
            </a:solidFill>
          </a:ln>
        </p:spPr>
        <p:txBody>
          <a:bodyPr wrap="square">
            <a:spAutoFit/>
          </a:bodyPr>
          <a:lstStyle/>
          <a:p>
            <a:r>
              <a:rPr lang="vi-VN" sz="2600" b="1" i="0" dirty="0">
                <a:solidFill>
                  <a:srgbClr val="002060"/>
                </a:solidFill>
                <a:effectLst/>
                <a:latin typeface="Times New Roman" panose="02020603050405020304" pitchFamily="18" charset="0"/>
                <a:cs typeface="Times New Roman" panose="02020603050405020304" pitchFamily="18" charset="0"/>
              </a:rPr>
              <a:t>3</a:t>
            </a:r>
            <a:r>
              <a:rPr lang="en-US" sz="2600" b="1" dirty="0">
                <a:solidFill>
                  <a:srgbClr val="002060"/>
                </a:solidFill>
                <a:latin typeface="Times New Roman" panose="02020603050405020304" pitchFamily="18" charset="0"/>
                <a:cs typeface="Times New Roman" panose="02020603050405020304" pitchFamily="18" charset="0"/>
              </a:rPr>
              <a:t>. </a:t>
            </a:r>
            <a:r>
              <a:rPr lang="vi-VN" sz="2600" b="1" i="0" dirty="0">
                <a:solidFill>
                  <a:srgbClr val="002060"/>
                </a:solidFill>
                <a:effectLst/>
                <a:latin typeface="Times New Roman" panose="02020603050405020304" pitchFamily="18" charset="0"/>
                <a:cs typeface="Times New Roman" panose="02020603050405020304" pitchFamily="18" charset="0"/>
              </a:rPr>
              <a:t>Em thường làm gì để thể hiện tình cảm của mình đối với họ</a:t>
            </a:r>
            <a:r>
              <a:rPr lang="en-US" sz="2600" b="1" i="0" dirty="0">
                <a:solidFill>
                  <a:srgbClr val="002060"/>
                </a:solidFill>
                <a:effectLst/>
                <a:latin typeface="Times New Roman" panose="02020603050405020304" pitchFamily="18" charset="0"/>
                <a:cs typeface="Times New Roman" panose="02020603050405020304" pitchFamily="18" charset="0"/>
              </a:rPr>
              <a:t> </a:t>
            </a:r>
            <a:r>
              <a:rPr lang="vi-VN" sz="2600" b="1" i="0" dirty="0">
                <a:solidFill>
                  <a:srgbClr val="002060"/>
                </a:solidFill>
                <a:effectLst/>
                <a:latin typeface="Times New Roman" panose="02020603050405020304" pitchFamily="18" charset="0"/>
                <a:cs typeface="Times New Roman" panose="02020603050405020304" pitchFamily="18" charset="0"/>
              </a:rPr>
              <a:t>hàng?</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6F2E0EFF-DB32-2A09-9358-CC950799B48C}"/>
              </a:ext>
            </a:extLst>
          </p:cNvPr>
          <p:cNvPicPr>
            <a:picLocks noChangeAspect="1"/>
          </p:cNvPicPr>
          <p:nvPr/>
        </p:nvPicPr>
        <p:blipFill rotWithShape="1">
          <a:blip r:embed="rId4"/>
          <a:srcRect r="884"/>
          <a:stretch/>
        </p:blipFill>
        <p:spPr>
          <a:xfrm>
            <a:off x="250350" y="1292072"/>
            <a:ext cx="5449148" cy="3642482"/>
          </a:xfrm>
          <a:prstGeom prst="rect">
            <a:avLst/>
          </a:prstGeom>
        </p:spPr>
      </p:pic>
      <p:pic>
        <p:nvPicPr>
          <p:cNvPr id="2050" name="Picture 2" descr="20220527083626_wm_shs-tu-nhien-va-xa-hoi-3">
            <a:extLst>
              <a:ext uri="{FF2B5EF4-FFF2-40B4-BE49-F238E27FC236}">
                <a16:creationId xmlns:a16="http://schemas.microsoft.com/office/drawing/2014/main" id="{4924FE2A-02E9-0DB4-3129-20B0827A8E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78" t="5496" r="8044" b="55971"/>
          <a:stretch/>
        </p:blipFill>
        <p:spPr bwMode="auto">
          <a:xfrm>
            <a:off x="5725551" y="1442789"/>
            <a:ext cx="5864939" cy="3642482"/>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88062" y="4881478"/>
            <a:ext cx="2259552" cy="2099593"/>
          </a:xfrm>
          <a:prstGeom prst="rect">
            <a:avLst/>
          </a:prstGeom>
        </p:spPr>
      </p:pic>
      <p:sp>
        <p:nvSpPr>
          <p:cNvPr id="7" name="TextBox 6">
            <a:extLst>
              <a:ext uri="{FF2B5EF4-FFF2-40B4-BE49-F238E27FC236}">
                <a16:creationId xmlns:a16="http://schemas.microsoft.com/office/drawing/2014/main" id="{2F9885DE-AF0F-C349-0D92-466EF56FC6F0}"/>
              </a:ext>
            </a:extLst>
          </p:cNvPr>
          <p:cNvSpPr txBox="1"/>
          <p:nvPr/>
        </p:nvSpPr>
        <p:spPr>
          <a:xfrm>
            <a:off x="276402" y="5053192"/>
            <a:ext cx="6583680" cy="523220"/>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đang</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gặp</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nhau</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vào</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dịp</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gì</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67EC83E4-772B-F1AD-9E55-65E9AF58A34B}"/>
              </a:ext>
            </a:extLst>
          </p:cNvPr>
          <p:cNvSpPr txBox="1"/>
          <p:nvPr/>
        </p:nvSpPr>
        <p:spPr>
          <a:xfrm>
            <a:off x="276402" y="5676357"/>
            <a:ext cx="9034272" cy="954107"/>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Tình</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cảm</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hình</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thể</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hiện</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p>
          <a:p>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như</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thế</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nào</a:t>
            </a:r>
            <a:r>
              <a:rPr lang="en-US" sz="2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a:t>
            </a:r>
          </a:p>
        </p:txBody>
      </p:sp>
    </p:spTree>
    <p:extLst>
      <p:ext uri="{BB962C8B-B14F-4D97-AF65-F5344CB8AC3E}">
        <p14:creationId xmlns:p14="http://schemas.microsoft.com/office/powerpoint/2010/main" val="3393972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1791" y="4580821"/>
            <a:ext cx="2583115" cy="2400251"/>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5" name="TextBox 4">
            <a:extLst>
              <a:ext uri="{FF2B5EF4-FFF2-40B4-BE49-F238E27FC236}">
                <a16:creationId xmlns:a16="http://schemas.microsoft.com/office/drawing/2014/main" id="{0FC32321-4A2D-4B31-8E62-7CF869857861}"/>
              </a:ext>
            </a:extLst>
          </p:cNvPr>
          <p:cNvSpPr txBox="1"/>
          <p:nvPr/>
        </p:nvSpPr>
        <p:spPr>
          <a:xfrm>
            <a:off x="801860" y="1172359"/>
            <a:ext cx="10128738" cy="3439239"/>
          </a:xfrm>
          <a:prstGeom prst="roundRect">
            <a:avLst/>
          </a:prstGeom>
          <a:solidFill>
            <a:schemeClr val="accent5">
              <a:lumMod val="20000"/>
              <a:lumOff val="80000"/>
            </a:schemeClr>
          </a:solidFill>
          <a:ln>
            <a:solidFill>
              <a:srgbClr val="990000"/>
            </a:solidFill>
          </a:ln>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người trong hình có mối quan hệ họ hàng với nhau, được thể hiện qua cách xưng hô. Họ gặp nhau vào dịp sinh nhật của một thành viên trong họ hàng và tết Nguyên đán.</a:t>
            </a:r>
          </a:p>
          <a:p>
            <a:pPr algn="just"/>
            <a:r>
              <a:rPr lang="en-US" sz="2800">
                <a:latin typeface="Times New Roman" panose="02020603050405020304" pitchFamily="18" charset="0"/>
                <a:cs typeface="Times New Roman" panose="02020603050405020304" pitchFamily="18" charset="0"/>
              </a:rPr>
              <a:t>	Những người trong hình thể hiện tình cảm gắn bó với nhau, thông qua hành động đến thăm nhau và chúc Tết nhau nhân dịp đón năm mới ; tặng quà nhân dịp sinh nhật; sự vui vẻ của mỗi người khi gặp họ hang của mình. </a:t>
            </a:r>
          </a:p>
        </p:txBody>
      </p:sp>
      <p:sp>
        <p:nvSpPr>
          <p:cNvPr id="6" name="TextBox 5">
            <a:extLst>
              <a:ext uri="{FF2B5EF4-FFF2-40B4-BE49-F238E27FC236}">
                <a16:creationId xmlns:a16="http://schemas.microsoft.com/office/drawing/2014/main" id="{3F7C65FA-72E9-DE9F-EAF0-65AFE0814E85}"/>
              </a:ext>
            </a:extLst>
          </p:cNvPr>
          <p:cNvSpPr txBox="1"/>
          <p:nvPr/>
        </p:nvSpPr>
        <p:spPr>
          <a:xfrm>
            <a:off x="365760" y="344585"/>
            <a:ext cx="2489981" cy="578882"/>
          </a:xfrm>
          <a:prstGeom prst="roundRect">
            <a:avLst/>
          </a:prstGeom>
          <a:noFill/>
          <a:ln w="28575">
            <a:solidFill>
              <a:srgbClr val="990000"/>
            </a:solidFill>
            <a:prstDash val="sysDash"/>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Kết luận</a:t>
            </a:r>
          </a:p>
        </p:txBody>
      </p:sp>
      <p:pic>
        <p:nvPicPr>
          <p:cNvPr id="3" name="Picture 2"/>
          <p:cNvPicPr>
            <a:picLocks noChangeAspect="1"/>
          </p:cNvPicPr>
          <p:nvPr/>
        </p:nvPicPr>
        <p:blipFill>
          <a:blip r:embed="rId5"/>
          <a:stretch>
            <a:fillRect/>
          </a:stretch>
        </p:blipFill>
        <p:spPr>
          <a:xfrm>
            <a:off x="252882" y="4980705"/>
            <a:ext cx="2341067" cy="1749704"/>
          </a:xfrm>
          <a:prstGeom prst="rect">
            <a:avLst/>
          </a:prstGeom>
        </p:spPr>
      </p:pic>
    </p:spTree>
    <p:extLst>
      <p:ext uri="{BB962C8B-B14F-4D97-AF65-F5344CB8AC3E}">
        <p14:creationId xmlns:p14="http://schemas.microsoft.com/office/powerpoint/2010/main" val="118476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a16="http://schemas.microsoft.com/office/drawing/2014/main" id="{907AD0AB-6A28-DEDD-EFF3-1C1461FE50D3}"/>
              </a:ext>
            </a:extLst>
          </p:cNvPr>
          <p:cNvPicPr>
            <a:picLocks noChangeAspect="1"/>
          </p:cNvPicPr>
          <p:nvPr/>
        </p:nvPicPr>
        <p:blipFill rotWithShape="1">
          <a:blip r:embed="rId5"/>
          <a:srcRect t="13006" b="20718"/>
          <a:stretch/>
        </p:blipFill>
        <p:spPr>
          <a:xfrm>
            <a:off x="113413" y="99455"/>
            <a:ext cx="933450" cy="820667"/>
          </a:xfrm>
          <a:prstGeom prst="rect">
            <a:avLst/>
          </a:prstGeom>
        </p:spPr>
      </p:pic>
      <p:sp>
        <p:nvSpPr>
          <p:cNvPr id="9" name="TextBox 8">
            <a:extLst>
              <a:ext uri="{FF2B5EF4-FFF2-40B4-BE49-F238E27FC236}">
                <a16:creationId xmlns:a16="http://schemas.microsoft.com/office/drawing/2014/main" id="{8C223AAB-A886-EE24-4B0C-55ABDB207749}"/>
              </a:ext>
            </a:extLst>
          </p:cNvPr>
          <p:cNvSpPr txBox="1"/>
          <p:nvPr/>
        </p:nvSpPr>
        <p:spPr>
          <a:xfrm>
            <a:off x="1014082" y="244244"/>
            <a:ext cx="10078341" cy="892552"/>
          </a:xfrm>
          <a:prstGeom prst="rect">
            <a:avLst/>
          </a:prstGeom>
          <a:noFill/>
        </p:spPr>
        <p:txBody>
          <a:bodyPr wrap="square">
            <a:spAutoFit/>
          </a:bodyPr>
          <a:lstStyle/>
          <a:p>
            <a:pPr algn="just"/>
            <a:r>
              <a:rPr lang="vi-VN" sz="2600" b="1" i="0" dirty="0">
                <a:solidFill>
                  <a:srgbClr val="002060"/>
                </a:solidFill>
                <a:effectLst/>
                <a:latin typeface="Times New Roman" panose="02020603050405020304" pitchFamily="18" charset="0"/>
                <a:cs typeface="Times New Roman" panose="02020603050405020304" pitchFamily="18" charset="0"/>
              </a:rPr>
              <a:t>Viết cách xưng hô hoặc dán ảnh các thành viên trong gia đình thuộc họ hàng bên nội, bên ngoại của em vào sơ đồ gợi ý dưới đây.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F998601-D585-E4FA-F1CA-58D9FEF63444}"/>
              </a:ext>
            </a:extLst>
          </p:cNvPr>
          <p:cNvSpPr/>
          <p:nvPr/>
        </p:nvSpPr>
        <p:spPr>
          <a:xfrm>
            <a:off x="2900111" y="1590412"/>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Ông nội</a:t>
            </a:r>
          </a:p>
        </p:txBody>
      </p:sp>
      <p:cxnSp>
        <p:nvCxnSpPr>
          <p:cNvPr id="11" name="Straight Connector 10">
            <a:extLst>
              <a:ext uri="{FF2B5EF4-FFF2-40B4-BE49-F238E27FC236}">
                <a16:creationId xmlns:a16="http://schemas.microsoft.com/office/drawing/2014/main" id="{8F52BAB1-06C3-18B6-4A69-81D622BCA7D5}"/>
              </a:ext>
            </a:extLst>
          </p:cNvPr>
          <p:cNvCxnSpPr>
            <a:cxnSpLocks/>
            <a:stCxn id="6" idx="3"/>
          </p:cNvCxnSpPr>
          <p:nvPr/>
        </p:nvCxnSpPr>
        <p:spPr>
          <a:xfrm>
            <a:off x="4208407" y="191396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4F1B55-F006-7F27-CBA8-AC6B4F005609}"/>
              </a:ext>
            </a:extLst>
          </p:cNvPr>
          <p:cNvSpPr/>
          <p:nvPr/>
        </p:nvSpPr>
        <p:spPr>
          <a:xfrm>
            <a:off x="5106394" y="1590412"/>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id="{4A52821D-EEA3-6C6A-BBF8-C578FD697A86}"/>
              </a:ext>
            </a:extLst>
          </p:cNvPr>
          <p:cNvCxnSpPr>
            <a:stCxn id="6" idx="3"/>
            <a:endCxn id="16" idx="1"/>
          </p:cNvCxnSpPr>
          <p:nvPr/>
        </p:nvCxnSpPr>
        <p:spPr>
          <a:xfrm>
            <a:off x="4208407" y="1913969"/>
            <a:ext cx="89798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8C90F04-4F0A-DD98-5DAD-65AD125DE0D0}"/>
              </a:ext>
            </a:extLst>
          </p:cNvPr>
          <p:cNvCxnSpPr/>
          <p:nvPr/>
        </p:nvCxnSpPr>
        <p:spPr>
          <a:xfrm>
            <a:off x="4657400" y="1913969"/>
            <a:ext cx="0" cy="913637"/>
          </a:xfrm>
          <a:prstGeom prst="line">
            <a:avLst/>
          </a:prstGeom>
          <a:ln w="28575"/>
        </p:spPr>
        <p:style>
          <a:lnRef idx="1">
            <a:schemeClr val="dk1"/>
          </a:lnRef>
          <a:fillRef idx="0">
            <a:schemeClr val="dk1"/>
          </a:fillRef>
          <a:effectRef idx="0">
            <a:schemeClr val="dk1"/>
          </a:effectRef>
          <a:fontRef idx="minor">
            <a:schemeClr val="tx1"/>
          </a:fontRef>
        </p:style>
      </p:cxnSp>
      <p:pic>
        <p:nvPicPr>
          <p:cNvPr id="21" name="Picture 20" descr="Shape, square&#10;&#10;Description automatically generated">
            <a:extLst>
              <a:ext uri="{FF2B5EF4-FFF2-40B4-BE49-F238E27FC236}">
                <a16:creationId xmlns:a16="http://schemas.microsoft.com/office/drawing/2014/main" id="{CA65AAE3-EC0A-462B-104C-243788BA03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3666834" y="2827606"/>
            <a:ext cx="1981132" cy="647112"/>
          </a:xfrm>
          <a:prstGeom prst="rect">
            <a:avLst/>
          </a:prstGeom>
        </p:spPr>
      </p:pic>
      <p:sp>
        <p:nvSpPr>
          <p:cNvPr id="24" name="Rectangle: Rounded Corners 23">
            <a:extLst>
              <a:ext uri="{FF2B5EF4-FFF2-40B4-BE49-F238E27FC236}">
                <a16:creationId xmlns:a16="http://schemas.microsoft.com/office/drawing/2014/main" id="{C52F176A-2F6A-9959-A897-18697CEB5647}"/>
              </a:ext>
            </a:extLst>
          </p:cNvPr>
          <p:cNvSpPr/>
          <p:nvPr/>
        </p:nvSpPr>
        <p:spPr>
          <a:xfrm>
            <a:off x="3209444" y="3457729"/>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BF043E5-918A-3CB3-419C-C4FE5156433B}"/>
              </a:ext>
            </a:extLst>
          </p:cNvPr>
          <p:cNvSpPr/>
          <p:nvPr/>
        </p:nvSpPr>
        <p:spPr>
          <a:xfrm>
            <a:off x="5138474" y="3474718"/>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Bố</a:t>
            </a:r>
          </a:p>
        </p:txBody>
      </p:sp>
      <p:cxnSp>
        <p:nvCxnSpPr>
          <p:cNvPr id="26" name="Straight Connector 25">
            <a:extLst>
              <a:ext uri="{FF2B5EF4-FFF2-40B4-BE49-F238E27FC236}">
                <a16:creationId xmlns:a16="http://schemas.microsoft.com/office/drawing/2014/main" id="{4B59ACAA-CE86-ED14-C2B7-6ACB6717D90C}"/>
              </a:ext>
            </a:extLst>
          </p:cNvPr>
          <p:cNvCxnSpPr>
            <a:stCxn id="24" idx="1"/>
          </p:cNvCxnSpPr>
          <p:nvPr/>
        </p:nvCxnSpPr>
        <p:spPr>
          <a:xfrm flipH="1">
            <a:off x="2307105" y="3781286"/>
            <a:ext cx="902339" cy="0"/>
          </a:xfrm>
          <a:prstGeom prst="line">
            <a:avLst/>
          </a:prstGeom>
          <a:ln w="28575"/>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a16="http://schemas.microsoft.com/office/drawing/2014/main" id="{3A46CCAE-13AC-90C9-8969-3939163F20DB}"/>
              </a:ext>
            </a:extLst>
          </p:cNvPr>
          <p:cNvSpPr/>
          <p:nvPr/>
        </p:nvSpPr>
        <p:spPr>
          <a:xfrm>
            <a:off x="1372543" y="3444290"/>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cxnSp>
        <p:nvCxnSpPr>
          <p:cNvPr id="29" name="Straight Connector 28">
            <a:extLst>
              <a:ext uri="{FF2B5EF4-FFF2-40B4-BE49-F238E27FC236}">
                <a16:creationId xmlns:a16="http://schemas.microsoft.com/office/drawing/2014/main" id="{2F0F880B-3F65-F6A9-421D-60C9F72ADCBF}"/>
              </a:ext>
            </a:extLst>
          </p:cNvPr>
          <p:cNvCxnSpPr/>
          <p:nvPr/>
        </p:nvCxnSpPr>
        <p:spPr>
          <a:xfrm>
            <a:off x="2727721" y="3781286"/>
            <a:ext cx="0" cy="1226812"/>
          </a:xfrm>
          <a:prstGeom prst="line">
            <a:avLst/>
          </a:prstGeom>
          <a:ln w="28575"/>
        </p:spPr>
        <p:style>
          <a:lnRef idx="1">
            <a:schemeClr val="dk1"/>
          </a:lnRef>
          <a:fillRef idx="0">
            <a:schemeClr val="dk1"/>
          </a:fillRef>
          <a:effectRef idx="0">
            <a:schemeClr val="dk1"/>
          </a:effectRef>
          <a:fontRef idx="minor">
            <a:schemeClr val="tx1"/>
          </a:fontRef>
        </p:style>
      </p:cxnSp>
      <p:pic>
        <p:nvPicPr>
          <p:cNvPr id="31" name="Picture 30" descr="Shape, square&#10;&#10;Description automatically generated">
            <a:extLst>
              <a:ext uri="{FF2B5EF4-FFF2-40B4-BE49-F238E27FC236}">
                <a16:creationId xmlns:a16="http://schemas.microsoft.com/office/drawing/2014/main" id="{C6E745B3-FB89-9AC5-A5F2-F997AFEC0D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1737155" y="4990342"/>
            <a:ext cx="1981132" cy="647112"/>
          </a:xfrm>
          <a:prstGeom prst="rect">
            <a:avLst/>
          </a:prstGeom>
        </p:spPr>
      </p:pic>
      <p:sp>
        <p:nvSpPr>
          <p:cNvPr id="32" name="Rectangle: Rounded Corners 31">
            <a:extLst>
              <a:ext uri="{FF2B5EF4-FFF2-40B4-BE49-F238E27FC236}">
                <a16:creationId xmlns:a16="http://schemas.microsoft.com/office/drawing/2014/main" id="{7316243E-49A1-8CAF-9D89-E42474A932A7}"/>
              </a:ext>
            </a:extLst>
          </p:cNvPr>
          <p:cNvSpPr/>
          <p:nvPr/>
        </p:nvSpPr>
        <p:spPr>
          <a:xfrm>
            <a:off x="1279765" y="5634383"/>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33" name="Rectangle: Rounded Corners 32">
            <a:extLst>
              <a:ext uri="{FF2B5EF4-FFF2-40B4-BE49-F238E27FC236}">
                <a16:creationId xmlns:a16="http://schemas.microsoft.com/office/drawing/2014/main" id="{235D64B1-3875-2ED4-6246-18A85907FB25}"/>
              </a:ext>
            </a:extLst>
          </p:cNvPr>
          <p:cNvSpPr/>
          <p:nvPr/>
        </p:nvSpPr>
        <p:spPr>
          <a:xfrm>
            <a:off x="3243433" y="5634535"/>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34" name="Rectangle: Rounded Corners 33">
            <a:extLst>
              <a:ext uri="{FF2B5EF4-FFF2-40B4-BE49-F238E27FC236}">
                <a16:creationId xmlns:a16="http://schemas.microsoft.com/office/drawing/2014/main" id="{56DAA713-F0D4-DF6B-BB94-6602F3074908}"/>
              </a:ext>
            </a:extLst>
          </p:cNvPr>
          <p:cNvSpPr/>
          <p:nvPr/>
        </p:nvSpPr>
        <p:spPr>
          <a:xfrm>
            <a:off x="7198681" y="1615627"/>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sp>
        <p:nvSpPr>
          <p:cNvPr id="35" name="Rectangle: Rounded Corners 34">
            <a:extLst>
              <a:ext uri="{FF2B5EF4-FFF2-40B4-BE49-F238E27FC236}">
                <a16:creationId xmlns:a16="http://schemas.microsoft.com/office/drawing/2014/main" id="{6D52D17E-B04D-9A18-9633-C5A5666B0D1A}"/>
              </a:ext>
            </a:extLst>
          </p:cNvPr>
          <p:cNvSpPr/>
          <p:nvPr/>
        </p:nvSpPr>
        <p:spPr>
          <a:xfrm>
            <a:off x="9404964" y="1615627"/>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Bà ngoại</a:t>
            </a:r>
          </a:p>
        </p:txBody>
      </p:sp>
      <p:cxnSp>
        <p:nvCxnSpPr>
          <p:cNvPr id="36" name="Straight Connector 35">
            <a:extLst>
              <a:ext uri="{FF2B5EF4-FFF2-40B4-BE49-F238E27FC236}">
                <a16:creationId xmlns:a16="http://schemas.microsoft.com/office/drawing/2014/main" id="{57909596-6853-0EC8-8F8B-2408F455C1F8}"/>
              </a:ext>
            </a:extLst>
          </p:cNvPr>
          <p:cNvCxnSpPr/>
          <p:nvPr/>
        </p:nvCxnSpPr>
        <p:spPr>
          <a:xfrm>
            <a:off x="8955970" y="1939184"/>
            <a:ext cx="0" cy="913637"/>
          </a:xfrm>
          <a:prstGeom prst="line">
            <a:avLst/>
          </a:prstGeom>
          <a:ln w="28575"/>
        </p:spPr>
        <p:style>
          <a:lnRef idx="1">
            <a:schemeClr val="dk1"/>
          </a:lnRef>
          <a:fillRef idx="0">
            <a:schemeClr val="dk1"/>
          </a:fillRef>
          <a:effectRef idx="0">
            <a:schemeClr val="dk1"/>
          </a:effectRef>
          <a:fontRef idx="minor">
            <a:schemeClr val="tx1"/>
          </a:fontRef>
        </p:style>
      </p:cxnSp>
      <p:pic>
        <p:nvPicPr>
          <p:cNvPr id="37" name="Picture 36" descr="Shape, square&#10;&#10;Description automatically generated">
            <a:extLst>
              <a:ext uri="{FF2B5EF4-FFF2-40B4-BE49-F238E27FC236}">
                <a16:creationId xmlns:a16="http://schemas.microsoft.com/office/drawing/2014/main" id="{7CD2B319-0A2C-12CF-2675-941B8023DD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7965404" y="2852821"/>
            <a:ext cx="1981132" cy="647112"/>
          </a:xfrm>
          <a:prstGeom prst="rect">
            <a:avLst/>
          </a:prstGeom>
        </p:spPr>
      </p:pic>
      <p:sp>
        <p:nvSpPr>
          <p:cNvPr id="38" name="Rectangle: Rounded Corners 37">
            <a:extLst>
              <a:ext uri="{FF2B5EF4-FFF2-40B4-BE49-F238E27FC236}">
                <a16:creationId xmlns:a16="http://schemas.microsoft.com/office/drawing/2014/main" id="{488818F2-C25F-076D-5387-F4681817D0EF}"/>
              </a:ext>
            </a:extLst>
          </p:cNvPr>
          <p:cNvSpPr/>
          <p:nvPr/>
        </p:nvSpPr>
        <p:spPr>
          <a:xfrm>
            <a:off x="7508014" y="3482944"/>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Mẹ</a:t>
            </a:r>
          </a:p>
        </p:txBody>
      </p:sp>
      <p:sp>
        <p:nvSpPr>
          <p:cNvPr id="39" name="Rectangle: Rounded Corners 38">
            <a:extLst>
              <a:ext uri="{FF2B5EF4-FFF2-40B4-BE49-F238E27FC236}">
                <a16:creationId xmlns:a16="http://schemas.microsoft.com/office/drawing/2014/main" id="{CC3C1C9C-B1DE-06FD-52B0-A8B6A6E03969}"/>
              </a:ext>
            </a:extLst>
          </p:cNvPr>
          <p:cNvSpPr/>
          <p:nvPr/>
        </p:nvSpPr>
        <p:spPr>
          <a:xfrm>
            <a:off x="9437044" y="3499933"/>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cxnSp>
        <p:nvCxnSpPr>
          <p:cNvPr id="40" name="Straight Connector 39">
            <a:extLst>
              <a:ext uri="{FF2B5EF4-FFF2-40B4-BE49-F238E27FC236}">
                <a16:creationId xmlns:a16="http://schemas.microsoft.com/office/drawing/2014/main" id="{FAEF6742-C07A-D348-72CB-72E9728611C1}"/>
              </a:ext>
            </a:extLst>
          </p:cNvPr>
          <p:cNvCxnSpPr>
            <a:cxnSpLocks/>
            <a:stCxn id="38" idx="1"/>
            <a:endCxn id="25" idx="3"/>
          </p:cNvCxnSpPr>
          <p:nvPr/>
        </p:nvCxnSpPr>
        <p:spPr>
          <a:xfrm flipH="1" flipV="1">
            <a:off x="6053253" y="3798275"/>
            <a:ext cx="1454761" cy="8226"/>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D69DF20-1814-4CF6-BBB3-362518650C66}"/>
              </a:ext>
            </a:extLst>
          </p:cNvPr>
          <p:cNvCxnSpPr/>
          <p:nvPr/>
        </p:nvCxnSpPr>
        <p:spPr>
          <a:xfrm>
            <a:off x="6780633" y="3798275"/>
            <a:ext cx="0" cy="1226812"/>
          </a:xfrm>
          <a:prstGeom prst="line">
            <a:avLst/>
          </a:prstGeom>
          <a:ln w="28575"/>
        </p:spPr>
        <p:style>
          <a:lnRef idx="1">
            <a:schemeClr val="dk1"/>
          </a:lnRef>
          <a:fillRef idx="0">
            <a:schemeClr val="dk1"/>
          </a:fillRef>
          <a:effectRef idx="0">
            <a:schemeClr val="dk1"/>
          </a:effectRef>
          <a:fontRef idx="minor">
            <a:schemeClr val="tx1"/>
          </a:fontRef>
        </p:style>
      </p:cxnSp>
      <p:pic>
        <p:nvPicPr>
          <p:cNvPr id="42" name="Picture 41" descr="Shape, square&#10;&#10;Description automatically generated">
            <a:extLst>
              <a:ext uri="{FF2B5EF4-FFF2-40B4-BE49-F238E27FC236}">
                <a16:creationId xmlns:a16="http://schemas.microsoft.com/office/drawing/2014/main" id="{323DAACD-D149-6AEB-83E7-192312EDDD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5790067" y="5026705"/>
            <a:ext cx="1981132" cy="647112"/>
          </a:xfrm>
          <a:prstGeom prst="rect">
            <a:avLst/>
          </a:prstGeom>
        </p:spPr>
      </p:pic>
      <p:sp>
        <p:nvSpPr>
          <p:cNvPr id="43" name="Rectangle: Rounded Corners 42">
            <a:extLst>
              <a:ext uri="{FF2B5EF4-FFF2-40B4-BE49-F238E27FC236}">
                <a16:creationId xmlns:a16="http://schemas.microsoft.com/office/drawing/2014/main" id="{1DF6D605-4388-C9E2-932A-7525853B8079}"/>
              </a:ext>
            </a:extLst>
          </p:cNvPr>
          <p:cNvSpPr/>
          <p:nvPr/>
        </p:nvSpPr>
        <p:spPr>
          <a:xfrm>
            <a:off x="5364024" y="5668513"/>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Times New Roman" panose="02020603050405020304" pitchFamily="18" charset="0"/>
                <a:ea typeface="Open Sans" panose="020B0606030504020204" pitchFamily="34" charset="0"/>
                <a:cs typeface="Times New Roman" panose="02020603050405020304" pitchFamily="18" charset="0"/>
              </a:rPr>
              <a:t>Em</a:t>
            </a:r>
            <a:endParaRPr lang="en-US" sz="20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79B3BEEA-D7A6-BDAD-9221-95338CAB11D3}"/>
              </a:ext>
            </a:extLst>
          </p:cNvPr>
          <p:cNvSpPr/>
          <p:nvPr/>
        </p:nvSpPr>
        <p:spPr>
          <a:xfrm>
            <a:off x="7313809" y="5664825"/>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a:t>
            </a:r>
          </a:p>
        </p:txBody>
      </p:sp>
      <p:cxnSp>
        <p:nvCxnSpPr>
          <p:cNvPr id="45" name="Straight Connector 44">
            <a:extLst>
              <a:ext uri="{FF2B5EF4-FFF2-40B4-BE49-F238E27FC236}">
                <a16:creationId xmlns:a16="http://schemas.microsoft.com/office/drawing/2014/main" id="{06DB0DA3-4EEB-6741-9E1B-AB6941881155}"/>
              </a:ext>
            </a:extLst>
          </p:cNvPr>
          <p:cNvCxnSpPr/>
          <p:nvPr/>
        </p:nvCxnSpPr>
        <p:spPr>
          <a:xfrm>
            <a:off x="8506976" y="1937602"/>
            <a:ext cx="897987" cy="0"/>
          </a:xfrm>
          <a:prstGeom prst="line">
            <a:avLst/>
          </a:prstGeom>
          <a:ln w="28575"/>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D3C1D32F-61DE-D5AB-A68D-12E3B95A7EA7}"/>
              </a:ext>
            </a:extLst>
          </p:cNvPr>
          <p:cNvSpPr/>
          <p:nvPr/>
        </p:nvSpPr>
        <p:spPr>
          <a:xfrm>
            <a:off x="5106393" y="1589931"/>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Bà</a:t>
            </a:r>
            <a:r>
              <a:rPr lang="en-US"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nội</a:t>
            </a:r>
            <a:endParaRPr lang="en-US"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D16EA8BC-9A04-F3C5-2EA3-4295CB595B07}"/>
              </a:ext>
            </a:extLst>
          </p:cNvPr>
          <p:cNvSpPr/>
          <p:nvPr/>
        </p:nvSpPr>
        <p:spPr>
          <a:xfrm>
            <a:off x="3096616" y="3456194"/>
            <a:ext cx="1204571"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Bác trai</a:t>
            </a:r>
          </a:p>
        </p:txBody>
      </p:sp>
      <p:sp>
        <p:nvSpPr>
          <p:cNvPr id="51" name="Rectangle: Rounded Corners 50">
            <a:extLst>
              <a:ext uri="{FF2B5EF4-FFF2-40B4-BE49-F238E27FC236}">
                <a16:creationId xmlns:a16="http://schemas.microsoft.com/office/drawing/2014/main" id="{5CC55D9A-4A36-7FB6-5E4C-6D0D2302C621}"/>
              </a:ext>
            </a:extLst>
          </p:cNvPr>
          <p:cNvSpPr/>
          <p:nvPr/>
        </p:nvSpPr>
        <p:spPr>
          <a:xfrm>
            <a:off x="1199706" y="3442753"/>
            <a:ext cx="1097508"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Bác gái</a:t>
            </a:r>
          </a:p>
        </p:txBody>
      </p:sp>
      <p:sp>
        <p:nvSpPr>
          <p:cNvPr id="52" name="Rectangle: Rounded Corners 51">
            <a:extLst>
              <a:ext uri="{FF2B5EF4-FFF2-40B4-BE49-F238E27FC236}">
                <a16:creationId xmlns:a16="http://schemas.microsoft.com/office/drawing/2014/main" id="{5510EC37-A487-8DEB-AD22-59B74D9AEFE5}"/>
              </a:ext>
            </a:extLst>
          </p:cNvPr>
          <p:cNvSpPr/>
          <p:nvPr/>
        </p:nvSpPr>
        <p:spPr>
          <a:xfrm>
            <a:off x="1193336" y="5634383"/>
            <a:ext cx="1097507"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Anh họ</a:t>
            </a:r>
          </a:p>
        </p:txBody>
      </p:sp>
      <p:sp>
        <p:nvSpPr>
          <p:cNvPr id="53" name="Rectangle: Rounded Corners 52">
            <a:extLst>
              <a:ext uri="{FF2B5EF4-FFF2-40B4-BE49-F238E27FC236}">
                <a16:creationId xmlns:a16="http://schemas.microsoft.com/office/drawing/2014/main" id="{F459AF7F-B2AC-34C1-20E7-4E484B45FC43}"/>
              </a:ext>
            </a:extLst>
          </p:cNvPr>
          <p:cNvSpPr/>
          <p:nvPr/>
        </p:nvSpPr>
        <p:spPr>
          <a:xfrm>
            <a:off x="3105548" y="5634383"/>
            <a:ext cx="1204571"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Chị</a:t>
            </a:r>
            <a:r>
              <a:rPr lang="en-US"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họ</a:t>
            </a:r>
            <a:endParaRPr lang="en-US" sz="2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E5B67877-A6C5-EDE8-E5E6-84BFCE5954B3}"/>
              </a:ext>
            </a:extLst>
          </p:cNvPr>
          <p:cNvSpPr/>
          <p:nvPr/>
        </p:nvSpPr>
        <p:spPr>
          <a:xfrm>
            <a:off x="7002191" y="1614045"/>
            <a:ext cx="1504784"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 ngoại</a:t>
            </a:r>
          </a:p>
        </p:txBody>
      </p:sp>
      <p:sp>
        <p:nvSpPr>
          <p:cNvPr id="55" name="Rectangle: Rounded Corners 54">
            <a:extLst>
              <a:ext uri="{FF2B5EF4-FFF2-40B4-BE49-F238E27FC236}">
                <a16:creationId xmlns:a16="http://schemas.microsoft.com/office/drawing/2014/main" id="{AB3F86B2-CBAB-6086-3D21-74A54C130959}"/>
              </a:ext>
            </a:extLst>
          </p:cNvPr>
          <p:cNvSpPr/>
          <p:nvPr/>
        </p:nvSpPr>
        <p:spPr>
          <a:xfrm>
            <a:off x="9444945" y="3497012"/>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Times New Roman" panose="02020603050405020304" pitchFamily="18" charset="0"/>
                <a:ea typeface="Open Sans" panose="020B0606030504020204" pitchFamily="34" charset="0"/>
                <a:cs typeface="Times New Roman" panose="02020603050405020304" pitchFamily="18" charset="0"/>
              </a:rPr>
              <a:t>Dì</a:t>
            </a:r>
          </a:p>
        </p:txBody>
      </p:sp>
      <p:sp>
        <p:nvSpPr>
          <p:cNvPr id="56" name="Rectangle: Rounded Corners 55">
            <a:extLst>
              <a:ext uri="{FF2B5EF4-FFF2-40B4-BE49-F238E27FC236}">
                <a16:creationId xmlns:a16="http://schemas.microsoft.com/office/drawing/2014/main" id="{A5100467-0114-159E-CD43-8FF9C44C3E7F}"/>
              </a:ext>
            </a:extLst>
          </p:cNvPr>
          <p:cNvSpPr/>
          <p:nvPr/>
        </p:nvSpPr>
        <p:spPr>
          <a:xfrm>
            <a:off x="7310380" y="5663084"/>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Anh</a:t>
            </a:r>
          </a:p>
        </p:txBody>
      </p:sp>
    </p:spTree>
    <p:extLst>
      <p:ext uri="{BB962C8B-B14F-4D97-AF65-F5344CB8AC3E}">
        <p14:creationId xmlns:p14="http://schemas.microsoft.com/office/powerpoint/2010/main" val="587350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inVertical)">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808" y="1648134"/>
            <a:ext cx="9806695" cy="5040671"/>
          </a:xfrm>
          <a:prstGeom prst="rect">
            <a:avLst/>
          </a:prstGeom>
        </p:spPr>
      </p:pic>
      <p:sp>
        <p:nvSpPr>
          <p:cNvPr id="4" name="Rectangle 3">
            <a:extLst>
              <a:ext uri="{FF2B5EF4-FFF2-40B4-BE49-F238E27FC236}">
                <a16:creationId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BAFECF-0F25-8DD7-2273-B5C96E673CF7}"/>
              </a:ext>
            </a:extLst>
          </p:cNvPr>
          <p:cNvSpPr txBox="1"/>
          <p:nvPr/>
        </p:nvSpPr>
        <p:spPr>
          <a:xfrm>
            <a:off x="5054010" y="324706"/>
            <a:ext cx="3721396" cy="830997"/>
          </a:xfrm>
          <a:prstGeom prst="rect">
            <a:avLst/>
          </a:prstGeom>
          <a:noFill/>
        </p:spPr>
        <p:txBody>
          <a:bodyPr wrap="square" rtlCol="0">
            <a:spAutoFit/>
          </a:bodyPr>
          <a:lstStyle/>
          <a:p>
            <a:r>
              <a:rPr lang="en-US" sz="4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Tiết</a:t>
            </a:r>
            <a:r>
              <a:rPr lang="en-US" sz="4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1</a:t>
            </a:r>
          </a:p>
        </p:txBody>
      </p:sp>
      <p:grpSp>
        <p:nvGrpSpPr>
          <p:cNvPr id="6" name="Group 9">
            <a:extLst>
              <a:ext uri="{FF2B5EF4-FFF2-40B4-BE49-F238E27FC236}">
                <a16:creationId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1361376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379767" y="3267154"/>
            <a:ext cx="5663609" cy="1107996"/>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Khám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phá</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925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a16="http://schemas.microsoft.com/office/drawing/2014/main" id="{A68C607B-CC8E-C605-21C0-F53D322D2261}"/>
              </a:ext>
            </a:extLst>
          </p:cNvPr>
          <p:cNvPicPr>
            <a:picLocks noChangeAspect="1"/>
          </p:cNvPicPr>
          <p:nvPr/>
        </p:nvPicPr>
        <p:blipFill>
          <a:blip r:embed="rId5"/>
          <a:stretch>
            <a:fillRect/>
          </a:stretch>
        </p:blipFill>
        <p:spPr>
          <a:xfrm>
            <a:off x="113413" y="127591"/>
            <a:ext cx="752475" cy="1123950"/>
          </a:xfrm>
          <a:prstGeom prst="rect">
            <a:avLst/>
          </a:prstGeom>
        </p:spPr>
      </p:pic>
      <p:sp>
        <p:nvSpPr>
          <p:cNvPr id="9" name="TextBox 8">
            <a:extLst>
              <a:ext uri="{FF2B5EF4-FFF2-40B4-BE49-F238E27FC236}">
                <a16:creationId xmlns:a16="http://schemas.microsoft.com/office/drawing/2014/main" id="{532E5637-E65E-38CA-BAA4-B4EF0615F536}"/>
              </a:ext>
            </a:extLst>
          </p:cNvPr>
          <p:cNvSpPr txBox="1"/>
          <p:nvPr/>
        </p:nvSpPr>
        <p:spPr>
          <a:xfrm>
            <a:off x="865888" y="366400"/>
            <a:ext cx="10266402"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Quan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sát</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các</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hình</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về</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gia</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đình</a:t>
            </a:r>
            <a:r>
              <a:rPr lang="en-US" sz="2800" b="0" i="0" dirty="0">
                <a:solidFill>
                  <a:srgbClr val="212529"/>
                </a:solidFill>
                <a:effectLst/>
                <a:latin typeface="Times New Roman" panose="02020603050405020304" pitchFamily="18" charset="0"/>
                <a:cs typeface="Times New Roman" panose="02020603050405020304" pitchFamily="18" charset="0"/>
              </a:rPr>
              <a:t> Minh </a:t>
            </a:r>
            <a:r>
              <a:rPr lang="en-US" sz="2800" b="0" i="0" dirty="0" err="1">
                <a:solidFill>
                  <a:srgbClr val="212529"/>
                </a:solidFill>
                <a:effectLst/>
                <a:latin typeface="Times New Roman" panose="02020603050405020304" pitchFamily="18" charset="0"/>
                <a:cs typeface="Times New Roman" panose="02020603050405020304" pitchFamily="18" charset="0"/>
              </a:rPr>
              <a:t>và</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cho</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biết</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sự</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kiện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nào</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đã</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diễn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pic>
        <p:nvPicPr>
          <p:cNvPr id="4098" name="Picture 2" descr="Tự nhiên xã hội lớp 3 Bài 1: Họ hàng và những ngày kỉ niệm của gia đình trang 6, 7, 8 - Kết nối tri thức (ảnh 1)">
            <a:extLst>
              <a:ext uri="{FF2B5EF4-FFF2-40B4-BE49-F238E27FC236}">
                <a16:creationId xmlns:a16="http://schemas.microsoft.com/office/drawing/2014/main" id="{630F4086-6034-EFED-2FFC-B84672F9D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419" y="1227292"/>
            <a:ext cx="7671816" cy="4533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A82F8556-3292-2463-C628-2F5C537797E9}"/>
              </a:ext>
            </a:extLst>
          </p:cNvPr>
          <p:cNvSpPr txBox="1"/>
          <p:nvPr/>
        </p:nvSpPr>
        <p:spPr>
          <a:xfrm>
            <a:off x="2194560" y="5761266"/>
            <a:ext cx="7462136" cy="646986"/>
          </a:xfrm>
          <a:prstGeom prst="roundRect">
            <a:avLst/>
          </a:prstGeom>
          <a:solidFill>
            <a:schemeClr val="accent4">
              <a:lumMod val="20000"/>
              <a:lumOff val="80000"/>
            </a:schemeClr>
          </a:solidFill>
          <a:ln>
            <a:solidFill>
              <a:schemeClr val="tx1"/>
            </a:solidFill>
          </a:ln>
        </p:spPr>
        <p:txBody>
          <a:bodyPr wrap="square">
            <a:spAutoFit/>
          </a:bodyPr>
          <a:lstStyle/>
          <a:p>
            <a:r>
              <a:rPr lang="en-US" sz="3200" b="1" i="0" dirty="0" err="1">
                <a:solidFill>
                  <a:srgbClr val="002060"/>
                </a:solidFill>
                <a:effectLst/>
                <a:latin typeface="Times New Roman" panose="02020603050405020304" pitchFamily="18" charset="0"/>
                <a:cs typeface="Times New Roman" panose="02020603050405020304" pitchFamily="18" charset="0"/>
              </a:rPr>
              <a:t>Khai</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giảng</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năm</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học</a:t>
            </a:r>
            <a:r>
              <a:rPr lang="en-US" sz="3200" b="1" i="0" dirty="0">
                <a:solidFill>
                  <a:srgbClr val="002060"/>
                </a:solidFill>
                <a:effectLst/>
                <a:latin typeface="Times New Roman" panose="02020603050405020304" pitchFamily="18" charset="0"/>
                <a:cs typeface="Times New Roman" panose="02020603050405020304" pitchFamily="18" charset="0"/>
              </a:rPr>
              <a:t>, Minh </a:t>
            </a:r>
            <a:r>
              <a:rPr lang="en-US" sz="3200" b="1" i="0" dirty="0" err="1">
                <a:solidFill>
                  <a:srgbClr val="002060"/>
                </a:solidFill>
                <a:effectLst/>
                <a:latin typeface="Times New Roman" panose="02020603050405020304" pitchFamily="18" charset="0"/>
                <a:cs typeface="Times New Roman" panose="02020603050405020304" pitchFamily="18" charset="0"/>
              </a:rPr>
              <a:t>vào</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lớp</a:t>
            </a:r>
            <a:r>
              <a:rPr lang="en-US" sz="3200" b="1" i="0" dirty="0">
                <a:solidFill>
                  <a:srgbClr val="002060"/>
                </a:solidFill>
                <a:effectLst/>
                <a:latin typeface="Times New Roman" panose="02020603050405020304" pitchFamily="18" charset="0"/>
                <a:cs typeface="Times New Roman" panose="02020603050405020304" pitchFamily="18" charset="0"/>
              </a:rPr>
              <a:t> 1.</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874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5122" name="Picture 2" descr="Tự nhiên xã hội lớp 3 Bài 1: Họ hàng và những ngày kỉ niệm của gia đình trang 6, 7, 8 - Kết nối tri thức (ảnh 1)">
            <a:extLst>
              <a:ext uri="{FF2B5EF4-FFF2-40B4-BE49-F238E27FC236}">
                <a16:creationId xmlns:a16="http://schemas.microsoft.com/office/drawing/2014/main" id="{28990759-3BF5-CAA8-5CA6-8E80E145C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807" y="908712"/>
            <a:ext cx="8029796" cy="459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AD3E3ED2-40B4-ECD7-D858-ECACA7959CC8}"/>
              </a:ext>
            </a:extLst>
          </p:cNvPr>
          <p:cNvPicPr>
            <a:picLocks noChangeAspect="1"/>
          </p:cNvPicPr>
          <p:nvPr/>
        </p:nvPicPr>
        <p:blipFill>
          <a:blip r:embed="rId6"/>
          <a:stretch>
            <a:fillRect/>
          </a:stretch>
        </p:blipFill>
        <p:spPr>
          <a:xfrm>
            <a:off x="113413" y="127591"/>
            <a:ext cx="752475" cy="1123950"/>
          </a:xfrm>
          <a:prstGeom prst="rect">
            <a:avLst/>
          </a:prstGeom>
        </p:spPr>
      </p:pic>
      <p:sp>
        <p:nvSpPr>
          <p:cNvPr id="11" name="TextBox 10">
            <a:extLst>
              <a:ext uri="{FF2B5EF4-FFF2-40B4-BE49-F238E27FC236}">
                <a16:creationId xmlns:a16="http://schemas.microsoft.com/office/drawing/2014/main" id="{DCB888FF-B261-D9AD-8DD2-0A5B6849BBD0}"/>
              </a:ext>
            </a:extLst>
          </p:cNvPr>
          <p:cNvSpPr txBox="1"/>
          <p:nvPr/>
        </p:nvSpPr>
        <p:spPr>
          <a:xfrm>
            <a:off x="2834640" y="5507212"/>
            <a:ext cx="6822056" cy="646986"/>
          </a:xfrm>
          <a:prstGeom prst="roundRect">
            <a:avLst/>
          </a:prstGeom>
          <a:solidFill>
            <a:schemeClr val="accent4">
              <a:lumMod val="20000"/>
              <a:lumOff val="80000"/>
            </a:schemeClr>
          </a:solidFill>
          <a:ln>
            <a:solidFill>
              <a:schemeClr val="tx1"/>
            </a:solidFill>
          </a:ln>
        </p:spPr>
        <p:txBody>
          <a:bodyPr wrap="square">
            <a:spAutoFit/>
          </a:bodyPr>
          <a:lstStyle/>
          <a:p>
            <a:r>
              <a:rPr lang="pt-BR" sz="3200" b="1">
                <a:solidFill>
                  <a:srgbClr val="002060"/>
                </a:solidFill>
                <a:latin typeface="Times New Roman" panose="02020603050405020304" pitchFamily="18" charset="0"/>
                <a:cs typeface="Times New Roman" panose="02020603050405020304" pitchFamily="18" charset="0"/>
              </a:rPr>
              <a:t>Mẹ Minh sinh em bé. Minh có em.</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2E5637-E65E-38CA-BAA4-B4EF0615F536}"/>
              </a:ext>
            </a:extLst>
          </p:cNvPr>
          <p:cNvSpPr txBox="1"/>
          <p:nvPr/>
        </p:nvSpPr>
        <p:spPr>
          <a:xfrm>
            <a:off x="865888" y="366400"/>
            <a:ext cx="10266402"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Quan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sát</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các</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hình</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về</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gia</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đình</a:t>
            </a:r>
            <a:r>
              <a:rPr lang="en-US" sz="2800" b="0" i="0" dirty="0">
                <a:solidFill>
                  <a:srgbClr val="212529"/>
                </a:solidFill>
                <a:effectLst/>
                <a:latin typeface="Times New Roman" panose="02020603050405020304" pitchFamily="18" charset="0"/>
                <a:cs typeface="Times New Roman" panose="02020603050405020304" pitchFamily="18" charset="0"/>
              </a:rPr>
              <a:t> Minh </a:t>
            </a:r>
            <a:r>
              <a:rPr lang="en-US" sz="2800" b="0" i="0" dirty="0" err="1">
                <a:solidFill>
                  <a:srgbClr val="212529"/>
                </a:solidFill>
                <a:effectLst/>
                <a:latin typeface="Times New Roman" panose="02020603050405020304" pitchFamily="18" charset="0"/>
                <a:cs typeface="Times New Roman" panose="02020603050405020304" pitchFamily="18" charset="0"/>
              </a:rPr>
              <a:t>và</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cho</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biết</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sự</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kiện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nào</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đã</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diễn</a:t>
            </a:r>
            <a:r>
              <a:rPr lang="en-US" sz="2800" b="0" i="0" dirty="0">
                <a:solidFill>
                  <a:srgbClr val="212529"/>
                </a:solidFill>
                <a:effectLst/>
                <a:latin typeface="Times New Roman" panose="02020603050405020304" pitchFamily="18" charset="0"/>
                <a:cs typeface="Times New Roman" panose="02020603050405020304" pitchFamily="18" charset="0"/>
              </a:rPr>
              <a:t> </a:t>
            </a:r>
            <a:r>
              <a:rPr lang="en-US" sz="2800" b="0" i="0" dirty="0" err="1">
                <a:solidFill>
                  <a:srgbClr val="212529"/>
                </a:solidFill>
                <a:effectLst/>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572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BAFECF-0F25-8DD7-2273-B5C96E673CF7}"/>
              </a:ext>
            </a:extLst>
          </p:cNvPr>
          <p:cNvSpPr txBox="1"/>
          <p:nvPr/>
        </p:nvSpPr>
        <p:spPr>
          <a:xfrm>
            <a:off x="5008290" y="324706"/>
            <a:ext cx="3721396" cy="830997"/>
          </a:xfrm>
          <a:prstGeom prst="rect">
            <a:avLst/>
          </a:prstGeom>
          <a:noFill/>
        </p:spPr>
        <p:txBody>
          <a:bodyPr wrap="square" rtlCol="0">
            <a:spAutoFit/>
          </a:bodyPr>
          <a:lstStyle/>
          <a:p>
            <a:r>
              <a:rPr lang="en-US" sz="4800" b="1" dirty="0" err="1">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Tiết</a:t>
            </a:r>
            <a:r>
              <a:rPr lang="en-US" sz="4800" b="1" dirty="0">
                <a:solidFill>
                  <a:srgbClr val="00B050"/>
                </a:solidFill>
                <a:latin typeface="Times New Roman" panose="02020603050405020304" pitchFamily="18" charset="0"/>
                <a:ea typeface="Open Sans" panose="020B0606030504020204" pitchFamily="34" charset="0"/>
                <a:cs typeface="Times New Roman" panose="02020603050405020304" pitchFamily="18" charset="0"/>
              </a:rPr>
              <a:t> 3</a:t>
            </a:r>
          </a:p>
        </p:txBody>
      </p:sp>
      <p:grpSp>
        <p:nvGrpSpPr>
          <p:cNvPr id="6" name="Group 9">
            <a:extLst>
              <a:ext uri="{FF2B5EF4-FFF2-40B4-BE49-F238E27FC236}">
                <a16:creationId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195166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a:solidFill>
                  <a:srgbClr val="FF0000"/>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100900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7" name="Picture 6">
            <a:extLst>
              <a:ext uri="{FF2B5EF4-FFF2-40B4-BE49-F238E27FC236}">
                <a16:creationId xmlns:a16="http://schemas.microsoft.com/office/drawing/2014/main" id="{AD3E3ED2-40B4-ECD7-D858-ECACA7959CC8}"/>
              </a:ext>
            </a:extLst>
          </p:cNvPr>
          <p:cNvPicPr>
            <a:picLocks noChangeAspect="1"/>
          </p:cNvPicPr>
          <p:nvPr/>
        </p:nvPicPr>
        <p:blipFill>
          <a:blip r:embed="rId4"/>
          <a:stretch>
            <a:fillRect/>
          </a:stretch>
        </p:blipFill>
        <p:spPr>
          <a:xfrm>
            <a:off x="113413" y="127591"/>
            <a:ext cx="752475" cy="1123950"/>
          </a:xfrm>
          <a:prstGeom prst="rect">
            <a:avLst/>
          </a:prstGeom>
        </p:spPr>
      </p:pic>
      <p:sp>
        <p:nvSpPr>
          <p:cNvPr id="9" name="TextBox 8">
            <a:extLst>
              <a:ext uri="{FF2B5EF4-FFF2-40B4-BE49-F238E27FC236}">
                <a16:creationId xmlns:a16="http://schemas.microsoft.com/office/drawing/2014/main" id="{3EE3BB58-1C46-B416-9303-90B90C63CF08}"/>
              </a:ext>
            </a:extLst>
          </p:cNvPr>
          <p:cNvSpPr txBox="1"/>
          <p:nvPr/>
        </p:nvSpPr>
        <p:spPr>
          <a:xfrm>
            <a:off x="865888" y="366400"/>
            <a:ext cx="10266402" cy="2246769"/>
          </a:xfrm>
          <a:prstGeom prst="rect">
            <a:avLst/>
          </a:prstGeom>
          <a:noFill/>
        </p:spPr>
        <p:txBody>
          <a:bodyPr wrap="square">
            <a:spAutoFit/>
          </a:bodyPr>
          <a:lstStyle/>
          <a:p>
            <a:r>
              <a:rPr lang="vi-VN" sz="2800" b="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2</a:t>
            </a:r>
            <a:r>
              <a:rPr lang="en-US" sz="2800" b="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a:t>
            </a:r>
            <a:r>
              <a:rPr lang="vi-VN" sz="2800" b="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a:t>
            </a:r>
            <a:r>
              <a:rPr lang="vi-VN" sz="2800">
                <a:latin typeface="Times New Roman" panose="02020603050405020304" pitchFamily="18" charset="0"/>
                <a:ea typeface="Open Sans" panose="020B0606030504020204" pitchFamily="34" charset="0"/>
                <a:cs typeface="Times New Roman" panose="02020603050405020304" pitchFamily="18" charset="0"/>
              </a:rPr>
              <a:t>Quan sát đường thời gian về các sự kiện quan trọng của gia đình Minh và cho biết:</a:t>
            </a:r>
            <a:endParaRPr lang="en-US" sz="2800">
              <a:latin typeface="Times New Roman" panose="02020603050405020304" pitchFamily="18" charset="0"/>
              <a:ea typeface="Open Sans" panose="020B0606030504020204" pitchFamily="34" charset="0"/>
              <a:cs typeface="Times New Roman" panose="02020603050405020304" pitchFamily="18" charset="0"/>
            </a:endParaRPr>
          </a:p>
          <a:p>
            <a:r>
              <a:rPr lang="vi-VN" sz="2800">
                <a:latin typeface="Times New Roman" panose="02020603050405020304" pitchFamily="18" charset="0"/>
                <a:ea typeface="Open Sans" panose="020B0606030504020204" pitchFamily="34" charset="0"/>
                <a:cs typeface="Times New Roman" panose="02020603050405020304" pitchFamily="18" charset="0"/>
              </a:rPr>
              <a:t>- Tên và thời gian diễn ra các sự kiện đó.</a:t>
            </a:r>
          </a:p>
          <a:p>
            <a:r>
              <a:rPr lang="vi-VN" sz="2800">
                <a:latin typeface="Times New Roman" panose="02020603050405020304" pitchFamily="18" charset="0"/>
                <a:ea typeface="Open Sans" panose="020B0606030504020204" pitchFamily="34" charset="0"/>
                <a:cs typeface="Times New Roman" panose="02020603050405020304" pitchFamily="18" charset="0"/>
              </a:rPr>
              <a:t>- Thứ tự của các sự kiện trên đường thời gian.</a:t>
            </a:r>
          </a:p>
          <a:p>
            <a:endParaRPr lang="en-US" sz="280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DDA3AB-3DA4-7541-E005-A681937A1D3E}"/>
              </a:ext>
            </a:extLst>
          </p:cNvPr>
          <p:cNvPicPr>
            <a:picLocks noChangeAspect="1"/>
          </p:cNvPicPr>
          <p:nvPr/>
        </p:nvPicPr>
        <p:blipFill>
          <a:blip r:embed="rId5"/>
          <a:stretch>
            <a:fillRect/>
          </a:stretch>
        </p:blipFill>
        <p:spPr>
          <a:xfrm>
            <a:off x="782987" y="2631039"/>
            <a:ext cx="10432203" cy="290997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spTree>
    <p:extLst>
      <p:ext uri="{BB962C8B-B14F-4D97-AF65-F5344CB8AC3E}">
        <p14:creationId xmlns:p14="http://schemas.microsoft.com/office/powerpoint/2010/main" val="18107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Thực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hành</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348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5" name="Picture 4">
            <a:extLst>
              <a:ext uri="{FF2B5EF4-FFF2-40B4-BE49-F238E27FC236}">
                <a16:creationId xmlns:a16="http://schemas.microsoft.com/office/drawing/2014/main" id="{930997A2-A8CA-73E4-C82D-CF54C698A349}"/>
              </a:ext>
            </a:extLst>
          </p:cNvPr>
          <p:cNvPicPr>
            <a:picLocks noChangeAspect="1"/>
          </p:cNvPicPr>
          <p:nvPr/>
        </p:nvPicPr>
        <p:blipFill>
          <a:blip r:embed="rId5"/>
          <a:stretch>
            <a:fillRect/>
          </a:stretch>
        </p:blipFill>
        <p:spPr>
          <a:xfrm>
            <a:off x="113413" y="95693"/>
            <a:ext cx="914400" cy="962025"/>
          </a:xfrm>
          <a:prstGeom prst="rect">
            <a:avLst/>
          </a:prstGeom>
        </p:spPr>
      </p:pic>
      <p:sp>
        <p:nvSpPr>
          <p:cNvPr id="12" name="TextBox 11">
            <a:extLst>
              <a:ext uri="{FF2B5EF4-FFF2-40B4-BE49-F238E27FC236}">
                <a16:creationId xmlns:a16="http://schemas.microsoft.com/office/drawing/2014/main" id="{F9D01144-DAC2-7B32-CF7D-63E4542190A5}"/>
              </a:ext>
            </a:extLst>
          </p:cNvPr>
          <p:cNvSpPr txBox="1"/>
          <p:nvPr/>
        </p:nvSpPr>
        <p:spPr>
          <a:xfrm>
            <a:off x="1027813" y="228942"/>
            <a:ext cx="9853495" cy="954107"/>
          </a:xfrm>
          <a:prstGeom prst="rect">
            <a:avLst/>
          </a:prstGeom>
          <a:noFill/>
        </p:spPr>
        <p:txBody>
          <a:bodyPr wrap="square">
            <a:spAutoFit/>
          </a:bodyPr>
          <a:lstStyle/>
          <a:p>
            <a:r>
              <a:rPr lang="en-US" sz="2800" b="1" i="0">
                <a:solidFill>
                  <a:srgbClr val="008000"/>
                </a:solidFill>
                <a:effectLst/>
                <a:latin typeface="Times New Roman" panose="02020603050405020304" pitchFamily="18" charset="0"/>
                <a:cs typeface="Times New Roman" panose="02020603050405020304" pitchFamily="18" charset="0"/>
              </a:rPr>
              <a:t>1.</a:t>
            </a:r>
            <a:r>
              <a:rPr lang="en-US" sz="2800" b="1" i="0">
                <a:solidFill>
                  <a:srgbClr val="212529"/>
                </a:solidFill>
                <a:effectLst/>
                <a:latin typeface="Times New Roman" panose="02020603050405020304" pitchFamily="18" charset="0"/>
                <a:cs typeface="Times New Roman" panose="02020603050405020304" pitchFamily="18" charset="0"/>
              </a:rPr>
              <a:t> </a:t>
            </a:r>
            <a:r>
              <a:rPr lang="en-US" sz="2800" b="0" i="0">
                <a:solidFill>
                  <a:srgbClr val="212529"/>
                </a:solidFill>
                <a:effectLst/>
                <a:latin typeface="Times New Roman" panose="02020603050405020304" pitchFamily="18" charset="0"/>
                <a:cs typeface="Times New Roman" panose="02020603050405020304" pitchFamily="18" charset="0"/>
              </a:rPr>
              <a:t>Kể về một ngày kỉ niệm hoặc sự kiện quan trọng trong gia đình em.</a:t>
            </a:r>
            <a:endParaRPr lang="en-US" sz="28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14AA1CB-2D92-3D65-5B67-09BF6A73FFA3}"/>
              </a:ext>
            </a:extLst>
          </p:cNvPr>
          <p:cNvSpPr txBox="1"/>
          <p:nvPr/>
        </p:nvSpPr>
        <p:spPr>
          <a:xfrm>
            <a:off x="349323" y="1613118"/>
            <a:ext cx="4405558" cy="3539430"/>
          </a:xfrm>
          <a:prstGeom prst="rect">
            <a:avLst/>
          </a:prstGeom>
          <a:noFill/>
        </p:spPr>
        <p:txBody>
          <a:bodyPr wrap="square">
            <a:spAutoFit/>
          </a:bodyPr>
          <a:lstStyle/>
          <a:p>
            <a:pPr algn="just"/>
            <a:r>
              <a:rPr lang="en-US" sz="2800" b="1" i="0">
                <a:solidFill>
                  <a:srgbClr val="00B050"/>
                </a:solidFill>
                <a:effectLst/>
                <a:latin typeface="Times New Roman" panose="02020603050405020304" pitchFamily="18" charset="0"/>
                <a:cs typeface="Times New Roman" panose="02020603050405020304" pitchFamily="18" charset="0"/>
              </a:rPr>
              <a:t>	</a:t>
            </a:r>
            <a:r>
              <a:rPr lang="vi-VN" sz="2800" b="1" i="0">
                <a:solidFill>
                  <a:srgbClr val="00B050"/>
                </a:solidFill>
                <a:effectLst/>
                <a:latin typeface="Times New Roman" panose="02020603050405020304" pitchFamily="18" charset="0"/>
                <a:cs typeface="Times New Roman" panose="02020603050405020304" pitchFamily="18" charset="0"/>
              </a:rPr>
              <a:t>Ngày 30 tết âm lịch, vào ngày này gia đình em thường tập trung đông đủ với nhau để dọn dẹp, trang trí nhà cửa đón tết. Mẹ em trang trí nhà cửa và nấu các món ăn ngon. Bố em đi mua cây đào, cây quất.</a:t>
            </a:r>
            <a:endParaRPr lang="en-US" sz="2800" b="1">
              <a:solidFill>
                <a:srgbClr val="00B05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52E9CB9-9299-5CE4-29EB-57E1ADF26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957" y="1316298"/>
            <a:ext cx="4676051" cy="47056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65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5" name="Picture 4">
            <a:extLst>
              <a:ext uri="{FF2B5EF4-FFF2-40B4-BE49-F238E27FC236}">
                <a16:creationId xmlns:a16="http://schemas.microsoft.com/office/drawing/2014/main" id="{930997A2-A8CA-73E4-C82D-CF54C698A349}"/>
              </a:ext>
            </a:extLst>
          </p:cNvPr>
          <p:cNvPicPr>
            <a:picLocks noChangeAspect="1"/>
          </p:cNvPicPr>
          <p:nvPr/>
        </p:nvPicPr>
        <p:blipFill>
          <a:blip r:embed="rId5"/>
          <a:stretch>
            <a:fillRect/>
          </a:stretch>
        </p:blipFill>
        <p:spPr>
          <a:xfrm>
            <a:off x="113413" y="95693"/>
            <a:ext cx="914400" cy="962025"/>
          </a:xfrm>
          <a:prstGeom prst="rect">
            <a:avLst/>
          </a:prstGeom>
        </p:spPr>
      </p:pic>
      <p:sp>
        <p:nvSpPr>
          <p:cNvPr id="12" name="TextBox 11">
            <a:extLst>
              <a:ext uri="{FF2B5EF4-FFF2-40B4-BE49-F238E27FC236}">
                <a16:creationId xmlns:a16="http://schemas.microsoft.com/office/drawing/2014/main" id="{F9D01144-DAC2-7B32-CF7D-63E4542190A5}"/>
              </a:ext>
            </a:extLst>
          </p:cNvPr>
          <p:cNvSpPr txBox="1"/>
          <p:nvPr/>
        </p:nvSpPr>
        <p:spPr>
          <a:xfrm>
            <a:off x="1027812" y="228942"/>
            <a:ext cx="10104477" cy="1384995"/>
          </a:xfrm>
          <a:prstGeom prst="rect">
            <a:avLst/>
          </a:prstGeom>
          <a:noFill/>
        </p:spPr>
        <p:txBody>
          <a:bodyPr wrap="square">
            <a:spAutoFit/>
          </a:bodyPr>
          <a:lstStyle/>
          <a:p>
            <a:pPr algn="just"/>
            <a:r>
              <a:rPr lang="vi-VN" sz="2800" b="1" i="0">
                <a:solidFill>
                  <a:srgbClr val="008000"/>
                </a:solidFill>
                <a:effectLst/>
                <a:latin typeface="Times New Roman" panose="02020603050405020304" pitchFamily="18" charset="0"/>
                <a:cs typeface="Times New Roman" panose="02020603050405020304" pitchFamily="18" charset="0"/>
              </a:rPr>
              <a:t>2</a:t>
            </a:r>
            <a:r>
              <a:rPr lang="en-US" sz="2800" b="1" i="0">
                <a:solidFill>
                  <a:srgbClr val="008000"/>
                </a:solidFill>
                <a:effectLst/>
                <a:latin typeface="Times New Roman" panose="02020603050405020304" pitchFamily="18" charset="0"/>
                <a:cs typeface="Times New Roman" panose="02020603050405020304" pitchFamily="18" charset="0"/>
              </a:rPr>
              <a:t>. </a:t>
            </a:r>
            <a:r>
              <a:rPr lang="vi-VN" sz="2800" b="0" i="0">
                <a:solidFill>
                  <a:srgbClr val="212529"/>
                </a:solidFill>
                <a:effectLst/>
                <a:latin typeface="Times New Roman" panose="02020603050405020304" pitchFamily="18" charset="0"/>
                <a:cs typeface="Times New Roman" panose="02020603050405020304" pitchFamily="18" charset="0"/>
              </a:rPr>
              <a:t>Vẽ đường thời gian về một sự kiện quan trọng của gia đình em. Nhận xét sự thay đổi của gia đình em qua một số sự kiện theo thời gian.</a:t>
            </a:r>
            <a:endParaRPr 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F52180E-F2BF-D734-15AE-7458175C4172}"/>
              </a:ext>
            </a:extLst>
          </p:cNvPr>
          <p:cNvPicPr>
            <a:picLocks noChangeAspect="1"/>
          </p:cNvPicPr>
          <p:nvPr/>
        </p:nvPicPr>
        <p:blipFill>
          <a:blip r:embed="rId6"/>
          <a:stretch>
            <a:fillRect/>
          </a:stretch>
        </p:blipFill>
        <p:spPr>
          <a:xfrm>
            <a:off x="570613" y="1864915"/>
            <a:ext cx="11155172" cy="3128170"/>
          </a:xfrm>
          <a:prstGeom prst="rect">
            <a:avLst/>
          </a:prstGeom>
        </p:spPr>
      </p:pic>
      <p:sp>
        <p:nvSpPr>
          <p:cNvPr id="6" name="Rectangle: Rounded Corners 5">
            <a:extLst>
              <a:ext uri="{FF2B5EF4-FFF2-40B4-BE49-F238E27FC236}">
                <a16:creationId xmlns:a16="http://schemas.microsoft.com/office/drawing/2014/main" id="{2349918A-EFF5-C84A-C602-E25B97AD8921}"/>
              </a:ext>
            </a:extLst>
          </p:cNvPr>
          <p:cNvSpPr/>
          <p:nvPr/>
        </p:nvSpPr>
        <p:spPr>
          <a:xfrm>
            <a:off x="1209822" y="2180492"/>
            <a:ext cx="2053883" cy="534573"/>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2011</a:t>
            </a:r>
          </a:p>
        </p:txBody>
      </p:sp>
      <p:sp>
        <p:nvSpPr>
          <p:cNvPr id="11" name="Rectangle: Rounded Corners 10">
            <a:extLst>
              <a:ext uri="{FF2B5EF4-FFF2-40B4-BE49-F238E27FC236}">
                <a16:creationId xmlns:a16="http://schemas.microsoft.com/office/drawing/2014/main" id="{98936EE5-642A-C2BF-1C89-0CBF3CA3912B}"/>
              </a:ext>
            </a:extLst>
          </p:cNvPr>
          <p:cNvSpPr/>
          <p:nvPr/>
        </p:nvSpPr>
        <p:spPr>
          <a:xfrm>
            <a:off x="1084084" y="3257824"/>
            <a:ext cx="2235893" cy="1356379"/>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Em được sinh ra</a:t>
            </a:r>
          </a:p>
        </p:txBody>
      </p:sp>
      <p:sp>
        <p:nvSpPr>
          <p:cNvPr id="13" name="Rectangle: Rounded Corners 12">
            <a:extLst>
              <a:ext uri="{FF2B5EF4-FFF2-40B4-BE49-F238E27FC236}">
                <a16:creationId xmlns:a16="http://schemas.microsoft.com/office/drawing/2014/main" id="{B7095E55-421F-A8B0-BC60-B4683597AA7E}"/>
              </a:ext>
            </a:extLst>
          </p:cNvPr>
          <p:cNvSpPr/>
          <p:nvPr/>
        </p:nvSpPr>
        <p:spPr>
          <a:xfrm>
            <a:off x="4385784" y="2153847"/>
            <a:ext cx="2053883" cy="534573"/>
          </a:xfrm>
          <a:prstGeom prst="roundRect">
            <a:avLst/>
          </a:prstGeom>
          <a:solidFill>
            <a:srgbClr val="F8C2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2016</a:t>
            </a:r>
          </a:p>
        </p:txBody>
      </p:sp>
      <p:sp>
        <p:nvSpPr>
          <p:cNvPr id="14" name="Rectangle: Rounded Corners 13">
            <a:extLst>
              <a:ext uri="{FF2B5EF4-FFF2-40B4-BE49-F238E27FC236}">
                <a16:creationId xmlns:a16="http://schemas.microsoft.com/office/drawing/2014/main" id="{E6E62F49-3843-B92F-9877-BAF29D4F1782}"/>
              </a:ext>
            </a:extLst>
          </p:cNvPr>
          <p:cNvSpPr/>
          <p:nvPr/>
        </p:nvSpPr>
        <p:spPr>
          <a:xfrm>
            <a:off x="7561746" y="2180491"/>
            <a:ext cx="2173096" cy="534573"/>
          </a:xfrm>
          <a:prstGeom prst="roundRect">
            <a:avLst/>
          </a:prstGeom>
          <a:solidFill>
            <a:srgbClr val="9ED6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2017</a:t>
            </a:r>
          </a:p>
        </p:txBody>
      </p:sp>
      <p:sp>
        <p:nvSpPr>
          <p:cNvPr id="15" name="Rectangle: Rounded Corners 14">
            <a:extLst>
              <a:ext uri="{FF2B5EF4-FFF2-40B4-BE49-F238E27FC236}">
                <a16:creationId xmlns:a16="http://schemas.microsoft.com/office/drawing/2014/main" id="{24A30FE4-01E4-9040-A2D3-84D98C7118E2}"/>
              </a:ext>
            </a:extLst>
          </p:cNvPr>
          <p:cNvSpPr/>
          <p:nvPr/>
        </p:nvSpPr>
        <p:spPr>
          <a:xfrm>
            <a:off x="7561746" y="3257823"/>
            <a:ext cx="2235893" cy="1356379"/>
          </a:xfrm>
          <a:prstGeom prst="roundRect">
            <a:avLst/>
          </a:prstGeom>
          <a:solidFill>
            <a:srgbClr val="9ED6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Em học lớp 1</a:t>
            </a:r>
          </a:p>
        </p:txBody>
      </p:sp>
    </p:spTree>
    <p:extLst>
      <p:ext uri="{BB962C8B-B14F-4D97-AF65-F5344CB8AC3E}">
        <p14:creationId xmlns:p14="http://schemas.microsoft.com/office/powerpoint/2010/main" val="3273048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30945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AC2E201-7F74-A34B-6776-8DE1F5A07751}"/>
              </a:ext>
            </a:extLst>
          </p:cNvPr>
          <p:cNvSpPr>
            <a:spLocks noGrp="1"/>
          </p:cNvSpPr>
          <p:nvPr>
            <p:ph type="title"/>
          </p:nvPr>
        </p:nvSpPr>
        <p:spPr>
          <a:xfrm>
            <a:off x="3113254" y="-340342"/>
            <a:ext cx="6087770" cy="2052522"/>
          </a:xfrm>
        </p:spPr>
        <p:txBody>
          <a:bodyPr anchor="b">
            <a:noAutofit/>
          </a:bodyPr>
          <a:lstStyle/>
          <a:p>
            <a:r>
              <a:rPr lang="en-US" sz="7200" b="1" dirty="0" err="1">
                <a:solidFill>
                  <a:srgbClr val="00B050"/>
                </a:solidFill>
                <a:latin typeface="Times New Roman" panose="02020603050405020304" pitchFamily="18" charset="0"/>
                <a:cs typeface="Times New Roman" panose="02020603050405020304" pitchFamily="18" charset="0"/>
              </a:rPr>
              <a:t>Khởi</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động</a:t>
            </a:r>
            <a:endParaRPr lang="en-US" sz="7200" b="1" dirty="0">
              <a:solidFill>
                <a:srgbClr val="00B05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953" b="100000" l="98" r="99316">
                        <a14:foregroundMark x1="16895" y1="85417" x2="22754" y2="77734"/>
                        <a14:foregroundMark x1="21680" y1="87630" x2="34961" y2="87891"/>
                        <a14:foregroundMark x1="48535" y1="70703" x2="56348" y2="82161"/>
                        <a14:foregroundMark x1="45703" y1="75000" x2="57324" y2="88411"/>
                        <a14:foregroundMark x1="76465" y1="77604" x2="83789" y2="85156"/>
                        <a14:foregroundMark x1="3418" y1="25391" x2="9180" y2="34635"/>
                      </a14:backgroundRemoval>
                    </a14:imgEffect>
                  </a14:imgLayer>
                </a14:imgProps>
              </a:ext>
            </a:extLst>
          </a:blip>
          <a:stretch>
            <a:fillRect/>
          </a:stretch>
        </p:blipFill>
        <p:spPr>
          <a:xfrm>
            <a:off x="2311879" y="1387531"/>
            <a:ext cx="7185804" cy="5389353"/>
          </a:xfrm>
          <a:prstGeom prst="rect">
            <a:avLst/>
          </a:prstGeom>
        </p:spPr>
      </p:pic>
      <p:pic>
        <p:nvPicPr>
          <p:cNvPr id="7" name="Picture 6"/>
          <p:cNvPicPr>
            <a:picLocks noChangeAspect="1"/>
          </p:cNvPicPr>
          <p:nvPr/>
        </p:nvPicPr>
        <p:blipFill>
          <a:blip r:embed="rId4"/>
          <a:stretch>
            <a:fillRect/>
          </a:stretch>
        </p:blipFill>
        <p:spPr>
          <a:xfrm>
            <a:off x="10636370" y="124994"/>
            <a:ext cx="1320627" cy="1262537"/>
          </a:xfrm>
          <a:prstGeom prst="rect">
            <a:avLst/>
          </a:prstGeom>
        </p:spPr>
      </p:pic>
      <p:pic>
        <p:nvPicPr>
          <p:cNvPr id="8" name="Picture 7"/>
          <p:cNvPicPr>
            <a:picLocks noChangeAspect="1"/>
          </p:cNvPicPr>
          <p:nvPr/>
        </p:nvPicPr>
        <p:blipFill>
          <a:blip r:embed="rId5"/>
          <a:stretch>
            <a:fillRect/>
          </a:stretch>
        </p:blipFill>
        <p:spPr>
          <a:xfrm rot="19396602">
            <a:off x="-84054" y="957837"/>
            <a:ext cx="3572468" cy="1110951"/>
          </a:xfrm>
          <a:prstGeom prst="rect">
            <a:avLst/>
          </a:prstGeom>
        </p:spPr>
      </p:pic>
      <p:pic>
        <p:nvPicPr>
          <p:cNvPr id="9" name="Picture 8"/>
          <p:cNvPicPr>
            <a:picLocks noChangeAspect="1"/>
          </p:cNvPicPr>
          <p:nvPr/>
        </p:nvPicPr>
        <p:blipFill>
          <a:blip r:embed="rId5"/>
          <a:stretch>
            <a:fillRect/>
          </a:stretch>
        </p:blipFill>
        <p:spPr>
          <a:xfrm rot="2117622">
            <a:off x="8170495" y="700588"/>
            <a:ext cx="3825434" cy="1742920"/>
          </a:xfrm>
          <a:prstGeom prst="rect">
            <a:avLst/>
          </a:prstGeom>
        </p:spPr>
      </p:pic>
    </p:spTree>
    <p:extLst>
      <p:ext uri="{BB962C8B-B14F-4D97-AF65-F5344CB8AC3E}">
        <p14:creationId xmlns:p14="http://schemas.microsoft.com/office/powerpoint/2010/main" val="1848444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7" name="Picture 6">
            <a:extLst>
              <a:ext uri="{FF2B5EF4-FFF2-40B4-BE49-F238E27FC236}">
                <a16:creationId xmlns:a16="http://schemas.microsoft.com/office/drawing/2014/main" id="{838FA53C-87B7-6372-66C1-4D96421BBF63}"/>
              </a:ext>
            </a:extLst>
          </p:cNvPr>
          <p:cNvPicPr>
            <a:picLocks noChangeAspect="1"/>
          </p:cNvPicPr>
          <p:nvPr/>
        </p:nvPicPr>
        <p:blipFill>
          <a:blip r:embed="rId5"/>
          <a:stretch>
            <a:fillRect/>
          </a:stretch>
        </p:blipFill>
        <p:spPr>
          <a:xfrm>
            <a:off x="113413" y="95693"/>
            <a:ext cx="790575" cy="933450"/>
          </a:xfrm>
          <a:prstGeom prst="rect">
            <a:avLst/>
          </a:prstGeom>
        </p:spPr>
      </p:pic>
      <p:sp>
        <p:nvSpPr>
          <p:cNvPr id="17" name="TextBox 16">
            <a:extLst>
              <a:ext uri="{FF2B5EF4-FFF2-40B4-BE49-F238E27FC236}">
                <a16:creationId xmlns:a16="http://schemas.microsoft.com/office/drawing/2014/main" id="{9E459161-8139-3D04-9A32-4B925B8D51CC}"/>
              </a:ext>
            </a:extLst>
          </p:cNvPr>
          <p:cNvSpPr txBox="1"/>
          <p:nvPr/>
        </p:nvSpPr>
        <p:spPr>
          <a:xfrm>
            <a:off x="911074" y="270271"/>
            <a:ext cx="10009162" cy="954107"/>
          </a:xfrm>
          <a:prstGeom prst="rect">
            <a:avLst/>
          </a:prstGeom>
          <a:noFill/>
        </p:spPr>
        <p:txBody>
          <a:bodyPr wrap="square">
            <a:spAutoFit/>
          </a:bodyPr>
          <a:lstStyle/>
          <a:p>
            <a:r>
              <a:rPr lang="vi-VN" sz="2800" b="0" i="0">
                <a:solidFill>
                  <a:srgbClr val="212529"/>
                </a:solidFill>
                <a:effectLst/>
                <a:latin typeface="Times New Roman" panose="02020603050405020304" pitchFamily="18" charset="0"/>
                <a:cs typeface="Times New Roman" panose="02020603050405020304" pitchFamily="18" charset="0"/>
              </a:rPr>
              <a:t>Nếu em là bạn gái trong tình huống sau, em sẽ bày tỏ tình cảm và sự quan tâm đối với bố như thế nào?</a:t>
            </a:r>
            <a:endParaRPr lang="en-US" sz="280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091CCE5-7E81-A2BF-D9FC-EF99378C934D}"/>
              </a:ext>
            </a:extLst>
          </p:cNvPr>
          <p:cNvPicPr>
            <a:picLocks noChangeAspect="1"/>
          </p:cNvPicPr>
          <p:nvPr/>
        </p:nvPicPr>
        <p:blipFill>
          <a:blip r:embed="rId6"/>
          <a:stretch>
            <a:fillRect/>
          </a:stretch>
        </p:blipFill>
        <p:spPr>
          <a:xfrm>
            <a:off x="5641145" y="1252131"/>
            <a:ext cx="6444528" cy="471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F34D99AE-3363-246E-C03F-1EA79386F24C}"/>
              </a:ext>
            </a:extLst>
          </p:cNvPr>
          <p:cNvSpPr txBox="1"/>
          <p:nvPr/>
        </p:nvSpPr>
        <p:spPr>
          <a:xfrm>
            <a:off x="444763" y="1530905"/>
            <a:ext cx="4831326" cy="4392692"/>
          </a:xfrm>
          <a:prstGeom prst="roundRect">
            <a:avLst/>
          </a:prstGeom>
          <a:noFill/>
          <a:ln>
            <a:solidFill>
              <a:srgbClr val="002060"/>
            </a:solidFill>
          </a:ln>
        </p:spPr>
        <p:txBody>
          <a:bodyPr wrap="squar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	</a:t>
            </a:r>
            <a:r>
              <a:rPr lang="vi-VN" sz="2800" b="0" i="0" dirty="0">
                <a:solidFill>
                  <a:srgbClr val="FF0000"/>
                </a:solidFill>
                <a:effectLst/>
                <a:latin typeface="Times New Roman" panose="02020603050405020304" pitchFamily="18" charset="0"/>
                <a:cs typeface="Times New Roman" panose="02020603050405020304" pitchFamily="18" charset="0"/>
              </a:rPr>
              <a:t>Nếu em là bạn gái trong tình huống đó, em sẽ chúc mừng và động viên bố trong công việc: “Chúc mừng bố của con. Chúc bố luôn cố gắng nỗ lực hoàn thành tốt công việc và đạt được nhiều thành công trong công việc hơn nữa 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042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DF272914-70F3-00E2-9017-7A20188B1AFD}"/>
              </a:ext>
            </a:extLst>
          </p:cNvPr>
          <p:cNvPicPr>
            <a:picLocks noChangeAspect="1"/>
          </p:cNvPicPr>
          <p:nvPr/>
        </p:nvPicPr>
        <p:blipFill>
          <a:blip r:embed="rId4"/>
          <a:stretch>
            <a:fillRect/>
          </a:stretch>
        </p:blipFill>
        <p:spPr>
          <a:xfrm>
            <a:off x="335711" y="1096456"/>
            <a:ext cx="11335245" cy="5280949"/>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54681" y="4582646"/>
            <a:ext cx="2421891" cy="2250440"/>
          </a:xfrm>
          <a:prstGeom prst="rect">
            <a:avLst/>
          </a:prstGeom>
        </p:spPr>
      </p:pic>
      <p:sp>
        <p:nvSpPr>
          <p:cNvPr id="7" name="TextBox 6">
            <a:extLst>
              <a:ext uri="{FF2B5EF4-FFF2-40B4-BE49-F238E27FC236}">
                <a16:creationId xmlns:a16="http://schemas.microsoft.com/office/drawing/2014/main" id="{3F7C65FA-72E9-DE9F-EAF0-65AFE0814E85}"/>
              </a:ext>
            </a:extLst>
          </p:cNvPr>
          <p:cNvSpPr txBox="1"/>
          <p:nvPr/>
        </p:nvSpPr>
        <p:spPr>
          <a:xfrm>
            <a:off x="502920" y="517574"/>
            <a:ext cx="2489981" cy="578882"/>
          </a:xfrm>
          <a:prstGeom prst="roundRect">
            <a:avLst/>
          </a:prstGeom>
          <a:noFill/>
          <a:ln w="28575">
            <a:solidFill>
              <a:srgbClr val="990000"/>
            </a:solidFill>
            <a:prstDash val="sysDash"/>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123392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29869">
            <a:off x="2044799" y="-531513"/>
            <a:ext cx="8504556" cy="8712223"/>
          </a:xfrm>
          <a:prstGeom prst="rect">
            <a:avLst/>
          </a:prstGeom>
        </p:spPr>
      </p:pic>
      <p:sp>
        <p:nvSpPr>
          <p:cNvPr id="7" name="矩形 39"/>
          <p:cNvSpPr>
            <a:spLocks noChangeArrowheads="1"/>
          </p:cNvSpPr>
          <p:nvPr/>
        </p:nvSpPr>
        <p:spPr bwMode="auto">
          <a:xfrm>
            <a:off x="3909390" y="2003100"/>
            <a:ext cx="40684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1218565">
              <a:lnSpc>
                <a:spcPct val="150000"/>
              </a:lnSpc>
              <a:spcBef>
                <a:spcPts val="1000"/>
              </a:spcBef>
              <a:defRPr/>
            </a:pPr>
            <a:endParaRPr lang="zh-CN" altLang="en-US" sz="3200" b="1" dirty="0">
              <a:solidFill>
                <a:srgbClr val="DC5D3D"/>
              </a:solidFill>
              <a:latin typeface="+mn-lt"/>
              <a:ea typeface="+mn-ea"/>
              <a:cs typeface="+mn-ea"/>
              <a:sym typeface="+mn-lt"/>
            </a:endParaRPr>
          </a:p>
        </p:txBody>
      </p:sp>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2324" y="699126"/>
            <a:ext cx="2353061" cy="2410973"/>
          </a:xfrm>
          <a:prstGeom prst="rect">
            <a:avLst/>
          </a:prstGeom>
        </p:spPr>
      </p:pic>
      <p:pic>
        <p:nvPicPr>
          <p:cNvPr id="10" name="图片 20">
            <a:extLst>
              <a:ext uri="{FF2B5EF4-FFF2-40B4-BE49-F238E27FC236}">
                <a16:creationId xmlns:a16="http://schemas.microsoft.com/office/drawing/2014/main" id="{F6759C52-993B-EB72-4C4B-F07F7EFABB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1794" y="4314194"/>
            <a:ext cx="1441075" cy="1926620"/>
          </a:xfrm>
          <a:prstGeom prst="rect">
            <a:avLst/>
          </a:prstGeom>
        </p:spPr>
      </p:pic>
      <p:grpSp>
        <p:nvGrpSpPr>
          <p:cNvPr id="11" name="Group 9">
            <a:extLst>
              <a:ext uri="{FF2B5EF4-FFF2-40B4-BE49-F238E27FC236}">
                <a16:creationId xmlns:a16="http://schemas.microsoft.com/office/drawing/2014/main" id="{83AC2136-AEAE-D630-ACC9-E752FF9F16F9}"/>
              </a:ext>
            </a:extLst>
          </p:cNvPr>
          <p:cNvGrpSpPr>
            <a:grpSpLocks noChangeAspect="1"/>
          </p:cNvGrpSpPr>
          <p:nvPr/>
        </p:nvGrpSpPr>
        <p:grpSpPr>
          <a:xfrm>
            <a:off x="5447413" y="1534584"/>
            <a:ext cx="1297173" cy="1297169"/>
            <a:chOff x="0" y="0"/>
            <a:chExt cx="6350000" cy="6349975"/>
          </a:xfrm>
        </p:grpSpPr>
        <p:sp>
          <p:nvSpPr>
            <p:cNvPr id="12" name="Freeform 10">
              <a:extLst>
                <a:ext uri="{FF2B5EF4-FFF2-40B4-BE49-F238E27FC236}">
                  <a16:creationId xmlns:a16="http://schemas.microsoft.com/office/drawing/2014/main" id="{41487409-39FD-9125-6793-BB400325093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3" name="TextBox 12">
            <a:extLst>
              <a:ext uri="{FF2B5EF4-FFF2-40B4-BE49-F238E27FC236}">
                <a16:creationId xmlns:a16="http://schemas.microsoft.com/office/drawing/2014/main" id="{4B437CF2-79EE-89F2-EA67-38F31EBF0730}"/>
              </a:ext>
            </a:extLst>
          </p:cNvPr>
          <p:cNvSpPr txBox="1"/>
          <p:nvPr/>
        </p:nvSpPr>
        <p:spPr>
          <a:xfrm>
            <a:off x="3088240" y="2993602"/>
            <a:ext cx="6896986" cy="830997"/>
          </a:xfrm>
          <a:prstGeom prst="rect">
            <a:avLst/>
          </a:prstGeom>
          <a:noFill/>
        </p:spPr>
        <p:txBody>
          <a:bodyPr wrap="square" rtlCol="0">
            <a:spAutoFit/>
          </a:bodyPr>
          <a:lstStyle/>
          <a:p>
            <a:r>
              <a:rPr lang="en-US" sz="4800" b="1">
                <a:solidFill>
                  <a:srgbClr val="00B050"/>
                </a:solidFill>
                <a:latin typeface="Gluten" pitchFamily="2" charset="0"/>
              </a:rPr>
              <a:t>Hẹn gặp lại các em</a:t>
            </a:r>
            <a:r>
              <a:rPr lang="en-US" sz="4800" b="1">
                <a:solidFill>
                  <a:srgbClr val="307B8A"/>
                </a:solidFill>
                <a:latin typeface="Gluten"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AC2E201-7F74-A34B-6776-8DE1F5A07751}"/>
              </a:ext>
            </a:extLst>
          </p:cNvPr>
          <p:cNvSpPr>
            <a:spLocks noGrp="1"/>
          </p:cNvSpPr>
          <p:nvPr>
            <p:ph type="title"/>
          </p:nvPr>
        </p:nvSpPr>
        <p:spPr>
          <a:xfrm>
            <a:off x="2683853" y="88862"/>
            <a:ext cx="6590581" cy="953260"/>
          </a:xfrm>
        </p:spPr>
        <p:txBody>
          <a:bodyPr anchor="b">
            <a:noAutofit/>
          </a:bodyPr>
          <a:lstStyle/>
          <a:p>
            <a:pPr algn="ctr"/>
            <a:r>
              <a:rPr lang="en-US" sz="3200" b="1" dirty="0" err="1">
                <a:solidFill>
                  <a:srgbClr val="00B0F0"/>
                </a:solidFill>
                <a:latin typeface="Times New Roman" panose="02020603050405020304" pitchFamily="18" charset="0"/>
                <a:cs typeface="Times New Roman" panose="02020603050405020304" pitchFamily="18" charset="0"/>
              </a:rPr>
              <a:t>Nghe</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bài</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hát</a:t>
            </a:r>
            <a:br>
              <a:rPr lang="en-US" sz="3200" b="1" dirty="0">
                <a:solidFill>
                  <a:srgbClr val="00B0F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Ba </a:t>
            </a:r>
            <a:r>
              <a:rPr lang="en-US" sz="3200" b="1" i="1" dirty="0" err="1">
                <a:solidFill>
                  <a:srgbClr val="FF0000"/>
                </a:solidFill>
                <a:latin typeface="Times New Roman" panose="02020603050405020304" pitchFamily="18" charset="0"/>
                <a:cs typeface="Times New Roman" panose="02020603050405020304" pitchFamily="18" charset="0"/>
              </a:rPr>
              <a:t>ngọn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nến</a:t>
            </a:r>
            <a:r>
              <a:rPr lang="en-US" sz="3200" b="1" i="1" dirty="0">
                <a:solidFill>
                  <a:srgbClr val="FF0000"/>
                </a:solidFill>
                <a:latin typeface="Times New Roman" panose="02020603050405020304" pitchFamily="18" charset="0"/>
                <a:cs typeface="Times New Roman" panose="02020603050405020304" pitchFamily="18" charset="0"/>
              </a:rPr>
              <a:t> lung </a:t>
            </a:r>
            <a:r>
              <a:rPr lang="en-US" sz="3200" b="1" i="1" dirty="0" err="1">
                <a:solidFill>
                  <a:srgbClr val="FF0000"/>
                </a:solidFill>
                <a:latin typeface="Times New Roman" panose="02020603050405020304" pitchFamily="18" charset="0"/>
                <a:cs typeface="Times New Roman" panose="02020603050405020304" pitchFamily="18" charset="0"/>
              </a:rPr>
              <a:t>linh</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0636370" y="124994"/>
            <a:ext cx="1320627" cy="1262537"/>
          </a:xfrm>
          <a:prstGeom prst="rect">
            <a:avLst/>
          </a:prstGeom>
        </p:spPr>
      </p:pic>
      <p:pic>
        <p:nvPicPr>
          <p:cNvPr id="4" name="Ba ngọn nến lung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2343" y="1130910"/>
            <a:ext cx="9753600" cy="5486400"/>
          </a:xfrm>
          <a:prstGeom prst="roundRect">
            <a:avLst>
              <a:gd name="adj" fmla="val 5439"/>
            </a:avLst>
          </a:prstGeom>
          <a:ln>
            <a:noFill/>
          </a:ln>
          <a:effectLst>
            <a:innerShdw blurRad="114300" dist="50800">
              <a:srgbClr val="000000">
                <a:alpha val="0"/>
              </a:srgbClr>
            </a:innerShdw>
          </a:effectLst>
        </p:spPr>
      </p:pic>
      <p:pic>
        <p:nvPicPr>
          <p:cNvPr id="8" name="Picture 7"/>
          <p:cNvPicPr>
            <a:picLocks noChangeAspect="1"/>
          </p:cNvPicPr>
          <p:nvPr/>
        </p:nvPicPr>
        <p:blipFill>
          <a:blip r:embed="rId6"/>
          <a:stretch>
            <a:fillRect/>
          </a:stretch>
        </p:blipFill>
        <p:spPr>
          <a:xfrm rot="19396602">
            <a:off x="36574" y="821680"/>
            <a:ext cx="3406647" cy="1207072"/>
          </a:xfrm>
          <a:prstGeom prst="rect">
            <a:avLst/>
          </a:prstGeom>
        </p:spPr>
      </p:pic>
      <p:pic>
        <p:nvPicPr>
          <p:cNvPr id="9" name="Picture 8"/>
          <p:cNvPicPr>
            <a:picLocks noChangeAspect="1"/>
          </p:cNvPicPr>
          <p:nvPr/>
        </p:nvPicPr>
        <p:blipFill>
          <a:blip r:embed="rId6"/>
          <a:stretch>
            <a:fillRect/>
          </a:stretch>
        </p:blipFill>
        <p:spPr>
          <a:xfrm rot="2117622">
            <a:off x="8599059" y="803806"/>
            <a:ext cx="3539026" cy="1495615"/>
          </a:xfrm>
          <a:prstGeom prst="rect">
            <a:avLst/>
          </a:prstGeom>
        </p:spPr>
      </p:pic>
    </p:spTree>
    <p:extLst>
      <p:ext uri="{BB962C8B-B14F-4D97-AF65-F5344CB8AC3E}">
        <p14:creationId xmlns:p14="http://schemas.microsoft.com/office/powerpoint/2010/main" val="3387690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24" name="Group 9">
            <a:extLst>
              <a:ext uri="{FF2B5EF4-FFF2-40B4-BE49-F238E27FC236}">
                <a16:creationId xmlns:a16="http://schemas.microsoft.com/office/drawing/2014/main"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a16="http://schemas.microsoft.com/office/drawing/2014/main"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FC7E5BC4-B672-2516-8888-0E3F430E082C}"/>
              </a:ext>
            </a:extLst>
          </p:cNvPr>
          <p:cNvPicPr>
            <a:picLocks noChangeAspect="1"/>
          </p:cNvPicPr>
          <p:nvPr/>
        </p:nvPicPr>
        <p:blipFill>
          <a:blip r:embed="rId4"/>
          <a:stretch>
            <a:fillRect/>
          </a:stretch>
        </p:blipFill>
        <p:spPr>
          <a:xfrm>
            <a:off x="377594" y="309155"/>
            <a:ext cx="10483429" cy="1443825"/>
          </a:xfrm>
          <a:prstGeom prst="rect">
            <a:avLst/>
          </a:prstGeom>
          <a:ln>
            <a:noFill/>
          </a:ln>
          <a:effectLst>
            <a:softEdge rad="112500"/>
          </a:effectLst>
        </p:spPr>
      </p:pic>
      <p:sp>
        <p:nvSpPr>
          <p:cNvPr id="9" name="TextBox 8">
            <a:extLst>
              <a:ext uri="{FF2B5EF4-FFF2-40B4-BE49-F238E27FC236}">
                <a16:creationId xmlns:a16="http://schemas.microsoft.com/office/drawing/2014/main" id="{7E61BAD5-A0BD-2719-1383-B4D53B77B1FC}"/>
              </a:ext>
            </a:extLst>
          </p:cNvPr>
          <p:cNvSpPr txBox="1"/>
          <p:nvPr/>
        </p:nvSpPr>
        <p:spPr>
          <a:xfrm>
            <a:off x="681579" y="2356058"/>
            <a:ext cx="10340983" cy="1815882"/>
          </a:xfrm>
          <a:prstGeom prst="rect">
            <a:avLst/>
          </a:prstGeom>
          <a:solidFill>
            <a:srgbClr val="FFFF99"/>
          </a:solidFill>
          <a:ln>
            <a:noFill/>
          </a:ln>
        </p:spPr>
        <p:txBody>
          <a:bodyPr wrap="square">
            <a:spAutoFit/>
          </a:bodyPr>
          <a:lstStyle/>
          <a:p>
            <a:pPr algn="just"/>
            <a:r>
              <a:rPr lang="en-US" sz="2800" b="1" i="0" dirty="0">
                <a:solidFill>
                  <a:srgbClr val="00B050"/>
                </a:solidFill>
                <a:effectLst/>
                <a:latin typeface="Times New Roman" panose="02020603050405020304" pitchFamily="18" charset="0"/>
                <a:cs typeface="Times New Roman" panose="02020603050405020304" pitchFamily="18" charset="0"/>
              </a:rPr>
              <a:t>	</a:t>
            </a:r>
            <a:r>
              <a:rPr lang="vi-VN" sz="2800" b="1" i="0" dirty="0">
                <a:solidFill>
                  <a:srgbClr val="00B050"/>
                </a:solidFill>
                <a:effectLst/>
                <a:latin typeface="Times New Roman" panose="02020603050405020304" pitchFamily="18" charset="0"/>
                <a:cs typeface="Times New Roman" panose="02020603050405020304" pitchFamily="18" charset="0"/>
              </a:rPr>
              <a:t>Dì Lan - Người họ hàng mà em yêu quý nhất. Dì em sống trong miền Nam nên em rất ít khi được gặp. Tuy nhiên, ngày nào em cũng gọi điện hỏi thăm sức khỏe của dì. Khi nào dì ra Hà Nội chơi em cùng với bố mẹ cũng mua hoa và ra sân bay đón dì.</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06327" y="4960189"/>
            <a:ext cx="2360960" cy="177022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9892" b="100000" l="4078" r="99468"/>
                    </a14:imgEffect>
                  </a14:imgLayer>
                </a14:imgProps>
              </a:ext>
            </a:extLst>
          </a:blip>
          <a:stretch>
            <a:fillRect/>
          </a:stretch>
        </p:blipFill>
        <p:spPr>
          <a:xfrm>
            <a:off x="8876582" y="3057186"/>
            <a:ext cx="3202006" cy="3673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362467" y="782320"/>
            <a:ext cx="7459980" cy="7185660"/>
          </a:xfrm>
          <a:prstGeom prst="rect">
            <a:avLst/>
          </a:prstGeom>
        </p:spPr>
      </p:pic>
      <p:sp>
        <p:nvSpPr>
          <p:cNvPr id="4" name="TextBox 3">
            <a:extLst>
              <a:ext uri="{FF2B5EF4-FFF2-40B4-BE49-F238E27FC236}">
                <a16:creationId xmlns:a16="http://schemas.microsoft.com/office/drawing/2014/main" id="{0A4C81E6-1FEA-7716-965B-D67EAD038C05}"/>
              </a:ext>
            </a:extLst>
          </p:cNvPr>
          <p:cNvSpPr txBox="1"/>
          <p:nvPr/>
        </p:nvSpPr>
        <p:spPr>
          <a:xfrm>
            <a:off x="3339364" y="3318395"/>
            <a:ext cx="6216116" cy="1200329"/>
          </a:xfrm>
          <a:prstGeom prst="rect">
            <a:avLst/>
          </a:prstGeom>
          <a:noFill/>
        </p:spPr>
        <p:txBody>
          <a:bodyPr wrap="square" rtlCol="0">
            <a:spAutoFit/>
          </a:bodyPr>
          <a:lstStyle/>
          <a:p>
            <a:r>
              <a:rPr lang="en-US" sz="7200" b="1" dirty="0" err="1">
                <a:solidFill>
                  <a:srgbClr val="FF0000"/>
                </a:solidFill>
                <a:latin typeface="Times New Roman" panose="02020603050405020304" pitchFamily="18" charset="0"/>
                <a:cs typeface="Times New Roman" panose="02020603050405020304" pitchFamily="18" charset="0"/>
              </a:rPr>
              <a:t>Khám</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phá</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548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a16="http://schemas.microsoft.com/office/drawing/2014/main" id="{DD8560D2-41BE-0AEF-673E-C2FB7D21550B}"/>
              </a:ext>
            </a:extLst>
          </p:cNvPr>
          <p:cNvPicPr>
            <a:picLocks noChangeAspect="1"/>
          </p:cNvPicPr>
          <p:nvPr/>
        </p:nvPicPr>
        <p:blipFill rotWithShape="1">
          <a:blip r:embed="rId5"/>
          <a:srcRect r="89983"/>
          <a:stretch/>
        </p:blipFill>
        <p:spPr>
          <a:xfrm>
            <a:off x="254090" y="127591"/>
            <a:ext cx="772852" cy="1409700"/>
          </a:xfrm>
          <a:prstGeom prst="rect">
            <a:avLst/>
          </a:prstGeom>
        </p:spPr>
      </p:pic>
      <p:sp>
        <p:nvSpPr>
          <p:cNvPr id="9" name="TextBox 8">
            <a:extLst>
              <a:ext uri="{FF2B5EF4-FFF2-40B4-BE49-F238E27FC236}">
                <a16:creationId xmlns:a16="http://schemas.microsoft.com/office/drawing/2014/main" id="{D0A6161D-1B1F-D05A-BC64-BD4704258301}"/>
              </a:ext>
            </a:extLst>
          </p:cNvPr>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Times New Roman" panose="02020603050405020304" pitchFamily="18" charset="0"/>
                <a:cs typeface="Times New Roman" panose="02020603050405020304" pitchFamily="18" charset="0"/>
              </a:rPr>
              <a:t>1. </a:t>
            </a:r>
            <a:r>
              <a:rPr lang="vi-VN" sz="2600" b="1" i="0" dirty="0">
                <a:solidFill>
                  <a:srgbClr val="0070C0"/>
                </a:solidFill>
                <a:effectLst/>
                <a:latin typeface="Times New Roman" panose="02020603050405020304" pitchFamily="18" charset="0"/>
                <a:cs typeface="Times New Roman" panose="02020603050405020304" pitchFamily="18" charset="0"/>
              </a:rPr>
              <a:t>Quan sát các hình về họ hàng của Hoa và trả lời câu hỏi:</a:t>
            </a:r>
          </a:p>
          <a:p>
            <a:pPr algn="just">
              <a:spcAft>
                <a:spcPts val="80"/>
              </a:spcAft>
            </a:pPr>
            <a:r>
              <a:rPr lang="vi-VN" sz="2600" b="1" i="0" dirty="0">
                <a:solidFill>
                  <a:srgbClr val="00B050"/>
                </a:solidFill>
                <a:effectLst/>
                <a:latin typeface="Times New Roman" panose="02020603050405020304" pitchFamily="18" charset="0"/>
                <a:cs typeface="Times New Roman" panose="02020603050405020304" pitchFamily="18" charset="0"/>
              </a:rPr>
              <a:t>- Những người nào là họ hàng bên nội?</a:t>
            </a:r>
          </a:p>
          <a:p>
            <a:pPr algn="just">
              <a:spcAft>
                <a:spcPts val="80"/>
              </a:spcAft>
            </a:pPr>
            <a:r>
              <a:rPr lang="vi-VN" sz="2600" b="1" i="0" dirty="0">
                <a:solidFill>
                  <a:srgbClr val="00B050"/>
                </a:solidFill>
                <a:effectLst/>
                <a:latin typeface="Times New Roman" panose="02020603050405020304" pitchFamily="18" charset="0"/>
                <a:cs typeface="Times New Roman" panose="02020603050405020304" pitchFamily="18" charset="0"/>
              </a:rPr>
              <a:t>- Những người nào là họ hàng bên ngoại?</a:t>
            </a:r>
          </a:p>
        </p:txBody>
      </p:sp>
      <p:pic>
        <p:nvPicPr>
          <p:cNvPr id="7" name="Picture 6">
            <a:extLst>
              <a:ext uri="{FF2B5EF4-FFF2-40B4-BE49-F238E27FC236}">
                <a16:creationId xmlns:a16="http://schemas.microsoft.com/office/drawing/2014/main" id="{6B4146ED-422E-18A0-9A68-2882FF88DBDA}"/>
              </a:ext>
            </a:extLst>
          </p:cNvPr>
          <p:cNvPicPr>
            <a:picLocks noChangeAspect="1"/>
          </p:cNvPicPr>
          <p:nvPr/>
        </p:nvPicPr>
        <p:blipFill>
          <a:blip r:embed="rId6"/>
          <a:stretch>
            <a:fillRect/>
          </a:stretch>
        </p:blipFill>
        <p:spPr>
          <a:xfrm>
            <a:off x="804672" y="1767652"/>
            <a:ext cx="9606480" cy="3498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FD7CEEB5-1634-FF28-1B9F-4FE281C27231}"/>
              </a:ext>
            </a:extLst>
          </p:cNvPr>
          <p:cNvSpPr txBox="1"/>
          <p:nvPr/>
        </p:nvSpPr>
        <p:spPr>
          <a:xfrm>
            <a:off x="1444884" y="5358040"/>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Times New Roman" panose="02020603050405020304" pitchFamily="18" charset="0"/>
                <a:cs typeface="Times New Roman" panose="02020603050405020304" pitchFamily="18" charset="0"/>
              </a:rPr>
              <a:t>Họ</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hàng</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bên</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nội</a:t>
            </a:r>
            <a:endParaRPr lang="en-US" sz="3200" b="1" dirty="0">
              <a:solidFill>
                <a:srgbClr val="FF33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784999D-AE2E-5665-1B3F-D4A540A996BA}"/>
              </a:ext>
            </a:extLst>
          </p:cNvPr>
          <p:cNvSpPr txBox="1"/>
          <p:nvPr/>
        </p:nvSpPr>
        <p:spPr>
          <a:xfrm>
            <a:off x="6092457" y="5348550"/>
            <a:ext cx="3943657" cy="584775"/>
          </a:xfrm>
          <a:prstGeom prst="rect">
            <a:avLst/>
          </a:prstGeom>
          <a:solidFill>
            <a:srgbClr val="FFFF00"/>
          </a:solidFill>
        </p:spPr>
        <p:txBody>
          <a:bodyPr wrap="square">
            <a:spAutoFit/>
          </a:bodyPr>
          <a:lstStyle/>
          <a:p>
            <a:r>
              <a:rPr lang="en-US" sz="3200" b="1" i="0" dirty="0" err="1">
                <a:solidFill>
                  <a:srgbClr val="FF3300"/>
                </a:solidFill>
                <a:effectLst/>
                <a:latin typeface="Times New Roman" panose="02020603050405020304" pitchFamily="18" charset="0"/>
                <a:cs typeface="Times New Roman" panose="02020603050405020304" pitchFamily="18" charset="0"/>
              </a:rPr>
              <a:t>Họ</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hàng</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bên</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ngoại</a:t>
            </a:r>
            <a:endParaRPr lang="en-US" sz="3200" b="1" dirty="0">
              <a:solidFill>
                <a:srgbClr val="FF33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nvGrpSpPr>
          <p:cNvPr id="8" name="Group 9">
            <a:extLst>
              <a:ext uri="{FF2B5EF4-FFF2-40B4-BE49-F238E27FC236}">
                <a16:creationId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a16="http://schemas.microsoft.com/office/drawing/2014/main" id="{DD8560D2-41BE-0AEF-673E-C2FB7D21550B}"/>
              </a:ext>
            </a:extLst>
          </p:cNvPr>
          <p:cNvPicPr>
            <a:picLocks noChangeAspect="1"/>
          </p:cNvPicPr>
          <p:nvPr/>
        </p:nvPicPr>
        <p:blipFill rotWithShape="1">
          <a:blip r:embed="rId4"/>
          <a:srcRect r="89983"/>
          <a:stretch/>
        </p:blipFill>
        <p:spPr>
          <a:xfrm>
            <a:off x="254090" y="127591"/>
            <a:ext cx="772852" cy="1409700"/>
          </a:xfrm>
          <a:prstGeom prst="rect">
            <a:avLst/>
          </a:prstGeom>
        </p:spPr>
      </p:pic>
      <p:sp>
        <p:nvSpPr>
          <p:cNvPr id="9" name="TextBox 8">
            <a:extLst>
              <a:ext uri="{FF2B5EF4-FFF2-40B4-BE49-F238E27FC236}">
                <a16:creationId xmlns:a16="http://schemas.microsoft.com/office/drawing/2014/main" id="{D0A6161D-1B1F-D05A-BC64-BD4704258301}"/>
              </a:ext>
            </a:extLst>
          </p:cNvPr>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Times New Roman" panose="02020603050405020304" pitchFamily="18" charset="0"/>
                <a:cs typeface="Times New Roman" panose="02020603050405020304" pitchFamily="18" charset="0"/>
              </a:rPr>
              <a:t>1. </a:t>
            </a:r>
            <a:r>
              <a:rPr lang="vi-VN" sz="2600" b="1" i="0" dirty="0">
                <a:solidFill>
                  <a:srgbClr val="0070C0"/>
                </a:solidFill>
                <a:effectLst/>
                <a:latin typeface="Times New Roman" panose="02020603050405020304" pitchFamily="18" charset="0"/>
                <a:cs typeface="Times New Roman" panose="02020603050405020304" pitchFamily="18" charset="0"/>
              </a:rPr>
              <a:t>Quan sát các hình về họ hàng của Hoa và trả lời câu hỏi:</a:t>
            </a:r>
          </a:p>
          <a:p>
            <a:pPr algn="just">
              <a:spcAft>
                <a:spcPts val="80"/>
              </a:spcAft>
            </a:pPr>
            <a:r>
              <a:rPr lang="vi-VN" sz="2600" b="1" i="0" dirty="0">
                <a:solidFill>
                  <a:srgbClr val="00B050"/>
                </a:solidFill>
                <a:effectLst/>
                <a:latin typeface="Times New Roman" panose="02020603050405020304" pitchFamily="18" charset="0"/>
                <a:cs typeface="Times New Roman" panose="02020603050405020304" pitchFamily="18" charset="0"/>
              </a:rPr>
              <a:t>- Những người nào là họ hàng bên nội?</a:t>
            </a:r>
          </a:p>
          <a:p>
            <a:pPr algn="just">
              <a:spcAft>
                <a:spcPts val="80"/>
              </a:spcAft>
            </a:pPr>
            <a:r>
              <a:rPr lang="vi-VN" sz="2600" b="1" i="0" dirty="0">
                <a:solidFill>
                  <a:srgbClr val="00B050"/>
                </a:solidFill>
                <a:effectLst/>
                <a:latin typeface="Times New Roman" panose="02020603050405020304" pitchFamily="18" charset="0"/>
                <a:cs typeface="Times New Roman" panose="02020603050405020304" pitchFamily="18" charset="0"/>
              </a:rPr>
              <a:t>- Những người nào là họ hàng bên ngoại?</a:t>
            </a:r>
          </a:p>
        </p:txBody>
      </p:sp>
      <p:pic>
        <p:nvPicPr>
          <p:cNvPr id="5" name="Picture 4">
            <a:extLst>
              <a:ext uri="{FF2B5EF4-FFF2-40B4-BE49-F238E27FC236}">
                <a16:creationId xmlns:a16="http://schemas.microsoft.com/office/drawing/2014/main" id="{1A2278B8-91BC-4C5A-E74A-DEE4F104B45B}"/>
              </a:ext>
            </a:extLst>
          </p:cNvPr>
          <p:cNvPicPr>
            <a:picLocks noChangeAspect="1"/>
          </p:cNvPicPr>
          <p:nvPr/>
        </p:nvPicPr>
        <p:blipFill>
          <a:blip r:embed="rId5"/>
          <a:stretch>
            <a:fillRect/>
          </a:stretch>
        </p:blipFill>
        <p:spPr>
          <a:xfrm>
            <a:off x="905321" y="1799550"/>
            <a:ext cx="9896867" cy="3730126"/>
          </a:xfrm>
          <a:prstGeom prst="rect">
            <a:avLst/>
          </a:prstGeom>
        </p:spPr>
      </p:pic>
      <p:sp>
        <p:nvSpPr>
          <p:cNvPr id="13" name="TextBox 12">
            <a:extLst>
              <a:ext uri="{FF2B5EF4-FFF2-40B4-BE49-F238E27FC236}">
                <a16:creationId xmlns:a16="http://schemas.microsoft.com/office/drawing/2014/main" id="{FD7CEEB5-1634-FF28-1B9F-4FE281C27231}"/>
              </a:ext>
            </a:extLst>
          </p:cNvPr>
          <p:cNvSpPr txBox="1"/>
          <p:nvPr/>
        </p:nvSpPr>
        <p:spPr>
          <a:xfrm>
            <a:off x="1764924" y="5698303"/>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Times New Roman" panose="02020603050405020304" pitchFamily="18" charset="0"/>
                <a:cs typeface="Times New Roman" panose="02020603050405020304" pitchFamily="18" charset="0"/>
              </a:rPr>
              <a:t>Họ</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hàng</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bên</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nội</a:t>
            </a:r>
            <a:endParaRPr lang="en-US" sz="3200" b="1" dirty="0">
              <a:solidFill>
                <a:srgbClr val="FF33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D7CEEB5-1634-FF28-1B9F-4FE281C27231}"/>
              </a:ext>
            </a:extLst>
          </p:cNvPr>
          <p:cNvSpPr txBox="1"/>
          <p:nvPr/>
        </p:nvSpPr>
        <p:spPr>
          <a:xfrm>
            <a:off x="6345281" y="5698303"/>
            <a:ext cx="3967644" cy="584775"/>
          </a:xfrm>
          <a:prstGeom prst="rect">
            <a:avLst/>
          </a:prstGeom>
          <a:solidFill>
            <a:srgbClr val="FFFF00"/>
          </a:solidFill>
        </p:spPr>
        <p:txBody>
          <a:bodyPr wrap="square">
            <a:spAutoFit/>
          </a:bodyPr>
          <a:lstStyle/>
          <a:p>
            <a:r>
              <a:rPr lang="en-US" sz="3200" b="1" i="0" dirty="0" err="1">
                <a:solidFill>
                  <a:srgbClr val="FF3300"/>
                </a:solidFill>
                <a:effectLst/>
                <a:latin typeface="Times New Roman" panose="02020603050405020304" pitchFamily="18" charset="0"/>
                <a:cs typeface="Times New Roman" panose="02020603050405020304" pitchFamily="18" charset="0"/>
              </a:rPr>
              <a:t>Họ</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hàng</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bên</a:t>
            </a:r>
            <a:r>
              <a:rPr lang="en-US" sz="3200" b="1" i="0" dirty="0">
                <a:solidFill>
                  <a:srgbClr val="FF3300"/>
                </a:solidFill>
                <a:effectLst/>
                <a:latin typeface="Times New Roman" panose="02020603050405020304" pitchFamily="18" charset="0"/>
                <a:cs typeface="Times New Roman" panose="02020603050405020304" pitchFamily="18" charset="0"/>
              </a:rPr>
              <a:t> </a:t>
            </a:r>
            <a:r>
              <a:rPr lang="en-US" sz="3200" b="1" i="0" dirty="0" err="1">
                <a:solidFill>
                  <a:srgbClr val="FF3300"/>
                </a:solidFill>
                <a:effectLst/>
                <a:latin typeface="Times New Roman" panose="02020603050405020304" pitchFamily="18" charset="0"/>
                <a:cs typeface="Times New Roman" panose="02020603050405020304" pitchFamily="18" charset="0"/>
              </a:rPr>
              <a:t>ngọai</a:t>
            </a:r>
            <a:endParaRPr lang="en-US" sz="3200" b="1" dirty="0">
              <a:solidFill>
                <a:srgbClr val="FF3300"/>
              </a:solidFill>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90653" y="4683411"/>
            <a:ext cx="2385955" cy="2217048"/>
          </a:xfrm>
          <a:prstGeom prst="rect">
            <a:avLst/>
          </a:prstGeom>
        </p:spPr>
      </p:pic>
    </p:spTree>
    <p:extLst>
      <p:ext uri="{BB962C8B-B14F-4D97-AF65-F5344CB8AC3E}">
        <p14:creationId xmlns:p14="http://schemas.microsoft.com/office/powerpoint/2010/main" val="3829469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295332B0-8838-A788-02D5-C617064E5EEB}"/>
              </a:ext>
            </a:extLst>
          </p:cNvPr>
          <p:cNvSpPr txBox="1"/>
          <p:nvPr/>
        </p:nvSpPr>
        <p:spPr>
          <a:xfrm>
            <a:off x="386601" y="483562"/>
            <a:ext cx="11411712" cy="5262979"/>
          </a:xfrm>
          <a:custGeom>
            <a:avLst/>
            <a:gdLst>
              <a:gd name="connsiteX0" fmla="*/ 0 w 10457041"/>
              <a:gd name="connsiteY0" fmla="*/ 970498 h 5822871"/>
              <a:gd name="connsiteX1" fmla="*/ 970498 w 10457041"/>
              <a:gd name="connsiteY1" fmla="*/ 0 h 5822871"/>
              <a:gd name="connsiteX2" fmla="*/ 1540418 w 10457041"/>
              <a:gd name="connsiteY2" fmla="*/ 0 h 5822871"/>
              <a:gd name="connsiteX3" fmla="*/ 2280659 w 10457041"/>
              <a:gd name="connsiteY3" fmla="*/ 0 h 5822871"/>
              <a:gd name="connsiteX4" fmla="*/ 2765418 w 10457041"/>
              <a:gd name="connsiteY4" fmla="*/ 0 h 5822871"/>
              <a:gd name="connsiteX5" fmla="*/ 3505659 w 10457041"/>
              <a:gd name="connsiteY5" fmla="*/ 0 h 5822871"/>
              <a:gd name="connsiteX6" fmla="*/ 4331060 w 10457041"/>
              <a:gd name="connsiteY6" fmla="*/ 0 h 5822871"/>
              <a:gd name="connsiteX7" fmla="*/ 4900980 w 10457041"/>
              <a:gd name="connsiteY7" fmla="*/ 0 h 5822871"/>
              <a:gd name="connsiteX8" fmla="*/ 5300579 w 10457041"/>
              <a:gd name="connsiteY8" fmla="*/ 0 h 5822871"/>
              <a:gd name="connsiteX9" fmla="*/ 5700178 w 10457041"/>
              <a:gd name="connsiteY9" fmla="*/ 0 h 5822871"/>
              <a:gd name="connsiteX10" fmla="*/ 6099777 w 10457041"/>
              <a:gd name="connsiteY10" fmla="*/ 0 h 5822871"/>
              <a:gd name="connsiteX11" fmla="*/ 6499376 w 10457041"/>
              <a:gd name="connsiteY11" fmla="*/ 0 h 5822871"/>
              <a:gd name="connsiteX12" fmla="*/ 6984136 w 10457041"/>
              <a:gd name="connsiteY12" fmla="*/ 0 h 5822871"/>
              <a:gd name="connsiteX13" fmla="*/ 7639216 w 10457041"/>
              <a:gd name="connsiteY13" fmla="*/ 0 h 5822871"/>
              <a:gd name="connsiteX14" fmla="*/ 8464618 w 10457041"/>
              <a:gd name="connsiteY14" fmla="*/ 0 h 5822871"/>
              <a:gd name="connsiteX15" fmla="*/ 9486543 w 10457041"/>
              <a:gd name="connsiteY15" fmla="*/ 0 h 5822871"/>
              <a:gd name="connsiteX16" fmla="*/ 10457041 w 10457041"/>
              <a:gd name="connsiteY16" fmla="*/ 970498 h 5822871"/>
              <a:gd name="connsiteX17" fmla="*/ 10457041 w 10457041"/>
              <a:gd name="connsiteY17" fmla="*/ 1656296 h 5822871"/>
              <a:gd name="connsiteX18" fmla="*/ 10457041 w 10457041"/>
              <a:gd name="connsiteY18" fmla="*/ 2264456 h 5822871"/>
              <a:gd name="connsiteX19" fmla="*/ 10457041 w 10457041"/>
              <a:gd name="connsiteY19" fmla="*/ 2872617 h 5822871"/>
              <a:gd name="connsiteX20" fmla="*/ 10457041 w 10457041"/>
              <a:gd name="connsiteY20" fmla="*/ 3441958 h 5822871"/>
              <a:gd name="connsiteX21" fmla="*/ 10457041 w 10457041"/>
              <a:gd name="connsiteY21" fmla="*/ 4166575 h 5822871"/>
              <a:gd name="connsiteX22" fmla="*/ 10457041 w 10457041"/>
              <a:gd name="connsiteY22" fmla="*/ 4852373 h 5822871"/>
              <a:gd name="connsiteX23" fmla="*/ 9486543 w 10457041"/>
              <a:gd name="connsiteY23" fmla="*/ 5822871 h 5822871"/>
              <a:gd name="connsiteX24" fmla="*/ 8831463 w 10457041"/>
              <a:gd name="connsiteY24" fmla="*/ 5822871 h 5822871"/>
              <a:gd name="connsiteX25" fmla="*/ 8431864 w 10457041"/>
              <a:gd name="connsiteY25" fmla="*/ 5822871 h 5822871"/>
              <a:gd name="connsiteX26" fmla="*/ 7606462 w 10457041"/>
              <a:gd name="connsiteY26" fmla="*/ 5822871 h 5822871"/>
              <a:gd name="connsiteX27" fmla="*/ 7206863 w 10457041"/>
              <a:gd name="connsiteY27" fmla="*/ 5822871 h 5822871"/>
              <a:gd name="connsiteX28" fmla="*/ 6807264 w 10457041"/>
              <a:gd name="connsiteY28" fmla="*/ 5822871 h 5822871"/>
              <a:gd name="connsiteX29" fmla="*/ 6067023 w 10457041"/>
              <a:gd name="connsiteY29" fmla="*/ 5822871 h 5822871"/>
              <a:gd name="connsiteX30" fmla="*/ 5497103 w 10457041"/>
              <a:gd name="connsiteY30" fmla="*/ 5822871 h 5822871"/>
              <a:gd name="connsiteX31" fmla="*/ 4671702 w 10457041"/>
              <a:gd name="connsiteY31" fmla="*/ 5822871 h 5822871"/>
              <a:gd name="connsiteX32" fmla="*/ 4272103 w 10457041"/>
              <a:gd name="connsiteY32" fmla="*/ 5822871 h 5822871"/>
              <a:gd name="connsiteX33" fmla="*/ 3787344 w 10457041"/>
              <a:gd name="connsiteY33" fmla="*/ 5822871 h 5822871"/>
              <a:gd name="connsiteX34" fmla="*/ 3132263 w 10457041"/>
              <a:gd name="connsiteY34" fmla="*/ 5822871 h 5822871"/>
              <a:gd name="connsiteX35" fmla="*/ 2647504 w 10457041"/>
              <a:gd name="connsiteY35" fmla="*/ 5822871 h 5822871"/>
              <a:gd name="connsiteX36" fmla="*/ 2247905 w 10457041"/>
              <a:gd name="connsiteY36" fmla="*/ 5822871 h 5822871"/>
              <a:gd name="connsiteX37" fmla="*/ 1848306 w 10457041"/>
              <a:gd name="connsiteY37" fmla="*/ 5822871 h 5822871"/>
              <a:gd name="connsiteX38" fmla="*/ 970498 w 10457041"/>
              <a:gd name="connsiteY38" fmla="*/ 5822871 h 5822871"/>
              <a:gd name="connsiteX39" fmla="*/ 0 w 10457041"/>
              <a:gd name="connsiteY39" fmla="*/ 4852373 h 5822871"/>
              <a:gd name="connsiteX40" fmla="*/ 0 w 10457041"/>
              <a:gd name="connsiteY40" fmla="*/ 4127756 h 5822871"/>
              <a:gd name="connsiteX41" fmla="*/ 0 w 10457041"/>
              <a:gd name="connsiteY41" fmla="*/ 3519596 h 5822871"/>
              <a:gd name="connsiteX42" fmla="*/ 0 w 10457041"/>
              <a:gd name="connsiteY42" fmla="*/ 2911436 h 5822871"/>
              <a:gd name="connsiteX43" fmla="*/ 0 w 10457041"/>
              <a:gd name="connsiteY43" fmla="*/ 2303275 h 5822871"/>
              <a:gd name="connsiteX44" fmla="*/ 0 w 10457041"/>
              <a:gd name="connsiteY44" fmla="*/ 1695115 h 5822871"/>
              <a:gd name="connsiteX45" fmla="*/ 0 w 10457041"/>
              <a:gd name="connsiteY45" fmla="*/ 970498 h 582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57041" h="5822871" fill="none" extrusionOk="0">
                <a:moveTo>
                  <a:pt x="0" y="970498"/>
                </a:moveTo>
                <a:cubicBezTo>
                  <a:pt x="-31530" y="446938"/>
                  <a:pt x="426600" y="-34867"/>
                  <a:pt x="970498" y="0"/>
                </a:cubicBezTo>
                <a:cubicBezTo>
                  <a:pt x="1187510" y="-23783"/>
                  <a:pt x="1278353" y="8133"/>
                  <a:pt x="1540418" y="0"/>
                </a:cubicBezTo>
                <a:cubicBezTo>
                  <a:pt x="1802483" y="-8133"/>
                  <a:pt x="1953566" y="-15040"/>
                  <a:pt x="2280659" y="0"/>
                </a:cubicBezTo>
                <a:cubicBezTo>
                  <a:pt x="2607752" y="15040"/>
                  <a:pt x="2530804" y="22734"/>
                  <a:pt x="2765418" y="0"/>
                </a:cubicBezTo>
                <a:cubicBezTo>
                  <a:pt x="3000032" y="-22734"/>
                  <a:pt x="3294540" y="-27003"/>
                  <a:pt x="3505659" y="0"/>
                </a:cubicBezTo>
                <a:cubicBezTo>
                  <a:pt x="3716778" y="27003"/>
                  <a:pt x="4109670" y="-25655"/>
                  <a:pt x="4331060" y="0"/>
                </a:cubicBezTo>
                <a:cubicBezTo>
                  <a:pt x="4552450" y="25655"/>
                  <a:pt x="4659347" y="-21092"/>
                  <a:pt x="4900980" y="0"/>
                </a:cubicBezTo>
                <a:cubicBezTo>
                  <a:pt x="5142613" y="21092"/>
                  <a:pt x="5168823" y="16661"/>
                  <a:pt x="5300579" y="0"/>
                </a:cubicBezTo>
                <a:cubicBezTo>
                  <a:pt x="5432335" y="-16661"/>
                  <a:pt x="5502642" y="916"/>
                  <a:pt x="5700178" y="0"/>
                </a:cubicBezTo>
                <a:cubicBezTo>
                  <a:pt x="5897714" y="-916"/>
                  <a:pt x="5900943" y="8154"/>
                  <a:pt x="6099777" y="0"/>
                </a:cubicBezTo>
                <a:cubicBezTo>
                  <a:pt x="6298611" y="-8154"/>
                  <a:pt x="6320329" y="-16397"/>
                  <a:pt x="6499376" y="0"/>
                </a:cubicBezTo>
                <a:cubicBezTo>
                  <a:pt x="6678423" y="16397"/>
                  <a:pt x="6864766" y="-16737"/>
                  <a:pt x="6984136" y="0"/>
                </a:cubicBezTo>
                <a:cubicBezTo>
                  <a:pt x="7103506" y="16737"/>
                  <a:pt x="7457167" y="12871"/>
                  <a:pt x="7639216" y="0"/>
                </a:cubicBezTo>
                <a:cubicBezTo>
                  <a:pt x="7821265" y="-12871"/>
                  <a:pt x="8251461" y="-33860"/>
                  <a:pt x="8464618" y="0"/>
                </a:cubicBezTo>
                <a:cubicBezTo>
                  <a:pt x="8677775" y="33860"/>
                  <a:pt x="9162887" y="33117"/>
                  <a:pt x="9486543" y="0"/>
                </a:cubicBezTo>
                <a:cubicBezTo>
                  <a:pt x="9911834" y="-63779"/>
                  <a:pt x="10398364" y="445133"/>
                  <a:pt x="10457041" y="970498"/>
                </a:cubicBezTo>
                <a:cubicBezTo>
                  <a:pt x="10429210" y="1272770"/>
                  <a:pt x="10489394" y="1384800"/>
                  <a:pt x="10457041" y="1656296"/>
                </a:cubicBezTo>
                <a:cubicBezTo>
                  <a:pt x="10424688" y="1927792"/>
                  <a:pt x="10458193" y="2040887"/>
                  <a:pt x="10457041" y="2264456"/>
                </a:cubicBezTo>
                <a:cubicBezTo>
                  <a:pt x="10455889" y="2488025"/>
                  <a:pt x="10480847" y="2615184"/>
                  <a:pt x="10457041" y="2872617"/>
                </a:cubicBezTo>
                <a:cubicBezTo>
                  <a:pt x="10433235" y="3130050"/>
                  <a:pt x="10451098" y="3310413"/>
                  <a:pt x="10457041" y="3441958"/>
                </a:cubicBezTo>
                <a:cubicBezTo>
                  <a:pt x="10462984" y="3573503"/>
                  <a:pt x="10455581" y="3925378"/>
                  <a:pt x="10457041" y="4166575"/>
                </a:cubicBezTo>
                <a:cubicBezTo>
                  <a:pt x="10458501" y="4407772"/>
                  <a:pt x="10450875" y="4585459"/>
                  <a:pt x="10457041" y="4852373"/>
                </a:cubicBezTo>
                <a:cubicBezTo>
                  <a:pt x="10339081" y="5348593"/>
                  <a:pt x="9998262" y="5721143"/>
                  <a:pt x="9486543" y="5822871"/>
                </a:cubicBezTo>
                <a:cubicBezTo>
                  <a:pt x="9341612" y="5815716"/>
                  <a:pt x="9135268" y="5832920"/>
                  <a:pt x="8831463" y="5822871"/>
                </a:cubicBezTo>
                <a:cubicBezTo>
                  <a:pt x="8527658" y="5812822"/>
                  <a:pt x="8597026" y="5825023"/>
                  <a:pt x="8431864" y="5822871"/>
                </a:cubicBezTo>
                <a:cubicBezTo>
                  <a:pt x="8266702" y="5820719"/>
                  <a:pt x="7916547" y="5823905"/>
                  <a:pt x="7606462" y="5822871"/>
                </a:cubicBezTo>
                <a:cubicBezTo>
                  <a:pt x="7296377" y="5821837"/>
                  <a:pt x="7299149" y="5824661"/>
                  <a:pt x="7206863" y="5822871"/>
                </a:cubicBezTo>
                <a:cubicBezTo>
                  <a:pt x="7114577" y="5821081"/>
                  <a:pt x="6921340" y="5841449"/>
                  <a:pt x="6807264" y="5822871"/>
                </a:cubicBezTo>
                <a:cubicBezTo>
                  <a:pt x="6693188" y="5804293"/>
                  <a:pt x="6349116" y="5815104"/>
                  <a:pt x="6067023" y="5822871"/>
                </a:cubicBezTo>
                <a:cubicBezTo>
                  <a:pt x="5784930" y="5830638"/>
                  <a:pt x="5658515" y="5797475"/>
                  <a:pt x="5497103" y="5822871"/>
                </a:cubicBezTo>
                <a:cubicBezTo>
                  <a:pt x="5335691" y="5848267"/>
                  <a:pt x="5053341" y="5794154"/>
                  <a:pt x="4671702" y="5822871"/>
                </a:cubicBezTo>
                <a:cubicBezTo>
                  <a:pt x="4290063" y="5851588"/>
                  <a:pt x="4414524" y="5842212"/>
                  <a:pt x="4272103" y="5822871"/>
                </a:cubicBezTo>
                <a:cubicBezTo>
                  <a:pt x="4129682" y="5803530"/>
                  <a:pt x="3894220" y="5812299"/>
                  <a:pt x="3787344" y="5822871"/>
                </a:cubicBezTo>
                <a:cubicBezTo>
                  <a:pt x="3680468" y="5833443"/>
                  <a:pt x="3445191" y="5830874"/>
                  <a:pt x="3132263" y="5822871"/>
                </a:cubicBezTo>
                <a:cubicBezTo>
                  <a:pt x="2819335" y="5814868"/>
                  <a:pt x="2818847" y="5815434"/>
                  <a:pt x="2647504" y="5822871"/>
                </a:cubicBezTo>
                <a:cubicBezTo>
                  <a:pt x="2476161" y="5830308"/>
                  <a:pt x="2446916" y="5827518"/>
                  <a:pt x="2247905" y="5822871"/>
                </a:cubicBezTo>
                <a:cubicBezTo>
                  <a:pt x="2048894" y="5818224"/>
                  <a:pt x="2009177" y="5832472"/>
                  <a:pt x="1848306" y="5822871"/>
                </a:cubicBezTo>
                <a:cubicBezTo>
                  <a:pt x="1687435" y="5813270"/>
                  <a:pt x="1258949" y="5822542"/>
                  <a:pt x="970498" y="5822871"/>
                </a:cubicBezTo>
                <a:cubicBezTo>
                  <a:pt x="457928" y="5908672"/>
                  <a:pt x="-13443" y="5409533"/>
                  <a:pt x="0" y="4852373"/>
                </a:cubicBezTo>
                <a:cubicBezTo>
                  <a:pt x="20276" y="4495563"/>
                  <a:pt x="-11684" y="4382384"/>
                  <a:pt x="0" y="4127756"/>
                </a:cubicBezTo>
                <a:cubicBezTo>
                  <a:pt x="11684" y="3873128"/>
                  <a:pt x="-16917" y="3654346"/>
                  <a:pt x="0" y="3519596"/>
                </a:cubicBezTo>
                <a:cubicBezTo>
                  <a:pt x="16917" y="3384846"/>
                  <a:pt x="14192" y="3042527"/>
                  <a:pt x="0" y="2911436"/>
                </a:cubicBezTo>
                <a:cubicBezTo>
                  <a:pt x="-14192" y="2780345"/>
                  <a:pt x="5255" y="2604955"/>
                  <a:pt x="0" y="2303275"/>
                </a:cubicBezTo>
                <a:cubicBezTo>
                  <a:pt x="-5255" y="2001595"/>
                  <a:pt x="23969" y="1944945"/>
                  <a:pt x="0" y="1695115"/>
                </a:cubicBezTo>
                <a:cubicBezTo>
                  <a:pt x="-23969" y="1445285"/>
                  <a:pt x="-36089" y="1175094"/>
                  <a:pt x="0" y="970498"/>
                </a:cubicBezTo>
                <a:close/>
              </a:path>
              <a:path w="10457041" h="5822871" stroke="0" extrusionOk="0">
                <a:moveTo>
                  <a:pt x="0" y="970498"/>
                </a:moveTo>
                <a:cubicBezTo>
                  <a:pt x="57851" y="349361"/>
                  <a:pt x="557144" y="-36692"/>
                  <a:pt x="970498" y="0"/>
                </a:cubicBezTo>
                <a:cubicBezTo>
                  <a:pt x="1109754" y="6800"/>
                  <a:pt x="1281938" y="17488"/>
                  <a:pt x="1540418" y="0"/>
                </a:cubicBezTo>
                <a:cubicBezTo>
                  <a:pt x="1798898" y="-17488"/>
                  <a:pt x="1989812" y="26383"/>
                  <a:pt x="2110338" y="0"/>
                </a:cubicBezTo>
                <a:cubicBezTo>
                  <a:pt x="2230864" y="-26383"/>
                  <a:pt x="2626872" y="27114"/>
                  <a:pt x="2765418" y="0"/>
                </a:cubicBezTo>
                <a:cubicBezTo>
                  <a:pt x="2903964" y="-27114"/>
                  <a:pt x="3066031" y="466"/>
                  <a:pt x="3335338" y="0"/>
                </a:cubicBezTo>
                <a:cubicBezTo>
                  <a:pt x="3604645" y="-466"/>
                  <a:pt x="3761193" y="8167"/>
                  <a:pt x="4075579" y="0"/>
                </a:cubicBezTo>
                <a:cubicBezTo>
                  <a:pt x="4389965" y="-8167"/>
                  <a:pt x="4500485" y="-32914"/>
                  <a:pt x="4815820" y="0"/>
                </a:cubicBezTo>
                <a:cubicBezTo>
                  <a:pt x="5131155" y="32914"/>
                  <a:pt x="5217007" y="6369"/>
                  <a:pt x="5470900" y="0"/>
                </a:cubicBezTo>
                <a:cubicBezTo>
                  <a:pt x="5724793" y="-6369"/>
                  <a:pt x="5979733" y="-8506"/>
                  <a:pt x="6296302" y="0"/>
                </a:cubicBezTo>
                <a:cubicBezTo>
                  <a:pt x="6612871" y="8506"/>
                  <a:pt x="6595828" y="-765"/>
                  <a:pt x="6695901" y="0"/>
                </a:cubicBezTo>
                <a:cubicBezTo>
                  <a:pt x="6795974" y="765"/>
                  <a:pt x="7225392" y="-29454"/>
                  <a:pt x="7521302" y="0"/>
                </a:cubicBezTo>
                <a:cubicBezTo>
                  <a:pt x="7817212" y="29454"/>
                  <a:pt x="7803465" y="16685"/>
                  <a:pt x="7920901" y="0"/>
                </a:cubicBezTo>
                <a:cubicBezTo>
                  <a:pt x="8038337" y="-16685"/>
                  <a:pt x="8414574" y="-13814"/>
                  <a:pt x="8746302" y="0"/>
                </a:cubicBezTo>
                <a:cubicBezTo>
                  <a:pt x="9078030" y="13814"/>
                  <a:pt x="9154618" y="-24190"/>
                  <a:pt x="9486543" y="0"/>
                </a:cubicBezTo>
                <a:cubicBezTo>
                  <a:pt x="10052579" y="-29987"/>
                  <a:pt x="10471881" y="503086"/>
                  <a:pt x="10457041" y="970498"/>
                </a:cubicBezTo>
                <a:cubicBezTo>
                  <a:pt x="10449528" y="1152915"/>
                  <a:pt x="10450565" y="1411697"/>
                  <a:pt x="10457041" y="1695115"/>
                </a:cubicBezTo>
                <a:cubicBezTo>
                  <a:pt x="10463517" y="1978533"/>
                  <a:pt x="10462191" y="2076276"/>
                  <a:pt x="10457041" y="2264456"/>
                </a:cubicBezTo>
                <a:cubicBezTo>
                  <a:pt x="10451891" y="2452636"/>
                  <a:pt x="10454754" y="2594917"/>
                  <a:pt x="10457041" y="2833798"/>
                </a:cubicBezTo>
                <a:cubicBezTo>
                  <a:pt x="10459328" y="3072679"/>
                  <a:pt x="10444249" y="3118369"/>
                  <a:pt x="10457041" y="3364321"/>
                </a:cubicBezTo>
                <a:cubicBezTo>
                  <a:pt x="10469833" y="3610273"/>
                  <a:pt x="10431019" y="3786075"/>
                  <a:pt x="10457041" y="3894844"/>
                </a:cubicBezTo>
                <a:cubicBezTo>
                  <a:pt x="10483063" y="4003613"/>
                  <a:pt x="10470383" y="4626000"/>
                  <a:pt x="10457041" y="4852373"/>
                </a:cubicBezTo>
                <a:cubicBezTo>
                  <a:pt x="10545954" y="5378799"/>
                  <a:pt x="10037590" y="5735893"/>
                  <a:pt x="9486543" y="5822871"/>
                </a:cubicBezTo>
                <a:cubicBezTo>
                  <a:pt x="9282079" y="5827879"/>
                  <a:pt x="9231690" y="5816395"/>
                  <a:pt x="9001784" y="5822871"/>
                </a:cubicBezTo>
                <a:cubicBezTo>
                  <a:pt x="8771878" y="5829347"/>
                  <a:pt x="8656973" y="5839318"/>
                  <a:pt x="8346703" y="5822871"/>
                </a:cubicBezTo>
                <a:cubicBezTo>
                  <a:pt x="8036433" y="5806424"/>
                  <a:pt x="8140251" y="5818348"/>
                  <a:pt x="7947104" y="5822871"/>
                </a:cubicBezTo>
                <a:cubicBezTo>
                  <a:pt x="7753957" y="5827394"/>
                  <a:pt x="7457119" y="5808247"/>
                  <a:pt x="7206863" y="5822871"/>
                </a:cubicBezTo>
                <a:cubicBezTo>
                  <a:pt x="6956607" y="5837495"/>
                  <a:pt x="6549809" y="5824579"/>
                  <a:pt x="6381462" y="5822871"/>
                </a:cubicBezTo>
                <a:cubicBezTo>
                  <a:pt x="6213115" y="5821163"/>
                  <a:pt x="5948518" y="5827604"/>
                  <a:pt x="5641221" y="5822871"/>
                </a:cubicBezTo>
                <a:cubicBezTo>
                  <a:pt x="5333924" y="5818138"/>
                  <a:pt x="5115441" y="5840364"/>
                  <a:pt x="4815820" y="5822871"/>
                </a:cubicBezTo>
                <a:cubicBezTo>
                  <a:pt x="4516199" y="5805378"/>
                  <a:pt x="4179399" y="5851220"/>
                  <a:pt x="3990419" y="5822871"/>
                </a:cubicBezTo>
                <a:cubicBezTo>
                  <a:pt x="3801439" y="5794522"/>
                  <a:pt x="3637710" y="5831386"/>
                  <a:pt x="3505659" y="5822871"/>
                </a:cubicBezTo>
                <a:cubicBezTo>
                  <a:pt x="3373608" y="5814356"/>
                  <a:pt x="2869009" y="5842777"/>
                  <a:pt x="2680258" y="5822871"/>
                </a:cubicBezTo>
                <a:cubicBezTo>
                  <a:pt x="2491507" y="5802965"/>
                  <a:pt x="2129327" y="5851150"/>
                  <a:pt x="1854857" y="5822871"/>
                </a:cubicBezTo>
                <a:cubicBezTo>
                  <a:pt x="1580387" y="5794592"/>
                  <a:pt x="1337959" y="5838018"/>
                  <a:pt x="970498" y="5822871"/>
                </a:cubicBezTo>
                <a:cubicBezTo>
                  <a:pt x="454429" y="5942007"/>
                  <a:pt x="14084" y="5376843"/>
                  <a:pt x="0" y="4852373"/>
                </a:cubicBezTo>
                <a:cubicBezTo>
                  <a:pt x="-14654" y="4617205"/>
                  <a:pt x="3600" y="4409557"/>
                  <a:pt x="0" y="4244213"/>
                </a:cubicBezTo>
                <a:cubicBezTo>
                  <a:pt x="-3600" y="4078869"/>
                  <a:pt x="-3037" y="3927735"/>
                  <a:pt x="0" y="3713690"/>
                </a:cubicBezTo>
                <a:cubicBezTo>
                  <a:pt x="3037" y="3499645"/>
                  <a:pt x="-876" y="3389874"/>
                  <a:pt x="0" y="3144348"/>
                </a:cubicBezTo>
                <a:cubicBezTo>
                  <a:pt x="876" y="2898822"/>
                  <a:pt x="19647" y="2710710"/>
                  <a:pt x="0" y="2458550"/>
                </a:cubicBezTo>
                <a:cubicBezTo>
                  <a:pt x="-19647" y="2206390"/>
                  <a:pt x="10659" y="2104373"/>
                  <a:pt x="0" y="1889208"/>
                </a:cubicBezTo>
                <a:cubicBezTo>
                  <a:pt x="-10659" y="1674043"/>
                  <a:pt x="-16578" y="1172667"/>
                  <a:pt x="0" y="970498"/>
                </a:cubicBezTo>
                <a:close/>
              </a:path>
            </a:pathLst>
          </a:custGeom>
          <a:solidFill>
            <a:schemeClr val="accent4">
              <a:lumMod val="20000"/>
              <a:lumOff val="80000"/>
            </a:schemeClr>
          </a:solidFill>
          <a:ln w="19050">
            <a:solidFill>
              <a:schemeClr val="tx1"/>
            </a:solidFill>
            <a:extLst>
              <a:ext uri="{C807C97D-BFC1-408E-A445-0C87EB9F89A2}">
                <ask:lineSketchStyleProps xmlns:ask="http://schemas.microsoft.com/office/drawing/2018/sketchyshapes" xmlns="" sd="301474445">
                  <a:prstGeom prst="roundRect">
                    <a:avLst/>
                  </a:prstGeom>
                  <ask:type>
                    <ask:lineSketchFreehand/>
                  </ask:type>
                </ask:lineSketchStyleProps>
              </a:ext>
            </a:extLst>
          </a:ln>
        </p:spPr>
        <p:txBody>
          <a:bodyPr wrap="square" rtlCol="0">
            <a:spAutoFit/>
          </a:bodyPr>
          <a:lstStyle/>
          <a:p>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p>
          <a:p>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trai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bố</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p>
          <a:p>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mẹ</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Hoa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p>
          <a:p>
            <a:pPr algn="just"/>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có</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mối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quan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dựa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huyết</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có</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mối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quan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huyết</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bố</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mẹ</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có</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mối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quan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huyết</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bố</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thành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viên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thuộc</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người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có</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mối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quan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huyết</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với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mẹ</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thành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viên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đình</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thuốc</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bên</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ngoại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a:t>
            </a:r>
          </a:p>
          <a:p>
            <a:pPr algn="just"/>
            <a:endPar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99598">
                        <a14:foregroundMark x1="69014" y1="30470" x2="78773" y2="15542"/>
                        <a14:foregroundMark x1="98491" y1="94479" x2="98491" y2="94479"/>
                        <a14:foregroundMark x1="7445" y1="51125" x2="12072" y2="61145"/>
                      </a14:backgroundRemoval>
                    </a14:imgEffect>
                  </a14:imgLayer>
                </a14:imgProps>
              </a:ext>
            </a:extLst>
          </a:blip>
          <a:stretch>
            <a:fillRect/>
          </a:stretch>
        </p:blipFill>
        <p:spPr>
          <a:xfrm>
            <a:off x="2587752" y="3986784"/>
            <a:ext cx="6704032" cy="2743625"/>
          </a:xfrm>
          <a:prstGeom prst="rect">
            <a:avLst/>
          </a:prstGeom>
        </p:spPr>
      </p:pic>
      <p:grpSp>
        <p:nvGrpSpPr>
          <p:cNvPr id="13" name="Group 9">
            <a:extLst>
              <a:ext uri="{FF2B5EF4-FFF2-40B4-BE49-F238E27FC236}">
                <a16:creationId xmlns:a16="http://schemas.microsoft.com/office/drawing/2014/main" id="{413DE2AF-A481-A6AE-BD5E-AE072CABED7D}"/>
              </a:ext>
            </a:extLst>
          </p:cNvPr>
          <p:cNvGrpSpPr>
            <a:grpSpLocks noChangeAspect="1"/>
          </p:cNvGrpSpPr>
          <p:nvPr/>
        </p:nvGrpSpPr>
        <p:grpSpPr>
          <a:xfrm>
            <a:off x="11132290" y="127591"/>
            <a:ext cx="946297" cy="946294"/>
            <a:chOff x="0" y="0"/>
            <a:chExt cx="6350000" cy="6349975"/>
          </a:xfrm>
        </p:grpSpPr>
        <p:sp>
          <p:nvSpPr>
            <p:cNvPr id="14" name="Freeform 10">
              <a:extLst>
                <a:ext uri="{FF2B5EF4-FFF2-40B4-BE49-F238E27FC236}">
                  <a16:creationId xmlns:a16="http://schemas.microsoft.com/office/drawing/2014/main" id="{39FDB44B-AC29-AFE1-99E2-5500828E580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4" name="Picture 3"/>
          <p:cNvPicPr>
            <a:picLocks noChangeAspect="1"/>
          </p:cNvPicPr>
          <p:nvPr/>
        </p:nvPicPr>
        <p:blipFill>
          <a:blip r:embed="rId6"/>
          <a:stretch>
            <a:fillRect/>
          </a:stretch>
        </p:blipFill>
        <p:spPr>
          <a:xfrm>
            <a:off x="3539557" y="0"/>
            <a:ext cx="4699188" cy="1132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5227563-2D2A-4A86-BDF5-6F7862AB666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4121"/>
  <p:tag name="ISPRING_PRESENTATION_TITLE" val="5a962cc57b967"/>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1815</TotalTime>
  <Words>1076</Words>
  <Application>Microsoft Office PowerPoint</Application>
  <PresentationFormat>Widescreen</PresentationFormat>
  <Paragraphs>123</Paragraphs>
  <Slides>32</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微软雅黑</vt:lpstr>
      <vt:lpstr>宋体</vt:lpstr>
      <vt:lpstr>Arial</vt:lpstr>
      <vt:lpstr>Calibri</vt:lpstr>
      <vt:lpstr>Gluten</vt:lpstr>
      <vt:lpstr>Open Sans</vt:lpstr>
      <vt:lpstr>Times New Roman</vt:lpstr>
      <vt:lpstr>汉仪跳跳体简</vt:lpstr>
      <vt:lpstr>https://www.freeppt7.com</vt:lpstr>
      <vt:lpstr>PowerPoint Presentation</vt:lpstr>
      <vt:lpstr>PowerPoint Presentation</vt:lpstr>
      <vt:lpstr>Khởi động</vt:lpstr>
      <vt:lpstr>Nghe bài hát  Ba ngọn nến lung linh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Administrator</cp:lastModifiedBy>
  <cp:revision>167</cp:revision>
  <dcterms:created xsi:type="dcterms:W3CDTF">2017-08-03T09:01:00Z</dcterms:created>
  <dcterms:modified xsi:type="dcterms:W3CDTF">2024-10-04T03:00:13Z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