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256" r:id="rId3"/>
    <p:sldId id="338" r:id="rId4"/>
    <p:sldId id="264" r:id="rId5"/>
    <p:sldId id="286" r:id="rId6"/>
    <p:sldId id="267" r:id="rId7"/>
    <p:sldId id="259" r:id="rId8"/>
    <p:sldId id="269" r:id="rId9"/>
    <p:sldId id="261" r:id="rId10"/>
    <p:sldId id="268" r:id="rId11"/>
    <p:sldId id="270" r:id="rId12"/>
    <p:sldId id="271" r:id="rId13"/>
    <p:sldId id="310" r:id="rId14"/>
    <p:sldId id="311" r:id="rId15"/>
    <p:sldId id="312" r:id="rId16"/>
    <p:sldId id="313" r:id="rId17"/>
    <p:sldId id="314" r:id="rId18"/>
    <p:sldId id="315" r:id="rId19"/>
    <p:sldId id="262" r:id="rId20"/>
    <p:sldId id="274" r:id="rId21"/>
    <p:sldId id="316" r:id="rId22"/>
    <p:sldId id="317" r:id="rId23"/>
    <p:sldId id="318" r:id="rId24"/>
    <p:sldId id="319" r:id="rId25"/>
    <p:sldId id="334" r:id="rId26"/>
    <p:sldId id="284" r:id="rId27"/>
    <p:sldId id="285" r:id="rId28"/>
    <p:sldId id="335" r:id="rId29"/>
    <p:sldId id="322" r:id="rId30"/>
    <p:sldId id="321" r:id="rId31"/>
    <p:sldId id="323" r:id="rId32"/>
    <p:sldId id="324" r:id="rId33"/>
    <p:sldId id="325" r:id="rId34"/>
    <p:sldId id="327" r:id="rId35"/>
    <p:sldId id="326" r:id="rId36"/>
    <p:sldId id="328" r:id="rId37"/>
    <p:sldId id="329" r:id="rId38"/>
    <p:sldId id="330" r:id="rId39"/>
    <p:sldId id="333" r:id="rId40"/>
    <p:sldId id="332" r:id="rId41"/>
    <p:sldId id="265" r:id="rId42"/>
    <p:sldId id="309"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Nunito Black" panose="020B0604020202020204" charset="0"/>
      <p:bold r:id="rId49"/>
      <p:boldItalic r:id="rId50"/>
    </p:embeddedFont>
    <p:embeddedFont>
      <p:font typeface="Open Sans" panose="020B0604020202020204" charset="0"/>
      <p:regular r:id="rId51"/>
      <p:bold r:id="rId52"/>
      <p:italic r:id="rId53"/>
      <p:boldItalic r:id="rId54"/>
    </p:embeddedFont>
    <p:embeddedFont>
      <p:font typeface="Sigmar One" panose="020B0604020202020204" charset="0"/>
      <p:regular r:id="rId55"/>
    </p:embeddedFont>
    <p:embeddedFont>
      <p:font typeface="Sriracha" panose="020B0604020202020204" charset="-34"/>
      <p:regular r:id="rId56"/>
    </p:embeddedFont>
    <p:embeddedFont>
      <p:font typeface="Tahoma" panose="020B0604030504040204" pitchFamily="34" charset="0"/>
      <p:regular r:id="rId57"/>
      <p:bold r:id="rId58"/>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780" y="4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31870-9C3A-499F-BFAD-62D50DA65582}" type="slidenum">
              <a:rPr lang="en-US" smtClean="0"/>
              <a:t>21</a:t>
            </a:fld>
            <a:endParaRPr lang="en-US"/>
          </a:p>
        </p:txBody>
      </p:sp>
    </p:spTree>
    <p:extLst>
      <p:ext uri="{BB962C8B-B14F-4D97-AF65-F5344CB8AC3E}">
        <p14:creationId xmlns:p14="http://schemas.microsoft.com/office/powerpoint/2010/main" val="371106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931870-9C3A-499F-BFAD-62D50DA65582}" type="slidenum">
              <a:rPr lang="en-US" smtClean="0"/>
              <a:t>30</a:t>
            </a:fld>
            <a:endParaRPr lang="en-US"/>
          </a:p>
        </p:txBody>
      </p:sp>
    </p:spTree>
    <p:extLst>
      <p:ext uri="{BB962C8B-B14F-4D97-AF65-F5344CB8AC3E}">
        <p14:creationId xmlns:p14="http://schemas.microsoft.com/office/powerpoint/2010/main" val="171123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10/3/2024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33.sv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4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5" y="5219666"/>
            <a:ext cx="1831074" cy="16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FF00"/>
                </a:solidFill>
                <a:latin typeface="Times New Roman" pitchFamily="18" charset="0"/>
              </a:rPr>
              <a:t>TRƯỜNG TIỂU HỌC THỊ TRẤN QUẾ</a:t>
            </a:r>
          </a:p>
        </p:txBody>
      </p:sp>
      <p:sp>
        <p:nvSpPr>
          <p:cNvPr id="10" name="Text Box 14"/>
          <p:cNvSpPr txBox="1">
            <a:spLocks noChangeArrowheads="1"/>
          </p:cNvSpPr>
          <p:nvPr/>
        </p:nvSpPr>
        <p:spPr bwMode="auto">
          <a:xfrm>
            <a:off x="1039882" y="3741521"/>
            <a:ext cx="10112236" cy="56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p:txBody>
      </p:sp>
      <p:sp>
        <p:nvSpPr>
          <p:cNvPr id="11" name="Text Box 17"/>
          <p:cNvSpPr txBox="1">
            <a:spLocks noChangeArrowheads="1"/>
          </p:cNvSpPr>
          <p:nvPr/>
        </p:nvSpPr>
        <p:spPr bwMode="auto">
          <a:xfrm>
            <a:off x="996478" y="1431287"/>
            <a:ext cx="9836958" cy="162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943"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943"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185" y="451347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10684051" y="234967"/>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166180" y="5034472"/>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95467" y="128"/>
            <a:ext cx="1035721" cy="114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39D03DE-8ECC-43AA-853C-2C0373DDD34A}"/>
              </a:ext>
            </a:extLst>
          </p:cNvPr>
          <p:cNvSpPr txBox="1"/>
          <p:nvPr/>
        </p:nvSpPr>
        <p:spPr>
          <a:xfrm>
            <a:off x="6428686" y="5769179"/>
            <a:ext cx="5440400" cy="1014380"/>
          </a:xfrm>
          <a:prstGeom prst="rect">
            <a:avLst/>
          </a:prstGeom>
          <a:noFill/>
        </p:spPr>
        <p:txBody>
          <a:bodyPr wrap="none" rtlCol="0">
            <a:spAutoFit/>
          </a:bodyPr>
          <a:lstStyle/>
          <a:p>
            <a:r>
              <a:rPr lang="en-US" sz="2996" dirty="0" err="1">
                <a:solidFill>
                  <a:srgbClr val="FF0000"/>
                </a:solidFill>
                <a:latin typeface="Times New Roman" panose="02020603050405020304" pitchFamily="18" charset="0"/>
                <a:cs typeface="Times New Roman" panose="02020603050405020304" pitchFamily="18" charset="0"/>
              </a:rPr>
              <a:t>Giáo</a:t>
            </a:r>
            <a:r>
              <a:rPr lang="en-US" sz="2996" dirty="0">
                <a:solidFill>
                  <a:srgbClr val="FF0000"/>
                </a:solidFill>
                <a:latin typeface="Times New Roman" panose="02020603050405020304" pitchFamily="18" charset="0"/>
                <a:cs typeface="Times New Roman" panose="02020603050405020304" pitchFamily="18" charset="0"/>
              </a:rPr>
              <a:t> </a:t>
            </a:r>
            <a:r>
              <a:rPr lang="en-US" sz="2996" dirty="0" err="1">
                <a:solidFill>
                  <a:srgbClr val="FF0000"/>
                </a:solidFill>
                <a:latin typeface="Times New Roman" panose="02020603050405020304" pitchFamily="18" charset="0"/>
                <a:cs typeface="Times New Roman" panose="02020603050405020304" pitchFamily="18" charset="0"/>
              </a:rPr>
              <a:t>viên</a:t>
            </a:r>
            <a:r>
              <a:rPr lang="en-US" sz="2996" dirty="0">
                <a:solidFill>
                  <a:srgbClr val="FF0000"/>
                </a:solidFill>
                <a:latin typeface="Times New Roman" panose="02020603050405020304" pitchFamily="18" charset="0"/>
                <a:cs typeface="Times New Roman" panose="02020603050405020304" pitchFamily="18" charset="0"/>
              </a:rPr>
              <a:t>: </a:t>
            </a:r>
            <a:r>
              <a:rPr lang="en-US" sz="2996" dirty="0" err="1">
                <a:solidFill>
                  <a:srgbClr val="FF0000"/>
                </a:solidFill>
                <a:latin typeface="Times New Roman" panose="02020603050405020304" pitchFamily="18" charset="0"/>
                <a:cs typeface="Times New Roman" panose="02020603050405020304" pitchFamily="18" charset="0"/>
              </a:rPr>
              <a:t>Nguyễn</a:t>
            </a:r>
            <a:r>
              <a:rPr lang="en-US" sz="2996" dirty="0">
                <a:solidFill>
                  <a:srgbClr val="FF0000"/>
                </a:solidFill>
                <a:latin typeface="Times New Roman" panose="02020603050405020304" pitchFamily="18" charset="0"/>
                <a:cs typeface="Times New Roman" panose="02020603050405020304" pitchFamily="18" charset="0"/>
              </a:rPr>
              <a:t> </a:t>
            </a:r>
            <a:r>
              <a:rPr lang="en-US" sz="2996" dirty="0" err="1">
                <a:solidFill>
                  <a:srgbClr val="FF0000"/>
                </a:solidFill>
                <a:latin typeface="Times New Roman" panose="02020603050405020304" pitchFamily="18" charset="0"/>
                <a:cs typeface="Times New Roman" panose="02020603050405020304" pitchFamily="18" charset="0"/>
              </a:rPr>
              <a:t>Thị</a:t>
            </a:r>
            <a:r>
              <a:rPr lang="en-US" sz="2996" dirty="0">
                <a:solidFill>
                  <a:srgbClr val="FF0000"/>
                </a:solidFill>
                <a:latin typeface="Times New Roman" panose="02020603050405020304" pitchFamily="18" charset="0"/>
                <a:cs typeface="Times New Roman" panose="02020603050405020304" pitchFamily="18" charset="0"/>
              </a:rPr>
              <a:t> Kim </a:t>
            </a:r>
            <a:r>
              <a:rPr lang="en-US" sz="2996" dirty="0" err="1">
                <a:solidFill>
                  <a:srgbClr val="FF0000"/>
                </a:solidFill>
                <a:latin typeface="Times New Roman" panose="02020603050405020304" pitchFamily="18" charset="0"/>
                <a:cs typeface="Times New Roman" panose="02020603050405020304" pitchFamily="18" charset="0"/>
              </a:rPr>
              <a:t>Xuân</a:t>
            </a:r>
            <a:endParaRPr lang="en-US" sz="2996" dirty="0">
              <a:solidFill>
                <a:srgbClr val="FF0000"/>
              </a:solidFill>
              <a:latin typeface="Times New Roman" panose="02020603050405020304" pitchFamily="18" charset="0"/>
              <a:cs typeface="Times New Roman" panose="02020603050405020304" pitchFamily="18" charset="0"/>
            </a:endParaRPr>
          </a:p>
          <a:p>
            <a:r>
              <a:rPr lang="en-US" sz="2996" dirty="0" err="1">
                <a:solidFill>
                  <a:srgbClr val="FF0000"/>
                </a:solidFill>
                <a:latin typeface="Times New Roman" panose="02020603050405020304" pitchFamily="18" charset="0"/>
                <a:cs typeface="Times New Roman" panose="02020603050405020304" pitchFamily="18" charset="0"/>
              </a:rPr>
              <a:t>Lớp</a:t>
            </a:r>
            <a:r>
              <a:rPr lang="en-US" sz="2996" dirty="0">
                <a:solidFill>
                  <a:srgbClr val="FF0000"/>
                </a:solidFill>
                <a:latin typeface="Times New Roman" panose="02020603050405020304" pitchFamily="18" charset="0"/>
                <a:cs typeface="Times New Roman" panose="02020603050405020304" pitchFamily="18" charset="0"/>
              </a:rPr>
              <a:t>: 3B</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15" name="TextBox 14">
            <a:extLst>
              <a:ext uri="{FF2B5EF4-FFF2-40B4-BE49-F238E27FC236}">
                <a16:creationId xmlns:a16="http://schemas.microsoft.com/office/drawing/2014/main" id="{874923DD-2CD3-2D7E-2162-E433FE8F2CFE}"/>
              </a:ext>
            </a:extLst>
          </p:cNvPr>
          <p:cNvSpPr txBox="1"/>
          <p:nvPr/>
        </p:nvSpPr>
        <p:spPr>
          <a:xfrm>
            <a:off x="1295400" y="195187"/>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Times New Roman" panose="02020603050405020304" pitchFamily="18" charset="0"/>
                <a:cs typeface="Times New Roman" panose="02020603050405020304" pitchFamily="18" charset="0"/>
              </a:rPr>
              <a:t>Luyện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đọc</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từ</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khó</a:t>
            </a:r>
            <a:endParaRPr lang="en-US" sz="4000" b="1"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AA4314A3-0577-7600-189F-AE7FA237EBC3}"/>
              </a:ext>
            </a:extLst>
          </p:cNvPr>
          <p:cNvGrpSpPr/>
          <p:nvPr/>
        </p:nvGrpSpPr>
        <p:grpSpPr>
          <a:xfrm>
            <a:off x="1295400" y="1143000"/>
            <a:ext cx="6629400" cy="5163318"/>
            <a:chOff x="2269850" y="1715268"/>
            <a:chExt cx="5057775" cy="4667250"/>
          </a:xfrm>
        </p:grpSpPr>
        <p:pic>
          <p:nvPicPr>
            <p:cNvPr id="2050" name="Picture 2">
              <a:extLst>
                <a:ext uri="{FF2B5EF4-FFF2-40B4-BE49-F238E27FC236}">
                  <a16:creationId xmlns:a16="http://schemas.microsoft.com/office/drawing/2014/main" id="{B51E0924-10D3-1A98-4845-CA1649498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850" y="1715268"/>
              <a:ext cx="5057775" cy="4667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628DBE-424A-324C-CB22-07A72047F688}"/>
                </a:ext>
              </a:extLst>
            </p:cNvPr>
            <p:cNvSpPr txBox="1"/>
            <p:nvPr/>
          </p:nvSpPr>
          <p:spPr>
            <a:xfrm>
              <a:off x="3607100" y="2993629"/>
              <a:ext cx="2031700" cy="584775"/>
            </a:xfrm>
            <a:prstGeom prst="rect">
              <a:avLst/>
            </a:prstGeom>
            <a:noFill/>
          </p:spPr>
          <p:txBody>
            <a:bodyPr wrap="square">
              <a:spAutoFit/>
            </a:bodyPr>
            <a:lstStyle/>
            <a:p>
              <a:pPr algn="ctr"/>
              <a:r>
                <a:rPr lang="en-US" sz="3600">
                  <a:solidFill>
                    <a:srgbClr val="002060"/>
                  </a:solidFill>
                  <a:latin typeface="Times New Roman" panose="02020603050405020304" pitchFamily="18" charset="0"/>
                  <a:cs typeface="Times New Roman" panose="02020603050405020304" pitchFamily="18" charset="0"/>
                </a:rPr>
                <a:t>Diệu</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B8367F-DECA-FA20-B339-D39F5D4CDD15}"/>
                </a:ext>
              </a:extLst>
            </p:cNvPr>
            <p:cNvSpPr txBox="1"/>
            <p:nvPr/>
          </p:nvSpPr>
          <p:spPr>
            <a:xfrm>
              <a:off x="3782887" y="4139625"/>
              <a:ext cx="2031700" cy="584775"/>
            </a:xfrm>
            <a:prstGeom prst="rect">
              <a:avLst/>
            </a:prstGeom>
            <a:noFill/>
          </p:spPr>
          <p:txBody>
            <a:bodyPr wrap="square">
              <a:spAutoFit/>
            </a:bodyPr>
            <a:lstStyle/>
            <a:p>
              <a:pPr algn="ctr"/>
              <a:r>
                <a:rPr lang="en-US" sz="3600">
                  <a:solidFill>
                    <a:srgbClr val="002060"/>
                  </a:solidFill>
                  <a:latin typeface="Times New Roman" panose="02020603050405020304" pitchFamily="18" charset="0"/>
                  <a:cs typeface="Times New Roman" panose="02020603050405020304" pitchFamily="18" charset="0"/>
                </a:rPr>
                <a:t>háo hức</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F46899-DFCB-3467-89AE-5FEF0903EB2D}"/>
                </a:ext>
              </a:extLst>
            </p:cNvPr>
            <p:cNvSpPr txBox="1"/>
            <p:nvPr/>
          </p:nvSpPr>
          <p:spPr>
            <a:xfrm>
              <a:off x="3581400" y="5334000"/>
              <a:ext cx="2313113" cy="584775"/>
            </a:xfrm>
            <a:prstGeom prst="rect">
              <a:avLst/>
            </a:prstGeom>
            <a:noFill/>
          </p:spPr>
          <p:txBody>
            <a:bodyPr wrap="square">
              <a:spAutoFit/>
            </a:bodyPr>
            <a:lstStyle/>
            <a:p>
              <a:pPr algn="ctr"/>
              <a:r>
                <a:rPr lang="en-US" sz="3600">
                  <a:solidFill>
                    <a:srgbClr val="002060"/>
                  </a:solidFill>
                  <a:latin typeface="Times New Roman" panose="02020603050405020304" pitchFamily="18" charset="0"/>
                  <a:cs typeface="Times New Roman" panose="02020603050405020304" pitchFamily="18" charset="0"/>
                </a:rPr>
                <a:t>sầu riêng</a:t>
              </a:r>
              <a:endParaRPr lang="en-US" sz="36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74923DD-2CD3-2D7E-2162-E433FE8F2CFE}"/>
              </a:ext>
            </a:extLst>
          </p:cNvPr>
          <p:cNvSpPr txBox="1"/>
          <p:nvPr/>
        </p:nvSpPr>
        <p:spPr>
          <a:xfrm>
            <a:off x="990030" y="233688"/>
            <a:ext cx="5867400" cy="18999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câu dài</a:t>
            </a:r>
          </a:p>
        </p:txBody>
      </p:sp>
      <p:sp>
        <p:nvSpPr>
          <p:cNvPr id="7" name="TextBox 6">
            <a:extLst>
              <a:ext uri="{FF2B5EF4-FFF2-40B4-BE49-F238E27FC236}">
                <a16:creationId xmlns:a16="http://schemas.microsoft.com/office/drawing/2014/main" id="{7CCD22EC-874E-9810-7272-0254E6F7D431}"/>
              </a:ext>
            </a:extLst>
          </p:cNvPr>
          <p:cNvSpPr txBox="1"/>
          <p:nvPr/>
        </p:nvSpPr>
        <p:spPr>
          <a:xfrm>
            <a:off x="-1" y="2429438"/>
            <a:ext cx="11940189"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a:solidFill>
                  <a:srgbClr val="002060"/>
                </a:solidFill>
                <a:latin typeface="Nunito Black" pitchFamily="2" charset="0"/>
              </a:rPr>
              <a:t>    Diệu yêu những người cô,</a:t>
            </a:r>
            <a:r>
              <a:rPr lang="en-US" sz="2800">
                <a:solidFill>
                  <a:srgbClr val="FF0000"/>
                </a:solidFill>
                <a:latin typeface="Nunito Black" pitchFamily="2" charset="0"/>
              </a:rPr>
              <a:t>/ </a:t>
            </a:r>
            <a:r>
              <a:rPr lang="en-US" sz="2800">
                <a:solidFill>
                  <a:srgbClr val="002060"/>
                </a:solidFill>
                <a:latin typeface="Nunito Black" pitchFamily="2" charset="0"/>
              </a:rPr>
              <a:t>người bác</a:t>
            </a:r>
            <a:r>
              <a:rPr lang="en-US" sz="2800">
                <a:solidFill>
                  <a:srgbClr val="FF0000"/>
                </a:solidFill>
                <a:latin typeface="Nunito Black" pitchFamily="2" charset="0"/>
              </a:rPr>
              <a:t>/</a:t>
            </a:r>
            <a:r>
              <a:rPr lang="en-US" sz="2800">
                <a:solidFill>
                  <a:srgbClr val="002060"/>
                </a:solidFill>
                <a:latin typeface="Nunito Black" pitchFamily="2" charset="0"/>
              </a:rPr>
              <a:t> tảo tần bán từng giỏ cua,</a:t>
            </a:r>
            <a:r>
              <a:rPr lang="en-US" sz="2800">
                <a:solidFill>
                  <a:srgbClr val="FF0000"/>
                </a:solidFill>
                <a:latin typeface="Nunito Black" pitchFamily="2" charset="0"/>
              </a:rPr>
              <a:t>/</a:t>
            </a:r>
            <a:r>
              <a:rPr lang="en-US" sz="2800">
                <a:solidFill>
                  <a:srgbClr val="002060"/>
                </a:solidFill>
                <a:latin typeface="Nunito Black" pitchFamily="2" charset="0"/>
              </a:rPr>
              <a:t> mớ tép;</a:t>
            </a:r>
            <a:r>
              <a:rPr lang="en-US" sz="2800">
                <a:solidFill>
                  <a:srgbClr val="FF0000"/>
                </a:solidFill>
                <a:latin typeface="Nunito Black" pitchFamily="2" charset="0"/>
              </a:rPr>
              <a:t>//</a:t>
            </a:r>
            <a:r>
              <a:rPr lang="en-US" sz="2800">
                <a:solidFill>
                  <a:srgbClr val="002060"/>
                </a:solidFill>
                <a:latin typeface="Nunito Black" pitchFamily="2" charset="0"/>
              </a:rPr>
              <a:t> yêu cả những người bà</a:t>
            </a:r>
            <a:r>
              <a:rPr lang="en-US" sz="2800">
                <a:solidFill>
                  <a:srgbClr val="FF0000"/>
                </a:solidFill>
                <a:latin typeface="Nunito Black" pitchFamily="2" charset="0"/>
              </a:rPr>
              <a:t>/</a:t>
            </a:r>
            <a:r>
              <a:rPr lang="en-US" sz="2800">
                <a:solidFill>
                  <a:srgbClr val="002060"/>
                </a:solidFill>
                <a:latin typeface="Nunito Black" pitchFamily="2" charset="0"/>
              </a:rPr>
              <a:t> sáng nào cũng dắt cháu đi mua</a:t>
            </a:r>
            <a:r>
              <a:rPr lang="en-US" sz="2800">
                <a:solidFill>
                  <a:srgbClr val="FF0000"/>
                </a:solidFill>
                <a:latin typeface="Nunito Black" pitchFamily="2" charset="0"/>
              </a:rPr>
              <a:t>/</a:t>
            </a:r>
            <a:r>
              <a:rPr lang="en-US" sz="2800">
                <a:solidFill>
                  <a:srgbClr val="002060"/>
                </a:solidFill>
                <a:latin typeface="Nunito Black" pitchFamily="2" charset="0"/>
              </a:rPr>
              <a:t> một ít kẹo buột,</a:t>
            </a:r>
            <a:r>
              <a:rPr lang="en-US" sz="2800">
                <a:solidFill>
                  <a:srgbClr val="FF0000"/>
                </a:solidFill>
                <a:latin typeface="Nunito Black" pitchFamily="2" charset="0"/>
              </a:rPr>
              <a:t>/</a:t>
            </a:r>
            <a:r>
              <a:rPr lang="en-US" sz="2800">
                <a:solidFill>
                  <a:srgbClr val="002060"/>
                </a:solidFill>
                <a:latin typeface="Nunito Black" pitchFamily="2" charset="0"/>
              </a:rPr>
              <a:t> vài cái bánh mì.</a:t>
            </a:r>
          </a:p>
        </p:txBody>
      </p:sp>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420749"/>
            <a:ext cx="957155" cy="762066"/>
          </a:xfrm>
          <a:prstGeom prst="rect">
            <a:avLst/>
          </a:prstGeom>
        </p:spPr>
      </p:pic>
    </p:spTree>
    <p:extLst>
      <p:ext uri="{BB962C8B-B14F-4D97-AF65-F5344CB8AC3E}">
        <p14:creationId xmlns:p14="http://schemas.microsoft.com/office/powerpoint/2010/main" val="40677765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2449265" y="1398214"/>
            <a:ext cx="6295576"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anose="02020603050405020304" pitchFamily="18" charset="0"/>
                <a:cs typeface="Times New Roman" panose="02020603050405020304" pitchFamily="18" charset="0"/>
              </a:rPr>
              <a:t>Đoạn</a:t>
            </a:r>
            <a:r>
              <a:rPr lang="en-US" sz="2800" dirty="0">
                <a:solidFill>
                  <a:srgbClr val="F79646">
                    <a:lumMod val="50000"/>
                  </a:srgbClr>
                </a:solidFill>
                <a:latin typeface="Times New Roman" panose="02020603050405020304" pitchFamily="18" charset="0"/>
                <a:cs typeface="Times New Roman" panose="02020603050405020304" pitchFamily="18" charset="0"/>
              </a:rPr>
              <a:t> 1: </a:t>
            </a:r>
            <a:r>
              <a:rPr lang="en-US" sz="2800" dirty="0" err="1">
                <a:solidFill>
                  <a:srgbClr val="F79646">
                    <a:lumMod val="50000"/>
                  </a:srgbClr>
                </a:solidFill>
                <a:latin typeface="Times New Roman" panose="02020603050405020304" pitchFamily="18" charset="0"/>
                <a:cs typeface="Times New Roman" panose="02020603050405020304" pitchFamily="18" charset="0"/>
              </a:rPr>
              <a:t>Từ</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đầu</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đến</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nhỉ</a:t>
            </a:r>
            <a:r>
              <a:rPr lang="en-US" sz="2800" dirty="0">
                <a:solidFill>
                  <a:srgbClr val="FF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CCD22EC-874E-9810-7272-0254E6F7D431}"/>
              </a:ext>
            </a:extLst>
          </p:cNvPr>
          <p:cNvSpPr txBox="1"/>
          <p:nvPr/>
        </p:nvSpPr>
        <p:spPr>
          <a:xfrm>
            <a:off x="2468022" y="2236414"/>
            <a:ext cx="655188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anose="02020603050405020304" pitchFamily="18" charset="0"/>
                <a:cs typeface="Times New Roman" panose="02020603050405020304" pitchFamily="18" charset="0"/>
              </a:rPr>
              <a:t>Đoạn</a:t>
            </a:r>
            <a:r>
              <a:rPr lang="en-US" sz="2800" dirty="0">
                <a:solidFill>
                  <a:srgbClr val="F79646">
                    <a:lumMod val="50000"/>
                  </a:srgbClr>
                </a:solidFill>
                <a:latin typeface="Times New Roman" panose="02020603050405020304" pitchFamily="18" charset="0"/>
                <a:cs typeface="Times New Roman" panose="02020603050405020304" pitchFamily="18" charset="0"/>
              </a:rPr>
              <a:t> 2: </a:t>
            </a:r>
            <a:r>
              <a:rPr lang="en-US" sz="2800" dirty="0" err="1">
                <a:solidFill>
                  <a:srgbClr val="F79646">
                    <a:lumMod val="50000"/>
                  </a:srgbClr>
                </a:solidFill>
                <a:latin typeface="Times New Roman" panose="02020603050405020304" pitchFamily="18" charset="0"/>
                <a:cs typeface="Times New Roman" panose="02020603050405020304" pitchFamily="18" charset="0"/>
              </a:rPr>
              <a:t>Tiếp</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theo</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đến</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CCD22EC-874E-9810-7272-0254E6F7D431}"/>
              </a:ext>
            </a:extLst>
          </p:cNvPr>
          <p:cNvSpPr txBox="1"/>
          <p:nvPr/>
        </p:nvSpPr>
        <p:spPr>
          <a:xfrm>
            <a:off x="2468022" y="3002518"/>
            <a:ext cx="74412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anose="02020603050405020304" pitchFamily="18" charset="0"/>
                <a:cs typeface="Times New Roman" panose="02020603050405020304" pitchFamily="18" charset="0"/>
              </a:rPr>
              <a:t>Đoạn</a:t>
            </a:r>
            <a:r>
              <a:rPr lang="en-US" sz="2800" dirty="0">
                <a:solidFill>
                  <a:srgbClr val="F79646">
                    <a:lumMod val="50000"/>
                  </a:srgbClr>
                </a:solidFill>
                <a:latin typeface="Times New Roman" panose="02020603050405020304" pitchFamily="18" charset="0"/>
                <a:cs typeface="Times New Roman" panose="02020603050405020304" pitchFamily="18" charset="0"/>
              </a:rPr>
              <a:t> 3: </a:t>
            </a:r>
            <a:r>
              <a:rPr lang="en-US" sz="2800" dirty="0" err="1">
                <a:solidFill>
                  <a:srgbClr val="F79646">
                    <a:lumMod val="50000"/>
                  </a:srgbClr>
                </a:solidFill>
                <a:latin typeface="Times New Roman" panose="02020603050405020304" pitchFamily="18" charset="0"/>
                <a:cs typeface="Times New Roman" panose="02020603050405020304" pitchFamily="18" charset="0"/>
              </a:rPr>
              <a:t>Tiếp</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theo</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đến</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thú</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2493818" y="3841305"/>
            <a:ext cx="72597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anose="02020603050405020304" pitchFamily="18" charset="0"/>
                <a:cs typeface="Times New Roman" panose="02020603050405020304" pitchFamily="18" charset="0"/>
              </a:rPr>
              <a:t>Đoạn</a:t>
            </a:r>
            <a:r>
              <a:rPr lang="en-US" sz="2800" dirty="0">
                <a:solidFill>
                  <a:srgbClr val="F79646">
                    <a:lumMod val="50000"/>
                  </a:srgbClr>
                </a:solidFill>
                <a:latin typeface="Times New Roman" panose="02020603050405020304" pitchFamily="18" charset="0"/>
                <a:cs typeface="Times New Roman" panose="02020603050405020304" pitchFamily="18" charset="0"/>
              </a:rPr>
              <a:t> 4: </a:t>
            </a:r>
            <a:r>
              <a:rPr lang="en-US" sz="2800" dirty="0" err="1">
                <a:solidFill>
                  <a:srgbClr val="F79646">
                    <a:lumMod val="50000"/>
                  </a:srgbClr>
                </a:solidFill>
                <a:latin typeface="Times New Roman" panose="02020603050405020304" pitchFamily="18" charset="0"/>
                <a:cs typeface="Times New Roman" panose="02020603050405020304" pitchFamily="18" charset="0"/>
              </a:rPr>
              <a:t>Tiếp</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theo</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đến</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a:t>
            </a:r>
            <a:r>
              <a:rPr lang="en-US" sz="2800" dirty="0">
                <a:solidFill>
                  <a:srgbClr val="FF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CD22EC-874E-9810-7272-0254E6F7D431}"/>
              </a:ext>
            </a:extLst>
          </p:cNvPr>
          <p:cNvSpPr txBox="1"/>
          <p:nvPr/>
        </p:nvSpPr>
        <p:spPr>
          <a:xfrm>
            <a:off x="2493818" y="4680092"/>
            <a:ext cx="5764804" cy="578882"/>
          </a:xfrm>
          <a:prstGeom prst="roundRect">
            <a:avLst/>
          </a:prstGeom>
          <a:solidFill>
            <a:srgbClr val="FFFFCC"/>
          </a:solidFill>
          <a:ln w="28575">
            <a:solidFill>
              <a:srgbClr val="217875"/>
            </a:solidFill>
            <a:prstDash val="sysDash"/>
          </a:ln>
        </p:spPr>
        <p:txBody>
          <a:bodyPr wrap="square">
            <a:spAutoFit/>
          </a:bodyPr>
          <a:lstStyle/>
          <a:p>
            <a:pPr marL="0" marR="0" lvl="0" indent="0" defTabSz="609539" rtl="0" eaLnBrk="1" fontAlgn="auto" latinLnBrk="0" hangingPunct="1">
              <a:lnSpc>
                <a:spcPct val="100000"/>
              </a:lnSpc>
              <a:spcBef>
                <a:spcPts val="0"/>
              </a:spcBef>
              <a:spcAft>
                <a:spcPts val="0"/>
              </a:spcAft>
              <a:buClrTx/>
              <a:buSzTx/>
              <a:buFontTx/>
              <a:buNone/>
              <a:tabLst/>
              <a:defRPr/>
            </a:pPr>
            <a:r>
              <a:rPr lang="en-US" sz="2800">
                <a:solidFill>
                  <a:srgbClr val="F79646">
                    <a:lumMod val="50000"/>
                  </a:srgbClr>
                </a:solidFill>
                <a:latin typeface="Times New Roman" panose="02020603050405020304" pitchFamily="18" charset="0"/>
                <a:cs typeface="Times New Roman" panose="02020603050405020304" pitchFamily="18" charset="0"/>
              </a:rPr>
              <a:t> Đoạn </a:t>
            </a:r>
            <a:r>
              <a:rPr lang="en-US" sz="2800" dirty="0">
                <a:solidFill>
                  <a:srgbClr val="F79646">
                    <a:lumMod val="50000"/>
                  </a:srgbClr>
                </a:solidFill>
                <a:latin typeface="Times New Roman" panose="02020603050405020304" pitchFamily="18" charset="0"/>
                <a:cs typeface="Times New Roman" panose="02020603050405020304" pitchFamily="18" charset="0"/>
              </a:rPr>
              <a:t>5: </a:t>
            </a:r>
            <a:r>
              <a:rPr lang="en-US" sz="2800" dirty="0" err="1">
                <a:solidFill>
                  <a:srgbClr val="F79646">
                    <a:lumMod val="50000"/>
                  </a:srgbClr>
                </a:solidFill>
                <a:latin typeface="Times New Roman" panose="02020603050405020304" pitchFamily="18" charset="0"/>
                <a:cs typeface="Times New Roman" panose="02020603050405020304" pitchFamily="18" charset="0"/>
              </a:rPr>
              <a:t>Phần</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còn</a:t>
            </a:r>
            <a:r>
              <a:rPr lang="en-US" sz="2800" dirty="0">
                <a:solidFill>
                  <a:srgbClr val="F79646">
                    <a:lumMod val="50000"/>
                  </a:srgbClr>
                </a:solidFill>
                <a:latin typeface="Times New Roman" panose="02020603050405020304" pitchFamily="18" charset="0"/>
                <a:cs typeface="Times New Roman" panose="02020603050405020304" pitchFamily="18" charset="0"/>
              </a:rPr>
              <a:t> </a:t>
            </a:r>
            <a:r>
              <a:rPr lang="en-US" sz="2800" dirty="0" err="1">
                <a:solidFill>
                  <a:srgbClr val="F79646">
                    <a:lumMod val="50000"/>
                  </a:srgbClr>
                </a:solidFill>
                <a:latin typeface="Times New Roman" panose="02020603050405020304" pitchFamily="18" charset="0"/>
                <a:cs typeface="Times New Roman" panose="02020603050405020304" pitchFamily="18" charset="0"/>
              </a:rPr>
              <a:t>lại</a:t>
            </a:r>
            <a:endParaRPr kumimoji="0" lang="en-US" sz="28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74923DD-2CD3-2D7E-2162-E433FE8F2CFE}"/>
              </a:ext>
            </a:extLst>
          </p:cNvPr>
          <p:cNvSpPr txBox="1"/>
          <p:nvPr/>
        </p:nvSpPr>
        <p:spPr>
          <a:xfrm>
            <a:off x="1155324" y="7620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Chia </a:t>
            </a:r>
            <a:r>
              <a:rPr lang="en-US" sz="3200" b="1" dirty="0" err="1">
                <a:solidFill>
                  <a:srgbClr val="008000"/>
                </a:solidFill>
                <a:latin typeface="Times New Roman" panose="02020603050405020304" pitchFamily="18" charset="0"/>
                <a:cs typeface="Times New Roman" panose="02020603050405020304" pitchFamily="18" charset="0"/>
              </a:rPr>
              <a:t>đoạn</a:t>
            </a:r>
            <a:endParaRPr lang="en-US"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9250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695540" y="1251173"/>
            <a:ext cx="10963060" cy="1906905"/>
          </a:xfrm>
          <a:prstGeom prst="roundRect">
            <a:avLst/>
          </a:prstGeom>
          <a:solidFill>
            <a:schemeClr val="accent6">
              <a:lumMod val="20000"/>
              <a:lumOff val="80000"/>
            </a:schemeClr>
          </a:solidFill>
          <a:ln w="28575">
            <a:noFill/>
            <a:prstDash val="sysDash"/>
          </a:ln>
        </p:spPr>
        <p:txBody>
          <a:bodyPr wrap="square">
            <a:sp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9" name="TextBox 8">
            <a:extLst>
              <a:ext uri="{FF2B5EF4-FFF2-40B4-BE49-F238E27FC236}">
                <a16:creationId xmlns:a16="http://schemas.microsoft.com/office/drawing/2014/main" id="{7CCD22EC-874E-9810-7272-0254E6F7D431}"/>
              </a:ext>
            </a:extLst>
          </p:cNvPr>
          <p:cNvSpPr txBox="1"/>
          <p:nvPr/>
        </p:nvSpPr>
        <p:spPr>
          <a:xfrm>
            <a:off x="838200" y="4022169"/>
            <a:ext cx="10744200" cy="1464231"/>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	</a:t>
            </a:r>
            <a:r>
              <a:rPr lang="vi-VN" sz="2600" dirty="0">
                <a:solidFill>
                  <a:srgbClr val="0070C0"/>
                </a:solidFill>
                <a:latin typeface="Times New Roman" panose="02020603050405020304" pitchFamily="18" charset="0"/>
                <a:cs typeface="Times New Roman" panose="02020603050405020304"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p:txBody>
      </p:sp>
      <p:grpSp>
        <p:nvGrpSpPr>
          <p:cNvPr id="10" name="Group 9"/>
          <p:cNvGrpSpPr/>
          <p:nvPr/>
        </p:nvGrpSpPr>
        <p:grpSpPr>
          <a:xfrm>
            <a:off x="523459" y="1086090"/>
            <a:ext cx="914801" cy="584333"/>
            <a:chOff x="104615" y="807451"/>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397437" y="853301"/>
              <a:ext cx="338839" cy="523220"/>
            </a:xfrm>
            <a:prstGeom prst="rect">
              <a:avLst/>
            </a:prstGeom>
            <a:noFill/>
          </p:spPr>
          <p:txBody>
            <a:bodyPr wrap="non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grpSp>
      <p:grpSp>
        <p:nvGrpSpPr>
          <p:cNvPr id="17" name="Group 16"/>
          <p:cNvGrpSpPr/>
          <p:nvPr/>
        </p:nvGrpSpPr>
        <p:grpSpPr>
          <a:xfrm>
            <a:off x="523459" y="3835267"/>
            <a:ext cx="914801" cy="584333"/>
            <a:chOff x="-62381" y="727412"/>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a:t>
              </a:r>
            </a:p>
          </p:txBody>
        </p:sp>
      </p:grpSp>
      <p:sp>
        <p:nvSpPr>
          <p:cNvPr id="21" name="TextBox 20">
            <a:extLst>
              <a:ext uri="{FF2B5EF4-FFF2-40B4-BE49-F238E27FC236}">
                <a16:creationId xmlns:a16="http://schemas.microsoft.com/office/drawing/2014/main" id="{874923DD-2CD3-2D7E-2162-E433FE8F2CFE}"/>
              </a:ext>
            </a:extLst>
          </p:cNvPr>
          <p:cNvSpPr txBox="1"/>
          <p:nvPr/>
        </p:nvSpPr>
        <p:spPr>
          <a:xfrm>
            <a:off x="1049098" y="31583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Luyện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đọc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đoạn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nối</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tiếp</a:t>
            </a:r>
            <a:endParaRPr lang="en-US"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217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838200" y="1123262"/>
            <a:ext cx="10668000" cy="1464231"/>
          </a:xfrm>
          <a:prstGeom prst="roundRect">
            <a:avLst/>
          </a:prstGeom>
          <a:solidFill>
            <a:schemeClr val="accent6">
              <a:lumMod val="20000"/>
              <a:lumOff val="80000"/>
            </a:schemeClr>
          </a:solidFill>
          <a:ln w="28575">
            <a:noFill/>
            <a:prstDash val="sysDash"/>
          </a:ln>
        </p:spPr>
        <p:txBody>
          <a:bodyPr wrap="square">
            <a:spAutoFit/>
          </a:bodyPr>
          <a:lstStyle/>
          <a:p>
            <a:pPr algn="just"/>
            <a:r>
              <a:rPr kumimoji="0" lang="en-US" sz="28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cs typeface="Times New Roman" panose="02020603050405020304" pitchFamily="18" charset="0"/>
              </a:rPr>
              <a:t>	</a:t>
            </a:r>
            <a:r>
              <a:rPr lang="vi-VN" sz="2600" dirty="0">
                <a:solidFill>
                  <a:srgbClr val="F92D67"/>
                </a:solidFill>
                <a:latin typeface="Times New Roman" panose="02020603050405020304" pitchFamily="18" charset="0"/>
                <a:cs typeface="Times New Roman" panose="02020603050405020304"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p:txBody>
      </p:sp>
      <p:sp>
        <p:nvSpPr>
          <p:cNvPr id="9" name="TextBox 8">
            <a:extLst>
              <a:ext uri="{FF2B5EF4-FFF2-40B4-BE49-F238E27FC236}">
                <a16:creationId xmlns:a16="http://schemas.microsoft.com/office/drawing/2014/main" id="{7CCD22EC-874E-9810-7272-0254E6F7D431}"/>
              </a:ext>
            </a:extLst>
          </p:cNvPr>
          <p:cNvSpPr txBox="1"/>
          <p:nvPr/>
        </p:nvSpPr>
        <p:spPr>
          <a:xfrm>
            <a:off x="990600" y="3234665"/>
            <a:ext cx="10591800" cy="1906905"/>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lang="vi-VN" sz="2600" dirty="0">
                <a:solidFill>
                  <a:schemeClr val="tx2">
                    <a:lumMod val="50000"/>
                  </a:schemeClr>
                </a:solidFill>
                <a:latin typeface="Times New Roman" panose="02020603050405020304" pitchFamily="18" charset="0"/>
                <a:cs typeface="Times New Roman" panose="02020603050405020304"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p:txBody>
      </p:sp>
      <p:grpSp>
        <p:nvGrpSpPr>
          <p:cNvPr id="10" name="Group 9"/>
          <p:cNvGrpSpPr/>
          <p:nvPr/>
        </p:nvGrpSpPr>
        <p:grpSpPr>
          <a:xfrm>
            <a:off x="533199" y="1059813"/>
            <a:ext cx="914801" cy="584333"/>
            <a:chOff x="-28110" y="914314"/>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650550" y="3234664"/>
            <a:ext cx="914801" cy="584333"/>
            <a:chOff x="-28110" y="914314"/>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64712" y="960164"/>
              <a:ext cx="338839"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4</a:t>
              </a:r>
            </a:p>
          </p:txBody>
        </p:sp>
      </p:grpSp>
      <p:sp>
        <p:nvSpPr>
          <p:cNvPr id="13" name="TextBox 12">
            <a:extLst>
              <a:ext uri="{FF2B5EF4-FFF2-40B4-BE49-F238E27FC236}">
                <a16:creationId xmlns:a16="http://schemas.microsoft.com/office/drawing/2014/main" id="{7CCD22EC-874E-9810-7272-0254E6F7D431}"/>
              </a:ext>
            </a:extLst>
          </p:cNvPr>
          <p:cNvSpPr txBox="1"/>
          <p:nvPr/>
        </p:nvSpPr>
        <p:spPr>
          <a:xfrm>
            <a:off x="1754824" y="5932194"/>
            <a:ext cx="9829800" cy="578882"/>
          </a:xfrm>
          <a:prstGeom prst="roundRect">
            <a:avLst/>
          </a:prstGeom>
          <a:solidFill>
            <a:srgbClr val="FDEADA"/>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Tạm biệt mùa hè, mai Diệu sẽ bước vào năm học mới…</a:t>
            </a:r>
          </a:p>
        </p:txBody>
      </p:sp>
      <p:grpSp>
        <p:nvGrpSpPr>
          <p:cNvPr id="14" name="Group 13"/>
          <p:cNvGrpSpPr/>
          <p:nvPr/>
        </p:nvGrpSpPr>
        <p:grpSpPr>
          <a:xfrm>
            <a:off x="1336351" y="5791201"/>
            <a:ext cx="836946" cy="563466"/>
            <a:chOff x="-28110" y="914314"/>
            <a:chExt cx="851094" cy="641919"/>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64712" y="960164"/>
              <a:ext cx="370359" cy="596069"/>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5</a:t>
              </a:r>
            </a:p>
          </p:txBody>
        </p:sp>
      </p:grpSp>
      <p:sp>
        <p:nvSpPr>
          <p:cNvPr id="23" name="TextBox 22">
            <a:extLst>
              <a:ext uri="{FF2B5EF4-FFF2-40B4-BE49-F238E27FC236}">
                <a16:creationId xmlns:a16="http://schemas.microsoft.com/office/drawing/2014/main"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Luyện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đọc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đoạn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nối</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tiếp</a:t>
            </a:r>
            <a:endParaRPr lang="en-US"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417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657600" y="651633"/>
            <a:ext cx="4419600" cy="723724"/>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mùa</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hè</a:t>
            </a:r>
            <a:endPar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60295" y="1318022"/>
            <a:ext cx="11500682" cy="5201424"/>
          </a:xfrm>
          <a:prstGeom prst="rect">
            <a:avLst/>
          </a:prstGeom>
          <a:solidFill>
            <a:schemeClr val="accent5">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38872" y="223197"/>
            <a:ext cx="5514327"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Luyện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đọc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theo</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nhóm</a:t>
            </a:r>
            <a:endParaRPr lang="en-US"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90673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733800" y="325823"/>
            <a:ext cx="4419600" cy="723724"/>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mùa</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hè</a:t>
            </a:r>
            <a:endPar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43236" y="1079876"/>
            <a:ext cx="11305527" cy="5201424"/>
          </a:xfrm>
          <a:prstGeom prst="rect">
            <a:avLst/>
          </a:prstGeom>
          <a:solidFill>
            <a:schemeClr val="accent6">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49098" y="315830"/>
            <a:ext cx="3065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Đọc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toàn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bài</a:t>
            </a:r>
            <a:endParaRPr lang="en-US"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2637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685800" y="1657793"/>
            <a:ext cx="6679900" cy="646986"/>
          </a:xfrm>
          <a:prstGeom prst="roundRect">
            <a:avLst/>
          </a:prstGeom>
          <a:noFill/>
          <a:ln w="28575">
            <a:noFill/>
            <a:prstDash val="sysDash"/>
          </a:ln>
        </p:spPr>
        <p:txBody>
          <a:bodyPr wrap="square">
            <a:spAutoFit/>
          </a:bodyPr>
          <a:lstStyle/>
          <a:p>
            <a:pPr algn="ctr">
              <a:defRPr/>
            </a:pP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Kì</a:t>
            </a:r>
            <a:r>
              <a:rPr kumimoji="0" 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thú: </a:t>
            </a:r>
            <a:r>
              <a:rPr lang="vi-VN" sz="3200" b="1">
                <a:solidFill>
                  <a:srgbClr val="FF0000"/>
                </a:solidFill>
                <a:latin typeface="Times New Roman" panose="02020603050405020304" pitchFamily="18" charset="0"/>
                <a:cs typeface="Times New Roman" panose="02020603050405020304" pitchFamily="18" charset="0"/>
              </a:rPr>
              <a:t>đặc biệt thú vị</a:t>
            </a:r>
          </a:p>
        </p:txBody>
      </p:sp>
      <p:sp>
        <p:nvSpPr>
          <p:cNvPr id="7" name="TextBox 6">
            <a:extLst>
              <a:ext uri="{FF2B5EF4-FFF2-40B4-BE49-F238E27FC236}">
                <a16:creationId xmlns:a16="http://schemas.microsoft.com/office/drawing/2014/main" id="{31CD8366-6099-09EB-BC77-037F0CEFC165}"/>
              </a:ext>
            </a:extLst>
          </p:cNvPr>
          <p:cNvSpPr txBox="1"/>
          <p:nvPr/>
        </p:nvSpPr>
        <p:spPr>
          <a:xfrm>
            <a:off x="109395" y="2550380"/>
            <a:ext cx="9956500" cy="715089"/>
          </a:xfrm>
          <a:prstGeom prst="roundRect">
            <a:avLst/>
          </a:prstGeom>
          <a:noFill/>
          <a:ln w="28575">
            <a:noFill/>
            <a:prstDash val="sysDash"/>
          </a:ln>
        </p:spPr>
        <p:txBody>
          <a:bodyPr wrap="square">
            <a:spAutoFit/>
          </a:bodyPr>
          <a:lstStyle/>
          <a:p>
            <a:pPr algn="ctr">
              <a:defRPr/>
            </a:pPr>
            <a:r>
              <a:rPr kumimoji="0" lang="en-US" sz="3600" b="0" i="0" u="none" strike="noStrike" kern="1200" cap="none" spc="0" normalizeH="0" baseline="0" noProof="0" err="1">
                <a:ln>
                  <a:noFill/>
                </a:ln>
                <a:solidFill>
                  <a:srgbClr val="002060"/>
                </a:solidFill>
                <a:effectLst/>
                <a:uLnTx/>
                <a:uFillTx/>
                <a:latin typeface="Times New Roman" panose="02020603050405020304" pitchFamily="18" charset="0"/>
                <a:cs typeface="Times New Roman" panose="02020603050405020304" pitchFamily="18" charset="0"/>
              </a:rPr>
              <a:t>Tỉ</a:t>
            </a: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tê</a:t>
            </a: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lang="vi-VN" sz="3200">
                <a:solidFill>
                  <a:srgbClr val="002060"/>
                </a:solidFill>
                <a:latin typeface="Times New Roman" panose="02020603050405020304" pitchFamily="18" charset="0"/>
                <a:cs typeface="Times New Roman" panose="02020603050405020304" pitchFamily="18" charset="0"/>
              </a:rPr>
              <a:t>nói nhỏ với giọng thân mật như tâm tình</a:t>
            </a:r>
            <a:endParaRPr lang="vi-VN" sz="280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1066800" y="3620214"/>
            <a:ext cx="8605825" cy="646986"/>
          </a:xfrm>
          <a:prstGeom prst="roundRect">
            <a:avLst/>
          </a:prstGeom>
          <a:noFill/>
          <a:ln w="28575">
            <a:noFill/>
            <a:prstDash val="sysDash"/>
          </a:ln>
        </p:spPr>
        <p:txBody>
          <a:bodyPr wrap="square">
            <a:spAutoFit/>
          </a:bodyPr>
          <a:lstStyle/>
          <a:p>
            <a:pPr algn="ctr">
              <a:defRPr/>
            </a:pPr>
            <a:r>
              <a:rPr kumimoji="0" lang="en-US" sz="3200" b="0" i="0" u="none" strike="noStrike" kern="1200" cap="none" spc="0" normalizeH="0" baseline="0" noProof="0" err="1">
                <a:ln>
                  <a:noFill/>
                </a:ln>
                <a:solidFill>
                  <a:srgbClr val="00B0F0"/>
                </a:solidFill>
                <a:effectLst/>
                <a:uLnTx/>
                <a:uFillTx/>
                <a:latin typeface="Times New Roman" panose="02020603050405020304" pitchFamily="18" charset="0"/>
                <a:cs typeface="Times New Roman" panose="02020603050405020304" pitchFamily="18" charset="0"/>
              </a:rPr>
              <a:t>Tảo</a:t>
            </a:r>
            <a:r>
              <a:rPr kumimoji="0" lang="en-US" sz="3200" b="0" i="0" u="none" strike="noStrike" kern="1200" cap="none" spc="0" normalizeH="0" baseline="0" noProof="0">
                <a:ln>
                  <a:noFill/>
                </a:ln>
                <a:solidFill>
                  <a:srgbClr val="00B0F0"/>
                </a:solidFill>
                <a:effectLst/>
                <a:uLnTx/>
                <a:uFillTx/>
                <a:latin typeface="Times New Roman" panose="02020603050405020304" pitchFamily="18" charset="0"/>
                <a:cs typeface="Times New Roman" panose="02020603050405020304" pitchFamily="18" charset="0"/>
              </a:rPr>
              <a:t> tần: </a:t>
            </a:r>
            <a:r>
              <a:rPr lang="vi-VN" sz="3200">
                <a:solidFill>
                  <a:srgbClr val="00B0F0"/>
                </a:solidFill>
                <a:latin typeface="Times New Roman" panose="02020603050405020304" pitchFamily="18" charset="0"/>
                <a:cs typeface="Times New Roman" panose="02020603050405020304" pitchFamily="18" charset="0"/>
              </a:rPr>
              <a:t>đảm đang, chịu khó</a:t>
            </a:r>
          </a:p>
        </p:txBody>
      </p:sp>
      <p:sp>
        <p:nvSpPr>
          <p:cNvPr id="9" name="TextBox 8">
            <a:extLst>
              <a:ext uri="{FF2B5EF4-FFF2-40B4-BE49-F238E27FC236}">
                <a16:creationId xmlns:a16="http://schemas.microsoft.com/office/drawing/2014/main"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Times New Roman" panose="02020603050405020304" pitchFamily="18" charset="0"/>
                <a:cs typeface="Times New Roman" panose="02020603050405020304" pitchFamily="18" charset="0"/>
              </a:rPr>
              <a:t>Giải</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nghĩa</a:t>
            </a:r>
            <a:r>
              <a:rPr lang="en-US" sz="3600" b="1" dirty="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anose="02020603050405020304" pitchFamily="18" charset="0"/>
                <a:cs typeface="Times New Roman" panose="02020603050405020304" pitchFamily="18" charset="0"/>
              </a:rPr>
              <a:t>từ</a:t>
            </a:r>
            <a:endParaRPr lang="en-US" sz="3600" b="1" dirty="0">
              <a:solidFill>
                <a:srgbClr val="008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3EA7FBE-DC24-95ED-9D97-8F45188037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3265469"/>
            <a:ext cx="4936706" cy="3566298"/>
          </a:xfrm>
          <a:prstGeom prst="rect">
            <a:avLst/>
          </a:prstGeom>
        </p:spPr>
      </p:pic>
    </p:spTree>
    <p:extLst>
      <p:ext uri="{BB962C8B-B14F-4D97-AF65-F5344CB8AC3E}">
        <p14:creationId xmlns:p14="http://schemas.microsoft.com/office/powerpoint/2010/main" val="838161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latin typeface="Times New Roman" panose="02020603050405020304" pitchFamily="18" charset="0"/>
              <a:cs typeface="Times New Roman" panose="02020603050405020304" pitchFamily="18" charset="0"/>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Times New Roman" panose="02020603050405020304" pitchFamily="18" charset="0"/>
                <a:ea typeface="+mj-ea"/>
                <a:cs typeface="Times New Roman" panose="02020603050405020304" pitchFamily="18" charset="0"/>
              </a:rPr>
              <a:t>Trả</a:t>
            </a:r>
            <a:r>
              <a:rPr lang="en-US" sz="6400" dirty="0">
                <a:solidFill>
                  <a:srgbClr val="F92D67"/>
                </a:solidFill>
                <a:latin typeface="Times New Roman" panose="02020603050405020304" pitchFamily="18" charset="0"/>
                <a:ea typeface="+mj-ea"/>
                <a:cs typeface="Times New Roman" panose="02020603050405020304" pitchFamily="18" charset="0"/>
              </a:rPr>
              <a:t> </a:t>
            </a:r>
            <a:r>
              <a:rPr lang="en-US" sz="6400" dirty="0" err="1">
                <a:solidFill>
                  <a:srgbClr val="F92D67"/>
                </a:solidFill>
                <a:latin typeface="Times New Roman" panose="02020603050405020304" pitchFamily="18" charset="0"/>
                <a:ea typeface="+mj-ea"/>
                <a:cs typeface="Times New Roman" panose="02020603050405020304" pitchFamily="18" charset="0"/>
              </a:rPr>
              <a:t>lời</a:t>
            </a:r>
            <a:r>
              <a:rPr lang="en-US" sz="6400" dirty="0">
                <a:solidFill>
                  <a:srgbClr val="F92D67"/>
                </a:solidFill>
                <a:latin typeface="Times New Roman" panose="02020603050405020304" pitchFamily="18" charset="0"/>
                <a:ea typeface="+mj-ea"/>
                <a:cs typeface="Times New Roman" panose="02020603050405020304" pitchFamily="18" charset="0"/>
              </a:rPr>
              <a:t> </a:t>
            </a:r>
            <a:r>
              <a:rPr lang="en-US" sz="6400" dirty="0" err="1">
                <a:solidFill>
                  <a:srgbClr val="F92D67"/>
                </a:solidFill>
                <a:latin typeface="Times New Roman" panose="02020603050405020304" pitchFamily="18" charset="0"/>
                <a:ea typeface="+mj-ea"/>
                <a:cs typeface="Times New Roman" panose="02020603050405020304" pitchFamily="18" charset="0"/>
              </a:rPr>
              <a:t>câu</a:t>
            </a:r>
            <a:r>
              <a:rPr lang="en-US" sz="6400" dirty="0">
                <a:solidFill>
                  <a:srgbClr val="F92D67"/>
                </a:solidFill>
                <a:latin typeface="Times New Roman" panose="02020603050405020304" pitchFamily="18" charset="0"/>
                <a:ea typeface="+mj-ea"/>
                <a:cs typeface="Times New Roman" panose="02020603050405020304" pitchFamily="18" charset="0"/>
              </a:rPr>
              <a:t> </a:t>
            </a:r>
            <a:r>
              <a:rPr lang="en-US" sz="6400" dirty="0" err="1">
                <a:solidFill>
                  <a:srgbClr val="F92D67"/>
                </a:solidFill>
                <a:latin typeface="Times New Roman" panose="02020603050405020304" pitchFamily="18" charset="0"/>
                <a:ea typeface="+mj-ea"/>
                <a:cs typeface="Times New Roman" panose="02020603050405020304" pitchFamily="18" charset="0"/>
              </a:rPr>
              <a:t>hỏi</a:t>
            </a:r>
            <a:endParaRPr lang="en-US" sz="6400" dirty="0">
              <a:solidFill>
                <a:srgbClr val="F92D6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3456C-C951-CDE7-BAE3-6278941DCDEE}"/>
              </a:ext>
            </a:extLst>
          </p:cNvPr>
          <p:cNvSpPr txBox="1"/>
          <p:nvPr/>
        </p:nvSpPr>
        <p:spPr>
          <a:xfrm>
            <a:off x="0" y="3617284"/>
            <a:ext cx="3409013" cy="1532334"/>
          </a:xfrm>
          <a:prstGeom prst="wedgeRoundRectCallout">
            <a:avLst>
              <a:gd name="adj1" fmla="val -26549"/>
              <a:gd name="adj2" fmla="val 68370"/>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latin typeface="Times New Roman" panose="02020603050405020304" pitchFamily="18" charset="0"/>
                <a:ea typeface="Open Sans" panose="020B0606030504020204" pitchFamily="34" charset="0"/>
                <a:cs typeface="Times New Roman" panose="02020603050405020304" pitchFamily="18" charset="0"/>
              </a:rPr>
              <a:t>Gợi</a:t>
            </a:r>
            <a:r>
              <a:rPr lang="en-US" sz="2800" b="1" dirty="0">
                <a:latin typeface="Times New Roman" panose="02020603050405020304" pitchFamily="18" charset="0"/>
                <a:ea typeface="Open Sans" panose="020B0606030504020204" pitchFamily="34" charset="0"/>
                <a:cs typeface="Times New Roman" panose="02020603050405020304" pitchFamily="18" charset="0"/>
              </a:rPr>
              <a:t> ý: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Em</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hãy</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đọc</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đoạn</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văn</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thứ</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nhất</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để</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trả</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lời</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câu</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hỏi</a:t>
            </a:r>
            <a:r>
              <a:rPr lang="en-US" sz="2800" dirty="0">
                <a:latin typeface="Times New Roman" panose="02020603050405020304" pitchFamily="18" charset="0"/>
                <a:ea typeface="Open Sans" panose="020B0606030504020204" pitchFamily="34" charset="0"/>
                <a:cs typeface="Times New Roman" panose="02020603050405020304" pitchFamily="18" charset="0"/>
              </a:rPr>
              <a:t>.</a:t>
            </a:r>
            <a:endParaRPr lang="en-US" sz="2800" b="1" dirty="0">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23" name="TextBox 22">
            <a:extLst>
              <a:ext uri="{FF2B5EF4-FFF2-40B4-BE49-F238E27FC236}">
                <a16:creationId xmlns:a16="http://schemas.microsoft.com/office/drawing/2014/main" id="{874923DD-2CD3-2D7E-2162-E433FE8F2CFE}"/>
              </a:ext>
            </a:extLst>
          </p:cNvPr>
          <p:cNvSpPr txBox="1"/>
          <p:nvPr/>
        </p:nvSpPr>
        <p:spPr>
          <a:xfrm>
            <a:off x="1110859" y="230556"/>
            <a:ext cx="9771302" cy="119181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1: V</a:t>
            </a:r>
            <a:r>
              <a:rPr lang="vi-VN"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ì sao đêm trước ngày khai giảng, Diệu nằm mãi không ngủ được?</a:t>
            </a:r>
            <a:endPar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9BBCB193-1DCB-57AD-756C-8164F1096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92664"/>
            <a:ext cx="8382000" cy="4981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F6F6FF-8DCE-77D3-8253-03EF5FDB2F23}"/>
              </a:ext>
            </a:extLst>
          </p:cNvPr>
          <p:cNvSpPr txBox="1"/>
          <p:nvPr/>
        </p:nvSpPr>
        <p:spPr>
          <a:xfrm>
            <a:off x="4570751" y="3044623"/>
            <a:ext cx="4420849" cy="2677656"/>
          </a:xfrm>
          <a:prstGeom prst="rect">
            <a:avLst/>
          </a:prstGeom>
          <a:noFill/>
        </p:spPr>
        <p:txBody>
          <a:bodyPr wrap="square">
            <a:spAutoFit/>
          </a:bodyPr>
          <a:lstStyle/>
          <a:p>
            <a:pPr algn="just"/>
            <a:r>
              <a:rPr lang="en-US"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Đêm trước ngày khai giảng, Diệu nằm mãi không ngủ được vì háo hức chờ ngày mai đến lớp để nghe những câu chuyện vui của các bạn</a:t>
            </a:r>
            <a:endParaRPr lang="en-US"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52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id="{25F218BB-A4D2-5667-6ABC-3FC78DCE3E5A}"/>
              </a:ext>
            </a:extLst>
          </p:cNvPr>
          <p:cNvSpPr txBox="1"/>
          <p:nvPr/>
        </p:nvSpPr>
        <p:spPr>
          <a:xfrm>
            <a:off x="2286000" y="1295400"/>
            <a:ext cx="9144000" cy="1641475"/>
          </a:xfrm>
          <a:prstGeom prst="rect">
            <a:avLst/>
          </a:prstGeom>
        </p:spPr>
        <p:txBody>
          <a:bodyPr wrap="square" lIns="0" tIns="0" rIns="0" bIns="0" rtlCol="0" anchor="t">
            <a:spAutoFit/>
          </a:bodyPr>
          <a:lstStyle/>
          <a:p>
            <a:pPr algn="ctr">
              <a:lnSpc>
                <a:spcPts val="6400"/>
              </a:lnSpc>
              <a:spcBef>
                <a:spcPct val="0"/>
              </a:spcBef>
            </a:pPr>
            <a:r>
              <a:rPr lang="en-US" sz="5334" spc="-133" dirty="0" err="1">
                <a:solidFill>
                  <a:srgbClr val="008000"/>
                </a:solidFill>
                <a:latin typeface="Sriracha"/>
              </a:rPr>
              <a:t>Tiếng</a:t>
            </a:r>
            <a:r>
              <a:rPr lang="en-US" sz="5334" spc="-133" dirty="0">
                <a:solidFill>
                  <a:srgbClr val="008000"/>
                </a:solidFill>
                <a:latin typeface="Sriracha"/>
              </a:rPr>
              <a:t> </a:t>
            </a:r>
            <a:r>
              <a:rPr lang="en-US" sz="5334" spc="-133" dirty="0" err="1">
                <a:solidFill>
                  <a:srgbClr val="008000"/>
                </a:solidFill>
                <a:latin typeface="Sriracha"/>
              </a:rPr>
              <a:t>Việt</a:t>
            </a:r>
            <a:r>
              <a:rPr lang="en-US" sz="5334" spc="-133" dirty="0">
                <a:solidFill>
                  <a:srgbClr val="008000"/>
                </a:solidFill>
                <a:latin typeface="Sriracha"/>
              </a:rPr>
              <a:t>                 </a:t>
            </a:r>
          </a:p>
          <a:p>
            <a:pPr algn="ctr">
              <a:lnSpc>
                <a:spcPts val="6400"/>
              </a:lnSpc>
              <a:spcBef>
                <a:spcPct val="0"/>
              </a:spcBef>
            </a:pPr>
            <a:r>
              <a:rPr lang="en-US" sz="5334" spc="-133" dirty="0">
                <a:solidFill>
                  <a:srgbClr val="008000"/>
                </a:solidFill>
                <a:latin typeface="Sriracha"/>
              </a:rPr>
              <a:t> </a:t>
            </a:r>
            <a:r>
              <a:rPr lang="en-US" sz="5334" spc="-133" dirty="0" err="1">
                <a:solidFill>
                  <a:srgbClr val="0070C0"/>
                </a:solidFill>
                <a:latin typeface="Nunito Black" pitchFamily="2" charset="0"/>
              </a:rPr>
              <a:t>Bài</a:t>
            </a:r>
            <a:r>
              <a:rPr lang="en-US" sz="5334" spc="-133" dirty="0">
                <a:solidFill>
                  <a:srgbClr val="0070C0"/>
                </a:solidFill>
                <a:latin typeface="Nunito Black" pitchFamily="2" charset="0"/>
              </a:rPr>
              <a:t> 8: </a:t>
            </a:r>
            <a:r>
              <a:rPr lang="en-US" sz="5334" spc="-133" dirty="0" err="1">
                <a:solidFill>
                  <a:srgbClr val="0070C0"/>
                </a:solidFill>
                <a:latin typeface="Nunito Black" pitchFamily="2" charset="0"/>
              </a:rPr>
              <a:t>Tạm</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biệt</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mùa</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hè</a:t>
            </a:r>
            <a:endParaRPr lang="en-US" sz="5334" spc="-133" dirty="0">
              <a:solidFill>
                <a:srgbClr val="0070C0"/>
              </a:solidFill>
              <a:latin typeface="Nunito Black" pitchFamily="2" charset="0"/>
            </a:endParaRPr>
          </a:p>
        </p:txBody>
      </p:sp>
    </p:spTree>
    <p:extLst>
      <p:ext uri="{BB962C8B-B14F-4D97-AF65-F5344CB8AC3E}">
        <p14:creationId xmlns:p14="http://schemas.microsoft.com/office/powerpoint/2010/main" val="342931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14" name="Cloud 13">
            <a:extLst>
              <a:ext uri="{FF2B5EF4-FFF2-40B4-BE49-F238E27FC236}">
                <a16:creationId xmlns:a16="http://schemas.microsoft.com/office/drawing/2014/main" id="{9983C60C-E901-DAA5-AC1C-ABD9B76BCFAC}"/>
              </a:ext>
            </a:extLst>
          </p:cNvPr>
          <p:cNvSpPr/>
          <p:nvPr/>
        </p:nvSpPr>
        <p:spPr>
          <a:xfrm>
            <a:off x="8937480" y="2893912"/>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Times New Roman" panose="02020603050405020304" pitchFamily="18" charset="0"/>
                <a:ea typeface="Open Sans" panose="020B0606030504020204" pitchFamily="34" charset="0"/>
                <a:cs typeface="Times New Roman" panose="02020603050405020304" pitchFamily="18" charset="0"/>
              </a:rPr>
              <a:t>Hoạt</a:t>
            </a:r>
            <a:r>
              <a:rPr lang="en-US" sz="2800" b="1" dirty="0">
                <a:solidFill>
                  <a:prstClr val="black"/>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Open Sans" panose="020B0606030504020204" pitchFamily="34" charset="0"/>
                <a:cs typeface="Times New Roman" panose="02020603050405020304" pitchFamily="18" charset="0"/>
              </a:rPr>
              <a:t>động</a:t>
            </a:r>
            <a:r>
              <a:rPr lang="en-US" sz="2800" b="1" dirty="0">
                <a:solidFill>
                  <a:prstClr val="black"/>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Open Sans" panose="020B0606030504020204" pitchFamily="34" charset="0"/>
                <a:cs typeface="Times New Roman" panose="02020603050405020304" pitchFamily="18" charset="0"/>
              </a:rPr>
              <a:t>nhóm</a:t>
            </a:r>
            <a:endParaRPr lang="en-US" sz="2400" b="1" dirty="0">
              <a:solidFill>
                <a:prstClr val="black"/>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874923DD-2CD3-2D7E-2162-E433FE8F2CFE}"/>
              </a:ext>
            </a:extLst>
          </p:cNvPr>
          <p:cNvSpPr txBox="1"/>
          <p:nvPr/>
        </p:nvSpPr>
        <p:spPr>
          <a:xfrm>
            <a:off x="1160134" y="480613"/>
            <a:ext cx="8517265" cy="64698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2: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Mùa</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hè</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Diệu</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đã</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làm</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gì</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dirty="0">
              <a:solidFill>
                <a:srgbClr val="008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Folded Corner 2">
            <a:extLst>
              <a:ext uri="{FF2B5EF4-FFF2-40B4-BE49-F238E27FC236}">
                <a16:creationId xmlns:a16="http://schemas.microsoft.com/office/drawing/2014/main" id="{EADE570F-66F8-A1ED-1E72-DBFEEAC73986}"/>
              </a:ext>
            </a:extLst>
          </p:cNvPr>
          <p:cNvSpPr/>
          <p:nvPr/>
        </p:nvSpPr>
        <p:spPr>
          <a:xfrm>
            <a:off x="1007828" y="1568018"/>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Đi du lịch</a:t>
            </a:r>
          </a:p>
        </p:txBody>
      </p:sp>
      <p:sp>
        <p:nvSpPr>
          <p:cNvPr id="15" name="Rectangle: Folded Corner 14">
            <a:extLst>
              <a:ext uri="{FF2B5EF4-FFF2-40B4-BE49-F238E27FC236}">
                <a16:creationId xmlns:a16="http://schemas.microsoft.com/office/drawing/2014/main" id="{E3EA2DB5-7598-D79B-F0DF-6AD52049B256}"/>
              </a:ext>
            </a:extLst>
          </p:cNvPr>
          <p:cNvSpPr/>
          <p:nvPr/>
        </p:nvSpPr>
        <p:spPr>
          <a:xfrm>
            <a:off x="4062397" y="1544839"/>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Đi thu hái quả</a:t>
            </a:r>
          </a:p>
        </p:txBody>
      </p:sp>
      <p:sp>
        <p:nvSpPr>
          <p:cNvPr id="16" name="Rectangle: Folded Corner 15">
            <a:extLst>
              <a:ext uri="{FF2B5EF4-FFF2-40B4-BE49-F238E27FC236}">
                <a16:creationId xmlns:a16="http://schemas.microsoft.com/office/drawing/2014/main" id="{94D8BB8D-8348-D4DF-8601-506DEC346DE3}"/>
              </a:ext>
            </a:extLst>
          </p:cNvPr>
          <p:cNvSpPr/>
          <p:nvPr/>
        </p:nvSpPr>
        <p:spPr>
          <a:xfrm>
            <a:off x="6969626" y="1467776"/>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Đi ngắm núi non</a:t>
            </a:r>
          </a:p>
        </p:txBody>
      </p:sp>
      <p:sp>
        <p:nvSpPr>
          <p:cNvPr id="18" name="Rectangle: Folded Corner 17">
            <a:extLst>
              <a:ext uri="{FF2B5EF4-FFF2-40B4-BE49-F238E27FC236}">
                <a16:creationId xmlns:a16="http://schemas.microsoft.com/office/drawing/2014/main" id="{148C11FE-5BF4-C66B-A387-2278141DA6DE}"/>
              </a:ext>
            </a:extLst>
          </p:cNvPr>
          <p:cNvSpPr/>
          <p:nvPr/>
        </p:nvSpPr>
        <p:spPr>
          <a:xfrm>
            <a:off x="2511709" y="3616654"/>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Đến chơi nhà bà cụ Khởi</a:t>
            </a:r>
          </a:p>
        </p:txBody>
      </p:sp>
      <p:sp>
        <p:nvSpPr>
          <p:cNvPr id="19" name="Rectangle: Folded Corner 18">
            <a:extLst>
              <a:ext uri="{FF2B5EF4-FFF2-40B4-BE49-F238E27FC236}">
                <a16:creationId xmlns:a16="http://schemas.microsoft.com/office/drawing/2014/main" id="{A3A53C8F-6B7F-B20B-6E8A-B6ACADF90EC4}"/>
              </a:ext>
            </a:extLst>
          </p:cNvPr>
          <p:cNvSpPr/>
          <p:nvPr/>
        </p:nvSpPr>
        <p:spPr>
          <a:xfrm>
            <a:off x="5806288" y="3769833"/>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Cùng mẹ ra chợ</a:t>
            </a:r>
          </a:p>
        </p:txBody>
      </p:sp>
      <p:sp>
        <p:nvSpPr>
          <p:cNvPr id="10" name="Freeform: Shape 9">
            <a:extLst>
              <a:ext uri="{FF2B5EF4-FFF2-40B4-BE49-F238E27FC236}">
                <a16:creationId xmlns:a16="http://schemas.microsoft.com/office/drawing/2014/main" id="{C3049387-60B8-3072-4ADE-CE71FD6DA622}"/>
              </a:ext>
            </a:extLst>
          </p:cNvPr>
          <p:cNvSpPr/>
          <p:nvPr/>
        </p:nvSpPr>
        <p:spPr>
          <a:xfrm>
            <a:off x="3868109" y="1237951"/>
            <a:ext cx="2428748" cy="2023672"/>
          </a:xfrm>
          <a:custGeom>
            <a:avLst/>
            <a:gdLst>
              <a:gd name="connsiteX0" fmla="*/ 1139594 w 2428748"/>
              <a:gd name="connsiteY0" fmla="*/ 0 h 2023672"/>
              <a:gd name="connsiteX1" fmla="*/ 884761 w 2428748"/>
              <a:gd name="connsiteY1" fmla="*/ 14990 h 2023672"/>
              <a:gd name="connsiteX2" fmla="*/ 794820 w 2428748"/>
              <a:gd name="connsiteY2" fmla="*/ 44971 h 2023672"/>
              <a:gd name="connsiteX3" fmla="*/ 629928 w 2428748"/>
              <a:gd name="connsiteY3" fmla="*/ 74951 h 2023672"/>
              <a:gd name="connsiteX4" fmla="*/ 210204 w 2428748"/>
              <a:gd name="connsiteY4" fmla="*/ 179882 h 2023672"/>
              <a:gd name="connsiteX5" fmla="*/ 165233 w 2428748"/>
              <a:gd name="connsiteY5" fmla="*/ 239843 h 2023672"/>
              <a:gd name="connsiteX6" fmla="*/ 60302 w 2428748"/>
              <a:gd name="connsiteY6" fmla="*/ 404735 h 2023672"/>
              <a:gd name="connsiteX7" fmla="*/ 341 w 2428748"/>
              <a:gd name="connsiteY7" fmla="*/ 719528 h 2023672"/>
              <a:gd name="connsiteX8" fmla="*/ 30322 w 2428748"/>
              <a:gd name="connsiteY8" fmla="*/ 1199213 h 2023672"/>
              <a:gd name="connsiteX9" fmla="*/ 105272 w 2428748"/>
              <a:gd name="connsiteY9" fmla="*/ 1499016 h 2023672"/>
              <a:gd name="connsiteX10" fmla="*/ 150243 w 2428748"/>
              <a:gd name="connsiteY10" fmla="*/ 1588957 h 2023672"/>
              <a:gd name="connsiteX11" fmla="*/ 165233 w 2428748"/>
              <a:gd name="connsiteY11" fmla="*/ 1708879 h 2023672"/>
              <a:gd name="connsiteX12" fmla="*/ 405076 w 2428748"/>
              <a:gd name="connsiteY12" fmla="*/ 1933731 h 2023672"/>
              <a:gd name="connsiteX13" fmla="*/ 450046 w 2428748"/>
              <a:gd name="connsiteY13" fmla="*/ 1963712 h 2023672"/>
              <a:gd name="connsiteX14" fmla="*/ 794820 w 2428748"/>
              <a:gd name="connsiteY14" fmla="*/ 2023672 h 2023672"/>
              <a:gd name="connsiteX15" fmla="*/ 1919082 w 2428748"/>
              <a:gd name="connsiteY15" fmla="*/ 1963712 h 2023672"/>
              <a:gd name="connsiteX16" fmla="*/ 2068984 w 2428748"/>
              <a:gd name="connsiteY16" fmla="*/ 1888761 h 2023672"/>
              <a:gd name="connsiteX17" fmla="*/ 2203895 w 2428748"/>
              <a:gd name="connsiteY17" fmla="*/ 1843790 h 2023672"/>
              <a:gd name="connsiteX18" fmla="*/ 2293836 w 2428748"/>
              <a:gd name="connsiteY18" fmla="*/ 1738859 h 2023672"/>
              <a:gd name="connsiteX19" fmla="*/ 2338807 w 2428748"/>
              <a:gd name="connsiteY19" fmla="*/ 1603948 h 2023672"/>
              <a:gd name="connsiteX20" fmla="*/ 2398768 w 2428748"/>
              <a:gd name="connsiteY20" fmla="*/ 1499016 h 2023672"/>
              <a:gd name="connsiteX21" fmla="*/ 2413758 w 2428748"/>
              <a:gd name="connsiteY21" fmla="*/ 1304144 h 2023672"/>
              <a:gd name="connsiteX22" fmla="*/ 2428748 w 2428748"/>
              <a:gd name="connsiteY22" fmla="*/ 1214203 h 2023672"/>
              <a:gd name="connsiteX23" fmla="*/ 2413758 w 2428748"/>
              <a:gd name="connsiteY23" fmla="*/ 1079292 h 2023672"/>
              <a:gd name="connsiteX24" fmla="*/ 2353797 w 2428748"/>
              <a:gd name="connsiteY24" fmla="*/ 644577 h 2023672"/>
              <a:gd name="connsiteX25" fmla="*/ 2323817 w 2428748"/>
              <a:gd name="connsiteY25" fmla="*/ 554636 h 2023672"/>
              <a:gd name="connsiteX26" fmla="*/ 2308827 w 2428748"/>
              <a:gd name="connsiteY26" fmla="*/ 479685 h 2023672"/>
              <a:gd name="connsiteX27" fmla="*/ 2278846 w 2428748"/>
              <a:gd name="connsiteY27" fmla="*/ 434715 h 2023672"/>
              <a:gd name="connsiteX28" fmla="*/ 2233876 w 2428748"/>
              <a:gd name="connsiteY28" fmla="*/ 314794 h 2023672"/>
              <a:gd name="connsiteX29" fmla="*/ 2203895 w 2428748"/>
              <a:gd name="connsiteY29" fmla="*/ 224853 h 2023672"/>
              <a:gd name="connsiteX30" fmla="*/ 2158925 w 2428748"/>
              <a:gd name="connsiteY30" fmla="*/ 179882 h 2023672"/>
              <a:gd name="connsiteX31" fmla="*/ 2053994 w 2428748"/>
              <a:gd name="connsiteY31" fmla="*/ 74951 h 2023672"/>
              <a:gd name="connsiteX32" fmla="*/ 1979043 w 2428748"/>
              <a:gd name="connsiteY32" fmla="*/ 59961 h 2023672"/>
              <a:gd name="connsiteX33" fmla="*/ 1829141 w 2428748"/>
              <a:gd name="connsiteY33" fmla="*/ 29980 h 2023672"/>
              <a:gd name="connsiteX34" fmla="*/ 959712 w 2428748"/>
              <a:gd name="connsiteY34" fmla="*/ 29980 h 202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8748" h="2023672">
                <a:moveTo>
                  <a:pt x="1139594" y="0"/>
                </a:moveTo>
                <a:cubicBezTo>
                  <a:pt x="1054650" y="4997"/>
                  <a:pt x="969137" y="3984"/>
                  <a:pt x="884761" y="14990"/>
                </a:cubicBezTo>
                <a:cubicBezTo>
                  <a:pt x="853424" y="19077"/>
                  <a:pt x="825582" y="37733"/>
                  <a:pt x="794820" y="44971"/>
                </a:cubicBezTo>
                <a:cubicBezTo>
                  <a:pt x="740440" y="57766"/>
                  <a:pt x="684503" y="63013"/>
                  <a:pt x="629928" y="74951"/>
                </a:cubicBezTo>
                <a:cubicBezTo>
                  <a:pt x="380920" y="129421"/>
                  <a:pt x="384729" y="130018"/>
                  <a:pt x="210204" y="179882"/>
                </a:cubicBezTo>
                <a:cubicBezTo>
                  <a:pt x="195214" y="199869"/>
                  <a:pt x="178646" y="218765"/>
                  <a:pt x="165233" y="239843"/>
                </a:cubicBezTo>
                <a:cubicBezTo>
                  <a:pt x="38602" y="438833"/>
                  <a:pt x="163102" y="267666"/>
                  <a:pt x="60302" y="404735"/>
                </a:cubicBezTo>
                <a:cubicBezTo>
                  <a:pt x="35558" y="503710"/>
                  <a:pt x="2139" y="631420"/>
                  <a:pt x="341" y="719528"/>
                </a:cubicBezTo>
                <a:cubicBezTo>
                  <a:pt x="-2928" y="879702"/>
                  <a:pt x="18035" y="1039478"/>
                  <a:pt x="30322" y="1199213"/>
                </a:cubicBezTo>
                <a:cubicBezTo>
                  <a:pt x="38668" y="1307708"/>
                  <a:pt x="66189" y="1392935"/>
                  <a:pt x="105272" y="1499016"/>
                </a:cubicBezTo>
                <a:cubicBezTo>
                  <a:pt x="116860" y="1530468"/>
                  <a:pt x="135253" y="1558977"/>
                  <a:pt x="150243" y="1588957"/>
                </a:cubicBezTo>
                <a:cubicBezTo>
                  <a:pt x="155240" y="1628931"/>
                  <a:pt x="144808" y="1674156"/>
                  <a:pt x="165233" y="1708879"/>
                </a:cubicBezTo>
                <a:cubicBezTo>
                  <a:pt x="189021" y="1749319"/>
                  <a:pt x="355947" y="1894427"/>
                  <a:pt x="405076" y="1933731"/>
                </a:cubicBezTo>
                <a:cubicBezTo>
                  <a:pt x="419144" y="1944986"/>
                  <a:pt x="432491" y="1959661"/>
                  <a:pt x="450046" y="1963712"/>
                </a:cubicBezTo>
                <a:cubicBezTo>
                  <a:pt x="563708" y="1989942"/>
                  <a:pt x="794820" y="2023672"/>
                  <a:pt x="794820" y="2023672"/>
                </a:cubicBezTo>
                <a:cubicBezTo>
                  <a:pt x="1169574" y="2003685"/>
                  <a:pt x="1545155" y="1995633"/>
                  <a:pt x="1919082" y="1963712"/>
                </a:cubicBezTo>
                <a:cubicBezTo>
                  <a:pt x="2036853" y="1953658"/>
                  <a:pt x="1994111" y="1919958"/>
                  <a:pt x="2068984" y="1888761"/>
                </a:cubicBezTo>
                <a:cubicBezTo>
                  <a:pt x="2112741" y="1870529"/>
                  <a:pt x="2158925" y="1858780"/>
                  <a:pt x="2203895" y="1843790"/>
                </a:cubicBezTo>
                <a:cubicBezTo>
                  <a:pt x="2233875" y="1808813"/>
                  <a:pt x="2268282" y="1777189"/>
                  <a:pt x="2293836" y="1738859"/>
                </a:cubicBezTo>
                <a:cubicBezTo>
                  <a:pt x="2349974" y="1654652"/>
                  <a:pt x="2303122" y="1682454"/>
                  <a:pt x="2338807" y="1603948"/>
                </a:cubicBezTo>
                <a:cubicBezTo>
                  <a:pt x="2355477" y="1567274"/>
                  <a:pt x="2378781" y="1533993"/>
                  <a:pt x="2398768" y="1499016"/>
                </a:cubicBezTo>
                <a:cubicBezTo>
                  <a:pt x="2403765" y="1434059"/>
                  <a:pt x="2406938" y="1368935"/>
                  <a:pt x="2413758" y="1304144"/>
                </a:cubicBezTo>
                <a:cubicBezTo>
                  <a:pt x="2416940" y="1273917"/>
                  <a:pt x="2428748" y="1244597"/>
                  <a:pt x="2428748" y="1214203"/>
                </a:cubicBezTo>
                <a:cubicBezTo>
                  <a:pt x="2428748" y="1168956"/>
                  <a:pt x="2419661" y="1124152"/>
                  <a:pt x="2413758" y="1079292"/>
                </a:cubicBezTo>
                <a:cubicBezTo>
                  <a:pt x="2394675" y="934265"/>
                  <a:pt x="2400053" y="783348"/>
                  <a:pt x="2353797" y="644577"/>
                </a:cubicBezTo>
                <a:cubicBezTo>
                  <a:pt x="2343804" y="614597"/>
                  <a:pt x="2332132" y="585125"/>
                  <a:pt x="2323817" y="554636"/>
                </a:cubicBezTo>
                <a:cubicBezTo>
                  <a:pt x="2317113" y="530055"/>
                  <a:pt x="2317773" y="503541"/>
                  <a:pt x="2308827" y="479685"/>
                </a:cubicBezTo>
                <a:cubicBezTo>
                  <a:pt x="2302501" y="462816"/>
                  <a:pt x="2288840" y="449705"/>
                  <a:pt x="2278846" y="434715"/>
                </a:cubicBezTo>
                <a:cubicBezTo>
                  <a:pt x="2243310" y="257030"/>
                  <a:pt x="2290019" y="441114"/>
                  <a:pt x="2233876" y="314794"/>
                </a:cubicBezTo>
                <a:cubicBezTo>
                  <a:pt x="2221041" y="285916"/>
                  <a:pt x="2219242" y="252478"/>
                  <a:pt x="2203895" y="224853"/>
                </a:cubicBezTo>
                <a:cubicBezTo>
                  <a:pt x="2193600" y="206321"/>
                  <a:pt x="2172496" y="196168"/>
                  <a:pt x="2158925" y="179882"/>
                </a:cubicBezTo>
                <a:cubicBezTo>
                  <a:pt x="2112226" y="123843"/>
                  <a:pt x="2141186" y="118547"/>
                  <a:pt x="2053994" y="74951"/>
                </a:cubicBezTo>
                <a:cubicBezTo>
                  <a:pt x="2031205" y="63557"/>
                  <a:pt x="2003915" y="65488"/>
                  <a:pt x="1979043" y="59961"/>
                </a:cubicBezTo>
                <a:cubicBezTo>
                  <a:pt x="1932215" y="49555"/>
                  <a:pt x="1876528" y="30720"/>
                  <a:pt x="1829141" y="29980"/>
                </a:cubicBezTo>
                <a:cubicBezTo>
                  <a:pt x="1539367" y="25452"/>
                  <a:pt x="1249522" y="29980"/>
                  <a:pt x="959712" y="29980"/>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50FD0842-E28C-F465-5C8D-5B7BA1AC69A3}"/>
              </a:ext>
            </a:extLst>
          </p:cNvPr>
          <p:cNvSpPr/>
          <p:nvPr/>
        </p:nvSpPr>
        <p:spPr>
          <a:xfrm>
            <a:off x="2083183" y="3327816"/>
            <a:ext cx="2759020" cy="2023673"/>
          </a:xfrm>
          <a:custGeom>
            <a:avLst/>
            <a:gdLst>
              <a:gd name="connsiteX0" fmla="*/ 2368896 w 2759020"/>
              <a:gd name="connsiteY0" fmla="*/ 104932 h 2023673"/>
              <a:gd name="connsiteX1" fmla="*/ 1904201 w 2759020"/>
              <a:gd name="connsiteY1" fmla="*/ 149902 h 2023673"/>
              <a:gd name="connsiteX2" fmla="*/ 180332 w 2759020"/>
              <a:gd name="connsiteY2" fmla="*/ 194873 h 2023673"/>
              <a:gd name="connsiteX3" fmla="*/ 105381 w 2759020"/>
              <a:gd name="connsiteY3" fmla="*/ 239843 h 2023673"/>
              <a:gd name="connsiteX4" fmla="*/ 30430 w 2759020"/>
              <a:gd name="connsiteY4" fmla="*/ 314794 h 2023673"/>
              <a:gd name="connsiteX5" fmla="*/ 90391 w 2759020"/>
              <a:gd name="connsiteY5" fmla="*/ 899410 h 2023673"/>
              <a:gd name="connsiteX6" fmla="*/ 150351 w 2759020"/>
              <a:gd name="connsiteY6" fmla="*/ 1064302 h 2023673"/>
              <a:gd name="connsiteX7" fmla="*/ 195322 w 2759020"/>
              <a:gd name="connsiteY7" fmla="*/ 1214204 h 2023673"/>
              <a:gd name="connsiteX8" fmla="*/ 390194 w 2759020"/>
              <a:gd name="connsiteY8" fmla="*/ 1528997 h 2023673"/>
              <a:gd name="connsiteX9" fmla="*/ 540096 w 2759020"/>
              <a:gd name="connsiteY9" fmla="*/ 1678899 h 2023673"/>
              <a:gd name="connsiteX10" fmla="*/ 615047 w 2759020"/>
              <a:gd name="connsiteY10" fmla="*/ 1738859 h 2023673"/>
              <a:gd name="connsiteX11" fmla="*/ 704987 w 2759020"/>
              <a:gd name="connsiteY11" fmla="*/ 1828800 h 2023673"/>
              <a:gd name="connsiteX12" fmla="*/ 824909 w 2759020"/>
              <a:gd name="connsiteY12" fmla="*/ 1888761 h 2023673"/>
              <a:gd name="connsiteX13" fmla="*/ 884869 w 2759020"/>
              <a:gd name="connsiteY13" fmla="*/ 1918741 h 2023673"/>
              <a:gd name="connsiteX14" fmla="*/ 1169683 w 2759020"/>
              <a:gd name="connsiteY14" fmla="*/ 1978702 h 2023673"/>
              <a:gd name="connsiteX15" fmla="*/ 1694338 w 2759020"/>
              <a:gd name="connsiteY15" fmla="*/ 2023673 h 2023673"/>
              <a:gd name="connsiteX16" fmla="*/ 2338915 w 2759020"/>
              <a:gd name="connsiteY16" fmla="*/ 2008682 h 2023673"/>
              <a:gd name="connsiteX17" fmla="*/ 2383886 w 2759020"/>
              <a:gd name="connsiteY17" fmla="*/ 1948722 h 2023673"/>
              <a:gd name="connsiteX18" fmla="*/ 2518797 w 2759020"/>
              <a:gd name="connsiteY18" fmla="*/ 1903751 h 2023673"/>
              <a:gd name="connsiteX19" fmla="*/ 2548778 w 2759020"/>
              <a:gd name="connsiteY19" fmla="*/ 1753850 h 2023673"/>
              <a:gd name="connsiteX20" fmla="*/ 2578758 w 2759020"/>
              <a:gd name="connsiteY20" fmla="*/ 1648918 h 2023673"/>
              <a:gd name="connsiteX21" fmla="*/ 2593748 w 2759020"/>
              <a:gd name="connsiteY21" fmla="*/ 1558977 h 2023673"/>
              <a:gd name="connsiteX22" fmla="*/ 2668699 w 2759020"/>
              <a:gd name="connsiteY22" fmla="*/ 1409076 h 2023673"/>
              <a:gd name="connsiteX23" fmla="*/ 2683689 w 2759020"/>
              <a:gd name="connsiteY23" fmla="*/ 1334125 h 2023673"/>
              <a:gd name="connsiteX24" fmla="*/ 2728660 w 2759020"/>
              <a:gd name="connsiteY24" fmla="*/ 1199214 h 2023673"/>
              <a:gd name="connsiteX25" fmla="*/ 2743650 w 2759020"/>
              <a:gd name="connsiteY25" fmla="*/ 1079292 h 2023673"/>
              <a:gd name="connsiteX26" fmla="*/ 2728660 w 2759020"/>
              <a:gd name="connsiteY26" fmla="*/ 479686 h 2023673"/>
              <a:gd name="connsiteX27" fmla="*/ 2608738 w 2759020"/>
              <a:gd name="connsiteY27" fmla="*/ 299804 h 2023673"/>
              <a:gd name="connsiteX28" fmla="*/ 2563768 w 2759020"/>
              <a:gd name="connsiteY28" fmla="*/ 224853 h 2023673"/>
              <a:gd name="connsiteX29" fmla="*/ 2443847 w 2759020"/>
              <a:gd name="connsiteY29" fmla="*/ 104932 h 2023673"/>
              <a:gd name="connsiteX30" fmla="*/ 2263965 w 2759020"/>
              <a:gd name="connsiteY30" fmla="*/ 0 h 2023673"/>
              <a:gd name="connsiteX31" fmla="*/ 2144043 w 2759020"/>
              <a:gd name="connsiteY31" fmla="*/ 14991 h 202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9020" h="2023673">
                <a:moveTo>
                  <a:pt x="2368896" y="104932"/>
                </a:moveTo>
                <a:cubicBezTo>
                  <a:pt x="2213998" y="119922"/>
                  <a:pt x="2059692" y="143512"/>
                  <a:pt x="1904201" y="149902"/>
                </a:cubicBezTo>
                <a:cubicBezTo>
                  <a:pt x="1329867" y="173505"/>
                  <a:pt x="754433" y="166168"/>
                  <a:pt x="180332" y="194873"/>
                </a:cubicBezTo>
                <a:cubicBezTo>
                  <a:pt x="151233" y="196328"/>
                  <a:pt x="128132" y="221642"/>
                  <a:pt x="105381" y="239843"/>
                </a:cubicBezTo>
                <a:cubicBezTo>
                  <a:pt x="77791" y="261915"/>
                  <a:pt x="55414" y="289810"/>
                  <a:pt x="30430" y="314794"/>
                </a:cubicBezTo>
                <a:cubicBezTo>
                  <a:pt x="-25524" y="538610"/>
                  <a:pt x="-3616" y="418929"/>
                  <a:pt x="90391" y="899410"/>
                </a:cubicBezTo>
                <a:cubicBezTo>
                  <a:pt x="101621" y="956807"/>
                  <a:pt x="131856" y="1008818"/>
                  <a:pt x="150351" y="1064302"/>
                </a:cubicBezTo>
                <a:cubicBezTo>
                  <a:pt x="166848" y="1113792"/>
                  <a:pt x="171396" y="1167847"/>
                  <a:pt x="195322" y="1214204"/>
                </a:cubicBezTo>
                <a:cubicBezTo>
                  <a:pt x="251923" y="1323868"/>
                  <a:pt x="302930" y="1441733"/>
                  <a:pt x="390194" y="1528997"/>
                </a:cubicBezTo>
                <a:cubicBezTo>
                  <a:pt x="440161" y="1578964"/>
                  <a:pt x="484916" y="1634756"/>
                  <a:pt x="540096" y="1678899"/>
                </a:cubicBezTo>
                <a:cubicBezTo>
                  <a:pt x="565080" y="1698886"/>
                  <a:pt x="591373" y="1717337"/>
                  <a:pt x="615047" y="1738859"/>
                </a:cubicBezTo>
                <a:cubicBezTo>
                  <a:pt x="646419" y="1767379"/>
                  <a:pt x="672173" y="1801952"/>
                  <a:pt x="704987" y="1828800"/>
                </a:cubicBezTo>
                <a:cubicBezTo>
                  <a:pt x="776657" y="1887439"/>
                  <a:pt x="761425" y="1861554"/>
                  <a:pt x="824909" y="1888761"/>
                </a:cubicBezTo>
                <a:cubicBezTo>
                  <a:pt x="845448" y="1897563"/>
                  <a:pt x="863540" y="1912076"/>
                  <a:pt x="884869" y="1918741"/>
                </a:cubicBezTo>
                <a:cubicBezTo>
                  <a:pt x="994997" y="1953156"/>
                  <a:pt x="1063037" y="1965905"/>
                  <a:pt x="1169683" y="1978702"/>
                </a:cubicBezTo>
                <a:cubicBezTo>
                  <a:pt x="1472581" y="2015049"/>
                  <a:pt x="1397588" y="2006216"/>
                  <a:pt x="1694338" y="2023673"/>
                </a:cubicBezTo>
                <a:lnTo>
                  <a:pt x="2338915" y="2008682"/>
                </a:lnTo>
                <a:cubicBezTo>
                  <a:pt x="2363752" y="2005982"/>
                  <a:pt x="2362306" y="1961310"/>
                  <a:pt x="2383886" y="1948722"/>
                </a:cubicBezTo>
                <a:cubicBezTo>
                  <a:pt x="2424832" y="1924837"/>
                  <a:pt x="2473827" y="1918741"/>
                  <a:pt x="2518797" y="1903751"/>
                </a:cubicBezTo>
                <a:cubicBezTo>
                  <a:pt x="2555743" y="1792912"/>
                  <a:pt x="2507440" y="1946761"/>
                  <a:pt x="2548778" y="1753850"/>
                </a:cubicBezTo>
                <a:cubicBezTo>
                  <a:pt x="2556400" y="1718281"/>
                  <a:pt x="2570578" y="1684363"/>
                  <a:pt x="2578758" y="1648918"/>
                </a:cubicBezTo>
                <a:cubicBezTo>
                  <a:pt x="2585592" y="1619302"/>
                  <a:pt x="2583076" y="1587436"/>
                  <a:pt x="2593748" y="1558977"/>
                </a:cubicBezTo>
                <a:cubicBezTo>
                  <a:pt x="2613364" y="1506669"/>
                  <a:pt x="2643715" y="1459043"/>
                  <a:pt x="2668699" y="1409076"/>
                </a:cubicBezTo>
                <a:cubicBezTo>
                  <a:pt x="2673696" y="1384092"/>
                  <a:pt x="2676689" y="1358623"/>
                  <a:pt x="2683689" y="1334125"/>
                </a:cubicBezTo>
                <a:cubicBezTo>
                  <a:pt x="2696712" y="1288546"/>
                  <a:pt x="2717803" y="1245357"/>
                  <a:pt x="2728660" y="1199214"/>
                </a:cubicBezTo>
                <a:cubicBezTo>
                  <a:pt x="2737887" y="1160000"/>
                  <a:pt x="2738653" y="1119266"/>
                  <a:pt x="2743650" y="1079292"/>
                </a:cubicBezTo>
                <a:cubicBezTo>
                  <a:pt x="2760248" y="797123"/>
                  <a:pt x="2773015" y="790168"/>
                  <a:pt x="2728660" y="479686"/>
                </a:cubicBezTo>
                <a:cubicBezTo>
                  <a:pt x="2717119" y="398901"/>
                  <a:pt x="2655329" y="361926"/>
                  <a:pt x="2608738" y="299804"/>
                </a:cubicBezTo>
                <a:cubicBezTo>
                  <a:pt x="2591257" y="276495"/>
                  <a:pt x="2582588" y="247095"/>
                  <a:pt x="2563768" y="224853"/>
                </a:cubicBezTo>
                <a:cubicBezTo>
                  <a:pt x="2527252" y="181698"/>
                  <a:pt x="2487722" y="140580"/>
                  <a:pt x="2443847" y="104932"/>
                </a:cubicBezTo>
                <a:cubicBezTo>
                  <a:pt x="2388304" y="59803"/>
                  <a:pt x="2326586" y="31312"/>
                  <a:pt x="2263965" y="0"/>
                </a:cubicBezTo>
                <a:lnTo>
                  <a:pt x="2144043" y="14991"/>
                </a:ln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A454411A-9AD3-D55B-D576-D1443D775648}"/>
              </a:ext>
            </a:extLst>
          </p:cNvPr>
          <p:cNvSpPr/>
          <p:nvPr/>
        </p:nvSpPr>
        <p:spPr>
          <a:xfrm>
            <a:off x="5404594" y="3477718"/>
            <a:ext cx="2871731" cy="2068643"/>
          </a:xfrm>
          <a:custGeom>
            <a:avLst/>
            <a:gdLst>
              <a:gd name="connsiteX0" fmla="*/ 1296009 w 2871731"/>
              <a:gd name="connsiteY0" fmla="*/ 89941 h 2068643"/>
              <a:gd name="connsiteX1" fmla="*/ 276678 w 2871731"/>
              <a:gd name="connsiteY1" fmla="*/ 149902 h 2068643"/>
              <a:gd name="connsiteX2" fmla="*/ 141767 w 2871731"/>
              <a:gd name="connsiteY2" fmla="*/ 299803 h 2068643"/>
              <a:gd name="connsiteX3" fmla="*/ 21845 w 2871731"/>
              <a:gd name="connsiteY3" fmla="*/ 479685 h 2068643"/>
              <a:gd name="connsiteX4" fmla="*/ 81806 w 2871731"/>
              <a:gd name="connsiteY4" fmla="*/ 1424066 h 2068643"/>
              <a:gd name="connsiteX5" fmla="*/ 201727 w 2871731"/>
              <a:gd name="connsiteY5" fmla="*/ 1528997 h 2068643"/>
              <a:gd name="connsiteX6" fmla="*/ 276678 w 2871731"/>
              <a:gd name="connsiteY6" fmla="*/ 1618938 h 2068643"/>
              <a:gd name="connsiteX7" fmla="*/ 441570 w 2871731"/>
              <a:gd name="connsiteY7" fmla="*/ 1783830 h 2068643"/>
              <a:gd name="connsiteX8" fmla="*/ 561491 w 2871731"/>
              <a:gd name="connsiteY8" fmla="*/ 1873771 h 2068643"/>
              <a:gd name="connsiteX9" fmla="*/ 591472 w 2871731"/>
              <a:gd name="connsiteY9" fmla="*/ 1903751 h 2068643"/>
              <a:gd name="connsiteX10" fmla="*/ 786344 w 2871731"/>
              <a:gd name="connsiteY10" fmla="*/ 1963712 h 2068643"/>
              <a:gd name="connsiteX11" fmla="*/ 1266029 w 2871731"/>
              <a:gd name="connsiteY11" fmla="*/ 2068643 h 2068643"/>
              <a:gd name="connsiteX12" fmla="*/ 2300350 w 2871731"/>
              <a:gd name="connsiteY12" fmla="*/ 2023672 h 2068643"/>
              <a:gd name="connsiteX13" fmla="*/ 2450252 w 2871731"/>
              <a:gd name="connsiteY13" fmla="*/ 1978702 h 2068643"/>
              <a:gd name="connsiteX14" fmla="*/ 2540193 w 2871731"/>
              <a:gd name="connsiteY14" fmla="*/ 1888761 h 2068643"/>
              <a:gd name="connsiteX15" fmla="*/ 2630134 w 2871731"/>
              <a:gd name="connsiteY15" fmla="*/ 1843790 h 2068643"/>
              <a:gd name="connsiteX16" fmla="*/ 2735065 w 2871731"/>
              <a:gd name="connsiteY16" fmla="*/ 1633928 h 2068643"/>
              <a:gd name="connsiteX17" fmla="*/ 2795026 w 2871731"/>
              <a:gd name="connsiteY17" fmla="*/ 1484026 h 2068643"/>
              <a:gd name="connsiteX18" fmla="*/ 2839996 w 2871731"/>
              <a:gd name="connsiteY18" fmla="*/ 1424066 h 2068643"/>
              <a:gd name="connsiteX19" fmla="*/ 2869976 w 2871731"/>
              <a:gd name="connsiteY19" fmla="*/ 1319134 h 2068643"/>
              <a:gd name="connsiteX20" fmla="*/ 2854986 w 2871731"/>
              <a:gd name="connsiteY20" fmla="*/ 839449 h 2068643"/>
              <a:gd name="connsiteX21" fmla="*/ 2810016 w 2871731"/>
              <a:gd name="connsiteY21" fmla="*/ 749508 h 2068643"/>
              <a:gd name="connsiteX22" fmla="*/ 2675104 w 2871731"/>
              <a:gd name="connsiteY22" fmla="*/ 494675 h 2068643"/>
              <a:gd name="connsiteX23" fmla="*/ 2585163 w 2871731"/>
              <a:gd name="connsiteY23" fmla="*/ 389744 h 2068643"/>
              <a:gd name="connsiteX24" fmla="*/ 2540193 w 2871731"/>
              <a:gd name="connsiteY24" fmla="*/ 329784 h 2068643"/>
              <a:gd name="connsiteX25" fmla="*/ 2510213 w 2871731"/>
              <a:gd name="connsiteY25" fmla="*/ 299803 h 2068643"/>
              <a:gd name="connsiteX26" fmla="*/ 2375301 w 2871731"/>
              <a:gd name="connsiteY26" fmla="*/ 119921 h 2068643"/>
              <a:gd name="connsiteX27" fmla="*/ 2330331 w 2871731"/>
              <a:gd name="connsiteY27" fmla="*/ 104931 h 2068643"/>
              <a:gd name="connsiteX28" fmla="*/ 2270370 w 2871731"/>
              <a:gd name="connsiteY28" fmla="*/ 59961 h 2068643"/>
              <a:gd name="connsiteX29" fmla="*/ 2165439 w 2871731"/>
              <a:gd name="connsiteY29" fmla="*/ 44971 h 2068643"/>
              <a:gd name="connsiteX30" fmla="*/ 1940586 w 2871731"/>
              <a:gd name="connsiteY30" fmla="*/ 29980 h 2068643"/>
              <a:gd name="connsiteX31" fmla="*/ 1670763 w 2871731"/>
              <a:gd name="connsiteY31" fmla="*/ 0 h 2068643"/>
              <a:gd name="connsiteX32" fmla="*/ 1071157 w 2871731"/>
              <a:gd name="connsiteY32" fmla="*/ 44971 h 2068643"/>
              <a:gd name="connsiteX33" fmla="*/ 831314 w 2871731"/>
              <a:gd name="connsiteY33" fmla="*/ 104931 h 2068643"/>
              <a:gd name="connsiteX34" fmla="*/ 756363 w 2871731"/>
              <a:gd name="connsiteY34" fmla="*/ 164892 h 20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71731" h="2068643">
                <a:moveTo>
                  <a:pt x="1296009" y="89941"/>
                </a:moveTo>
                <a:cubicBezTo>
                  <a:pt x="956232" y="109928"/>
                  <a:pt x="611552" y="89016"/>
                  <a:pt x="276678" y="149902"/>
                </a:cubicBezTo>
                <a:cubicBezTo>
                  <a:pt x="210539" y="161927"/>
                  <a:pt x="184502" y="247911"/>
                  <a:pt x="141767" y="299803"/>
                </a:cubicBezTo>
                <a:cubicBezTo>
                  <a:pt x="87603" y="365573"/>
                  <a:pt x="63362" y="410491"/>
                  <a:pt x="21845" y="479685"/>
                </a:cubicBezTo>
                <a:cubicBezTo>
                  <a:pt x="-5577" y="836173"/>
                  <a:pt x="-25931" y="951680"/>
                  <a:pt x="81806" y="1424066"/>
                </a:cubicBezTo>
                <a:cubicBezTo>
                  <a:pt x="93617" y="1475852"/>
                  <a:pt x="164168" y="1491438"/>
                  <a:pt x="201727" y="1528997"/>
                </a:cubicBezTo>
                <a:cubicBezTo>
                  <a:pt x="229322" y="1556592"/>
                  <a:pt x="249931" y="1590520"/>
                  <a:pt x="276678" y="1618938"/>
                </a:cubicBezTo>
                <a:cubicBezTo>
                  <a:pt x="329952" y="1675542"/>
                  <a:pt x="376894" y="1740713"/>
                  <a:pt x="441570" y="1783830"/>
                </a:cubicBezTo>
                <a:cubicBezTo>
                  <a:pt x="498126" y="1821534"/>
                  <a:pt x="499174" y="1820357"/>
                  <a:pt x="561491" y="1873771"/>
                </a:cubicBezTo>
                <a:cubicBezTo>
                  <a:pt x="572222" y="1882969"/>
                  <a:pt x="578350" y="1898502"/>
                  <a:pt x="591472" y="1903751"/>
                </a:cubicBezTo>
                <a:cubicBezTo>
                  <a:pt x="654574" y="1928992"/>
                  <a:pt x="720996" y="1945041"/>
                  <a:pt x="786344" y="1963712"/>
                </a:cubicBezTo>
                <a:cubicBezTo>
                  <a:pt x="1138120" y="2064219"/>
                  <a:pt x="1014409" y="2043480"/>
                  <a:pt x="1266029" y="2068643"/>
                </a:cubicBezTo>
                <a:cubicBezTo>
                  <a:pt x="1610803" y="2053653"/>
                  <a:pt x="1956242" y="2049807"/>
                  <a:pt x="2300350" y="2023672"/>
                </a:cubicBezTo>
                <a:cubicBezTo>
                  <a:pt x="2352368" y="2019721"/>
                  <a:pt x="2404784" y="2004278"/>
                  <a:pt x="2450252" y="1978702"/>
                </a:cubicBezTo>
                <a:cubicBezTo>
                  <a:pt x="2487206" y="1957916"/>
                  <a:pt x="2506274" y="1914200"/>
                  <a:pt x="2540193" y="1888761"/>
                </a:cubicBezTo>
                <a:cubicBezTo>
                  <a:pt x="2567008" y="1868649"/>
                  <a:pt x="2600154" y="1858780"/>
                  <a:pt x="2630134" y="1843790"/>
                </a:cubicBezTo>
                <a:cubicBezTo>
                  <a:pt x="2665111" y="1773836"/>
                  <a:pt x="2701763" y="1704695"/>
                  <a:pt x="2735065" y="1633928"/>
                </a:cubicBezTo>
                <a:cubicBezTo>
                  <a:pt x="2806721" y="1481658"/>
                  <a:pt x="2636342" y="1774946"/>
                  <a:pt x="2795026" y="1484026"/>
                </a:cubicBezTo>
                <a:cubicBezTo>
                  <a:pt x="2806989" y="1462093"/>
                  <a:pt x="2825006" y="1444053"/>
                  <a:pt x="2839996" y="1424066"/>
                </a:cubicBezTo>
                <a:cubicBezTo>
                  <a:pt x="2849989" y="1389089"/>
                  <a:pt x="2869044" y="1355499"/>
                  <a:pt x="2869976" y="1319134"/>
                </a:cubicBezTo>
                <a:cubicBezTo>
                  <a:pt x="2874076" y="1159214"/>
                  <a:pt x="2871733" y="998543"/>
                  <a:pt x="2854986" y="839449"/>
                </a:cubicBezTo>
                <a:cubicBezTo>
                  <a:pt x="2851477" y="806114"/>
                  <a:pt x="2822908" y="780449"/>
                  <a:pt x="2810016" y="749508"/>
                </a:cubicBezTo>
                <a:cubicBezTo>
                  <a:pt x="2754231" y="615624"/>
                  <a:pt x="2807728" y="649403"/>
                  <a:pt x="2675104" y="494675"/>
                </a:cubicBezTo>
                <a:cubicBezTo>
                  <a:pt x="2645124" y="459698"/>
                  <a:pt x="2614335" y="425398"/>
                  <a:pt x="2585163" y="389744"/>
                </a:cubicBezTo>
                <a:cubicBezTo>
                  <a:pt x="2569343" y="370408"/>
                  <a:pt x="2556187" y="348977"/>
                  <a:pt x="2540193" y="329784"/>
                </a:cubicBezTo>
                <a:cubicBezTo>
                  <a:pt x="2531145" y="318927"/>
                  <a:pt x="2518053" y="311562"/>
                  <a:pt x="2510213" y="299803"/>
                </a:cubicBezTo>
                <a:cubicBezTo>
                  <a:pt x="2432076" y="182598"/>
                  <a:pt x="2552949" y="279805"/>
                  <a:pt x="2375301" y="119921"/>
                </a:cubicBezTo>
                <a:cubicBezTo>
                  <a:pt x="2363556" y="109351"/>
                  <a:pt x="2345321" y="109928"/>
                  <a:pt x="2330331" y="104931"/>
                </a:cubicBezTo>
                <a:cubicBezTo>
                  <a:pt x="2310344" y="89941"/>
                  <a:pt x="2293849" y="68499"/>
                  <a:pt x="2270370" y="59961"/>
                </a:cubicBezTo>
                <a:cubicBezTo>
                  <a:pt x="2237165" y="47887"/>
                  <a:pt x="2200626" y="48170"/>
                  <a:pt x="2165439" y="44971"/>
                </a:cubicBezTo>
                <a:cubicBezTo>
                  <a:pt x="2090630" y="38170"/>
                  <a:pt x="2015464" y="35970"/>
                  <a:pt x="1940586" y="29980"/>
                </a:cubicBezTo>
                <a:cubicBezTo>
                  <a:pt x="1835035" y="21536"/>
                  <a:pt x="1772777" y="12752"/>
                  <a:pt x="1670763" y="0"/>
                </a:cubicBezTo>
                <a:cubicBezTo>
                  <a:pt x="1470894" y="14990"/>
                  <a:pt x="1270039" y="20111"/>
                  <a:pt x="1071157" y="44971"/>
                </a:cubicBezTo>
                <a:cubicBezTo>
                  <a:pt x="989385" y="55192"/>
                  <a:pt x="908323" y="75594"/>
                  <a:pt x="831314" y="104931"/>
                </a:cubicBezTo>
                <a:cubicBezTo>
                  <a:pt x="801415" y="116321"/>
                  <a:pt x="756363" y="164892"/>
                  <a:pt x="756363" y="164892"/>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9591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5" grpId="0" animBg="1"/>
      <p:bldP spid="16" grpId="0" animBg="1"/>
      <p:bldP spid="18" grpId="0" animBg="1"/>
      <p:bldP spid="19"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4997" y="109176"/>
            <a:ext cx="1002831" cy="838201"/>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768926" y="1653540"/>
            <a:ext cx="4267200" cy="578882"/>
          </a:xfrm>
          <a:prstGeom prst="roundRect">
            <a:avLst/>
          </a:prstGeom>
          <a:solidFill>
            <a:srgbClr val="F9C9BF"/>
          </a:solidFill>
          <a:ln w="19050">
            <a:solidFill>
              <a:srgbClr val="00B050"/>
            </a:solidFill>
            <a:prstDash val="sysDash"/>
          </a:ln>
        </p:spPr>
        <p:txBody>
          <a:bodyPr wrap="square">
            <a:spAutoFit/>
          </a:bodyPr>
          <a:lstStyle/>
          <a:p>
            <a:pPr lvl="0"/>
            <a:r>
              <a:rPr lang="en-US" sz="2800" dirty="0">
                <a:latin typeface="Times New Roman" panose="02020603050405020304" pitchFamily="18" charset="0"/>
                <a:ea typeface="Open Sans" panose="020B0606030504020204" pitchFamily="34" charset="0"/>
                <a:cs typeface="Times New Roman" panose="02020603050405020304" pitchFamily="18" charset="0"/>
              </a:rPr>
              <a:t>a.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Khi</a:t>
            </a:r>
            <a:r>
              <a:rPr lang="en-US" sz="2800" dirty="0">
                <a:latin typeface="Times New Roman" panose="02020603050405020304" pitchFamily="18" charset="0"/>
                <a:ea typeface="Open Sans" panose="020B0606030504020204" pitchFamily="34" charset="0"/>
                <a:cs typeface="Times New Roman" panose="02020603050405020304" pitchFamily="18" charset="0"/>
              </a:rPr>
              <a:t> ở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nhà</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bà</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cụ</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Khởi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CCD22EC-874E-9810-7272-0254E6F7D431}"/>
              </a:ext>
            </a:extLst>
          </p:cNvPr>
          <p:cNvSpPr txBox="1"/>
          <p:nvPr/>
        </p:nvSpPr>
        <p:spPr>
          <a:xfrm>
            <a:off x="6553200" y="1653540"/>
            <a:ext cx="4869874" cy="578882"/>
          </a:xfrm>
          <a:prstGeom prst="roundRect">
            <a:avLst/>
          </a:prstGeom>
          <a:solidFill>
            <a:srgbClr val="92D050"/>
          </a:solidFill>
          <a:ln w="19050">
            <a:solidFill>
              <a:srgbClr val="00B050"/>
            </a:solidFill>
            <a:prstDash val="sysDash"/>
          </a:ln>
        </p:spPr>
        <p:txBody>
          <a:bodyPr wrap="square">
            <a:spAutoFit/>
          </a:bodyPr>
          <a:lstStyle/>
          <a:p>
            <a:pPr lvl="0"/>
            <a:r>
              <a:rPr lang="en-US" sz="2800" dirty="0">
                <a:latin typeface="Times New Roman" panose="02020603050405020304" pitchFamily="18" charset="0"/>
                <a:ea typeface="Open Sans" panose="020B0606030504020204" pitchFamily="34" charset="0"/>
                <a:cs typeface="Times New Roman" panose="02020603050405020304" pitchFamily="18" charset="0"/>
              </a:rPr>
              <a:t>b.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Khi</a:t>
            </a:r>
            <a:r>
              <a:rPr lang="en-US" sz="2800" dirty="0">
                <a:latin typeface="Times New Roman" panose="02020603050405020304" pitchFamily="18" charset="0"/>
                <a:ea typeface="Open Sans" panose="020B0606030504020204" pitchFamily="34" charset="0"/>
                <a:cs typeface="Times New Roman" panose="02020603050405020304" pitchFamily="18" charset="0"/>
              </a:rPr>
              <a:t> ở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góc</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chợ</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quê</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nghèo</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874923DD-2CD3-2D7E-2162-E433FE8F2CFE}"/>
              </a:ext>
            </a:extLst>
          </p:cNvPr>
          <p:cNvSpPr txBox="1"/>
          <p:nvPr/>
        </p:nvSpPr>
        <p:spPr>
          <a:xfrm>
            <a:off x="762000" y="569757"/>
            <a:ext cx="10439400" cy="578882"/>
          </a:xfrm>
          <a:prstGeom prst="roundRect">
            <a:avLst/>
          </a:prstGeom>
          <a:solidFill>
            <a:srgbClr val="FFFFCC"/>
          </a:solidFill>
          <a:ln w="28575">
            <a:solidFill>
              <a:srgbClr val="217875"/>
            </a:solidFill>
            <a:prstDash val="sysDash"/>
          </a:ln>
        </p:spPr>
        <p:txBody>
          <a:bodyPr wrap="square">
            <a:spAutoFit/>
          </a:bodyPr>
          <a:lstStyle/>
          <a:p>
            <a:pPr lvl="0"/>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3: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Nói</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về</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trải</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nghiệm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Diệu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mùa</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hè</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dirty="0">
              <a:solidFill>
                <a:srgbClr val="008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61F7E6E-6D5C-CA6D-4A51-9783564281C5}"/>
              </a:ext>
            </a:extLst>
          </p:cNvPr>
          <p:cNvSpPr txBox="1"/>
          <p:nvPr/>
        </p:nvSpPr>
        <p:spPr>
          <a:xfrm>
            <a:off x="768926" y="3278754"/>
            <a:ext cx="4155738" cy="2219838"/>
          </a:xfrm>
          <a:custGeom>
            <a:avLst/>
            <a:gdLst>
              <a:gd name="connsiteX0" fmla="*/ 0 w 4155738"/>
              <a:gd name="connsiteY0" fmla="*/ 0 h 2681347"/>
              <a:gd name="connsiteX1" fmla="*/ 4155738 w 4155738"/>
              <a:gd name="connsiteY1" fmla="*/ 0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6" fmla="*/ 4155738 w 4155738"/>
              <a:gd name="connsiteY6" fmla="*/ 0 h 2681347"/>
              <a:gd name="connsiteX7" fmla="*/ 4155738 w 4155738"/>
              <a:gd name="connsiteY7" fmla="*/ 2234447 h 268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738" h="2681347" stroke="0" extrusionOk="0">
                <a:moveTo>
                  <a:pt x="0" y="0"/>
                </a:moveTo>
                <a:cubicBezTo>
                  <a:pt x="1172983" y="44124"/>
                  <a:pt x="2092179" y="54190"/>
                  <a:pt x="4155738" y="0"/>
                </a:cubicBezTo>
                <a:cubicBezTo>
                  <a:pt x="4194902" y="324598"/>
                  <a:pt x="4216976" y="1895819"/>
                  <a:pt x="4155738" y="2234447"/>
                </a:cubicBezTo>
                <a:cubicBezTo>
                  <a:pt x="4056473" y="2366513"/>
                  <a:pt x="3869069" y="2529529"/>
                  <a:pt x="3708838" y="2681347"/>
                </a:cubicBezTo>
                <a:cubicBezTo>
                  <a:pt x="2653063" y="2724120"/>
                  <a:pt x="1125314" y="2778536"/>
                  <a:pt x="0" y="2681347"/>
                </a:cubicBezTo>
                <a:cubicBezTo>
                  <a:pt x="-159849" y="1529666"/>
                  <a:pt x="-14103" y="1082081"/>
                  <a:pt x="0" y="0"/>
                </a:cubicBezTo>
                <a:close/>
              </a:path>
              <a:path w="4155738" h="2681347" fill="darkenLess" stroke="0" extrusionOk="0">
                <a:moveTo>
                  <a:pt x="3708838" y="2681347"/>
                </a:moveTo>
                <a:cubicBezTo>
                  <a:pt x="3742394" y="2616045"/>
                  <a:pt x="3801321" y="2383002"/>
                  <a:pt x="3798218" y="2323827"/>
                </a:cubicBezTo>
                <a:cubicBezTo>
                  <a:pt x="3887024" y="2327200"/>
                  <a:pt x="4021618" y="2235208"/>
                  <a:pt x="4155738" y="2234447"/>
                </a:cubicBezTo>
                <a:cubicBezTo>
                  <a:pt x="4009629" y="2402208"/>
                  <a:pt x="3958545" y="2511817"/>
                  <a:pt x="3708838" y="2681347"/>
                </a:cubicBezTo>
                <a:close/>
              </a:path>
              <a:path w="4155738" h="2681347" fill="none" extrusionOk="0">
                <a:moveTo>
                  <a:pt x="3708838" y="2681347"/>
                </a:moveTo>
                <a:cubicBezTo>
                  <a:pt x="3730019" y="2511783"/>
                  <a:pt x="3787459" y="2410116"/>
                  <a:pt x="3798218" y="2323827"/>
                </a:cubicBezTo>
                <a:cubicBezTo>
                  <a:pt x="3903330" y="2264902"/>
                  <a:pt x="4093724" y="2268608"/>
                  <a:pt x="4155738" y="2234447"/>
                </a:cubicBezTo>
                <a:cubicBezTo>
                  <a:pt x="4007573" y="2380303"/>
                  <a:pt x="3819614" y="2646415"/>
                  <a:pt x="3708838" y="2681347"/>
                </a:cubicBezTo>
                <a:cubicBezTo>
                  <a:pt x="3120104" y="2825150"/>
                  <a:pt x="402324" y="2722917"/>
                  <a:pt x="0" y="2681347"/>
                </a:cubicBezTo>
                <a:cubicBezTo>
                  <a:pt x="82988" y="2008872"/>
                  <a:pt x="150885" y="1100972"/>
                  <a:pt x="0" y="0"/>
                </a:cubicBezTo>
                <a:cubicBezTo>
                  <a:pt x="1447471" y="143083"/>
                  <a:pt x="3528362" y="133554"/>
                  <a:pt x="4155738" y="0"/>
                </a:cubicBezTo>
                <a:cubicBezTo>
                  <a:pt x="4280891" y="632346"/>
                  <a:pt x="4084461" y="1153604"/>
                  <a:pt x="4155738" y="2234447"/>
                </a:cubicBezTo>
              </a:path>
              <a:path w="4155738" h="2681347" fill="none" stroke="0" extrusionOk="0">
                <a:moveTo>
                  <a:pt x="3708838" y="2681347"/>
                </a:moveTo>
                <a:cubicBezTo>
                  <a:pt x="3699837" y="2592858"/>
                  <a:pt x="3758372" y="2385015"/>
                  <a:pt x="3798218" y="2323827"/>
                </a:cubicBezTo>
                <a:cubicBezTo>
                  <a:pt x="3929106" y="2321281"/>
                  <a:pt x="4051515" y="2247692"/>
                  <a:pt x="4155738" y="2234447"/>
                </a:cubicBezTo>
                <a:cubicBezTo>
                  <a:pt x="3945734" y="2426529"/>
                  <a:pt x="3784271" y="2567214"/>
                  <a:pt x="3708838" y="2681347"/>
                </a:cubicBezTo>
                <a:cubicBezTo>
                  <a:pt x="2797136" y="2525064"/>
                  <a:pt x="1458390" y="2829034"/>
                  <a:pt x="0" y="2681347"/>
                </a:cubicBezTo>
                <a:cubicBezTo>
                  <a:pt x="154960" y="1662224"/>
                  <a:pt x="-79099" y="973242"/>
                  <a:pt x="0" y="0"/>
                </a:cubicBezTo>
                <a:cubicBezTo>
                  <a:pt x="1901147" y="-145276"/>
                  <a:pt x="2923063" y="53065"/>
                  <a:pt x="4155738" y="0"/>
                </a:cubicBezTo>
                <a:cubicBezTo>
                  <a:pt x="4209254" y="789354"/>
                  <a:pt x="4193774" y="1131337"/>
                  <a:pt x="4155738" y="2234447"/>
                </a:cubicBezTo>
              </a:path>
            </a:pathLst>
          </a:custGeom>
          <a:solidFill>
            <a:srgbClr val="FDD9BB"/>
          </a:solidFill>
          <a:ln w="38100">
            <a:solidFill>
              <a:srgbClr val="FF0000"/>
            </a:solidFill>
            <a:prstDash val="sysDash"/>
            <a:extLst>
              <a:ext uri="{C807C97D-BFC1-408E-A445-0C87EB9F89A2}">
                <ask:lineSketchStyleProps xmlns:ask="http://schemas.microsoft.com/office/drawing/2018/sketchyshapes" xmln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Khi </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ở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cụ</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Khởi</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Diệu thường tỉ tê trò chuyện với bà</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52467D2-3A08-3E3C-71B4-4389DE2AC7E9}"/>
              </a:ext>
            </a:extLst>
          </p:cNvPr>
          <p:cNvSpPr txBox="1"/>
          <p:nvPr/>
        </p:nvSpPr>
        <p:spPr>
          <a:xfrm>
            <a:off x="6397337" y="2995791"/>
            <a:ext cx="5181600" cy="2677656"/>
          </a:xfrm>
          <a:custGeom>
            <a:avLst/>
            <a:gdLst>
              <a:gd name="connsiteX0" fmla="*/ 0 w 5181600"/>
              <a:gd name="connsiteY0" fmla="*/ 0 h 3709809"/>
              <a:gd name="connsiteX1" fmla="*/ 5181600 w 5181600"/>
              <a:gd name="connsiteY1" fmla="*/ 0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6" fmla="*/ 5181600 w 5181600"/>
              <a:gd name="connsiteY6" fmla="*/ 0 h 3709809"/>
              <a:gd name="connsiteX7" fmla="*/ 5181600 w 5181600"/>
              <a:gd name="connsiteY7" fmla="*/ 3091495 h 37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3709809" stroke="0" extrusionOk="0">
                <a:moveTo>
                  <a:pt x="0" y="0"/>
                </a:moveTo>
                <a:cubicBezTo>
                  <a:pt x="2296215" y="-3075"/>
                  <a:pt x="3127860" y="-165005"/>
                  <a:pt x="5181600" y="0"/>
                </a:cubicBezTo>
                <a:cubicBezTo>
                  <a:pt x="5246808" y="626631"/>
                  <a:pt x="5228911" y="2434268"/>
                  <a:pt x="5181600" y="3091495"/>
                </a:cubicBezTo>
                <a:cubicBezTo>
                  <a:pt x="5000740" y="3171556"/>
                  <a:pt x="4760067" y="3425514"/>
                  <a:pt x="4563286" y="3709809"/>
                </a:cubicBezTo>
                <a:cubicBezTo>
                  <a:pt x="3638331" y="3689343"/>
                  <a:pt x="1052755" y="3647865"/>
                  <a:pt x="0" y="3709809"/>
                </a:cubicBezTo>
                <a:cubicBezTo>
                  <a:pt x="-51325" y="2996131"/>
                  <a:pt x="-48397" y="773625"/>
                  <a:pt x="0" y="0"/>
                </a:cubicBezTo>
                <a:close/>
              </a:path>
              <a:path w="5181600" h="3709809" fill="darkenLess" stroke="0" extrusionOk="0">
                <a:moveTo>
                  <a:pt x="4563286" y="3709809"/>
                </a:moveTo>
                <a:cubicBezTo>
                  <a:pt x="4601467" y="3558230"/>
                  <a:pt x="4685231" y="3387737"/>
                  <a:pt x="4686949" y="3215158"/>
                </a:cubicBezTo>
                <a:cubicBezTo>
                  <a:pt x="4930394" y="3148133"/>
                  <a:pt x="5078492" y="3090093"/>
                  <a:pt x="5181600" y="3091495"/>
                </a:cubicBezTo>
                <a:cubicBezTo>
                  <a:pt x="5110233" y="3194282"/>
                  <a:pt x="4839426" y="3377817"/>
                  <a:pt x="4563286" y="3709809"/>
                </a:cubicBezTo>
                <a:close/>
              </a:path>
              <a:path w="5181600" h="3709809" fill="none" extrusionOk="0">
                <a:moveTo>
                  <a:pt x="4563286" y="3709809"/>
                </a:moveTo>
                <a:cubicBezTo>
                  <a:pt x="4595349" y="3555849"/>
                  <a:pt x="4662340" y="3263887"/>
                  <a:pt x="4686949" y="3215158"/>
                </a:cubicBezTo>
                <a:cubicBezTo>
                  <a:pt x="4738492" y="3159895"/>
                  <a:pt x="5109912" y="3092754"/>
                  <a:pt x="5181600" y="3091495"/>
                </a:cubicBezTo>
                <a:cubicBezTo>
                  <a:pt x="5060323" y="3124160"/>
                  <a:pt x="4612141" y="3574130"/>
                  <a:pt x="4563286" y="3709809"/>
                </a:cubicBezTo>
                <a:cubicBezTo>
                  <a:pt x="3124279" y="3650693"/>
                  <a:pt x="1983190" y="3663517"/>
                  <a:pt x="0" y="3709809"/>
                </a:cubicBezTo>
                <a:cubicBezTo>
                  <a:pt x="6457" y="2995069"/>
                  <a:pt x="119732" y="910549"/>
                  <a:pt x="0" y="0"/>
                </a:cubicBezTo>
                <a:cubicBezTo>
                  <a:pt x="788936" y="-22802"/>
                  <a:pt x="3172181" y="-12701"/>
                  <a:pt x="5181600" y="0"/>
                </a:cubicBezTo>
                <a:cubicBezTo>
                  <a:pt x="5093073" y="334035"/>
                  <a:pt x="5023165" y="1934455"/>
                  <a:pt x="5181600" y="3091495"/>
                </a:cubicBezTo>
              </a:path>
              <a:path w="5181600" h="3709809" fill="none" stroke="0" extrusionOk="0">
                <a:moveTo>
                  <a:pt x="4563286" y="3709809"/>
                </a:moveTo>
                <a:cubicBezTo>
                  <a:pt x="4632819" y="3489859"/>
                  <a:pt x="4631132" y="3438412"/>
                  <a:pt x="4686949" y="3215158"/>
                </a:cubicBezTo>
                <a:cubicBezTo>
                  <a:pt x="4887229" y="3201329"/>
                  <a:pt x="5057119" y="3152688"/>
                  <a:pt x="5181600" y="3091495"/>
                </a:cubicBezTo>
                <a:cubicBezTo>
                  <a:pt x="5085495" y="3236692"/>
                  <a:pt x="4871078" y="3404211"/>
                  <a:pt x="4563286" y="3709809"/>
                </a:cubicBezTo>
                <a:cubicBezTo>
                  <a:pt x="4077634" y="3619433"/>
                  <a:pt x="1531083" y="3565065"/>
                  <a:pt x="0" y="3709809"/>
                </a:cubicBezTo>
                <a:cubicBezTo>
                  <a:pt x="-19128" y="2846557"/>
                  <a:pt x="-76225" y="1536398"/>
                  <a:pt x="0" y="0"/>
                </a:cubicBezTo>
                <a:cubicBezTo>
                  <a:pt x="1338595" y="-32564"/>
                  <a:pt x="4143624" y="-152530"/>
                  <a:pt x="5181600" y="0"/>
                </a:cubicBezTo>
                <a:cubicBezTo>
                  <a:pt x="5057966" y="872246"/>
                  <a:pt x="5285313" y="1697431"/>
                  <a:pt x="5181600" y="3091495"/>
                </a:cubicBezTo>
              </a:path>
            </a:pathLst>
          </a:custGeom>
          <a:solidFill>
            <a:schemeClr val="accent5">
              <a:lumMod val="20000"/>
              <a:lumOff val="80000"/>
            </a:schemeClr>
          </a:solidFill>
          <a:ln w="28575">
            <a:solidFill>
              <a:srgbClr val="FF0000"/>
            </a:solidFill>
            <a:prstDash val="sysDash"/>
            <a:extLst>
              <a:ext uri="{C807C97D-BFC1-408E-A445-0C87EB9F89A2}">
                <ask:lineSketchStyleProps xmlns:ask="http://schemas.microsoft.com/office/drawing/2018/sketchyshapes" xmlns="" sd="3320551662">
                  <a:prstGeom prst="foldedCorner">
                    <a:avLst/>
                  </a:prstGeom>
                  <ask:type>
                    <ask:lineSketchCurved/>
                  </ask:type>
                </ask:lineSketchStyleProps>
              </a:ext>
            </a:extLst>
          </a:ln>
        </p:spPr>
        <p:txBody>
          <a:bodyPr wrap="square">
            <a:spAutoFit/>
          </a:bodyPr>
          <a:lstStyle/>
          <a:p>
            <a:pPr lvl="0"/>
            <a:r>
              <a:rPr lang="en-US" sz="28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Khi </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ở </a:t>
            </a:r>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góc</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chợ</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quê</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nghèo</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Diệu được thấy những người cô, người bác tảo tần bán từng giỏ cua, mớ tép; những người bà sáng nào cũng dắt cháu đi mua một ít kẹo bột, vài chiếc bánh mì,…</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Arrow: Curved Right 1">
            <a:extLst>
              <a:ext uri="{FF2B5EF4-FFF2-40B4-BE49-F238E27FC236}">
                <a16:creationId xmlns:a16="http://schemas.microsoft.com/office/drawing/2014/main" id="{C27885FF-2F26-968A-AC26-74037746E4BC}"/>
              </a:ext>
            </a:extLst>
          </p:cNvPr>
          <p:cNvSpPr/>
          <p:nvPr/>
        </p:nvSpPr>
        <p:spPr>
          <a:xfrm>
            <a:off x="152400" y="2057399"/>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4" name="Arrow: Curved Right 23">
            <a:extLst>
              <a:ext uri="{FF2B5EF4-FFF2-40B4-BE49-F238E27FC236}">
                <a16:creationId xmlns:a16="http://schemas.microsoft.com/office/drawing/2014/main" id="{45EC1491-F0E9-D1C2-9A57-E8409941F4F0}"/>
              </a:ext>
            </a:extLst>
          </p:cNvPr>
          <p:cNvSpPr/>
          <p:nvPr/>
        </p:nvSpPr>
        <p:spPr>
          <a:xfrm>
            <a:off x="5673437" y="1922994"/>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2807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P spid="20" grpId="0" animBg="1"/>
      <p:bldP spid="2"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20" name="TextBox 19">
            <a:extLst>
              <a:ext uri="{FF2B5EF4-FFF2-40B4-BE49-F238E27FC236}">
                <a16:creationId xmlns:a16="http://schemas.microsoft.com/office/drawing/2014/main" id="{7CCD22EC-874E-9810-7272-0254E6F7D431}"/>
              </a:ext>
            </a:extLst>
          </p:cNvPr>
          <p:cNvSpPr txBox="1"/>
          <p:nvPr/>
        </p:nvSpPr>
        <p:spPr>
          <a:xfrm>
            <a:off x="990339" y="103600"/>
            <a:ext cx="9161501"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Em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thích</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nhất</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trải</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nghiệm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Diệu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mùa</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hè</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vừa</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qua?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Vì</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sao</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950366" y="1611392"/>
            <a:ext cx="10327234" cy="1055608"/>
          </a:xfrm>
          <a:prstGeom prst="roundRect">
            <a:avLst/>
          </a:prstGeom>
          <a:solidFill>
            <a:schemeClr val="accent6">
              <a:lumMod val="20000"/>
              <a:lumOff val="80000"/>
            </a:schemeClr>
          </a:solidFill>
          <a:ln w="28575">
            <a:noFill/>
            <a:prstDash val="sysDash"/>
          </a:ln>
        </p:spPr>
        <p:txBody>
          <a:bodyPr wrap="square">
            <a:spAutoFit/>
          </a:bodyPr>
          <a:lstStyle/>
          <a:p>
            <a:pPr lvl="0"/>
            <a:r>
              <a:rPr lang="vi-VN" sz="2800">
                <a:solidFill>
                  <a:srgbClr val="FF0000"/>
                </a:solidFill>
                <a:latin typeface="Times New Roman" panose="02020603050405020304" pitchFamily="18" charset="0"/>
                <a:ea typeface="Tahoma" panose="020B0604030504040204" pitchFamily="34" charset="0"/>
                <a:cs typeface="Times New Roman" panose="02020603050405020304" pitchFamily="18" charset="0"/>
              </a:rPr>
              <a:t>Em </a:t>
            </a:r>
            <a:r>
              <a:rPr lang="vi-VN"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thích nhất trải nghiệm đi thu hái quả của Diệu vì em rất thích được giúp đỡ mẹ thu hoạch các loại trái cây.</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CCD22EC-874E-9810-7272-0254E6F7D431}"/>
              </a:ext>
            </a:extLst>
          </p:cNvPr>
          <p:cNvSpPr txBox="1"/>
          <p:nvPr/>
        </p:nvSpPr>
        <p:spPr>
          <a:xfrm>
            <a:off x="874166" y="3059192"/>
            <a:ext cx="10327234" cy="1055608"/>
          </a:xfrm>
          <a:prstGeom prst="roundRect">
            <a:avLst/>
          </a:prstGeom>
          <a:solidFill>
            <a:schemeClr val="accent1">
              <a:lumMod val="20000"/>
              <a:lumOff val="80000"/>
            </a:schemeClr>
          </a:solidFill>
          <a:ln w="28575">
            <a:noFill/>
            <a:prstDash val="sysDash"/>
          </a:ln>
        </p:spPr>
        <p:txBody>
          <a:bodyPr wrap="square">
            <a:spAutoFit/>
          </a:bodyPr>
          <a:lstStyle/>
          <a:p>
            <a:pPr lvl="0"/>
            <a:r>
              <a:rPr lang="vi-VN" sz="2800">
                <a:solidFill>
                  <a:srgbClr val="0070C0"/>
                </a:solidFill>
                <a:latin typeface="Times New Roman" panose="02020603050405020304" pitchFamily="18" charset="0"/>
                <a:ea typeface="Tahoma" panose="020B0604030504040204" pitchFamily="34" charset="0"/>
                <a:cs typeface="Times New Roman" panose="02020603050405020304" pitchFamily="18" charset="0"/>
              </a:rPr>
              <a:t>Em </a:t>
            </a:r>
            <a:r>
              <a:rPr lang="vi-VN" sz="28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thích trải nghiệm đến chơi nhà bà cụ Khởi vì em thích được nghe người lớn kể những câu chuyện cổ tích hấp dẫn.</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CCD22EC-874E-9810-7272-0254E6F7D431}"/>
              </a:ext>
            </a:extLst>
          </p:cNvPr>
          <p:cNvSpPr txBox="1"/>
          <p:nvPr/>
        </p:nvSpPr>
        <p:spPr>
          <a:xfrm>
            <a:off x="874166" y="4430792"/>
            <a:ext cx="10327234" cy="1055608"/>
          </a:xfrm>
          <a:prstGeom prst="roundRect">
            <a:avLst/>
          </a:prstGeom>
          <a:solidFill>
            <a:schemeClr val="accent4">
              <a:lumMod val="20000"/>
              <a:lumOff val="80000"/>
            </a:schemeClr>
          </a:solidFill>
          <a:ln w="28575">
            <a:noFill/>
            <a:prstDash val="sysDash"/>
          </a:ln>
        </p:spPr>
        <p:txBody>
          <a:bodyPr wrap="square">
            <a:spAutoFit/>
          </a:bodyPr>
          <a:lstStyle/>
          <a:p>
            <a:pPr lvl="0"/>
            <a:r>
              <a:rPr lang="vi-VN" sz="2800">
                <a:solidFill>
                  <a:srgbClr val="7030A0"/>
                </a:solidFill>
                <a:latin typeface="Times New Roman" panose="02020603050405020304" pitchFamily="18" charset="0"/>
                <a:ea typeface="Tahoma" panose="020B0604030504040204" pitchFamily="34" charset="0"/>
                <a:cs typeface="Times New Roman" panose="02020603050405020304" pitchFamily="18" charset="0"/>
              </a:rPr>
              <a:t>Em </a:t>
            </a:r>
            <a:r>
              <a:rPr lang="vi-VN" sz="2800"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thích trải nghiệm ra chợ cùng mẹ vì ở đó em được gặp rất nhiều người khác nhau, mỗi người lại có một điểm tốt.</a:t>
            </a:r>
            <a:endPar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293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Times New Roman" panose="02020603050405020304" pitchFamily="18" charset="0"/>
                <a:cs typeface="Times New Roman" panose="02020603050405020304" pitchFamily="18" charset="0"/>
              </a:rPr>
              <a:t>Luyện</a:t>
            </a:r>
            <a:r>
              <a:rPr kumimoji="0" lang="en-US" sz="6400" b="0"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rPr>
              <a:t> </a:t>
            </a:r>
            <a:r>
              <a:rPr kumimoji="0" lang="en-US" sz="6400" b="0" i="0" u="none" strike="noStrike" kern="1200" cap="none" spc="0" normalizeH="0" baseline="0" noProof="0" dirty="0" err="1">
                <a:ln>
                  <a:noFill/>
                </a:ln>
                <a:solidFill>
                  <a:srgbClr val="F92D67"/>
                </a:solidFill>
                <a:effectLst/>
                <a:uLnTx/>
                <a:uFillTx/>
                <a:latin typeface="Times New Roman" panose="02020603050405020304" pitchFamily="18" charset="0"/>
                <a:cs typeface="Times New Roman" panose="02020603050405020304" pitchFamily="18" charset="0"/>
              </a:rPr>
              <a:t>đọc</a:t>
            </a:r>
            <a:r>
              <a:rPr kumimoji="0" lang="en-US" sz="6400" b="0" i="0" u="none" strike="noStrike" kern="1200" cap="none" spc="0" normalizeH="0" noProof="0" dirty="0">
                <a:ln>
                  <a:noFill/>
                </a:ln>
                <a:solidFill>
                  <a:srgbClr val="F92D67"/>
                </a:solidFill>
                <a:effectLst/>
                <a:uLnTx/>
                <a:uFillTx/>
                <a:latin typeface="Times New Roman" panose="02020603050405020304" pitchFamily="18" charset="0"/>
                <a:cs typeface="Times New Roman" panose="02020603050405020304" pitchFamily="18" charset="0"/>
              </a:rPr>
              <a:t> </a:t>
            </a:r>
            <a:r>
              <a:rPr kumimoji="0" lang="en-US" sz="6400" b="0" i="0" u="none" strike="noStrike" kern="1200" cap="none" spc="0" normalizeH="0" noProof="0" dirty="0" err="1">
                <a:ln>
                  <a:noFill/>
                </a:ln>
                <a:solidFill>
                  <a:srgbClr val="F92D67"/>
                </a:solidFill>
                <a:effectLst/>
                <a:uLnTx/>
                <a:uFillTx/>
                <a:latin typeface="Times New Roman" panose="02020603050405020304" pitchFamily="18" charset="0"/>
                <a:cs typeface="Times New Roman" panose="02020603050405020304" pitchFamily="18" charset="0"/>
              </a:rPr>
              <a:t>lại</a:t>
            </a:r>
            <a:endParaRPr kumimoji="0" lang="en-US" sz="6400" b="0"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733800" y="325823"/>
            <a:ext cx="4419600" cy="723724"/>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mùa</a:t>
            </a:r>
            <a:r>
              <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133"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hè</a:t>
            </a:r>
            <a:endParaRPr kumimoji="0" lang="en-US" sz="3600" b="0"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43236" y="1079876"/>
            <a:ext cx="11305527" cy="5201424"/>
          </a:xfrm>
          <a:prstGeom prst="rect">
            <a:avLst/>
          </a:prstGeom>
          <a:solidFill>
            <a:schemeClr val="accent6">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(Theo Vũ Thị Huyền Trang)</a:t>
            </a:r>
          </a:p>
        </p:txBody>
      </p:sp>
    </p:spTree>
    <p:extLst>
      <p:ext uri="{BB962C8B-B14F-4D97-AF65-F5344CB8AC3E}">
        <p14:creationId xmlns:p14="http://schemas.microsoft.com/office/powerpoint/2010/main" val="118737505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latin typeface="Times New Roman" panose="02020603050405020304" pitchFamily="18" charset="0"/>
              <a:cs typeface="Times New Roman" panose="02020603050405020304" pitchFamily="18" charset="0"/>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Times New Roman" panose="02020603050405020304" pitchFamily="18" charset="0"/>
                <a:ea typeface="+mj-ea"/>
                <a:cs typeface="Times New Roman" panose="02020603050405020304" pitchFamily="18" charset="0"/>
              </a:rPr>
              <a:t>Đọc</a:t>
            </a:r>
            <a:r>
              <a:rPr lang="en-US" sz="5400" dirty="0">
                <a:solidFill>
                  <a:srgbClr val="F92D67"/>
                </a:solidFill>
                <a:latin typeface="Times New Roman" panose="02020603050405020304" pitchFamily="18" charset="0"/>
                <a:ea typeface="+mj-ea"/>
                <a:cs typeface="Times New Roman" panose="02020603050405020304" pitchFamily="18" charset="0"/>
              </a:rPr>
              <a:t> </a:t>
            </a:r>
            <a:r>
              <a:rPr lang="en-US" sz="5400" dirty="0" err="1">
                <a:solidFill>
                  <a:srgbClr val="F92D67"/>
                </a:solidFill>
                <a:latin typeface="Times New Roman" panose="02020603050405020304" pitchFamily="18" charset="0"/>
                <a:ea typeface="+mj-ea"/>
                <a:cs typeface="Times New Roman" panose="02020603050405020304" pitchFamily="18" charset="0"/>
              </a:rPr>
              <a:t>mở</a:t>
            </a:r>
            <a:r>
              <a:rPr lang="en-US" sz="5400" dirty="0">
                <a:solidFill>
                  <a:srgbClr val="F92D67"/>
                </a:solidFill>
                <a:latin typeface="Times New Roman" panose="02020603050405020304" pitchFamily="18" charset="0"/>
                <a:ea typeface="+mj-ea"/>
                <a:cs typeface="Times New Roman" panose="02020603050405020304" pitchFamily="18" charset="0"/>
              </a:rPr>
              <a:t> </a:t>
            </a:r>
            <a:r>
              <a:rPr lang="en-US" sz="5400" dirty="0" err="1">
                <a:solidFill>
                  <a:srgbClr val="F92D67"/>
                </a:solidFill>
                <a:latin typeface="Times New Roman" panose="02020603050405020304" pitchFamily="18" charset="0"/>
                <a:ea typeface="+mj-ea"/>
                <a:cs typeface="Times New Roman" panose="02020603050405020304" pitchFamily="18" charset="0"/>
              </a:rPr>
              <a:t>rộng</a:t>
            </a:r>
            <a:endParaRPr lang="en-US" sz="5400" dirty="0">
              <a:solidFill>
                <a:srgbClr val="F92D6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125499" y="487918"/>
            <a:ext cx="9466301" cy="1055608"/>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1.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sách</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dạy</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nấu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về</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công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việc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bếp</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phiếu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sách</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mẫu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021" y1="37269" x2="21021" y2="37269"/>
                        <a14:foregroundMark x1="21021" y1="36531" x2="21021" y2="36531"/>
                        <a14:foregroundMark x1="19219" y1="28782" x2="19219" y2="28782"/>
                        <a14:foregroundMark x1="18318" y1="26568" x2="18318" y2="26568"/>
                        <a14:foregroundMark x1="22823" y1="25461" x2="22823" y2="25461"/>
                        <a14:foregroundMark x1="24925" y1="26568" x2="24925" y2="26568"/>
                        <a14:foregroundMark x1="26727" y1="27306" x2="26727" y2="27306"/>
                        <a14:foregroundMark x1="24925" y1="49077" x2="22222" y2="52399"/>
                        <a14:foregroundMark x1="18318" y1="52399" x2="18318" y2="52399"/>
                        <a14:foregroundMark x1="15315" y1="51661" x2="12012" y2="57565"/>
                        <a14:foregroundMark x1="10811" y1="60148" x2="10811" y2="60148"/>
                        <a14:foregroundMark x1="12012" y1="60886" x2="12012" y2="58672"/>
                        <a14:foregroundMark x1="12012" y1="58672" x2="12012" y2="58672"/>
                        <a14:foregroundMark x1="12613" y1="58672" x2="12613" y2="58672"/>
                        <a14:foregroundMark x1="19219" y1="92989" x2="19219" y2="92989"/>
                        <a14:foregroundMark x1="43243" y1="84502" x2="43243" y2="84502"/>
                        <a14:foregroundMark x1="40240" y1="72694" x2="42042" y2="72694"/>
                        <a14:foregroundMark x1="41441" y1="66421" x2="41441" y2="66421"/>
                        <a14:foregroundMark x1="42042" y1="66421" x2="42042" y2="66421"/>
                        <a14:foregroundMark x1="61261" y1="56827" x2="61261" y2="56827"/>
                        <a14:foregroundMark x1="64865" y1="57565" x2="64865" y2="57565"/>
                        <a14:foregroundMark x1="84685" y1="68635" x2="84685" y2="68635"/>
                        <a14:foregroundMark x1="85285" y1="68635" x2="85285" y2="68635"/>
                        <a14:foregroundMark x1="84685" y1="61624" x2="84685" y2="61624"/>
                        <a14:foregroundMark x1="84685" y1="60886" x2="84685" y2="60886"/>
                        <a14:foregroundMark x1="75676" y1="60148" x2="75676" y2="60148"/>
                        <a14:foregroundMark x1="76577" y1="60886" x2="76577" y2="60886"/>
                        <a14:foregroundMark x1="81381" y1="60886" x2="82883" y2="60148"/>
                        <a14:foregroundMark x1="84685" y1="57934" x2="84685" y2="57934"/>
                        <a14:foregroundMark x1="87988" y1="57565" x2="89790" y2="57565"/>
                        <a14:foregroundMark x1="89790" y1="57565" x2="89790" y2="57565"/>
                        <a14:foregroundMark x1="89790" y1="57565" x2="89790" y2="57565"/>
                        <a14:foregroundMark x1="90390" y1="56089" x2="90390" y2="56089"/>
                        <a14:foregroundMark x1="86787" y1="51661" x2="86787" y2="51661"/>
                        <a14:foregroundMark x1="85285" y1="47601" x2="85285" y2="47601"/>
                        <a14:foregroundMark x1="84685" y1="46863" x2="84685" y2="46863"/>
                        <a14:foregroundMark x1="83483" y1="46125" x2="83483" y2="46125"/>
                        <a14:foregroundMark x1="15315" y1="30996" x2="15315" y2="30996"/>
                      </a14:backgroundRemoval>
                    </a14:imgEffect>
                  </a14:imgLayer>
                </a14:imgProps>
              </a:ext>
            </a:extLst>
          </a:blip>
          <a:stretch>
            <a:fillRect/>
          </a:stretch>
        </p:blipFill>
        <p:spPr>
          <a:xfrm>
            <a:off x="9020949" y="4873597"/>
            <a:ext cx="2438400" cy="1984403"/>
          </a:xfrm>
          <a:prstGeom prst="rect">
            <a:avLst/>
          </a:prstGeom>
        </p:spPr>
      </p:pic>
      <p:pic>
        <p:nvPicPr>
          <p:cNvPr id="2" name="Picture 1"/>
          <p:cNvPicPr>
            <a:picLocks noChangeAspect="1"/>
          </p:cNvPicPr>
          <p:nvPr/>
        </p:nvPicPr>
        <p:blipFill>
          <a:blip r:embed="rId6"/>
          <a:stretch>
            <a:fillRect/>
          </a:stretch>
        </p:blipFill>
        <p:spPr>
          <a:xfrm>
            <a:off x="914400" y="1343045"/>
            <a:ext cx="8276451" cy="4171909"/>
          </a:xfrm>
          <a:prstGeom prst="rect">
            <a:avLst/>
          </a:prstGeom>
        </p:spPr>
      </p:pic>
    </p:spTree>
    <p:extLst>
      <p:ext uri="{BB962C8B-B14F-4D97-AF65-F5344CB8AC3E}">
        <p14:creationId xmlns:p14="http://schemas.microsoft.com/office/powerpoint/2010/main" val="129514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70103" y="76200"/>
            <a:ext cx="9978897" cy="1055608"/>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1.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sách</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dạy</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nấu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về</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công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việc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bếp</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phiếu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sách</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theo</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mẫu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D91E763-71C8-FF65-D713-81E23D7A29DD}"/>
              </a:ext>
            </a:extLst>
          </p:cNvPr>
          <p:cNvGraphicFramePr>
            <a:graphicFrameLocks noGrp="1"/>
          </p:cNvGraphicFramePr>
          <p:nvPr>
            <p:extLst>
              <p:ext uri="{D42A27DB-BD31-4B8C-83A1-F6EECF244321}">
                <p14:modId xmlns:p14="http://schemas.microsoft.com/office/powerpoint/2010/main" val="1095143851"/>
              </p:ext>
            </p:extLst>
          </p:nvPr>
        </p:nvGraphicFramePr>
        <p:xfrm>
          <a:off x="685800" y="1371600"/>
          <a:ext cx="10363200" cy="463296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501375816"/>
                    </a:ext>
                  </a:extLst>
                </a:gridCol>
                <a:gridCol w="5181600">
                  <a:extLst>
                    <a:ext uri="{9D8B030D-6E8A-4147-A177-3AD203B41FA5}">
                      <a16:colId xmlns:a16="http://schemas.microsoft.com/office/drawing/2014/main" val="1682384960"/>
                    </a:ext>
                  </a:extLst>
                </a:gridCol>
              </a:tblGrid>
              <a:tr h="385993">
                <a:tc gridSpan="2">
                  <a:txBody>
                    <a:bodyPr/>
                    <a:lstStyle/>
                    <a:p>
                      <a:pPr algn="ctr"/>
                      <a:r>
                        <a:rPr lang="en-US" sz="2800">
                          <a:solidFill>
                            <a:srgbClr val="002060"/>
                          </a:solidFill>
                          <a:latin typeface="Nunito Black" pitchFamily="2" charset="0"/>
                        </a:rPr>
                        <a:t>PHIẾU ĐỌC SÁCH</a:t>
                      </a:r>
                    </a:p>
                  </a:txBody>
                  <a:tcPr anchor="ct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552310944"/>
                  </a:ext>
                </a:extLst>
              </a:tr>
              <a:tr h="1339621">
                <a:tc gridSpan="2">
                  <a:txBody>
                    <a:bodyPr/>
                    <a:lstStyle/>
                    <a:p>
                      <a:pPr marL="457200" indent="-457200">
                        <a:buFontTx/>
                        <a:buChar char="-"/>
                      </a:pPr>
                      <a:r>
                        <a:rPr lang="en-US" sz="2800">
                          <a:solidFill>
                            <a:srgbClr val="002060"/>
                          </a:solidFill>
                        </a:rPr>
                        <a:t>Ngày đọc:</a:t>
                      </a:r>
                    </a:p>
                    <a:p>
                      <a:pPr marL="457200" indent="-457200">
                        <a:buFontTx/>
                        <a:buChar char="-"/>
                      </a:pPr>
                      <a:r>
                        <a:rPr lang="en-US" sz="2800">
                          <a:solidFill>
                            <a:srgbClr val="002060"/>
                          </a:solidFill>
                        </a:rPr>
                        <a:t>Tên bài:</a:t>
                      </a:r>
                    </a:p>
                    <a:p>
                      <a:pPr marL="457200" indent="-457200">
                        <a:buFontTx/>
                        <a:buChar char="-"/>
                      </a:pPr>
                      <a:r>
                        <a:rPr lang="en-US" sz="2800">
                          <a:solidFill>
                            <a:srgbClr val="002060"/>
                          </a:solidFill>
                        </a:rPr>
                        <a:t>Tên tác giả: </a:t>
                      </a: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56023078"/>
                  </a:ext>
                </a:extLst>
              </a:tr>
              <a:tr h="1361447">
                <a:tc>
                  <a:txBody>
                    <a:bodyPr/>
                    <a:lstStyle/>
                    <a:p>
                      <a:r>
                        <a:rPr lang="en-US" sz="2800">
                          <a:solidFill>
                            <a:srgbClr val="002060"/>
                          </a:solidFill>
                        </a:rPr>
                        <a:t>Món ăn hoặc hoạt động làm bếp được nói đến: </a:t>
                      </a: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a:solidFill>
                            <a:srgbClr val="002060"/>
                          </a:solidFill>
                        </a:rPr>
                        <a:t>Thông tin quan trọng hoặc thú vị đối với em: </a:t>
                      </a:r>
                    </a:p>
                    <a:p>
                      <a:endParaRPr lang="en-US" sz="2800">
                        <a:solidFill>
                          <a:srgbClr val="002060"/>
                        </a:solidFill>
                      </a:endParaRPr>
                    </a:p>
                    <a:p>
                      <a:endParaRPr lang="en-US" sz="2800">
                        <a:solidFill>
                          <a:srgbClr val="002060"/>
                        </a:solidFill>
                      </a:endParaRP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202857"/>
                  </a:ext>
                </a:extLst>
              </a:tr>
              <a:tr h="616259">
                <a:tc gridSpan="2">
                  <a:txBody>
                    <a:bodyPr/>
                    <a:lstStyle/>
                    <a:p>
                      <a:r>
                        <a:rPr lang="en-US" sz="2800">
                          <a:solidFill>
                            <a:srgbClr val="002060"/>
                          </a:solidFill>
                        </a:rPr>
                        <a:t>Mức độ yêu thích: </a:t>
                      </a:r>
                    </a:p>
                    <a:p>
                      <a:endParaRPr lang="en-US" sz="2800">
                        <a:solidFill>
                          <a:srgbClr val="002060"/>
                        </a:solidFill>
                      </a:endParaRP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613549438"/>
                  </a:ext>
                </a:extLst>
              </a:tr>
            </a:tbl>
          </a:graphicData>
        </a:graphic>
      </p:graphicFrame>
      <p:sp>
        <p:nvSpPr>
          <p:cNvPr id="9" name="TextBox 8">
            <a:extLst>
              <a:ext uri="{FF2B5EF4-FFF2-40B4-BE49-F238E27FC236}">
                <a16:creationId xmlns:a16="http://schemas.microsoft.com/office/drawing/2014/main" id="{60DD0C3E-6258-F7E0-6FD3-F7B617A54AEB}"/>
              </a:ext>
            </a:extLst>
          </p:cNvPr>
          <p:cNvSpPr txBox="1"/>
          <p:nvPr/>
        </p:nvSpPr>
        <p:spPr>
          <a:xfrm>
            <a:off x="2971800" y="2743200"/>
            <a:ext cx="4037350" cy="523220"/>
          </a:xfrm>
          <a:prstGeom prst="rect">
            <a:avLst/>
          </a:prstGeom>
          <a:noFill/>
        </p:spPr>
        <p:txBody>
          <a:bodyPr wrap="square">
            <a:spAutoFit/>
          </a:bodyPr>
          <a:lstStyle/>
          <a:p>
            <a:r>
              <a:rPr lang="en-US" sz="2800" b="0" i="0">
                <a:solidFill>
                  <a:srgbClr val="FF0000"/>
                </a:solidFill>
                <a:effectLst/>
                <a:latin typeface="Times New Roman" panose="02020603050405020304" pitchFamily="18" charset="0"/>
                <a:cs typeface="Times New Roman" panose="02020603050405020304" pitchFamily="18" charset="0"/>
              </a:rPr>
              <a:t>Nguyễn Ngoan (dịch)</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1D8253-8611-FD8F-CE76-423679BE0D9A}"/>
              </a:ext>
            </a:extLst>
          </p:cNvPr>
          <p:cNvSpPr txBox="1"/>
          <p:nvPr/>
        </p:nvSpPr>
        <p:spPr>
          <a:xfrm>
            <a:off x="2514600" y="2361694"/>
            <a:ext cx="3733800" cy="523220"/>
          </a:xfrm>
          <a:prstGeom prst="rect">
            <a:avLst/>
          </a:prstGeom>
          <a:noFill/>
        </p:spPr>
        <p:txBody>
          <a:bodyPr wrap="square">
            <a:spAutoFit/>
          </a:bodyPr>
          <a:lstStyle/>
          <a:p>
            <a:r>
              <a:rPr lang="vi-VN" sz="2800" b="0" i="0">
                <a:solidFill>
                  <a:srgbClr val="FF0000"/>
                </a:solidFill>
                <a:effectLst/>
                <a:latin typeface="Times New Roman" panose="02020603050405020304" pitchFamily="18" charset="0"/>
                <a:cs typeface="Times New Roman" panose="02020603050405020304" pitchFamily="18" charset="0"/>
              </a:rPr>
              <a:t>Siêu đầu bếp tương lai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319A6A-B157-FC33-4658-C8BD14E6798F}"/>
              </a:ext>
            </a:extLst>
          </p:cNvPr>
          <p:cNvSpPr txBox="1"/>
          <p:nvPr/>
        </p:nvSpPr>
        <p:spPr>
          <a:xfrm>
            <a:off x="2742575" y="1894820"/>
            <a:ext cx="25908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15/8/2022</a:t>
            </a:r>
          </a:p>
        </p:txBody>
      </p:sp>
      <p:sp>
        <p:nvSpPr>
          <p:cNvPr id="14" name="TextBox 13">
            <a:extLst>
              <a:ext uri="{FF2B5EF4-FFF2-40B4-BE49-F238E27FC236}">
                <a16:creationId xmlns:a16="http://schemas.microsoft.com/office/drawing/2014/main" id="{0F9D817B-1917-EF13-B449-25AC69835F7A}"/>
              </a:ext>
            </a:extLst>
          </p:cNvPr>
          <p:cNvSpPr txBox="1"/>
          <p:nvPr/>
        </p:nvSpPr>
        <p:spPr>
          <a:xfrm>
            <a:off x="2873114" y="3717185"/>
            <a:ext cx="2133600" cy="523220"/>
          </a:xfrm>
          <a:prstGeom prst="rect">
            <a:avLst/>
          </a:prstGeom>
          <a:noFill/>
        </p:spPr>
        <p:txBody>
          <a:bodyPr wrap="square">
            <a:spAutoFit/>
          </a:bodyPr>
          <a:lstStyle/>
          <a:p>
            <a:r>
              <a:rPr lang="en-US" sz="2800" b="0" i="0">
                <a:solidFill>
                  <a:srgbClr val="FF0000"/>
                </a:solidFill>
                <a:effectLst/>
                <a:latin typeface="Times New Roman" panose="02020603050405020304" pitchFamily="18" charset="0"/>
                <a:cs typeface="Times New Roman" panose="02020603050405020304" pitchFamily="18" charset="0"/>
              </a:rPr>
              <a:t>Bánh ngọt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D17ACDE-CC94-B2A4-C582-F4629C67BB7F}"/>
              </a:ext>
            </a:extLst>
          </p:cNvPr>
          <p:cNvSpPr txBox="1"/>
          <p:nvPr/>
        </p:nvSpPr>
        <p:spPr>
          <a:xfrm>
            <a:off x="6043312" y="4194180"/>
            <a:ext cx="4319888" cy="523220"/>
          </a:xfrm>
          <a:prstGeom prst="rect">
            <a:avLst/>
          </a:prstGeom>
          <a:noFill/>
        </p:spPr>
        <p:txBody>
          <a:bodyPr wrap="square">
            <a:spAutoFit/>
          </a:bodyPr>
          <a:lstStyle/>
          <a:p>
            <a:r>
              <a:rPr lang="en-US" sz="2800" b="0" i="0">
                <a:solidFill>
                  <a:srgbClr val="FF0000"/>
                </a:solidFill>
                <a:effectLst/>
                <a:latin typeface="Times New Roman" panose="02020603050405020304" pitchFamily="18" charset="0"/>
                <a:cs typeface="Times New Roman" panose="02020603050405020304" pitchFamily="18" charset="0"/>
              </a:rPr>
              <a:t>Làm bánh ngọt thật thú vị</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17" name="Picture 16" descr="A picture containing light&#10;&#10;Description automatically generated">
            <a:extLst>
              <a:ext uri="{FF2B5EF4-FFF2-40B4-BE49-F238E27FC236}">
                <a16:creationId xmlns:a16="http://schemas.microsoft.com/office/drawing/2014/main" id="{29A68D15-DCCD-B5E8-2B3B-49EA4ACAB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419" y="5007530"/>
            <a:ext cx="806634" cy="787580"/>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A5BD91B6-1153-80DE-B3C5-6FF961026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838" y="5007530"/>
            <a:ext cx="806634" cy="787580"/>
          </a:xfrm>
          <a:prstGeom prst="rect">
            <a:avLst/>
          </a:prstGeom>
        </p:spPr>
      </p:pic>
      <p:pic>
        <p:nvPicPr>
          <p:cNvPr id="19" name="Picture 18" descr="A picture containing light&#10;&#10;Description automatically generated">
            <a:extLst>
              <a:ext uri="{FF2B5EF4-FFF2-40B4-BE49-F238E27FC236}">
                <a16:creationId xmlns:a16="http://schemas.microsoft.com/office/drawing/2014/main" id="{62565FBA-E462-855C-5B4E-446A657AD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162" y="5031800"/>
            <a:ext cx="806634" cy="787580"/>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D95F945F-7AB2-F634-8480-AF7C13ABE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581" y="5055069"/>
            <a:ext cx="806634" cy="787580"/>
          </a:xfrm>
          <a:prstGeom prst="rect">
            <a:avLst/>
          </a:prstGeom>
        </p:spPr>
      </p:pic>
      <p:pic>
        <p:nvPicPr>
          <p:cNvPr id="21" name="Picture 20" descr="A picture containing light&#10;&#10;Description automatically generated">
            <a:extLst>
              <a:ext uri="{FF2B5EF4-FFF2-40B4-BE49-F238E27FC236}">
                <a16:creationId xmlns:a16="http://schemas.microsoft.com/office/drawing/2014/main" id="{047D8BC4-08B5-2937-9CC2-4A5F3862B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078338"/>
            <a:ext cx="806634" cy="787580"/>
          </a:xfrm>
          <a:prstGeom prst="rect">
            <a:avLst/>
          </a:prstGeom>
        </p:spPr>
      </p:pic>
    </p:spTree>
    <p:extLst>
      <p:ext uri="{BB962C8B-B14F-4D97-AF65-F5344CB8AC3E}">
        <p14:creationId xmlns:p14="http://schemas.microsoft.com/office/powerpoint/2010/main" val="290035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452884" y="198424"/>
            <a:ext cx="8757915" cy="715089"/>
          </a:xfrm>
          <a:prstGeom prst="roundRect">
            <a:avLst/>
          </a:prstGeom>
          <a:solidFill>
            <a:srgbClr val="FFFFCC"/>
          </a:solidFill>
          <a:ln w="28575">
            <a:solidFill>
              <a:schemeClr val="tx1"/>
            </a:solidFill>
            <a:prstDash val="sysDash"/>
          </a:ln>
        </p:spPr>
        <p:txBody>
          <a:bodyPr wrap="square">
            <a:spAutoFit/>
          </a:bodyPr>
          <a:lstStyle/>
          <a:p>
            <a:pPr lvl="0"/>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2</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Chia sẻ những điều em đọc được.</a:t>
            </a:r>
            <a:endPar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descr="A picture containing text&#10;&#10;Description automatically generated">
            <a:extLst>
              <a:ext uri="{FF2B5EF4-FFF2-40B4-BE49-F238E27FC236}">
                <a16:creationId xmlns:a16="http://schemas.microsoft.com/office/drawing/2014/main" id="{8CABBC99-8FFB-9DF9-D06C-2D0E8B2FD08A}"/>
              </a:ext>
            </a:extLst>
          </p:cNvPr>
          <p:cNvPicPr>
            <a:picLocks noChangeAspect="1"/>
          </p:cNvPicPr>
          <p:nvPr/>
        </p:nvPicPr>
        <p:blipFill rotWithShape="1">
          <a:blip r:embed="rId4">
            <a:extLst>
              <a:ext uri="{28A0092B-C50C-407E-A947-70E740481C1C}">
                <a14:useLocalDpi xmlns:a14="http://schemas.microsoft.com/office/drawing/2010/main" val="0"/>
              </a:ext>
            </a:extLst>
          </a:blip>
          <a:srcRect l="4385" t="8466" r="4961" b="3853"/>
          <a:stretch/>
        </p:blipFill>
        <p:spPr>
          <a:xfrm>
            <a:off x="1075099" y="1142998"/>
            <a:ext cx="9677400" cy="4944033"/>
          </a:xfrm>
          <a:prstGeom prst="rect">
            <a:avLst/>
          </a:prstGeom>
        </p:spPr>
      </p:pic>
      <p:sp>
        <p:nvSpPr>
          <p:cNvPr id="10" name="TextBox 9">
            <a:extLst>
              <a:ext uri="{FF2B5EF4-FFF2-40B4-BE49-F238E27FC236}">
                <a16:creationId xmlns:a16="http://schemas.microsoft.com/office/drawing/2014/main" id="{B343836B-6E5A-29EA-10EA-69D92028E2E4}"/>
              </a:ext>
            </a:extLst>
          </p:cNvPr>
          <p:cNvSpPr txBox="1"/>
          <p:nvPr/>
        </p:nvSpPr>
        <p:spPr>
          <a:xfrm>
            <a:off x="3505200" y="3200400"/>
            <a:ext cx="6553200" cy="1569660"/>
          </a:xfrm>
          <a:prstGeom prst="rect">
            <a:avLst/>
          </a:prstGeom>
          <a:noFill/>
        </p:spPr>
        <p:txBody>
          <a:bodyPr wrap="square">
            <a:spAutoFit/>
          </a:bodyPr>
          <a:lstStyle/>
          <a:p>
            <a:pPr algn="ctr"/>
            <a:r>
              <a:rPr lang="vi-VN" sz="3200" b="0" i="0">
                <a:solidFill>
                  <a:srgbClr val="FF0000"/>
                </a:solidFill>
                <a:effectLst/>
                <a:latin typeface="Times New Roman" panose="02020603050405020304" pitchFamily="18" charset="0"/>
                <a:cs typeface="Times New Roman" panose="02020603050405020304" pitchFamily="18" charset="0"/>
              </a:rPr>
              <a:t>Nhờ cuốn sách </a:t>
            </a:r>
            <a:endParaRPr lang="en-US" sz="3200" b="0" i="0">
              <a:solidFill>
                <a:srgbClr val="FF0000"/>
              </a:solidFill>
              <a:effectLst/>
              <a:latin typeface="Times New Roman" panose="02020603050405020304" pitchFamily="18" charset="0"/>
              <a:cs typeface="Times New Roman" panose="02020603050405020304" pitchFamily="18" charset="0"/>
            </a:endParaRPr>
          </a:p>
          <a:p>
            <a:pPr algn="ctr"/>
            <a:r>
              <a:rPr lang="en-US" sz="3200" b="0" i="0">
                <a:solidFill>
                  <a:srgbClr val="FF0000"/>
                </a:solidFill>
                <a:effectLst/>
                <a:latin typeface="Times New Roman" panose="02020603050405020304" pitchFamily="18" charset="0"/>
                <a:cs typeface="Times New Roman" panose="02020603050405020304" pitchFamily="18" charset="0"/>
              </a:rPr>
              <a:t>“</a:t>
            </a:r>
            <a:r>
              <a:rPr lang="vi-VN" sz="3200" b="0" i="0">
                <a:solidFill>
                  <a:srgbClr val="FF0000"/>
                </a:solidFill>
                <a:effectLst/>
                <a:latin typeface="Times New Roman" panose="02020603050405020304" pitchFamily="18" charset="0"/>
                <a:cs typeface="Times New Roman" panose="02020603050405020304" pitchFamily="18" charset="0"/>
              </a:rPr>
              <a:t>Siêu đầu bếp tương lai</a:t>
            </a:r>
            <a:r>
              <a:rPr lang="en-US" sz="3200" b="0" i="0">
                <a:solidFill>
                  <a:srgbClr val="FF0000"/>
                </a:solidFill>
                <a:effectLst/>
                <a:latin typeface="Times New Roman" panose="02020603050405020304" pitchFamily="18" charset="0"/>
                <a:cs typeface="Times New Roman" panose="02020603050405020304" pitchFamily="18" charset="0"/>
              </a:rPr>
              <a:t>”</a:t>
            </a:r>
            <a:r>
              <a:rPr lang="vi-VN" sz="3200" b="0" i="0">
                <a:solidFill>
                  <a:srgbClr val="FF0000"/>
                </a:solidFill>
                <a:effectLst/>
                <a:latin typeface="Times New Roman" panose="02020603050405020304" pitchFamily="18" charset="0"/>
                <a:cs typeface="Times New Roman" panose="02020603050405020304" pitchFamily="18" charset="0"/>
              </a:rPr>
              <a:t> </a:t>
            </a:r>
            <a:endParaRPr lang="en-US" sz="3200" b="0" i="0">
              <a:solidFill>
                <a:srgbClr val="FF0000"/>
              </a:solidFill>
              <a:effectLst/>
              <a:latin typeface="Times New Roman" panose="02020603050405020304" pitchFamily="18" charset="0"/>
              <a:cs typeface="Times New Roman" panose="02020603050405020304" pitchFamily="18" charset="0"/>
            </a:endParaRPr>
          </a:p>
          <a:p>
            <a:pPr algn="ctr"/>
            <a:r>
              <a:rPr lang="vi-VN" sz="3200" b="0" i="0">
                <a:solidFill>
                  <a:srgbClr val="FF0000"/>
                </a:solidFill>
                <a:effectLst/>
                <a:latin typeface="Times New Roman" panose="02020603050405020304" pitchFamily="18" charset="0"/>
                <a:cs typeface="Times New Roman" panose="02020603050405020304" pitchFamily="18" charset="0"/>
              </a:rPr>
              <a:t>mà em biết cách làm bánh ngọt.</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73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indent="-152408" algn="ctr">
              <a:lnSpc>
                <a:spcPct val="170000"/>
              </a:lnSpc>
              <a:spcBef>
                <a:spcPct val="0"/>
              </a:spcBef>
              <a:spcAft>
                <a:spcPts val="400"/>
              </a:spcAft>
            </a:pPr>
            <a:r>
              <a:rPr lang="en-US" sz="4000" dirty="0" err="1">
                <a:solidFill>
                  <a:srgbClr val="F92D67"/>
                </a:solidFill>
                <a:latin typeface="Times New Roman" panose="02020603050405020304" pitchFamily="18" charset="0"/>
                <a:ea typeface="+mj-ea"/>
                <a:cs typeface="Times New Roman" panose="02020603050405020304" pitchFamily="18" charset="0"/>
              </a:rPr>
              <a:t>Tiết</a:t>
            </a:r>
            <a:r>
              <a:rPr lang="en-US" sz="4000" dirty="0">
                <a:solidFill>
                  <a:srgbClr val="F92D67"/>
                </a:solidFill>
                <a:latin typeface="Times New Roman" panose="02020603050405020304" pitchFamily="18" charset="0"/>
                <a:ea typeface="+mj-ea"/>
                <a:cs typeface="Times New Roman" panose="02020603050405020304" pitchFamily="18" charset="0"/>
              </a:rPr>
              <a:t> 3 + 4</a:t>
            </a:r>
          </a:p>
          <a:p>
            <a:pPr indent="-152408" algn="ctr">
              <a:lnSpc>
                <a:spcPct val="170000"/>
              </a:lnSpc>
              <a:spcBef>
                <a:spcPct val="0"/>
              </a:spcBef>
              <a:spcAft>
                <a:spcPts val="400"/>
              </a:spcAft>
            </a:pPr>
            <a:r>
              <a:rPr lang="en-US" sz="4000" dirty="0" err="1">
                <a:solidFill>
                  <a:srgbClr val="F92D67"/>
                </a:solidFill>
                <a:latin typeface="Times New Roman" panose="02020603050405020304" pitchFamily="18" charset="0"/>
                <a:ea typeface="+mj-ea"/>
                <a:cs typeface="Times New Roman" panose="02020603050405020304" pitchFamily="18" charset="0"/>
              </a:rPr>
              <a:t>Luyện</a:t>
            </a:r>
            <a:r>
              <a:rPr lang="en-US" sz="4000" dirty="0">
                <a:solidFill>
                  <a:srgbClr val="F92D67"/>
                </a:solidFill>
                <a:latin typeface="Times New Roman" panose="02020603050405020304" pitchFamily="18" charset="0"/>
                <a:ea typeface="+mj-ea"/>
                <a:cs typeface="Times New Roman" panose="02020603050405020304" pitchFamily="18" charset="0"/>
              </a:rPr>
              <a:t> </a:t>
            </a:r>
            <a:r>
              <a:rPr lang="en-US" sz="4000" dirty="0" err="1">
                <a:solidFill>
                  <a:srgbClr val="F92D67"/>
                </a:solidFill>
                <a:latin typeface="Times New Roman" panose="02020603050405020304" pitchFamily="18" charset="0"/>
                <a:ea typeface="+mj-ea"/>
                <a:cs typeface="Times New Roman" panose="02020603050405020304" pitchFamily="18" charset="0"/>
              </a:rPr>
              <a:t>từ</a:t>
            </a:r>
            <a:r>
              <a:rPr lang="en-US" sz="4000" dirty="0">
                <a:solidFill>
                  <a:srgbClr val="F92D67"/>
                </a:solidFill>
                <a:latin typeface="Times New Roman" panose="02020603050405020304" pitchFamily="18" charset="0"/>
                <a:ea typeface="+mj-ea"/>
                <a:cs typeface="Times New Roman" panose="02020603050405020304" pitchFamily="18" charset="0"/>
              </a:rPr>
              <a:t> </a:t>
            </a:r>
            <a:r>
              <a:rPr lang="en-US" sz="4000" dirty="0" err="1">
                <a:solidFill>
                  <a:srgbClr val="F92D67"/>
                </a:solidFill>
                <a:latin typeface="Times New Roman" panose="02020603050405020304" pitchFamily="18" charset="0"/>
                <a:ea typeface="+mj-ea"/>
                <a:cs typeface="Times New Roman" panose="02020603050405020304" pitchFamily="18" charset="0"/>
              </a:rPr>
              <a:t>và</a:t>
            </a:r>
            <a:r>
              <a:rPr lang="en-US" sz="4000" dirty="0">
                <a:solidFill>
                  <a:srgbClr val="F92D67"/>
                </a:solidFill>
                <a:latin typeface="Times New Roman" panose="02020603050405020304" pitchFamily="18" charset="0"/>
                <a:ea typeface="+mj-ea"/>
                <a:cs typeface="Times New Roman" panose="02020603050405020304" pitchFamily="18" charset="0"/>
              </a:rPr>
              <a:t> </a:t>
            </a:r>
            <a:r>
              <a:rPr lang="en-US" sz="4000" dirty="0" err="1">
                <a:solidFill>
                  <a:srgbClr val="F92D67"/>
                </a:solidFill>
                <a:latin typeface="Times New Roman" panose="02020603050405020304" pitchFamily="18" charset="0"/>
                <a:ea typeface="+mj-ea"/>
                <a:cs typeface="Times New Roman" panose="02020603050405020304" pitchFamily="18" charset="0"/>
              </a:rPr>
              <a:t>câu</a:t>
            </a:r>
            <a:endParaRPr lang="en-US" sz="4000" dirty="0">
              <a:solidFill>
                <a:srgbClr val="F92D6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2279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2" name="Rectangle 1"/>
          <p:cNvSpPr/>
          <p:nvPr/>
        </p:nvSpPr>
        <p:spPr>
          <a:xfrm>
            <a:off x="6096000" y="2057400"/>
            <a:ext cx="3505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524" y="0"/>
            <a:ext cx="12238463" cy="6858000"/>
          </a:xfrm>
          <a:prstGeom prst="rect">
            <a:avLst/>
          </a:prstGeom>
        </p:spPr>
      </p:pic>
      <p:sp>
        <p:nvSpPr>
          <p:cNvPr id="7"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a:solidFill>
                  <a:srgbClr val="F92D67"/>
                </a:solidFill>
                <a:latin typeface="Sriracha"/>
              </a:rPr>
              <a:t>Tiết</a:t>
            </a:r>
            <a:r>
              <a:rPr lang="en-US" sz="6600" b="1" spc="-133" dirty="0">
                <a:solidFill>
                  <a:srgbClr val="F92D67"/>
                </a:solidFill>
                <a:latin typeface="Sriracha"/>
              </a:rPr>
              <a:t> 1 + 2</a:t>
            </a:r>
          </a:p>
        </p:txBody>
      </p:sp>
    </p:spTree>
    <p:extLst>
      <p:ext uri="{BB962C8B-B14F-4D97-AF65-F5344CB8AC3E}">
        <p14:creationId xmlns:p14="http://schemas.microsoft.com/office/powerpoint/2010/main" val="3892136899"/>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66800" y="381000"/>
            <a:ext cx="9861554" cy="612934"/>
          </a:xfrm>
          <a:prstGeom prst="roundRect">
            <a:avLst/>
          </a:prstGeom>
          <a:solidFill>
            <a:srgbClr val="FFFFCC"/>
          </a:solidFill>
          <a:ln w="28575">
            <a:solidFill>
              <a:schemeClr val="tx1"/>
            </a:solidFill>
            <a:prstDash val="sysDash"/>
          </a:ln>
        </p:spPr>
        <p:txBody>
          <a:bodyPr wrap="square">
            <a:spAutoFit/>
          </a:bodyPr>
          <a:lstStyle/>
          <a:p>
            <a:pPr lvl="0"/>
            <a:r>
              <a:rPr lang="en-US" sz="30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1. </a:t>
            </a:r>
            <a:r>
              <a:rPr lang="vi-VN" sz="30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Tìm các từ ngữ nói về mùa hè theo gợi ý dưới đây:</a:t>
            </a:r>
            <a:endParaRPr kumimoji="0" lang="en-US" sz="30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8E7FACE0-F284-3F2D-BFFC-6809F4251427}"/>
              </a:ext>
            </a:extLst>
          </p:cNvPr>
          <p:cNvGraphicFramePr>
            <a:graphicFrameLocks noGrp="1"/>
          </p:cNvGraphicFramePr>
          <p:nvPr>
            <p:extLst>
              <p:ext uri="{D42A27DB-BD31-4B8C-83A1-F6EECF244321}">
                <p14:modId xmlns:p14="http://schemas.microsoft.com/office/powerpoint/2010/main" val="2863726705"/>
              </p:ext>
            </p:extLst>
          </p:nvPr>
        </p:nvGraphicFramePr>
        <p:xfrm>
          <a:off x="495300" y="1607700"/>
          <a:ext cx="11658600" cy="146304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2274691430"/>
                    </a:ext>
                  </a:extLst>
                </a:gridCol>
                <a:gridCol w="2331720">
                  <a:extLst>
                    <a:ext uri="{9D8B030D-6E8A-4147-A177-3AD203B41FA5}">
                      <a16:colId xmlns:a16="http://schemas.microsoft.com/office/drawing/2014/main" val="2168274674"/>
                    </a:ext>
                  </a:extLst>
                </a:gridCol>
                <a:gridCol w="2331720">
                  <a:extLst>
                    <a:ext uri="{9D8B030D-6E8A-4147-A177-3AD203B41FA5}">
                      <a16:colId xmlns:a16="http://schemas.microsoft.com/office/drawing/2014/main" val="2500422255"/>
                    </a:ext>
                  </a:extLst>
                </a:gridCol>
                <a:gridCol w="2331720">
                  <a:extLst>
                    <a:ext uri="{9D8B030D-6E8A-4147-A177-3AD203B41FA5}">
                      <a16:colId xmlns:a16="http://schemas.microsoft.com/office/drawing/2014/main" val="3328266534"/>
                    </a:ext>
                  </a:extLst>
                </a:gridCol>
                <a:gridCol w="2331720">
                  <a:extLst>
                    <a:ext uri="{9D8B030D-6E8A-4147-A177-3AD203B41FA5}">
                      <a16:colId xmlns:a16="http://schemas.microsoft.com/office/drawing/2014/main" val="2384931506"/>
                    </a:ext>
                  </a:extLst>
                </a:gridCol>
              </a:tblGrid>
              <a:tr h="370840">
                <a:tc>
                  <a:txBody>
                    <a:bodyPr/>
                    <a:lstStyle/>
                    <a:p>
                      <a:pPr algn="ctr"/>
                      <a:r>
                        <a:rPr lang="en-US" sz="2800">
                          <a:solidFill>
                            <a:schemeClr val="tx1"/>
                          </a:solidFill>
                          <a:latin typeface="Nunito Black" pitchFamily="2" charset="0"/>
                        </a:rPr>
                        <a:t>Thời tiết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ăn thức uống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dùng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Trang phục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Hoạt động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179287"/>
                  </a:ext>
                </a:extLst>
              </a:tr>
              <a:tr h="370840">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7870623"/>
                  </a:ext>
                </a:extLst>
              </a:tr>
            </a:tbl>
          </a:graphicData>
        </a:graphic>
      </p:graphicFrame>
      <p:sp>
        <p:nvSpPr>
          <p:cNvPr id="6" name="TextBox 5">
            <a:extLst>
              <a:ext uri="{FF2B5EF4-FFF2-40B4-BE49-F238E27FC236}">
                <a16:creationId xmlns:a16="http://schemas.microsoft.com/office/drawing/2014/main" id="{33BBB064-CBEE-1A5F-C3CF-E214A58A3A31}"/>
              </a:ext>
            </a:extLst>
          </p:cNvPr>
          <p:cNvSpPr txBox="1"/>
          <p:nvPr/>
        </p:nvSpPr>
        <p:spPr>
          <a:xfrm>
            <a:off x="495300" y="2547520"/>
            <a:ext cx="24384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M: nóng nực</a:t>
            </a:r>
          </a:p>
        </p:txBody>
      </p:sp>
      <p:sp>
        <p:nvSpPr>
          <p:cNvPr id="17" name="TextBox 16">
            <a:extLst>
              <a:ext uri="{FF2B5EF4-FFF2-40B4-BE49-F238E27FC236}">
                <a16:creationId xmlns:a16="http://schemas.microsoft.com/office/drawing/2014/main" id="{BF6DC0E4-F704-E1AF-E96C-B1065EB7689F}"/>
              </a:ext>
            </a:extLst>
          </p:cNvPr>
          <p:cNvSpPr txBox="1"/>
          <p:nvPr/>
        </p:nvSpPr>
        <p:spPr>
          <a:xfrm>
            <a:off x="3429000" y="2547520"/>
            <a:ext cx="12954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Kem</a:t>
            </a:r>
          </a:p>
        </p:txBody>
      </p:sp>
      <p:sp>
        <p:nvSpPr>
          <p:cNvPr id="18" name="TextBox 17">
            <a:extLst>
              <a:ext uri="{FF2B5EF4-FFF2-40B4-BE49-F238E27FC236}">
                <a16:creationId xmlns:a16="http://schemas.microsoft.com/office/drawing/2014/main" id="{9D3CCEDB-BA5A-F868-FADA-94C28FCF740F}"/>
              </a:ext>
            </a:extLst>
          </p:cNvPr>
          <p:cNvSpPr txBox="1"/>
          <p:nvPr/>
        </p:nvSpPr>
        <p:spPr>
          <a:xfrm>
            <a:off x="5715000" y="2547520"/>
            <a:ext cx="12954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Quạt</a:t>
            </a:r>
          </a:p>
        </p:txBody>
      </p:sp>
      <p:sp>
        <p:nvSpPr>
          <p:cNvPr id="19" name="TextBox 18">
            <a:extLst>
              <a:ext uri="{FF2B5EF4-FFF2-40B4-BE49-F238E27FC236}">
                <a16:creationId xmlns:a16="http://schemas.microsoft.com/office/drawing/2014/main" id="{7516C6DB-A1EB-F138-BEE1-1BF95F5D6A4B}"/>
              </a:ext>
            </a:extLst>
          </p:cNvPr>
          <p:cNvSpPr txBox="1"/>
          <p:nvPr/>
        </p:nvSpPr>
        <p:spPr>
          <a:xfrm>
            <a:off x="7772400" y="2547520"/>
            <a:ext cx="19050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Áo phông</a:t>
            </a:r>
          </a:p>
        </p:txBody>
      </p:sp>
      <p:sp>
        <p:nvSpPr>
          <p:cNvPr id="20" name="TextBox 19">
            <a:extLst>
              <a:ext uri="{FF2B5EF4-FFF2-40B4-BE49-F238E27FC236}">
                <a16:creationId xmlns:a16="http://schemas.microsoft.com/office/drawing/2014/main" id="{26CBF608-0253-82E5-5DE0-19C2C7AB35E9}"/>
              </a:ext>
            </a:extLst>
          </p:cNvPr>
          <p:cNvSpPr txBox="1"/>
          <p:nvPr/>
        </p:nvSpPr>
        <p:spPr>
          <a:xfrm>
            <a:off x="10668000" y="2547520"/>
            <a:ext cx="10668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bơi</a:t>
            </a:r>
          </a:p>
        </p:txBody>
      </p:sp>
      <p:graphicFrame>
        <p:nvGraphicFramePr>
          <p:cNvPr id="21" name="Table 5">
            <a:extLst>
              <a:ext uri="{FF2B5EF4-FFF2-40B4-BE49-F238E27FC236}">
                <a16:creationId xmlns:a16="http://schemas.microsoft.com/office/drawing/2014/main" id="{1919CD28-F488-0F47-078B-6EE9FFF3028A}"/>
              </a:ext>
            </a:extLst>
          </p:cNvPr>
          <p:cNvGraphicFramePr>
            <a:graphicFrameLocks noGrp="1"/>
          </p:cNvGraphicFramePr>
          <p:nvPr>
            <p:extLst>
              <p:ext uri="{D42A27DB-BD31-4B8C-83A1-F6EECF244321}">
                <p14:modId xmlns:p14="http://schemas.microsoft.com/office/powerpoint/2010/main" val="2774783275"/>
              </p:ext>
            </p:extLst>
          </p:nvPr>
        </p:nvGraphicFramePr>
        <p:xfrm>
          <a:off x="495300" y="3787260"/>
          <a:ext cx="11658600" cy="231648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2274691430"/>
                    </a:ext>
                  </a:extLst>
                </a:gridCol>
                <a:gridCol w="2659380">
                  <a:extLst>
                    <a:ext uri="{9D8B030D-6E8A-4147-A177-3AD203B41FA5}">
                      <a16:colId xmlns:a16="http://schemas.microsoft.com/office/drawing/2014/main" val="2168274674"/>
                    </a:ext>
                  </a:extLst>
                </a:gridCol>
                <a:gridCol w="2004060">
                  <a:extLst>
                    <a:ext uri="{9D8B030D-6E8A-4147-A177-3AD203B41FA5}">
                      <a16:colId xmlns:a16="http://schemas.microsoft.com/office/drawing/2014/main" val="2500422255"/>
                    </a:ext>
                  </a:extLst>
                </a:gridCol>
                <a:gridCol w="2331720">
                  <a:extLst>
                    <a:ext uri="{9D8B030D-6E8A-4147-A177-3AD203B41FA5}">
                      <a16:colId xmlns:a16="http://schemas.microsoft.com/office/drawing/2014/main" val="3328266534"/>
                    </a:ext>
                  </a:extLst>
                </a:gridCol>
                <a:gridCol w="2331720">
                  <a:extLst>
                    <a:ext uri="{9D8B030D-6E8A-4147-A177-3AD203B41FA5}">
                      <a16:colId xmlns:a16="http://schemas.microsoft.com/office/drawing/2014/main" val="2384931506"/>
                    </a:ext>
                  </a:extLst>
                </a:gridCol>
              </a:tblGrid>
              <a:tr h="370840">
                <a:tc>
                  <a:txBody>
                    <a:bodyPr/>
                    <a:lstStyle/>
                    <a:p>
                      <a:pPr algn="ctr"/>
                      <a:r>
                        <a:rPr lang="en-US" sz="2800">
                          <a:solidFill>
                            <a:schemeClr val="tx1"/>
                          </a:solidFill>
                          <a:latin typeface="Nunito Black" pitchFamily="2" charset="0"/>
                        </a:rPr>
                        <a:t>Thời tiết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ăn thức uống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dùng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Trang phục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Hoạt động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179287"/>
                  </a:ext>
                </a:extLst>
              </a:tr>
              <a:tr h="370840">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p>
                      <a:pPr algn="ctr"/>
                      <a:endParaRPr lang="en-US" sz="2800">
                        <a:solidFill>
                          <a:schemeClr val="tx1"/>
                        </a:solidFill>
                        <a:latin typeface="Nunito Black" pitchFamily="2" charset="0"/>
                      </a:endParaRPr>
                    </a:p>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7870623"/>
                  </a:ext>
                </a:extLst>
              </a:tr>
            </a:tbl>
          </a:graphicData>
        </a:graphic>
      </p:graphicFrame>
      <p:sp>
        <p:nvSpPr>
          <p:cNvPr id="22" name="TextBox 21">
            <a:extLst>
              <a:ext uri="{FF2B5EF4-FFF2-40B4-BE49-F238E27FC236}">
                <a16:creationId xmlns:a16="http://schemas.microsoft.com/office/drawing/2014/main" id="{1997A639-05EF-A649-2A1E-2A34D90D0F49}"/>
              </a:ext>
            </a:extLst>
          </p:cNvPr>
          <p:cNvSpPr txBox="1"/>
          <p:nvPr/>
        </p:nvSpPr>
        <p:spPr>
          <a:xfrm>
            <a:off x="1219200" y="4727080"/>
            <a:ext cx="12954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Oi bức</a:t>
            </a:r>
          </a:p>
        </p:txBody>
      </p:sp>
      <p:sp>
        <p:nvSpPr>
          <p:cNvPr id="23" name="TextBox 22">
            <a:extLst>
              <a:ext uri="{FF2B5EF4-FFF2-40B4-BE49-F238E27FC236}">
                <a16:creationId xmlns:a16="http://schemas.microsoft.com/office/drawing/2014/main" id="{CA3F0BC3-0FA7-F1EE-C063-0B7B003F8342}"/>
              </a:ext>
            </a:extLst>
          </p:cNvPr>
          <p:cNvSpPr txBox="1"/>
          <p:nvPr/>
        </p:nvSpPr>
        <p:spPr>
          <a:xfrm>
            <a:off x="742950" y="5250300"/>
            <a:ext cx="2247899"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Nắng gắt</a:t>
            </a:r>
          </a:p>
        </p:txBody>
      </p:sp>
      <p:sp>
        <p:nvSpPr>
          <p:cNvPr id="25" name="TextBox 24">
            <a:extLst>
              <a:ext uri="{FF2B5EF4-FFF2-40B4-BE49-F238E27FC236}">
                <a16:creationId xmlns:a16="http://schemas.microsoft.com/office/drawing/2014/main" id="{879C1EB9-CAB3-B992-D429-64D159063D98}"/>
              </a:ext>
            </a:extLst>
          </p:cNvPr>
          <p:cNvSpPr txBox="1"/>
          <p:nvPr/>
        </p:nvSpPr>
        <p:spPr>
          <a:xfrm>
            <a:off x="2743200" y="4727080"/>
            <a:ext cx="2666999"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Nước giải khát</a:t>
            </a:r>
          </a:p>
        </p:txBody>
      </p:sp>
      <p:sp>
        <p:nvSpPr>
          <p:cNvPr id="26" name="TextBox 25">
            <a:extLst>
              <a:ext uri="{FF2B5EF4-FFF2-40B4-BE49-F238E27FC236}">
                <a16:creationId xmlns:a16="http://schemas.microsoft.com/office/drawing/2014/main" id="{4001ADF2-3C65-BB3F-2946-62F2717A39A7}"/>
              </a:ext>
            </a:extLst>
          </p:cNvPr>
          <p:cNvSpPr txBox="1"/>
          <p:nvPr/>
        </p:nvSpPr>
        <p:spPr>
          <a:xfrm>
            <a:off x="3445863" y="5250300"/>
            <a:ext cx="1936229"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Hoa quả</a:t>
            </a:r>
          </a:p>
        </p:txBody>
      </p:sp>
      <p:sp>
        <p:nvSpPr>
          <p:cNvPr id="27" name="TextBox 26">
            <a:extLst>
              <a:ext uri="{FF2B5EF4-FFF2-40B4-BE49-F238E27FC236}">
                <a16:creationId xmlns:a16="http://schemas.microsoft.com/office/drawing/2014/main" id="{2CA43BA9-835B-52B1-D416-6E2FAD5E40AD}"/>
              </a:ext>
            </a:extLst>
          </p:cNvPr>
          <p:cNvSpPr txBox="1"/>
          <p:nvPr/>
        </p:nvSpPr>
        <p:spPr>
          <a:xfrm>
            <a:off x="5544642" y="4813671"/>
            <a:ext cx="1936228"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Điều hòa</a:t>
            </a:r>
          </a:p>
        </p:txBody>
      </p:sp>
      <p:sp>
        <p:nvSpPr>
          <p:cNvPr id="28" name="TextBox 27">
            <a:extLst>
              <a:ext uri="{FF2B5EF4-FFF2-40B4-BE49-F238E27FC236}">
                <a16:creationId xmlns:a16="http://schemas.microsoft.com/office/drawing/2014/main" id="{83EB5A81-9369-C366-9C32-DA1CC62CC0C7}"/>
              </a:ext>
            </a:extLst>
          </p:cNvPr>
          <p:cNvSpPr txBox="1"/>
          <p:nvPr/>
        </p:nvSpPr>
        <p:spPr>
          <a:xfrm>
            <a:off x="7785826" y="4727080"/>
            <a:ext cx="1997442"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Quần đùi</a:t>
            </a:r>
          </a:p>
        </p:txBody>
      </p:sp>
      <p:sp>
        <p:nvSpPr>
          <p:cNvPr id="30" name="TextBox 29">
            <a:extLst>
              <a:ext uri="{FF2B5EF4-FFF2-40B4-BE49-F238E27FC236}">
                <a16:creationId xmlns:a16="http://schemas.microsoft.com/office/drawing/2014/main" id="{C39E4BB8-ABD3-E94F-F9F3-1F6D358D1DCE}"/>
              </a:ext>
            </a:extLst>
          </p:cNvPr>
          <p:cNvSpPr txBox="1"/>
          <p:nvPr/>
        </p:nvSpPr>
        <p:spPr>
          <a:xfrm>
            <a:off x="8382000" y="5153800"/>
            <a:ext cx="12954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Váy </a:t>
            </a:r>
          </a:p>
        </p:txBody>
      </p:sp>
      <p:sp>
        <p:nvSpPr>
          <p:cNvPr id="31" name="TextBox 30">
            <a:extLst>
              <a:ext uri="{FF2B5EF4-FFF2-40B4-BE49-F238E27FC236}">
                <a16:creationId xmlns:a16="http://schemas.microsoft.com/office/drawing/2014/main" id="{44CE916F-E041-6B23-2B27-067FFA89BFD1}"/>
              </a:ext>
            </a:extLst>
          </p:cNvPr>
          <p:cNvSpPr txBox="1"/>
          <p:nvPr/>
        </p:nvSpPr>
        <p:spPr>
          <a:xfrm>
            <a:off x="7924800" y="5532270"/>
            <a:ext cx="1752600"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Áo ba lỗ</a:t>
            </a:r>
          </a:p>
        </p:txBody>
      </p:sp>
      <p:sp>
        <p:nvSpPr>
          <p:cNvPr id="32" name="TextBox 31">
            <a:extLst>
              <a:ext uri="{FF2B5EF4-FFF2-40B4-BE49-F238E27FC236}">
                <a16:creationId xmlns:a16="http://schemas.microsoft.com/office/drawing/2014/main" id="{EAFBBB2A-1198-0A85-C827-650D88D7533A}"/>
              </a:ext>
            </a:extLst>
          </p:cNvPr>
          <p:cNvSpPr txBox="1"/>
          <p:nvPr/>
        </p:nvSpPr>
        <p:spPr>
          <a:xfrm>
            <a:off x="9982356" y="4833920"/>
            <a:ext cx="1714344" cy="523220"/>
          </a:xfrm>
          <a:prstGeom prst="rect">
            <a:avLst/>
          </a:prstGeom>
          <a:noFill/>
        </p:spPr>
        <p:txBody>
          <a:bodyPr wrap="square" rtlCol="0">
            <a:spAutoFit/>
          </a:bodyPr>
          <a:lstStyle/>
          <a:p>
            <a:pPr algn="ctr"/>
            <a:r>
              <a:rPr lang="en-US" sz="2800">
                <a:solidFill>
                  <a:srgbClr val="FF0000"/>
                </a:solidFill>
                <a:latin typeface="Times New Roman" panose="02020603050405020304" pitchFamily="18" charset="0"/>
                <a:cs typeface="Times New Roman" panose="02020603050405020304" pitchFamily="18" charset="0"/>
              </a:rPr>
              <a:t>Đạp xe</a:t>
            </a:r>
          </a:p>
        </p:txBody>
      </p:sp>
      <p:sp>
        <p:nvSpPr>
          <p:cNvPr id="33" name="TextBox 32">
            <a:extLst>
              <a:ext uri="{FF2B5EF4-FFF2-40B4-BE49-F238E27FC236}">
                <a16:creationId xmlns:a16="http://schemas.microsoft.com/office/drawing/2014/main" id="{D5C3A132-DD69-DA60-30F9-5BCBF420B99B}"/>
              </a:ext>
            </a:extLst>
          </p:cNvPr>
          <p:cNvSpPr txBox="1"/>
          <p:nvPr/>
        </p:nvSpPr>
        <p:spPr>
          <a:xfrm>
            <a:off x="10052443" y="5357140"/>
            <a:ext cx="1751821"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Thả diều</a:t>
            </a:r>
          </a:p>
        </p:txBody>
      </p:sp>
      <p:sp>
        <p:nvSpPr>
          <p:cNvPr id="29" name="TextBox 28">
            <a:extLst>
              <a:ext uri="{FF2B5EF4-FFF2-40B4-BE49-F238E27FC236}">
                <a16:creationId xmlns:a16="http://schemas.microsoft.com/office/drawing/2014/main" id="{40655C1D-48B9-48F0-9455-C611F1729944}"/>
              </a:ext>
            </a:extLst>
          </p:cNvPr>
          <p:cNvSpPr txBox="1"/>
          <p:nvPr/>
        </p:nvSpPr>
        <p:spPr>
          <a:xfrm>
            <a:off x="5527594" y="5243262"/>
            <a:ext cx="1936228" cy="954107"/>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Quạt hơi nước</a:t>
            </a:r>
          </a:p>
        </p:txBody>
      </p:sp>
    </p:spTree>
    <p:extLst>
      <p:ext uri="{BB962C8B-B14F-4D97-AF65-F5344CB8AC3E}">
        <p14:creationId xmlns:p14="http://schemas.microsoft.com/office/powerpoint/2010/main" val="1504211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arn(inVertical)">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arn(inVertical)">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2" grpId="0"/>
      <p:bldP spid="23" grpId="0"/>
      <p:bldP spid="25" grpId="0"/>
      <p:bldP spid="26" grpId="0"/>
      <p:bldP spid="27" grpId="0"/>
      <p:bldP spid="28" grpId="0"/>
      <p:bldP spid="30" grpId="0"/>
      <p:bldP spid="31" grpId="0"/>
      <p:bldP spid="32" grpId="0"/>
      <p:bldP spid="33"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CCD22EC-874E-9810-7272-0254E6F7D431}"/>
              </a:ext>
            </a:extLst>
          </p:cNvPr>
          <p:cNvSpPr txBox="1"/>
          <p:nvPr/>
        </p:nvSpPr>
        <p:spPr>
          <a:xfrm>
            <a:off x="1263646" y="2201436"/>
            <a:ext cx="9785354" cy="3742164"/>
          </a:xfrm>
          <a:prstGeom prst="horizontalScroll">
            <a:avLst/>
          </a:prstGeom>
          <a:solidFill>
            <a:srgbClr val="73C532"/>
          </a:solidFill>
          <a:ln w="28575">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chắc</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chắn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sẽ</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kể</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về</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những</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chuyến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du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lịch</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kì</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thú</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mình</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ra</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biển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lên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núi</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đến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thăm</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những</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thành</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phố</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lớn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t>
            </a:r>
          </a:p>
          <a:p>
            <a:pPr>
              <a:lnSpc>
                <a:spcPct val="150000"/>
              </a:lnSpc>
            </a:pP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Để</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báo</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hiệu</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nói</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trực</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tiếp</a:t>
            </a:r>
            <a:endPar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a:p>
            <a:pPr>
              <a:lnSpc>
                <a:spcPct val="150000"/>
              </a:lnSpc>
            </a:pP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Để</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báo</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hiệu</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phần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liệt</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kê</a:t>
            </a:r>
            <a:endPar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a:p>
            <a:pPr>
              <a:lnSpc>
                <a:spcPct val="150000"/>
              </a:lnSpc>
            </a:pP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Để</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báo</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hiệu</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phần</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giải</a:t>
            </a:r>
            <a:r>
              <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thích</a:t>
            </a:r>
            <a:endParaRPr lang="en-US" sz="2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Oval 4"/>
          <p:cNvSpPr/>
          <p:nvPr/>
        </p:nvSpPr>
        <p:spPr>
          <a:xfrm>
            <a:off x="1657583" y="4510148"/>
            <a:ext cx="457200" cy="457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955938"/>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213974" y="1152034"/>
            <a:ext cx="9448800" cy="578882"/>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2. </a:t>
            </a:r>
            <a:r>
              <a:rPr lang="vi-VN"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Dấu hai chấm trong câu sau đây được dùng để làm gì?</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1941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76200" y="59307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914400" y="745470"/>
            <a:ext cx="9824745" cy="578882"/>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3</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Chọn</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chấm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hai</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chấm</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thay</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cho</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ô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vuông</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1018401" y="2057400"/>
            <a:ext cx="10210800" cy="1472744"/>
          </a:xfrm>
          <a:prstGeom prst="roundRect">
            <a:avLst/>
          </a:prstGeom>
          <a:noFill/>
          <a:ln w="28575">
            <a:noFill/>
            <a:prstDash val="sysDash"/>
          </a:ln>
        </p:spPr>
        <p:txBody>
          <a:bodyPr wrap="square">
            <a:spAutoFit/>
          </a:bodyPr>
          <a:lstStyle/>
          <a:p>
            <a:pPr lvl="0">
              <a:lnSpc>
                <a:spcPct val="150000"/>
              </a:lnSpc>
            </a:pPr>
            <a:r>
              <a:rPr lang="vi-VN" sz="2800" dirty="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a. Mùa hè có rất nhiều loài </a:t>
            </a:r>
            <a:r>
              <a:rPr lang="vi-VN" sz="280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hoa</a:t>
            </a:r>
            <a:r>
              <a:rPr lang="en-US" sz="280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 :    </a:t>
            </a:r>
            <a:r>
              <a:rPr lang="vi-VN" sz="280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hoa </a:t>
            </a:r>
            <a:r>
              <a:rPr lang="vi-VN" sz="2800" dirty="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hồng, hoa phượng, hoa mười giờ,… Hoa nào cũng đẹp, cũng rực rỡ </a:t>
            </a:r>
            <a:r>
              <a:rPr lang="vi-VN" sz="280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sắc màu</a:t>
            </a:r>
            <a:r>
              <a:rPr lang="en-US" sz="2800">
                <a:solidFill>
                  <a:srgbClr val="F92D67"/>
                </a:solidFill>
                <a:latin typeface="Times New Roman" panose="02020603050405020304" pitchFamily="18" charset="0"/>
                <a:ea typeface="Open Sans" panose="020B0606030504020204" pitchFamily="34" charset="0"/>
                <a:cs typeface="Times New Roman" panose="02020603050405020304" pitchFamily="18" charset="0"/>
              </a:rPr>
              <a:t> .</a:t>
            </a:r>
            <a:endParaRPr kumimoji="0" lang="en-US" sz="2800" b="0" i="0" u="none" strike="noStrike" kern="1200" cap="none" spc="0" normalizeH="0" baseline="0" noProof="0" dirty="0">
              <a:ln>
                <a:noFill/>
              </a:ln>
              <a:solidFill>
                <a:srgbClr val="F92D67"/>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CCD22EC-874E-9810-7272-0254E6F7D431}"/>
              </a:ext>
            </a:extLst>
          </p:cNvPr>
          <p:cNvSpPr txBox="1"/>
          <p:nvPr/>
        </p:nvSpPr>
        <p:spPr>
          <a:xfrm>
            <a:off x="1066800" y="3267617"/>
            <a:ext cx="10210800" cy="1472744"/>
          </a:xfrm>
          <a:prstGeom prst="roundRect">
            <a:avLst/>
          </a:prstGeom>
          <a:noFill/>
          <a:ln w="28575">
            <a:noFill/>
            <a:prstDash val="sysDash"/>
          </a:ln>
        </p:spPr>
        <p:txBody>
          <a:bodyPr wrap="square">
            <a:spAutoFit/>
          </a:bodyPr>
          <a:lstStyle/>
          <a:p>
            <a:pPr lvl="0">
              <a:lnSpc>
                <a:spcPct val="150000"/>
              </a:lnSpc>
            </a:pP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b.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Có</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nhiều</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hoạt</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động</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thú</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vị</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mà</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có</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thể</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khi</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hè</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đến</a:t>
            </a:r>
            <a:r>
              <a:rPr lang="en-US" sz="280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    đi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cắm</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trại</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đi</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tắm</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biển</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tham</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gia</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lạc</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bộ</a:t>
            </a:r>
            <a:r>
              <a:rPr lang="en-US" sz="28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87949D5-C5F7-4179-EA97-E7B2601C7BB6}"/>
              </a:ext>
            </a:extLst>
          </p:cNvPr>
          <p:cNvSpPr/>
          <p:nvPr/>
        </p:nvSpPr>
        <p:spPr>
          <a:xfrm>
            <a:off x="6553200" y="2356891"/>
            <a:ext cx="381001" cy="38630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D9423DA-33AB-7677-0FF2-63C96E418B7A}"/>
              </a:ext>
            </a:extLst>
          </p:cNvPr>
          <p:cNvSpPr/>
          <p:nvPr/>
        </p:nvSpPr>
        <p:spPr>
          <a:xfrm>
            <a:off x="10666708" y="2958403"/>
            <a:ext cx="381001" cy="38630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059492E9-8293-8DD1-08FD-363A1ABED932}"/>
              </a:ext>
            </a:extLst>
          </p:cNvPr>
          <p:cNvSpPr/>
          <p:nvPr/>
        </p:nvSpPr>
        <p:spPr>
          <a:xfrm>
            <a:off x="1981200" y="4261891"/>
            <a:ext cx="381001" cy="38630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 name="Picture 10" descr="A picture containing diagram&#10;&#10;Description automatically generated">
            <a:extLst>
              <a:ext uri="{FF2B5EF4-FFF2-40B4-BE49-F238E27FC236}">
                <a16:creationId xmlns:a16="http://schemas.microsoft.com/office/drawing/2014/main" id="{3C9CE059-90B3-AD02-9C92-EE472A5E9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709" y="684509"/>
            <a:ext cx="1144291" cy="1144291"/>
          </a:xfrm>
          <a:prstGeom prst="rect">
            <a:avLst/>
          </a:prstGeom>
        </p:spPr>
      </p:pic>
    </p:spTree>
    <p:extLst>
      <p:ext uri="{BB962C8B-B14F-4D97-AF65-F5344CB8AC3E}">
        <p14:creationId xmlns:p14="http://schemas.microsoft.com/office/powerpoint/2010/main" val="1106594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Times New Roman" panose="02020603050405020304" pitchFamily="18" charset="0"/>
                <a:cs typeface="Times New Roman" panose="02020603050405020304" pitchFamily="18" charset="0"/>
              </a:rPr>
              <a:t>Luyện</a:t>
            </a:r>
            <a:r>
              <a:rPr lang="en-US" sz="5400" dirty="0">
                <a:solidFill>
                  <a:srgbClr val="F92D67"/>
                </a:solidFill>
                <a:latin typeface="Times New Roman" panose="02020603050405020304" pitchFamily="18" charset="0"/>
                <a:cs typeface="Times New Roman" panose="02020603050405020304" pitchFamily="18" charset="0"/>
              </a:rPr>
              <a:t> </a:t>
            </a:r>
            <a:r>
              <a:rPr lang="en-US" sz="5400" dirty="0" err="1">
                <a:solidFill>
                  <a:srgbClr val="F92D67"/>
                </a:solidFill>
                <a:latin typeface="Times New Roman" panose="02020603050405020304" pitchFamily="18" charset="0"/>
                <a:cs typeface="Times New Roman" panose="02020603050405020304" pitchFamily="18" charset="0"/>
              </a:rPr>
              <a:t>viết</a:t>
            </a:r>
            <a:r>
              <a:rPr lang="en-US" sz="5400" dirty="0">
                <a:solidFill>
                  <a:srgbClr val="F92D67"/>
                </a:solidFill>
                <a:latin typeface="Times New Roman" panose="02020603050405020304" pitchFamily="18" charset="0"/>
                <a:cs typeface="Times New Roman" panose="02020603050405020304" pitchFamily="18" charset="0"/>
              </a:rPr>
              <a:t> </a:t>
            </a:r>
            <a:r>
              <a:rPr lang="en-US" sz="5400" dirty="0" err="1">
                <a:solidFill>
                  <a:srgbClr val="F92D67"/>
                </a:solidFill>
                <a:latin typeface="Times New Roman" panose="02020603050405020304" pitchFamily="18" charset="0"/>
                <a:cs typeface="Times New Roman" panose="02020603050405020304" pitchFamily="18" charset="0"/>
              </a:rPr>
              <a:t>đoạn</a:t>
            </a:r>
            <a:endParaRPr kumimoji="0" lang="en-US" sz="5400" b="0"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80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76200" y="3200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838200" y="381000"/>
            <a:ext cx="10162527" cy="919401"/>
          </a:xfrm>
          <a:prstGeom prst="roundRect">
            <a:avLst/>
          </a:prstGeom>
          <a:solidFill>
            <a:srgbClr val="FFFFCC"/>
          </a:solidFill>
          <a:ln w="28575">
            <a:solidFill>
              <a:schemeClr val="tx1"/>
            </a:solidFill>
            <a:prstDash val="sysDash"/>
          </a:ln>
        </p:spPr>
        <p:txBody>
          <a:bodyPr wrap="square">
            <a:spAutoFit/>
          </a:bodyPr>
          <a:lstStyle/>
          <a:p>
            <a:pPr lvl="0"/>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1.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lại</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chuyện</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Tạm</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mùa</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hè</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Trao</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đổi</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với</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bạn</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suy</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nghĩ</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cảm</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xúc</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về</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việc</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Diệu</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làm</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447800" y="1462440"/>
            <a:ext cx="8611225" cy="5243160"/>
          </a:xfrm>
          <a:prstGeom prst="rect">
            <a:avLst/>
          </a:prstGeom>
        </p:spPr>
      </p:pic>
      <p:sp>
        <p:nvSpPr>
          <p:cNvPr id="9" name="TextBox 8">
            <a:extLst>
              <a:ext uri="{FF2B5EF4-FFF2-40B4-BE49-F238E27FC236}">
                <a16:creationId xmlns:a16="http://schemas.microsoft.com/office/drawing/2014/main" id="{7CCD22EC-874E-9810-7272-0254E6F7D431}"/>
              </a:ext>
            </a:extLst>
          </p:cNvPr>
          <p:cNvSpPr txBox="1"/>
          <p:nvPr/>
        </p:nvSpPr>
        <p:spPr>
          <a:xfrm>
            <a:off x="3947148" y="3937644"/>
            <a:ext cx="1616078" cy="1464231"/>
          </a:xfrm>
          <a:prstGeom prst="roundRect">
            <a:avLst/>
          </a:prstGeom>
          <a:noFill/>
          <a:ln w="28575">
            <a:noFill/>
            <a:prstDash val="sysDash"/>
          </a:ln>
        </p:spPr>
        <p:txBody>
          <a:bodyPr wrap="square">
            <a:spAutoFit/>
          </a:bodyPr>
          <a:lstStyle/>
          <a:p>
            <a:pPr lvl="0"/>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Diệu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thấy</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bà</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kể</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chuyện</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rất</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hay,…</a:t>
            </a:r>
            <a:endParaRPr kumimoji="0" 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CCD22EC-874E-9810-7272-0254E6F7D431}"/>
              </a:ext>
            </a:extLst>
          </p:cNvPr>
          <p:cNvSpPr txBox="1"/>
          <p:nvPr/>
        </p:nvSpPr>
        <p:spPr>
          <a:xfrm>
            <a:off x="3947149" y="5430601"/>
            <a:ext cx="1616077" cy="783193"/>
          </a:xfrm>
          <a:prstGeom prst="roundRect">
            <a:avLst/>
          </a:prstGeom>
          <a:noFill/>
          <a:ln w="28575">
            <a:noFill/>
            <a:prstDash val="sysDash"/>
          </a:ln>
        </p:spPr>
        <p:txBody>
          <a:bodyPr wrap="square">
            <a:spAutoFit/>
          </a:bodyPr>
          <a:lstStyle/>
          <a:p>
            <a:pPr lvl="0"/>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Diệu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yêu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mọi</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người</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CCD22EC-874E-9810-7272-0254E6F7D431}"/>
              </a:ext>
            </a:extLst>
          </p:cNvPr>
          <p:cNvSpPr txBox="1"/>
          <p:nvPr/>
        </p:nvSpPr>
        <p:spPr>
          <a:xfrm>
            <a:off x="5467975" y="4278162"/>
            <a:ext cx="4495800" cy="783193"/>
          </a:xfrm>
          <a:prstGeom prst="roundRect">
            <a:avLst/>
          </a:prstGeom>
          <a:noFill/>
          <a:ln w="28575">
            <a:noFill/>
            <a:prstDash val="sysDash"/>
          </a:ln>
        </p:spPr>
        <p:txBody>
          <a:bodyPr wrap="square">
            <a:spAutoFit/>
          </a:bodyPr>
          <a:lstStyle/>
          <a:p>
            <a:pPr lvl="0"/>
            <a:r>
              <a:rPr lang="en-US" sz="2000"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Diệu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là</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cô</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bé</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thân</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thiện</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dễ</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rung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động</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yêu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quý</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hàng</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xóm</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CCD22EC-874E-9810-7272-0254E6F7D431}"/>
              </a:ext>
            </a:extLst>
          </p:cNvPr>
          <p:cNvSpPr txBox="1"/>
          <p:nvPr/>
        </p:nvSpPr>
        <p:spPr>
          <a:xfrm>
            <a:off x="5372725" y="5357734"/>
            <a:ext cx="4495800" cy="1123712"/>
          </a:xfrm>
          <a:prstGeom prst="roundRect">
            <a:avLst/>
          </a:prstGeom>
          <a:noFill/>
          <a:ln w="28575">
            <a:noFill/>
            <a:prstDash val="sysDash"/>
          </a:ln>
        </p:spPr>
        <p:txBody>
          <a:bodyPr wrap="square">
            <a:spAutoFit/>
          </a:bodyPr>
          <a:lstStyle/>
          <a:p>
            <a:pPr lvl="0"/>
            <a:r>
              <a:rPr lang="en-US" sz="2000"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Diệu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rất</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chịu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khó</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cuộc</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sống</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xung</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quanh</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là</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cô</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bé</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biết</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yêu</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thương</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mọi</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người</a:t>
            </a:r>
            <a:r>
              <a:rPr lang="en-US" sz="2000" b="1" dirty="0">
                <a:solidFill>
                  <a:srgbClr val="00800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DFAC0F08-51D7-B45C-A2F5-6F5AFD6BA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3536" y="320040"/>
            <a:ext cx="1048464" cy="1048464"/>
          </a:xfrm>
          <a:prstGeom prst="rect">
            <a:avLst/>
          </a:prstGeom>
        </p:spPr>
      </p:pic>
    </p:spTree>
    <p:extLst>
      <p:ext uri="{BB962C8B-B14F-4D97-AF65-F5344CB8AC3E}">
        <p14:creationId xmlns:p14="http://schemas.microsoft.com/office/powerpoint/2010/main" val="3388173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219200" y="468392"/>
            <a:ext cx="9785354" cy="1191816"/>
          </a:xfrm>
          <a:prstGeom prst="roundRect">
            <a:avLst/>
          </a:prstGeom>
          <a:solidFill>
            <a:srgbClr val="FFFFCC"/>
          </a:solidFill>
          <a:ln w="28575">
            <a:solidFill>
              <a:schemeClr val="tx1"/>
            </a:solidFill>
            <a:prstDash val="sysDash"/>
          </a:ln>
        </p:spPr>
        <p:txBody>
          <a:bodyPr wrap="square">
            <a:spAutoFit/>
          </a:bodyPr>
          <a:lstStyle/>
          <a:p>
            <a:pPr lvl="0"/>
            <a:r>
              <a:rPr kumimoji="0" lang="en-US" sz="32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2. </a:t>
            </a:r>
            <a:r>
              <a:rPr lang="vi-VN"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Nói về tình cảm, cảm xúc của em đối với một người bạn mà em yêu quý.</a:t>
            </a:r>
            <a:endParaRPr kumimoji="0" lang="en-US" sz="32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Group 6"/>
          <p:cNvGrpSpPr/>
          <p:nvPr/>
        </p:nvGrpSpPr>
        <p:grpSpPr>
          <a:xfrm>
            <a:off x="5334000" y="1796732"/>
            <a:ext cx="5429275" cy="1449198"/>
            <a:chOff x="5232901" y="4418202"/>
            <a:chExt cx="5429275" cy="1449198"/>
          </a:xfrm>
          <a:scene3d>
            <a:camera prst="orthographicFront">
              <a:rot lat="0" lon="0" rev="0"/>
            </a:camera>
            <a:lightRig rig="soft" dir="t">
              <a:rot lat="0" lon="0" rev="0"/>
            </a:lightRig>
          </a:scene3d>
        </p:grpSpPr>
        <p:sp>
          <p:nvSpPr>
            <p:cNvPr id="6" name="Wave 5"/>
            <p:cNvSpPr/>
            <p:nvPr/>
          </p:nvSpPr>
          <p:spPr>
            <a:xfrm>
              <a:off x="5314924" y="4418202"/>
              <a:ext cx="5276876" cy="1449198"/>
            </a:xfrm>
            <a:prstGeom prst="wave">
              <a:avLst/>
            </a:prstGeom>
            <a:solidFill>
              <a:srgbClr val="FDD9BB"/>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CCD22EC-874E-9810-7272-0254E6F7D431}"/>
                </a:ext>
              </a:extLst>
            </p:cNvPr>
            <p:cNvSpPr txBox="1"/>
            <p:nvPr/>
          </p:nvSpPr>
          <p:spPr>
            <a:xfrm>
              <a:off x="5232901" y="4526470"/>
              <a:ext cx="5429275" cy="1055608"/>
            </a:xfrm>
            <a:prstGeom prst="roundRect">
              <a:avLst/>
            </a:prstGeom>
            <a:noFill/>
            <a:ln w="28575">
              <a:noFill/>
              <a:prstDash val="sysDash"/>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muốn</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nói</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tình</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xúc</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của</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đối</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với</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nào</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a:t>
              </a:r>
              <a:r>
                <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grpSp>
      <p:sp>
        <p:nvSpPr>
          <p:cNvPr id="15" name="Wave 14"/>
          <p:cNvSpPr/>
          <p:nvPr/>
        </p:nvSpPr>
        <p:spPr>
          <a:xfrm>
            <a:off x="4884163" y="3245930"/>
            <a:ext cx="4925188" cy="1552497"/>
          </a:xfrm>
          <a:prstGeom prst="wav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19" name="Wave 18"/>
          <p:cNvSpPr/>
          <p:nvPr/>
        </p:nvSpPr>
        <p:spPr>
          <a:xfrm>
            <a:off x="3810000" y="5213112"/>
            <a:ext cx="5562600" cy="1643942"/>
          </a:xfrm>
          <a:prstGeom prst="wave">
            <a:avLst/>
          </a:prstGeom>
          <a:solidFill>
            <a:srgbClr val="F92D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CCD22EC-874E-9810-7272-0254E6F7D431}"/>
              </a:ext>
            </a:extLst>
          </p:cNvPr>
          <p:cNvSpPr txBox="1"/>
          <p:nvPr/>
        </p:nvSpPr>
        <p:spPr>
          <a:xfrm>
            <a:off x="3657600" y="5562600"/>
            <a:ext cx="5429275" cy="1055608"/>
          </a:xfrm>
          <a:prstGeom prst="roundRect">
            <a:avLst/>
          </a:prstGeom>
          <a:noFill/>
          <a:ln w="28575">
            <a:noFill/>
            <a:prstDash val="sysDash"/>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2800" b="0" i="0" u="none" strike="noStrike" kern="120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có</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tình</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xúc</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như</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thế</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nào</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đối</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với</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đó</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1" name="Group 20"/>
          <p:cNvGrpSpPr/>
          <p:nvPr/>
        </p:nvGrpSpPr>
        <p:grpSpPr>
          <a:xfrm>
            <a:off x="1127496" y="2306861"/>
            <a:ext cx="3552203" cy="2094359"/>
            <a:chOff x="1127496" y="2230062"/>
            <a:chExt cx="3552203" cy="2094359"/>
          </a:xfrm>
        </p:grpSpPr>
        <p:sp>
          <p:nvSpPr>
            <p:cNvPr id="17" name="Cloud 16"/>
            <p:cNvSpPr/>
            <p:nvPr/>
          </p:nvSpPr>
          <p:spPr>
            <a:xfrm>
              <a:off x="1127496" y="2230062"/>
              <a:ext cx="3552203" cy="207157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CCD22EC-874E-9810-7272-0254E6F7D431}"/>
                </a:ext>
              </a:extLst>
            </p:cNvPr>
            <p:cNvSpPr txBox="1"/>
            <p:nvPr/>
          </p:nvSpPr>
          <p:spPr>
            <a:xfrm>
              <a:off x="1447800" y="2315360"/>
              <a:ext cx="3027436" cy="2009061"/>
            </a:xfrm>
            <a:prstGeom prst="roundRect">
              <a:avLst/>
            </a:prstGeom>
            <a:noFill/>
            <a:ln w="28575">
              <a:noFill/>
              <a:prstDash val="sysDash"/>
            </a:ln>
          </p:spPr>
          <p:txBody>
            <a:bodyPr wrap="square">
              <a:spAutoFit/>
            </a:bodyPr>
            <a:lstStyle/>
            <a:p>
              <a:pPr lvl="0" algn="ctr"/>
              <a:r>
                <a:rPr kumimoji="0" lang="en-US" sz="2800" b="1" i="0" u="none" strike="noStrike" kern="1200" cap="none" spc="0" normalizeH="0" baseline="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Tình</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cảm</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cảm</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xúc</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của</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em</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đối</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với</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một</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người</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bạn</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sp>
        <p:nvSpPr>
          <p:cNvPr id="25" name="TextBox 24">
            <a:extLst>
              <a:ext uri="{FF2B5EF4-FFF2-40B4-BE49-F238E27FC236}">
                <a16:creationId xmlns:a16="http://schemas.microsoft.com/office/drawing/2014/main" id="{B95A7AC5-11DB-4CDD-DEA3-A436DD10AEC6}"/>
              </a:ext>
            </a:extLst>
          </p:cNvPr>
          <p:cNvSpPr txBox="1"/>
          <p:nvPr/>
        </p:nvSpPr>
        <p:spPr>
          <a:xfrm>
            <a:off x="4038600" y="3627390"/>
            <a:ext cx="6097136" cy="954107"/>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2800" b="0" i="0" u="none" strike="noStrike" kern="120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đó</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có</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điểm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gì</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khiến</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yêu</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quý</a:t>
            </a:r>
            <a:r>
              <a:rPr kumimoji="0" lang="en-US" sz="2800" b="0" i="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0"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450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457200" y="1227328"/>
            <a:ext cx="11353800" cy="3915966"/>
          </a:xfrm>
          <a:prstGeom prst="roundRect">
            <a:avLst/>
          </a:prstGeom>
          <a:noFill/>
          <a:ln w="28575">
            <a:noFill/>
            <a:prstDash val="sysDash"/>
          </a:ln>
        </p:spPr>
        <p:txBody>
          <a:bodyPr wrap="square">
            <a:spAutoFit/>
          </a:bodyPr>
          <a:lstStyle/>
          <a:p>
            <a:pPr algn="ctr"/>
            <a:r>
              <a:rPr lang="vi-VN" sz="3200" b="1" dirty="0">
                <a:solidFill>
                  <a:srgbClr val="FF0000"/>
                </a:solidFill>
                <a:latin typeface="+mj-lt"/>
                <a:ea typeface="Open Sans" panose="020B0606030504020204" pitchFamily="34" charset="0"/>
                <a:cs typeface="Open Sans" panose="020B0606030504020204" pitchFamily="34" charset="0"/>
              </a:rPr>
              <a:t>Bài tham khảo 1:</a:t>
            </a:r>
            <a:endParaRPr lang="vi-VN" sz="3200" dirty="0">
              <a:solidFill>
                <a:srgbClr val="FF0000"/>
              </a:solidFill>
              <a:latin typeface="+mj-lt"/>
              <a:ea typeface="Open Sans" panose="020B0606030504020204" pitchFamily="34" charset="0"/>
              <a:cs typeface="Open Sans" panose="020B0606030504020204" pitchFamily="34" charset="0"/>
            </a:endParaRPr>
          </a:p>
          <a:p>
            <a:r>
              <a:rPr lang="en-US" sz="3200" dirty="0">
                <a:solidFill>
                  <a:srgbClr val="008000"/>
                </a:solidFill>
                <a:latin typeface="+mj-lt"/>
                <a:ea typeface="Open Sans" panose="020B0606030504020204" pitchFamily="34" charset="0"/>
                <a:cs typeface="Open Sans" panose="020B0606030504020204" pitchFamily="34" charset="0"/>
              </a:rPr>
              <a:t>	</a:t>
            </a:r>
            <a:r>
              <a:rPr lang="vi-VN" sz="3200" dirty="0">
                <a:solidFill>
                  <a:srgbClr val="008000"/>
                </a:solidFill>
                <a:latin typeface="+mj-lt"/>
                <a:ea typeface="Open Sans" panose="020B0606030504020204" pitchFamily="34" charset="0"/>
                <a:cs typeface="Open Sans" panose="020B0606030504020204" pitchFamily="34" charset="0"/>
              </a:rPr>
              <a:t>Trong lớp em, bạn Minh là người mà em quý nhất. Bạn Minh là một người lớp trưởng gương mẫu. Bạn vừa học giỏi lại vừa đá bóng hay. Minh thường xuyên giúp đỡ các bạn trong lớp. Em thấy Minh là một người luôn biết quan tâm, chia sẻ với mọi người. Bạn ấy là một người tốt bụng. Em rất quý Minh và mong chúng em sẽ ngày càng thân thiết với nhau.</a:t>
            </a:r>
          </a:p>
        </p:txBody>
      </p:sp>
      <p:sp>
        <p:nvSpPr>
          <p:cNvPr id="10" name="TextBox 9">
            <a:extLst>
              <a:ext uri="{FF2B5EF4-FFF2-40B4-BE49-F238E27FC236}">
                <a16:creationId xmlns:a16="http://schemas.microsoft.com/office/drawing/2014/main" id="{7CCD22EC-874E-9810-7272-0254E6F7D431}"/>
              </a:ext>
            </a:extLst>
          </p:cNvPr>
          <p:cNvSpPr txBox="1"/>
          <p:nvPr/>
        </p:nvSpPr>
        <p:spPr>
          <a:xfrm>
            <a:off x="1203323" y="103617"/>
            <a:ext cx="9785354" cy="1191816"/>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3.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Viết</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2-3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câu</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thể</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hiện</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tình</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xúc</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của</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em</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đối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với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bạn</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theo</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gợi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ý c ở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bài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tập</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2.</a:t>
            </a:r>
          </a:p>
        </p:txBody>
      </p:sp>
      <p:pic>
        <p:nvPicPr>
          <p:cNvPr id="6" name="Picture 5" descr="A picture containing diagram&#10;&#10;Description automatically generated">
            <a:extLst>
              <a:ext uri="{FF2B5EF4-FFF2-40B4-BE49-F238E27FC236}">
                <a16:creationId xmlns:a16="http://schemas.microsoft.com/office/drawing/2014/main" id="{05C2E3CD-77A2-6D6C-FB81-B35DDF27E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2411" y="171721"/>
            <a:ext cx="1055608" cy="1055608"/>
          </a:xfrm>
          <a:prstGeom prst="rect">
            <a:avLst/>
          </a:prstGeom>
        </p:spPr>
      </p:pic>
    </p:spTree>
    <p:extLst>
      <p:ext uri="{BB962C8B-B14F-4D97-AF65-F5344CB8AC3E}">
        <p14:creationId xmlns:p14="http://schemas.microsoft.com/office/powerpoint/2010/main" val="346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24295" y="277362"/>
            <a:ext cx="9785354" cy="1055608"/>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3.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Viết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2-3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hiện</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cảm</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cảm</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xúc</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đối</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với</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theo</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gợi</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ý c ở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tập</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2.</a:t>
            </a:r>
          </a:p>
        </p:txBody>
      </p:sp>
      <p:sp>
        <p:nvSpPr>
          <p:cNvPr id="13" name="TextBox 12">
            <a:extLst>
              <a:ext uri="{FF2B5EF4-FFF2-40B4-BE49-F238E27FC236}">
                <a16:creationId xmlns:a16="http://schemas.microsoft.com/office/drawing/2014/main" id="{7CCD22EC-874E-9810-7272-0254E6F7D431}"/>
              </a:ext>
            </a:extLst>
          </p:cNvPr>
          <p:cNvSpPr txBox="1"/>
          <p:nvPr/>
        </p:nvSpPr>
        <p:spPr>
          <a:xfrm>
            <a:off x="224215" y="1618904"/>
            <a:ext cx="11743570" cy="3779758"/>
          </a:xfrm>
          <a:prstGeom prst="roundRect">
            <a:avLst/>
          </a:prstGeom>
          <a:noFill/>
          <a:ln w="28575">
            <a:noFill/>
            <a:prstDash val="sysDash"/>
          </a:ln>
        </p:spPr>
        <p:txBody>
          <a:bodyPr wrap="square">
            <a:spAutoFit/>
          </a:bodyPr>
          <a:lstStyle/>
          <a:p>
            <a:pPr algn="ctr"/>
            <a:r>
              <a:rPr lang="vi-VN" sz="36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Bài</a:t>
            </a:r>
            <a:r>
              <a:rPr lang="vi-VN" sz="36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làm</a:t>
            </a:r>
            <a:endParaRPr lang="en-US" sz="36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endParaRPr>
          </a:p>
          <a:p>
            <a:r>
              <a:rPr lang="en-US" sz="36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	</a:t>
            </a:r>
            <a:r>
              <a:rPr lang="vi-VN" sz="3600" dirty="0">
                <a:solidFill>
                  <a:srgbClr val="00B0F0"/>
                </a:solidFill>
                <a:latin typeface="Times New Roman" panose="02020603050405020304" pitchFamily="18" charset="0"/>
                <a:ea typeface="Open Sans" panose="020B0606030504020204" pitchFamily="34" charset="0"/>
                <a:cs typeface="Times New Roman" panose="02020603050405020304" pitchFamily="18" charset="0"/>
              </a:rPr>
              <a:t>Nga là người bạn cùng bàn của em, cũng là người mà em chơi thân nhất trong lớp. Nga là một người bạn rất tốt bụng và nhiệt tình. Mỗi khi em không hiểu bài, Nga đều giảng lại cho em những gì mà bạn ấy biết. Em rất quý Nga và mong chúng em sẽ mãi chơi thân với nhau.</a:t>
            </a:r>
          </a:p>
        </p:txBody>
      </p:sp>
    </p:spTree>
    <p:extLst>
      <p:ext uri="{BB962C8B-B14F-4D97-AF65-F5344CB8AC3E}">
        <p14:creationId xmlns:p14="http://schemas.microsoft.com/office/powerpoint/2010/main" val="2097553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62DF8-11B7-E79D-97DC-3AF4F0B02081}"/>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981200" y="381000"/>
            <a:ext cx="7905750" cy="6012016"/>
            <a:chOff x="2305050" y="34637"/>
            <a:chExt cx="8382000" cy="5702001"/>
          </a:xfrm>
        </p:grpSpPr>
        <p:pic>
          <p:nvPicPr>
            <p:cNvPr id="2"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4637"/>
              <a:ext cx="8382000" cy="570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979313-83FB-F3EB-1880-0FD34EF83B28}"/>
                </a:ext>
              </a:extLst>
            </p:cNvPr>
            <p:cNvSpPr txBox="1"/>
            <p:nvPr/>
          </p:nvSpPr>
          <p:spPr>
            <a:xfrm>
              <a:off x="3573366" y="1944917"/>
              <a:ext cx="6972300" cy="3123392"/>
            </a:xfrm>
            <a:prstGeom prst="rect">
              <a:avLst/>
            </a:prstGeom>
            <a:noFill/>
          </p:spPr>
          <p:txBody>
            <a:bodyPr wrap="square" rtlCol="0">
              <a:spAutoFit/>
            </a:bodyPr>
            <a:lstStyle/>
            <a:p>
              <a:pPr lvl="0">
                <a:defRPr/>
              </a:pPr>
              <a:r>
                <a:rPr lang="en-US" sz="3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Đọc</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lại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bài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viết</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của</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em</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cho</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và</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nghe</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góp</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ý.</a:t>
              </a:r>
            </a:p>
            <a:p>
              <a:pPr marL="0" marR="0" lvl="0" indent="0" defTabSz="609539" rtl="0" eaLnBrk="1" fontAlgn="auto" latinLnBrk="0" hangingPunct="1">
                <a:lnSpc>
                  <a:spcPct val="100000"/>
                </a:lnSpc>
                <a:spcBef>
                  <a:spcPts val="0"/>
                </a:spcBef>
                <a:spcAft>
                  <a:spcPts val="0"/>
                </a:spcAft>
                <a:buClrTx/>
                <a:buSzTx/>
                <a:buFontTx/>
                <a:buNone/>
                <a:tabLst/>
                <a:defRPr/>
              </a:pP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7" name="Picture 6">
            <a:extLst>
              <a:ext uri="{FF2B5EF4-FFF2-40B4-BE49-F238E27FC236}">
                <a16:creationId xmlns:a16="http://schemas.microsoft.com/office/drawing/2014/main" id="{F0CD8132-E8BD-94D3-D040-39C0ED03F7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9565" l="9752" r="98050">
                        <a14:foregroundMark x1="31383" y1="79130" x2="31383" y2="79130"/>
                        <a14:foregroundMark x1="24291" y1="78478" x2="24291" y2="78478"/>
                        <a14:foregroundMark x1="18794" y1="79130" x2="18794" y2="79130"/>
                        <a14:foregroundMark x1="17730" y1="78478" x2="17730" y2="78478"/>
                        <a14:foregroundMark x1="17021" y1="75000" x2="16667" y2="79130"/>
                        <a14:foregroundMark x1="75887" y1="74348" x2="75887" y2="74348"/>
                        <a14:foregroundMark x1="75709" y1="74348" x2="73582" y2="75652"/>
                        <a14:foregroundMark x1="70213" y1="73478" x2="70213" y2="73478"/>
                        <a14:foregroundMark x1="69326" y1="71522" x2="69326" y2="71522"/>
                        <a14:foregroundMark x1="62943" y1="70870" x2="62943" y2="70870"/>
                        <a14:foregroundMark x1="62057" y1="72174" x2="62057" y2="72174"/>
                        <a14:foregroundMark x1="61348" y1="46087" x2="61348" y2="46087"/>
                        <a14:foregroundMark x1="61348" y1="46087" x2="61348" y2="46087"/>
                        <a14:foregroundMark x1="65603" y1="46739" x2="65603" y2="46739"/>
                        <a14:foregroundMark x1="65603" y1="46739" x2="65603" y2="46739"/>
                        <a14:foregroundMark x1="62057" y1="46739" x2="62057" y2="46739"/>
                        <a14:foregroundMark x1="53723" y1="37174" x2="53723" y2="37174"/>
                        <a14:foregroundMark x1="53723" y1="35217" x2="53723" y2="35217"/>
                        <a14:foregroundMark x1="88475" y1="79783" x2="88475" y2="79783"/>
                        <a14:foregroundMark x1="88652" y1="79783" x2="88652" y2="79783"/>
                        <a14:foregroundMark x1="88652" y1="76304" x2="88652" y2="76304"/>
                        <a14:foregroundMark x1="90780" y1="75000" x2="92908" y2="81739"/>
                        <a14:foregroundMark x1="92908" y1="82391" x2="92908" y2="82391"/>
                        <a14:foregroundMark x1="93262" y1="83913" x2="98050" y2="84565"/>
                        <a14:foregroundMark x1="97872" y1="83913" x2="97872" y2="83913"/>
                        <a14:foregroundMark x1="97872" y1="83913" x2="97872" y2="83913"/>
                        <a14:foregroundMark x1="96631" y1="83913" x2="96631" y2="83913"/>
                        <a14:foregroundMark x1="96986" y1="83913" x2="96986" y2="83913"/>
                        <a14:foregroundMark x1="51418" y1="53043" x2="51418" y2="53043"/>
                        <a14:foregroundMark x1="51064" y1="53043" x2="51064" y2="53043"/>
                        <a14:foregroundMark x1="48936" y1="54348" x2="48050" y2="54348"/>
                        <a14:foregroundMark x1="44326" y1="47391" x2="44326" y2="47391"/>
                        <a14:foregroundMark x1="44326" y1="47391" x2="44149" y2="50217"/>
                        <a14:foregroundMark x1="42199" y1="55652" x2="42199" y2="55652"/>
                        <a14:foregroundMark x1="46454" y1="60435" x2="49468" y2="62609"/>
                        <a14:foregroundMark x1="49468" y1="60435" x2="50709" y2="60435"/>
                        <a14:foregroundMark x1="51950" y1="59130" x2="52837" y2="59130"/>
                        <a14:foregroundMark x1="53546" y1="59130" x2="54433" y2="60435"/>
                        <a14:foregroundMark x1="54433" y1="59783" x2="54433" y2="59783"/>
                        <a14:foregroundMark x1="53546" y1="55000" x2="53546" y2="55000"/>
                        <a14:foregroundMark x1="52837" y1="53696" x2="48936" y2="56304"/>
                        <a14:foregroundMark x1="47695" y1="55000" x2="47695" y2="55000"/>
                        <a14:foregroundMark x1="45922" y1="50217" x2="45922" y2="50217"/>
                        <a14:foregroundMark x1="42021" y1="47391" x2="42021" y2="49565"/>
                        <a14:foregroundMark x1="41312" y1="49565" x2="41312" y2="49565"/>
                        <a14:foregroundMark x1="40071" y1="49565" x2="40071" y2="51522"/>
                        <a14:foregroundMark x1="37943" y1="46739" x2="37943" y2="46739"/>
                        <a14:foregroundMark x1="41667" y1="50217" x2="41667" y2="50217"/>
                        <a14:foregroundMark x1="44326" y1="54348" x2="44326" y2="54348"/>
                        <a14:foregroundMark x1="44326" y1="54348" x2="44326" y2="54348"/>
                        <a14:foregroundMark x1="40957" y1="55000" x2="40957" y2="55000"/>
                        <a14:foregroundMark x1="37411" y1="53043" x2="37411" y2="53043"/>
                        <a14:foregroundMark x1="42908" y1="59783" x2="42908" y2="59783"/>
                        <a14:foregroundMark x1="44326" y1="58478" x2="46277" y2="59130"/>
                        <a14:foregroundMark x1="48936" y1="59130" x2="50709" y2="59130"/>
                        <a14:foregroundMark x1="52482" y1="58478" x2="52482" y2="58478"/>
                        <a14:foregroundMark x1="53723" y1="56304" x2="53723" y2="56304"/>
                        <a14:foregroundMark x1="54610" y1="57826" x2="54610" y2="57826"/>
                        <a14:foregroundMark x1="55319" y1="59130" x2="55319" y2="61304"/>
                        <a14:foregroundMark x1="63830" y1="47391" x2="63830" y2="47391"/>
                        <a14:foregroundMark x1="63830" y1="47391" x2="63830" y2="47391"/>
                        <a14:foregroundMark x1="62234" y1="44130" x2="62234" y2="44130"/>
                        <a14:foregroundMark x1="62234" y1="44130" x2="62234" y2="44130"/>
                        <a14:foregroundMark x1="61702" y1="44130" x2="61702" y2="44130"/>
                        <a14:foregroundMark x1="61702" y1="44130" x2="61702" y2="44130"/>
                        <a14:foregroundMark x1="60993" y1="44783" x2="60993" y2="44783"/>
                        <a14:foregroundMark x1="54610" y1="34348" x2="54610" y2="34348"/>
                        <a14:foregroundMark x1="54610" y1="34348" x2="53546" y2="34348"/>
                        <a14:foregroundMark x1="52837" y1="34348" x2="52837" y2="34348"/>
                        <a14:foregroundMark x1="72340" y1="57174" x2="72340" y2="57174"/>
                        <a14:foregroundMark x1="72340" y1="57174" x2="72340" y2="57174"/>
                        <a14:foregroundMark x1="73759" y1="55652" x2="73759" y2="55652"/>
                        <a14:foregroundMark x1="64362" y1="79783" x2="54078" y2="98261"/>
                        <a14:foregroundMark x1="44681" y1="79783" x2="39539" y2="98478"/>
                        <a14:foregroundMark x1="39539" y1="98478" x2="37943" y2="99565"/>
                        <a14:foregroundMark x1="20745" y1="85870" x2="25177" y2="99565"/>
                        <a14:foregroundMark x1="21986" y1="86522" x2="25887" y2="98261"/>
                        <a14:foregroundMark x1="87234" y1="83261" x2="88475" y2="96957"/>
                        <a14:foregroundMark x1="89539" y1="81739" x2="89362" y2="96304"/>
                      </a14:backgroundRemoval>
                    </a14:imgEffect>
                  </a14:imgLayer>
                </a14:imgProps>
              </a:ext>
            </a:extLst>
          </a:blip>
          <a:stretch>
            <a:fillRect/>
          </a:stretch>
        </p:blipFill>
        <p:spPr>
          <a:xfrm>
            <a:off x="7322594" y="4863684"/>
            <a:ext cx="4936706" cy="2183566"/>
          </a:xfrm>
          <a:prstGeom prst="rect">
            <a:avLst/>
          </a:prstGeom>
        </p:spPr>
      </p:pic>
    </p:spTree>
    <p:extLst>
      <p:ext uri="{BB962C8B-B14F-4D97-AF65-F5344CB8AC3E}">
        <p14:creationId xmlns:p14="http://schemas.microsoft.com/office/powerpoint/2010/main" val="99660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65635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4495800" y="7"/>
            <a:ext cx="7696200" cy="6857993"/>
          </a:xfrm>
          <a:prstGeom prst="rect">
            <a:avLst/>
          </a:prstGeom>
        </p:spPr>
      </p:pic>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a:solidFill>
                  <a:srgbClr val="F92D67"/>
                </a:solidFill>
                <a:latin typeface="Sigmar One" panose="00000500000000000000" pitchFamily="2" charset="0"/>
                <a:ea typeface="+mj-ea"/>
                <a:cs typeface="+mj-cs"/>
              </a:rPr>
              <a:t>    Dặn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4855134"/>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986591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r="88722"/>
          <a:stretch/>
        </p:blipFill>
        <p:spPr>
          <a:xfrm>
            <a:off x="0" y="0"/>
            <a:ext cx="1143000" cy="914400"/>
          </a:xfrm>
          <a:prstGeom prst="rect">
            <a:avLst/>
          </a:prstGeom>
        </p:spPr>
      </p:pic>
      <p:sp>
        <p:nvSpPr>
          <p:cNvPr id="6" name="Cloud 5">
            <a:extLst>
              <a:ext uri="{FF2B5EF4-FFF2-40B4-BE49-F238E27FC236}">
                <a16:creationId xmlns:a16="http://schemas.microsoft.com/office/drawing/2014/main" id="{9983C60C-E901-DAA5-AC1C-ABD9B76BCFAC}"/>
              </a:ext>
            </a:extLst>
          </p:cNvPr>
          <p:cNvSpPr/>
          <p:nvPr/>
        </p:nvSpPr>
        <p:spPr>
          <a:xfrm>
            <a:off x="4031657" y="1054613"/>
            <a:ext cx="4128686" cy="199458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Times New Roman" panose="02020603050405020304" pitchFamily="18" charset="0"/>
                <a:cs typeface="Times New Roman" panose="02020603050405020304" pitchFamily="18" charset="0"/>
              </a:rPr>
              <a:t>Trao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theo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nhóm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đôi</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8" name="TextBox 29"/>
          <p:cNvSpPr txBox="1"/>
          <p:nvPr/>
        </p:nvSpPr>
        <p:spPr>
          <a:xfrm>
            <a:off x="1066800" y="103064"/>
            <a:ext cx="10183318" cy="738664"/>
          </a:xfrm>
          <a:prstGeom prst="rect">
            <a:avLst/>
          </a:prstGeom>
        </p:spPr>
        <p:txBody>
          <a:bodyPr wrap="square" lIns="0" tIns="0" rIns="0" bIns="0" rtlCol="0" anchor="t">
            <a:spAutoFit/>
          </a:bodyPr>
          <a:lstStyle/>
          <a:p>
            <a:pPr algn="ctr">
              <a:lnSpc>
                <a:spcPts val="6400"/>
              </a:lnSpc>
              <a:spcBef>
                <a:spcPct val="0"/>
              </a:spcBef>
            </a:pP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Nói</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với</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bạn</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cảm</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nghĩ</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em</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khi</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mùa</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hè</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kết</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thúc</a:t>
            </a:r>
            <a:r>
              <a:rPr lang="en-US" sz="32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spc="-133" dirty="0">
              <a:solidFill>
                <a:srgbClr val="008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DB2DD22-29B2-C4C4-DD77-80D26F326D35}"/>
              </a:ext>
            </a:extLst>
          </p:cNvPr>
          <p:cNvSpPr txBox="1"/>
          <p:nvPr/>
        </p:nvSpPr>
        <p:spPr>
          <a:xfrm>
            <a:off x="838200" y="3657600"/>
            <a:ext cx="8610600" cy="1532334"/>
          </a:xfrm>
          <a:prstGeom prst="roundRect">
            <a:avLst/>
          </a:prstGeom>
          <a:solidFill>
            <a:schemeClr val="accent5">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M</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Mùa hè kết thúc, tớ cảm thấy hơi buồn vì tớ không được ở quê cùng ông bà nữa. Nhưng tớ cũng cảm thấy vui vì được đi học, được gặp lại thầy cô và các bạn.</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102564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8536" y="899539"/>
            <a:ext cx="10134600" cy="5940973"/>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C42408ED-562A-4EAC-2176-453F286291C9}"/>
              </a:ext>
            </a:extLst>
          </p:cNvPr>
          <p:cNvSpPr/>
          <p:nvPr/>
        </p:nvSpPr>
        <p:spPr>
          <a:xfrm>
            <a:off x="7865895" y="153961"/>
            <a:ext cx="3056313" cy="807720"/>
          </a:xfrm>
          <a:prstGeom prst="wedgeRoundRectCallout">
            <a:avLst>
              <a:gd name="adj1" fmla="val -40397"/>
              <a:gd name="adj2" fmla="val 76325"/>
              <a:gd name="adj3" fmla="val 16667"/>
            </a:avLst>
          </a:prstGeom>
          <a:solidFill>
            <a:schemeClr val="accent5">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Bức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 name="TextBox 29"/>
          <p:cNvSpPr txBox="1"/>
          <p:nvPr/>
        </p:nvSpPr>
        <p:spPr>
          <a:xfrm>
            <a:off x="1284782" y="138842"/>
            <a:ext cx="8927690" cy="735779"/>
          </a:xfrm>
          <a:prstGeom prst="rect">
            <a:avLst/>
          </a:prstGeom>
        </p:spPr>
        <p:txBody>
          <a:bodyPr wrap="square" lIns="0" tIns="0" rIns="0" bIns="0" rtlCol="0" anchor="t">
            <a:spAutoFit/>
          </a:bodyPr>
          <a:lstStyle/>
          <a:p>
            <a:pPr algn="ctr">
              <a:lnSpc>
                <a:spcPts val="6400"/>
              </a:lnSpc>
              <a:spcBef>
                <a:spcPct val="0"/>
              </a:spcBef>
            </a:pPr>
            <a:r>
              <a:rPr lang="en-US" sz="4000" b="1" spc="-133" dirty="0" err="1">
                <a:solidFill>
                  <a:srgbClr val="0070C0"/>
                </a:solidFill>
                <a:highlight>
                  <a:srgbClr val="FFFF00"/>
                </a:highlight>
                <a:latin typeface="Times New Roman" panose="02020603050405020304" pitchFamily="18" charset="0"/>
                <a:cs typeface="Times New Roman" panose="02020603050405020304" pitchFamily="18" charset="0"/>
              </a:rPr>
              <a:t>Tạm</a:t>
            </a:r>
            <a:r>
              <a:rPr lang="en-US" sz="4000" b="1" spc="-133"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00" b="1" spc="-133" dirty="0" err="1">
                <a:solidFill>
                  <a:srgbClr val="0070C0"/>
                </a:solidFill>
                <a:highlight>
                  <a:srgbClr val="FFFF00"/>
                </a:highlight>
                <a:latin typeface="Times New Roman" panose="02020603050405020304" pitchFamily="18" charset="0"/>
                <a:cs typeface="Times New Roman" panose="02020603050405020304" pitchFamily="18" charset="0"/>
              </a:rPr>
              <a:t>biệt</a:t>
            </a:r>
            <a:r>
              <a:rPr lang="en-US" sz="4000" b="1" spc="-133"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00" b="1" spc="-133" dirty="0" err="1">
                <a:solidFill>
                  <a:srgbClr val="0070C0"/>
                </a:solidFill>
                <a:highlight>
                  <a:srgbClr val="FFFF00"/>
                </a:highlight>
                <a:latin typeface="Times New Roman" panose="02020603050405020304" pitchFamily="18" charset="0"/>
                <a:cs typeface="Times New Roman" panose="02020603050405020304" pitchFamily="18" charset="0"/>
              </a:rPr>
              <a:t>mùa</a:t>
            </a:r>
            <a:r>
              <a:rPr lang="en-US" sz="4000" b="1" spc="-133"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00" b="1" spc="-133" dirty="0" err="1">
                <a:solidFill>
                  <a:srgbClr val="0070C0"/>
                </a:solidFill>
                <a:highlight>
                  <a:srgbClr val="FFFF00"/>
                </a:highlight>
                <a:latin typeface="Times New Roman" panose="02020603050405020304" pitchFamily="18" charset="0"/>
                <a:cs typeface="Times New Roman" panose="02020603050405020304" pitchFamily="18" charset="0"/>
              </a:rPr>
              <a:t>hè</a:t>
            </a:r>
            <a:endParaRPr lang="en-US" sz="4000" b="1" spc="-133" dirty="0">
              <a:solidFill>
                <a:srgbClr val="0070C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45133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C6258C25-9AC4-F6CB-0E86-31EDD3BE5F65}"/>
              </a:ext>
            </a:extLst>
          </p:cNvPr>
          <p:cNvPicPr>
            <a:picLocks noChangeAspect="1"/>
          </p:cNvPicPr>
          <p:nvPr/>
        </p:nvPicPr>
        <p:blipFill rotWithShape="1">
          <a:blip r:embed="rId2"/>
          <a:srcRect l="7989" r="4870" b="1"/>
          <a:stretch/>
        </p:blipFill>
        <p:spPr>
          <a:xfrm>
            <a:off x="-67324" y="-39887"/>
            <a:ext cx="12196243" cy="6857993"/>
          </a:xfrm>
          <a:prstGeom prst="rect">
            <a:avLst/>
          </a:prstGeom>
        </p:spPr>
      </p:pic>
      <p:sp>
        <p:nvSpPr>
          <p:cNvPr id="25" name="Rectangle 2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20" y="753377"/>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Times New Roman" panose="02020603050405020304" pitchFamily="18" charset="0"/>
                <a:ea typeface="+mj-ea"/>
                <a:cs typeface="Times New Roman" panose="02020603050405020304" pitchFamily="18" charset="0"/>
              </a:rPr>
              <a:t>Đọc</a:t>
            </a:r>
            <a:r>
              <a:rPr lang="en-US" sz="3600" dirty="0">
                <a:solidFill>
                  <a:srgbClr val="F92D67"/>
                </a:solidFill>
                <a:latin typeface="Times New Roman" panose="02020603050405020304" pitchFamily="18" charset="0"/>
                <a:ea typeface="+mj-ea"/>
                <a:cs typeface="Times New Roman" panose="02020603050405020304" pitchFamily="18" charset="0"/>
              </a:rPr>
              <a:t> </a:t>
            </a:r>
            <a:r>
              <a:rPr lang="en-US" sz="3600" dirty="0" err="1">
                <a:solidFill>
                  <a:srgbClr val="F92D67"/>
                </a:solidFill>
                <a:latin typeface="Times New Roman" panose="02020603050405020304" pitchFamily="18" charset="0"/>
                <a:ea typeface="+mj-ea"/>
                <a:cs typeface="Times New Roman" panose="02020603050405020304" pitchFamily="18" charset="0"/>
              </a:rPr>
              <a:t>văn</a:t>
            </a:r>
            <a:r>
              <a:rPr lang="en-US" sz="3600" dirty="0">
                <a:solidFill>
                  <a:srgbClr val="F92D67"/>
                </a:solidFill>
                <a:latin typeface="Times New Roman" panose="02020603050405020304" pitchFamily="18" charset="0"/>
                <a:ea typeface="+mj-ea"/>
                <a:cs typeface="Times New Roman" panose="02020603050405020304" pitchFamily="18" charset="0"/>
              </a:rPr>
              <a:t> </a:t>
            </a:r>
            <a:r>
              <a:rPr lang="en-US" sz="3600" dirty="0" err="1">
                <a:solidFill>
                  <a:srgbClr val="F92D67"/>
                </a:solidFill>
                <a:latin typeface="Times New Roman" panose="02020603050405020304" pitchFamily="18" charset="0"/>
                <a:ea typeface="+mj-ea"/>
                <a:cs typeface="Times New Roman" panose="02020603050405020304" pitchFamily="18" charset="0"/>
              </a:rPr>
              <a:t>bản</a:t>
            </a:r>
            <a:endParaRPr lang="en-US" sz="3600" dirty="0">
              <a:solidFill>
                <a:srgbClr val="F92D67"/>
              </a:solidFill>
              <a:latin typeface="Times New Roman" panose="02020603050405020304" pitchFamily="18" charset="0"/>
              <a:ea typeface="+mj-ea"/>
              <a:cs typeface="Times New Roman" panose="02020603050405020304" pitchFamily="18" charset="0"/>
            </a:endParaRPr>
          </a:p>
          <a:p>
            <a:pPr indent="-152408" algn="ctr">
              <a:lnSpc>
                <a:spcPct val="90000"/>
              </a:lnSpc>
              <a:spcBef>
                <a:spcPct val="0"/>
              </a:spcBef>
              <a:spcAft>
                <a:spcPts val="400"/>
              </a:spcAft>
            </a:pPr>
            <a:endParaRPr lang="en-US" sz="3600" dirty="0">
              <a:solidFill>
                <a:srgbClr val="40AFB9"/>
              </a:solidFill>
              <a:latin typeface="Times New Roman" panose="02020603050405020304" pitchFamily="18" charset="0"/>
              <a:ea typeface="+mj-ea"/>
              <a:cs typeface="Times New Roman" panose="02020603050405020304" pitchFamily="18" charset="0"/>
            </a:endParaRPr>
          </a:p>
        </p:txBody>
      </p:sp>
      <p:sp>
        <p:nvSpPr>
          <p:cNvPr id="29" name="Freeform: Shape 28">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3"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A2C8816B-132C-4433-807D-BE8737D46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4" y="5609070"/>
            <a:ext cx="780053" cy="747280"/>
            <a:chOff x="7011922" y="4095164"/>
            <a:chExt cx="1203067" cy="1152523"/>
          </a:xfrm>
        </p:grpSpPr>
        <p:sp>
          <p:nvSpPr>
            <p:cNvPr id="34" name="Rectangle 33">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FE43375-339B-4A67-BEC7-44D202CA1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62597" y="5490560"/>
            <a:ext cx="803394" cy="855268"/>
            <a:chOff x="10246841" y="5975889"/>
            <a:chExt cx="1378553" cy="1467564"/>
          </a:xfrm>
        </p:grpSpPr>
        <p:sp>
          <p:nvSpPr>
            <p:cNvPr id="38" name="Rectangle 37">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89DECC1B-0AAB-435F-81AE-4C770DACC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85868" y="6047146"/>
            <a:ext cx="1636826" cy="818413"/>
            <a:chOff x="8085870" y="5837885"/>
            <a:chExt cx="2055357" cy="1027679"/>
          </a:xfrm>
        </p:grpSpPr>
        <p:sp>
          <p:nvSpPr>
            <p:cNvPr id="42" name="Rectangle 41">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43" name="Isosceles Triangle 42">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grpSp>
      <p:pic>
        <p:nvPicPr>
          <p:cNvPr id="7" name="Picture 5">
            <a:extLst>
              <a:ext uri="{FF2B5EF4-FFF2-40B4-BE49-F238E27FC236}">
                <a16:creationId xmlns:a16="http://schemas.microsoft.com/office/drawing/2014/main" id="{FB1CDD8E-A095-9B0A-25AF-6330DA73F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33600" y="3429000"/>
            <a:ext cx="2149149" cy="2348797"/>
          </a:xfrm>
          <a:prstGeom prst="rect">
            <a:avLst/>
          </a:prstGeom>
        </p:spPr>
      </p:pic>
    </p:spTree>
    <p:extLst>
      <p:ext uri="{BB962C8B-B14F-4D97-AF65-F5344CB8AC3E}">
        <p14:creationId xmlns:p14="http://schemas.microsoft.com/office/powerpoint/2010/main" val="262544880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429000" y="144959"/>
            <a:ext cx="4419600" cy="723724"/>
          </a:xfrm>
          <a:prstGeom prst="rect">
            <a:avLst/>
          </a:prstGeom>
        </p:spPr>
        <p:txBody>
          <a:bodyPr wrap="square" lIns="0" tIns="0" rIns="0" bIns="0" rtlCol="0" anchor="t">
            <a:spAutoFit/>
          </a:bodyPr>
          <a:lstStyle/>
          <a:p>
            <a:pPr algn="ctr">
              <a:lnSpc>
                <a:spcPts val="6400"/>
              </a:lnSpc>
              <a:spcBef>
                <a:spcPct val="0"/>
              </a:spcBef>
            </a:pPr>
            <a:r>
              <a:rPr lang="en-US" sz="3600" spc="-133" dirty="0" err="1">
                <a:solidFill>
                  <a:srgbClr val="F92D67"/>
                </a:solidFill>
                <a:latin typeface="Times New Roman" panose="02020603050405020304" pitchFamily="18" charset="0"/>
                <a:cs typeface="Times New Roman" panose="02020603050405020304" pitchFamily="18" charset="0"/>
              </a:rPr>
              <a:t>Tạm</a:t>
            </a:r>
            <a:r>
              <a:rPr lang="en-US" sz="3600" spc="-133" dirty="0">
                <a:solidFill>
                  <a:srgbClr val="F92D67"/>
                </a:solidFill>
                <a:latin typeface="Times New Roman" panose="02020603050405020304" pitchFamily="18" charset="0"/>
                <a:cs typeface="Times New Roman" panose="02020603050405020304" pitchFamily="18" charset="0"/>
              </a:rPr>
              <a:t> </a:t>
            </a:r>
            <a:r>
              <a:rPr lang="en-US" sz="3600" spc="-133" dirty="0" err="1">
                <a:solidFill>
                  <a:srgbClr val="F92D67"/>
                </a:solidFill>
                <a:latin typeface="Times New Roman" panose="02020603050405020304" pitchFamily="18" charset="0"/>
                <a:cs typeface="Times New Roman" panose="02020603050405020304" pitchFamily="18" charset="0"/>
              </a:rPr>
              <a:t>biệt</a:t>
            </a:r>
            <a:r>
              <a:rPr lang="en-US" sz="3600" spc="-133" dirty="0">
                <a:solidFill>
                  <a:srgbClr val="F92D67"/>
                </a:solidFill>
                <a:latin typeface="Times New Roman" panose="02020603050405020304" pitchFamily="18" charset="0"/>
                <a:cs typeface="Times New Roman" panose="02020603050405020304" pitchFamily="18" charset="0"/>
              </a:rPr>
              <a:t> </a:t>
            </a:r>
            <a:r>
              <a:rPr lang="en-US" sz="3600" spc="-133" dirty="0" err="1">
                <a:solidFill>
                  <a:srgbClr val="F92D67"/>
                </a:solidFill>
                <a:latin typeface="Times New Roman" panose="02020603050405020304" pitchFamily="18" charset="0"/>
                <a:cs typeface="Times New Roman" panose="02020603050405020304" pitchFamily="18" charset="0"/>
              </a:rPr>
              <a:t>mùa</a:t>
            </a:r>
            <a:r>
              <a:rPr lang="en-US" sz="3600" spc="-133" dirty="0">
                <a:solidFill>
                  <a:srgbClr val="F92D67"/>
                </a:solidFill>
                <a:latin typeface="Times New Roman" panose="02020603050405020304" pitchFamily="18" charset="0"/>
                <a:cs typeface="Times New Roman" panose="02020603050405020304" pitchFamily="18" charset="0"/>
              </a:rPr>
              <a:t> </a:t>
            </a:r>
            <a:r>
              <a:rPr lang="en-US" sz="3600" spc="-133" dirty="0" err="1">
                <a:solidFill>
                  <a:srgbClr val="F92D67"/>
                </a:solidFill>
                <a:latin typeface="Times New Roman" panose="02020603050405020304" pitchFamily="18" charset="0"/>
                <a:cs typeface="Times New Roman" panose="02020603050405020304" pitchFamily="18" charset="0"/>
              </a:rPr>
              <a:t>hè</a:t>
            </a:r>
            <a:endParaRPr lang="en-US" sz="3600" spc="-133" dirty="0">
              <a:solidFill>
                <a:srgbClr val="F92D67"/>
              </a:solidFill>
              <a:latin typeface="Times New Roman" panose="02020603050405020304" pitchFamily="18" charset="0"/>
              <a:cs typeface="Times New Roman" panose="02020603050405020304" pitchFamily="18" charset="0"/>
            </a:endParaRPr>
          </a:p>
        </p:txBody>
      </p:sp>
      <p:sp>
        <p:nvSpPr>
          <p:cNvPr id="3" name="Rectangle 2"/>
          <p:cNvSpPr/>
          <p:nvPr/>
        </p:nvSpPr>
        <p:spPr>
          <a:xfrm>
            <a:off x="81718" y="1165622"/>
            <a:ext cx="11957881" cy="4862870"/>
          </a:xfrm>
          <a:prstGeom prst="rect">
            <a:avLst/>
          </a:prstGeom>
          <a:solidFill>
            <a:schemeClr val="bg2"/>
          </a:solidFill>
          <a:ln>
            <a:noFill/>
          </a:ln>
          <a:effectLst/>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2200" dirty="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algn="just"/>
            <a:r>
              <a:rPr lang="en-US" sz="2200" dirty="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2200" dirty="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2200" dirty="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Tạm biệt mùa hè, mai Diệu sẽ bước vào năm học mới…</a:t>
            </a:r>
          </a:p>
          <a:p>
            <a:pPr algn="r"/>
            <a:r>
              <a:rPr lang="vi-VN" sz="2200" dirty="0">
                <a:solidFill>
                  <a:srgbClr val="002060"/>
                </a:solidFill>
                <a:latin typeface="Times New Roman" panose="02020603050405020304" pitchFamily="18" charset="0"/>
                <a:cs typeface="Times New Roman" panose="02020603050405020304" pitchFamily="18" charset="0"/>
              </a:rPr>
              <a:t>(Theo Vũ Thị Huyền Trang)</a:t>
            </a:r>
          </a:p>
        </p:txBody>
      </p:sp>
    </p:spTree>
    <p:extLst>
      <p:ext uri="{BB962C8B-B14F-4D97-AF65-F5344CB8AC3E}">
        <p14:creationId xmlns:p14="http://schemas.microsoft.com/office/powerpoint/2010/main" val="28026459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2740</Words>
  <Application>Microsoft Office PowerPoint</Application>
  <PresentationFormat>Widescreen</PresentationFormat>
  <Paragraphs>179</Paragraphs>
  <Slides>41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Tahoma</vt:lpstr>
      <vt:lpstr>Open Sans</vt:lpstr>
      <vt:lpstr>Sriracha</vt:lpstr>
      <vt:lpstr>Sigmar One</vt:lpstr>
      <vt:lpstr>Nunito Black</vt:lpstr>
      <vt:lpstr>Times New Roman</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68</cp:revision>
  <dcterms:created xsi:type="dcterms:W3CDTF">2006-08-16T00:00:00Z</dcterms:created>
  <dcterms:modified xsi:type="dcterms:W3CDTF">2024-10-04T03:10:38Z</dcterms:modified>
  <dc:identifier>DAFDiO2oNAs</dc:identifier>
</cp:coreProperties>
</file>