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2"/>
    <p:sldMasterId id="2147483679" r:id="rId3"/>
    <p:sldMasterId id="2147483705" r:id="rId4"/>
  </p:sldMasterIdLst>
  <p:notesMasterIdLst>
    <p:notesMasterId r:id="rId17"/>
  </p:notesMasterIdLst>
  <p:sldIdLst>
    <p:sldId id="257" r:id="rId5"/>
    <p:sldId id="282" r:id="rId6"/>
    <p:sldId id="261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57" d="100"/>
          <a:sy n="57" d="100"/>
        </p:scale>
        <p:origin x="47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96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91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40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9210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562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143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5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268BB-C1B0-4A07-841E-B140DAEE97C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716F-5A96-4A9A-BE33-5D9C969214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pPr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pPr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4.png"/><Relationship Id="rId18" Type="http://schemas.openxmlformats.org/officeDocument/2006/relationships/image" Target="../media/image27.png"/><Relationship Id="rId26" Type="http://schemas.openxmlformats.org/officeDocument/2006/relationships/image" Target="../media/image32.png"/><Relationship Id="rId3" Type="http://schemas.openxmlformats.org/officeDocument/2006/relationships/image" Target="../media/image18.png"/><Relationship Id="rId21" Type="http://schemas.microsoft.com/office/2007/relationships/hdphoto" Target="../media/hdphoto7.wdp"/><Relationship Id="rId7" Type="http://schemas.openxmlformats.org/officeDocument/2006/relationships/image" Target="../media/image20.png"/><Relationship Id="rId12" Type="http://schemas.openxmlformats.org/officeDocument/2006/relationships/image" Target="../media/image23.gif"/><Relationship Id="rId17" Type="http://schemas.openxmlformats.org/officeDocument/2006/relationships/image" Target="../media/image26.png"/><Relationship Id="rId25" Type="http://schemas.microsoft.com/office/2007/relationships/hdphoto" Target="../media/hdphoto9.wdp"/><Relationship Id="rId2" Type="http://schemas.openxmlformats.org/officeDocument/2006/relationships/image" Target="../media/image17.gif"/><Relationship Id="rId16" Type="http://schemas.microsoft.com/office/2007/relationships/hdphoto" Target="../media/hdphoto6.wdp"/><Relationship Id="rId20" Type="http://schemas.openxmlformats.org/officeDocument/2006/relationships/image" Target="../media/image29.png"/><Relationship Id="rId29" Type="http://schemas.microsoft.com/office/2007/relationships/hdphoto" Target="../media/hdphoto11.wdp"/><Relationship Id="rId1" Type="http://schemas.openxmlformats.org/officeDocument/2006/relationships/slideLayout" Target="../slideLayouts/slideLayout37.xml"/><Relationship Id="rId6" Type="http://schemas.microsoft.com/office/2007/relationships/hdphoto" Target="../media/hdphoto2.wdp"/><Relationship Id="rId11" Type="http://schemas.openxmlformats.org/officeDocument/2006/relationships/image" Target="../media/image22.gif"/><Relationship Id="rId24" Type="http://schemas.openxmlformats.org/officeDocument/2006/relationships/image" Target="../media/image31.png"/><Relationship Id="rId32" Type="http://schemas.microsoft.com/office/2007/relationships/hdphoto" Target="../media/hdphoto12.wdp"/><Relationship Id="rId5" Type="http://schemas.openxmlformats.org/officeDocument/2006/relationships/image" Target="../media/image19.png"/><Relationship Id="rId15" Type="http://schemas.openxmlformats.org/officeDocument/2006/relationships/image" Target="../media/image25.png"/><Relationship Id="rId23" Type="http://schemas.microsoft.com/office/2007/relationships/hdphoto" Target="../media/hdphoto8.wdp"/><Relationship Id="rId28" Type="http://schemas.openxmlformats.org/officeDocument/2006/relationships/image" Target="../media/image33.png"/><Relationship Id="rId10" Type="http://schemas.microsoft.com/office/2007/relationships/hdphoto" Target="../media/hdphoto4.wdp"/><Relationship Id="rId19" Type="http://schemas.openxmlformats.org/officeDocument/2006/relationships/image" Target="../media/image28.gif"/><Relationship Id="rId31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21.png"/><Relationship Id="rId14" Type="http://schemas.microsoft.com/office/2007/relationships/hdphoto" Target="../media/hdphoto5.wdp"/><Relationship Id="rId22" Type="http://schemas.openxmlformats.org/officeDocument/2006/relationships/image" Target="../media/image30.png"/><Relationship Id="rId27" Type="http://schemas.microsoft.com/office/2007/relationships/hdphoto" Target="../media/hdphoto10.wdp"/><Relationship Id="rId30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13372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Tiếng Việt - Lớp 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60" y="2948940"/>
            <a:ext cx="3286125" cy="390906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1040765" y="76009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>
                <a:latin typeface="Arial-Rounded" panose="020B0500000000000000" charset="0"/>
                <a:cs typeface="Arial-Rounded" panose="020B0500000000000000" charset="0"/>
              </a:rPr>
              <a:t>1. Từ nào trong bài thơ thể hiện rõ nhất tình cảm của bạn nhỏ dành cho trường lớp?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225" y="266700"/>
            <a:ext cx="845820" cy="7924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401185" y="2419350"/>
            <a:ext cx="2404110" cy="1318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latin typeface="Arial-Rounded" panose="020B0500000000000000" charset="0"/>
                <a:cs typeface="Arial-Rounded" panose="020B0500000000000000" charset="0"/>
              </a:rPr>
              <a:t>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/>
        </p:nvSpPr>
        <p:spPr>
          <a:xfrm>
            <a:off x="614680" y="3644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2. Kết hợp từ ngữ ở cột A với từ ngữ ở cột B để tạo câu nêu đặc điểm?</a:t>
            </a:r>
          </a:p>
        </p:txBody>
      </p:sp>
      <p:sp>
        <p:nvSpPr>
          <p:cNvPr id="5" name="Oval 4"/>
          <p:cNvSpPr/>
          <p:nvPr/>
        </p:nvSpPr>
        <p:spPr>
          <a:xfrm>
            <a:off x="2778760" y="1562100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7657465" y="1490345"/>
            <a:ext cx="1044575" cy="5981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B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06830" y="25457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Gương mặt các bạn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66825" y="38030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Lời cô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66825" y="510159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Sân trường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459220" y="247459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nhộn nhịp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520180" y="3803015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ngọt ngào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59220" y="5101590"/>
            <a:ext cx="4068445" cy="8013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hồng hào</a:t>
            </a:r>
          </a:p>
        </p:txBody>
      </p:sp>
      <p:cxnSp>
        <p:nvCxnSpPr>
          <p:cNvPr id="13" name="Straight Arrow Connector 12"/>
          <p:cNvCxnSpPr>
            <a:stCxn id="7" idx="3"/>
            <a:endCxn id="12" idx="1"/>
          </p:cNvCxnSpPr>
          <p:nvPr/>
        </p:nvCxnSpPr>
        <p:spPr>
          <a:xfrm>
            <a:off x="5375275" y="2946400"/>
            <a:ext cx="1083945" cy="255587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11" idx="1"/>
          </p:cNvCxnSpPr>
          <p:nvPr/>
        </p:nvCxnSpPr>
        <p:spPr>
          <a:xfrm>
            <a:off x="5335270" y="4203700"/>
            <a:ext cx="1184910" cy="0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3"/>
            <a:endCxn id="10" idx="1"/>
          </p:cNvCxnSpPr>
          <p:nvPr/>
        </p:nvCxnSpPr>
        <p:spPr>
          <a:xfrm flipV="1">
            <a:off x="5335270" y="2875280"/>
            <a:ext cx="1123950" cy="262699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bldLvl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gặp lại các bạn ở bài sau nhé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615"/>
            <a:ext cx="12192000" cy="67904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7909" y="1227948"/>
            <a:ext cx="6760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Việt</a:t>
            </a:r>
            <a:endParaRPr lang="vi-V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384" y="1812723"/>
            <a:ext cx="949880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b="1" dirty="0" smtClean="0">
                <a:ln w="0"/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</a:t>
            </a:r>
            <a:r>
              <a:rPr lang="en-US" sz="40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Yêu</a:t>
            </a:r>
            <a:r>
              <a:rPr lang="en-US" sz="40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lắm</a:t>
            </a:r>
            <a:r>
              <a:rPr lang="en-US" sz="40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trường</a:t>
            </a:r>
            <a:r>
              <a:rPr lang="en-US" sz="40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ơi</a:t>
            </a:r>
            <a:r>
              <a:rPr lang="en-US" sz="4000" b="1" dirty="0" smtClean="0">
                <a:ln w="0"/>
                <a:solidFill>
                  <a:srgbClr val="FFFF00"/>
                </a:solidFill>
                <a:latin typeface="Times New Roman" panose="02020603050405020304" pitchFamily="18" charset="0"/>
                <a:ea typeface="HP001 4H" panose="020B0603050302020204" pitchFamily="34" charset="-127"/>
                <a:cs typeface="Times New Roman" panose="02020603050405020304" pitchFamily="18" charset="0"/>
              </a:rPr>
              <a:t>. (tr.55)</a:t>
            </a:r>
            <a:endParaRPr lang="en-US" sz="4000" b="1" dirty="0">
              <a:ln w="0"/>
              <a:solidFill>
                <a:srgbClr val="FFFF00"/>
              </a:solidFill>
              <a:latin typeface="Times New Roman" panose="02020603050405020304" pitchFamily="18" charset="0"/>
              <a:ea typeface="HP001 4H" panose="020B0603050302020204" pitchFamily="34" charset="-127"/>
              <a:cs typeface="Times New Roman" panose="02020603050405020304" pitchFamily="18" charset="0"/>
            </a:endParaRPr>
          </a:p>
          <a:p>
            <a:pPr algn="ctr"/>
            <a:endParaRPr lang="en-US" altLang="en-US" sz="3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vi-VN" sz="3200" b="1" dirty="0">
              <a:solidFill>
                <a:srgbClr val="FFFF00"/>
              </a:solidFill>
              <a:latin typeface="HP001 4 hàng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79904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14"/>
          <p:cNvGrpSpPr/>
          <p:nvPr/>
        </p:nvGrpSpPr>
        <p:grpSpPr>
          <a:xfrm>
            <a:off x="2867660" y="1442085"/>
            <a:ext cx="6456680" cy="2016125"/>
            <a:chOff x="2118480" y="1316166"/>
            <a:chExt cx="1512168" cy="1512168"/>
          </a:xfrm>
        </p:grpSpPr>
        <p:sp>
          <p:nvSpPr>
            <p:cNvPr id="16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  <a:latin typeface="Calibri" panose="020F0502020204030204"/>
                <a:ea typeface="SimSun" panose="02010600030101010101" pitchFamily="2" charset="-122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220833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defTabSz="1219200">
                <a:defRPr/>
              </a:pPr>
              <a:r>
                <a:rPr lang="en-US" altLang="zh-CN" sz="8000" spc="300" dirty="0">
                  <a:solidFill>
                    <a:srgbClr val="FFFFFF"/>
                  </a:solidFill>
                  <a:latin typeface="Arial Rounded MT Bold" panose="020F0704030504030204" charset="0"/>
                  <a:ea typeface="Microsoft YaHei" panose="020B0503020204020204" charset="-122"/>
                  <a:cs typeface="Arial Rounded MT Bold" panose="020F0704030504030204" charset="0"/>
                </a:rPr>
                <a:t>Tiết 1 + 2</a:t>
              </a:r>
              <a:endParaRPr lang="zh-CN" altLang="en-US" sz="8000" spc="300" dirty="0">
                <a:solidFill>
                  <a:srgbClr val="FFFFFF"/>
                </a:solidFill>
                <a:latin typeface="Arial Rounded MT Bold" panose="020F0704030504030204" charset="0"/>
                <a:ea typeface="Microsoft YaHei" panose="020B0503020204020204" charset="-122"/>
                <a:cs typeface="Arial Rounded MT Bold" panose="020F0704030504030204" charset="0"/>
              </a:endParaRPr>
            </a:p>
          </p:txBody>
        </p:sp>
      </p:grp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loud 3"/>
          <p:cNvSpPr/>
          <p:nvPr/>
        </p:nvSpPr>
        <p:spPr>
          <a:xfrm>
            <a:off x="2312035" y="1815465"/>
            <a:ext cx="7658100" cy="30226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2. Bạn nhỏ trong bài hát có tình cảm như thế nào với ngôi trường của mình?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530991" y="239395"/>
            <a:ext cx="4892284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lắm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ơi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10051415" y="5184775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Đọc mẫu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418449" y="239395"/>
            <a:ext cx="500482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lắm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 smtClean="0">
                <a:latin typeface="Arial-Rounded" panose="020B0500000000000000" charset="0"/>
                <a:cs typeface="Arial-Rounded" panose="020B0500000000000000" charset="0"/>
              </a:rPr>
              <a:t>ơi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10051415" y="5184775"/>
            <a:ext cx="1998345" cy="845185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Luyện đọc theo khổ</a:t>
            </a:r>
          </a:p>
        </p:txBody>
      </p:sp>
      <p:sp>
        <p:nvSpPr>
          <p:cNvPr id="2" name="Oval 1"/>
          <p:cNvSpPr/>
          <p:nvPr/>
        </p:nvSpPr>
        <p:spPr>
          <a:xfrm>
            <a:off x="1176020" y="11410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229100" y="200342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170420" y="39509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" grpId="0" animBg="1"/>
      <p:bldP spid="2" grpId="1" animBg="1"/>
      <p:bldP spid="3" grpId="0" bldLvl="0" animBg="1"/>
      <p:bldP spid="3" grpId="1" animBg="1"/>
      <p:bldP spid="6" grpId="0" bldLvl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3844182" y="267697"/>
            <a:ext cx="5059186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Yêu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lắm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>
                <a:latin typeface="Arial-Rounded" panose="020B0500000000000000" charset="0"/>
                <a:cs typeface="Arial-Rounded" panose="020B0500000000000000" charset="0"/>
              </a:rPr>
              <a:t>trường</a:t>
            </a:r>
            <a:r>
              <a:rPr lang="en-US" sz="400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4000" dirty="0" err="1" smtClean="0">
                <a:latin typeface="Arial-Rounded" panose="020B0500000000000000" charset="0"/>
                <a:cs typeface="Arial-Rounded" panose="020B0500000000000000" charset="0"/>
              </a:rPr>
              <a:t>ơi</a:t>
            </a:r>
            <a:r>
              <a:rPr lang="en-US" sz="4000" dirty="0" smtClean="0">
                <a:latin typeface="Arial-Rounded" panose="020B0500000000000000" charset="0"/>
                <a:cs typeface="Arial-Rounded" panose="020B0500000000000000" charset="0"/>
              </a:rPr>
              <a:t>!</a:t>
            </a:r>
            <a:endParaRPr lang="en-US" sz="400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80515" y="1208405"/>
            <a:ext cx="9074785" cy="5212080"/>
          </a:xfrm>
          <a:prstGeom prst="rect">
            <a:avLst/>
          </a:prstGeom>
        </p:spPr>
      </p:pic>
      <p:sp>
        <p:nvSpPr>
          <p:cNvPr id="9" name="Cloud 8"/>
          <p:cNvSpPr/>
          <p:nvPr/>
        </p:nvSpPr>
        <p:spPr>
          <a:xfrm>
            <a:off x="9951085" y="5083810"/>
            <a:ext cx="2078990" cy="9461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Thi đọc theo nhóm</a:t>
            </a:r>
          </a:p>
        </p:txBody>
      </p:sp>
      <p:sp>
        <p:nvSpPr>
          <p:cNvPr id="2" name="Oval 1"/>
          <p:cNvSpPr/>
          <p:nvPr/>
        </p:nvSpPr>
        <p:spPr>
          <a:xfrm>
            <a:off x="1176020" y="114109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4229100" y="2003425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7170420" y="3950970"/>
            <a:ext cx="537210" cy="5276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>
            <a:fillRect/>
          </a:stretch>
        </p:blipFill>
        <p:spPr>
          <a:xfrm>
            <a:off x="760997" y="107059"/>
            <a:ext cx="2514600" cy="9702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  <p:bldP spid="2" grpId="0" bldLvl="0" animBg="1"/>
      <p:bldP spid="2" grpId="1" animBg="1"/>
      <p:bldP spid="3" grpId="0" bldLvl="0" animBg="1"/>
      <p:bldP spid="3" grpId="1" animBg="1"/>
      <p:bldP spid="6" grpId="0" bldLvl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91440"/>
            <a:ext cx="11773535" cy="1325880"/>
          </a:xfrm>
        </p:spPr>
        <p:txBody>
          <a:bodyPr>
            <a:normAutofit/>
          </a:bodyPr>
          <a:lstStyle/>
          <a:p>
            <a:r>
              <a:rPr lang="en-US" sz="3600">
                <a:latin typeface="Arial-Rounded" panose="020B0500000000000000" charset="0"/>
                <a:cs typeface="Arial-Rounded" panose="020B0500000000000000" charset="0"/>
              </a:rPr>
              <a:t>1. Đọc khổ thơ tương ứng với từng bức tranh dưới đây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235" y="1203960"/>
            <a:ext cx="8778240" cy="5342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035" y="1793875"/>
            <a:ext cx="2879090" cy="3555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2935" y="957580"/>
            <a:ext cx="2415540" cy="3116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3725" y="4459605"/>
            <a:ext cx="2701290" cy="178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2.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Tìm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những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câu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thơ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tả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các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bạn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học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sinh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trong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giờ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>
                <a:latin typeface="Arial-Rounded" panose="020B0500000000000000" charset="0"/>
                <a:cs typeface="Arial-Rounded" panose="020B0500000000000000" charset="0"/>
              </a:rPr>
              <a:t>ra</a:t>
            </a:r>
            <a:r>
              <a:rPr lang="en-US" sz="3110" dirty="0">
                <a:latin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3110" dirty="0" err="1" smtClean="0">
                <a:latin typeface="Arial-Rounded" panose="020B0500000000000000" charset="0"/>
                <a:cs typeface="Arial-Rounded" panose="020B0500000000000000" charset="0"/>
              </a:rPr>
              <a:t>chơi</a:t>
            </a:r>
            <a:r>
              <a:rPr lang="en-US" sz="3110" dirty="0" smtClean="0">
                <a:latin typeface="Arial-Rounded" panose="020B0500000000000000" charset="0"/>
                <a:cs typeface="Arial-Rounded" panose="020B0500000000000000" charset="0"/>
              </a:rPr>
              <a:t>.</a:t>
            </a:r>
            <a:endParaRPr lang="en-US" sz="3110" dirty="0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3940" y="1098550"/>
            <a:ext cx="2665730" cy="1696085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/>
        </p:nvSpPr>
        <p:spPr>
          <a:xfrm>
            <a:off x="838200" y="254889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>
                <a:latin typeface="Arial-Rounded" panose="020B0500000000000000" charset="0"/>
                <a:cs typeface="Arial-Rounded" panose="020B0500000000000000" charset="0"/>
              </a:rPr>
              <a:t>3. Bạn nhỏ yêu những gì ở trường, lớp của mình?</a:t>
            </a:r>
          </a:p>
        </p:txBody>
      </p:sp>
      <p:sp>
        <p:nvSpPr>
          <p:cNvPr id="6" name="Cloud 5"/>
          <p:cNvSpPr/>
          <p:nvPr/>
        </p:nvSpPr>
        <p:spPr>
          <a:xfrm>
            <a:off x="3702050" y="3418840"/>
            <a:ext cx="5212715" cy="14300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hàng cây mát, sân trường, khung cửa sổ</a:t>
            </a:r>
          </a:p>
        </p:txBody>
      </p:sp>
      <p:sp>
        <p:nvSpPr>
          <p:cNvPr id="7" name="Title 1"/>
          <p:cNvSpPr>
            <a:spLocks noGrp="1"/>
          </p:cNvSpPr>
          <p:nvPr/>
        </p:nvSpPr>
        <p:spPr>
          <a:xfrm>
            <a:off x="777240" y="46285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110">
                <a:latin typeface="Arial-Rounded" panose="020B0500000000000000" charset="0"/>
                <a:cs typeface="Arial-Rounded" panose="020B0500000000000000" charset="0"/>
              </a:rPr>
              <a:t>4. Bạn nhỏ nhớ gì về cô giáo khi không đến lớp?</a:t>
            </a:r>
          </a:p>
        </p:txBody>
      </p:sp>
      <p:sp>
        <p:nvSpPr>
          <p:cNvPr id="8" name="Cloud 7"/>
          <p:cNvSpPr/>
          <p:nvPr/>
        </p:nvSpPr>
        <p:spPr>
          <a:xfrm>
            <a:off x="3722370" y="5598795"/>
            <a:ext cx="5212715" cy="11264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-Rounded" panose="020B0500000000000000" charset="0"/>
                <a:cs typeface="Arial-Rounded" panose="020B0500000000000000" charset="0"/>
              </a:rPr>
              <a:t>Nhớ lời cô ngọt ngào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 bldLvl="0" animBg="1"/>
      <p:bldP spid="6" grpId="1" animBg="1"/>
      <p:bldP spid="7" grpId="0"/>
      <p:bldP spid="7" grpId="1"/>
      <p:bldP spid="8" grpId="0" bldLvl="0" animBg="1"/>
      <p:bldP spid="8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266</Words>
  <Application>Microsoft Office PowerPoint</Application>
  <PresentationFormat>Widescreen</PresentationFormat>
  <Paragraphs>48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Microsoft YaHei</vt:lpstr>
      <vt:lpstr>SimSun</vt:lpstr>
      <vt:lpstr>SimSun</vt:lpstr>
      <vt:lpstr>Arial</vt:lpstr>
      <vt:lpstr>Arial Rounded MT Bold</vt:lpstr>
      <vt:lpstr>Arial-Rounded</vt:lpstr>
      <vt:lpstr>Calibri</vt:lpstr>
      <vt:lpstr>Calibri Light</vt:lpstr>
      <vt:lpstr>HP001 4 hàng</vt:lpstr>
      <vt:lpstr>HP001 4H</vt:lpstr>
      <vt:lpstr>黑体</vt:lpstr>
      <vt:lpstr>Times New Roman</vt:lpstr>
      <vt:lpstr>1_Office Theme</vt:lpstr>
      <vt:lpstr>2_Office Theme</vt:lpstr>
      <vt:lpstr>2_Office 主题​​</vt:lpstr>
      <vt:lpstr>5_Office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Đọc khổ thơ tương ứng với từng bức tranh dưới đây</vt:lpstr>
      <vt:lpstr>2. Tìm những câu thơ tả các bạn học sinh trong giờ ra chơi.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Tiếng Việt - Lớp 2</dc:title>
  <dc:creator>Administrator</dc:creator>
  <cp:lastModifiedBy>Admin</cp:lastModifiedBy>
  <cp:revision>14</cp:revision>
  <dcterms:created xsi:type="dcterms:W3CDTF">2021-05-25T03:09:35Z</dcterms:created>
  <dcterms:modified xsi:type="dcterms:W3CDTF">2024-10-06T05:07:54Z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