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2" r:id="rId2"/>
    <p:sldId id="268" r:id="rId3"/>
    <p:sldId id="257" r:id="rId4"/>
    <p:sldId id="258" r:id="rId5"/>
    <p:sldId id="259" r:id="rId6"/>
    <p:sldId id="260"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snapToGrid="0">
      <p:cViewPr varScale="1">
        <p:scale>
          <a:sx n="61" d="100"/>
          <a:sy n="61" d="100"/>
        </p:scale>
        <p:origin x="364" y="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969C63-F875-40D0-8303-255F705CB5DD}" type="datetimeFigureOut">
              <a:rPr lang="en-US" smtClean="0"/>
              <a:pPr/>
              <a:t>10/6/2024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D14F67-C32B-46AE-A70F-C6AD66743EA0}" type="slidenum">
              <a:rPr lang="en-US" smtClean="0"/>
              <a:pPr/>
              <a:t>‹#›</a:t>
            </a:fld>
            <a:endParaRPr lang="en-US"/>
          </a:p>
        </p:txBody>
      </p:sp>
    </p:spTree>
    <p:extLst>
      <p:ext uri="{BB962C8B-B14F-4D97-AF65-F5344CB8AC3E}">
        <p14:creationId xmlns:p14="http://schemas.microsoft.com/office/powerpoint/2010/main" val="619219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pPr/>
              <a:t>3</a:t>
            </a:fld>
            <a:endParaRPr lang="en-US"/>
          </a:p>
        </p:txBody>
      </p:sp>
    </p:spTree>
    <p:extLst>
      <p:ext uri="{BB962C8B-B14F-4D97-AF65-F5344CB8AC3E}">
        <p14:creationId xmlns:p14="http://schemas.microsoft.com/office/powerpoint/2010/main" val="2801932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fld id="{5C02AEFD-FEDB-4542-BE9E-D4DED9AFC90C}" type="slidenum">
              <a:rPr lang="en-US" smtClean="0"/>
              <a:pPr/>
              <a:t>5</a:t>
            </a:fld>
            <a:endParaRPr lang="en-US"/>
          </a:p>
        </p:txBody>
      </p:sp>
    </p:spTree>
    <p:extLst>
      <p:ext uri="{BB962C8B-B14F-4D97-AF65-F5344CB8AC3E}">
        <p14:creationId xmlns:p14="http://schemas.microsoft.com/office/powerpoint/2010/main" val="1533099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pPr/>
              <a:t>7</a:t>
            </a:fld>
            <a:endParaRPr lang="en-US"/>
          </a:p>
        </p:txBody>
      </p:sp>
    </p:spTree>
    <p:extLst>
      <p:ext uri="{BB962C8B-B14F-4D97-AF65-F5344CB8AC3E}">
        <p14:creationId xmlns:p14="http://schemas.microsoft.com/office/powerpoint/2010/main" val="797601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78FE33-85D3-4FCC-AE84-F935B956137F}" type="datetimeFigureOut">
              <a:rPr lang="en-US" smtClean="0"/>
              <a:pPr/>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1260A-2B2C-45DD-BBA3-26C28266EB0A}" type="slidenum">
              <a:rPr lang="en-US" smtClean="0"/>
              <a:pPr/>
              <a:t>‹#›</a:t>
            </a:fld>
            <a:endParaRPr lang="en-US"/>
          </a:p>
        </p:txBody>
      </p:sp>
    </p:spTree>
    <p:extLst>
      <p:ext uri="{BB962C8B-B14F-4D97-AF65-F5344CB8AC3E}">
        <p14:creationId xmlns:p14="http://schemas.microsoft.com/office/powerpoint/2010/main" val="1495102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78FE33-85D3-4FCC-AE84-F935B956137F}" type="datetimeFigureOut">
              <a:rPr lang="en-US" smtClean="0"/>
              <a:pPr/>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1260A-2B2C-45DD-BBA3-26C28266EB0A}" type="slidenum">
              <a:rPr lang="en-US" smtClean="0"/>
              <a:pPr/>
              <a:t>‹#›</a:t>
            </a:fld>
            <a:endParaRPr lang="en-US"/>
          </a:p>
        </p:txBody>
      </p:sp>
    </p:spTree>
    <p:extLst>
      <p:ext uri="{BB962C8B-B14F-4D97-AF65-F5344CB8AC3E}">
        <p14:creationId xmlns:p14="http://schemas.microsoft.com/office/powerpoint/2010/main" val="1395115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78FE33-85D3-4FCC-AE84-F935B956137F}" type="datetimeFigureOut">
              <a:rPr lang="en-US" smtClean="0"/>
              <a:pPr/>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1260A-2B2C-45DD-BBA3-26C28266EB0A}" type="slidenum">
              <a:rPr lang="en-US" smtClean="0"/>
              <a:pPr/>
              <a:t>‹#›</a:t>
            </a:fld>
            <a:endParaRPr lang="en-US"/>
          </a:p>
        </p:txBody>
      </p:sp>
    </p:spTree>
    <p:extLst>
      <p:ext uri="{BB962C8B-B14F-4D97-AF65-F5344CB8AC3E}">
        <p14:creationId xmlns:p14="http://schemas.microsoft.com/office/powerpoint/2010/main" val="304884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pPr/>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pPr/>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1579432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78FE33-85D3-4FCC-AE84-F935B956137F}" type="datetimeFigureOut">
              <a:rPr lang="en-US" smtClean="0"/>
              <a:pPr/>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1260A-2B2C-45DD-BBA3-26C28266EB0A}" type="slidenum">
              <a:rPr lang="en-US" smtClean="0"/>
              <a:pPr/>
              <a:t>‹#›</a:t>
            </a:fld>
            <a:endParaRPr lang="en-US"/>
          </a:p>
        </p:txBody>
      </p:sp>
    </p:spTree>
    <p:extLst>
      <p:ext uri="{BB962C8B-B14F-4D97-AF65-F5344CB8AC3E}">
        <p14:creationId xmlns:p14="http://schemas.microsoft.com/office/powerpoint/2010/main" val="478151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E78FE33-85D3-4FCC-AE84-F935B956137F}" type="datetimeFigureOut">
              <a:rPr lang="en-US" smtClean="0"/>
              <a:pPr/>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1260A-2B2C-45DD-BBA3-26C28266EB0A}" type="slidenum">
              <a:rPr lang="en-US" smtClean="0"/>
              <a:pPr/>
              <a:t>‹#›</a:t>
            </a:fld>
            <a:endParaRPr lang="en-US"/>
          </a:p>
        </p:txBody>
      </p:sp>
    </p:spTree>
    <p:extLst>
      <p:ext uri="{BB962C8B-B14F-4D97-AF65-F5344CB8AC3E}">
        <p14:creationId xmlns:p14="http://schemas.microsoft.com/office/powerpoint/2010/main" val="3139293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78FE33-85D3-4FCC-AE84-F935B956137F}" type="datetimeFigureOut">
              <a:rPr lang="en-US" smtClean="0"/>
              <a:pPr/>
              <a:t>10/6/2024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1260A-2B2C-45DD-BBA3-26C28266EB0A}" type="slidenum">
              <a:rPr lang="en-US" smtClean="0"/>
              <a:pPr/>
              <a:t>‹#›</a:t>
            </a:fld>
            <a:endParaRPr lang="en-US"/>
          </a:p>
        </p:txBody>
      </p:sp>
    </p:spTree>
    <p:extLst>
      <p:ext uri="{BB962C8B-B14F-4D97-AF65-F5344CB8AC3E}">
        <p14:creationId xmlns:p14="http://schemas.microsoft.com/office/powerpoint/2010/main" val="2389718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78FE33-85D3-4FCC-AE84-F935B956137F}" type="datetimeFigureOut">
              <a:rPr lang="en-US" smtClean="0"/>
              <a:pPr/>
              <a:t>10/6/2024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B1260A-2B2C-45DD-BBA3-26C28266EB0A}" type="slidenum">
              <a:rPr lang="en-US" smtClean="0"/>
              <a:pPr/>
              <a:t>‹#›</a:t>
            </a:fld>
            <a:endParaRPr lang="en-US"/>
          </a:p>
        </p:txBody>
      </p:sp>
    </p:spTree>
    <p:extLst>
      <p:ext uri="{BB962C8B-B14F-4D97-AF65-F5344CB8AC3E}">
        <p14:creationId xmlns:p14="http://schemas.microsoft.com/office/powerpoint/2010/main" val="2890398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78FE33-85D3-4FCC-AE84-F935B956137F}" type="datetimeFigureOut">
              <a:rPr lang="en-US" smtClean="0"/>
              <a:pPr/>
              <a:t>10/6/2024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B1260A-2B2C-45DD-BBA3-26C28266EB0A}" type="slidenum">
              <a:rPr lang="en-US" smtClean="0"/>
              <a:pPr/>
              <a:t>‹#›</a:t>
            </a:fld>
            <a:endParaRPr lang="en-US"/>
          </a:p>
        </p:txBody>
      </p:sp>
    </p:spTree>
    <p:extLst>
      <p:ext uri="{BB962C8B-B14F-4D97-AF65-F5344CB8AC3E}">
        <p14:creationId xmlns:p14="http://schemas.microsoft.com/office/powerpoint/2010/main" val="2989911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8FE33-85D3-4FCC-AE84-F935B956137F}" type="datetimeFigureOut">
              <a:rPr lang="en-US" smtClean="0"/>
              <a:pPr/>
              <a:t>10/6/2024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B1260A-2B2C-45DD-BBA3-26C28266EB0A}" type="slidenum">
              <a:rPr lang="en-US" smtClean="0"/>
              <a:pPr/>
              <a:t>‹#›</a:t>
            </a:fld>
            <a:endParaRPr lang="en-US"/>
          </a:p>
        </p:txBody>
      </p:sp>
    </p:spTree>
    <p:extLst>
      <p:ext uri="{BB962C8B-B14F-4D97-AF65-F5344CB8AC3E}">
        <p14:creationId xmlns:p14="http://schemas.microsoft.com/office/powerpoint/2010/main" val="3970841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78FE33-85D3-4FCC-AE84-F935B956137F}" type="datetimeFigureOut">
              <a:rPr lang="en-US" smtClean="0"/>
              <a:pPr/>
              <a:t>10/6/2024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1260A-2B2C-45DD-BBA3-26C28266EB0A}" type="slidenum">
              <a:rPr lang="en-US" smtClean="0"/>
              <a:pPr/>
              <a:t>‹#›</a:t>
            </a:fld>
            <a:endParaRPr lang="en-US"/>
          </a:p>
        </p:txBody>
      </p:sp>
    </p:spTree>
    <p:extLst>
      <p:ext uri="{BB962C8B-B14F-4D97-AF65-F5344CB8AC3E}">
        <p14:creationId xmlns:p14="http://schemas.microsoft.com/office/powerpoint/2010/main" val="1822082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78FE33-85D3-4FCC-AE84-F935B956137F}" type="datetimeFigureOut">
              <a:rPr lang="en-US" smtClean="0"/>
              <a:pPr/>
              <a:t>10/6/2024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1260A-2B2C-45DD-BBA3-26C28266EB0A}" type="slidenum">
              <a:rPr lang="en-US" smtClean="0"/>
              <a:pPr/>
              <a:t>‹#›</a:t>
            </a:fld>
            <a:endParaRPr lang="en-US"/>
          </a:p>
        </p:txBody>
      </p:sp>
    </p:spTree>
    <p:extLst>
      <p:ext uri="{BB962C8B-B14F-4D97-AF65-F5344CB8AC3E}">
        <p14:creationId xmlns:p14="http://schemas.microsoft.com/office/powerpoint/2010/main" val="230884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8FE33-85D3-4FCC-AE84-F935B956137F}" type="datetimeFigureOut">
              <a:rPr lang="en-US" smtClean="0"/>
              <a:pPr/>
              <a:t>10/6/2024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B1260A-2B2C-45DD-BBA3-26C28266EB0A}" type="slidenum">
              <a:rPr lang="en-US" smtClean="0"/>
              <a:pPr/>
              <a:t>‹#›</a:t>
            </a:fld>
            <a:endParaRPr lang="en-US"/>
          </a:p>
        </p:txBody>
      </p:sp>
    </p:spTree>
    <p:extLst>
      <p:ext uri="{BB962C8B-B14F-4D97-AF65-F5344CB8AC3E}">
        <p14:creationId xmlns:p14="http://schemas.microsoft.com/office/powerpoint/2010/main" val="1073177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gif"/><Relationship Id="rId18" Type="http://schemas.openxmlformats.org/officeDocument/2006/relationships/image" Target="../media/image19.png"/><Relationship Id="rId26" Type="http://schemas.microsoft.com/office/2007/relationships/hdphoto" Target="../media/hdphoto9.wdp"/><Relationship Id="rId3" Type="http://schemas.openxmlformats.org/officeDocument/2006/relationships/image" Target="../media/image10.gif"/><Relationship Id="rId21" Type="http://schemas.openxmlformats.org/officeDocument/2006/relationships/image" Target="../media/image22.png"/><Relationship Id="rId7" Type="http://schemas.microsoft.com/office/2007/relationships/hdphoto" Target="../media/hdphoto2.wdp"/><Relationship Id="rId12" Type="http://schemas.openxmlformats.org/officeDocument/2006/relationships/image" Target="../media/image15.gif"/><Relationship Id="rId17" Type="http://schemas.microsoft.com/office/2007/relationships/hdphoto" Target="../media/hdphoto6.wdp"/><Relationship Id="rId25" Type="http://schemas.openxmlformats.org/officeDocument/2006/relationships/image" Target="../media/image24.png"/><Relationship Id="rId33" Type="http://schemas.microsoft.com/office/2007/relationships/hdphoto" Target="../media/hdphoto12.wdp"/><Relationship Id="rId2" Type="http://schemas.openxmlformats.org/officeDocument/2006/relationships/notesSlide" Target="../notesSlides/notesSlide3.xml"/><Relationship Id="rId16" Type="http://schemas.openxmlformats.org/officeDocument/2006/relationships/image" Target="../media/image18.png"/><Relationship Id="rId20" Type="http://schemas.openxmlformats.org/officeDocument/2006/relationships/image" Target="../media/image21.gif"/><Relationship Id="rId29"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2.png"/><Relationship Id="rId11" Type="http://schemas.microsoft.com/office/2007/relationships/hdphoto" Target="../media/hdphoto4.wdp"/><Relationship Id="rId24" Type="http://schemas.microsoft.com/office/2007/relationships/hdphoto" Target="../media/hdphoto8.wdp"/><Relationship Id="rId32" Type="http://schemas.openxmlformats.org/officeDocument/2006/relationships/image" Target="../media/image28.png"/><Relationship Id="rId5" Type="http://schemas.microsoft.com/office/2007/relationships/hdphoto" Target="../media/hdphoto1.wdp"/><Relationship Id="rId15" Type="http://schemas.microsoft.com/office/2007/relationships/hdphoto" Target="../media/hdphoto5.wdp"/><Relationship Id="rId23" Type="http://schemas.openxmlformats.org/officeDocument/2006/relationships/image" Target="../media/image23.png"/><Relationship Id="rId28" Type="http://schemas.microsoft.com/office/2007/relationships/hdphoto" Target="../media/hdphoto10.wdp"/><Relationship Id="rId10" Type="http://schemas.openxmlformats.org/officeDocument/2006/relationships/image" Target="../media/image14.png"/><Relationship Id="rId19" Type="http://schemas.openxmlformats.org/officeDocument/2006/relationships/image" Target="../media/image20.png"/><Relationship Id="rId31" Type="http://schemas.openxmlformats.org/officeDocument/2006/relationships/image" Target="../media/image27.gif"/><Relationship Id="rId4" Type="http://schemas.openxmlformats.org/officeDocument/2006/relationships/image" Target="../media/image11.png"/><Relationship Id="rId9" Type="http://schemas.microsoft.com/office/2007/relationships/hdphoto" Target="../media/hdphoto3.wdp"/><Relationship Id="rId14" Type="http://schemas.openxmlformats.org/officeDocument/2006/relationships/image" Target="../media/image17.png"/><Relationship Id="rId22" Type="http://schemas.microsoft.com/office/2007/relationships/hdphoto" Target="../media/hdphoto7.wdp"/><Relationship Id="rId27" Type="http://schemas.openxmlformats.org/officeDocument/2006/relationships/image" Target="../media/image25.png"/><Relationship Id="rId30" Type="http://schemas.microsoft.com/office/2007/relationships/hdphoto" Target="../media/hdphoto1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9974"/>
          <a:stretch>
            <a:fillRect/>
          </a:stretch>
        </p:blipFill>
        <p:spPr>
          <a:xfrm>
            <a:off x="0" y="0"/>
            <a:ext cx="12192000" cy="6858000"/>
          </a:xfrm>
          <a:prstGeom prst="rect">
            <a:avLst/>
          </a:prstGeom>
        </p:spPr>
      </p:pic>
      <p:sp>
        <p:nvSpPr>
          <p:cNvPr id="2" name="Title 1"/>
          <p:cNvSpPr>
            <a:spLocks noGrp="1"/>
          </p:cNvSpPr>
          <p:nvPr>
            <p:ph type="ctrTitle"/>
          </p:nvPr>
        </p:nvSpPr>
        <p:spPr>
          <a:xfrm>
            <a:off x="2405470" y="1337218"/>
            <a:ext cx="7381060" cy="1445623"/>
          </a:xfrm>
        </p:spPr>
        <p:txBody>
          <a:bodyPr>
            <a:normAutofit/>
          </a:bodyPr>
          <a:lstStyle/>
          <a:p>
            <a:r>
              <a:rPr lang="en-US" sz="4800" b="1" dirty="0" err="1">
                <a:solidFill>
                  <a:srgbClr val="0070C0"/>
                </a:solidFill>
                <a:latin typeface="Arial-Rounded" panose="020B0500000000000000" charset="0"/>
                <a:cs typeface="Arial-Rounded" panose="020B0500000000000000" charset="0"/>
                <a:sym typeface="+mn-ea"/>
              </a:rPr>
              <a:t>Chào</a:t>
            </a:r>
            <a:r>
              <a:rPr lang="en-US" sz="4800" b="1" dirty="0">
                <a:solidFill>
                  <a:srgbClr val="0070C0"/>
                </a:solidFill>
                <a:latin typeface="Arial-Rounded" panose="020B0500000000000000" charset="0"/>
                <a:cs typeface="Arial-Rounded" panose="020B0500000000000000" charset="0"/>
                <a:sym typeface="+mn-ea"/>
              </a:rPr>
              <a:t> </a:t>
            </a:r>
            <a:r>
              <a:rPr lang="en-US" sz="4800" b="1" dirty="0" err="1">
                <a:solidFill>
                  <a:srgbClr val="0070C0"/>
                </a:solidFill>
                <a:latin typeface="Arial-Rounded" panose="020B0500000000000000" charset="0"/>
                <a:cs typeface="Arial-Rounded" panose="020B0500000000000000" charset="0"/>
                <a:sym typeface="+mn-ea"/>
              </a:rPr>
              <a:t>mừng</a:t>
            </a:r>
            <a:r>
              <a:rPr lang="en-US" sz="4800" b="1" dirty="0">
                <a:solidFill>
                  <a:srgbClr val="0070C0"/>
                </a:solidFill>
                <a:latin typeface="Arial-Rounded" panose="020B0500000000000000" charset="0"/>
                <a:cs typeface="Arial-Rounded" panose="020B0500000000000000" charset="0"/>
                <a:sym typeface="+mn-ea"/>
              </a:rPr>
              <a:t> </a:t>
            </a:r>
            <a:r>
              <a:rPr lang="en-US" sz="4800" b="1" dirty="0" err="1">
                <a:solidFill>
                  <a:srgbClr val="0070C0"/>
                </a:solidFill>
                <a:latin typeface="Arial-Rounded" panose="020B0500000000000000" charset="0"/>
                <a:cs typeface="Arial-Rounded" panose="020B0500000000000000" charset="0"/>
                <a:sym typeface="+mn-ea"/>
              </a:rPr>
              <a:t>các</a:t>
            </a:r>
            <a:r>
              <a:rPr lang="en-US" sz="4800" b="1" dirty="0">
                <a:solidFill>
                  <a:srgbClr val="0070C0"/>
                </a:solidFill>
                <a:latin typeface="Arial-Rounded" panose="020B0500000000000000" charset="0"/>
                <a:cs typeface="Arial-Rounded" panose="020B0500000000000000" charset="0"/>
                <a:sym typeface="+mn-ea"/>
              </a:rPr>
              <a:t> em </a:t>
            </a:r>
            <a:r>
              <a:rPr lang="en-US" sz="4800" b="1" dirty="0" err="1">
                <a:solidFill>
                  <a:srgbClr val="0070C0"/>
                </a:solidFill>
                <a:latin typeface="Arial-Rounded" panose="020B0500000000000000" charset="0"/>
                <a:cs typeface="Arial-Rounded" panose="020B0500000000000000" charset="0"/>
                <a:sym typeface="+mn-ea"/>
              </a:rPr>
              <a:t>đến</a:t>
            </a:r>
            <a:r>
              <a:rPr lang="en-US" sz="4800" b="1" dirty="0">
                <a:solidFill>
                  <a:srgbClr val="0070C0"/>
                </a:solidFill>
                <a:latin typeface="Arial-Rounded" panose="020B0500000000000000" charset="0"/>
                <a:cs typeface="Arial-Rounded" panose="020B0500000000000000" charset="0"/>
                <a:sym typeface="+mn-ea"/>
              </a:rPr>
              <a:t> </a:t>
            </a:r>
            <a:r>
              <a:rPr lang="en-US" sz="4800" b="1" dirty="0" err="1">
                <a:solidFill>
                  <a:srgbClr val="0070C0"/>
                </a:solidFill>
                <a:latin typeface="Arial-Rounded" panose="020B0500000000000000" charset="0"/>
                <a:cs typeface="Arial-Rounded" panose="020B0500000000000000" charset="0"/>
                <a:sym typeface="+mn-ea"/>
              </a:rPr>
              <a:t>với</a:t>
            </a:r>
            <a:r>
              <a:rPr lang="en-US" sz="4800" b="1" dirty="0">
                <a:solidFill>
                  <a:srgbClr val="0070C0"/>
                </a:solidFill>
                <a:latin typeface="Arial-Rounded" panose="020B0500000000000000" charset="0"/>
                <a:cs typeface="Arial-Rounded" panose="020B0500000000000000" charset="0"/>
                <a:sym typeface="+mn-ea"/>
              </a:rPr>
              <a:t> </a:t>
            </a:r>
            <a:r>
              <a:rPr lang="vi-VN" sz="4800" b="1" dirty="0">
                <a:solidFill>
                  <a:srgbClr val="0070C0"/>
                </a:solidFill>
                <a:latin typeface="Arial-Rounded" panose="020B0500000000000000" charset="0"/>
                <a:cs typeface="Arial-Rounded" panose="020B0500000000000000" charset="0"/>
                <a:sym typeface="+mn-ea"/>
              </a:rPr>
              <a:t>tiết</a:t>
            </a:r>
            <a:r>
              <a:rPr lang="en-US" altLang="vi-VN" sz="4800" b="1" dirty="0">
                <a:solidFill>
                  <a:srgbClr val="0070C0"/>
                </a:solidFill>
                <a:latin typeface="Arial-Rounded" panose="020B0500000000000000" charset="0"/>
                <a:cs typeface="Arial-Rounded" panose="020B0500000000000000" charset="0"/>
                <a:sym typeface="+mn-ea"/>
              </a:rPr>
              <a:t> Tiếng Việt - Lớp 2</a:t>
            </a:r>
          </a:p>
        </p:txBody>
      </p:sp>
      <p:pic>
        <p:nvPicPr>
          <p:cNvPr id="5" name="Picture 4"/>
          <p:cNvPicPr>
            <a:picLocks noChangeAspect="1"/>
          </p:cNvPicPr>
          <p:nvPr/>
        </p:nvPicPr>
        <p:blipFill>
          <a:blip r:embed="rId3"/>
          <a:stretch>
            <a:fillRect/>
          </a:stretch>
        </p:blipFill>
        <p:spPr>
          <a:xfrm>
            <a:off x="4442460" y="2948940"/>
            <a:ext cx="3286125" cy="3909060"/>
          </a:xfrm>
          <a:prstGeom prst="rect">
            <a:avLst/>
          </a:prstGeom>
        </p:spPr>
      </p:pic>
    </p:spTree>
    <p:extLst>
      <p:ext uri="{BB962C8B-B14F-4D97-AF65-F5344CB8AC3E}">
        <p14:creationId xmlns:p14="http://schemas.microsoft.com/office/powerpoint/2010/main" val="3307458200"/>
      </p:ext>
    </p:extLst>
  </p:cSld>
  <p:clrMapOvr>
    <a:masterClrMapping/>
  </p:clrMapOvr>
  <p:transition advClick="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615"/>
            <a:ext cx="12192000" cy="6790411"/>
          </a:xfrm>
          <a:prstGeom prst="rect">
            <a:avLst/>
          </a:prstGeom>
        </p:spPr>
      </p:pic>
      <p:sp>
        <p:nvSpPr>
          <p:cNvPr id="7" name="TextBox 6"/>
          <p:cNvSpPr txBox="1"/>
          <p:nvPr/>
        </p:nvSpPr>
        <p:spPr>
          <a:xfrm>
            <a:off x="2457909" y="1227948"/>
            <a:ext cx="6760368" cy="584775"/>
          </a:xfrm>
          <a:prstGeom prst="rect">
            <a:avLst/>
          </a:prstGeom>
          <a:noFill/>
        </p:spPr>
        <p:txBody>
          <a:bodyPr wrap="square" rtlCol="0">
            <a:spAutoFit/>
          </a:bodyPr>
          <a:lstStyle/>
          <a:p>
            <a:pPr algn="ctr"/>
            <a:r>
              <a:rPr lang="en-US" altLang="en-US" sz="3200" b="1" dirty="0" err="1">
                <a:solidFill>
                  <a:schemeClr val="bg1"/>
                </a:solidFill>
                <a:latin typeface="Times New Roman" panose="02020603050405020304" pitchFamily="18" charset="0"/>
                <a:ea typeface="HP001 4H" panose="020B0603050302020204" pitchFamily="34" charset="-127"/>
                <a:cs typeface="Times New Roman" panose="02020603050405020304" pitchFamily="18" charset="0"/>
              </a:rPr>
              <a:t>Tiếng</a:t>
            </a:r>
            <a:r>
              <a:rPr lang="en-US" altLang="en-US" sz="3200" b="1" dirty="0">
                <a:solidFill>
                  <a:schemeClr val="bg1"/>
                </a:solidFill>
                <a:latin typeface="Times New Roman" panose="02020603050405020304" pitchFamily="18" charset="0"/>
                <a:ea typeface="HP001 4H" panose="020B0603050302020204" pitchFamily="34" charset="-127"/>
                <a:cs typeface="Times New Roman" panose="02020603050405020304" pitchFamily="18" charset="0"/>
              </a:rPr>
              <a:t> </a:t>
            </a:r>
            <a:r>
              <a:rPr lang="en-US" altLang="en-US" sz="3200" b="1" dirty="0" err="1">
                <a:solidFill>
                  <a:schemeClr val="bg1"/>
                </a:solidFill>
                <a:latin typeface="Times New Roman" panose="02020603050405020304" pitchFamily="18" charset="0"/>
                <a:ea typeface="HP001 4H" panose="020B0603050302020204" pitchFamily="34" charset="-127"/>
                <a:cs typeface="Times New Roman" panose="02020603050405020304" pitchFamily="18" charset="0"/>
              </a:rPr>
              <a:t>Việt</a:t>
            </a:r>
            <a:endParaRPr lang="vi-VN" altLang="en-US" sz="3200" b="1" dirty="0">
              <a:solidFill>
                <a:schemeClr val="bg1"/>
              </a:solidFill>
              <a:latin typeface="Times New Roman" panose="02020603050405020304" pitchFamily="18" charset="0"/>
              <a:ea typeface="HP001 4H" panose="020B0603050302020204" pitchFamily="34" charset="-127"/>
              <a:cs typeface="Times New Roman" panose="02020603050405020304" pitchFamily="18" charset="0"/>
            </a:endParaRPr>
          </a:p>
        </p:txBody>
      </p:sp>
      <p:sp>
        <p:nvSpPr>
          <p:cNvPr id="9" name="TextBox 8"/>
          <p:cNvSpPr txBox="1"/>
          <p:nvPr/>
        </p:nvSpPr>
        <p:spPr>
          <a:xfrm>
            <a:off x="-872836" y="1812723"/>
            <a:ext cx="12718472" cy="2308324"/>
          </a:xfrm>
          <a:prstGeom prst="rect">
            <a:avLst/>
          </a:prstGeom>
          <a:noFill/>
        </p:spPr>
        <p:txBody>
          <a:bodyPr wrap="square" rtlCol="0">
            <a:spAutoFit/>
          </a:bodyPr>
          <a:lstStyle/>
          <a:p>
            <a:pPr lvl="0" algn="ctr">
              <a:defRPr/>
            </a:pPr>
            <a:r>
              <a:rPr lang="en-US" sz="4000" b="1" dirty="0" smtClean="0">
                <a:ln w="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smtClean="0">
                <a:ln w="0"/>
                <a:solidFill>
                  <a:srgbClr val="FFFF00"/>
                </a:solidFill>
                <a:latin typeface="Times New Roman" panose="02020603050405020304" pitchFamily="18" charset="0"/>
                <a:ea typeface="HP001 4H" panose="020B0603050302020204" pitchFamily="34" charset="-127"/>
                <a:cs typeface="Times New Roman" panose="02020603050405020304" pitchFamily="18" charset="0"/>
              </a:rPr>
              <a:t>Luyện</a:t>
            </a:r>
            <a:r>
              <a:rPr lang="en-US" sz="4000" b="1" dirty="0" smtClean="0">
                <a:ln w="0"/>
                <a:solidFill>
                  <a:srgbClr val="FFFF00"/>
                </a:solidFill>
                <a:latin typeface="Times New Roman" panose="02020603050405020304" pitchFamily="18" charset="0"/>
                <a:ea typeface="HP001 4H" panose="020B0603050302020204" pitchFamily="34" charset="-127"/>
                <a:cs typeface="Times New Roman" panose="02020603050405020304" pitchFamily="18" charset="0"/>
              </a:rPr>
              <a:t> </a:t>
            </a:r>
            <a:r>
              <a:rPr lang="en-US" sz="4000" b="1" dirty="0" err="1" smtClean="0">
                <a:ln w="0"/>
                <a:solidFill>
                  <a:srgbClr val="FFFF00"/>
                </a:solidFill>
                <a:latin typeface="Times New Roman" panose="02020603050405020304" pitchFamily="18" charset="0"/>
                <a:ea typeface="HP001 4H" panose="020B0603050302020204" pitchFamily="34" charset="-127"/>
                <a:cs typeface="Times New Roman" panose="02020603050405020304" pitchFamily="18" charset="0"/>
              </a:rPr>
              <a:t>tập</a:t>
            </a:r>
            <a:r>
              <a:rPr lang="en-US" sz="4000" b="1" dirty="0" smtClean="0">
                <a:ln w="0"/>
                <a:solidFill>
                  <a:srgbClr val="FFFF00"/>
                </a:solidFill>
                <a:latin typeface="Times New Roman" panose="02020603050405020304" pitchFamily="18" charset="0"/>
                <a:ea typeface="HP001 4H" panose="020B0603050302020204" pitchFamily="34" charset="-127"/>
                <a:cs typeface="Times New Roman" panose="02020603050405020304" pitchFamily="18" charset="0"/>
              </a:rPr>
              <a:t>: </a:t>
            </a:r>
            <a:r>
              <a:rPr lang="en-US" sz="4000" b="1" dirty="0" err="1" smtClean="0">
                <a:ln w="0"/>
                <a:solidFill>
                  <a:srgbClr val="FFFF00"/>
                </a:solidFill>
                <a:latin typeface="Times New Roman" panose="02020603050405020304" pitchFamily="18" charset="0"/>
                <a:ea typeface="HP001 4H" panose="020B0603050302020204" pitchFamily="34" charset="-127"/>
                <a:cs typeface="Times New Roman" panose="02020603050405020304" pitchFamily="18" charset="0"/>
              </a:rPr>
              <a:t>Viết</a:t>
            </a:r>
            <a:r>
              <a:rPr lang="en-US" sz="4000" b="1" dirty="0" smtClean="0">
                <a:ln w="0"/>
                <a:solidFill>
                  <a:srgbClr val="FFFF00"/>
                </a:solidFill>
                <a:latin typeface="Times New Roman" panose="02020603050405020304" pitchFamily="18" charset="0"/>
                <a:ea typeface="HP001 4H" panose="020B0603050302020204" pitchFamily="34" charset="-127"/>
                <a:cs typeface="Times New Roman" panose="02020603050405020304" pitchFamily="18" charset="0"/>
              </a:rPr>
              <a:t> </a:t>
            </a:r>
            <a:r>
              <a:rPr lang="en-US" sz="4000" b="1" dirty="0" err="1" smtClean="0">
                <a:ln w="0"/>
                <a:solidFill>
                  <a:srgbClr val="FFFF00"/>
                </a:solidFill>
                <a:latin typeface="Times New Roman" panose="02020603050405020304" pitchFamily="18" charset="0"/>
                <a:ea typeface="HP001 4H" panose="020B0603050302020204" pitchFamily="34" charset="-127"/>
                <a:cs typeface="Times New Roman" panose="02020603050405020304" pitchFamily="18" charset="0"/>
              </a:rPr>
              <a:t>đoạn</a:t>
            </a:r>
            <a:r>
              <a:rPr lang="en-US" sz="4000" b="1" dirty="0" smtClean="0">
                <a:ln w="0"/>
                <a:solidFill>
                  <a:srgbClr val="FFFF00"/>
                </a:solidFill>
                <a:latin typeface="Times New Roman" panose="02020603050405020304" pitchFamily="18" charset="0"/>
                <a:ea typeface="HP001 4H" panose="020B0603050302020204" pitchFamily="34" charset="-127"/>
                <a:cs typeface="Times New Roman" panose="02020603050405020304" pitchFamily="18" charset="0"/>
              </a:rPr>
              <a:t> </a:t>
            </a:r>
            <a:r>
              <a:rPr lang="en-US" sz="4000" b="1" dirty="0" err="1" smtClean="0">
                <a:ln w="0"/>
                <a:solidFill>
                  <a:srgbClr val="FFFF00"/>
                </a:solidFill>
                <a:latin typeface="Times New Roman" panose="02020603050405020304" pitchFamily="18" charset="0"/>
                <a:ea typeface="HP001 4H" panose="020B0603050302020204" pitchFamily="34" charset="-127"/>
                <a:cs typeface="Times New Roman" panose="02020603050405020304" pitchFamily="18" charset="0"/>
              </a:rPr>
              <a:t>văn</a:t>
            </a:r>
            <a:r>
              <a:rPr lang="en-US" sz="4000" b="1" dirty="0" smtClean="0">
                <a:ln w="0"/>
                <a:solidFill>
                  <a:srgbClr val="FFFF00"/>
                </a:solidFill>
                <a:latin typeface="Times New Roman" panose="02020603050405020304" pitchFamily="18" charset="0"/>
                <a:ea typeface="HP001 4H" panose="020B0603050302020204" pitchFamily="34" charset="-127"/>
                <a:cs typeface="Times New Roman" panose="02020603050405020304" pitchFamily="18" charset="0"/>
              </a:rPr>
              <a:t> </a:t>
            </a:r>
            <a:r>
              <a:rPr lang="en-US" sz="4000" b="1" dirty="0" err="1" smtClean="0">
                <a:ln w="0"/>
                <a:solidFill>
                  <a:srgbClr val="FFFF00"/>
                </a:solidFill>
                <a:latin typeface="Times New Roman" panose="02020603050405020304" pitchFamily="18" charset="0"/>
                <a:ea typeface="HP001 4H" panose="020B0603050302020204" pitchFamily="34" charset="-127"/>
                <a:cs typeface="Times New Roman" panose="02020603050405020304" pitchFamily="18" charset="0"/>
              </a:rPr>
              <a:t>giới</a:t>
            </a:r>
            <a:r>
              <a:rPr lang="en-US" sz="4000" b="1" dirty="0" smtClean="0">
                <a:ln w="0"/>
                <a:solidFill>
                  <a:srgbClr val="FFFF00"/>
                </a:solidFill>
                <a:latin typeface="Times New Roman" panose="02020603050405020304" pitchFamily="18" charset="0"/>
                <a:ea typeface="HP001 4H" panose="020B0603050302020204" pitchFamily="34" charset="-127"/>
                <a:cs typeface="Times New Roman" panose="02020603050405020304" pitchFamily="18" charset="0"/>
              </a:rPr>
              <a:t> </a:t>
            </a:r>
            <a:r>
              <a:rPr lang="en-US" sz="4000" b="1" dirty="0" err="1" smtClean="0">
                <a:ln w="0"/>
                <a:solidFill>
                  <a:srgbClr val="FFFF00"/>
                </a:solidFill>
                <a:latin typeface="Times New Roman" panose="02020603050405020304" pitchFamily="18" charset="0"/>
                <a:ea typeface="HP001 4H" panose="020B0603050302020204" pitchFamily="34" charset="-127"/>
                <a:cs typeface="Times New Roman" panose="02020603050405020304" pitchFamily="18" charset="0"/>
              </a:rPr>
              <a:t>thiệu</a:t>
            </a:r>
            <a:r>
              <a:rPr lang="en-US" sz="4000" b="1" dirty="0" smtClean="0">
                <a:ln w="0"/>
                <a:solidFill>
                  <a:srgbClr val="FFFF00"/>
                </a:solidFill>
                <a:latin typeface="Times New Roman" panose="02020603050405020304" pitchFamily="18" charset="0"/>
                <a:ea typeface="HP001 4H" panose="020B0603050302020204" pitchFamily="34" charset="-127"/>
                <a:cs typeface="Times New Roman" panose="02020603050405020304" pitchFamily="18" charset="0"/>
              </a:rPr>
              <a:t> </a:t>
            </a:r>
            <a:r>
              <a:rPr lang="en-US" sz="4000" b="1" dirty="0" err="1" smtClean="0">
                <a:ln w="0"/>
                <a:solidFill>
                  <a:srgbClr val="FFFF00"/>
                </a:solidFill>
                <a:latin typeface="Times New Roman" panose="02020603050405020304" pitchFamily="18" charset="0"/>
                <a:ea typeface="HP001 4H" panose="020B0603050302020204" pitchFamily="34" charset="-127"/>
                <a:cs typeface="Times New Roman" panose="02020603050405020304" pitchFamily="18" charset="0"/>
              </a:rPr>
              <a:t>một</a:t>
            </a:r>
            <a:r>
              <a:rPr lang="en-US" sz="4000" b="1" dirty="0" smtClean="0">
                <a:ln w="0"/>
                <a:solidFill>
                  <a:srgbClr val="FFFF00"/>
                </a:solidFill>
                <a:latin typeface="Times New Roman" panose="02020603050405020304" pitchFamily="18" charset="0"/>
                <a:ea typeface="HP001 4H" panose="020B0603050302020204" pitchFamily="34" charset="-127"/>
                <a:cs typeface="Times New Roman" panose="02020603050405020304" pitchFamily="18" charset="0"/>
              </a:rPr>
              <a:t> </a:t>
            </a:r>
            <a:r>
              <a:rPr lang="en-US" sz="4000" b="1" dirty="0" err="1" smtClean="0">
                <a:ln w="0"/>
                <a:solidFill>
                  <a:srgbClr val="FFFF00"/>
                </a:solidFill>
                <a:latin typeface="Times New Roman" panose="02020603050405020304" pitchFamily="18" charset="0"/>
                <a:ea typeface="HP001 4H" panose="020B0603050302020204" pitchFamily="34" charset="-127"/>
                <a:cs typeface="Times New Roman" panose="02020603050405020304" pitchFamily="18" charset="0"/>
              </a:rPr>
              <a:t>đồ</a:t>
            </a:r>
            <a:r>
              <a:rPr lang="en-US" sz="4000" b="1" dirty="0" smtClean="0">
                <a:ln w="0"/>
                <a:solidFill>
                  <a:srgbClr val="FFFF00"/>
                </a:solidFill>
                <a:latin typeface="Times New Roman" panose="02020603050405020304" pitchFamily="18" charset="0"/>
                <a:ea typeface="HP001 4H" panose="020B0603050302020204" pitchFamily="34" charset="-127"/>
                <a:cs typeface="Times New Roman" panose="02020603050405020304" pitchFamily="18" charset="0"/>
              </a:rPr>
              <a:t> </a:t>
            </a:r>
            <a:r>
              <a:rPr lang="en-US" sz="4000" b="1" dirty="0" err="1" smtClean="0">
                <a:ln w="0"/>
                <a:solidFill>
                  <a:srgbClr val="FFFF00"/>
                </a:solidFill>
                <a:latin typeface="Times New Roman" panose="02020603050405020304" pitchFamily="18" charset="0"/>
                <a:ea typeface="HP001 4H" panose="020B0603050302020204" pitchFamily="34" charset="-127"/>
                <a:cs typeface="Times New Roman" panose="02020603050405020304" pitchFamily="18" charset="0"/>
              </a:rPr>
              <a:t>vật</a:t>
            </a:r>
            <a:endParaRPr lang="en-US" sz="4000" b="1" dirty="0" smtClean="0">
              <a:ln w="0"/>
              <a:solidFill>
                <a:srgbClr val="FFFF00"/>
              </a:solidFill>
              <a:latin typeface="Times New Roman" panose="02020603050405020304" pitchFamily="18" charset="0"/>
              <a:ea typeface="HP001 4H" panose="020B0603050302020204" pitchFamily="34" charset="-127"/>
              <a:cs typeface="Times New Roman" panose="02020603050405020304" pitchFamily="18" charset="0"/>
            </a:endParaRPr>
          </a:p>
          <a:p>
            <a:pPr lvl="0" algn="ctr">
              <a:defRPr/>
            </a:pPr>
            <a:r>
              <a:rPr lang="en-US" sz="4000" b="1" dirty="0" smtClean="0">
                <a:ln w="0"/>
                <a:solidFill>
                  <a:srgbClr val="FFFF00"/>
                </a:solidFill>
                <a:latin typeface="Times New Roman" panose="02020603050405020304" pitchFamily="18" charset="0"/>
                <a:ea typeface="HP001 4H" panose="020B0603050302020204" pitchFamily="34" charset="-127"/>
                <a:cs typeface="Times New Roman" panose="02020603050405020304" pitchFamily="18" charset="0"/>
              </a:rPr>
              <a:t> (tr.61)</a:t>
            </a:r>
            <a:endParaRPr lang="en-US" sz="4000" b="1" dirty="0">
              <a:ln w="0"/>
              <a:solidFill>
                <a:srgbClr val="FFFF00"/>
              </a:solidFill>
              <a:latin typeface="Times New Roman" panose="02020603050405020304" pitchFamily="18" charset="0"/>
              <a:ea typeface="HP001 4H" panose="020B0603050302020204" pitchFamily="34" charset="-127"/>
              <a:cs typeface="Times New Roman" panose="02020603050405020304" pitchFamily="18" charset="0"/>
            </a:endParaRPr>
          </a:p>
          <a:p>
            <a:pPr algn="ctr"/>
            <a:endParaRPr lang="en-US" altLang="en-US" sz="3200" b="1" dirty="0" smtClean="0">
              <a:solidFill>
                <a:srgbClr val="FFFF00"/>
              </a:solidFill>
              <a:latin typeface="Times New Roman" pitchFamily="18" charset="0"/>
              <a:cs typeface="Times New Roman" pitchFamily="18" charset="0"/>
            </a:endParaRPr>
          </a:p>
          <a:p>
            <a:pPr algn="ctr"/>
            <a:r>
              <a:rPr lang="en-US" altLang="en-US" sz="3200" b="1" dirty="0">
                <a:solidFill>
                  <a:srgbClr val="FFFF00"/>
                </a:solidFill>
                <a:latin typeface="Times New Roman" pitchFamily="18" charset="0"/>
                <a:cs typeface="Times New Roman" pitchFamily="18" charset="0"/>
              </a:rPr>
              <a:t> </a:t>
            </a:r>
            <a:r>
              <a:rPr lang="en-US" altLang="en-US" sz="3200" b="1" dirty="0" smtClean="0">
                <a:solidFill>
                  <a:srgbClr val="FFFF00"/>
                </a:solidFill>
                <a:latin typeface="Times New Roman" pitchFamily="18" charset="0"/>
                <a:cs typeface="Times New Roman" pitchFamily="18" charset="0"/>
              </a:rPr>
              <a:t>             </a:t>
            </a:r>
            <a:endParaRPr lang="vi-VN" sz="3200" b="1" dirty="0">
              <a:solidFill>
                <a:srgbClr val="FFFF00"/>
              </a:solidFill>
              <a:latin typeface="HP001 4 hàng" pitchFamily="34" charset="-93"/>
            </a:endParaRPr>
          </a:p>
        </p:txBody>
      </p:sp>
    </p:spTree>
    <p:extLst>
      <p:ext uri="{BB962C8B-B14F-4D97-AF65-F5344CB8AC3E}">
        <p14:creationId xmlns:p14="http://schemas.microsoft.com/office/powerpoint/2010/main" val="834087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645"/>
            <a:ext cx="12192635" cy="1325880"/>
          </a:xfrm>
        </p:spPr>
        <p:txBody>
          <a:bodyPr>
            <a:normAutofit/>
          </a:bodyPr>
          <a:lstStyle/>
          <a:p>
            <a:r>
              <a:rPr lang="en-US" dirty="0">
                <a:latin typeface="Arial-Rounded" panose="020B0500000000000000" charset="0"/>
                <a:cs typeface="Arial-Rounded" panose="020B0500000000000000" charset="0"/>
              </a:rPr>
              <a:t>1. </a:t>
            </a:r>
            <a:r>
              <a:rPr lang="en-US" dirty="0" err="1">
                <a:latin typeface="Arial-Rounded" panose="020B0500000000000000" charset="0"/>
                <a:cs typeface="Arial-Rounded" panose="020B0500000000000000" charset="0"/>
              </a:rPr>
              <a:t>Nhìn</a:t>
            </a:r>
            <a:r>
              <a:rPr lang="en-US" dirty="0">
                <a:latin typeface="Arial-Rounded" panose="020B0500000000000000" charset="0"/>
                <a:cs typeface="Arial-Rounded" panose="020B0500000000000000" charset="0"/>
              </a:rPr>
              <a:t> </a:t>
            </a:r>
            <a:r>
              <a:rPr lang="en-US" dirty="0" err="1">
                <a:latin typeface="Arial-Rounded" panose="020B0500000000000000" charset="0"/>
                <a:cs typeface="Arial-Rounded" panose="020B0500000000000000" charset="0"/>
              </a:rPr>
              <a:t>tranh</a:t>
            </a:r>
            <a:r>
              <a:rPr lang="en-US" dirty="0">
                <a:latin typeface="Arial-Rounded" panose="020B0500000000000000" charset="0"/>
                <a:cs typeface="Arial-Rounded" panose="020B0500000000000000" charset="0"/>
              </a:rPr>
              <a:t> </a:t>
            </a:r>
            <a:r>
              <a:rPr lang="en-US" dirty="0" err="1">
                <a:latin typeface="Arial-Rounded" panose="020B0500000000000000" charset="0"/>
                <a:cs typeface="Arial-Rounded" panose="020B0500000000000000" charset="0"/>
              </a:rPr>
              <a:t>nói</a:t>
            </a:r>
            <a:r>
              <a:rPr lang="en-US" dirty="0">
                <a:latin typeface="Arial-Rounded" panose="020B0500000000000000" charset="0"/>
                <a:cs typeface="Arial-Rounded" panose="020B0500000000000000" charset="0"/>
              </a:rPr>
              <a:t> </a:t>
            </a:r>
            <a:r>
              <a:rPr lang="en-US" dirty="0" err="1">
                <a:latin typeface="Arial-Rounded" panose="020B0500000000000000" charset="0"/>
                <a:cs typeface="Arial-Rounded" panose="020B0500000000000000" charset="0"/>
              </a:rPr>
              <a:t>tên</a:t>
            </a:r>
            <a:r>
              <a:rPr lang="en-US" dirty="0">
                <a:latin typeface="Arial-Rounded" panose="020B0500000000000000" charset="0"/>
                <a:cs typeface="Arial-Rounded" panose="020B0500000000000000" charset="0"/>
              </a:rPr>
              <a:t> </a:t>
            </a:r>
            <a:r>
              <a:rPr lang="en-US" dirty="0" err="1">
                <a:latin typeface="Arial-Rounded" panose="020B0500000000000000" charset="0"/>
                <a:cs typeface="Arial-Rounded" panose="020B0500000000000000" charset="0"/>
              </a:rPr>
              <a:t>vật</a:t>
            </a:r>
            <a:r>
              <a:rPr lang="en-US" dirty="0">
                <a:latin typeface="Arial-Rounded" panose="020B0500000000000000" charset="0"/>
                <a:cs typeface="Arial-Rounded" panose="020B0500000000000000" charset="0"/>
              </a:rPr>
              <a:t> </a:t>
            </a:r>
            <a:r>
              <a:rPr lang="en-US" dirty="0" err="1">
                <a:latin typeface="Arial-Rounded" panose="020B0500000000000000" charset="0"/>
                <a:cs typeface="Arial-Rounded" panose="020B0500000000000000" charset="0"/>
              </a:rPr>
              <a:t>và</a:t>
            </a:r>
            <a:r>
              <a:rPr lang="en-US" dirty="0">
                <a:latin typeface="Arial-Rounded" panose="020B0500000000000000" charset="0"/>
                <a:cs typeface="Arial-Rounded" panose="020B0500000000000000" charset="0"/>
              </a:rPr>
              <a:t> </a:t>
            </a:r>
            <a:r>
              <a:rPr lang="en-US" dirty="0" err="1">
                <a:latin typeface="Arial-Rounded" panose="020B0500000000000000" charset="0"/>
                <a:cs typeface="Arial-Rounded" panose="020B0500000000000000" charset="0"/>
              </a:rPr>
              <a:t>nêu</a:t>
            </a:r>
            <a:r>
              <a:rPr lang="en-US" dirty="0">
                <a:latin typeface="Arial-Rounded" panose="020B0500000000000000" charset="0"/>
                <a:cs typeface="Arial-Rounded" panose="020B0500000000000000" charset="0"/>
              </a:rPr>
              <a:t> </a:t>
            </a:r>
            <a:r>
              <a:rPr lang="en-US" dirty="0" err="1">
                <a:latin typeface="Arial-Rounded" panose="020B0500000000000000" charset="0"/>
                <a:cs typeface="Arial-Rounded" panose="020B0500000000000000" charset="0"/>
              </a:rPr>
              <a:t>công</a:t>
            </a:r>
            <a:r>
              <a:rPr lang="en-US" dirty="0">
                <a:latin typeface="Arial-Rounded" panose="020B0500000000000000" charset="0"/>
                <a:cs typeface="Arial-Rounded" panose="020B0500000000000000" charset="0"/>
              </a:rPr>
              <a:t> </a:t>
            </a:r>
            <a:r>
              <a:rPr lang="en-US" dirty="0" err="1">
                <a:latin typeface="Arial-Rounded" panose="020B0500000000000000" charset="0"/>
                <a:cs typeface="Arial-Rounded" panose="020B0500000000000000" charset="0"/>
              </a:rPr>
              <a:t>dụng</a:t>
            </a:r>
            <a:r>
              <a:rPr lang="en-US" dirty="0">
                <a:latin typeface="Arial-Rounded" panose="020B0500000000000000" charset="0"/>
                <a:cs typeface="Arial-Rounded" panose="020B0500000000000000" charset="0"/>
              </a:rPr>
              <a:t> </a:t>
            </a:r>
            <a:r>
              <a:rPr lang="en-US" dirty="0" err="1">
                <a:latin typeface="Arial-Rounded" panose="020B0500000000000000" charset="0"/>
                <a:cs typeface="Arial-Rounded" panose="020B0500000000000000" charset="0"/>
              </a:rPr>
              <a:t>của</a:t>
            </a:r>
            <a:r>
              <a:rPr lang="en-US" dirty="0">
                <a:latin typeface="Arial-Rounded" panose="020B0500000000000000" charset="0"/>
                <a:cs typeface="Arial-Rounded" panose="020B0500000000000000" charset="0"/>
              </a:rPr>
              <a:t> </a:t>
            </a:r>
            <a:r>
              <a:rPr lang="en-US" dirty="0" err="1" smtClean="0">
                <a:latin typeface="Arial-Rounded" panose="020B0500000000000000" charset="0"/>
                <a:cs typeface="Arial-Rounded" panose="020B0500000000000000" charset="0"/>
              </a:rPr>
              <a:t>chúng</a:t>
            </a:r>
            <a:r>
              <a:rPr lang="en-US" dirty="0" smtClean="0">
                <a:latin typeface="Arial-Rounded" panose="020B0500000000000000" charset="0"/>
                <a:cs typeface="Arial-Rounded" panose="020B0500000000000000" charset="0"/>
              </a:rPr>
              <a:t>.</a:t>
            </a:r>
            <a:endParaRPr lang="en-US" dirty="0">
              <a:latin typeface="Arial-Rounded" panose="020B0500000000000000" charset="0"/>
              <a:cs typeface="Arial-Rounded" panose="020B0500000000000000" charset="0"/>
            </a:endParaRPr>
          </a:p>
        </p:txBody>
      </p:sp>
      <p:pic>
        <p:nvPicPr>
          <p:cNvPr id="4" name="Content Placeholder 3"/>
          <p:cNvPicPr>
            <a:picLocks noGrp="1" noChangeAspect="1"/>
          </p:cNvPicPr>
          <p:nvPr>
            <p:ph idx="1"/>
          </p:nvPr>
        </p:nvPicPr>
        <p:blipFill>
          <a:blip r:embed="rId3"/>
          <a:stretch>
            <a:fillRect/>
          </a:stretch>
        </p:blipFill>
        <p:spPr>
          <a:xfrm>
            <a:off x="1724025" y="1245235"/>
            <a:ext cx="8936990" cy="4128770"/>
          </a:xfrm>
          <a:prstGeom prst="rect">
            <a:avLst/>
          </a:prstGeom>
        </p:spPr>
      </p:pic>
      <p:sp>
        <p:nvSpPr>
          <p:cNvPr id="5" name="Cloud Callout 4"/>
          <p:cNvSpPr/>
          <p:nvPr/>
        </p:nvSpPr>
        <p:spPr>
          <a:xfrm>
            <a:off x="770255" y="1245235"/>
            <a:ext cx="3073400" cy="943610"/>
          </a:xfrm>
          <a:prstGeom prst="cloudCallout">
            <a:avLst>
              <a:gd name="adj1" fmla="val 25404"/>
              <a:gd name="adj2" fmla="val 1098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Arial-Rounded" panose="020B0500000000000000" charset="0"/>
                <a:cs typeface="Arial-Rounded" panose="020B0500000000000000" charset="0"/>
              </a:rPr>
              <a:t>Bút chì dùng để vẽ.</a:t>
            </a:r>
          </a:p>
        </p:txBody>
      </p:sp>
      <p:sp>
        <p:nvSpPr>
          <p:cNvPr id="6" name="Cloud Callout 5"/>
          <p:cNvSpPr/>
          <p:nvPr/>
        </p:nvSpPr>
        <p:spPr>
          <a:xfrm>
            <a:off x="8956675" y="971550"/>
            <a:ext cx="2910840" cy="963295"/>
          </a:xfrm>
          <a:prstGeom prst="cloudCallout">
            <a:avLst>
              <a:gd name="adj1" fmla="val -43586"/>
              <a:gd name="adj2" fmla="val 1109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Arial-Rounded" panose="020B0500000000000000" charset="0"/>
                <a:cs typeface="Arial-Rounded" panose="020B0500000000000000" charset="0"/>
              </a:rPr>
              <a:t>Thước dùng để kẻ.</a:t>
            </a:r>
          </a:p>
        </p:txBody>
      </p:sp>
      <p:sp>
        <p:nvSpPr>
          <p:cNvPr id="7" name="Cloud Callout 6"/>
          <p:cNvSpPr/>
          <p:nvPr/>
        </p:nvSpPr>
        <p:spPr>
          <a:xfrm>
            <a:off x="9463405" y="3902710"/>
            <a:ext cx="2910840" cy="963295"/>
          </a:xfrm>
          <a:prstGeom prst="cloudCallout">
            <a:avLst>
              <a:gd name="adj1" fmla="val -91688"/>
              <a:gd name="adj2" fmla="val 298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Arial-Rounded" panose="020B0500000000000000" charset="0"/>
                <a:cs typeface="Arial-Rounded" panose="020B0500000000000000" charset="0"/>
              </a:rPr>
              <a:t>Bút màu dùng để tô</a:t>
            </a:r>
          </a:p>
        </p:txBody>
      </p:sp>
      <p:sp>
        <p:nvSpPr>
          <p:cNvPr id="8" name="Cloud Callout 7"/>
          <p:cNvSpPr/>
          <p:nvPr/>
        </p:nvSpPr>
        <p:spPr>
          <a:xfrm>
            <a:off x="770255" y="3851910"/>
            <a:ext cx="2910840" cy="963295"/>
          </a:xfrm>
          <a:prstGeom prst="cloudCallout">
            <a:avLst>
              <a:gd name="adj1" fmla="val 51505"/>
              <a:gd name="adj2" fmla="val 961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Arial-Rounded" panose="020B0500000000000000" charset="0"/>
                <a:cs typeface="Arial-Rounded" panose="020B0500000000000000" charset="0"/>
              </a:rPr>
              <a:t>Ghế dùng để ngồi.</a:t>
            </a:r>
          </a:p>
        </p:txBody>
      </p:sp>
    </p:spTree>
    <p:extLst>
      <p:ext uri="{BB962C8B-B14F-4D97-AF65-F5344CB8AC3E}">
        <p14:creationId xmlns:p14="http://schemas.microsoft.com/office/powerpoint/2010/main" val="145972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heckerboard(across)">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animBg="1"/>
      <p:bldP spid="5" grpId="1" animBg="1"/>
      <p:bldP spid="6" grpId="0" bldLvl="0" animBg="1"/>
      <p:bldP spid="6" grpId="1" animBg="1"/>
      <p:bldP spid="7" grpId="0" bldLvl="0" animBg="1"/>
      <p:bldP spid="7" grpId="1" animBg="1"/>
      <p:bldP spid="8" grpId="0" bldLvl="0" animBg="1"/>
      <p:bldP spid="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pture"/>
          <p:cNvPicPr>
            <a:picLocks noGrp="1" noChangeAspect="1"/>
          </p:cNvPicPr>
          <p:nvPr>
            <p:ph idx="1"/>
          </p:nvPr>
        </p:nvPicPr>
        <p:blipFill>
          <a:blip r:embed="rId2"/>
          <a:stretch>
            <a:fillRect/>
          </a:stretch>
        </p:blipFill>
        <p:spPr>
          <a:xfrm>
            <a:off x="1471295" y="243205"/>
            <a:ext cx="9187180" cy="5934075"/>
          </a:xfrm>
          <a:prstGeom prst="rect">
            <a:avLst/>
          </a:prstGeom>
        </p:spPr>
      </p:pic>
    </p:spTree>
    <p:extLst>
      <p:ext uri="{BB962C8B-B14F-4D97-AF65-F5344CB8AC3E}">
        <p14:creationId xmlns:p14="http://schemas.microsoft.com/office/powerpoint/2010/main" val="397595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1895"/>
          </a:xfrm>
          <a:prstGeom prst="rect">
            <a:avLst/>
          </a:prstGeom>
          <a:noFill/>
          <a:ln>
            <a:noFill/>
          </a:ln>
        </p:spPr>
        <p:txBody>
          <a:bodyPr vert="horz" wrap="square" lIns="0" tIns="0" rIns="0" bIns="0" numCol="1" anchor="t" anchorCtr="0" compatLnSpc="1">
            <a:spAutoFit/>
          </a:bodyPr>
          <a:lstStyle/>
          <a:p>
            <a:pPr algn="ctr"/>
            <a:r>
              <a:rPr lang="en-US" sz="8000" b="1" kern="1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Đọc mở rộng</a:t>
            </a:r>
          </a:p>
        </p:txBody>
      </p:sp>
      <p:pic>
        <p:nvPicPr>
          <p:cNvPr id="18"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Tree>
    <p:extLst>
      <p:ext uri="{BB962C8B-B14F-4D97-AF65-F5344CB8AC3E}">
        <p14:creationId xmlns:p14="http://schemas.microsoft.com/office/powerpoint/2010/main" val="4114328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34" y="2857"/>
            <a:ext cx="12101465" cy="1325563"/>
          </a:xfrm>
        </p:spPr>
        <p:txBody>
          <a:bodyPr>
            <a:normAutofit/>
          </a:bodyPr>
          <a:lstStyle/>
          <a:p>
            <a:r>
              <a:rPr lang="en-US" sz="3600" dirty="0" err="1">
                <a:latin typeface="Arial-Rounded" panose="020B0500000000000000" charset="0"/>
                <a:cs typeface="Arial-Rounded" panose="020B0500000000000000" charset="0"/>
              </a:rPr>
              <a:t>Tìm</a:t>
            </a:r>
            <a:r>
              <a:rPr lang="en-US" sz="3600" dirty="0">
                <a:latin typeface="Arial-Rounded" panose="020B0500000000000000" charset="0"/>
                <a:cs typeface="Arial-Rounded" panose="020B0500000000000000" charset="0"/>
              </a:rPr>
              <a:t> </a:t>
            </a:r>
            <a:r>
              <a:rPr lang="en-US" sz="3600" dirty="0" err="1">
                <a:latin typeface="Arial-Rounded" panose="020B0500000000000000" charset="0"/>
                <a:cs typeface="Arial-Rounded" panose="020B0500000000000000" charset="0"/>
              </a:rPr>
              <a:t>đọc</a:t>
            </a:r>
            <a:r>
              <a:rPr lang="en-US" sz="3600" dirty="0">
                <a:latin typeface="Arial-Rounded" panose="020B0500000000000000" charset="0"/>
                <a:cs typeface="Arial-Rounded" panose="020B0500000000000000" charset="0"/>
              </a:rPr>
              <a:t> </a:t>
            </a:r>
            <a:r>
              <a:rPr lang="en-US" sz="3600" dirty="0" err="1">
                <a:latin typeface="Arial-Rounded" panose="020B0500000000000000" charset="0"/>
                <a:cs typeface="Arial-Rounded" panose="020B0500000000000000" charset="0"/>
              </a:rPr>
              <a:t>một</a:t>
            </a:r>
            <a:r>
              <a:rPr lang="en-US" sz="3600" dirty="0">
                <a:latin typeface="Arial-Rounded" panose="020B0500000000000000" charset="0"/>
                <a:cs typeface="Arial-Rounded" panose="020B0500000000000000" charset="0"/>
              </a:rPr>
              <a:t> </a:t>
            </a:r>
            <a:r>
              <a:rPr lang="en-US" sz="3600" dirty="0" err="1">
                <a:latin typeface="Arial-Rounded" panose="020B0500000000000000" charset="0"/>
                <a:cs typeface="Arial-Rounded" panose="020B0500000000000000" charset="0"/>
              </a:rPr>
              <a:t>câu</a:t>
            </a:r>
            <a:r>
              <a:rPr lang="en-US" sz="3600" dirty="0">
                <a:latin typeface="Arial-Rounded" panose="020B0500000000000000" charset="0"/>
                <a:cs typeface="Arial-Rounded" panose="020B0500000000000000" charset="0"/>
              </a:rPr>
              <a:t> </a:t>
            </a:r>
            <a:r>
              <a:rPr lang="en-US" sz="3600" dirty="0" err="1">
                <a:latin typeface="Arial-Rounded" panose="020B0500000000000000" charset="0"/>
                <a:cs typeface="Arial-Rounded" panose="020B0500000000000000" charset="0"/>
              </a:rPr>
              <a:t>chuyện</a:t>
            </a:r>
            <a:r>
              <a:rPr lang="en-US" sz="3600" dirty="0">
                <a:latin typeface="Arial-Rounded" panose="020B0500000000000000" charset="0"/>
                <a:cs typeface="Arial-Rounded" panose="020B0500000000000000" charset="0"/>
              </a:rPr>
              <a:t> </a:t>
            </a:r>
            <a:r>
              <a:rPr lang="en-US" sz="3600" dirty="0" err="1">
                <a:latin typeface="Arial-Rounded" panose="020B0500000000000000" charset="0"/>
                <a:cs typeface="Arial-Rounded" panose="020B0500000000000000" charset="0"/>
              </a:rPr>
              <a:t>về</a:t>
            </a:r>
            <a:r>
              <a:rPr lang="en-US" sz="3600" dirty="0">
                <a:latin typeface="Arial-Rounded" panose="020B0500000000000000" charset="0"/>
                <a:cs typeface="Arial-Rounded" panose="020B0500000000000000" charset="0"/>
              </a:rPr>
              <a:t> </a:t>
            </a:r>
            <a:r>
              <a:rPr lang="en-US" sz="3600" dirty="0" err="1">
                <a:latin typeface="Arial-Rounded" panose="020B0500000000000000" charset="0"/>
                <a:cs typeface="Arial-Rounded" panose="020B0500000000000000" charset="0"/>
              </a:rPr>
              <a:t>trường</a:t>
            </a:r>
            <a:r>
              <a:rPr lang="en-US" sz="3600" dirty="0">
                <a:latin typeface="Arial-Rounded" panose="020B0500000000000000" charset="0"/>
                <a:cs typeface="Arial-Rounded" panose="020B0500000000000000" charset="0"/>
              </a:rPr>
              <a:t> </a:t>
            </a:r>
            <a:r>
              <a:rPr lang="en-US" sz="3600" dirty="0" err="1" smtClean="0">
                <a:latin typeface="Arial-Rounded" panose="020B0500000000000000" charset="0"/>
                <a:cs typeface="Arial-Rounded" panose="020B0500000000000000" charset="0"/>
              </a:rPr>
              <a:t>học</a:t>
            </a:r>
            <a:r>
              <a:rPr lang="en-US" sz="3600" dirty="0" smtClean="0">
                <a:latin typeface="Arial-Rounded" panose="020B0500000000000000" charset="0"/>
                <a:cs typeface="Arial-Rounded" panose="020B0500000000000000" charset="0"/>
              </a:rPr>
              <a:t>. Chia </a:t>
            </a:r>
            <a:r>
              <a:rPr lang="en-US" sz="3600" dirty="0" err="1" smtClean="0">
                <a:latin typeface="Arial-Rounded" panose="020B0500000000000000" charset="0"/>
                <a:cs typeface="Arial-Rounded" panose="020B0500000000000000" charset="0"/>
              </a:rPr>
              <a:t>sẻ</a:t>
            </a:r>
            <a:r>
              <a:rPr lang="en-US" sz="3600" dirty="0" smtClean="0">
                <a:latin typeface="Arial-Rounded" panose="020B0500000000000000" charset="0"/>
                <a:cs typeface="Arial-Rounded" panose="020B0500000000000000" charset="0"/>
              </a:rPr>
              <a:t> </a:t>
            </a:r>
            <a:r>
              <a:rPr lang="en-US" sz="3600" dirty="0" err="1" smtClean="0">
                <a:latin typeface="Arial-Rounded" panose="020B0500000000000000" charset="0"/>
                <a:cs typeface="Arial-Rounded" panose="020B0500000000000000" charset="0"/>
              </a:rPr>
              <a:t>thông</a:t>
            </a:r>
            <a:r>
              <a:rPr lang="en-US" sz="3600" dirty="0" smtClean="0">
                <a:latin typeface="Arial-Rounded" panose="020B0500000000000000" charset="0"/>
                <a:cs typeface="Arial-Rounded" panose="020B0500000000000000" charset="0"/>
              </a:rPr>
              <a:t> tin </a:t>
            </a:r>
            <a:r>
              <a:rPr lang="en-US" sz="3600" dirty="0" err="1" smtClean="0">
                <a:latin typeface="Arial-Rounded" panose="020B0500000000000000" charset="0"/>
                <a:cs typeface="Arial-Rounded" panose="020B0500000000000000" charset="0"/>
              </a:rPr>
              <a:t>về</a:t>
            </a:r>
            <a:r>
              <a:rPr lang="en-US" sz="3600" dirty="0" smtClean="0">
                <a:latin typeface="Arial-Rounded" panose="020B0500000000000000" charset="0"/>
                <a:cs typeface="Arial-Rounded" panose="020B0500000000000000" charset="0"/>
              </a:rPr>
              <a:t> </a:t>
            </a:r>
            <a:r>
              <a:rPr lang="en-US" sz="3600" dirty="0" err="1" smtClean="0">
                <a:latin typeface="Arial-Rounded" panose="020B0500000000000000" charset="0"/>
                <a:cs typeface="Arial-Rounded" panose="020B0500000000000000" charset="0"/>
              </a:rPr>
              <a:t>câu</a:t>
            </a:r>
            <a:r>
              <a:rPr lang="en-US" sz="3600" dirty="0" smtClean="0">
                <a:latin typeface="Arial-Rounded" panose="020B0500000000000000" charset="0"/>
                <a:cs typeface="Arial-Rounded" panose="020B0500000000000000" charset="0"/>
              </a:rPr>
              <a:t> </a:t>
            </a:r>
            <a:r>
              <a:rPr lang="en-US" sz="3600" dirty="0" err="1" smtClean="0">
                <a:latin typeface="Arial-Rounded" panose="020B0500000000000000" charset="0"/>
                <a:cs typeface="Arial-Rounded" panose="020B0500000000000000" charset="0"/>
              </a:rPr>
              <a:t>chuyện</a:t>
            </a:r>
            <a:r>
              <a:rPr lang="en-US" sz="3600" dirty="0" smtClean="0">
                <a:latin typeface="Arial-Rounded" panose="020B0500000000000000" charset="0"/>
                <a:cs typeface="Arial-Rounded" panose="020B0500000000000000" charset="0"/>
              </a:rPr>
              <a:t> </a:t>
            </a:r>
            <a:r>
              <a:rPr lang="en-US" sz="3600" dirty="0" err="1" smtClean="0">
                <a:latin typeface="Arial-Rounded" panose="020B0500000000000000" charset="0"/>
                <a:cs typeface="Arial-Rounded" panose="020B0500000000000000" charset="0"/>
              </a:rPr>
              <a:t>dựa</a:t>
            </a:r>
            <a:r>
              <a:rPr lang="en-US" sz="3600" dirty="0" smtClean="0">
                <a:latin typeface="Arial-Rounded" panose="020B0500000000000000" charset="0"/>
                <a:cs typeface="Arial-Rounded" panose="020B0500000000000000" charset="0"/>
              </a:rPr>
              <a:t> </a:t>
            </a:r>
            <a:r>
              <a:rPr lang="en-US" sz="3600" dirty="0" err="1" smtClean="0">
                <a:latin typeface="Arial-Rounded" panose="020B0500000000000000" charset="0"/>
                <a:cs typeface="Arial-Rounded" panose="020B0500000000000000" charset="0"/>
              </a:rPr>
              <a:t>trên</a:t>
            </a:r>
            <a:r>
              <a:rPr lang="en-US" sz="3600" dirty="0" smtClean="0">
                <a:latin typeface="Arial-Rounded" panose="020B0500000000000000" charset="0"/>
                <a:cs typeface="Arial-Rounded" panose="020B0500000000000000" charset="0"/>
              </a:rPr>
              <a:t> </a:t>
            </a:r>
            <a:r>
              <a:rPr lang="en-US" sz="3600" dirty="0" err="1" smtClean="0">
                <a:latin typeface="Arial-Rounded" panose="020B0500000000000000" charset="0"/>
                <a:cs typeface="Arial-Rounded" panose="020B0500000000000000" charset="0"/>
              </a:rPr>
              <a:t>gợi</a:t>
            </a:r>
            <a:r>
              <a:rPr lang="en-US" sz="3600" dirty="0" smtClean="0">
                <a:latin typeface="Arial-Rounded" panose="020B0500000000000000" charset="0"/>
                <a:cs typeface="Arial-Rounded" panose="020B0500000000000000" charset="0"/>
              </a:rPr>
              <a:t> ý </a:t>
            </a:r>
            <a:r>
              <a:rPr lang="en-US" sz="3600" dirty="0" err="1" smtClean="0">
                <a:latin typeface="Arial-Rounded" panose="020B0500000000000000" charset="0"/>
                <a:cs typeface="Arial-Rounded" panose="020B0500000000000000" charset="0"/>
              </a:rPr>
              <a:t>sau</a:t>
            </a:r>
            <a:r>
              <a:rPr lang="en-US" sz="3600" dirty="0" smtClean="0">
                <a:latin typeface="Arial-Rounded" panose="020B0500000000000000" charset="0"/>
                <a:cs typeface="Arial-Rounded" panose="020B0500000000000000" charset="0"/>
              </a:rPr>
              <a:t>:</a:t>
            </a:r>
            <a:endParaRPr lang="en-US" sz="3600" dirty="0">
              <a:latin typeface="Arial-Rounded" panose="020B0500000000000000" charset="0"/>
              <a:cs typeface="Arial-Rounded" panose="020B0500000000000000" charset="0"/>
            </a:endParaRPr>
          </a:p>
        </p:txBody>
      </p:sp>
      <p:sp>
        <p:nvSpPr>
          <p:cNvPr id="4" name="Rectangles 3"/>
          <p:cNvSpPr/>
          <p:nvPr/>
        </p:nvSpPr>
        <p:spPr>
          <a:xfrm>
            <a:off x="389299" y="1386523"/>
            <a:ext cx="11968681" cy="52038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a:latin typeface="Arial-Rounded" panose="020B0500000000000000" charset="0"/>
                <a:cs typeface="Arial-Rounded" panose="020B0500000000000000" charset="0"/>
              </a:rPr>
              <a:t>Lan đến trường tiểu học</a:t>
            </a:r>
          </a:p>
          <a:p>
            <a:pPr algn="just"/>
            <a:r>
              <a:rPr lang="en-US">
                <a:latin typeface="Arial-Rounded" panose="020B0500000000000000" charset="0"/>
                <a:cs typeface="Arial-Rounded" panose="020B0500000000000000" charset="0"/>
              </a:rPr>
              <a:t>Bao nhiêu mong đợi, cuối cùng thì ngày khai giảng năm học mới cũng đã tới. Lan sung sướng vô cùng và xúc động thật sự.</a:t>
            </a:r>
          </a:p>
          <a:p>
            <a:pPr algn="just"/>
            <a:r>
              <a:rPr lang="en-US">
                <a:latin typeface="Arial-Rounded" panose="020B0500000000000000" charset="0"/>
                <a:cs typeface="Arial-Rounded" panose="020B0500000000000000" charset="0"/>
              </a:rPr>
              <a:t>Lan mặc váy rất dẹp và đánh đôi giày sáng bóng. Từ mấy ngày trước đây Lan đã chuẩn bị đầy đủ sách vở, giấy bút, thức kẻ vào chiếc cặp mới mà Lan được mẹ tặng trong ngày Tết nguyên đán.</a:t>
            </a:r>
          </a:p>
          <a:p>
            <a:pPr algn="just"/>
            <a:r>
              <a:rPr lang="en-US">
                <a:latin typeface="Arial-Rounded" panose="020B0500000000000000" charset="0"/>
                <a:cs typeface="Arial-Rounded" panose="020B0500000000000000" charset="0"/>
              </a:rPr>
              <a:t> Nhưng điều Lan vui nhất là đến trường Lan được gặp  nhiều bạn cùng học một lớp với nhau, nhất định Lan sẽ tìm được những bạn tốt.</a:t>
            </a:r>
          </a:p>
          <a:p>
            <a:pPr algn="just"/>
            <a:r>
              <a:rPr lang="en-US">
                <a:latin typeface="Arial-Rounded" panose="020B0500000000000000" charset="0"/>
                <a:cs typeface="Arial-Rounded" panose="020B0500000000000000" charset="0"/>
              </a:rPr>
              <a:t>Bà nội, bố mẹ Lan cũng rất vui trong những ngày này. Bố mẹ Lan đã xin nghỉ phép để đưa Lan đến trường, cùng dự lễ khai giảng với Lan và anh Dũng.</a:t>
            </a:r>
          </a:p>
          <a:p>
            <a:pPr algn="just"/>
            <a:r>
              <a:rPr lang="en-US">
                <a:latin typeface="Arial-Rounded" panose="020B0500000000000000" charset="0"/>
                <a:cs typeface="Arial-Rounded" panose="020B0500000000000000" charset="0"/>
              </a:rPr>
              <a:t> Mở đầu lễ khai giảng tại hội trường, thầy Hiệu trưởng đặc biệt chào mừng các em học lớp Một lần đầu tiên đến trường. Sau phần đọc dễn văn khai giảng của thầy Hiệu trưởng, đội thiếu niên tiền phong đã biểu diễn một số tiết mục văn nghệ.</a:t>
            </a:r>
          </a:p>
          <a:p>
            <a:pPr algn="just"/>
            <a:r>
              <a:rPr lang="en-US">
                <a:latin typeface="Arial-Rounded" panose="020B0500000000000000" charset="0"/>
                <a:cs typeface="Arial-Rounded" panose="020B0500000000000000" charset="0"/>
              </a:rPr>
              <a:t>  Sau buổi lễ, cô giáo đến hướng dẫn học sinh vào lớp. Tên lớp 1A in trên tấm bảng to, gắn ngay cạnh cửa ra vào. Lớp 1A là lớp học của Lan.</a:t>
            </a:r>
          </a:p>
          <a:p>
            <a:pPr algn="just"/>
            <a:r>
              <a:rPr lang="en-US">
                <a:latin typeface="Arial-Rounded" panose="020B0500000000000000" charset="0"/>
                <a:cs typeface="Arial-Rounded" panose="020B0500000000000000" charset="0"/>
              </a:rPr>
              <a:t>Cô giáo giảng bài, học sinh chú ý lắng nghe. Lan chăm chú nhìn cô và nhận thấy cô giáo của Lan trẻ, đẹp, lại vui vẻ và hiền từ. Lan cảm thấy mến cô ngay và chắc là cô sẽ dạy rất hay.</a:t>
            </a:r>
          </a:p>
          <a:p>
            <a:pPr algn="just"/>
            <a:r>
              <a:rPr lang="en-US">
                <a:latin typeface="Arial-Rounded" panose="020B0500000000000000" charset="0"/>
                <a:cs typeface="Arial-Rounded" panose="020B0500000000000000" charset="0"/>
              </a:rPr>
              <a:t> Lan vui sướng với nhiệm vụ học tập mới ở trường, đây là một việc rất quan trọng đối với Lan.</a:t>
            </a:r>
          </a:p>
          <a:p>
            <a:pPr algn="just"/>
            <a:endParaRPr lang="en-US">
              <a:latin typeface="Arial-Rounded" panose="020B0500000000000000" charset="0"/>
              <a:cs typeface="Arial-Rounded" panose="020B0500000000000000" charset="0"/>
            </a:endParaRPr>
          </a:p>
        </p:txBody>
      </p:sp>
      <p:pic>
        <p:nvPicPr>
          <p:cNvPr id="5" name="Content Placeholder 4"/>
          <p:cNvPicPr>
            <a:picLocks noGrp="1" noChangeAspect="1"/>
          </p:cNvPicPr>
          <p:nvPr>
            <p:ph idx="1"/>
          </p:nvPr>
        </p:nvPicPr>
        <p:blipFill>
          <a:blip r:embed="rId2"/>
          <a:stretch>
            <a:fillRect/>
          </a:stretch>
        </p:blipFill>
        <p:spPr>
          <a:xfrm>
            <a:off x="2933065" y="2419985"/>
            <a:ext cx="6324600" cy="3162300"/>
          </a:xfrm>
          <a:prstGeom prst="rect">
            <a:avLst/>
          </a:prstGeom>
        </p:spPr>
      </p:pic>
      <p:sp>
        <p:nvSpPr>
          <p:cNvPr id="6" name="Rounded Rectangle 5"/>
          <p:cNvSpPr/>
          <p:nvPr/>
        </p:nvSpPr>
        <p:spPr>
          <a:xfrm>
            <a:off x="1003300" y="5801995"/>
            <a:ext cx="7840345" cy="730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 Nói về nhân vật em thích trong câu chuyện</a:t>
            </a:r>
          </a:p>
        </p:txBody>
      </p:sp>
    </p:spTree>
    <p:extLst>
      <p:ext uri="{BB962C8B-B14F-4D97-AF65-F5344CB8AC3E}">
        <p14:creationId xmlns:p14="http://schemas.microsoft.com/office/powerpoint/2010/main" val="80028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949" y="-126077"/>
            <a:ext cx="3143250" cy="2381250"/>
          </a:xfrm>
          <a:prstGeom prst="ellipse">
            <a:avLst/>
          </a:prstGeom>
          <a:ln>
            <a:noFill/>
          </a:ln>
          <a:effectLst>
            <a:softEdge rad="112500"/>
          </a:effectLst>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459" b="100000" l="0" r="100000"/>
                    </a14:imgEffect>
                  </a14:imgLayer>
                </a14:imgProps>
              </a:ext>
              <a:ext uri="{28A0092B-C50C-407E-A947-70E740481C1C}">
                <a14:useLocalDpi xmlns:a14="http://schemas.microsoft.com/office/drawing/2010/main" val="0"/>
              </a:ext>
            </a:extLst>
          </a:blip>
          <a:stretch>
            <a:fillRect/>
          </a:stretch>
        </p:blipFill>
        <p:spPr>
          <a:xfrm>
            <a:off x="5562600" y="1447800"/>
            <a:ext cx="4648200" cy="2076450"/>
          </a:xfrm>
          <a:prstGeom prst="rect">
            <a:avLst/>
          </a:prstGeom>
        </p:spPr>
      </p:pic>
      <p:pic>
        <p:nvPicPr>
          <p:cNvPr id="9" name="Picture 8"/>
          <p:cNvPicPr>
            <a:picLocks noChangeAspect="1"/>
          </p:cNvPicPr>
          <p:nvPr/>
        </p:nvPicPr>
        <p:blipFill rotWithShape="1">
          <a:blip r:embed="rId6">
            <a:extLst>
              <a:ext uri="{BEBA8EAE-BF5A-486C-A8C5-ECC9F3942E4B}">
                <a14:imgProps xmlns:a14="http://schemas.microsoft.com/office/drawing/2010/main">
                  <a14:imgLayer r:embed="rId7">
                    <a14:imgEffect>
                      <a14:backgroundRemoval t="0" b="93917" l="3750" r="98667">
                        <a14:foregroundMark x1="44333" y1="17167" x2="45167" y2="20583"/>
                        <a14:foregroundMark x1="50167" y1="19167" x2="49833" y2="22250"/>
                        <a14:foregroundMark x1="39917" y1="30917" x2="40083" y2="34750"/>
                        <a14:foregroundMark x1="42750" y1="36583" x2="45333" y2="36583"/>
                        <a14:foregroundMark x1="49583" y1="40000" x2="48583" y2="42667"/>
                        <a14:foregroundMark x1="43500" y1="24667" x2="47167" y2="23000"/>
                        <a14:foregroundMark x1="61333" y1="19417" x2="62500" y2="23000"/>
                        <a14:foregroundMark x1="69000" y1="17583" x2="66750" y2="21833"/>
                        <a14:foregroundMark x1="72667" y1="21417" x2="71000" y2="25083"/>
                        <a14:foregroundMark x1="65167" y1="24250" x2="68000" y2="26250"/>
                        <a14:foregroundMark x1="72417" y1="27667" x2="74417" y2="27667"/>
                        <a14:foregroundMark x1="84167" y1="40167" x2="82083" y2="44667"/>
                        <a14:foregroundMark x1="82083" y1="47667" x2="85333" y2="48250"/>
                        <a14:foregroundMark x1="75833" y1="46250" x2="77250" y2="48500"/>
                        <a14:foregroundMark x1="65333" y1="60000" x2="68417" y2="61000"/>
                        <a14:foregroundMark x1="20500" y1="32333" x2="21083" y2="35750"/>
                        <a14:foregroundMark x1="10833" y1="34167" x2="16500" y2="34917"/>
                        <a14:foregroundMark x1="16833" y1="38583" x2="18250" y2="42250"/>
                        <a14:foregroundMark x1="18500" y1="46833" x2="21333" y2="45833"/>
                        <a14:foregroundMark x1="29000" y1="55167" x2="30000" y2="52917"/>
                        <a14:foregroundMark x1="25167" y1="62833" x2="27750" y2="66250"/>
                        <a14:foregroundMark x1="35833" y1="76000" x2="38250" y2="76000"/>
                        <a14:foregroundMark x1="38083" y1="83417" x2="36083" y2="87250"/>
                        <a14:foregroundMark x1="21750" y1="88500" x2="26000" y2="88500"/>
                        <a14:foregroundMark x1="11833" y1="83667" x2="12250" y2="86667"/>
                        <a14:foregroundMark x1="43750" y1="89500" x2="46750" y2="90500"/>
                        <a14:foregroundMark x1="70583" y1="79833" x2="70000" y2="83833"/>
                        <a14:foregroundMark x1="73250" y1="86667" x2="70833" y2="88083"/>
                        <a14:foregroundMark x1="78083" y1="76000" x2="81333" y2="77333"/>
                        <a14:foregroundMark x1="72833" y1="68250" x2="75250" y2="71333"/>
                        <a14:foregroundMark x1="81500" y1="88667" x2="83333" y2="92500"/>
                      </a14:backgroundRemoval>
                    </a14:imgEffect>
                  </a14:imgLayer>
                </a14:imgProps>
              </a:ext>
              <a:ext uri="{28A0092B-C50C-407E-A947-70E740481C1C}">
                <a14:useLocalDpi xmlns:a14="http://schemas.microsoft.com/office/drawing/2010/main" val="0"/>
              </a:ext>
            </a:extLst>
          </a:blip>
          <a:srcRect l="8824" t="15000" r="13235" b="5000"/>
          <a:stretch>
            <a:fillRect/>
          </a:stretch>
        </p:blipFill>
        <p:spPr>
          <a:xfrm>
            <a:off x="7886700" y="34636"/>
            <a:ext cx="4038600" cy="3657600"/>
          </a:xfrm>
          <a:prstGeom prst="rect">
            <a:avLst/>
          </a:prstGeom>
        </p:spPr>
      </p:pic>
      <p:pic>
        <p:nvPicPr>
          <p:cNvPr id="10" name="Picture 9"/>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692" b="99769" l="10000" r="95769"/>
                    </a14:imgEffect>
                  </a14:imgLayer>
                </a14:imgProps>
              </a:ext>
              <a:ext uri="{28A0092B-C50C-407E-A947-70E740481C1C}">
                <a14:useLocalDpi xmlns:a14="http://schemas.microsoft.com/office/drawing/2010/main" val="0"/>
              </a:ext>
            </a:extLst>
          </a:blip>
          <a:srcRect l="7936" r="4762"/>
          <a:stretch>
            <a:fillRect/>
          </a:stretch>
        </p:blipFill>
        <p:spPr>
          <a:xfrm>
            <a:off x="0" y="457200"/>
            <a:ext cx="2625436" cy="2367395"/>
          </a:xfrm>
          <a:prstGeom prst="rect">
            <a:avLst/>
          </a:prstGeom>
        </p:spPr>
      </p:pic>
      <p:pic>
        <p:nvPicPr>
          <p:cNvPr id="11" name="Picture 10"/>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658250" y="2772301"/>
            <a:ext cx="1048683" cy="812738"/>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3511" y="2209800"/>
            <a:ext cx="1039920" cy="914400"/>
          </a:xfrm>
          <a:prstGeom prst="rect">
            <a:avLst/>
          </a:prstGeom>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92758" y="2180359"/>
            <a:ext cx="1039920" cy="1248641"/>
          </a:xfrm>
          <a:prstGeom prst="rect">
            <a:avLst/>
          </a:prstGeom>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40761" y="2115469"/>
            <a:ext cx="1039920" cy="1008731"/>
          </a:xfrm>
          <a:prstGeom prst="rect">
            <a:avLst/>
          </a:prstGeom>
        </p:spPr>
      </p:pic>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50199" y="2313474"/>
            <a:ext cx="1257300" cy="1825336"/>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759272" y="2646730"/>
            <a:ext cx="1137329" cy="915213"/>
          </a:xfrm>
          <a:prstGeom prst="rect">
            <a:avLst/>
          </a:prstGeom>
        </p:spPr>
      </p:pic>
      <p:pic>
        <p:nvPicPr>
          <p:cNvPr id="17" name="Picture 16"/>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648199" y="4458566"/>
            <a:ext cx="1753077" cy="1219200"/>
          </a:xfrm>
          <a:prstGeom prst="rect">
            <a:avLst/>
          </a:prstGeom>
        </p:spPr>
      </p:pic>
      <p:pic>
        <p:nvPicPr>
          <p:cNvPr id="18" name="Picture 17"/>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105400" y="4492161"/>
            <a:ext cx="1753077" cy="1219200"/>
          </a:xfrm>
          <a:prstGeom prst="rect">
            <a:avLst/>
          </a:prstGeom>
        </p:spPr>
      </p:pic>
      <p:pic>
        <p:nvPicPr>
          <p:cNvPr id="19" name="Picture 18"/>
          <p:cNvPicPr>
            <a:picLocks noChangeAspect="1"/>
          </p:cNvPicPr>
          <p:nvPr/>
        </p:nvPicPr>
        <p:blipFill rotWithShape="1">
          <a:blip r:embed="rId16">
            <a:extLst>
              <a:ext uri="{BEBA8EAE-BF5A-486C-A8C5-ECC9F3942E4B}">
                <a14:imgProps xmlns:a14="http://schemas.microsoft.com/office/drawing/2010/main">
                  <a14:imgLayer r:embed="rId17">
                    <a14:imgEffect>
                      <a14:backgroundRemoval t="10000" b="90000" l="0" r="32889"/>
                    </a14:imgEffect>
                  </a14:imgLayer>
                </a14:imgProps>
              </a:ext>
              <a:ext uri="{28A0092B-C50C-407E-A947-70E740481C1C}">
                <a14:useLocalDpi xmlns:a14="http://schemas.microsoft.com/office/drawing/2010/main" val="0"/>
              </a:ext>
            </a:extLst>
          </a:blip>
          <a:srcRect l="1852" t="35185" r="63490" b="31482"/>
          <a:stretch>
            <a:fillRect/>
          </a:stretch>
        </p:blipFill>
        <p:spPr>
          <a:xfrm>
            <a:off x="7769814" y="4881631"/>
            <a:ext cx="1426110" cy="1371600"/>
          </a:xfrm>
          <a:prstGeom prst="rect">
            <a:avLst/>
          </a:prstGeom>
        </p:spPr>
      </p:pic>
      <p:pic>
        <p:nvPicPr>
          <p:cNvPr id="20" name="Picture 19"/>
          <p:cNvPicPr>
            <a:picLocks noChangeAspect="1"/>
          </p:cNvPicPr>
          <p:nvPr/>
        </p:nvPicPr>
        <p:blipFill rotWithShape="1">
          <a:blip r:embed="rId18">
            <a:extLst>
              <a:ext uri="{BEBA8EAE-BF5A-486C-A8C5-ECC9F3942E4B}">
                <a14:imgProps xmlns:a14="http://schemas.microsoft.com/office/drawing/2010/main">
                  <a14:imgLayer r:embed="rId17">
                    <a14:imgEffect>
                      <a14:backgroundRemoval t="1778" b="96000" l="0" r="100000">
                        <a14:foregroundMark x1="42000" y1="55111" x2="48000" y2="66222"/>
                        <a14:foregroundMark x1="47556" y1="51111" x2="51111" y2="64667"/>
                        <a14:foregroundMark x1="55778" y1="48222" x2="55333" y2="64000"/>
                      </a14:backgroundRemoval>
                    </a14:imgEffect>
                  </a14:imgLayer>
                </a14:imgProps>
              </a:ext>
              <a:ext uri="{28A0092B-C50C-407E-A947-70E740481C1C}">
                <a14:useLocalDpi xmlns:a14="http://schemas.microsoft.com/office/drawing/2010/main" val="0"/>
              </a:ext>
            </a:extLst>
          </a:blip>
          <a:srcRect l="34856" t="33318" r="33663" b="31496"/>
          <a:stretch>
            <a:fillRect/>
          </a:stretch>
        </p:blipFill>
        <p:spPr>
          <a:xfrm>
            <a:off x="11049000" y="4728834"/>
            <a:ext cx="1295400" cy="1447801"/>
          </a:xfrm>
          <a:prstGeom prst="rect">
            <a:avLst/>
          </a:prstGeom>
        </p:spPr>
      </p:pic>
      <p:pic>
        <p:nvPicPr>
          <p:cNvPr id="21" name="Picture 20"/>
          <p:cNvPicPr>
            <a:picLocks noChangeAspect="1"/>
          </p:cNvPicPr>
          <p:nvPr/>
        </p:nvPicPr>
        <p:blipFill>
          <a:blip r:embed="rId19"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84018" y="3524250"/>
            <a:ext cx="2438400" cy="2438400"/>
          </a:xfrm>
          <a:prstGeom prst="rect">
            <a:avLst/>
          </a:prstGeom>
        </p:spPr>
      </p:pic>
      <p:pic>
        <p:nvPicPr>
          <p:cNvPr id="22" name="Picture 2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05550" y="29350"/>
            <a:ext cx="1581150" cy="1554718"/>
          </a:xfrm>
          <a:prstGeom prst="ellipse">
            <a:avLst/>
          </a:prstGeom>
          <a:ln>
            <a:noFill/>
          </a:ln>
          <a:effectLst>
            <a:softEdge rad="112500"/>
          </a:effectLst>
        </p:spPr>
      </p:pic>
      <p:pic>
        <p:nvPicPr>
          <p:cNvPr id="23" name="Picture 22"/>
          <p:cNvPicPr>
            <a:picLocks noChangeAspect="1"/>
          </p:cNvPicPr>
          <p:nvPr/>
        </p:nvPicPr>
        <p:blipFill>
          <a:blip r:embed="rId21" cstate="print">
            <a:extLst>
              <a:ext uri="{BEBA8EAE-BF5A-486C-A8C5-ECC9F3942E4B}">
                <a14:imgProps xmlns:a14="http://schemas.microsoft.com/office/drawing/2010/main">
                  <a14:imgLayer r:embed="rId22">
                    <a14:imgEffect>
                      <a14:backgroundRemoval t="5692" b="96000" l="9963" r="89851">
                        <a14:foregroundMark x1="35196" y1="28154" x2="39385" y2="29231"/>
                        <a14:foregroundMark x1="55121" y1="30615" x2="58845" y2="32692"/>
                        <a14:foregroundMark x1="69088" y1="20077" x2="69088" y2="23923"/>
                        <a14:foregroundMark x1="35196" y1="13462" x2="35196" y2="17308"/>
                      </a14:backgroundRemoval>
                    </a14:imgEffect>
                  </a14:imgLayer>
                </a14:imgProps>
              </a:ext>
              <a:ext uri="{28A0092B-C50C-407E-A947-70E740481C1C}">
                <a14:useLocalDpi xmlns:a14="http://schemas.microsoft.com/office/drawing/2010/main" val="0"/>
              </a:ext>
            </a:extLst>
          </a:blip>
          <a:stretch>
            <a:fillRect/>
          </a:stretch>
        </p:blipFill>
        <p:spPr>
          <a:xfrm>
            <a:off x="8691511" y="3858491"/>
            <a:ext cx="2357489" cy="2419350"/>
          </a:xfrm>
          <a:prstGeom prst="rect">
            <a:avLst/>
          </a:prstGeom>
        </p:spPr>
      </p:pic>
      <p:pic>
        <p:nvPicPr>
          <p:cNvPr id="24" name="Picture 23"/>
          <p:cNvPicPr>
            <a:picLocks noChangeAspect="1"/>
          </p:cNvPicPr>
          <p:nvPr/>
        </p:nvPicPr>
        <p:blipFill rotWithShape="1">
          <a:blip r:embed="rId23" cstate="print">
            <a:extLst>
              <a:ext uri="{BEBA8EAE-BF5A-486C-A8C5-ECC9F3942E4B}">
                <a14:imgProps xmlns:a14="http://schemas.microsoft.com/office/drawing/2010/main">
                  <a14:imgLayer r:embed="rId24">
                    <a14:imgEffect>
                      <a14:backgroundRemoval t="10000" b="90000" l="0" r="90000">
                        <a14:foregroundMark x1="39538" y1="17248" x2="37769" y2="28899"/>
                      </a14:backgroundRemoval>
                    </a14:imgEffect>
                  </a14:imgLayer>
                </a14:imgProps>
              </a:ext>
              <a:ext uri="{28A0092B-C50C-407E-A947-70E740481C1C}">
                <a14:useLocalDpi xmlns:a14="http://schemas.microsoft.com/office/drawing/2010/main" val="0"/>
              </a:ext>
            </a:extLst>
          </a:blip>
          <a:srcRect l="2879" t="11468" r="52891" b="10549"/>
          <a:stretch>
            <a:fillRect/>
          </a:stretch>
        </p:blipFill>
        <p:spPr>
          <a:xfrm>
            <a:off x="1677769" y="4409208"/>
            <a:ext cx="1398310" cy="1551709"/>
          </a:xfrm>
          <a:prstGeom prst="rect">
            <a:avLst/>
          </a:prstGeom>
        </p:spPr>
      </p:pic>
      <p:pic>
        <p:nvPicPr>
          <p:cNvPr id="25" name="Picture 24"/>
          <p:cNvPicPr>
            <a:picLocks noChangeAspect="1"/>
          </p:cNvPicPr>
          <p:nvPr/>
        </p:nvPicPr>
        <p:blipFill rotWithShape="1">
          <a:blip r:embed="rId25" cstate="print">
            <a:extLst>
              <a:ext uri="{BEBA8EAE-BF5A-486C-A8C5-ECC9F3942E4B}">
                <a14:imgProps xmlns:a14="http://schemas.microsoft.com/office/drawing/2010/main">
                  <a14:imgLayer r:embed="rId26">
                    <a14:imgEffect>
                      <a14:backgroundRemoval t="0" b="100000" l="10000" r="98231">
                        <a14:foregroundMark x1="78692" y1="13119" x2="66462" y2="61009"/>
                      </a14:backgroundRemoval>
                    </a14:imgEffect>
                  </a14:imgLayer>
                </a14:imgProps>
              </a:ext>
              <a:ext uri="{28A0092B-C50C-407E-A947-70E740481C1C}">
                <a14:useLocalDpi xmlns:a14="http://schemas.microsoft.com/office/drawing/2010/main" val="0"/>
              </a:ext>
            </a:extLst>
          </a:blip>
          <a:srcRect l="53845" t="8716" r="5770" b="2294"/>
          <a:stretch>
            <a:fillRect/>
          </a:stretch>
        </p:blipFill>
        <p:spPr>
          <a:xfrm>
            <a:off x="3829413" y="4458566"/>
            <a:ext cx="1228718" cy="1645902"/>
          </a:xfrm>
          <a:prstGeom prst="rect">
            <a:avLst/>
          </a:prstGeom>
        </p:spPr>
      </p:pic>
      <p:pic>
        <p:nvPicPr>
          <p:cNvPr id="26" name="Picture 25"/>
          <p:cNvPicPr>
            <a:picLocks noChangeAspect="1"/>
          </p:cNvPicPr>
          <p:nvPr/>
        </p:nvPicPr>
        <p:blipFill>
          <a:blip r:embed="rId27">
            <a:extLst>
              <a:ext uri="{BEBA8EAE-BF5A-486C-A8C5-ECC9F3942E4B}">
                <a14:imgProps xmlns:a14="http://schemas.microsoft.com/office/drawing/2010/main">
                  <a14:imgLayer r:embed="rId28">
                    <a14:imgEffect>
                      <a14:backgroundRemoval t="400" b="99600" l="9664" r="89916"/>
                    </a14:imgEffect>
                  </a14:imgLayer>
                </a14:imgProps>
              </a:ext>
              <a:ext uri="{28A0092B-C50C-407E-A947-70E740481C1C}">
                <a14:useLocalDpi xmlns:a14="http://schemas.microsoft.com/office/drawing/2010/main" val="0"/>
              </a:ext>
            </a:extLst>
          </a:blip>
          <a:stretch>
            <a:fillRect/>
          </a:stretch>
        </p:blipFill>
        <p:spPr>
          <a:xfrm>
            <a:off x="3883105" y="2139775"/>
            <a:ext cx="2406492" cy="2442441"/>
          </a:xfrm>
          <a:prstGeom prst="rect">
            <a:avLst/>
          </a:prstGeom>
        </p:spPr>
      </p:pic>
      <p:sp>
        <p:nvSpPr>
          <p:cNvPr id="27" name="Rectangle 26"/>
          <p:cNvSpPr/>
          <p:nvPr/>
        </p:nvSpPr>
        <p:spPr>
          <a:xfrm>
            <a:off x="6619" y="6015373"/>
            <a:ext cx="12150436" cy="923330"/>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threePt" dir="t"/>
            </a:scene3d>
            <a:sp3d extrusionH="57150" prstMaterial="dkEdge">
              <a:bevelT w="38100" h="38100" prst="angle"/>
            </a:sp3d>
          </a:bodyPr>
          <a:lstStyle/>
          <a:p>
            <a:pPr algn="ctr"/>
            <a:r>
              <a:rPr lang="en-US" sz="5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Rounded" panose="020B0500000000000000" charset="0"/>
                <a:ea typeface="Arial-Rounded" panose="020B0500000000000000" charset="0"/>
                <a:cs typeface="Arial-Rounded" panose="020B0500000000000000" charset="0"/>
              </a:rPr>
              <a:t>H</a:t>
            </a:r>
            <a:r>
              <a:rPr lang="en-US" sz="5400" b="1" cap="none" spc="0"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Rounded" panose="020B0500000000000000" charset="0"/>
                <a:ea typeface="Arial-Rounded" panose="020B0500000000000000" charset="0"/>
                <a:cs typeface="Arial-Rounded" panose="020B0500000000000000" charset="0"/>
              </a:rPr>
              <a:t>ẹn</a:t>
            </a: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Rounded" panose="020B0500000000000000" charset="0"/>
                <a:ea typeface="Arial-Rounded" panose="020B0500000000000000" charset="0"/>
                <a:cs typeface="Arial-Rounded" panose="020B0500000000000000" charset="0"/>
              </a:rPr>
              <a:t> </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Rounded" panose="020B0500000000000000" charset="0"/>
                <a:ea typeface="Arial-Rounded" panose="020B0500000000000000" charset="0"/>
                <a:cs typeface="Arial-Rounded" panose="020B0500000000000000" charset="0"/>
              </a:rPr>
              <a:t>gặp lại các bạn ở bài sau nhé</a:t>
            </a:r>
          </a:p>
        </p:txBody>
      </p:sp>
      <p:pic>
        <p:nvPicPr>
          <p:cNvPr id="28" name="Picture 27"/>
          <p:cNvPicPr>
            <a:picLocks noChangeAspect="1"/>
          </p:cNvPicPr>
          <p:nvPr/>
        </p:nvPicPr>
        <p:blipFill>
          <a:blip r:embed="rId29">
            <a:extLst>
              <a:ext uri="{BEBA8EAE-BF5A-486C-A8C5-ECC9F3942E4B}">
                <a14:imgProps xmlns:a14="http://schemas.microsoft.com/office/drawing/2010/main">
                  <a14:imgLayer r:embed="rId30">
                    <a14:imgEffect>
                      <a14:backgroundRemoval t="10000" b="90000" l="4000" r="100000"/>
                    </a14:imgEffect>
                  </a14:imgLayer>
                </a14:imgProps>
              </a:ext>
              <a:ext uri="{28A0092B-C50C-407E-A947-70E740481C1C}">
                <a14:useLocalDpi xmlns:a14="http://schemas.microsoft.com/office/drawing/2010/main" val="0"/>
              </a:ext>
            </a:extLst>
          </a:blip>
          <a:stretch>
            <a:fillRect/>
          </a:stretch>
        </p:blipFill>
        <p:spPr>
          <a:xfrm>
            <a:off x="-107129" y="-41757"/>
            <a:ext cx="2153327" cy="1572075"/>
          </a:xfrm>
          <a:prstGeom prst="rect">
            <a:avLst/>
          </a:prstGeom>
        </p:spPr>
      </p:pic>
      <p:pic>
        <p:nvPicPr>
          <p:cNvPr id="29" name="Picture 28"/>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9675385" y="1033966"/>
            <a:ext cx="1070829" cy="1175834"/>
          </a:xfrm>
          <a:prstGeom prst="rect">
            <a:avLst/>
          </a:prstGeom>
        </p:spPr>
      </p:pic>
      <p:pic>
        <p:nvPicPr>
          <p:cNvPr id="30" name="Picture 29"/>
          <p:cNvPicPr>
            <a:picLocks noChangeAspect="1"/>
          </p:cNvPicPr>
          <p:nvPr/>
        </p:nvPicPr>
        <p:blipFill>
          <a:blip r:embed="rId32">
            <a:extLst>
              <a:ext uri="{BEBA8EAE-BF5A-486C-A8C5-ECC9F3942E4B}">
                <a14:imgProps xmlns:a14="http://schemas.microsoft.com/office/drawing/2010/main">
                  <a14:imgLayer r:embed="rId33">
                    <a14:imgEffect>
                      <a14:backgroundRemoval t="0" b="99517" l="0" r="99180">
                        <a14:foregroundMark x1="30328" y1="42512" x2="22131" y2="93720"/>
                        <a14:foregroundMark x1="23361" y1="42029" x2="15984" y2="62319"/>
                        <a14:foregroundMark x1="27869" y1="31401" x2="34016" y2="31401"/>
                        <a14:foregroundMark x1="54918" y1="40580" x2="61885" y2="41063"/>
                        <a14:foregroundMark x1="86066" y1="57488" x2="86475" y2="69565"/>
                      </a14:backgroundRemoval>
                    </a14:imgEffect>
                  </a14:imgLayer>
                </a14:imgProps>
              </a:ext>
              <a:ext uri="{28A0092B-C50C-407E-A947-70E740481C1C}">
                <a14:useLocalDpi xmlns:a14="http://schemas.microsoft.com/office/drawing/2010/main" val="0"/>
              </a:ext>
            </a:extLst>
          </a:blip>
          <a:stretch>
            <a:fillRect/>
          </a:stretch>
        </p:blipFill>
        <p:spPr>
          <a:xfrm>
            <a:off x="1636655" y="2083458"/>
            <a:ext cx="1628244" cy="1389127"/>
          </a:xfrm>
          <a:prstGeom prst="rect">
            <a:avLst/>
          </a:prstGeom>
        </p:spPr>
      </p:pic>
    </p:spTree>
    <p:extLst>
      <p:ext uri="{BB962C8B-B14F-4D97-AF65-F5344CB8AC3E}">
        <p14:creationId xmlns:p14="http://schemas.microsoft.com/office/powerpoint/2010/main" val="311842986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par>
                                <p:cTn id="8" presetID="32" presetClass="emph" presetSubtype="0" fill="hold" nodeType="withEffect">
                                  <p:stCondLst>
                                    <p:cond delay="0"/>
                                  </p:stCondLst>
                                  <p:childTnLst>
                                    <p:animRot by="120000">
                                      <p:cBhvr>
                                        <p:cTn id="9" dur="50" fill="hold">
                                          <p:stCondLst>
                                            <p:cond delay="0"/>
                                          </p:stCondLst>
                                        </p:cTn>
                                        <p:tgtEl>
                                          <p:spTgt spid="23"/>
                                        </p:tgtEl>
                                        <p:attrNameLst>
                                          <p:attrName>r</p:attrName>
                                        </p:attrNameLst>
                                      </p:cBhvr>
                                    </p:animRot>
                                    <p:animRot by="-240000">
                                      <p:cBhvr>
                                        <p:cTn id="10" dur="100" fill="hold">
                                          <p:stCondLst>
                                            <p:cond delay="100"/>
                                          </p:stCondLst>
                                        </p:cTn>
                                        <p:tgtEl>
                                          <p:spTgt spid="23"/>
                                        </p:tgtEl>
                                        <p:attrNameLst>
                                          <p:attrName>r</p:attrName>
                                        </p:attrNameLst>
                                      </p:cBhvr>
                                    </p:animRot>
                                    <p:animRot by="240000">
                                      <p:cBhvr>
                                        <p:cTn id="11" dur="100" fill="hold">
                                          <p:stCondLst>
                                            <p:cond delay="200"/>
                                          </p:stCondLst>
                                        </p:cTn>
                                        <p:tgtEl>
                                          <p:spTgt spid="23"/>
                                        </p:tgtEl>
                                        <p:attrNameLst>
                                          <p:attrName>r</p:attrName>
                                        </p:attrNameLst>
                                      </p:cBhvr>
                                    </p:animRot>
                                    <p:animRot by="-240000">
                                      <p:cBhvr>
                                        <p:cTn id="12" dur="100" fill="hold">
                                          <p:stCondLst>
                                            <p:cond delay="300"/>
                                          </p:stCondLst>
                                        </p:cTn>
                                        <p:tgtEl>
                                          <p:spTgt spid="23"/>
                                        </p:tgtEl>
                                        <p:attrNameLst>
                                          <p:attrName>r</p:attrName>
                                        </p:attrNameLst>
                                      </p:cBhvr>
                                    </p:animRot>
                                    <p:animRot by="120000">
                                      <p:cBhvr>
                                        <p:cTn id="13" dur="100" fill="hold">
                                          <p:stCondLst>
                                            <p:cond delay="400"/>
                                          </p:stCondLst>
                                        </p:cTn>
                                        <p:tgtEl>
                                          <p:spTgt spid="23"/>
                                        </p:tgtEl>
                                        <p:attrNameLst>
                                          <p:attrName>r</p:attrName>
                                        </p:attrNameLst>
                                      </p:cBhvr>
                                    </p:animRot>
                                  </p:childTnLst>
                                </p:cTn>
                              </p:par>
                            </p:childTnLst>
                          </p:cTn>
                        </p:par>
                        <p:par>
                          <p:cTn id="14" fill="hold">
                            <p:stCondLst>
                              <p:cond delay="2000"/>
                            </p:stCondLst>
                            <p:childTnLst>
                              <p:par>
                                <p:cTn id="15" presetID="32" presetClass="emph" presetSubtype="0" fill="hold" nodeType="afterEffect">
                                  <p:stCondLst>
                                    <p:cond delay="500"/>
                                  </p:stCondLst>
                                  <p:childTnLst>
                                    <p:animRot by="120000">
                                      <p:cBhvr>
                                        <p:cTn id="16" dur="100" fill="hold">
                                          <p:stCondLst>
                                            <p:cond delay="0"/>
                                          </p:stCondLst>
                                        </p:cTn>
                                        <p:tgtEl>
                                          <p:spTgt spid="24"/>
                                        </p:tgtEl>
                                        <p:attrNameLst>
                                          <p:attrName>r</p:attrName>
                                        </p:attrNameLst>
                                      </p:cBhvr>
                                    </p:animRot>
                                    <p:animRot by="-240000">
                                      <p:cBhvr>
                                        <p:cTn id="17" dur="200" fill="hold">
                                          <p:stCondLst>
                                            <p:cond delay="200"/>
                                          </p:stCondLst>
                                        </p:cTn>
                                        <p:tgtEl>
                                          <p:spTgt spid="24"/>
                                        </p:tgtEl>
                                        <p:attrNameLst>
                                          <p:attrName>r</p:attrName>
                                        </p:attrNameLst>
                                      </p:cBhvr>
                                    </p:animRot>
                                    <p:animRot by="240000">
                                      <p:cBhvr>
                                        <p:cTn id="18" dur="200" fill="hold">
                                          <p:stCondLst>
                                            <p:cond delay="400"/>
                                          </p:stCondLst>
                                        </p:cTn>
                                        <p:tgtEl>
                                          <p:spTgt spid="24"/>
                                        </p:tgtEl>
                                        <p:attrNameLst>
                                          <p:attrName>r</p:attrName>
                                        </p:attrNameLst>
                                      </p:cBhvr>
                                    </p:animRot>
                                    <p:animRot by="-240000">
                                      <p:cBhvr>
                                        <p:cTn id="19" dur="200" fill="hold">
                                          <p:stCondLst>
                                            <p:cond delay="600"/>
                                          </p:stCondLst>
                                        </p:cTn>
                                        <p:tgtEl>
                                          <p:spTgt spid="24"/>
                                        </p:tgtEl>
                                        <p:attrNameLst>
                                          <p:attrName>r</p:attrName>
                                        </p:attrNameLst>
                                      </p:cBhvr>
                                    </p:animRot>
                                    <p:animRot by="120000">
                                      <p:cBhvr>
                                        <p:cTn id="20" dur="200" fill="hold">
                                          <p:stCondLst>
                                            <p:cond delay="800"/>
                                          </p:stCondLst>
                                        </p:cTn>
                                        <p:tgtEl>
                                          <p:spTgt spid="24"/>
                                        </p:tgtEl>
                                        <p:attrNameLst>
                                          <p:attrName>r</p:attrName>
                                        </p:attrNameLst>
                                      </p:cBhvr>
                                    </p:animRot>
                                  </p:childTnLst>
                                </p:cTn>
                              </p:par>
                            </p:childTnLst>
                          </p:cTn>
                        </p:par>
                        <p:par>
                          <p:cTn id="21" fill="hold">
                            <p:stCondLst>
                              <p:cond delay="3500"/>
                            </p:stCondLst>
                            <p:childTnLst>
                              <p:par>
                                <p:cTn id="22" presetID="32" presetClass="emph" presetSubtype="0" fill="hold" nodeType="afterEffect">
                                  <p:stCondLst>
                                    <p:cond delay="0"/>
                                  </p:stCondLst>
                                  <p:childTnLst>
                                    <p:animRot by="120000">
                                      <p:cBhvr>
                                        <p:cTn id="23" dur="100" fill="hold">
                                          <p:stCondLst>
                                            <p:cond delay="0"/>
                                          </p:stCondLst>
                                        </p:cTn>
                                        <p:tgtEl>
                                          <p:spTgt spid="25"/>
                                        </p:tgtEl>
                                        <p:attrNameLst>
                                          <p:attrName>r</p:attrName>
                                        </p:attrNameLst>
                                      </p:cBhvr>
                                    </p:animRot>
                                    <p:animRot by="-240000">
                                      <p:cBhvr>
                                        <p:cTn id="24" dur="200" fill="hold">
                                          <p:stCondLst>
                                            <p:cond delay="200"/>
                                          </p:stCondLst>
                                        </p:cTn>
                                        <p:tgtEl>
                                          <p:spTgt spid="25"/>
                                        </p:tgtEl>
                                        <p:attrNameLst>
                                          <p:attrName>r</p:attrName>
                                        </p:attrNameLst>
                                      </p:cBhvr>
                                    </p:animRot>
                                    <p:animRot by="240000">
                                      <p:cBhvr>
                                        <p:cTn id="25" dur="200" fill="hold">
                                          <p:stCondLst>
                                            <p:cond delay="400"/>
                                          </p:stCondLst>
                                        </p:cTn>
                                        <p:tgtEl>
                                          <p:spTgt spid="25"/>
                                        </p:tgtEl>
                                        <p:attrNameLst>
                                          <p:attrName>r</p:attrName>
                                        </p:attrNameLst>
                                      </p:cBhvr>
                                    </p:animRot>
                                    <p:animRot by="-240000">
                                      <p:cBhvr>
                                        <p:cTn id="26" dur="200" fill="hold">
                                          <p:stCondLst>
                                            <p:cond delay="600"/>
                                          </p:stCondLst>
                                        </p:cTn>
                                        <p:tgtEl>
                                          <p:spTgt spid="25"/>
                                        </p:tgtEl>
                                        <p:attrNameLst>
                                          <p:attrName>r</p:attrName>
                                        </p:attrNameLst>
                                      </p:cBhvr>
                                    </p:animRot>
                                    <p:animRot by="120000">
                                      <p:cBhvr>
                                        <p:cTn id="27" dur="200" fill="hold">
                                          <p:stCondLst>
                                            <p:cond delay="800"/>
                                          </p:stCondLst>
                                        </p:cTn>
                                        <p:tgtEl>
                                          <p:spTgt spid="25"/>
                                        </p:tgtEl>
                                        <p:attrNameLst>
                                          <p:attrName>r</p:attrName>
                                        </p:attrNameLst>
                                      </p:cBhvr>
                                    </p:animRot>
                                  </p:childTnLst>
                                </p:cTn>
                              </p:par>
                              <p:par>
                                <p:cTn id="28" presetID="53" presetClass="entr" presetSubtype="16"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461</Words>
  <Application>Microsoft Office PowerPoint</Application>
  <PresentationFormat>Widescreen</PresentationFormat>
  <Paragraphs>30</Paragraphs>
  <Slides>7</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Arial-Rounded</vt:lpstr>
      <vt:lpstr>Calibri</vt:lpstr>
      <vt:lpstr>Calibri Light</vt:lpstr>
      <vt:lpstr>HP001 4 hàng</vt:lpstr>
      <vt:lpstr>HP001 4H</vt:lpstr>
      <vt:lpstr>Times New Roman</vt:lpstr>
      <vt:lpstr>Office Theme</vt:lpstr>
      <vt:lpstr>Chào mừng các em đến với tiết Tiếng Việt - Lớp 2</vt:lpstr>
      <vt:lpstr>PowerPoint Presentation</vt:lpstr>
      <vt:lpstr>1. Nhìn tranh nói tên vật và nêu công dụng của chúng.</vt:lpstr>
      <vt:lpstr>PowerPoint Presentation</vt:lpstr>
      <vt:lpstr>PowerPoint Presentation</vt:lpstr>
      <vt:lpstr>Tìm đọc một câu chuyện về trường học. Chia sẻ thông tin về câu chuyện dựa trên gợi ý sau:</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9</cp:revision>
  <dcterms:created xsi:type="dcterms:W3CDTF">2021-10-05T14:59:05Z</dcterms:created>
  <dcterms:modified xsi:type="dcterms:W3CDTF">2024-10-06T05:08:12Z</dcterms:modified>
</cp:coreProperties>
</file>