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</p:sldMasterIdLst>
  <p:notesMasterIdLst>
    <p:notesMasterId r:id="rId17"/>
  </p:notesMasterIdLst>
  <p:sldIdLst>
    <p:sldId id="258" r:id="rId5"/>
    <p:sldId id="260" r:id="rId6"/>
    <p:sldId id="257" r:id="rId7"/>
    <p:sldId id="295" r:id="rId8"/>
    <p:sldId id="265" r:id="rId9"/>
    <p:sldId id="271" r:id="rId10"/>
    <p:sldId id="300" r:id="rId11"/>
    <p:sldId id="303" r:id="rId12"/>
    <p:sldId id="304" r:id="rId13"/>
    <p:sldId id="306" r:id="rId14"/>
    <p:sldId id="29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EE"/>
    <a:srgbClr val="3333CC"/>
    <a:srgbClr val="EFF5FB"/>
    <a:srgbClr val="E7F0F9"/>
    <a:srgbClr val="007FDE"/>
    <a:srgbClr val="F3F6FB"/>
    <a:srgbClr val="EDF1F9"/>
    <a:srgbClr val="00BC55"/>
    <a:srgbClr val="FFB7B7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880F9-914F-4101-B6FF-B2172C064FE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F1988-AD6D-4467-91FF-D23C255F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7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9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2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57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75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83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01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2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5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10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50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26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24674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73761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2792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59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20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88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4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2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12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72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27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75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07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18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842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36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32754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0762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0490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86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33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55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11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88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21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684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75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9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3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07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1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54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81788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65442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622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8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3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0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4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microsoft.com/office/2007/relationships/hdphoto" Target="../media/hdphoto4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0.xml"/><Relationship Id="rId11" Type="http://schemas.openxmlformats.org/officeDocument/2006/relationships/image" Target="../media/image22.png"/><Relationship Id="rId5" Type="http://schemas.openxmlformats.org/officeDocument/2006/relationships/slide" Target="slide9.xml"/><Relationship Id="rId10" Type="http://schemas.openxmlformats.org/officeDocument/2006/relationships/image" Target="../media/image21.png"/><Relationship Id="rId4" Type="http://schemas.openxmlformats.org/officeDocument/2006/relationships/slide" Target="slide8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7.xml"/><Relationship Id="rId5" Type="http://schemas.openxmlformats.org/officeDocument/2006/relationships/image" Target="../media/image24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1495" y="1788461"/>
            <a:ext cx="6965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-15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</a:p>
          <a:p>
            <a:pPr algn="ctr">
              <a:lnSpc>
                <a:spcPct val="150000"/>
              </a:lnSpc>
            </a:pPr>
            <a:r>
              <a:rPr lang="en-US" sz="4400" b="1" spc="-15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 ÍCH CỦA VIỆC GÕ BÀN PHÍM ĐÚNG CÁCH</a:t>
            </a:r>
            <a:endParaRPr lang="en-US" sz="4400" b="1" spc="-1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71938" y="1406668"/>
            <a:ext cx="7382435" cy="9594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 ………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50142" y="2764147"/>
            <a:ext cx="3455277" cy="88719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54953" y="2782953"/>
            <a:ext cx="3680099" cy="88719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vi-VN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vi-VN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50142" y="3990030"/>
            <a:ext cx="3445131" cy="88719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vi-VN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C.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vi-VN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54953" y="4008836"/>
            <a:ext cx="3694442" cy="86838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vi-VN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23291" y="3098594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95733" y="4419513"/>
            <a:ext cx="603402" cy="528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31648" y="3142081"/>
            <a:ext cx="603402" cy="528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04FF81-332D-7039-43DA-B7608DA795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31648" y="4411198"/>
            <a:ext cx="603402" cy="528066"/>
          </a:xfrm>
          <a:prstGeom prst="rect">
            <a:avLst/>
          </a:prstGeom>
        </p:spPr>
      </p:pic>
      <p:sp>
        <p:nvSpPr>
          <p:cNvPr id="12" name="Cloud 1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023291" y="5865398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50624" y="1493264"/>
            <a:ext cx="5773003" cy="4307035"/>
          </a:xfrm>
          <a:prstGeom prst="roundRect">
            <a:avLst/>
          </a:prstGeom>
          <a:solidFill>
            <a:srgbClr val="F3F6F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2485" y="2216441"/>
            <a:ext cx="5541017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vi-VN" sz="2300" b="1" dirty="0">
                <a:solidFill>
                  <a:srgbClr val="3333CC"/>
                </a:solidFill>
              </a:rPr>
              <a:t>Em cùng bạn thực hiện: </a:t>
            </a:r>
            <a:endParaRPr lang="en-US" sz="2300" b="1" dirty="0" smtClean="0">
              <a:solidFill>
                <a:srgbClr val="3333CC"/>
              </a:solidFill>
            </a:endParaRPr>
          </a:p>
          <a:p>
            <a:pPr marL="688975" indent="-457200" algn="just">
              <a:lnSpc>
                <a:spcPct val="115000"/>
              </a:lnSpc>
              <a:buClr>
                <a:srgbClr val="FF0000"/>
              </a:buClr>
              <a:buFont typeface="+mj-lt"/>
              <a:buAutoNum type="alphaLcPeriod"/>
              <a:tabLst>
                <a:tab pos="511175" algn="l"/>
              </a:tabLst>
            </a:pPr>
            <a:r>
              <a:rPr lang="vi-VN" sz="2300" dirty="0" smtClean="0">
                <a:solidFill>
                  <a:srgbClr val="3333CC"/>
                </a:solidFill>
              </a:rPr>
              <a:t>Kích </a:t>
            </a:r>
            <a:r>
              <a:rPr lang="vi-VN" sz="2300" dirty="0">
                <a:solidFill>
                  <a:srgbClr val="3333CC"/>
                </a:solidFill>
              </a:rPr>
              <a:t>hoạt phần mềm </a:t>
            </a:r>
            <a:r>
              <a:rPr lang="vi-VN" sz="2300" b="1" dirty="0">
                <a:solidFill>
                  <a:srgbClr val="3333CC"/>
                </a:solidFill>
              </a:rPr>
              <a:t>Notepad</a:t>
            </a:r>
            <a:r>
              <a:rPr lang="vi-VN" sz="2300" dirty="0">
                <a:solidFill>
                  <a:srgbClr val="3333CC"/>
                </a:solidFill>
              </a:rPr>
              <a:t>, gõ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</a:t>
            </a:r>
            <a:r>
              <a:rPr lang="vi-VN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r>
              <a:rPr lang="vi-VN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smtClean="0">
                <a:solidFill>
                  <a:srgbClr val="3333CC"/>
                </a:solidFill>
              </a:rPr>
              <a:t>(em có </a:t>
            </a:r>
            <a:r>
              <a:rPr lang="vi-VN" sz="2300" dirty="0">
                <a:solidFill>
                  <a:srgbClr val="3333CC"/>
                </a:solidFill>
              </a:rPr>
              <a:t>thể gõ không dấu). </a:t>
            </a:r>
            <a:endParaRPr lang="en-US" sz="2300" dirty="0" smtClean="0">
              <a:solidFill>
                <a:srgbClr val="3333CC"/>
              </a:solidFill>
            </a:endParaRPr>
          </a:p>
          <a:p>
            <a:pPr marL="688975" indent="-457200" algn="just">
              <a:lnSpc>
                <a:spcPct val="115000"/>
              </a:lnSpc>
              <a:buClr>
                <a:srgbClr val="FF0000"/>
              </a:buClr>
              <a:buFont typeface="+mj-lt"/>
              <a:buAutoNum type="alphaLcPeriod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indent="-457200" algn="just">
              <a:lnSpc>
                <a:spcPct val="115000"/>
              </a:lnSpc>
              <a:buClr>
                <a:srgbClr val="FF0000"/>
              </a:buClr>
              <a:buFont typeface="+mj-lt"/>
              <a:buAutoNum type="alphaLcPeriod"/>
              <a:tabLst>
                <a:tab pos="511175" algn="l"/>
              </a:tabLst>
            </a:pPr>
            <a:r>
              <a:rPr lang="vi-VN" sz="2300" dirty="0" smtClean="0">
                <a:solidFill>
                  <a:srgbClr val="3333CC"/>
                </a:solidFill>
              </a:rPr>
              <a:t>Thoát </a:t>
            </a:r>
            <a:r>
              <a:rPr lang="vi-VN" sz="2300" dirty="0">
                <a:solidFill>
                  <a:srgbClr val="3333CC"/>
                </a:solidFill>
              </a:rPr>
              <a:t>khỏi phần mềm </a:t>
            </a:r>
            <a:r>
              <a:rPr lang="vi-VN" sz="2300" b="1" dirty="0">
                <a:solidFill>
                  <a:srgbClr val="3333CC"/>
                </a:solidFill>
              </a:rPr>
              <a:t>Notepad</a:t>
            </a:r>
            <a:r>
              <a:rPr lang="vi-VN" sz="2300" dirty="0">
                <a:solidFill>
                  <a:srgbClr val="3333CC"/>
                </a:solidFill>
              </a:rPr>
              <a:t> (không lưu tệp). </a:t>
            </a:r>
            <a:endParaRPr lang="en-US" sz="2300" dirty="0" smtClean="0">
              <a:solidFill>
                <a:srgbClr val="3333CC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63906" y="1358910"/>
            <a:ext cx="3768315" cy="564150"/>
            <a:chOff x="4125088" y="1701799"/>
            <a:chExt cx="3768315" cy="564150"/>
          </a:xfrm>
          <a:solidFill>
            <a:srgbClr val="CB0000"/>
          </a:solidFill>
        </p:grpSpPr>
        <p:sp>
          <p:nvSpPr>
            <p:cNvPr id="22" name="MH_Title_1">
              <a:extLst>
                <a:ext uri="{FF2B5EF4-FFF2-40B4-BE49-F238E27FC236}">
                  <a16:creationId xmlns:a16="http://schemas.microsoft.com/office/drawing/2014/main" xmlns="" id="{E5FFE9D6-BE40-4112-A223-EE233002B40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125088" y="1701799"/>
              <a:ext cx="3768315" cy="564150"/>
            </a:xfrm>
            <a:prstGeom prst="roundRect">
              <a:avLst>
                <a:gd name="adj" fmla="val 50000"/>
              </a:avLst>
            </a:prstGeom>
            <a:solidFill>
              <a:srgbClr val="0088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0176" y="1778850"/>
              <a:ext cx="3379451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THEO NHÓM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080" y="1975212"/>
            <a:ext cx="4762522" cy="3333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65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712754" y="1671647"/>
            <a:ext cx="7437467" cy="3787457"/>
          </a:xfrm>
          <a:prstGeom prst="horizontalScroll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just">
              <a:lnSpc>
                <a:spcPct val="130000"/>
              </a:lnSpc>
            </a:pP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Gõ phím đúng cách mang lại nhiều lợi ích về sức khoẻ và hiệu quả công việc như: tiết kiệm được thời gian vì gõ nhanh, chính xác; đỡ mỏi mắt, mỏi cổ vì không cần nhìn nhiều vào màn hình hay bàn phím,…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2057" y="2219367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84740" y="5325036"/>
            <a:ext cx="5803014" cy="88304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2826802" y="4908177"/>
            <a:ext cx="1011726" cy="14170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307" y="1955987"/>
            <a:ext cx="5048250" cy="2381250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887506" y="1492624"/>
            <a:ext cx="5291878" cy="3388659"/>
          </a:xfrm>
          <a:prstGeom prst="round2Diag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nhầm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Lợi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ích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 smtClean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  <a:endParaRPr lang="en-US" altLang="zh-CN" sz="3600" kern="0" dirty="0">
                <a:solidFill>
                  <a:srgbClr val="3333CC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6741" y="1899892"/>
            <a:ext cx="5889812" cy="4285755"/>
            <a:chOff x="5267429" y="2043952"/>
            <a:chExt cx="5889812" cy="4285755"/>
          </a:xfrm>
          <a:solidFill>
            <a:srgbClr val="EFF5FB"/>
          </a:solidFill>
        </p:grpSpPr>
        <p:sp>
          <p:nvSpPr>
            <p:cNvPr id="5" name="Rounded Rectangle 4"/>
            <p:cNvSpPr/>
            <p:nvPr/>
          </p:nvSpPr>
          <p:spPr>
            <a:xfrm>
              <a:off x="5267429" y="2043952"/>
              <a:ext cx="5889812" cy="4285755"/>
            </a:xfrm>
            <a:prstGeom prst="roundRect">
              <a:avLst/>
            </a:prstGeom>
            <a:grpFill/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67430" y="2891116"/>
              <a:ext cx="5768788" cy="3077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52425" indent="-3556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v"/>
                <a:tabLst>
                  <a:tab pos="511175" algn="l"/>
                </a:tabLst>
              </a:pP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4.1,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11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mang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lợi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ích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sz="20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tránh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hại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sức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khỏe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079" y="2043952"/>
            <a:ext cx="4273290" cy="3950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8094847" y="1335435"/>
            <a:ext cx="1011726" cy="14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20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 smtClean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  <a:endParaRPr lang="en-US" altLang="zh-CN" sz="3600" kern="0" dirty="0">
                <a:solidFill>
                  <a:srgbClr val="3333CC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75760" y="2281946"/>
            <a:ext cx="5606024" cy="292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3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7677" y="2239475"/>
            <a:ext cx="4480810" cy="3020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97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62789" y="2158407"/>
            <a:ext cx="6508682" cy="4114801"/>
            <a:chOff x="-510304" y="2665440"/>
            <a:chExt cx="4246958" cy="2687050"/>
          </a:xfrm>
          <a:solidFill>
            <a:srgbClr val="FFE7FF"/>
          </a:solidFill>
        </p:grpSpPr>
        <p:sp>
          <p:nvSpPr>
            <p:cNvPr id="58" name="Rounded Rectangle 57"/>
            <p:cNvSpPr/>
            <p:nvPr/>
          </p:nvSpPr>
          <p:spPr>
            <a:xfrm>
              <a:off x="-510304" y="2665440"/>
              <a:ext cx="4246958" cy="2687050"/>
            </a:xfrm>
            <a:prstGeom prst="roundRect">
              <a:avLst/>
            </a:prstGeom>
            <a:solidFill>
              <a:srgbClr val="FFE1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505858" y="3230358"/>
              <a:ext cx="4178256" cy="1965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100" b="1" dirty="0" smtClean="0">
                  <a:solidFill>
                    <a:srgbClr val="3333CC"/>
                  </a:solidFill>
                </a:rPr>
                <a:t> </a:t>
              </a:r>
              <a:r>
                <a:rPr lang="vi-VN" sz="2100" b="1" dirty="0" smtClean="0">
                  <a:solidFill>
                    <a:srgbClr val="3333CC"/>
                  </a:solidFill>
                </a:rPr>
                <a:t>Em </a:t>
              </a:r>
              <a:r>
                <a:rPr lang="vi-VN" sz="2100" b="1" dirty="0">
                  <a:solidFill>
                    <a:srgbClr val="3333CC"/>
                  </a:solidFill>
                </a:rPr>
                <a:t>cùng bạn thực hiện: </a:t>
              </a:r>
              <a:endParaRPr lang="en-US" sz="2100" b="1" dirty="0" smtClean="0">
                <a:solidFill>
                  <a:srgbClr val="3333CC"/>
                </a:solidFill>
              </a:endParaRPr>
            </a:p>
            <a:p>
              <a:pPr marL="395288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vi-VN" sz="2100" dirty="0" smtClean="0">
                  <a:solidFill>
                    <a:srgbClr val="3333CC"/>
                  </a:solidFill>
                </a:rPr>
                <a:t>Kích </a:t>
              </a:r>
              <a:r>
                <a:rPr lang="vi-VN" sz="2100" dirty="0">
                  <a:solidFill>
                    <a:srgbClr val="3333CC"/>
                  </a:solidFill>
                </a:rPr>
                <a:t>hoạt phần mềm </a:t>
              </a:r>
              <a:r>
                <a:rPr lang="vi-VN" sz="2100" b="1" dirty="0">
                  <a:solidFill>
                    <a:srgbClr val="3333CC"/>
                  </a:solidFill>
                </a:rPr>
                <a:t>Notepad</a:t>
              </a:r>
              <a:r>
                <a:rPr lang="vi-VN" sz="2100" dirty="0">
                  <a:solidFill>
                    <a:srgbClr val="3333CC"/>
                  </a:solidFill>
                </a:rPr>
                <a:t>; </a:t>
              </a:r>
              <a:r>
                <a:rPr lang="vi-VN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 đoạn thơ như hình 4.2 (em có thể gõ không dấu); </a:t>
              </a:r>
              <a:endParaRPr lang="en-US" sz="21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vi-VN" sz="21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lang="vi-VN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 bạn gõ bàn phím và nhận xét cách thực hiện của bạn. Nếu bạn gõ bàn phím chưa đúng cách em hướng dẫn bạn gõ đúng cách; </a:t>
              </a:r>
              <a:endParaRPr lang="en-US" sz="21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en-US" sz="2100" dirty="0">
                  <a:solidFill>
                    <a:srgbClr val="3333CC"/>
                  </a:solidFill>
                </a:rPr>
                <a:t> </a:t>
              </a:r>
              <a:r>
                <a:rPr lang="en-US" sz="2100" dirty="0" smtClean="0">
                  <a:solidFill>
                    <a:srgbClr val="3333CC"/>
                  </a:solidFill>
                </a:rPr>
                <a:t> </a:t>
              </a:r>
              <a:r>
                <a:rPr lang="vi-VN" sz="2100" dirty="0" smtClean="0">
                  <a:solidFill>
                    <a:srgbClr val="3333CC"/>
                  </a:solidFill>
                </a:rPr>
                <a:t>Thoát </a:t>
              </a:r>
              <a:r>
                <a:rPr lang="vi-VN" sz="2100" dirty="0">
                  <a:solidFill>
                    <a:srgbClr val="3333CC"/>
                  </a:solidFill>
                </a:rPr>
                <a:t>khỏi phần mềm </a:t>
              </a:r>
              <a:r>
                <a:rPr lang="vi-VN" sz="2100" b="1" dirty="0">
                  <a:solidFill>
                    <a:srgbClr val="3333CC"/>
                  </a:solidFill>
                </a:rPr>
                <a:t>Notepad</a:t>
              </a:r>
              <a:r>
                <a:rPr lang="vi-VN" sz="2100" dirty="0">
                  <a:solidFill>
                    <a:srgbClr val="3333CC"/>
                  </a:solidFill>
                </a:rPr>
                <a:t> (không lưu tệp). </a:t>
              </a:r>
              <a:endParaRPr lang="en-US" sz="2100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7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 smtClean="0">
                  <a:solidFill>
                    <a:srgbClr val="3333CC"/>
                  </a:solidFill>
                  <a:latin typeface="Impact" panose="020B0806030902050204" pitchFamily="34" charset="0"/>
                </a:rPr>
                <a:t>2</a:t>
              </a:r>
              <a:endParaRPr lang="en-US" altLang="zh-CN" sz="3600" kern="0" dirty="0">
                <a:solidFill>
                  <a:srgbClr val="3333CC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0217" y="1951736"/>
            <a:ext cx="1692296" cy="12478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30" y="1831357"/>
            <a:ext cx="1284200" cy="1225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8965" y="3049214"/>
            <a:ext cx="4114800" cy="2305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595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8813553" y="5188690"/>
            <a:ext cx="1312210" cy="76700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1845707" y="3088521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4032784" y="3088521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6" action="ppaction://hlinksldjump"/>
          </p:cNvPr>
          <p:cNvSpPr/>
          <p:nvPr/>
        </p:nvSpPr>
        <p:spPr>
          <a:xfrm>
            <a:off x="3044284" y="4676040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29827" y="928583"/>
            <a:ext cx="3833422" cy="1454244"/>
          </a:xfrm>
          <a:prstGeom prst="rect">
            <a:avLst/>
          </a:prstGeom>
          <a:solidFill>
            <a:srgbClr val="C00000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09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0" y="5156436"/>
            <a:ext cx="937058" cy="79925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34997" y="5177673"/>
            <a:ext cx="1223649" cy="7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2885AAE-988C-8944-6A55-F3AB5819586E}"/>
              </a:ext>
            </a:extLst>
          </p:cNvPr>
          <p:cNvGrpSpPr/>
          <p:nvPr/>
        </p:nvGrpSpPr>
        <p:grpSpPr>
          <a:xfrm>
            <a:off x="5893488" y="1351362"/>
            <a:ext cx="3781594" cy="3777641"/>
            <a:chOff x="4369488" y="1351361"/>
            <a:chExt cx="3781594" cy="3777641"/>
          </a:xfrm>
        </p:grpSpPr>
        <p:grpSp>
          <p:nvGrpSpPr>
            <p:cNvPr id="22" name="vong quay"/>
            <p:cNvGrpSpPr/>
            <p:nvPr/>
          </p:nvGrpSpPr>
          <p:grpSpPr>
            <a:xfrm>
              <a:off x="4369488" y="1351361"/>
              <a:ext cx="3781594" cy="3777641"/>
              <a:chOff x="5425622" y="292790"/>
              <a:chExt cx="5834378" cy="5828280"/>
            </a:xfrm>
            <a:noFill/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5622" y="292790"/>
                <a:ext cx="5834378" cy="5828280"/>
              </a:xfrm>
              <a:prstGeom prst="rect">
                <a:avLst/>
              </a:prstGeom>
              <a:grpFill/>
            </p:spPr>
          </p:pic>
          <p:sp>
            <p:nvSpPr>
              <p:cNvPr id="9" name="TextBox 8"/>
              <p:cNvSpPr txBox="1"/>
              <p:nvPr/>
            </p:nvSpPr>
            <p:spPr>
              <a:xfrm rot="14949661">
                <a:off x="6674685" y="1251479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2232592">
                <a:off x="5742638" y="2143323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7590276">
                <a:off x="8020995" y="1224811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20155085">
                <a:off x="8917980" y="2147927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  <a:endParaRPr lang="vi-VN" sz="2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9501114">
                <a:off x="5697322" y="3506858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6703311">
                <a:off x="6660977" y="4451447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3829829">
                <a:off x="8019635" y="4443540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endParaRPr lang="vi-VN" sz="2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321648">
                <a:off x="8940448" y="3538367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645" y="2790488"/>
              <a:ext cx="1015661" cy="8662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BDF8E68-1A85-BCD6-6BB4-483EE4078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86939">
              <a:off x="4647908" y="3348961"/>
              <a:ext cx="775107" cy="7563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A9667A7-4D8B-5E0D-A141-6B223E722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2848" b="55653" l="11725" r="13217"/>
                      </a14:imgEffect>
                    </a14:imgLayer>
                  </a14:imgProps>
                </a:ext>
              </a:extLst>
            </a:blip>
            <a:srcRect l="11539" t="52497" r="86597" b="43996"/>
            <a:stretch/>
          </p:blipFill>
          <p:spPr>
            <a:xfrm rot="17586349">
              <a:off x="5370216" y="1727313"/>
              <a:ext cx="689875" cy="7300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D0CA80F-0A4A-F281-8969-69D592FC4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934">
              <a:off x="7023231" y="3313581"/>
              <a:ext cx="775107" cy="756338"/>
            </a:xfrm>
            <a:prstGeom prst="rect">
              <a:avLst/>
            </a:prstGeom>
          </p:spPr>
        </p:pic>
      </p:grpSp>
      <p:sp>
        <p:nvSpPr>
          <p:cNvPr id="61" name="Isosceles Triangle 6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0037717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" name="Arrow: Right 4">
            <a:hlinkClick r:id="" action="ppaction://noaction"/>
            <a:extLst>
              <a:ext uri="{FF2B5EF4-FFF2-40B4-BE49-F238E27FC236}">
                <a16:creationId xmlns="" xmlns:a16="http://schemas.microsoft.com/office/drawing/2014/main" id="{AA06CAF5-28D5-33BF-C6B8-14F35262D8AB}"/>
              </a:ext>
            </a:extLst>
          </p:cNvPr>
          <p:cNvSpPr/>
          <p:nvPr/>
        </p:nvSpPr>
        <p:spPr>
          <a:xfrm>
            <a:off x="9101147" y="6243254"/>
            <a:ext cx="727113" cy="60041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7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264522" y="1449215"/>
            <a:ext cx="7690784" cy="904442"/>
          </a:xfrm>
          <a:prstGeom prst="snip2DiagRect">
            <a:avLst/>
          </a:prstGeom>
          <a:solidFill>
            <a:schemeClr val="bg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người thực hiện được gõ bàn phím đúng cách có những biểu hiện nào sau đây khi gõ phím?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9761" y="2895932"/>
            <a:ext cx="4037586" cy="103513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300" dirty="0" smtClean="0">
                <a:solidFill>
                  <a:srgbClr val="3333CC"/>
                </a:solidFill>
              </a:rPr>
              <a:t>Khi </a:t>
            </a:r>
            <a:r>
              <a:rPr lang="vi-VN" sz="2300" dirty="0">
                <a:solidFill>
                  <a:srgbClr val="3333CC"/>
                </a:solidFill>
              </a:rPr>
              <a:t>bắt đầu và chờ gõ phím, các ngón tay đặt đúng trên hàng phím cơ sở</a:t>
            </a:r>
            <a:endParaRPr lang="vi-VN" sz="23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09982" y="2910365"/>
            <a:ext cx="3944203" cy="100733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457200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300" dirty="0">
                <a:solidFill>
                  <a:srgbClr val="3333CC"/>
                </a:solidFill>
              </a:rPr>
              <a:t>Gõ phím đúng ngón tay được phân công phụ trách.</a:t>
            </a:r>
            <a:endParaRPr lang="en-US" sz="23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67045" y="4448823"/>
            <a:ext cx="4020301" cy="88516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>
              <a:defRPr/>
            </a:pP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khoát</a:t>
            </a:r>
            <a:endParaRPr lang="vi-VN" sz="23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09982" y="4442358"/>
            <a:ext cx="3957851" cy="89809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vi-VN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phím mà gần như không cần nhìn bàn phím.</a:t>
            </a:r>
            <a:endParaRPr lang="vi-VN" sz="23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276" y="3446562"/>
            <a:ext cx="603557" cy="482845"/>
          </a:xfrm>
          <a:prstGeom prst="rect">
            <a:avLst/>
          </a:prstGeom>
        </p:spPr>
      </p:pic>
      <p:sp>
        <p:nvSpPr>
          <p:cNvPr id="3" name="Cloud 2">
            <a:hlinkClick r:id="rId6" action="ppaction://hlinksldjump"/>
            <a:extLst>
              <a:ext uri="{FF2B5EF4-FFF2-40B4-BE49-F238E27FC236}">
                <a16:creationId xmlns=""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028734" y="586511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34" y="3447353"/>
            <a:ext cx="603557" cy="482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34" y="4846109"/>
            <a:ext cx="603557" cy="4828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628" y="4844961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516423" y="1394963"/>
            <a:ext cx="7842228" cy="960214"/>
          </a:xfrm>
          <a:prstGeom prst="snip2DiagRect">
            <a:avLst/>
          </a:prstGeom>
          <a:solidFill>
            <a:schemeClr val="bg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9786" y="2768910"/>
            <a:ext cx="4069977" cy="98418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3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69038" y="2768910"/>
            <a:ext cx="4039737" cy="98418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3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37732" y="4302140"/>
            <a:ext cx="4072032" cy="91994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3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69038" y="4309827"/>
            <a:ext cx="4039739" cy="91089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dirty="0"/>
              <a:t>.</a:t>
            </a:r>
            <a:endParaRPr lang="vi-VN" sz="2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094" y="4756897"/>
            <a:ext cx="603557" cy="482845"/>
          </a:xfrm>
          <a:prstGeom prst="rect">
            <a:avLst/>
          </a:prstGeom>
        </p:spPr>
      </p:pic>
      <p:sp>
        <p:nvSpPr>
          <p:cNvPr id="12" name="Cloud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069320" y="583551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44" y="3329112"/>
            <a:ext cx="603557" cy="4828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094" y="3336222"/>
            <a:ext cx="603557" cy="4828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44" y="4733459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567</Words>
  <Application>Microsoft Office PowerPoint</Application>
  <PresentationFormat>Widescreen</PresentationFormat>
  <Paragraphs>62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Calibri Light</vt:lpstr>
      <vt:lpstr>Fira Sans Extra Condensed Medium</vt:lpstr>
      <vt:lpstr>Impact</vt:lpstr>
      <vt:lpstr>Tahoma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154</cp:revision>
  <dcterms:created xsi:type="dcterms:W3CDTF">2023-02-06T08:51:07Z</dcterms:created>
  <dcterms:modified xsi:type="dcterms:W3CDTF">2023-02-16T15:37:53Z</dcterms:modified>
</cp:coreProperties>
</file>