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306" r:id="rId3"/>
    <p:sldId id="307" r:id="rId4"/>
    <p:sldId id="308" r:id="rId5"/>
    <p:sldId id="309" r:id="rId6"/>
    <p:sldId id="310" r:id="rId7"/>
    <p:sldId id="257" r:id="rId8"/>
    <p:sldId id="301" r:id="rId9"/>
    <p:sldId id="280" r:id="rId10"/>
    <p:sldId id="258" r:id="rId11"/>
    <p:sldId id="296" r:id="rId12"/>
    <p:sldId id="302" r:id="rId13"/>
    <p:sldId id="297" r:id="rId14"/>
    <p:sldId id="298" r:id="rId15"/>
    <p:sldId id="299" r:id="rId16"/>
    <p:sldId id="285" r:id="rId17"/>
    <p:sldId id="265" r:id="rId18"/>
    <p:sldId id="303" r:id="rId19"/>
    <p:sldId id="304" r:id="rId20"/>
    <p:sldId id="25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3333FF"/>
    <a:srgbClr val="CC0066"/>
    <a:srgbClr val="CC00CC"/>
    <a:srgbClr val="FF00FF"/>
    <a:srgbClr val="FFCCFF"/>
    <a:srgbClr val="9900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8" d="100"/>
          <a:sy n="48" d="100"/>
        </p:scale>
        <p:origin x="5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wav"/><Relationship Id="rId11" Type="http://schemas.openxmlformats.org/officeDocument/2006/relationships/slide" Target="slide7.xml"/><Relationship Id="rId5" Type="http://schemas.microsoft.com/office/2007/relationships/media" Target="../media/media4.wav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24" y="2030506"/>
            <a:ext cx="1105348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2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 MÁY TÍNH VÀ INTERNET</a:t>
            </a:r>
          </a:p>
        </p:txBody>
      </p:sp>
    </p:spTree>
    <p:extLst>
      <p:ext uri="{BB962C8B-B14F-4D97-AF65-F5344CB8AC3E}">
        <p14:creationId xmlns:p14="http://schemas.microsoft.com/office/powerpoint/2010/main" val="420940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189500"/>
            <a:ext cx="4152278" cy="553998"/>
            <a:chOff x="689904" y="1379897"/>
            <a:chExt cx="4152278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18383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1177638" y="1967891"/>
            <a:ext cx="3837707" cy="38510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500" dirty="0">
                <a:solidFill>
                  <a:srgbClr val="3333CC"/>
                </a:solidFill>
              </a:rPr>
              <a:t> 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15.1(SGK)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49" y="2192649"/>
            <a:ext cx="1234071" cy="1146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76" y="1656801"/>
            <a:ext cx="5957042" cy="4203059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375892" y="6088620"/>
            <a:ext cx="4414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15.1.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VOVtv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5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244920"/>
            <a:ext cx="4152278" cy="572494"/>
            <a:chOff x="689904" y="1379897"/>
            <a:chExt cx="4152278" cy="572494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59948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sp>
        <p:nvSpPr>
          <p:cNvPr id="12" name="Horizontal Scroll 11"/>
          <p:cNvSpPr/>
          <p:nvPr/>
        </p:nvSpPr>
        <p:spPr>
          <a:xfrm>
            <a:off x="1967346" y="2162306"/>
            <a:ext cx="8326582" cy="2888966"/>
          </a:xfrm>
          <a:prstGeom prst="horizontalScroll">
            <a:avLst/>
          </a:prstGeom>
          <a:solidFill>
            <a:srgbClr val="3333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 algn="just">
              <a:lnSpc>
                <a:spcPct val="130000"/>
              </a:lnSpc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Internet.</a:t>
            </a:r>
          </a:p>
        </p:txBody>
      </p:sp>
    </p:spTree>
    <p:extLst>
      <p:ext uri="{BB962C8B-B14F-4D97-AF65-F5344CB8AC3E}">
        <p14:creationId xmlns:p14="http://schemas.microsoft.com/office/powerpoint/2010/main" val="18271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189500"/>
            <a:ext cx="4152278" cy="553998"/>
            <a:chOff x="689904" y="1379897"/>
            <a:chExt cx="4152278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18383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3712950" y="2050473"/>
            <a:ext cx="5112395" cy="37268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rgbClr val="3333CC"/>
                </a:solidFill>
              </a:rPr>
              <a:t> 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20" y="2217772"/>
            <a:ext cx="1234071" cy="11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8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175645"/>
            <a:ext cx="4806303" cy="572494"/>
            <a:chOff x="689904" y="1379897"/>
            <a:chExt cx="4806303" cy="572494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59948"/>
              <a:ext cx="43957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10" y="1879484"/>
            <a:ext cx="6378952" cy="34805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894" y="1879485"/>
            <a:ext cx="5123017" cy="348055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555093" y="550988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15.2a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12548" y="5431174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15.2b</a:t>
            </a:r>
          </a:p>
        </p:txBody>
      </p:sp>
    </p:spTree>
    <p:extLst>
      <p:ext uri="{BB962C8B-B14F-4D97-AF65-F5344CB8AC3E}">
        <p14:creationId xmlns:p14="http://schemas.microsoft.com/office/powerpoint/2010/main" val="186993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216394"/>
            <a:ext cx="4806303" cy="572494"/>
            <a:chOff x="689904" y="1379897"/>
            <a:chExt cx="4806303" cy="572494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59948"/>
              <a:ext cx="43957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b="1" dirty="0">
                  <a:solidFill>
                    <a:srgbClr val="3333CC"/>
                  </a:solidFill>
                  <a:cs typeface="Arial" panose="020B0604020202020204" pitchFamily="34" charset="0"/>
                </a:rPr>
                <a:t>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13" y="2260181"/>
            <a:ext cx="4848083" cy="30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232" y="2260181"/>
            <a:ext cx="5372611" cy="30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55093" y="5509880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96932" y="5509880"/>
            <a:ext cx="2687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2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413736" y="1244104"/>
            <a:ext cx="4806303" cy="572494"/>
            <a:chOff x="689904" y="1379897"/>
            <a:chExt cx="4806303" cy="572494"/>
          </a:xfrm>
        </p:grpSpPr>
        <p:grpSp>
          <p:nvGrpSpPr>
            <p:cNvPr id="18" name="Group 17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100452" y="1459948"/>
              <a:ext cx="43957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b="1" dirty="0">
                  <a:solidFill>
                    <a:srgbClr val="3333CC"/>
                  </a:solidFill>
                  <a:cs typeface="Arial" panose="020B0604020202020204" pitchFamily="34" charset="0"/>
                </a:rPr>
                <a:t>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Horizontal Scroll 21"/>
          <p:cNvSpPr/>
          <p:nvPr/>
        </p:nvSpPr>
        <p:spPr>
          <a:xfrm>
            <a:off x="2120730" y="2063243"/>
            <a:ext cx="8422579" cy="2888966"/>
          </a:xfrm>
          <a:prstGeom prst="horizontalScroll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666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89429" y="1363973"/>
            <a:ext cx="547762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57737" y="32054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572" y="347467"/>
            <a:ext cx="695325" cy="6477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348600" y="1323224"/>
            <a:ext cx="9651913" cy="47267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457200" indent="-4572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vi-VN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trao đổi với bạn và cho biết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3333CC"/>
                </a:solidFill>
              </a:rPr>
              <a:t>phim, chương trình nào sau đây phù hợp với lứa tuổi của em: </a:t>
            </a:r>
            <a:endParaRPr lang="en-US" sz="2400" b="1" dirty="0">
              <a:solidFill>
                <a:srgbClr val="3333CC"/>
              </a:solidFill>
            </a:endParaRPr>
          </a:p>
          <a:p>
            <a:pPr algn="just">
              <a:lnSpc>
                <a:spcPct val="130000"/>
              </a:lnSpc>
              <a:buClr>
                <a:srgbClr val="FF0000"/>
              </a:buClr>
            </a:pPr>
            <a:r>
              <a:rPr lang="en-US" sz="2400" b="1" dirty="0">
                <a:solidFill>
                  <a:srgbClr val="3333CC"/>
                </a:solidFill>
              </a:rPr>
              <a:t>	</a:t>
            </a:r>
            <a:r>
              <a:rPr lang="vi-VN" sz="2400" b="1" dirty="0">
                <a:solidFill>
                  <a:srgbClr val="3333CC"/>
                </a:solidFill>
              </a:rPr>
              <a:t>A. Phim bạo lực, phim kinh dị. </a:t>
            </a:r>
            <a:endParaRPr lang="en-US" sz="2400" b="1" dirty="0">
              <a:solidFill>
                <a:srgbClr val="3333CC"/>
              </a:solidFill>
            </a:endParaRPr>
          </a:p>
          <a:p>
            <a:pPr algn="just">
              <a:lnSpc>
                <a:spcPct val="130000"/>
              </a:lnSpc>
              <a:buClr>
                <a:srgbClr val="FF0000"/>
              </a:buClr>
            </a:pPr>
            <a:r>
              <a:rPr lang="en-US" sz="2400" b="1" dirty="0">
                <a:solidFill>
                  <a:srgbClr val="3333CC"/>
                </a:solidFill>
              </a:rPr>
              <a:t>	</a:t>
            </a:r>
            <a:r>
              <a:rPr lang="vi-VN" sz="2400" b="1" dirty="0">
                <a:solidFill>
                  <a:srgbClr val="3333CC"/>
                </a:solidFill>
              </a:rPr>
              <a:t>B. Phim truyện cổ tích. </a:t>
            </a:r>
            <a:endParaRPr lang="en-US" sz="2400" b="1" dirty="0">
              <a:solidFill>
                <a:srgbClr val="3333CC"/>
              </a:solidFill>
            </a:endParaRPr>
          </a:p>
          <a:p>
            <a:pPr marL="858838" indent="-55563" algn="just">
              <a:lnSpc>
                <a:spcPct val="130000"/>
              </a:lnSpc>
              <a:buClr>
                <a:srgbClr val="FF0000"/>
              </a:buClr>
            </a:pPr>
            <a:r>
              <a:rPr lang="en-US" sz="2400" b="1" dirty="0">
                <a:solidFill>
                  <a:srgbClr val="3333CC"/>
                </a:solidFill>
              </a:rPr>
              <a:t>	 </a:t>
            </a:r>
            <a:r>
              <a:rPr lang="vi-VN" sz="2400" b="1" dirty="0">
                <a:solidFill>
                  <a:srgbClr val="3333CC"/>
                </a:solidFill>
              </a:rPr>
              <a:t>C.</a:t>
            </a:r>
            <a:r>
              <a:rPr lang="en-US" sz="2400" b="1" dirty="0">
                <a:solidFill>
                  <a:srgbClr val="3333CC"/>
                </a:solidFill>
              </a:rPr>
              <a:t> </a:t>
            </a:r>
            <a:r>
              <a:rPr lang="vi-VN" sz="2400" b="1" dirty="0">
                <a:solidFill>
                  <a:srgbClr val="3333CC"/>
                </a:solidFill>
              </a:rPr>
              <a:t>Chương trình dạy học tiếng Anh cho học sinh </a:t>
            </a:r>
            <a:r>
              <a:rPr lang="en-US" sz="2400" b="1" dirty="0">
                <a:solidFill>
                  <a:srgbClr val="3333CC"/>
                </a:solidFill>
              </a:rPr>
              <a:t> </a:t>
            </a:r>
            <a:r>
              <a:rPr lang="vi-VN" sz="2400" b="1" dirty="0">
                <a:solidFill>
                  <a:srgbClr val="3333CC"/>
                </a:solidFill>
              </a:rPr>
              <a:t>lớp 3.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73" y="1583819"/>
            <a:ext cx="1487518" cy="13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57737" y="32054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959" y="326765"/>
            <a:ext cx="723900" cy="6953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53405" y="1611527"/>
            <a:ext cx="4872090" cy="44661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457200" indent="-4572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40" y="1793387"/>
            <a:ext cx="1252833" cy="12855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751" y="1611527"/>
            <a:ext cx="3784940" cy="440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57737" y="32054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959" y="326765"/>
            <a:ext cx="723900" cy="6953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68649" y="2020090"/>
            <a:ext cx="5485774" cy="344978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457200" indent="-4572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vi-VN" sz="25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 xem chương trình thời trang phụ nữ </a:t>
            </a:r>
            <a:r>
              <a:rPr lang="en-US" sz="25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5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5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5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Internet. Khi mẹ ra ngoài thì Hoa vào xem. Theo em, chương trình đó có phù hợp với lứa tuổi của bạn Hoa không?</a:t>
            </a:r>
            <a:endParaRPr lang="en-US" sz="25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295" y="2159768"/>
            <a:ext cx="4782599" cy="317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02727" y="460627"/>
            <a:ext cx="3726873" cy="74814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2241753" y="2063243"/>
            <a:ext cx="8125929" cy="2888966"/>
          </a:xfrm>
          <a:prstGeom prst="horizontalScroll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260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necklace&#10;&#10;Description automatically generated">
            <a:extLst>
              <a:ext uri="{FF2B5EF4-FFF2-40B4-BE49-F238E27FC236}">
                <a16:creationId xmlns:a16="http://schemas.microsoft.com/office/drawing/2014/main" id="{EE050A69-B2E3-423C-9AD4-D3ABA3E19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45" y="2185000"/>
            <a:ext cx="3305524" cy="3133451"/>
          </a:xfrm>
          <a:prstGeom prst="rect">
            <a:avLst/>
          </a:prstGeom>
        </p:spPr>
      </p:pic>
      <p:pic>
        <p:nvPicPr>
          <p:cNvPr id="3" name="Picture 2" descr="A picture containing pinwheel&#10;&#10;Description automatically generated">
            <a:extLst>
              <a:ext uri="{FF2B5EF4-FFF2-40B4-BE49-F238E27FC236}">
                <a16:creationId xmlns:a16="http://schemas.microsoft.com/office/drawing/2014/main" id="{40E65AB3-6FC2-4AED-9498-C3DC1E6B9D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19" y="2548121"/>
            <a:ext cx="2134962" cy="17617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1102E5-A900-4C05-A9C7-175398B20E53}"/>
              </a:ext>
            </a:extLst>
          </p:cNvPr>
          <p:cNvSpPr/>
          <p:nvPr/>
        </p:nvSpPr>
        <p:spPr>
          <a:xfrm>
            <a:off x="5163674" y="1539552"/>
            <a:ext cx="15728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RUNG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7119B2-2447-4129-B53A-4777997D94D8}"/>
              </a:ext>
            </a:extLst>
          </p:cNvPr>
          <p:cNvSpPr/>
          <p:nvPr/>
        </p:nvSpPr>
        <p:spPr>
          <a:xfrm>
            <a:off x="4069240" y="5136343"/>
            <a:ext cx="37617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CHUÔNG VÀNG</a:t>
            </a:r>
          </a:p>
          <a:p>
            <a:pPr algn="ctr"/>
            <a:r>
              <a:rPr lang="en-US" sz="44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 2019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0F716-F698-416D-943E-A1B5D6ADB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1" y="-1322412"/>
            <a:ext cx="12670919" cy="3304795"/>
          </a:xfrm>
          <a:prstGeom prst="rect">
            <a:avLst/>
          </a:prstGeom>
        </p:spPr>
      </p:pic>
      <p:pic>
        <p:nvPicPr>
          <p:cNvPr id="10" name="Picture 9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7AC6484E-5797-474D-B060-067BDDC6E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019299" cy="6858000"/>
          </a:xfrm>
          <a:prstGeom prst="rect">
            <a:avLst/>
          </a:prstGeom>
        </p:spPr>
      </p:pic>
      <p:pic>
        <p:nvPicPr>
          <p:cNvPr id="8" name="Picture 7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90B84FDC-FFA3-4798-8126-6BB9C7F737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0"/>
            <a:ext cx="2019300" cy="6858000"/>
          </a:xfrm>
          <a:prstGeom prst="rect">
            <a:avLst/>
          </a:prstGeom>
        </p:spPr>
      </p:pic>
      <p:sp>
        <p:nvSpPr>
          <p:cNvPr id="13" name="Trapezoid 12">
            <a:extLst>
              <a:ext uri="{FF2B5EF4-FFF2-40B4-BE49-F238E27FC236}">
                <a16:creationId xmlns:a16="http://schemas.microsoft.com/office/drawing/2014/main" id="{90C184D8-89BB-495A-AE57-F2AA8D937E98}"/>
              </a:ext>
            </a:extLst>
          </p:cNvPr>
          <p:cNvSpPr/>
          <p:nvPr/>
        </p:nvSpPr>
        <p:spPr>
          <a:xfrm rot="20704485">
            <a:off x="3164607" y="-992001"/>
            <a:ext cx="2133600" cy="757925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CAD74607-9520-4074-B3A2-E2482CFD9679}"/>
              </a:ext>
            </a:extLst>
          </p:cNvPr>
          <p:cNvSpPr/>
          <p:nvPr/>
        </p:nvSpPr>
        <p:spPr>
          <a:xfrm rot="1047087">
            <a:off x="6679123" y="-1157932"/>
            <a:ext cx="2133600" cy="744024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5E4830C1-91AB-4148-8AB9-FAF2BDFE329E}"/>
              </a:ext>
            </a:extLst>
          </p:cNvPr>
          <p:cNvSpPr/>
          <p:nvPr/>
        </p:nvSpPr>
        <p:spPr>
          <a:xfrm rot="763312">
            <a:off x="1391711" y="-888334"/>
            <a:ext cx="1711414" cy="775193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88CC079A-DDA1-439B-9A37-F5E524D14EFE}"/>
              </a:ext>
            </a:extLst>
          </p:cNvPr>
          <p:cNvSpPr/>
          <p:nvPr/>
        </p:nvSpPr>
        <p:spPr>
          <a:xfrm rot="20890352">
            <a:off x="8504426" y="-803940"/>
            <a:ext cx="1884195" cy="7772577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8" name="Trapezoid 17">
            <a:extLst>
              <a:ext uri="{FF2B5EF4-FFF2-40B4-BE49-F238E27FC236}">
                <a16:creationId xmlns:a16="http://schemas.microsoft.com/office/drawing/2014/main" id="{D93BA0ED-7747-4A25-B262-3DBFF7A08859}"/>
              </a:ext>
            </a:extLst>
          </p:cNvPr>
          <p:cNvSpPr/>
          <p:nvPr/>
        </p:nvSpPr>
        <p:spPr>
          <a:xfrm rot="20890352">
            <a:off x="2307231" y="-1258089"/>
            <a:ext cx="1296481" cy="7943714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AEADD094-8417-42BC-BFB6-DEB54B23E970}"/>
              </a:ext>
            </a:extLst>
          </p:cNvPr>
          <p:cNvSpPr/>
          <p:nvPr/>
        </p:nvSpPr>
        <p:spPr>
          <a:xfrm rot="1030838">
            <a:off x="8403810" y="-878737"/>
            <a:ext cx="1296481" cy="7943714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pic>
        <p:nvPicPr>
          <p:cNvPr id="5" name="Picture 4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id="{0113615B-4339-4FA1-927A-2AD6AB0EB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pic>
        <p:nvPicPr>
          <p:cNvPr id="6" name="Picture 5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id="{563136AD-B3C5-4131-BE40-589AAAE5BE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1" cy="6858000"/>
          </a:xfrm>
          <a:prstGeom prst="rect">
            <a:avLst/>
          </a:prstGeom>
        </p:spPr>
      </p:pic>
      <p:pic>
        <p:nvPicPr>
          <p:cNvPr id="29" name="Picture 28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id="{66153DC6-A8BA-483B-858B-CE3A9BA33D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29" y="0"/>
            <a:ext cx="6809445" cy="6858000"/>
          </a:xfrm>
          <a:prstGeom prst="rect">
            <a:avLst/>
          </a:prstGeom>
        </p:spPr>
      </p:pic>
      <p:pic>
        <p:nvPicPr>
          <p:cNvPr id="28" name="Picture 27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id="{22B9DB9F-09C0-4E5D-8C64-E0CCC57709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400" y="0"/>
            <a:ext cx="6809445" cy="6858000"/>
          </a:xfrm>
          <a:prstGeom prst="rect">
            <a:avLst/>
          </a:prstGeom>
        </p:spPr>
      </p:pic>
      <p:pic>
        <p:nvPicPr>
          <p:cNvPr id="11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6B5561A3-088D-4200-A1F6-D13E471EAA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2329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74740" y="7875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1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/>
    </mc:Choice>
    <mc:Fallback xmlns="">
      <p:transition spd="slow"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13 0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5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0.51406 0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40000" decel="4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28697 -0.04954 " pathEditMode="relative" rAng="0" ptsTypes="AA">
                                      <p:cBhvr>
                                        <p:cTn id="12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-24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41000" decel="41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28698 0.04954 " pathEditMode="relative" rAng="0" ptsTypes="AA">
                                      <p:cBhvr>
                                        <p:cTn id="17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247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13243 0.00949 " pathEditMode="relative" rAng="0" ptsTypes="AA">
                                      <p:cBhvr>
                                        <p:cTn id="22" dur="3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28" y="4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ccel="34000" decel="2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15729 0.00856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4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5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3.125E-6 0 L 0.51758 0 " pathEditMode="relative" rAng="0" ptsTypes="AA">
                                      <p:cBhvr>
                                        <p:cTn id="5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85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-2.91667E-6 0 L -0.52057 0 " pathEditMode="relative" rAng="0" ptsTypes="AA">
                                      <p:cBhvr>
                                        <p:cTn id="6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30" grpId="0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813" y="-223838"/>
            <a:ext cx="13001625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81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ci Fi Background - Motion Graphic Loop">
            <a:hlinkClick r:id="" action="ppaction://media"/>
            <a:extLst>
              <a:ext uri="{FF2B5EF4-FFF2-40B4-BE49-F238E27FC236}">
                <a16:creationId xmlns:a16="http://schemas.microsoft.com/office/drawing/2014/main" id="{F3259366-9035-4DAF-85D1-D60C704C5F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4267203" y="186533"/>
            <a:ext cx="5378745" cy="1185069"/>
            <a:chOff x="3384255" y="434502"/>
            <a:chExt cx="5378745" cy="937098"/>
          </a:xfrm>
        </p:grpSpPr>
        <p:sp>
          <p:nvSpPr>
            <p:cNvPr id="68" name="AutoShape 1080"/>
            <p:cNvSpPr>
              <a:spLocks noChangeArrowheads="1"/>
            </p:cNvSpPr>
            <p:nvPr/>
          </p:nvSpPr>
          <p:spPr bwMode="auto">
            <a:xfrm rot="16200000" flipH="1">
              <a:off x="4560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" name="AutoShape 1080"/>
            <p:cNvSpPr>
              <a:spLocks noChangeArrowheads="1"/>
            </p:cNvSpPr>
            <p:nvPr/>
          </p:nvSpPr>
          <p:spPr bwMode="auto">
            <a:xfrm rot="16200000" flipH="1">
              <a:off x="7227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7" name="Group 972"/>
            <p:cNvGrpSpPr>
              <a:grpSpLocks/>
            </p:cNvGrpSpPr>
            <p:nvPr/>
          </p:nvGrpSpPr>
          <p:grpSpPr bwMode="auto">
            <a:xfrm>
              <a:off x="3384255" y="434502"/>
              <a:ext cx="5378745" cy="708498"/>
              <a:chOff x="816" y="1350"/>
              <a:chExt cx="4128" cy="626"/>
            </a:xfrm>
          </p:grpSpPr>
          <p:sp>
            <p:nvSpPr>
              <p:cNvPr id="18" name="Rectangle 973"/>
              <p:cNvSpPr>
                <a:spLocks noChangeArrowheads="1"/>
              </p:cNvSpPr>
              <p:nvPr/>
            </p:nvSpPr>
            <p:spPr bwMode="auto">
              <a:xfrm>
                <a:off x="963" y="1542"/>
                <a:ext cx="3834" cy="402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800000"/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FFFFFF"/>
                    </a:solidFill>
                    <a:latin typeface="#9Slide07 Banque" panose="02040603050506020204" pitchFamily="18" charset="0"/>
                  </a:rPr>
                  <a:t>THỂ LỆ </a:t>
                </a:r>
              </a:p>
            </p:txBody>
          </p:sp>
          <p:grpSp>
            <p:nvGrpSpPr>
              <p:cNvPr id="19" name="Group 974"/>
              <p:cNvGrpSpPr>
                <a:grpSpLocks/>
              </p:cNvGrpSpPr>
              <p:nvPr/>
            </p:nvGrpSpPr>
            <p:grpSpPr bwMode="auto">
              <a:xfrm>
                <a:off x="864" y="1350"/>
                <a:ext cx="4032" cy="618"/>
                <a:chOff x="240" y="547"/>
                <a:chExt cx="3888" cy="509"/>
              </a:xfrm>
            </p:grpSpPr>
            <p:sp>
              <p:nvSpPr>
                <p:cNvPr id="28" name="AutoShape 975"/>
                <p:cNvSpPr>
                  <a:spLocks noChangeArrowheads="1"/>
                </p:cNvSpPr>
                <p:nvPr/>
              </p:nvSpPr>
              <p:spPr bwMode="auto">
                <a:xfrm rot="16200000">
                  <a:off x="3856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9" name="AutoShape 976"/>
                <p:cNvSpPr>
                  <a:spLocks noChangeArrowheads="1"/>
                </p:cNvSpPr>
                <p:nvPr/>
              </p:nvSpPr>
              <p:spPr bwMode="auto">
                <a:xfrm rot="5400000">
                  <a:off x="112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0" name="Rectangle 977"/>
                <p:cNvSpPr>
                  <a:spLocks noChangeArrowheads="1"/>
                </p:cNvSpPr>
                <p:nvPr/>
              </p:nvSpPr>
              <p:spPr bwMode="auto">
                <a:xfrm>
                  <a:off x="240" y="576"/>
                  <a:ext cx="3888" cy="7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1" name="Rectangle 978"/>
                <p:cNvSpPr>
                  <a:spLocks noChangeArrowheads="1"/>
                </p:cNvSpPr>
                <p:nvPr/>
              </p:nvSpPr>
              <p:spPr bwMode="auto">
                <a:xfrm rot="5400000">
                  <a:off x="3808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2" name="Rectangle 979"/>
                <p:cNvSpPr>
                  <a:spLocks noChangeArrowheads="1"/>
                </p:cNvSpPr>
                <p:nvPr/>
              </p:nvSpPr>
              <p:spPr bwMode="auto">
                <a:xfrm rot="5400000">
                  <a:off x="160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3" name="AutoShape 980"/>
                <p:cNvSpPr>
                  <a:spLocks noChangeArrowheads="1"/>
                </p:cNvSpPr>
                <p:nvPr/>
              </p:nvSpPr>
              <p:spPr bwMode="auto">
                <a:xfrm>
                  <a:off x="340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4" name="AutoShape 981"/>
                <p:cNvSpPr>
                  <a:spLocks noChangeArrowheads="1"/>
                </p:cNvSpPr>
                <p:nvPr/>
              </p:nvSpPr>
              <p:spPr bwMode="auto">
                <a:xfrm>
                  <a:off x="52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5" name="AutoShape 982"/>
                <p:cNvSpPr>
                  <a:spLocks noChangeArrowheads="1"/>
                </p:cNvSpPr>
                <p:nvPr/>
              </p:nvSpPr>
              <p:spPr bwMode="auto">
                <a:xfrm>
                  <a:off x="1056" y="547"/>
                  <a:ext cx="2208" cy="145"/>
                </a:xfrm>
                <a:custGeom>
                  <a:avLst/>
                  <a:gdLst>
                    <a:gd name="G0" fmla="+- 2277 0 0"/>
                    <a:gd name="G1" fmla="+- 21600 0 2277"/>
                    <a:gd name="G2" fmla="*/ 2277 1 2"/>
                    <a:gd name="G3" fmla="+- 21600 0 G2"/>
                    <a:gd name="G4" fmla="+/ 2277 21600 2"/>
                    <a:gd name="G5" fmla="+/ G1 0 2"/>
                    <a:gd name="G6" fmla="*/ 21600 21600 2277"/>
                    <a:gd name="G7" fmla="*/ G6 1 2"/>
                    <a:gd name="G8" fmla="+- 21600 0 G7"/>
                    <a:gd name="G9" fmla="*/ 21600 1 2"/>
                    <a:gd name="G10" fmla="+- 2277 0 G9"/>
                    <a:gd name="G11" fmla="?: G10 G8 0"/>
                    <a:gd name="G12" fmla="?: G10 G7 21600"/>
                    <a:gd name="T0" fmla="*/ 20461 w 21600"/>
                    <a:gd name="T1" fmla="*/ 10800 h 21600"/>
                    <a:gd name="T2" fmla="*/ 10800 w 21600"/>
                    <a:gd name="T3" fmla="*/ 21600 h 21600"/>
                    <a:gd name="T4" fmla="*/ 1139 w 21600"/>
                    <a:gd name="T5" fmla="*/ 10800 h 21600"/>
                    <a:gd name="T6" fmla="*/ 10800 w 21600"/>
                    <a:gd name="T7" fmla="*/ 0 h 21600"/>
                    <a:gd name="T8" fmla="*/ 2939 w 21600"/>
                    <a:gd name="T9" fmla="*/ 2939 h 21600"/>
                    <a:gd name="T10" fmla="*/ 18661 w 21600"/>
                    <a:gd name="T11" fmla="*/ 186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277" y="21600"/>
                      </a:lnTo>
                      <a:lnTo>
                        <a:pt x="19323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6" name="Rectangle 983"/>
                <p:cNvSpPr>
                  <a:spLocks noChangeArrowheads="1"/>
                </p:cNvSpPr>
                <p:nvPr/>
              </p:nvSpPr>
              <p:spPr bwMode="auto">
                <a:xfrm>
                  <a:off x="384" y="1020"/>
                  <a:ext cx="3600" cy="3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0" name="Rectangle 984"/>
              <p:cNvSpPr>
                <a:spLocks noChangeArrowheads="1"/>
              </p:cNvSpPr>
              <p:nvPr/>
            </p:nvSpPr>
            <p:spPr bwMode="auto">
              <a:xfrm>
                <a:off x="912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1" name="Rectangle 985"/>
              <p:cNvSpPr>
                <a:spLocks noChangeArrowheads="1"/>
              </p:cNvSpPr>
              <p:nvPr/>
            </p:nvSpPr>
            <p:spPr bwMode="auto">
              <a:xfrm>
                <a:off x="4080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" name="AutoShape 986"/>
              <p:cNvSpPr>
                <a:spLocks noChangeArrowheads="1"/>
              </p:cNvSpPr>
              <p:nvPr/>
            </p:nvSpPr>
            <p:spPr bwMode="auto">
              <a:xfrm rot="16200000">
                <a:off x="832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" name="AutoShape 987"/>
              <p:cNvSpPr>
                <a:spLocks noChangeArrowheads="1"/>
              </p:cNvSpPr>
              <p:nvPr/>
            </p:nvSpPr>
            <p:spPr bwMode="auto">
              <a:xfrm rot="16200000">
                <a:off x="4640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4" name="Rectangle 988"/>
              <p:cNvSpPr>
                <a:spLocks noChangeArrowheads="1"/>
              </p:cNvSpPr>
              <p:nvPr/>
            </p:nvSpPr>
            <p:spPr bwMode="auto">
              <a:xfrm>
                <a:off x="816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5" name="Rectangle 989"/>
              <p:cNvSpPr>
                <a:spLocks noChangeArrowheads="1"/>
              </p:cNvSpPr>
              <p:nvPr/>
            </p:nvSpPr>
            <p:spPr bwMode="auto">
              <a:xfrm>
                <a:off x="816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6" name="Rectangle 990"/>
              <p:cNvSpPr>
                <a:spLocks noChangeArrowheads="1"/>
              </p:cNvSpPr>
              <p:nvPr/>
            </p:nvSpPr>
            <p:spPr bwMode="auto">
              <a:xfrm>
                <a:off x="4608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7" name="Rectangle 991"/>
              <p:cNvSpPr>
                <a:spLocks noChangeArrowheads="1"/>
              </p:cNvSpPr>
              <p:nvPr/>
            </p:nvSpPr>
            <p:spPr bwMode="auto">
              <a:xfrm>
                <a:off x="4608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5" name="Rounded Rectangle 14"/>
          <p:cNvSpPr/>
          <p:nvPr/>
        </p:nvSpPr>
        <p:spPr>
          <a:xfrm>
            <a:off x="1905000" y="1329534"/>
            <a:ext cx="8305800" cy="5071269"/>
          </a:xfrm>
          <a:prstGeom prst="roundRect">
            <a:avLst>
              <a:gd name="adj" fmla="val 9154"/>
            </a:avLst>
          </a:prstGeom>
          <a:gradFill>
            <a:gsLst>
              <a:gs pos="0">
                <a:schemeClr val="accent2">
                  <a:alpha val="70000"/>
                </a:schemeClr>
              </a:gs>
              <a:gs pos="50000">
                <a:schemeClr val="accent2">
                  <a:alpha val="6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5400000" scaled="1"/>
          </a:gradFill>
          <a:ln w="76200"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" name="Group 866"/>
          <p:cNvGrpSpPr>
            <a:grpSpLocks/>
          </p:cNvGrpSpPr>
          <p:nvPr/>
        </p:nvGrpSpPr>
        <p:grpSpPr bwMode="auto">
          <a:xfrm>
            <a:off x="3467100" y="-3162301"/>
            <a:ext cx="495300" cy="2095501"/>
            <a:chOff x="3090" y="1440"/>
            <a:chExt cx="312" cy="1320"/>
          </a:xfrm>
        </p:grpSpPr>
        <p:sp>
          <p:nvSpPr>
            <p:cNvPr id="3" name="AutoShape 867"/>
            <p:cNvSpPr>
              <a:spLocks noChangeArrowheads="1"/>
            </p:cNvSpPr>
            <p:nvPr/>
          </p:nvSpPr>
          <p:spPr bwMode="auto">
            <a:xfrm>
              <a:off x="3168" y="1440"/>
              <a:ext cx="144" cy="12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" name="Rectangle 868"/>
            <p:cNvSpPr>
              <a:spLocks noChangeArrowheads="1"/>
            </p:cNvSpPr>
            <p:nvPr/>
          </p:nvSpPr>
          <p:spPr bwMode="auto">
            <a:xfrm>
              <a:off x="3138" y="2592"/>
              <a:ext cx="20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" name="Oval 869"/>
            <p:cNvSpPr>
              <a:spLocks noChangeArrowheads="1"/>
            </p:cNvSpPr>
            <p:nvPr/>
          </p:nvSpPr>
          <p:spPr bwMode="auto">
            <a:xfrm>
              <a:off x="3090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" name="Rectangle 870"/>
            <p:cNvSpPr>
              <a:spLocks noChangeArrowheads="1"/>
            </p:cNvSpPr>
            <p:nvPr/>
          </p:nvSpPr>
          <p:spPr bwMode="auto">
            <a:xfrm>
              <a:off x="3108" y="2616"/>
              <a:ext cx="270" cy="144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Oval 871"/>
            <p:cNvSpPr>
              <a:spLocks noChangeArrowheads="1"/>
            </p:cNvSpPr>
            <p:nvPr/>
          </p:nvSpPr>
          <p:spPr bwMode="auto">
            <a:xfrm>
              <a:off x="3126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Oval 872"/>
            <p:cNvSpPr>
              <a:spLocks noChangeArrowheads="1"/>
            </p:cNvSpPr>
            <p:nvPr/>
          </p:nvSpPr>
          <p:spPr bwMode="auto">
            <a:xfrm>
              <a:off x="3306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9" name="AutoShape 867"/>
          <p:cNvSpPr>
            <a:spLocks noChangeArrowheads="1"/>
          </p:cNvSpPr>
          <p:nvPr/>
        </p:nvSpPr>
        <p:spPr bwMode="auto">
          <a:xfrm>
            <a:off x="3536772" y="-3238502"/>
            <a:ext cx="343079" cy="19050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AutoShape 867"/>
          <p:cNvSpPr>
            <a:spLocks noChangeArrowheads="1"/>
          </p:cNvSpPr>
          <p:nvPr/>
        </p:nvSpPr>
        <p:spPr bwMode="auto">
          <a:xfrm>
            <a:off x="3494881" y="-3124201"/>
            <a:ext cx="425450" cy="179069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AutoShape 1040"/>
          <p:cNvSpPr>
            <a:spLocks noChangeArrowheads="1"/>
          </p:cNvSpPr>
          <p:nvPr/>
        </p:nvSpPr>
        <p:spPr bwMode="auto">
          <a:xfrm>
            <a:off x="-5105400" y="914400"/>
            <a:ext cx="17602200" cy="92233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bg1">
                  <a:lumMod val="0"/>
                  <a:lumOff val="100000"/>
                  <a:alpha val="0"/>
                </a:schemeClr>
              </a:gs>
              <a:gs pos="50000">
                <a:srgbClr val="00FF0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59336" y="2149311"/>
            <a:ext cx="77790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  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3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hỏi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Mỗi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sẽ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thời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gian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suy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nghĩ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và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trả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lời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là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10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giây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trả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lời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bằng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cách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đưa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bảng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lên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sau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khi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hết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thời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gian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Thí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nào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tổng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số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điểm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nhiều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nhất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sau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3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hỏi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sẽ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là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thí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chiến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thắng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cuộc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rung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chuông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vàng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.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406796" y="7848600"/>
            <a:ext cx="546954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0559196" y="8001000"/>
            <a:ext cx="546954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3" name="Luat choi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68600" y="5676900"/>
            <a:ext cx="609600" cy="609600"/>
          </a:xfrm>
          <a:prstGeom prst="rect">
            <a:avLst/>
          </a:prstGeom>
        </p:spPr>
      </p:pic>
      <p:pic>
        <p:nvPicPr>
          <p:cNvPr id="44" name="Lazer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54200" y="2849217"/>
            <a:ext cx="609600" cy="609600"/>
          </a:xfrm>
          <a:prstGeom prst="rect">
            <a:avLst/>
          </a:prstGeom>
        </p:spPr>
      </p:pic>
      <p:pic>
        <p:nvPicPr>
          <p:cNvPr id="48" name="Picture 47" descr="A close up of a necklace&#10;&#10;Description automatically generated">
            <a:extLst>
              <a:ext uri="{FF2B5EF4-FFF2-40B4-BE49-F238E27FC236}">
                <a16:creationId xmlns:a16="http://schemas.microsoft.com/office/drawing/2014/main" id="{218A7C89-70C0-426B-A276-8BE59C90E6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23" y="5464458"/>
            <a:ext cx="964426" cy="814009"/>
          </a:xfrm>
          <a:prstGeom prst="rect">
            <a:avLst/>
          </a:prstGeom>
        </p:spPr>
      </p:pic>
      <p:pic>
        <p:nvPicPr>
          <p:cNvPr id="49" name="Picture 48" descr="A picture containing pinwheel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A86F34CB-83A0-42C1-B5EB-AB19AFC1EB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252" y="5558788"/>
            <a:ext cx="622901" cy="457671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741DB0A-DDC6-4A5A-85CC-9E94148AE318}"/>
              </a:ext>
            </a:extLst>
          </p:cNvPr>
          <p:cNvSpPr/>
          <p:nvPr/>
        </p:nvSpPr>
        <p:spPr>
          <a:xfrm>
            <a:off x="10836429" y="5175287"/>
            <a:ext cx="62709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RUNG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E4F3D74-99B3-459F-9E75-F45BF2847962}"/>
              </a:ext>
            </a:extLst>
          </p:cNvPr>
          <p:cNvSpPr/>
          <p:nvPr/>
        </p:nvSpPr>
        <p:spPr>
          <a:xfrm>
            <a:off x="10377183" y="6231160"/>
            <a:ext cx="14879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CHUÔNG VÀNG</a:t>
            </a:r>
          </a:p>
          <a:p>
            <a:pPr algn="ctr"/>
            <a:r>
              <a:rPr lang="en-US" sz="16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 2019</a:t>
            </a:r>
          </a:p>
        </p:txBody>
      </p:sp>
      <p:pic>
        <p:nvPicPr>
          <p:cNvPr id="16" name="Picture 15" descr="A picture containing green, indoo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8A0D425A-B0DF-403C-B539-E37030378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926" y="5489908"/>
            <a:ext cx="1528065" cy="68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88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0.25 L -3.33333E-6 0.30833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0.25 L -2.22222E-6 0.31111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33333E-6 0.30833 L 3.33333E-6 0.36389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5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video>
              <p:cMediaNode vol="80000">
                <p:cTn id="17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9" grpId="1" animBg="1"/>
      <p:bldP spid="10" grpId="0" animBg="1"/>
      <p:bldP spid="13" grpId="0" animBg="1"/>
      <p:bldP spid="13" grpId="1" animBg="1"/>
      <p:bldP spid="71" grpId="0"/>
      <p:bldP spid="71" grpId="1"/>
      <p:bldP spid="74" grpId="0" animBg="1"/>
      <p:bldP spid="74" grpId="1" animBg="1"/>
      <p:bldP spid="74" grpId="2" animBg="1"/>
      <p:bldP spid="74" grpId="3" animBg="1"/>
      <p:bldP spid="74" grpId="4" animBg="1"/>
      <p:bldP spid="74" grpId="5" animBg="1"/>
      <p:bldP spid="74" grpId="6" animBg="1"/>
      <p:bldP spid="74" grpId="7" animBg="1"/>
      <p:bldP spid="74" grpId="8" animBg="1"/>
      <p:bldP spid="74" grpId="9" animBg="1"/>
      <p:bldP spid="74" grpId="10" animBg="1"/>
      <p:bldP spid="74" grpId="11" animBg="1"/>
      <p:bldP spid="74" grpId="12" animBg="1"/>
      <p:bldP spid="74" grpId="13" animBg="1"/>
      <p:bldP spid="74" grpId="14" animBg="1"/>
      <p:bldP spid="75" grpId="0" animBg="1"/>
      <p:bldP spid="75" grpId="1" animBg="1"/>
      <p:bldP spid="75" grpId="2" animBg="1"/>
      <p:bldP spid="75" grpId="3" animBg="1"/>
      <p:bldP spid="75" grpId="4" animBg="1"/>
      <p:bldP spid="75" grpId="5" animBg="1"/>
      <p:bldP spid="75" grpId="6" animBg="1"/>
      <p:bldP spid="75" grpId="7" animBg="1"/>
      <p:bldP spid="75" grpId="8" animBg="1"/>
      <p:bldP spid="75" grpId="9" animBg="1"/>
      <p:bldP spid="75" grpId="10" animBg="1"/>
      <p:bldP spid="75" grpId="11" animBg="1"/>
      <p:bldP spid="75" grpId="12" animBg="1"/>
      <p:bldP spid="75" grpId="13" animBg="1"/>
      <p:bldP spid="75" grpId="14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7 Banque" panose="02040603050506020204" pitchFamily="18" charset="0"/>
              </a:rPr>
              <a:t>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4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3438297" y="1054524"/>
            <a:ext cx="53351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Internet, </a:t>
            </a:r>
            <a:r>
              <a:rPr lang="fr-FR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FR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1493470" y="3635552"/>
            <a:ext cx="33762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XEM TIN TỨC</a:t>
            </a: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8011960" y="3613586"/>
            <a:ext cx="21980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ĂN CƠM</a:t>
            </a: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8067189" y="5460922"/>
            <a:ext cx="20521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ĐI CHƠI</a:t>
            </a: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2306967" y="5434689"/>
            <a:ext cx="13083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NGỦ</a:t>
            </a: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80" y="4358279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#9Slide07 Banque" panose="020406030505060202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6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8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7 Banque" panose="02040603050506020204" pitchFamily="18" charset="0"/>
              </a:rPr>
              <a:t>2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252432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3092243" y="731589"/>
            <a:ext cx="5626267" cy="13608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ở Internet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7378744" y="3441058"/>
            <a:ext cx="250902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Tin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tức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về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</a:p>
          <a:p>
            <a:pPr algn="ctr"/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gia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đình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em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7019730" y="5487816"/>
            <a:ext cx="35285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Tin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tức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bóng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đá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1445791" y="5268525"/>
            <a:ext cx="346441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Phim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hoạt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hình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</a:p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Tom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và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Jerry</a:t>
            </a: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80" y="4358279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#9Slide07 Banque" panose="020406030505060202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  <p:sp>
        <p:nvSpPr>
          <p:cNvPr id="54" name="C. SAI">
            <a:extLst>
              <a:ext uri="{FF2B5EF4-FFF2-40B4-BE49-F238E27FC236}">
                <a16:creationId xmlns:a16="http://schemas.microsoft.com/office/drawing/2014/main" id="{6C4D4A3E-0BFE-45C4-836C-2920ECD65CE1}"/>
              </a:ext>
            </a:extLst>
          </p:cNvPr>
          <p:cNvSpPr/>
          <p:nvPr/>
        </p:nvSpPr>
        <p:spPr>
          <a:xfrm>
            <a:off x="1642743" y="3606708"/>
            <a:ext cx="35285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Dự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báo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thời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tiết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47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6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4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50" grpId="0"/>
      <p:bldP spid="53" grpId="0"/>
      <p:bldP spid="3" grpId="0" animBg="1"/>
      <p:bldP spid="3" grpId="1" animBg="1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7 Banque" panose="02040603050506020204" pitchFamily="18" charset="0"/>
              </a:rPr>
              <a:t>3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4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3503638" y="848451"/>
            <a:ext cx="500810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Internet?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7363472" y="5205131"/>
            <a:ext cx="304762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Tất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cả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các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</a:p>
          <a:p>
            <a:pPr algn="ctr"/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đáp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án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trên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1596971" y="3629369"/>
            <a:ext cx="30139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Đọc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truyện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7819675" y="3611884"/>
            <a:ext cx="23583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Xem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phim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1682083" y="5422415"/>
            <a:ext cx="28376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Nghe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nhạc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94587" y="4306490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#9Slide07 Banque" panose="020406030505060202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5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21224" y="1156608"/>
            <a:ext cx="8431305" cy="45046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721223" y="2149656"/>
            <a:ext cx="843130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4000" b="1" dirty="0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15</a:t>
            </a:r>
            <a:endParaRPr lang="vi-VN" sz="40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4000" b="1" dirty="0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THÔNG TIN TÌM ĐƯỢC TRÊN INTERNET</a:t>
            </a:r>
            <a:endParaRPr lang="vi-VN" sz="40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829" y="147703"/>
            <a:ext cx="1778094" cy="147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244920"/>
            <a:ext cx="4152278" cy="553998"/>
            <a:chOff x="689904" y="1379897"/>
            <a:chExt cx="4152278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18383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7D63A2-5295-4356-49F4-9F586E671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758" y="382136"/>
            <a:ext cx="3915196" cy="7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143" y="2748818"/>
            <a:ext cx="5432889" cy="335917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053359" y="1017176"/>
            <a:ext cx="4446896" cy="1464465"/>
          </a:xfrm>
          <a:prstGeom prst="wedgeRoundRectCallout">
            <a:avLst>
              <a:gd name="adj1" fmla="val 22230"/>
              <a:gd name="adj2" fmla="val 73953"/>
              <a:gd name="adj3" fmla="val 16667"/>
            </a:avLst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tràn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muồng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7335420" y="1017176"/>
            <a:ext cx="4011453" cy="1594959"/>
          </a:xfrm>
          <a:prstGeom prst="wedgeRoundRectCallout">
            <a:avLst>
              <a:gd name="adj1" fmla="val -31182"/>
              <a:gd name="adj2" fmla="val 68725"/>
              <a:gd name="adj3" fmla="val 16667"/>
            </a:avLst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b="1" dirty="0"/>
              <a:t>Dù chúng mình chưa đến Tây Nguyên, nhưng cũng có thể ngắm hoa muồng vàng qua những bức ảnh trên Internet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6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539</Words>
  <Application>Microsoft Office PowerPoint</Application>
  <PresentationFormat>Widescreen</PresentationFormat>
  <Paragraphs>79</Paragraphs>
  <Slides>20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#9Slide07 Banque</vt:lpstr>
      <vt:lpstr>Arial</vt:lpstr>
      <vt:lpstr>Calibri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236</cp:revision>
  <dcterms:created xsi:type="dcterms:W3CDTF">2022-01-27T15:18:21Z</dcterms:created>
  <dcterms:modified xsi:type="dcterms:W3CDTF">2022-12-16T03:43:06Z</dcterms:modified>
</cp:coreProperties>
</file>