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60" r:id="rId3"/>
    <p:sldId id="257" r:id="rId4"/>
    <p:sldId id="258" r:id="rId5"/>
    <p:sldId id="266" r:id="rId6"/>
    <p:sldId id="262" r:id="rId7"/>
    <p:sldId id="268" r:id="rId8"/>
    <p:sldId id="269" r:id="rId9"/>
    <p:sldId id="267" r:id="rId10"/>
    <p:sldId id="270" r:id="rId11"/>
    <p:sldId id="271" r:id="rId12"/>
    <p:sldId id="272" r:id="rId13"/>
    <p:sldId id="263" r:id="rId14"/>
    <p:sldId id="273" r:id="rId15"/>
    <p:sldId id="274" r:id="rId16"/>
    <p:sldId id="275" r:id="rId17"/>
    <p:sldId id="276" r:id="rId18"/>
    <p:sldId id="277" r:id="rId19"/>
    <p:sldId id="259" r:id="rId20"/>
    <p:sldId id="261" r:id="rId21"/>
    <p:sldId id="265" r:id="rId22"/>
    <p:sldId id="278" r:id="rId23"/>
    <p:sldId id="264" r:id="rId24"/>
    <p:sldId id="25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3333CC"/>
    <a:srgbClr val="FF99FF"/>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5/12/2022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5/12/2022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5/12/2022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900953" y="1882588"/>
            <a:ext cx="9749119" cy="3644153"/>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3333CC"/>
                </a:solidFill>
              </a:rPr>
              <a:t>Em</a:t>
            </a:r>
            <a:r>
              <a:rPr lang="en-US" sz="3200" b="1" dirty="0" smtClean="0">
                <a:solidFill>
                  <a:srgbClr val="3333CC"/>
                </a:solidFill>
              </a:rPr>
              <a:t> </a:t>
            </a:r>
            <a:r>
              <a:rPr lang="en-US" sz="3200" b="1" dirty="0" err="1" smtClean="0">
                <a:solidFill>
                  <a:srgbClr val="3333CC"/>
                </a:solidFill>
              </a:rPr>
              <a:t>hãy</a:t>
            </a:r>
            <a:r>
              <a:rPr lang="en-US" sz="3200" b="1" dirty="0" smtClean="0">
                <a:solidFill>
                  <a:srgbClr val="3333CC"/>
                </a:solidFill>
              </a:rPr>
              <a:t> n</a:t>
            </a:r>
            <a:r>
              <a:rPr lang="vi-VN" sz="3200" b="1" dirty="0" smtClean="0">
                <a:solidFill>
                  <a:srgbClr val="3333CC"/>
                </a:solidFill>
              </a:rPr>
              <a:t>êu </a:t>
            </a:r>
            <a:r>
              <a:rPr lang="vi-VN" sz="3200" b="1" dirty="0">
                <a:solidFill>
                  <a:srgbClr val="3333CC"/>
                </a:solidFill>
              </a:rPr>
              <a:t>cách ngồi đúng tư thế khi làm làm việc với máy </a:t>
            </a:r>
            <a:r>
              <a:rPr lang="vi-VN" sz="3200" b="1" dirty="0" smtClean="0">
                <a:solidFill>
                  <a:srgbClr val="3333CC"/>
                </a:solidFill>
              </a:rPr>
              <a:t>tính</a:t>
            </a:r>
            <a:r>
              <a:rPr lang="en-US" sz="3200" b="1" dirty="0" smtClean="0">
                <a:solidFill>
                  <a:srgbClr val="3333CC"/>
                </a:solidFill>
              </a:rPr>
              <a:t>, </a:t>
            </a:r>
            <a:r>
              <a:rPr lang="en-US" sz="3200" b="1" dirty="0" err="1" smtClean="0">
                <a:solidFill>
                  <a:srgbClr val="3333CC"/>
                </a:solidFill>
                <a:latin typeface="Arial" panose="020B0604020202020204" pitchFamily="34" charset="0"/>
                <a:cs typeface="Arial" panose="020B0604020202020204" pitchFamily="34" charset="0"/>
              </a:rPr>
              <a:t>sau</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đó</a:t>
            </a:r>
            <a:r>
              <a:rPr lang="en-US" sz="3200" b="1" dirty="0">
                <a:solidFill>
                  <a:srgbClr val="3333CC"/>
                </a:solidFill>
                <a:latin typeface="Arial" panose="020B0604020202020204" pitchFamily="34" charset="0"/>
                <a:cs typeface="Arial" panose="020B0604020202020204" pitchFamily="34" charset="0"/>
              </a:rPr>
              <a:t> v</a:t>
            </a:r>
            <a:r>
              <a:rPr lang="vi-VN" sz="3200" b="1" dirty="0">
                <a:solidFill>
                  <a:srgbClr val="3333CC"/>
                </a:solidFill>
                <a:latin typeface="Arial" panose="020B0604020202020204" pitchFamily="34" charset="0"/>
                <a:cs typeface="Arial" panose="020B0604020202020204" pitchFamily="34" charset="0"/>
              </a:rPr>
              <a:t>ề t</a:t>
            </a:r>
            <a:r>
              <a:rPr lang="en-US" sz="3200" b="1" dirty="0" err="1">
                <a:solidFill>
                  <a:srgbClr val="3333CC"/>
                </a:solidFill>
                <a:latin typeface="Arial" panose="020B0604020202020204" pitchFamily="34" charset="0"/>
                <a:cs typeface="Arial" panose="020B0604020202020204" pitchFamily="34" charset="0"/>
              </a:rPr>
              <a:t>ại</a:t>
            </a:r>
            <a:r>
              <a:rPr lang="vi-VN" sz="3200" b="1" dirty="0">
                <a:solidFill>
                  <a:srgbClr val="3333CC"/>
                </a:solidFill>
              </a:rPr>
              <a:t> vị trí và ngồi đúng?</a:t>
            </a:r>
            <a:endParaRPr lang="en-US" sz="3200" b="1" dirty="0">
              <a:solidFill>
                <a:srgbClr val="3333CC"/>
              </a:solidFill>
            </a:endParaRPr>
          </a:p>
        </p:txBody>
      </p:sp>
      <p:sp>
        <p:nvSpPr>
          <p:cNvPr id="4" name="Rounded Rectangle 3"/>
          <p:cNvSpPr/>
          <p:nvPr/>
        </p:nvSpPr>
        <p:spPr>
          <a:xfrm>
            <a:off x="3824230" y="347805"/>
            <a:ext cx="4353220" cy="687617"/>
          </a:xfrm>
          <a:prstGeom prst="roundRect">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KIỂM TRA BÀI CŨ</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22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309282"/>
            <a:ext cx="3582456" cy="691351"/>
          </a:xfrm>
          <a:prstGeom prst="rect">
            <a:avLst/>
          </a:prstGeom>
        </p:spPr>
      </p:pic>
      <p:grpSp>
        <p:nvGrpSpPr>
          <p:cNvPr id="6" name="Group 5"/>
          <p:cNvGrpSpPr/>
          <p:nvPr/>
        </p:nvGrpSpPr>
        <p:grpSpPr>
          <a:xfrm>
            <a:off x="940993" y="954001"/>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2" name="Rounded Rectangle 11"/>
          <p:cNvSpPr/>
          <p:nvPr/>
        </p:nvSpPr>
        <p:spPr>
          <a:xfrm>
            <a:off x="847164" y="1414567"/>
            <a:ext cx="10555941" cy="2589717"/>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630237" indent="-342900" algn="just">
              <a:lnSpc>
                <a:spcPct val="120000"/>
              </a:lnSpc>
              <a:spcAft>
                <a:spcPts val="600"/>
              </a:spcAft>
              <a:buClr>
                <a:srgbClr val="FF0000"/>
              </a:buClr>
              <a:buFont typeface="Wingdings" panose="05000000000000000000" pitchFamily="2" charset="2"/>
              <a:buChar char="v"/>
            </a:pPr>
            <a:r>
              <a:rPr lang="vi-VN" sz="2400" b="1" dirty="0" smtClean="0">
                <a:solidFill>
                  <a:srgbClr val="3333CC"/>
                </a:solidFill>
              </a:rPr>
              <a:t>Thực hiện các thao tác dưới đây để khởi </a:t>
            </a:r>
            <a:r>
              <a:rPr lang="vi-VN" sz="2400" b="1" dirty="0">
                <a:solidFill>
                  <a:srgbClr val="3333CC"/>
                </a:solidFill>
              </a:rPr>
              <a:t>động máy </a:t>
            </a:r>
            <a:r>
              <a:rPr lang="vi-VN" sz="2400" b="1" dirty="0" smtClean="0">
                <a:solidFill>
                  <a:srgbClr val="3333CC"/>
                </a:solidFill>
              </a:rPr>
              <a:t>tính:</a:t>
            </a:r>
            <a:endParaRPr lang="en-US" sz="2400" b="1" dirty="0" smtClean="0">
              <a:solidFill>
                <a:srgbClr val="3333CC"/>
              </a:solidFill>
            </a:endParaRPr>
          </a:p>
          <a:p>
            <a:pPr marL="287337" algn="just">
              <a:lnSpc>
                <a:spcPct val="120000"/>
              </a:lnSpc>
              <a:spcAft>
                <a:spcPts val="300"/>
              </a:spcAft>
              <a:buClr>
                <a:srgbClr val="FF0000"/>
              </a:buClr>
            </a:pPr>
            <a:r>
              <a:rPr lang="en-US" sz="2400" dirty="0" smtClean="0">
                <a:solidFill>
                  <a:srgbClr val="FF0000"/>
                </a:solidFill>
                <a:latin typeface="Arial" panose="020B0604020202020204" pitchFamily="34" charset="0"/>
                <a:cs typeface="Arial" panose="020B0604020202020204" pitchFamily="34" charset="0"/>
              </a:rPr>
              <a:t>    [1] </a:t>
            </a:r>
            <a:r>
              <a:rPr lang="en-US" sz="2400" dirty="0" err="1">
                <a:solidFill>
                  <a:srgbClr val="3333CC"/>
                </a:solidFill>
                <a:latin typeface="Arial" panose="020B0604020202020204" pitchFamily="34" charset="0"/>
                <a:cs typeface="Arial" panose="020B0604020202020204" pitchFamily="34" charset="0"/>
              </a:rPr>
              <a:t>Nhấn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nguồn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màn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endParaRPr lang="en-US" sz="2400" dirty="0" smtClean="0">
              <a:solidFill>
                <a:srgbClr val="3333CC"/>
              </a:solidFill>
              <a:latin typeface="Arial" panose="020B0604020202020204" pitchFamily="34" charset="0"/>
              <a:cs typeface="Arial" panose="020B0604020202020204" pitchFamily="34" charset="0"/>
            </a:endParaRPr>
          </a:p>
          <a:p>
            <a:pPr marL="287337" algn="just">
              <a:lnSpc>
                <a:spcPct val="120000"/>
              </a:lnSpc>
              <a:buClr>
                <a:srgbClr val="FF0000"/>
              </a:buClr>
            </a:pPr>
            <a:r>
              <a:rPr lang="en-US" sz="2400" dirty="0" smtClean="0">
                <a:solidFill>
                  <a:srgbClr val="FF0000"/>
                </a:solidFill>
                <a:latin typeface="Arial" panose="020B0604020202020204" pitchFamily="34" charset="0"/>
                <a:cs typeface="Arial" panose="020B0604020202020204" pitchFamily="34" charset="0"/>
              </a:rPr>
              <a:t>    [2] </a:t>
            </a:r>
            <a:r>
              <a:rPr lang="en-US" sz="2400" dirty="0" err="1">
                <a:solidFill>
                  <a:srgbClr val="3333CC"/>
                </a:solidFill>
                <a:latin typeface="Arial" panose="020B0604020202020204" pitchFamily="34" charset="0"/>
                <a:cs typeface="Arial" panose="020B0604020202020204" pitchFamily="34" charset="0"/>
              </a:rPr>
              <a:t>Nhấn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nguồn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thân</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máy</a:t>
            </a:r>
            <a:endParaRPr lang="en-US" sz="2400" dirty="0" smtClean="0">
              <a:solidFill>
                <a:srgbClr val="3333CC"/>
              </a:solidFill>
              <a:latin typeface="Arial" panose="020B0604020202020204" pitchFamily="34" charset="0"/>
              <a:cs typeface="Arial" panose="020B0604020202020204" pitchFamily="34" charset="0"/>
            </a:endParaRPr>
          </a:p>
          <a:p>
            <a:pPr marL="630237" indent="-342900" algn="just">
              <a:lnSpc>
                <a:spcPct val="120000"/>
              </a:lnSpc>
              <a:spcBef>
                <a:spcPts val="600"/>
              </a:spcBef>
              <a:buClr>
                <a:srgbClr val="FF0000"/>
              </a:buClr>
              <a:buFont typeface="Wingdings" panose="05000000000000000000" pitchFamily="2" charset="2"/>
              <a:buChar char="v"/>
            </a:pPr>
            <a:r>
              <a:rPr lang="en-US" sz="2400" dirty="0" smtClean="0"/>
              <a:t> </a:t>
            </a:r>
            <a:r>
              <a:rPr lang="en-US" sz="2400" b="1" dirty="0" err="1" smtClean="0">
                <a:solidFill>
                  <a:srgbClr val="3333CC"/>
                </a:solidFill>
                <a:latin typeface="Arial" panose="020B0604020202020204" pitchFamily="34" charset="0"/>
                <a:cs typeface="Arial" panose="020B0604020202020204" pitchFamily="34" charset="0"/>
              </a:rPr>
              <a:t>Với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máy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tính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xách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tay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và</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máy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tính</a:t>
            </a:r>
            <a:r>
              <a:rPr lang="en-US" sz="2400" b="1" dirty="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bảng</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chỉ</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cần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nhấn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nút</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nguồn</a:t>
            </a:r>
            <a:r>
              <a:rPr lang="en-US" sz="2400" dirty="0">
                <a:latin typeface="Arial" panose="020B0604020202020204" pitchFamily="34" charset="0"/>
                <a:cs typeface="Arial" panose="020B0604020202020204" pitchFamily="34" charset="0"/>
              </a:rPr>
              <a:t>.</a:t>
            </a:r>
            <a:endParaRPr lang="en-US" sz="2400" dirty="0">
              <a:solidFill>
                <a:srgbClr val="3333CC"/>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7207101" y="4549848"/>
            <a:ext cx="2194351" cy="1229342"/>
          </a:xfrm>
          <a:prstGeom prst="rect">
            <a:avLst/>
          </a:prstGeom>
        </p:spPr>
      </p:pic>
      <p:grpSp>
        <p:nvGrpSpPr>
          <p:cNvPr id="18" name="Group 17"/>
          <p:cNvGrpSpPr/>
          <p:nvPr/>
        </p:nvGrpSpPr>
        <p:grpSpPr>
          <a:xfrm>
            <a:off x="2857646" y="3656884"/>
            <a:ext cx="3514725" cy="2686050"/>
            <a:chOff x="1756802" y="3541311"/>
            <a:chExt cx="3514725" cy="2686050"/>
          </a:xfrm>
        </p:grpSpPr>
        <p:pic>
          <p:nvPicPr>
            <p:cNvPr id="16" name="Picture 15"/>
            <p:cNvPicPr>
              <a:picLocks noChangeAspect="1"/>
            </p:cNvPicPr>
            <p:nvPr/>
          </p:nvPicPr>
          <p:blipFill>
            <a:blip r:embed="rId4"/>
            <a:stretch>
              <a:fillRect/>
            </a:stretch>
          </p:blipFill>
          <p:spPr>
            <a:xfrm>
              <a:off x="1756802" y="3541311"/>
              <a:ext cx="3514725" cy="2686050"/>
            </a:xfrm>
            <a:prstGeom prst="rect">
              <a:avLst/>
            </a:prstGeom>
          </p:spPr>
        </p:pic>
        <p:pic>
          <p:nvPicPr>
            <p:cNvPr id="17" name="Picture 16"/>
            <p:cNvPicPr>
              <a:picLocks noChangeAspect="1"/>
            </p:cNvPicPr>
            <p:nvPr/>
          </p:nvPicPr>
          <p:blipFill>
            <a:blip r:embed="rId5"/>
            <a:stretch>
              <a:fillRect/>
            </a:stretch>
          </p:blipFill>
          <p:spPr>
            <a:xfrm>
              <a:off x="2186086" y="3805518"/>
              <a:ext cx="2601067" cy="1470674"/>
            </a:xfrm>
            <a:prstGeom prst="rect">
              <a:avLst/>
            </a:prstGeom>
          </p:spPr>
        </p:pic>
      </p:grpSp>
      <p:sp>
        <p:nvSpPr>
          <p:cNvPr id="19" name="Right Arrow 18"/>
          <p:cNvSpPr/>
          <p:nvPr/>
        </p:nvSpPr>
        <p:spPr>
          <a:xfrm>
            <a:off x="6274522" y="5070390"/>
            <a:ext cx="643000" cy="18825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790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309282"/>
            <a:ext cx="3582456" cy="691351"/>
          </a:xfrm>
          <a:prstGeom prst="rect">
            <a:avLst/>
          </a:prstGeom>
        </p:spPr>
      </p:pic>
      <p:grpSp>
        <p:nvGrpSpPr>
          <p:cNvPr id="6" name="Group 5"/>
          <p:cNvGrpSpPr/>
          <p:nvPr/>
        </p:nvGrpSpPr>
        <p:grpSpPr>
          <a:xfrm>
            <a:off x="940993" y="954001"/>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2" name="Picture 1"/>
          <p:cNvPicPr>
            <a:picLocks noChangeAspect="1"/>
          </p:cNvPicPr>
          <p:nvPr/>
        </p:nvPicPr>
        <p:blipFill>
          <a:blip r:embed="rId3"/>
          <a:stretch>
            <a:fillRect/>
          </a:stretch>
        </p:blipFill>
        <p:spPr>
          <a:xfrm>
            <a:off x="6150136" y="4585657"/>
            <a:ext cx="1951948" cy="1251249"/>
          </a:xfrm>
          <a:prstGeom prst="rect">
            <a:avLst/>
          </a:prstGeom>
        </p:spPr>
      </p:pic>
      <p:sp>
        <p:nvSpPr>
          <p:cNvPr id="16" name="Rounded Rectangle 15"/>
          <p:cNvSpPr/>
          <p:nvPr/>
        </p:nvSpPr>
        <p:spPr>
          <a:xfrm>
            <a:off x="778332" y="1428215"/>
            <a:ext cx="10481070" cy="2589717"/>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630237" indent="-342900" algn="just">
              <a:lnSpc>
                <a:spcPct val="120000"/>
              </a:lnSpc>
              <a:spcAft>
                <a:spcPts val="600"/>
              </a:spcAft>
              <a:buClr>
                <a:srgbClr val="FF0000"/>
              </a:buClr>
              <a:buFont typeface="Wingdings" panose="05000000000000000000" pitchFamily="2" charset="2"/>
              <a:buChar char="v"/>
            </a:pPr>
            <a:r>
              <a:rPr lang="vi-VN" sz="2400" b="1" dirty="0" smtClean="0">
                <a:solidFill>
                  <a:srgbClr val="3333CC"/>
                </a:solidFill>
              </a:rPr>
              <a:t>Thực </a:t>
            </a:r>
            <a:r>
              <a:rPr lang="vi-VN" sz="2400" b="1" dirty="0">
                <a:solidFill>
                  <a:srgbClr val="3333CC"/>
                </a:solidFill>
              </a:rPr>
              <a:t>hiện các thao tác dưới đây để khởi động máy tính</a:t>
            </a:r>
            <a:r>
              <a:rPr lang="vi-VN" sz="2400" b="1" dirty="0" smtClean="0">
                <a:solidFill>
                  <a:srgbClr val="3333CC"/>
                </a:solidFill>
              </a:rPr>
              <a:t>:</a:t>
            </a:r>
            <a:endParaRPr lang="en-US" sz="2400" b="1" dirty="0" smtClean="0">
              <a:solidFill>
                <a:srgbClr val="3333CC"/>
              </a:solidFill>
            </a:endParaRPr>
          </a:p>
          <a:p>
            <a:pPr marL="287337" algn="just">
              <a:lnSpc>
                <a:spcPct val="120000"/>
              </a:lnSpc>
              <a:spcAft>
                <a:spcPts val="300"/>
              </a:spcAft>
              <a:buClr>
                <a:srgbClr val="FF0000"/>
              </a:buClr>
            </a:pPr>
            <a:r>
              <a:rPr lang="en-US" sz="2400" dirty="0" smtClean="0">
                <a:solidFill>
                  <a:srgbClr val="FF0000"/>
                </a:solidFill>
                <a:latin typeface="Arial" panose="020B0604020202020204" pitchFamily="34" charset="0"/>
                <a:cs typeface="Arial" panose="020B0604020202020204" pitchFamily="34" charset="0"/>
              </a:rPr>
              <a:t>    [1] </a:t>
            </a:r>
            <a:r>
              <a:rPr lang="en-US" sz="2400" dirty="0" err="1">
                <a:solidFill>
                  <a:srgbClr val="3333CC"/>
                </a:solidFill>
                <a:latin typeface="Arial" panose="020B0604020202020204" pitchFamily="34" charset="0"/>
                <a:cs typeface="Arial" panose="020B0604020202020204" pitchFamily="34" charset="0"/>
              </a:rPr>
              <a:t>Nhấn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nguồn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màn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endParaRPr lang="en-US" sz="2400" dirty="0" smtClean="0">
              <a:solidFill>
                <a:srgbClr val="3333CC"/>
              </a:solidFill>
              <a:latin typeface="Arial" panose="020B0604020202020204" pitchFamily="34" charset="0"/>
              <a:cs typeface="Arial" panose="020B0604020202020204" pitchFamily="34" charset="0"/>
            </a:endParaRPr>
          </a:p>
          <a:p>
            <a:pPr marL="287337" algn="just">
              <a:lnSpc>
                <a:spcPct val="120000"/>
              </a:lnSpc>
              <a:buClr>
                <a:srgbClr val="FF0000"/>
              </a:buClr>
            </a:pPr>
            <a:r>
              <a:rPr lang="en-US" sz="2400" dirty="0" smtClean="0">
                <a:solidFill>
                  <a:srgbClr val="FF0000"/>
                </a:solidFill>
                <a:latin typeface="Arial" panose="020B0604020202020204" pitchFamily="34" charset="0"/>
                <a:cs typeface="Arial" panose="020B0604020202020204" pitchFamily="34" charset="0"/>
              </a:rPr>
              <a:t>    [2] </a:t>
            </a:r>
            <a:r>
              <a:rPr lang="en-US" sz="2400" dirty="0" err="1">
                <a:solidFill>
                  <a:srgbClr val="3333CC"/>
                </a:solidFill>
                <a:latin typeface="Arial" panose="020B0604020202020204" pitchFamily="34" charset="0"/>
                <a:cs typeface="Arial" panose="020B0604020202020204" pitchFamily="34" charset="0"/>
              </a:rPr>
              <a:t>Nhấn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nguồn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thân</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máy</a:t>
            </a:r>
            <a:endParaRPr lang="en-US" sz="2400" dirty="0" smtClean="0">
              <a:solidFill>
                <a:srgbClr val="3333CC"/>
              </a:solidFill>
              <a:latin typeface="Arial" panose="020B0604020202020204" pitchFamily="34" charset="0"/>
              <a:cs typeface="Arial" panose="020B0604020202020204" pitchFamily="34" charset="0"/>
            </a:endParaRPr>
          </a:p>
          <a:p>
            <a:pPr marL="630237" indent="-342900" algn="just">
              <a:lnSpc>
                <a:spcPct val="120000"/>
              </a:lnSpc>
              <a:spcBef>
                <a:spcPts val="600"/>
              </a:spcBef>
              <a:buClr>
                <a:srgbClr val="FF0000"/>
              </a:buClr>
              <a:buFont typeface="Wingdings" panose="05000000000000000000" pitchFamily="2" charset="2"/>
              <a:buChar char="v"/>
            </a:pPr>
            <a:r>
              <a:rPr lang="en-US" sz="2400" dirty="0" smtClean="0"/>
              <a:t> </a:t>
            </a:r>
            <a:r>
              <a:rPr lang="en-US" sz="2400" b="1" dirty="0" err="1" smtClean="0">
                <a:solidFill>
                  <a:srgbClr val="3333CC"/>
                </a:solidFill>
                <a:latin typeface="Arial" panose="020B0604020202020204" pitchFamily="34" charset="0"/>
                <a:cs typeface="Arial" panose="020B0604020202020204" pitchFamily="34" charset="0"/>
              </a:rPr>
              <a:t>Với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máy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tính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xách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tay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và</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máy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tính</a:t>
            </a:r>
            <a:r>
              <a:rPr lang="en-US" sz="2400" b="1" dirty="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bảng</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chỉ</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cần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nhấn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nút</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nguồn</a:t>
            </a:r>
            <a:r>
              <a:rPr lang="en-US" sz="2400" dirty="0">
                <a:latin typeface="Arial" panose="020B0604020202020204" pitchFamily="34" charset="0"/>
                <a:cs typeface="Arial" panose="020B0604020202020204" pitchFamily="34" charset="0"/>
              </a:rPr>
              <a:t>.</a:t>
            </a:r>
            <a:endParaRPr lang="en-US" sz="2400" dirty="0">
              <a:solidFill>
                <a:srgbClr val="3333CC"/>
              </a:solidFill>
              <a:latin typeface="Arial" panose="020B0604020202020204" pitchFamily="34" charset="0"/>
              <a:cs typeface="Arial" panose="020B0604020202020204" pitchFamily="34" charset="0"/>
            </a:endParaRPr>
          </a:p>
        </p:txBody>
      </p:sp>
      <p:grpSp>
        <p:nvGrpSpPr>
          <p:cNvPr id="20" name="Group 19"/>
          <p:cNvGrpSpPr/>
          <p:nvPr/>
        </p:nvGrpSpPr>
        <p:grpSpPr>
          <a:xfrm>
            <a:off x="2159525" y="3580515"/>
            <a:ext cx="3435029" cy="2885015"/>
            <a:chOff x="3890962" y="1383959"/>
            <a:chExt cx="4410075" cy="4013892"/>
          </a:xfrm>
        </p:grpSpPr>
        <p:pic>
          <p:nvPicPr>
            <p:cNvPr id="11" name="Picture 10"/>
            <p:cNvPicPr>
              <a:picLocks noChangeAspect="1"/>
            </p:cNvPicPr>
            <p:nvPr/>
          </p:nvPicPr>
          <p:blipFill rotWithShape="1">
            <a:blip r:embed="rId4"/>
            <a:srcRect t="1091" b="2915"/>
            <a:stretch/>
          </p:blipFill>
          <p:spPr>
            <a:xfrm>
              <a:off x="3890962" y="1383959"/>
              <a:ext cx="4410075" cy="4013892"/>
            </a:xfrm>
            <a:prstGeom prst="rect">
              <a:avLst/>
            </a:prstGeom>
          </p:spPr>
        </p:pic>
        <p:pic>
          <p:nvPicPr>
            <p:cNvPr id="14" name="Picture 13"/>
            <p:cNvPicPr>
              <a:picLocks noChangeAspect="1"/>
            </p:cNvPicPr>
            <p:nvPr/>
          </p:nvPicPr>
          <p:blipFill>
            <a:blip r:embed="rId5"/>
            <a:stretch>
              <a:fillRect/>
            </a:stretch>
          </p:blipFill>
          <p:spPr>
            <a:xfrm>
              <a:off x="6777681" y="2339753"/>
              <a:ext cx="1278924" cy="3035436"/>
            </a:xfrm>
            <a:prstGeom prst="rect">
              <a:avLst/>
            </a:prstGeom>
          </p:spPr>
        </p:pic>
      </p:grpSp>
      <p:sp>
        <p:nvSpPr>
          <p:cNvPr id="19" name="Right Arrow 18"/>
          <p:cNvSpPr/>
          <p:nvPr/>
        </p:nvSpPr>
        <p:spPr>
          <a:xfrm>
            <a:off x="4814625" y="5023023"/>
            <a:ext cx="643000" cy="18825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327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309282"/>
            <a:ext cx="3582456" cy="691351"/>
          </a:xfrm>
          <a:prstGeom prst="rect">
            <a:avLst/>
          </a:prstGeom>
        </p:spPr>
      </p:pic>
      <p:grpSp>
        <p:nvGrpSpPr>
          <p:cNvPr id="6" name="Group 5"/>
          <p:cNvGrpSpPr/>
          <p:nvPr/>
        </p:nvGrpSpPr>
        <p:grpSpPr>
          <a:xfrm>
            <a:off x="940993" y="954001"/>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1" name="Rounded Rectangle 10"/>
          <p:cNvSpPr/>
          <p:nvPr/>
        </p:nvSpPr>
        <p:spPr>
          <a:xfrm>
            <a:off x="860221" y="1496455"/>
            <a:ext cx="10208116" cy="1375193"/>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630237" indent="-342900" algn="just">
              <a:lnSpc>
                <a:spcPct val="120000"/>
              </a:lnSpc>
              <a:spcBef>
                <a:spcPts val="600"/>
              </a:spcBef>
              <a:buClr>
                <a:srgbClr val="FF0000"/>
              </a:buClr>
              <a:buFont typeface="Wingdings" panose="05000000000000000000" pitchFamily="2" charset="2"/>
              <a:buChar char="v"/>
            </a:pPr>
            <a:r>
              <a:rPr lang="en-US" sz="2400" b="1" dirty="0" err="1" smtClean="0">
                <a:solidFill>
                  <a:srgbClr val="FF0000"/>
                </a:solidFill>
                <a:latin typeface="Arial" panose="020B0604020202020204" pitchFamily="34" charset="0"/>
                <a:cs typeface="Arial" panose="020B0604020202020204" pitchFamily="34" charset="0"/>
              </a:rPr>
              <a:t>Lưu</a:t>
            </a:r>
            <a:r>
              <a:rPr lang="en-US" sz="2400" b="1" dirty="0" smtClean="0">
                <a:solidFill>
                  <a:srgbClr val="FF0000"/>
                </a:solidFill>
                <a:latin typeface="Arial" panose="020B0604020202020204" pitchFamily="34" charset="0"/>
                <a:cs typeface="Arial" panose="020B0604020202020204" pitchFamily="34" charset="0"/>
              </a:rPr>
              <a:t> ý:</a:t>
            </a:r>
            <a:r>
              <a:rPr lang="en-US" sz="2400" b="1"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rPr>
              <a:t>Trong </a:t>
            </a:r>
            <a:r>
              <a:rPr lang="vi-VN" sz="2400" dirty="0">
                <a:solidFill>
                  <a:srgbClr val="3333CC"/>
                </a:solidFill>
              </a:rPr>
              <a:t>quá trình khởi động, máy tính có thể yêu cầu nhập mật khẩu</a:t>
            </a:r>
            <a:r>
              <a:rPr lang="vi-VN" sz="2400" dirty="0" smtClean="0">
                <a:solidFill>
                  <a:srgbClr val="3333CC"/>
                </a:solidFill>
              </a:rPr>
              <a:t>.</a:t>
            </a:r>
            <a:endParaRPr lang="en-US" sz="2400" dirty="0">
              <a:solidFill>
                <a:srgbClr val="3333CC"/>
              </a:solidFill>
              <a:latin typeface="Arial" panose="020B0604020202020204" pitchFamily="34" charset="0"/>
              <a:cs typeface="Arial" panose="020B0604020202020204" pitchFamily="34" charset="0"/>
            </a:endParaRPr>
          </a:p>
        </p:txBody>
      </p:sp>
      <p:grpSp>
        <p:nvGrpSpPr>
          <p:cNvPr id="3" name="Group 2"/>
          <p:cNvGrpSpPr/>
          <p:nvPr/>
        </p:nvGrpSpPr>
        <p:grpSpPr>
          <a:xfrm>
            <a:off x="3565820" y="2279178"/>
            <a:ext cx="5368552" cy="4067032"/>
            <a:chOff x="3565820" y="2238234"/>
            <a:chExt cx="5368552" cy="4067032"/>
          </a:xfrm>
        </p:grpSpPr>
        <p:pic>
          <p:nvPicPr>
            <p:cNvPr id="16" name="Picture 15"/>
            <p:cNvPicPr>
              <a:picLocks noChangeAspect="1"/>
            </p:cNvPicPr>
            <p:nvPr/>
          </p:nvPicPr>
          <p:blipFill>
            <a:blip r:embed="rId3"/>
            <a:stretch>
              <a:fillRect/>
            </a:stretch>
          </p:blipFill>
          <p:spPr>
            <a:xfrm>
              <a:off x="3565820" y="2238234"/>
              <a:ext cx="5368552" cy="4067032"/>
            </a:xfrm>
            <a:prstGeom prst="rect">
              <a:avLst/>
            </a:prstGeom>
          </p:spPr>
        </p:pic>
        <p:pic>
          <p:nvPicPr>
            <p:cNvPr id="14" name="Picture 13"/>
            <p:cNvPicPr>
              <a:picLocks noChangeAspect="1"/>
            </p:cNvPicPr>
            <p:nvPr/>
          </p:nvPicPr>
          <p:blipFill rotWithShape="1">
            <a:blip r:embed="rId4"/>
            <a:srcRect l="1379" t="1086"/>
            <a:stretch/>
          </p:blipFill>
          <p:spPr>
            <a:xfrm>
              <a:off x="3773027" y="2429301"/>
              <a:ext cx="5002483" cy="2784143"/>
            </a:xfrm>
            <a:prstGeom prst="rect">
              <a:avLst/>
            </a:prstGeom>
          </p:spPr>
        </p:pic>
        <p:pic>
          <p:nvPicPr>
            <p:cNvPr id="2" name="Picture 1"/>
            <p:cNvPicPr>
              <a:picLocks noChangeAspect="1"/>
            </p:cNvPicPr>
            <p:nvPr/>
          </p:nvPicPr>
          <p:blipFill>
            <a:blip r:embed="rId5"/>
            <a:stretch>
              <a:fillRect/>
            </a:stretch>
          </p:blipFill>
          <p:spPr>
            <a:xfrm>
              <a:off x="3565820" y="6016501"/>
              <a:ext cx="271779" cy="288765"/>
            </a:xfrm>
            <a:prstGeom prst="rect">
              <a:avLst/>
            </a:prstGeom>
          </p:spPr>
        </p:pic>
      </p:grpSp>
      <p:pic>
        <p:nvPicPr>
          <p:cNvPr id="17" name="Picture 16"/>
          <p:cNvPicPr>
            <a:picLocks noChangeAspect="1"/>
          </p:cNvPicPr>
          <p:nvPr/>
        </p:nvPicPr>
        <p:blipFill>
          <a:blip r:embed="rId6"/>
          <a:stretch>
            <a:fillRect/>
          </a:stretch>
        </p:blipFill>
        <p:spPr>
          <a:xfrm>
            <a:off x="3703428" y="2426898"/>
            <a:ext cx="5072081" cy="2827490"/>
          </a:xfrm>
          <a:prstGeom prst="rect">
            <a:avLst/>
          </a:prstGeom>
        </p:spPr>
      </p:pic>
      <p:sp>
        <p:nvSpPr>
          <p:cNvPr id="18" name="TextBox 17"/>
          <p:cNvSpPr txBox="1"/>
          <p:nvPr/>
        </p:nvSpPr>
        <p:spPr>
          <a:xfrm>
            <a:off x="770715" y="4147263"/>
            <a:ext cx="1753691" cy="461665"/>
          </a:xfrm>
          <a:prstGeom prst="rect">
            <a:avLst/>
          </a:prstGeom>
          <a:noFill/>
        </p:spPr>
        <p:txBody>
          <a:bodyPr wrap="square" rtlCol="0">
            <a:spAutoFit/>
          </a:bodyPr>
          <a:lstStyle/>
          <a:p>
            <a:pPr marL="338138" indent="-338138"/>
            <a:r>
              <a:rPr lang="en-US" sz="2400" dirty="0" err="1" smtClean="0">
                <a:latin typeface="Arial" panose="020B0604020202020204" pitchFamily="34" charset="0"/>
                <a:cs typeface="Arial" panose="020B0604020202020204" pitchFamily="34" charset="0"/>
              </a:rPr>
              <a:t>Biểu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tượng</a:t>
            </a:r>
            <a:endParaRPr lang="en-US" sz="2400" dirty="0">
              <a:latin typeface="Arial" panose="020B0604020202020204" pitchFamily="34" charset="0"/>
              <a:cs typeface="Arial" panose="020B0604020202020204" pitchFamily="34" charset="0"/>
            </a:endParaRPr>
          </a:p>
        </p:txBody>
      </p:sp>
      <p:cxnSp>
        <p:nvCxnSpPr>
          <p:cNvPr id="19" name="Straight Arrow Connector 18"/>
          <p:cNvCxnSpPr/>
          <p:nvPr/>
        </p:nvCxnSpPr>
        <p:spPr>
          <a:xfrm flipV="1">
            <a:off x="1738297" y="3334051"/>
            <a:ext cx="2772743" cy="8523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167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5252303" cy="553998"/>
            <a:chOff x="682011" y="1392470"/>
            <a:chExt cx="5252303" cy="553998"/>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p:cNvSpPr txBox="1"/>
            <p:nvPr/>
          </p:nvSpPr>
          <p:spPr>
            <a:xfrm>
              <a:off x="1111937" y="1425501"/>
              <a:ext cx="4822377" cy="513346"/>
            </a:xfrm>
            <a:prstGeom prst="rect">
              <a:avLst/>
            </a:prstGeom>
            <a:noFill/>
          </p:spPr>
          <p:txBody>
            <a:bodyPr wrap="square" rtlCol="0">
              <a:spAutoFit/>
            </a:bodyPr>
            <a:lstStyle/>
            <a:p>
              <a:pPr>
                <a:lnSpc>
                  <a:spcPct val="114000"/>
                </a:lnSpc>
              </a:pPr>
              <a:r>
                <a:rPr lang="en-US" sz="2400" b="1" dirty="0" err="1" smtClean="0">
                  <a:solidFill>
                    <a:srgbClr val="3333CC"/>
                  </a:solidFill>
                  <a:latin typeface="Arial" panose="020B0604020202020204" pitchFamily="34" charset="0"/>
                  <a:cs typeface="Arial" panose="020B0604020202020204" pitchFamily="34" charset="0"/>
                </a:rPr>
                <a:t>Kích</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hoạt</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phần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mềm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ứng</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dụng</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4" name="Rounded Rectangle 13"/>
          <p:cNvSpPr/>
          <p:nvPr/>
        </p:nvSpPr>
        <p:spPr>
          <a:xfrm>
            <a:off x="617499" y="1699313"/>
            <a:ext cx="10525989" cy="928042"/>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287337" algn="just">
              <a:lnSpc>
                <a:spcPct val="120000"/>
              </a:lnSpc>
              <a:spcAft>
                <a:spcPts val="600"/>
              </a:spcAft>
              <a:buClr>
                <a:srgbClr val="FF0000"/>
              </a:buClr>
            </a:pPr>
            <a:r>
              <a:rPr lang="en-US" sz="2400" b="1" dirty="0" smtClean="0">
                <a:solidFill>
                  <a:srgbClr val="3333CC"/>
                </a:solidFill>
              </a:rPr>
              <a:t>    </a:t>
            </a:r>
            <a:r>
              <a:rPr lang="en-US" sz="2400" b="1" dirty="0" smtClean="0">
                <a:solidFill>
                  <a:srgbClr val="3333CC"/>
                </a:solidFill>
                <a:latin typeface="Arial" panose="020B0604020202020204" pitchFamily="34" charset="0"/>
                <a:cs typeface="Arial" panose="020B0604020202020204" pitchFamily="34" charset="0"/>
              </a:rPr>
              <a:t>a</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Kích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hoạt</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phần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mềm</a:t>
            </a:r>
            <a:r>
              <a:rPr lang="en-US" sz="2400" b="1" dirty="0">
                <a:solidFill>
                  <a:srgbClr val="3333CC"/>
                </a:solidFill>
                <a:latin typeface="Arial" panose="020B0604020202020204" pitchFamily="34" charset="0"/>
                <a:cs typeface="Arial" panose="020B0604020202020204" pitchFamily="34" charset="0"/>
              </a:rPr>
              <a:t> </a:t>
            </a:r>
            <a:r>
              <a:rPr lang="en-US" sz="2400" b="1" dirty="0" smtClean="0">
                <a:solidFill>
                  <a:srgbClr val="3333CC"/>
                </a:solidFill>
                <a:latin typeface="Arial" panose="020B0604020202020204" pitchFamily="34" charset="0"/>
                <a:cs typeface="Arial" panose="020B0604020202020204" pitchFamily="34" charset="0"/>
              </a:rPr>
              <a:t>Notepad</a:t>
            </a:r>
          </a:p>
          <a:p>
            <a:pPr marL="287337" algn="just">
              <a:lnSpc>
                <a:spcPct val="120000"/>
              </a:lnSpc>
              <a:spcAft>
                <a:spcPts val="600"/>
              </a:spcAft>
              <a:buClr>
                <a:srgbClr val="FF0000"/>
              </a:buClr>
            </a:pPr>
            <a:r>
              <a:rPr lang="en-US" sz="2400" dirty="0" smtClean="0"/>
              <a:t>        </a:t>
            </a: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Nháy </a:t>
            </a:r>
            <a:r>
              <a:rPr lang="vi-VN" sz="2400" dirty="0">
                <a:solidFill>
                  <a:srgbClr val="3333CC"/>
                </a:solidFill>
                <a:latin typeface="Arial" panose="020B0604020202020204" pitchFamily="34" charset="0"/>
                <a:cs typeface="Arial" panose="020B0604020202020204" pitchFamily="34" charset="0"/>
              </a:rPr>
              <a:t>đúp chuột vào biểu tượng Notepad </a:t>
            </a: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trên </a:t>
            </a:r>
            <a:r>
              <a:rPr lang="vi-VN" sz="2400" dirty="0">
                <a:solidFill>
                  <a:srgbClr val="3333CC"/>
                </a:solidFill>
                <a:latin typeface="Arial" panose="020B0604020202020204" pitchFamily="34" charset="0"/>
                <a:cs typeface="Arial" panose="020B0604020202020204" pitchFamily="34" charset="0"/>
              </a:rPr>
              <a:t>màn hình;</a:t>
            </a:r>
            <a:r>
              <a:rPr lang="en-US" sz="2400" b="1" dirty="0" smtClean="0">
                <a:solidFill>
                  <a:srgbClr val="3333CC"/>
                </a:solidFill>
                <a:latin typeface="Arial" panose="020B0604020202020204" pitchFamily="34" charset="0"/>
                <a:cs typeface="Arial" panose="020B0604020202020204" pitchFamily="34" charset="0"/>
              </a:rPr>
              <a:t> </a:t>
            </a:r>
          </a:p>
          <a:p>
            <a:pPr marL="287337" algn="just">
              <a:lnSpc>
                <a:spcPct val="120000"/>
              </a:lnSpc>
              <a:spcAft>
                <a:spcPts val="600"/>
              </a:spcAft>
              <a:buClr>
                <a:srgbClr val="FF0000"/>
              </a:buClr>
            </a:pPr>
            <a:endParaRPr lang="en-US" sz="2400" dirty="0">
              <a:solidFill>
                <a:srgbClr val="3333CC"/>
              </a:solidFill>
              <a:latin typeface="Arial" panose="020B0604020202020204" pitchFamily="34" charset="0"/>
              <a:cs typeface="Arial" panose="020B0604020202020204" pitchFamily="34" charset="0"/>
            </a:endParaRPr>
          </a:p>
        </p:txBody>
      </p:sp>
      <p:sp>
        <p:nvSpPr>
          <p:cNvPr id="16" name="Cloud 15"/>
          <p:cNvSpPr/>
          <p:nvPr/>
        </p:nvSpPr>
        <p:spPr>
          <a:xfrm>
            <a:off x="1846064" y="2816310"/>
            <a:ext cx="8426717" cy="2534585"/>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err="1" smtClean="0">
                <a:latin typeface="Arial" panose="020B0604020202020204" pitchFamily="34" charset="0"/>
                <a:cs typeface="Arial" panose="020B0604020202020204" pitchFamily="34" charset="0"/>
              </a:rPr>
              <a:t>Hãy</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nghiên</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cứu</a:t>
            </a:r>
            <a:r>
              <a:rPr lang="en-US" sz="2500" b="1" dirty="0" smtClean="0">
                <a:latin typeface="Arial" panose="020B0604020202020204" pitchFamily="34" charset="0"/>
                <a:cs typeface="Arial" panose="020B0604020202020204" pitchFamily="34" charset="0"/>
              </a:rPr>
              <a:t> SGK –</a:t>
            </a:r>
            <a:r>
              <a:rPr lang="en-US" sz="2500" b="1" dirty="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trang</a:t>
            </a:r>
            <a:r>
              <a:rPr lang="en-US" sz="2500" b="1" dirty="0" smtClean="0">
                <a:latin typeface="Arial" panose="020B0604020202020204" pitchFamily="34" charset="0"/>
                <a:cs typeface="Arial" panose="020B0604020202020204" pitchFamily="34" charset="0"/>
              </a:rPr>
              <a:t> 22 – </a:t>
            </a:r>
            <a:r>
              <a:rPr lang="en-US" sz="2500" b="1" dirty="0" err="1" smtClean="0">
                <a:latin typeface="Arial" panose="020B0604020202020204" pitchFamily="34" charset="0"/>
                <a:cs typeface="Arial" panose="020B0604020202020204" pitchFamily="34" charset="0"/>
              </a:rPr>
              <a:t>phần</a:t>
            </a:r>
            <a:r>
              <a:rPr lang="en-US" sz="2500" b="1" dirty="0" smtClean="0">
                <a:latin typeface="Arial" panose="020B0604020202020204" pitchFamily="34" charset="0"/>
                <a:cs typeface="Arial" panose="020B0604020202020204" pitchFamily="34" charset="0"/>
              </a:rPr>
              <a:t> a </a:t>
            </a:r>
            <a:r>
              <a:rPr lang="en-US" sz="2500" b="1" dirty="0" err="1" smtClean="0">
                <a:latin typeface="Arial" panose="020B0604020202020204" pitchFamily="34" charset="0"/>
                <a:cs typeface="Arial" panose="020B0604020202020204" pitchFamily="34" charset="0"/>
              </a:rPr>
              <a:t>rồi</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cho</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biết</a:t>
            </a:r>
            <a:r>
              <a:rPr lang="en-US" sz="25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a:t>
            </a:r>
            <a:r>
              <a:rPr lang="en-US" sz="2400" b="1" dirty="0" err="1" smtClean="0">
                <a:latin typeface="Arial" panose="020B0604020202020204" pitchFamily="34" charset="0"/>
                <a:cs typeface="Arial" panose="020B0604020202020204" pitchFamily="34" charset="0"/>
              </a:rPr>
              <a:t>àm</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thế</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nào</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để</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kích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hoạt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được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phần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mềm</a:t>
            </a:r>
            <a:r>
              <a:rPr lang="en-US" sz="2400" b="1" dirty="0" smtClean="0">
                <a:latin typeface="Arial" panose="020B0604020202020204" pitchFamily="34" charset="0"/>
                <a:cs typeface="Arial" panose="020B0604020202020204" pitchFamily="34" charset="0"/>
              </a:rPr>
              <a:t> Notepad?</a:t>
            </a:r>
            <a:endParaRPr lang="en-US" sz="24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7469993" y="1855636"/>
            <a:ext cx="674263" cy="814369"/>
          </a:xfrm>
          <a:prstGeom prst="rect">
            <a:avLst/>
          </a:prstGeom>
        </p:spPr>
      </p:pic>
      <p:pic>
        <p:nvPicPr>
          <p:cNvPr id="9" name="Picture 8"/>
          <p:cNvPicPr>
            <a:picLocks noChangeAspect="1"/>
          </p:cNvPicPr>
          <p:nvPr/>
        </p:nvPicPr>
        <p:blipFill>
          <a:blip r:embed="rId4"/>
          <a:stretch>
            <a:fillRect/>
          </a:stretch>
        </p:blipFill>
        <p:spPr>
          <a:xfrm>
            <a:off x="2700453" y="2806082"/>
            <a:ext cx="5959452" cy="3522624"/>
          </a:xfrm>
          <a:prstGeom prst="rect">
            <a:avLst/>
          </a:prstGeom>
        </p:spPr>
      </p:pic>
    </p:spTree>
    <p:extLst>
      <p:ext uri="{BB962C8B-B14F-4D97-AF65-F5344CB8AC3E}">
        <p14:creationId xmlns:p14="http://schemas.microsoft.com/office/powerpoint/2010/main" val="79381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500"/>
                                        <p:tgtEl>
                                          <p:spTgt spid="1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5252303" cy="553998"/>
            <a:chOff x="682011" y="1392470"/>
            <a:chExt cx="5252303" cy="553998"/>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p:cNvSpPr txBox="1"/>
            <p:nvPr/>
          </p:nvSpPr>
          <p:spPr>
            <a:xfrm>
              <a:off x="1111937" y="1425501"/>
              <a:ext cx="4822377" cy="513346"/>
            </a:xfrm>
            <a:prstGeom prst="rect">
              <a:avLst/>
            </a:prstGeom>
            <a:noFill/>
          </p:spPr>
          <p:txBody>
            <a:bodyPr wrap="square" rtlCol="0">
              <a:spAutoFit/>
            </a:bodyPr>
            <a:lstStyle/>
            <a:p>
              <a:pPr>
                <a:lnSpc>
                  <a:spcPct val="114000"/>
                </a:lnSpc>
              </a:pPr>
              <a:r>
                <a:rPr lang="en-US" sz="2400" b="1" dirty="0" err="1" smtClean="0">
                  <a:solidFill>
                    <a:srgbClr val="3333CC"/>
                  </a:solidFill>
                  <a:latin typeface="Arial" panose="020B0604020202020204" pitchFamily="34" charset="0"/>
                  <a:cs typeface="Arial" panose="020B0604020202020204" pitchFamily="34" charset="0"/>
                </a:rPr>
                <a:t>Kích</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hoạt</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phần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mềm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ứng</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dụng</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4" name="Rounded Rectangle 13"/>
          <p:cNvSpPr/>
          <p:nvPr/>
        </p:nvSpPr>
        <p:spPr>
          <a:xfrm>
            <a:off x="617499" y="1699312"/>
            <a:ext cx="10525989" cy="1527981"/>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287337" algn="just">
              <a:lnSpc>
                <a:spcPct val="120000"/>
              </a:lnSpc>
              <a:spcAft>
                <a:spcPts val="600"/>
              </a:spcAft>
              <a:buClr>
                <a:srgbClr val="FF0000"/>
              </a:buClr>
            </a:pPr>
            <a:r>
              <a:rPr lang="en-US" sz="2400" b="1" dirty="0" smtClean="0">
                <a:solidFill>
                  <a:srgbClr val="3333CC"/>
                </a:solidFill>
              </a:rPr>
              <a:t>    </a:t>
            </a:r>
            <a:r>
              <a:rPr lang="en-US" sz="2400" b="1" dirty="0">
                <a:solidFill>
                  <a:srgbClr val="3333CC"/>
                </a:solidFill>
                <a:latin typeface="Arial" panose="020B0604020202020204" pitchFamily="34" charset="0"/>
                <a:cs typeface="Arial" panose="020B0604020202020204" pitchFamily="34" charset="0"/>
              </a:rPr>
              <a:t>b</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a:t>
            </a:r>
            <a:r>
              <a:rPr lang="en-US" sz="2400" b="1" dirty="0" err="1" smtClean="0">
                <a:solidFill>
                  <a:srgbClr val="3333CC"/>
                </a:solidFill>
                <a:latin typeface="Arial" panose="020B0604020202020204" pitchFamily="34" charset="0"/>
                <a:cs typeface="Arial" panose="020B0604020202020204" pitchFamily="34" charset="0"/>
              </a:rPr>
              <a:t>hoát</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khỏi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phần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mềm</a:t>
            </a:r>
            <a:r>
              <a:rPr lang="en-US" sz="2400" b="1" dirty="0">
                <a:solidFill>
                  <a:srgbClr val="3333CC"/>
                </a:solidFill>
                <a:latin typeface="Arial" panose="020B0604020202020204" pitchFamily="34" charset="0"/>
                <a:cs typeface="Arial" panose="020B0604020202020204" pitchFamily="34" charset="0"/>
              </a:rPr>
              <a:t> </a:t>
            </a:r>
            <a:r>
              <a:rPr lang="en-US" sz="2400" b="1" dirty="0" smtClean="0">
                <a:solidFill>
                  <a:srgbClr val="3333CC"/>
                </a:solidFill>
                <a:latin typeface="Arial" panose="020B0604020202020204" pitchFamily="34" charset="0"/>
                <a:cs typeface="Arial" panose="020B0604020202020204" pitchFamily="34" charset="0"/>
              </a:rPr>
              <a:t>Notepad</a:t>
            </a:r>
          </a:p>
          <a:p>
            <a:pPr marL="1196975" indent="-911225" algn="just">
              <a:lnSpc>
                <a:spcPct val="120000"/>
              </a:lnSpc>
              <a:spcAft>
                <a:spcPts val="600"/>
              </a:spcAft>
              <a:buClr>
                <a:srgbClr val="FF0000"/>
              </a:buClr>
            </a:pPr>
            <a:r>
              <a:rPr lang="en-US" sz="2400" dirty="0" smtClean="0"/>
              <a:t>      </a:t>
            </a:r>
            <a:r>
              <a:rPr lang="en-US" sz="2400" dirty="0" smtClean="0">
                <a:solidFill>
                  <a:srgbClr val="FF0000"/>
                </a:solidFill>
                <a:latin typeface="Arial" panose="020B0604020202020204" pitchFamily="34" charset="0"/>
                <a:cs typeface="Arial" panose="020B0604020202020204" pitchFamily="34" charset="0"/>
              </a:rPr>
              <a:t>[1] </a:t>
            </a:r>
            <a:r>
              <a:rPr lang="vi-VN" sz="2400" dirty="0" smtClean="0">
                <a:solidFill>
                  <a:srgbClr val="3333CC"/>
                </a:solidFill>
                <a:latin typeface="Arial" panose="020B0604020202020204" pitchFamily="34" charset="0"/>
                <a:cs typeface="Arial" panose="020B0604020202020204" pitchFamily="34" charset="0"/>
              </a:rPr>
              <a:t>Nháy chuột </a:t>
            </a:r>
            <a:r>
              <a:rPr lang="vi-VN" sz="2400" dirty="0">
                <a:solidFill>
                  <a:srgbClr val="3333CC"/>
                </a:solidFill>
                <a:latin typeface="Arial" panose="020B0604020202020204" pitchFamily="34" charset="0"/>
                <a:cs typeface="Arial" panose="020B0604020202020204" pitchFamily="34" charset="0"/>
              </a:rPr>
              <a:t>vào </a:t>
            </a:r>
            <a:r>
              <a:rPr lang="en-US" sz="2400" dirty="0" err="1" smtClean="0">
                <a:solidFill>
                  <a:srgbClr val="3333CC"/>
                </a:solidFill>
                <a:latin typeface="Arial" panose="020B0604020202020204" pitchFamily="34" charset="0"/>
                <a:cs typeface="Arial" panose="020B0604020202020204" pitchFamily="34" charset="0"/>
              </a:rPr>
              <a:t>nút</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lệnh</a:t>
            </a:r>
            <a:r>
              <a:rPr lang="en-US" sz="2400" dirty="0" smtClean="0">
                <a:solidFill>
                  <a:srgbClr val="3333CC"/>
                </a:solidFill>
                <a:latin typeface="Arial" panose="020B0604020202020204" pitchFamily="34" charset="0"/>
                <a:cs typeface="Arial" panose="020B0604020202020204" pitchFamily="34" charset="0"/>
              </a:rPr>
              <a:t>        ở </a:t>
            </a:r>
            <a:r>
              <a:rPr lang="en-US" sz="2400" dirty="0" err="1" smtClean="0">
                <a:solidFill>
                  <a:srgbClr val="3333CC"/>
                </a:solidFill>
                <a:latin typeface="Arial" panose="020B0604020202020204" pitchFamily="34" charset="0"/>
                <a:cs typeface="Arial" panose="020B0604020202020204" pitchFamily="34" charset="0"/>
              </a:rPr>
              <a:t>góc</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trên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phải</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của</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cửa</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sổ</a:t>
            </a:r>
            <a:r>
              <a:rPr lang="en-US" sz="2400" dirty="0" smtClean="0">
                <a:solidFill>
                  <a:srgbClr val="3333CC"/>
                </a:solidFill>
                <a:latin typeface="Arial" panose="020B0604020202020204" pitchFamily="34" charset="0"/>
                <a:cs typeface="Arial" panose="020B0604020202020204" pitchFamily="34" charset="0"/>
              </a:rPr>
              <a:t> Notepad</a:t>
            </a:r>
            <a:r>
              <a:rPr lang="vi-VN" sz="2400" dirty="0" smtClean="0">
                <a:solidFill>
                  <a:srgbClr val="3333CC"/>
                </a:solidFill>
                <a:latin typeface="Arial" panose="020B0604020202020204" pitchFamily="34" charset="0"/>
                <a:cs typeface="Arial" panose="020B0604020202020204" pitchFamily="34" charset="0"/>
              </a:rPr>
              <a:t>;</a:t>
            </a:r>
            <a:r>
              <a:rPr lang="en-US" sz="2400" b="1" dirty="0" smtClean="0">
                <a:solidFill>
                  <a:srgbClr val="3333CC"/>
                </a:solidFill>
                <a:latin typeface="Arial" panose="020B0604020202020204" pitchFamily="34" charset="0"/>
                <a:cs typeface="Arial" panose="020B0604020202020204" pitchFamily="34" charset="0"/>
              </a:rPr>
              <a:t> </a:t>
            </a:r>
          </a:p>
          <a:p>
            <a:pPr marL="287337" algn="just">
              <a:lnSpc>
                <a:spcPct val="120000"/>
              </a:lnSpc>
              <a:spcAft>
                <a:spcPts val="600"/>
              </a:spcAft>
              <a:buClr>
                <a:srgbClr val="FF0000"/>
              </a:buClr>
            </a:pPr>
            <a:endParaRPr lang="en-US" sz="2400" dirty="0">
              <a:solidFill>
                <a:srgbClr val="3333CC"/>
              </a:solidFill>
              <a:latin typeface="Arial" panose="020B0604020202020204" pitchFamily="34" charset="0"/>
              <a:cs typeface="Arial" panose="020B0604020202020204" pitchFamily="34" charset="0"/>
            </a:endParaRPr>
          </a:p>
        </p:txBody>
      </p:sp>
      <p:sp>
        <p:nvSpPr>
          <p:cNvPr id="16" name="Cloud 15"/>
          <p:cNvSpPr/>
          <p:nvPr/>
        </p:nvSpPr>
        <p:spPr>
          <a:xfrm>
            <a:off x="1222479" y="2964228"/>
            <a:ext cx="10018142" cy="2534585"/>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err="1" smtClean="0">
                <a:latin typeface="Arial" panose="020B0604020202020204" pitchFamily="34" charset="0"/>
                <a:cs typeface="Arial" panose="020B0604020202020204" pitchFamily="34" charset="0"/>
              </a:rPr>
              <a:t>Hãy</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nghiên</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cứu</a:t>
            </a:r>
            <a:r>
              <a:rPr lang="en-US" sz="2500" b="1" dirty="0" smtClean="0">
                <a:latin typeface="Arial" panose="020B0604020202020204" pitchFamily="34" charset="0"/>
                <a:cs typeface="Arial" panose="020B0604020202020204" pitchFamily="34" charset="0"/>
              </a:rPr>
              <a:t> SGK –</a:t>
            </a:r>
            <a:r>
              <a:rPr lang="en-US" sz="2500" b="1" dirty="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trang</a:t>
            </a:r>
            <a:r>
              <a:rPr lang="en-US" sz="2500" b="1" dirty="0" smtClean="0">
                <a:latin typeface="Arial" panose="020B0604020202020204" pitchFamily="34" charset="0"/>
                <a:cs typeface="Arial" panose="020B0604020202020204" pitchFamily="34" charset="0"/>
              </a:rPr>
              <a:t> 22 – </a:t>
            </a:r>
            <a:r>
              <a:rPr lang="en-US" sz="2500" b="1" dirty="0" err="1" smtClean="0">
                <a:latin typeface="Arial" panose="020B0604020202020204" pitchFamily="34" charset="0"/>
                <a:cs typeface="Arial" panose="020B0604020202020204" pitchFamily="34" charset="0"/>
              </a:rPr>
              <a:t>phần</a:t>
            </a:r>
            <a:r>
              <a:rPr lang="en-US" sz="2500" b="1" dirty="0" smtClean="0">
                <a:latin typeface="Arial" panose="020B0604020202020204" pitchFamily="34" charset="0"/>
                <a:cs typeface="Arial" panose="020B0604020202020204" pitchFamily="34" charset="0"/>
              </a:rPr>
              <a:t> b </a:t>
            </a:r>
            <a:r>
              <a:rPr lang="en-US" sz="2500" b="1" dirty="0" err="1" smtClean="0">
                <a:latin typeface="Arial" panose="020B0604020202020204" pitchFamily="34" charset="0"/>
                <a:cs typeface="Arial" panose="020B0604020202020204" pitchFamily="34" charset="0"/>
              </a:rPr>
              <a:t>và</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cho</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biết</a:t>
            </a:r>
            <a:r>
              <a:rPr lang="en-US" sz="25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cách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thoát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khỏi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phần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mềm</a:t>
            </a:r>
            <a:r>
              <a:rPr lang="en-US" sz="2400" b="1" dirty="0" smtClean="0">
                <a:latin typeface="Arial" panose="020B0604020202020204" pitchFamily="34" charset="0"/>
                <a:cs typeface="Arial" panose="020B0604020202020204" pitchFamily="34" charset="0"/>
              </a:rPr>
              <a:t> Notepad?</a:t>
            </a:r>
            <a:endParaRPr lang="en-US" sz="24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553850" y="2325966"/>
            <a:ext cx="742205" cy="328283"/>
          </a:xfrm>
          <a:prstGeom prst="rect">
            <a:avLst/>
          </a:prstGeom>
        </p:spPr>
      </p:pic>
    </p:spTree>
    <p:extLst>
      <p:ext uri="{BB962C8B-B14F-4D97-AF65-F5344CB8AC3E}">
        <p14:creationId xmlns:p14="http://schemas.microsoft.com/office/powerpoint/2010/main" val="66581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5252303" cy="553998"/>
            <a:chOff x="682011" y="1392470"/>
            <a:chExt cx="5252303" cy="553998"/>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p:cNvSpPr txBox="1"/>
            <p:nvPr/>
          </p:nvSpPr>
          <p:spPr>
            <a:xfrm>
              <a:off x="1111937" y="1425501"/>
              <a:ext cx="4822377" cy="513346"/>
            </a:xfrm>
            <a:prstGeom prst="rect">
              <a:avLst/>
            </a:prstGeom>
            <a:noFill/>
          </p:spPr>
          <p:txBody>
            <a:bodyPr wrap="square" rtlCol="0">
              <a:spAutoFit/>
            </a:bodyPr>
            <a:lstStyle/>
            <a:p>
              <a:pPr>
                <a:lnSpc>
                  <a:spcPct val="114000"/>
                </a:lnSpc>
              </a:pPr>
              <a:r>
                <a:rPr lang="en-US" sz="2400" b="1" dirty="0" err="1" smtClean="0">
                  <a:solidFill>
                    <a:srgbClr val="3333CC"/>
                  </a:solidFill>
                  <a:latin typeface="Arial" panose="020B0604020202020204" pitchFamily="34" charset="0"/>
                  <a:cs typeface="Arial" panose="020B0604020202020204" pitchFamily="34" charset="0"/>
                </a:rPr>
                <a:t>Kích</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hoạt</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phần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mềm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ứng</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dụng</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4" name="Rounded Rectangle 13"/>
          <p:cNvSpPr/>
          <p:nvPr/>
        </p:nvSpPr>
        <p:spPr>
          <a:xfrm>
            <a:off x="617499" y="1699312"/>
            <a:ext cx="10525989" cy="2354073"/>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287337" algn="just">
              <a:lnSpc>
                <a:spcPct val="120000"/>
              </a:lnSpc>
              <a:spcAft>
                <a:spcPts val="600"/>
              </a:spcAft>
              <a:buClr>
                <a:srgbClr val="FF0000"/>
              </a:buClr>
            </a:pPr>
            <a:r>
              <a:rPr lang="en-US" sz="2400" b="1" dirty="0" smtClean="0">
                <a:solidFill>
                  <a:srgbClr val="3333CC"/>
                </a:solidFill>
              </a:rPr>
              <a:t>    </a:t>
            </a:r>
            <a:r>
              <a:rPr lang="en-US" sz="2400" b="1" dirty="0">
                <a:solidFill>
                  <a:srgbClr val="3333CC"/>
                </a:solidFill>
                <a:latin typeface="Arial" panose="020B0604020202020204" pitchFamily="34" charset="0"/>
                <a:cs typeface="Arial" panose="020B0604020202020204" pitchFamily="34" charset="0"/>
              </a:rPr>
              <a:t>b</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a:t>
            </a:r>
            <a:r>
              <a:rPr lang="en-US" sz="2400" b="1" dirty="0" err="1" smtClean="0">
                <a:solidFill>
                  <a:srgbClr val="3333CC"/>
                </a:solidFill>
                <a:latin typeface="Arial" panose="020B0604020202020204" pitchFamily="34" charset="0"/>
                <a:cs typeface="Arial" panose="020B0604020202020204" pitchFamily="34" charset="0"/>
              </a:rPr>
              <a:t>hoát</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khỏi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phần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mềm</a:t>
            </a:r>
            <a:r>
              <a:rPr lang="en-US" sz="2400" b="1" dirty="0">
                <a:solidFill>
                  <a:srgbClr val="3333CC"/>
                </a:solidFill>
                <a:latin typeface="Arial" panose="020B0604020202020204" pitchFamily="34" charset="0"/>
                <a:cs typeface="Arial" panose="020B0604020202020204" pitchFamily="34" charset="0"/>
              </a:rPr>
              <a:t> </a:t>
            </a:r>
            <a:r>
              <a:rPr lang="en-US" sz="2400" b="1" dirty="0" smtClean="0">
                <a:solidFill>
                  <a:srgbClr val="3333CC"/>
                </a:solidFill>
                <a:latin typeface="Arial" panose="020B0604020202020204" pitchFamily="34" charset="0"/>
                <a:cs typeface="Arial" panose="020B0604020202020204" pitchFamily="34" charset="0"/>
              </a:rPr>
              <a:t>Notepad</a:t>
            </a:r>
          </a:p>
          <a:p>
            <a:pPr marL="1196975" indent="-911225" algn="just">
              <a:lnSpc>
                <a:spcPct val="120000"/>
              </a:lnSpc>
              <a:spcAft>
                <a:spcPts val="600"/>
              </a:spcAft>
              <a:buClr>
                <a:srgbClr val="FF0000"/>
              </a:buClr>
            </a:pPr>
            <a:r>
              <a:rPr lang="en-US" sz="2400" dirty="0" smtClean="0"/>
              <a:t>       </a:t>
            </a:r>
            <a:r>
              <a:rPr lang="en-US" sz="2400" dirty="0" smtClean="0">
                <a:solidFill>
                  <a:srgbClr val="FF0000"/>
                </a:solidFill>
                <a:latin typeface="Arial" panose="020B0604020202020204" pitchFamily="34" charset="0"/>
                <a:cs typeface="Arial" panose="020B0604020202020204" pitchFamily="34" charset="0"/>
              </a:rPr>
              <a:t>[1]</a:t>
            </a: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Nháy chuột </a:t>
            </a:r>
            <a:r>
              <a:rPr lang="vi-VN" sz="2400" dirty="0">
                <a:solidFill>
                  <a:srgbClr val="3333CC"/>
                </a:solidFill>
                <a:latin typeface="Arial" panose="020B0604020202020204" pitchFamily="34" charset="0"/>
                <a:cs typeface="Arial" panose="020B0604020202020204" pitchFamily="34" charset="0"/>
              </a:rPr>
              <a:t>vào </a:t>
            </a:r>
            <a:r>
              <a:rPr lang="en-US" sz="2400" dirty="0" err="1" smtClean="0">
                <a:solidFill>
                  <a:srgbClr val="3333CC"/>
                </a:solidFill>
                <a:latin typeface="Arial" panose="020B0604020202020204" pitchFamily="34" charset="0"/>
                <a:cs typeface="Arial" panose="020B0604020202020204" pitchFamily="34" charset="0"/>
              </a:rPr>
              <a:t>nút</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lệnh</a:t>
            </a:r>
            <a:r>
              <a:rPr lang="en-US" sz="2400" dirty="0" smtClean="0">
                <a:solidFill>
                  <a:srgbClr val="3333CC"/>
                </a:solidFill>
                <a:latin typeface="Arial" panose="020B0604020202020204" pitchFamily="34" charset="0"/>
                <a:cs typeface="Arial" panose="020B0604020202020204" pitchFamily="34" charset="0"/>
              </a:rPr>
              <a:t>        ở </a:t>
            </a:r>
            <a:r>
              <a:rPr lang="en-US" sz="2400" dirty="0" err="1" smtClean="0">
                <a:solidFill>
                  <a:srgbClr val="3333CC"/>
                </a:solidFill>
                <a:latin typeface="Arial" panose="020B0604020202020204" pitchFamily="34" charset="0"/>
                <a:cs typeface="Arial" panose="020B0604020202020204" pitchFamily="34" charset="0"/>
              </a:rPr>
              <a:t>góc</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trên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phải</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của</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cửa</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sổ</a:t>
            </a:r>
            <a:r>
              <a:rPr lang="en-US" sz="2400" dirty="0" smtClean="0">
                <a:solidFill>
                  <a:srgbClr val="3333CC"/>
                </a:solidFill>
                <a:latin typeface="Arial" panose="020B0604020202020204" pitchFamily="34" charset="0"/>
                <a:cs typeface="Arial" panose="020B0604020202020204" pitchFamily="34" charset="0"/>
              </a:rPr>
              <a:t> Notepad</a:t>
            </a:r>
            <a:r>
              <a:rPr lang="vi-VN" sz="2400" dirty="0" smtClean="0">
                <a:solidFill>
                  <a:srgbClr val="3333CC"/>
                </a:solidFill>
                <a:latin typeface="Arial" panose="020B0604020202020204" pitchFamily="34" charset="0"/>
                <a:cs typeface="Arial" panose="020B0604020202020204" pitchFamily="34" charset="0"/>
              </a:rPr>
              <a:t>;</a:t>
            </a:r>
            <a:r>
              <a:rPr lang="en-US" sz="2400" b="1" dirty="0" smtClean="0">
                <a:solidFill>
                  <a:srgbClr val="3333CC"/>
                </a:solidFill>
                <a:latin typeface="Arial" panose="020B0604020202020204" pitchFamily="34" charset="0"/>
                <a:cs typeface="Arial" panose="020B0604020202020204" pitchFamily="34" charset="0"/>
              </a:rPr>
              <a:t> </a:t>
            </a:r>
          </a:p>
          <a:p>
            <a:pPr marL="1196975" indent="-911225" algn="just">
              <a:lnSpc>
                <a:spcPct val="120000"/>
              </a:lnSpc>
              <a:spcAft>
                <a:spcPts val="600"/>
              </a:spcAft>
              <a:buClr>
                <a:srgbClr val="FF0000"/>
              </a:buClr>
            </a:pPr>
            <a:r>
              <a:rPr lang="en-US" sz="2400" b="1" dirty="0">
                <a:solidFill>
                  <a:srgbClr val="3333CC"/>
                </a:solidFill>
                <a:latin typeface="Arial" panose="020B0604020202020204" pitchFamily="34" charset="0"/>
                <a:cs typeface="Arial" panose="020B0604020202020204" pitchFamily="34" charset="0"/>
              </a:rPr>
              <a:t>	</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Khi</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đó</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xuất</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hiện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cửa</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sổ</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lựa</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chọn</a:t>
            </a:r>
            <a:r>
              <a:rPr lang="en-US" sz="2400" dirty="0" smtClean="0">
                <a:solidFill>
                  <a:srgbClr val="3333CC"/>
                </a:solidFill>
                <a:latin typeface="Arial" panose="020B0604020202020204" pitchFamily="34" charset="0"/>
                <a:cs typeface="Arial" panose="020B0604020202020204" pitchFamily="34" charset="0"/>
              </a:rPr>
              <a:t>:</a:t>
            </a:r>
          </a:p>
          <a:p>
            <a:pPr marL="1196975" indent="-911225" algn="just">
              <a:lnSpc>
                <a:spcPct val="120000"/>
              </a:lnSpc>
              <a:spcAft>
                <a:spcPts val="600"/>
              </a:spcAft>
              <a:buClr>
                <a:srgbClr val="FF0000"/>
              </a:buClr>
            </a:pPr>
            <a:endParaRPr lang="en-US" sz="2400" dirty="0" smtClean="0">
              <a:solidFill>
                <a:srgbClr val="FF0000"/>
              </a:solidFill>
              <a:latin typeface="Arial" panose="020B0604020202020204" pitchFamily="34" charset="0"/>
              <a:cs typeface="Arial" panose="020B0604020202020204" pitchFamily="34" charset="0"/>
            </a:endParaRPr>
          </a:p>
          <a:p>
            <a:pPr marL="1196975" indent="-911225" algn="just">
              <a:lnSpc>
                <a:spcPct val="120000"/>
              </a:lnSpc>
              <a:spcAft>
                <a:spcPts val="600"/>
              </a:spcAft>
              <a:buClr>
                <a:srgbClr val="FF0000"/>
              </a:buClr>
            </a:pPr>
            <a:endParaRPr lang="en-US" sz="2400" dirty="0" smtClean="0">
              <a:solidFill>
                <a:srgbClr val="FF0000"/>
              </a:solidFill>
              <a:latin typeface="Arial" panose="020B0604020202020204" pitchFamily="34" charset="0"/>
              <a:cs typeface="Arial" panose="020B0604020202020204" pitchFamily="34" charset="0"/>
            </a:endParaRPr>
          </a:p>
          <a:p>
            <a:pPr marL="1196975" indent="-911225" algn="just">
              <a:lnSpc>
                <a:spcPct val="120000"/>
              </a:lnSpc>
              <a:spcAft>
                <a:spcPts val="600"/>
              </a:spcAft>
              <a:buClr>
                <a:srgbClr val="FF0000"/>
              </a:buClr>
            </a:pPr>
            <a:endParaRPr lang="en-US" sz="2400" dirty="0" smtClean="0">
              <a:solidFill>
                <a:srgbClr val="FF0000"/>
              </a:solidFill>
              <a:latin typeface="Arial" panose="020B0604020202020204" pitchFamily="34" charset="0"/>
              <a:cs typeface="Arial" panose="020B0604020202020204" pitchFamily="34" charset="0"/>
            </a:endParaRPr>
          </a:p>
          <a:p>
            <a:pPr marL="1196975" indent="-911225" algn="just">
              <a:lnSpc>
                <a:spcPct val="120000"/>
              </a:lnSpc>
              <a:spcAft>
                <a:spcPts val="600"/>
              </a:spcAft>
              <a:buClr>
                <a:srgbClr val="FF0000"/>
              </a:buClr>
            </a:pPr>
            <a:r>
              <a:rPr lang="en-US" sz="2400" dirty="0" smtClean="0">
                <a:solidFill>
                  <a:srgbClr val="FF0000"/>
                </a:solidFill>
                <a:latin typeface="Arial" panose="020B0604020202020204" pitchFamily="34" charset="0"/>
                <a:cs typeface="Arial" panose="020B0604020202020204" pitchFamily="34" charset="0"/>
              </a:rPr>
              <a:t>      [2]</a:t>
            </a:r>
            <a:r>
              <a:rPr lang="en-US" sz="2400" dirty="0" smtClean="0">
                <a:solidFill>
                  <a:srgbClr val="3333CC"/>
                </a:solidFill>
                <a:latin typeface="Arial" panose="020B0604020202020204" pitchFamily="34" charset="0"/>
                <a:cs typeface="Arial" panose="020B0604020202020204" pitchFamily="34" charset="0"/>
              </a:rPr>
              <a:t> </a:t>
            </a:r>
            <a:r>
              <a:rPr lang="vi-VN" sz="2400" dirty="0">
                <a:solidFill>
                  <a:srgbClr val="3333CC"/>
                </a:solidFill>
                <a:cs typeface="Arial" panose="020B0604020202020204" pitchFamily="34" charset="0"/>
              </a:rPr>
              <a:t>Nháy chuột vào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lệnh</a:t>
            </a:r>
            <a:endParaRPr lang="en-US" sz="2400" b="1" dirty="0" smtClean="0">
              <a:solidFill>
                <a:srgbClr val="3333CC"/>
              </a:solidFill>
              <a:latin typeface="Arial" panose="020B0604020202020204" pitchFamily="34" charset="0"/>
              <a:cs typeface="Arial" panose="020B0604020202020204" pitchFamily="34" charset="0"/>
            </a:endParaRPr>
          </a:p>
          <a:p>
            <a:pPr marL="287337" algn="just">
              <a:lnSpc>
                <a:spcPct val="120000"/>
              </a:lnSpc>
              <a:spcAft>
                <a:spcPts val="600"/>
              </a:spcAft>
              <a:buClr>
                <a:srgbClr val="FF0000"/>
              </a:buClr>
            </a:pPr>
            <a:endParaRPr lang="en-US" sz="2400" dirty="0">
              <a:solidFill>
                <a:srgbClr val="3333CC"/>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553850" y="2325966"/>
            <a:ext cx="742205" cy="328283"/>
          </a:xfrm>
          <a:prstGeom prst="rect">
            <a:avLst/>
          </a:prstGeom>
        </p:spPr>
      </p:pic>
      <p:pic>
        <p:nvPicPr>
          <p:cNvPr id="3" name="Picture 2"/>
          <p:cNvPicPr>
            <a:picLocks noChangeAspect="1"/>
          </p:cNvPicPr>
          <p:nvPr/>
        </p:nvPicPr>
        <p:blipFill>
          <a:blip r:embed="rId4"/>
          <a:stretch>
            <a:fillRect/>
          </a:stretch>
        </p:blipFill>
        <p:spPr>
          <a:xfrm>
            <a:off x="6764449" y="3410629"/>
            <a:ext cx="4564647" cy="1898350"/>
          </a:xfrm>
          <a:prstGeom prst="rect">
            <a:avLst/>
          </a:prstGeom>
        </p:spPr>
      </p:pic>
      <p:pic>
        <p:nvPicPr>
          <p:cNvPr id="9" name="Picture 8"/>
          <p:cNvPicPr>
            <a:picLocks noChangeAspect="1"/>
          </p:cNvPicPr>
          <p:nvPr/>
        </p:nvPicPr>
        <p:blipFill>
          <a:blip r:embed="rId5"/>
          <a:stretch>
            <a:fillRect/>
          </a:stretch>
        </p:blipFill>
        <p:spPr>
          <a:xfrm>
            <a:off x="5417370" y="5415206"/>
            <a:ext cx="1360846" cy="409717"/>
          </a:xfrm>
          <a:prstGeom prst="rect">
            <a:avLst/>
          </a:prstGeom>
        </p:spPr>
      </p:pic>
    </p:spTree>
    <p:extLst>
      <p:ext uri="{BB962C8B-B14F-4D97-AF65-F5344CB8AC3E}">
        <p14:creationId xmlns:p14="http://schemas.microsoft.com/office/powerpoint/2010/main" val="138901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6" end="6"/>
                                            </p:txEl>
                                          </p:spTgt>
                                        </p:tgtEl>
                                        <p:attrNameLst>
                                          <p:attrName>style.visibility</p:attrName>
                                        </p:attrNameLst>
                                      </p:cBhvr>
                                      <p:to>
                                        <p:strVal val="visible"/>
                                      </p:to>
                                    </p:set>
                                    <p:animEffect transition="in" filter="fade">
                                      <p:cBhvr>
                                        <p:cTn id="17" dur="500"/>
                                        <p:tgtEl>
                                          <p:spTgt spid="14">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54832"/>
            <a:ext cx="2632117" cy="553998"/>
            <a:chOff x="682011" y="1392470"/>
            <a:chExt cx="2632117" cy="553998"/>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6" name="TextBox 5"/>
            <p:cNvSpPr txBox="1"/>
            <p:nvPr/>
          </p:nvSpPr>
          <p:spPr>
            <a:xfrm>
              <a:off x="1111938" y="1425501"/>
              <a:ext cx="2202190" cy="513346"/>
            </a:xfrm>
            <a:prstGeom prst="rect">
              <a:avLst/>
            </a:prstGeom>
            <a:noFill/>
          </p:spPr>
          <p:txBody>
            <a:bodyPr wrap="square" rtlCol="0">
              <a:spAutoFit/>
            </a:bodyPr>
            <a:lstStyle/>
            <a:p>
              <a:pPr>
                <a:lnSpc>
                  <a:spcPct val="114000"/>
                </a:lnSpc>
              </a:pPr>
              <a:r>
                <a:rPr lang="en-US" sz="2500" b="1" dirty="0" err="1" smtClean="0">
                  <a:solidFill>
                    <a:srgbClr val="3333CC"/>
                  </a:solidFill>
                  <a:latin typeface="Arial" panose="020B0604020202020204" pitchFamily="34" charset="0"/>
                  <a:cs typeface="Arial" panose="020B0604020202020204" pitchFamily="34" charset="0"/>
                </a:rPr>
                <a:t>Tắt</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1" name="Rounded Rectangle 10"/>
          <p:cNvSpPr/>
          <p:nvPr/>
        </p:nvSpPr>
        <p:spPr>
          <a:xfrm>
            <a:off x="778332" y="1672673"/>
            <a:ext cx="10481070" cy="2589717"/>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630237" indent="-342900" algn="just">
              <a:lnSpc>
                <a:spcPct val="120000"/>
              </a:lnSpc>
              <a:spcAft>
                <a:spcPts val="600"/>
              </a:spcAft>
              <a:buClr>
                <a:srgbClr val="FF0000"/>
              </a:buClr>
              <a:buFont typeface="Wingdings" panose="05000000000000000000" pitchFamily="2" charset="2"/>
              <a:buChar char="v"/>
            </a:pPr>
            <a:r>
              <a:rPr lang="en-US" sz="2400" b="1" dirty="0" err="1" smtClean="0">
                <a:solidFill>
                  <a:srgbClr val="3333CC"/>
                </a:solidFill>
                <a:latin typeface="Arial" panose="020B0604020202020204" pitchFamily="34" charset="0"/>
                <a:cs typeface="Arial" panose="020B0604020202020204" pitchFamily="34" charset="0"/>
              </a:rPr>
              <a:t>Để</a:t>
            </a:r>
            <a:r>
              <a:rPr lang="en-US" sz="2400" b="1" dirty="0" smtClean="0">
                <a:solidFill>
                  <a:srgbClr val="3333CC"/>
                </a:solidFill>
                <a:latin typeface="Arial" panose="020B0604020202020204" pitchFamily="34" charset="0"/>
                <a:cs typeface="Arial" panose="020B0604020202020204" pitchFamily="34" charset="0"/>
              </a:rPr>
              <a:t> </a:t>
            </a:r>
            <a:r>
              <a:rPr lang="vi-VN" sz="2400" b="1" dirty="0" smtClean="0">
                <a:solidFill>
                  <a:srgbClr val="3333CC"/>
                </a:solidFill>
                <a:latin typeface="Arial" panose="020B0604020202020204" pitchFamily="34" charset="0"/>
                <a:cs typeface="Arial" panose="020B0604020202020204" pitchFamily="34" charset="0"/>
              </a:rPr>
              <a:t>tắt </a:t>
            </a:r>
            <a:r>
              <a:rPr lang="vi-VN" sz="2400" b="1" dirty="0">
                <a:solidFill>
                  <a:srgbClr val="3333CC"/>
                </a:solidFill>
                <a:latin typeface="Arial" panose="020B0604020202020204" pitchFamily="34" charset="0"/>
                <a:cs typeface="Arial" panose="020B0604020202020204" pitchFamily="34" charset="0"/>
              </a:rPr>
              <a:t>máy tính đúng </a:t>
            </a:r>
            <a:r>
              <a:rPr lang="vi-VN" sz="2400" b="1" dirty="0" smtClean="0">
                <a:solidFill>
                  <a:srgbClr val="3333CC"/>
                </a:solidFill>
                <a:latin typeface="Arial" panose="020B0604020202020204" pitchFamily="34" charset="0"/>
                <a:cs typeface="Arial" panose="020B0604020202020204" pitchFamily="34" charset="0"/>
              </a:rPr>
              <a:t>cách</a:t>
            </a:r>
            <a:r>
              <a:rPr lang="en-US" sz="2400" b="1" dirty="0" smtClean="0">
                <a:solidFill>
                  <a:srgbClr val="3333CC"/>
                </a:solidFill>
                <a:latin typeface="Arial" panose="020B0604020202020204" pitchFamily="34" charset="0"/>
                <a:cs typeface="Arial" panose="020B0604020202020204" pitchFamily="34" charset="0"/>
              </a:rPr>
              <a:t> ta </a:t>
            </a:r>
            <a:r>
              <a:rPr lang="en-US" sz="2400" b="1" dirty="0" err="1" smtClean="0">
                <a:solidFill>
                  <a:srgbClr val="3333CC"/>
                </a:solidFill>
                <a:latin typeface="Arial" panose="020B0604020202020204" pitchFamily="34" charset="0"/>
                <a:cs typeface="Arial" panose="020B0604020202020204" pitchFamily="34" charset="0"/>
              </a:rPr>
              <a:t>thực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hiện</a:t>
            </a:r>
            <a:r>
              <a:rPr lang="vi-VN" sz="2400" b="1" dirty="0" smtClean="0">
                <a:solidFill>
                  <a:srgbClr val="3333CC"/>
                </a:solidFill>
                <a:latin typeface="Arial" panose="020B0604020202020204" pitchFamily="34" charset="0"/>
                <a:cs typeface="Arial" panose="020B0604020202020204" pitchFamily="34" charset="0"/>
              </a:rPr>
              <a:t>:</a:t>
            </a:r>
            <a:endParaRPr lang="en-US" sz="2400" b="1" dirty="0" smtClean="0">
              <a:solidFill>
                <a:srgbClr val="3333CC"/>
              </a:solidFill>
              <a:latin typeface="Arial" panose="020B0604020202020204" pitchFamily="34" charset="0"/>
              <a:cs typeface="Arial" panose="020B0604020202020204" pitchFamily="34" charset="0"/>
            </a:endParaRPr>
          </a:p>
          <a:p>
            <a:pPr marL="287337" algn="just">
              <a:lnSpc>
                <a:spcPct val="120000"/>
              </a:lnSpc>
              <a:spcAft>
                <a:spcPts val="300"/>
              </a:spcAft>
              <a:buClr>
                <a:srgbClr val="FF0000"/>
              </a:buClr>
            </a:pPr>
            <a:r>
              <a:rPr lang="en-US" sz="2400" dirty="0" smtClean="0">
                <a:solidFill>
                  <a:srgbClr val="FF0000"/>
                </a:solidFill>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[1]</a:t>
            </a:r>
            <a:r>
              <a:rPr lang="en-US" sz="2400" dirty="0" smtClean="0">
                <a:solidFill>
                  <a:srgbClr val="FF0000"/>
                </a:solidFill>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Nháy</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lệnh</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Start</a:t>
            </a:r>
            <a:r>
              <a:rPr lang="en-US" sz="2400" dirty="0" smtClean="0">
                <a:latin typeface="Arial" panose="020B0604020202020204" pitchFamily="34" charset="0"/>
                <a:cs typeface="Arial" panose="020B0604020202020204" pitchFamily="34" charset="0"/>
              </a:rPr>
              <a:t>;</a:t>
            </a:r>
            <a:endParaRPr lang="en-US" sz="2400" dirty="0" smtClean="0">
              <a:solidFill>
                <a:srgbClr val="3333CC"/>
              </a:solidFill>
              <a:latin typeface="Arial" panose="020B0604020202020204" pitchFamily="34" charset="0"/>
              <a:cs typeface="Arial" panose="020B0604020202020204" pitchFamily="34" charset="0"/>
            </a:endParaRPr>
          </a:p>
          <a:p>
            <a:pPr marL="287337" algn="just">
              <a:lnSpc>
                <a:spcPct val="120000"/>
              </a:lnSpc>
              <a:spcBef>
                <a:spcPts val="1000"/>
              </a:spcBef>
              <a:spcAft>
                <a:spcPts val="300"/>
              </a:spcAft>
              <a:buClr>
                <a:srgbClr val="FF0000"/>
              </a:buClr>
            </a:pPr>
            <a:r>
              <a:rPr lang="en-US" sz="2400" dirty="0" smtClean="0">
                <a:solidFill>
                  <a:srgbClr val="FF0000"/>
                </a:solidFill>
                <a:latin typeface="Arial" panose="020B0604020202020204" pitchFamily="34" charset="0"/>
                <a:cs typeface="Arial" panose="020B0604020202020204" pitchFamily="34" charset="0"/>
              </a:rPr>
              <a:t>    [2] </a:t>
            </a:r>
            <a:r>
              <a:rPr lang="en-US" sz="2400" dirty="0" err="1">
                <a:latin typeface="Arial" panose="020B0604020202020204" pitchFamily="34" charset="0"/>
                <a:cs typeface="Arial" panose="020B0604020202020204" pitchFamily="34" charset="0"/>
              </a:rPr>
              <a:t>Nháy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lệnh</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Power</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287337" algn="just">
              <a:lnSpc>
                <a:spcPct val="120000"/>
              </a:lnSpc>
              <a:spcBef>
                <a:spcPts val="1000"/>
              </a:spcBef>
              <a:spcAft>
                <a:spcPts val="300"/>
              </a:spcAft>
              <a:buClr>
                <a:srgbClr val="FF0000"/>
              </a:buClr>
            </a:pPr>
            <a:r>
              <a:rPr lang="en-US" sz="2400" dirty="0" smtClean="0"/>
              <a:t>     </a:t>
            </a:r>
            <a:r>
              <a:rPr lang="en-US" sz="2400" dirty="0">
                <a:solidFill>
                  <a:srgbClr val="FF0000"/>
                </a:solidFill>
                <a:latin typeface="Arial" panose="020B0604020202020204" pitchFamily="34" charset="0"/>
                <a:cs typeface="Arial" panose="020B0604020202020204" pitchFamily="34" charset="0"/>
              </a:rPr>
              <a:t>[3] </a:t>
            </a:r>
            <a:r>
              <a:rPr lang="en-US" sz="2400" dirty="0" err="1">
                <a:latin typeface="Arial" panose="020B0604020202020204" pitchFamily="34" charset="0"/>
                <a:cs typeface="Arial" panose="020B0604020202020204" pitchFamily="34" charset="0"/>
              </a:rPr>
              <a:t>Nháy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lệnh</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Shut </a:t>
            </a:r>
            <a:r>
              <a:rPr lang="en-US" sz="2400" b="1" dirty="0" smtClean="0">
                <a:latin typeface="Arial" panose="020B0604020202020204" pitchFamily="34" charset="0"/>
                <a:cs typeface="Arial" panose="020B0604020202020204" pitchFamily="34" charset="0"/>
              </a:rPr>
              <a:t>down</a:t>
            </a:r>
            <a:endParaRPr lang="en-US" sz="2400" dirty="0" smtClean="0">
              <a:latin typeface="Arial" panose="020B0604020202020204" pitchFamily="34" charset="0"/>
              <a:cs typeface="Arial" panose="020B0604020202020204" pitchFamily="34" charset="0"/>
            </a:endParaRPr>
          </a:p>
          <a:p>
            <a:pPr marL="287337" algn="just">
              <a:lnSpc>
                <a:spcPct val="120000"/>
              </a:lnSpc>
              <a:spcBef>
                <a:spcPts val="1000"/>
              </a:spcBef>
              <a:spcAft>
                <a:spcPts val="300"/>
              </a:spcAft>
              <a:buClr>
                <a:srgbClr val="FF0000"/>
              </a:buClr>
            </a:pPr>
            <a:r>
              <a:rPr lang="en-US" sz="2400" dirty="0" smtClean="0"/>
              <a:t>     </a:t>
            </a:r>
            <a:r>
              <a:rPr lang="en-US" sz="2400" dirty="0" smtClean="0">
                <a:solidFill>
                  <a:srgbClr val="FF0000"/>
                </a:solidFill>
                <a:latin typeface="Arial" panose="020B0604020202020204" pitchFamily="34" charset="0"/>
                <a:cs typeface="Arial" panose="020B0604020202020204" pitchFamily="34" charset="0"/>
              </a:rPr>
              <a:t>[</a:t>
            </a:r>
            <a:r>
              <a:rPr lang="en-US" sz="2400" dirty="0">
                <a:solidFill>
                  <a:srgbClr val="FF0000"/>
                </a:solidFill>
                <a:latin typeface="Arial" panose="020B0604020202020204" pitchFamily="34" charset="0"/>
                <a:cs typeface="Arial" panose="020B0604020202020204" pitchFamily="34" charset="0"/>
              </a:rPr>
              <a:t>4] </a:t>
            </a:r>
            <a:r>
              <a:rPr lang="en-US" sz="2400" dirty="0" err="1">
                <a:latin typeface="Arial" panose="020B0604020202020204" pitchFamily="34" charset="0"/>
                <a:cs typeface="Arial" panose="020B0604020202020204" pitchFamily="34" charset="0"/>
              </a:rPr>
              <a:t>Nhấn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tắc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bàn</a:t>
            </a:r>
            <a:r>
              <a:rPr lang="en-US" sz="2400" dirty="0">
                <a:latin typeface="Arial" panose="020B0604020202020204" pitchFamily="34" charset="0"/>
                <a:cs typeface="Arial" panose="020B0604020202020204" pitchFamily="34" charset="0"/>
              </a:rPr>
              <a:t>).</a:t>
            </a:r>
          </a:p>
        </p:txBody>
      </p:sp>
      <p:pic>
        <p:nvPicPr>
          <p:cNvPr id="3" name="Picture 2"/>
          <p:cNvPicPr>
            <a:picLocks noChangeAspect="1"/>
          </p:cNvPicPr>
          <p:nvPr/>
        </p:nvPicPr>
        <p:blipFill>
          <a:blip r:embed="rId3"/>
          <a:stretch>
            <a:fillRect/>
          </a:stretch>
        </p:blipFill>
        <p:spPr>
          <a:xfrm>
            <a:off x="6211116" y="2317522"/>
            <a:ext cx="3201825" cy="855334"/>
          </a:xfrm>
          <a:prstGeom prst="rect">
            <a:avLst/>
          </a:prstGeom>
        </p:spPr>
      </p:pic>
      <p:grpSp>
        <p:nvGrpSpPr>
          <p:cNvPr id="17" name="Group 16"/>
          <p:cNvGrpSpPr/>
          <p:nvPr/>
        </p:nvGrpSpPr>
        <p:grpSpPr>
          <a:xfrm>
            <a:off x="6961284" y="2259105"/>
            <a:ext cx="2007904" cy="2218261"/>
            <a:chOff x="7078283" y="2886849"/>
            <a:chExt cx="2047875" cy="2390775"/>
          </a:xfrm>
        </p:grpSpPr>
        <p:pic>
          <p:nvPicPr>
            <p:cNvPr id="9" name="Picture 8"/>
            <p:cNvPicPr>
              <a:picLocks noChangeAspect="1"/>
            </p:cNvPicPr>
            <p:nvPr/>
          </p:nvPicPr>
          <p:blipFill>
            <a:blip r:embed="rId4"/>
            <a:stretch>
              <a:fillRect/>
            </a:stretch>
          </p:blipFill>
          <p:spPr>
            <a:xfrm>
              <a:off x="7078283" y="2886849"/>
              <a:ext cx="2047875" cy="2390775"/>
            </a:xfrm>
            <a:prstGeom prst="rect">
              <a:avLst/>
            </a:prstGeom>
          </p:spPr>
        </p:pic>
        <p:pic>
          <p:nvPicPr>
            <p:cNvPr id="12" name="Picture 11"/>
            <p:cNvPicPr>
              <a:picLocks noChangeAspect="1"/>
            </p:cNvPicPr>
            <p:nvPr/>
          </p:nvPicPr>
          <p:blipFill>
            <a:blip r:embed="rId5"/>
            <a:stretch>
              <a:fillRect/>
            </a:stretch>
          </p:blipFill>
          <p:spPr>
            <a:xfrm>
              <a:off x="8394772" y="3536700"/>
              <a:ext cx="727975" cy="878591"/>
            </a:xfrm>
            <a:prstGeom prst="rect">
              <a:avLst/>
            </a:prstGeom>
          </p:spPr>
        </p:pic>
        <p:pic>
          <p:nvPicPr>
            <p:cNvPr id="15" name="Picture 14"/>
            <p:cNvPicPr>
              <a:picLocks noChangeAspect="1"/>
            </p:cNvPicPr>
            <p:nvPr/>
          </p:nvPicPr>
          <p:blipFill>
            <a:blip r:embed="rId6"/>
            <a:stretch>
              <a:fillRect/>
            </a:stretch>
          </p:blipFill>
          <p:spPr>
            <a:xfrm>
              <a:off x="8142557" y="4414897"/>
              <a:ext cx="352425" cy="312746"/>
            </a:xfrm>
            <a:prstGeom prst="rect">
              <a:avLst/>
            </a:prstGeom>
          </p:spPr>
        </p:pic>
      </p:grpSp>
      <p:cxnSp>
        <p:nvCxnSpPr>
          <p:cNvPr id="19" name="Straight Arrow Connector 18"/>
          <p:cNvCxnSpPr/>
          <p:nvPr/>
        </p:nvCxnSpPr>
        <p:spPr>
          <a:xfrm>
            <a:off x="6347584" y="3289712"/>
            <a:ext cx="907033" cy="5279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6647825" y="3413145"/>
            <a:ext cx="3059465" cy="2283624"/>
            <a:chOff x="6659891" y="4181293"/>
            <a:chExt cx="3059465" cy="2283624"/>
          </a:xfrm>
        </p:grpSpPr>
        <p:pic>
          <p:nvPicPr>
            <p:cNvPr id="21" name="Picture 20"/>
            <p:cNvPicPr>
              <a:picLocks noChangeAspect="1"/>
            </p:cNvPicPr>
            <p:nvPr/>
          </p:nvPicPr>
          <p:blipFill rotWithShape="1">
            <a:blip r:embed="rId7"/>
            <a:srcRect l="26081"/>
            <a:stretch/>
          </p:blipFill>
          <p:spPr>
            <a:xfrm>
              <a:off x="7534853" y="4181293"/>
              <a:ext cx="2184503" cy="2283624"/>
            </a:xfrm>
            <a:prstGeom prst="rect">
              <a:avLst/>
            </a:prstGeom>
          </p:spPr>
        </p:pic>
        <p:cxnSp>
          <p:nvCxnSpPr>
            <p:cNvPr id="23" name="Straight Arrow Connector 22"/>
            <p:cNvCxnSpPr/>
            <p:nvPr/>
          </p:nvCxnSpPr>
          <p:spPr>
            <a:xfrm>
              <a:off x="6659891" y="4692592"/>
              <a:ext cx="960647" cy="3846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247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par>
                                <p:cTn id="19" presetID="1" presetClass="exit" presetSubtype="0" fill="hold"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500"/>
                                        <p:tgtEl>
                                          <p:spTgt spid="11">
                                            <p:txEl>
                                              <p:pRg st="3" end="3"/>
                                            </p:txEl>
                                          </p:spTgt>
                                        </p:tgtEl>
                                      </p:cBhvr>
                                    </p:animEffect>
                                  </p:childTnLst>
                                </p:cTn>
                              </p:par>
                              <p:par>
                                <p:cTn id="32" presetID="1" presetClass="exit" presetSubtype="0" fill="hold" nodeType="withEffect">
                                  <p:stCondLst>
                                    <p:cond delay="0"/>
                                  </p:stCondLst>
                                  <p:childTnLst>
                                    <p:set>
                                      <p:cBhvr>
                                        <p:cTn id="33" dur="1" fill="hold">
                                          <p:stCondLst>
                                            <p:cond delay="0"/>
                                          </p:stCondLst>
                                        </p:cTn>
                                        <p:tgtEl>
                                          <p:spTgt spid="17"/>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9"/>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Effect transition="in" filter="fade">
                                      <p:cBhvr>
                                        <p:cTn id="43" dur="500"/>
                                        <p:tgtEl>
                                          <p:spTgt spid="11">
                                            <p:txEl>
                                              <p:pRg st="4" end="4"/>
                                            </p:txEl>
                                          </p:spTgt>
                                        </p:tgtEl>
                                      </p:cBhvr>
                                    </p:animEffect>
                                  </p:childTnLst>
                                </p:cTn>
                              </p:par>
                              <p:par>
                                <p:cTn id="44" presetID="1" presetClass="exit" presetSubtype="0" fill="hold" nodeType="withEffect">
                                  <p:stCondLst>
                                    <p:cond delay="0"/>
                                  </p:stCondLst>
                                  <p:childTnLst>
                                    <p:set>
                                      <p:cBhvr>
                                        <p:cTn id="45"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54832"/>
            <a:ext cx="2632117" cy="553998"/>
            <a:chOff x="682011" y="1392470"/>
            <a:chExt cx="2632117" cy="553998"/>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6" name="TextBox 5"/>
            <p:cNvSpPr txBox="1"/>
            <p:nvPr/>
          </p:nvSpPr>
          <p:spPr>
            <a:xfrm>
              <a:off x="1111938" y="1425501"/>
              <a:ext cx="2202190" cy="513346"/>
            </a:xfrm>
            <a:prstGeom prst="rect">
              <a:avLst/>
            </a:prstGeom>
            <a:noFill/>
          </p:spPr>
          <p:txBody>
            <a:bodyPr wrap="square" rtlCol="0">
              <a:spAutoFit/>
            </a:bodyPr>
            <a:lstStyle/>
            <a:p>
              <a:pPr>
                <a:lnSpc>
                  <a:spcPct val="114000"/>
                </a:lnSpc>
              </a:pPr>
              <a:r>
                <a:rPr lang="en-US" sz="2500" b="1" dirty="0" err="1" smtClean="0">
                  <a:solidFill>
                    <a:srgbClr val="3333CC"/>
                  </a:solidFill>
                  <a:latin typeface="Arial" panose="020B0604020202020204" pitchFamily="34" charset="0"/>
                  <a:cs typeface="Arial" panose="020B0604020202020204" pitchFamily="34" charset="0"/>
                </a:rPr>
                <a:t>Tắt</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1" name="Rounded Rectangle 10"/>
          <p:cNvSpPr/>
          <p:nvPr/>
        </p:nvSpPr>
        <p:spPr>
          <a:xfrm>
            <a:off x="778332" y="1699567"/>
            <a:ext cx="10086892" cy="2589717"/>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630237" indent="-342900" algn="just">
              <a:lnSpc>
                <a:spcPct val="120000"/>
              </a:lnSpc>
              <a:spcAft>
                <a:spcPts val="600"/>
              </a:spcAft>
              <a:buClr>
                <a:srgbClr val="FF0000"/>
              </a:buClr>
              <a:buFont typeface="Wingdings" panose="05000000000000000000" pitchFamily="2" charset="2"/>
              <a:buChar char="v"/>
            </a:pPr>
            <a:r>
              <a:rPr lang="vi-VN" sz="2600" b="1" dirty="0">
                <a:solidFill>
                  <a:srgbClr val="FF0000"/>
                </a:solidFill>
              </a:rPr>
              <a:t>Chú ý:</a:t>
            </a:r>
            <a:r>
              <a:rPr lang="vi-VN" sz="2600" dirty="0">
                <a:solidFill>
                  <a:srgbClr val="FF0000"/>
                </a:solidFill>
              </a:rPr>
              <a:t> </a:t>
            </a:r>
            <a:r>
              <a:rPr lang="vi-VN" sz="2600" dirty="0">
                <a:solidFill>
                  <a:srgbClr val="3333CC"/>
                </a:solidFill>
              </a:rPr>
              <a:t>Trước khi tắt máy tính phải thoát ra hết các phần mềm ứng dụng đã kích hoạt. Không được ấn và giữ nút nguồn trên thân máy hoặc rút phích cắm ra khỏi nguồn điện để tắt máy tính. </a:t>
            </a:r>
            <a:r>
              <a:rPr lang="en-US" sz="2600" dirty="0" smtClean="0">
                <a:solidFill>
                  <a:srgbClr val="3333CC"/>
                </a:solidFill>
                <a:latin typeface="Arial" panose="020B0604020202020204" pitchFamily="34" charset="0"/>
                <a:cs typeface="Arial" panose="020B0604020202020204" pitchFamily="34" charset="0"/>
              </a:rPr>
              <a:t>    </a:t>
            </a:r>
            <a:endParaRPr lang="en-US" sz="26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36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13" name="Rounded Rectangle 12"/>
          <p:cNvSpPr/>
          <p:nvPr/>
        </p:nvSpPr>
        <p:spPr>
          <a:xfrm>
            <a:off x="1528953" y="2261570"/>
            <a:ext cx="9090211" cy="2891119"/>
          </a:xfrm>
          <a:prstGeom prst="round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463550" indent="-176213" algn="just">
              <a:lnSpc>
                <a:spcPct val="130000"/>
              </a:lnSpc>
              <a:spcBef>
                <a:spcPts val="600"/>
              </a:spcBef>
            </a:pPr>
            <a:r>
              <a:rPr lang="en-US" sz="2400" b="1" dirty="0">
                <a:solidFill>
                  <a:srgbClr val="3333CC"/>
                </a:solidFill>
                <a:latin typeface="Arial" panose="020B0604020202020204" pitchFamily="34" charset="0"/>
                <a:cs typeface="Arial" panose="020B0604020202020204" pitchFamily="34" charset="0"/>
              </a:rPr>
              <a:t>  </a:t>
            </a:r>
            <a:r>
              <a:rPr lang="en-US" sz="24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Em</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hãy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trao</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đổi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với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bạn</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và</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cùng</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thực</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hiện</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các</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việc</a:t>
            </a:r>
            <a:r>
              <a:rPr lang="en-US" sz="2500" b="1" dirty="0" smtClean="0">
                <a:solidFill>
                  <a:srgbClr val="3333CC"/>
                </a:solidFill>
                <a:latin typeface="Arial" panose="020B0604020202020204" pitchFamily="34" charset="0"/>
                <a:cs typeface="Arial" panose="020B0604020202020204" pitchFamily="34" charset="0"/>
              </a:rPr>
              <a:t>:</a:t>
            </a:r>
          </a:p>
          <a:p>
            <a:pPr marL="968375" indent="-336550" algn="just">
              <a:lnSpc>
                <a:spcPct val="130000"/>
              </a:lnSpc>
              <a:spcBef>
                <a:spcPts val="600"/>
              </a:spcBef>
              <a:buClr>
                <a:srgbClr val="FF0000"/>
              </a:buClr>
              <a:buFont typeface="Arial" panose="020B0604020202020204" pitchFamily="34" charset="0"/>
              <a:buChar char="•"/>
            </a:pPr>
            <a:r>
              <a:rPr lang="en-US" sz="2500" dirty="0" err="1">
                <a:solidFill>
                  <a:srgbClr val="3333CC"/>
                </a:solidFill>
                <a:latin typeface="Arial" panose="020B0604020202020204" pitchFamily="34" charset="0"/>
                <a:cs typeface="Arial" panose="020B0604020202020204" pitchFamily="34" charset="0"/>
              </a:rPr>
              <a:t>Khởi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động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máy</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tính</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để</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bàn</a:t>
            </a:r>
            <a:r>
              <a:rPr lang="en-US" sz="2500" dirty="0">
                <a:solidFill>
                  <a:srgbClr val="3333CC"/>
                </a:solidFill>
                <a:latin typeface="Arial" panose="020B0604020202020204" pitchFamily="34" charset="0"/>
                <a:cs typeface="Arial" panose="020B0604020202020204" pitchFamily="34" charset="0"/>
              </a:rPr>
              <a:t>; </a:t>
            </a:r>
            <a:endParaRPr lang="en-US" sz="2500" dirty="0" smtClean="0">
              <a:solidFill>
                <a:srgbClr val="3333CC"/>
              </a:solidFill>
              <a:latin typeface="Arial" panose="020B0604020202020204" pitchFamily="34" charset="0"/>
              <a:cs typeface="Arial" panose="020B0604020202020204" pitchFamily="34" charset="0"/>
            </a:endParaRPr>
          </a:p>
          <a:p>
            <a:pPr marL="968375" indent="-336550" algn="just">
              <a:lnSpc>
                <a:spcPct val="130000"/>
              </a:lnSpc>
              <a:spcBef>
                <a:spcPts val="600"/>
              </a:spcBef>
              <a:buClr>
                <a:srgbClr val="FF0000"/>
              </a:buClr>
              <a:buFont typeface="Arial" panose="020B0604020202020204" pitchFamily="34" charset="0"/>
              <a:buChar char="•"/>
            </a:pPr>
            <a:r>
              <a:rPr lang="en-US" sz="2500" dirty="0" err="1" smtClean="0">
                <a:solidFill>
                  <a:srgbClr val="3333CC"/>
                </a:solidFill>
                <a:latin typeface="Arial" panose="020B0604020202020204" pitchFamily="34" charset="0"/>
                <a:cs typeface="Arial" panose="020B0604020202020204" pitchFamily="34" charset="0"/>
              </a:rPr>
              <a:t>Kích</a:t>
            </a:r>
            <a:r>
              <a:rPr lang="en-US" sz="2500" dirty="0" smtClean="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hoạt</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phần</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mềm</a:t>
            </a:r>
            <a:r>
              <a:rPr lang="en-US" sz="2500" dirty="0">
                <a:solidFill>
                  <a:srgbClr val="3333CC"/>
                </a:solidFill>
                <a:latin typeface="Arial" panose="020B0604020202020204" pitchFamily="34" charset="0"/>
                <a:cs typeface="Arial" panose="020B0604020202020204" pitchFamily="34" charset="0"/>
              </a:rPr>
              <a:t> Notepad; </a:t>
            </a:r>
            <a:endParaRPr lang="en-US" sz="2500" dirty="0" smtClean="0">
              <a:solidFill>
                <a:srgbClr val="3333CC"/>
              </a:solidFill>
              <a:latin typeface="Arial" panose="020B0604020202020204" pitchFamily="34" charset="0"/>
              <a:cs typeface="Arial" panose="020B0604020202020204" pitchFamily="34" charset="0"/>
            </a:endParaRPr>
          </a:p>
          <a:p>
            <a:pPr marL="968375" indent="-336550" algn="just">
              <a:lnSpc>
                <a:spcPct val="130000"/>
              </a:lnSpc>
              <a:spcBef>
                <a:spcPts val="600"/>
              </a:spcBef>
              <a:buClr>
                <a:srgbClr val="FF0000"/>
              </a:buClr>
              <a:buFont typeface="Arial" panose="020B0604020202020204" pitchFamily="34" charset="0"/>
              <a:buChar char="•"/>
            </a:pPr>
            <a:r>
              <a:rPr lang="en-US" sz="2500" dirty="0" err="1">
                <a:solidFill>
                  <a:srgbClr val="3333CC"/>
                </a:solidFill>
                <a:latin typeface="Arial" panose="020B0604020202020204" pitchFamily="34" charset="0"/>
                <a:cs typeface="Arial" panose="020B0604020202020204" pitchFamily="34" charset="0"/>
              </a:rPr>
              <a:t>T</a:t>
            </a:r>
            <a:r>
              <a:rPr lang="en-US" sz="2500" dirty="0" err="1" smtClean="0">
                <a:solidFill>
                  <a:srgbClr val="3333CC"/>
                </a:solidFill>
                <a:latin typeface="Arial" panose="020B0604020202020204" pitchFamily="34" charset="0"/>
                <a:cs typeface="Arial" panose="020B0604020202020204" pitchFamily="34" charset="0"/>
              </a:rPr>
              <a:t>hoát</a:t>
            </a:r>
            <a:r>
              <a:rPr lang="en-US" sz="2500" dirty="0" smtClean="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khỏi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phần</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mềm</a:t>
            </a:r>
            <a:r>
              <a:rPr lang="en-US" sz="2500" dirty="0">
                <a:solidFill>
                  <a:srgbClr val="3333CC"/>
                </a:solidFill>
                <a:latin typeface="Arial" panose="020B0604020202020204" pitchFamily="34" charset="0"/>
                <a:cs typeface="Arial" panose="020B0604020202020204" pitchFamily="34" charset="0"/>
              </a:rPr>
              <a:t> Notepad</a:t>
            </a:r>
          </a:p>
        </p:txBody>
      </p:sp>
      <p:pic>
        <p:nvPicPr>
          <p:cNvPr id="14" name="Picture 13"/>
          <p:cNvPicPr>
            <a:picLocks noChangeAspect="1"/>
          </p:cNvPicPr>
          <p:nvPr/>
        </p:nvPicPr>
        <p:blipFill>
          <a:blip r:embed="rId3"/>
          <a:stretch>
            <a:fillRect/>
          </a:stretch>
        </p:blipFill>
        <p:spPr>
          <a:xfrm>
            <a:off x="1762983" y="2664983"/>
            <a:ext cx="482678" cy="476250"/>
          </a:xfrm>
          <a:prstGeom prst="rect">
            <a:avLst/>
          </a:prstGeom>
        </p:spPr>
      </p:pic>
    </p:spTree>
    <p:extLst>
      <p:ext uri="{BB962C8B-B14F-4D97-AF65-F5344CB8AC3E}">
        <p14:creationId xmlns:p14="http://schemas.microsoft.com/office/powerpoint/2010/main" val="13783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fade">
                                      <p:cBhvr>
                                        <p:cTn id="13" dur="500"/>
                                        <p:tgtEl>
                                          <p:spTgt spid="1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500"/>
                                        <p:tgtEl>
                                          <p:spTgt spid="1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grpSp>
        <p:nvGrpSpPr>
          <p:cNvPr id="7" name="Group 6"/>
          <p:cNvGrpSpPr/>
          <p:nvPr/>
        </p:nvGrpSpPr>
        <p:grpSpPr>
          <a:xfrm>
            <a:off x="1992318" y="1359278"/>
            <a:ext cx="8045354" cy="926723"/>
            <a:chOff x="1501254" y="1587877"/>
            <a:chExt cx="8846764" cy="1319093"/>
          </a:xfrm>
        </p:grpSpPr>
        <p:sp>
          <p:nvSpPr>
            <p:cNvPr id="2" name="Rectangle 1"/>
            <p:cNvSpPr/>
            <p:nvPr/>
          </p:nvSpPr>
          <p:spPr>
            <a:xfrm>
              <a:off x="2253590" y="1759974"/>
              <a:ext cx="7803673" cy="537840"/>
            </a:xfrm>
            <a:prstGeom prst="rect">
              <a:avLst/>
            </a:prstGeom>
          </p:spPr>
          <p:txBody>
            <a:bodyPr wrap="square">
              <a:spAutoFit/>
            </a:bodyPr>
            <a:lstStyle/>
            <a:p>
              <a:pPr algn="just">
                <a:lnSpc>
                  <a:spcPct val="120000"/>
                </a:lnSpc>
                <a:buClr>
                  <a:srgbClr val="FF0000"/>
                </a:buClr>
                <a:buSzPct val="170000"/>
              </a:pPr>
              <a:r>
                <a:rPr lang="en-US" sz="2600" b="1" dirty="0" err="1" smtClean="0">
                  <a:solidFill>
                    <a:srgbClr val="3333CC"/>
                  </a:solidFill>
                </a:rPr>
                <a:t>Chọn</a:t>
              </a:r>
              <a:r>
                <a:rPr lang="en-US" sz="2600" b="1" dirty="0" smtClean="0">
                  <a:solidFill>
                    <a:srgbClr val="3333CC"/>
                  </a:solidFill>
                </a:rPr>
                <a:t> </a:t>
              </a:r>
              <a:r>
                <a:rPr lang="en-US" sz="2600" b="1" dirty="0" err="1" smtClean="0">
                  <a:solidFill>
                    <a:srgbClr val="3333CC"/>
                  </a:solidFill>
                </a:rPr>
                <a:t>cách</a:t>
              </a:r>
              <a:r>
                <a:rPr lang="en-US" sz="2600" b="1" dirty="0" smtClean="0">
                  <a:solidFill>
                    <a:srgbClr val="3333CC"/>
                  </a:solidFill>
                </a:rPr>
                <a:t> </a:t>
              </a:r>
              <a:r>
                <a:rPr lang="en-US" sz="2600" b="1" dirty="0" err="1" smtClean="0">
                  <a:solidFill>
                    <a:srgbClr val="3333CC"/>
                  </a:solidFill>
                </a:rPr>
                <a:t>tắt</a:t>
              </a:r>
              <a:r>
                <a:rPr lang="en-US" sz="2600" b="1" dirty="0" smtClean="0">
                  <a:solidFill>
                    <a:srgbClr val="3333CC"/>
                  </a:solidFill>
                </a:rPr>
                <a:t> </a:t>
              </a:r>
              <a:r>
                <a:rPr lang="en-US" sz="2600" b="1" dirty="0" err="1" smtClean="0">
                  <a:solidFill>
                    <a:srgbClr val="3333CC"/>
                  </a:solidFill>
                </a:rPr>
                <a:t>máy</a:t>
              </a:r>
              <a:r>
                <a:rPr lang="en-US" sz="2600" b="1" dirty="0" smtClean="0">
                  <a:solidFill>
                    <a:srgbClr val="3333CC"/>
                  </a:solidFill>
                </a:rPr>
                <a:t> </a:t>
              </a:r>
              <a:r>
                <a:rPr lang="en-US" sz="2600" b="1" dirty="0" err="1" smtClean="0">
                  <a:solidFill>
                    <a:srgbClr val="3333CC"/>
                  </a:solidFill>
                </a:rPr>
                <a:t>đúng</a:t>
              </a:r>
              <a:r>
                <a:rPr lang="en-US" sz="2600" b="1" dirty="0" smtClean="0">
                  <a:solidFill>
                    <a:srgbClr val="3333CC"/>
                  </a:solidFill>
                </a:rPr>
                <a:t> </a:t>
              </a:r>
              <a:r>
                <a:rPr lang="en-US" sz="2600" b="1" dirty="0" err="1" smtClean="0">
                  <a:solidFill>
                    <a:srgbClr val="3333CC"/>
                  </a:solidFill>
                </a:rPr>
                <a:t>trong</a:t>
              </a:r>
              <a:r>
                <a:rPr lang="en-US" sz="2600" b="1" dirty="0" smtClean="0">
                  <a:solidFill>
                    <a:srgbClr val="3333CC"/>
                  </a:solidFill>
                </a:rPr>
                <a:t> </a:t>
              </a:r>
              <a:r>
                <a:rPr lang="en-US" sz="2600" b="1" dirty="0" err="1" smtClean="0">
                  <a:solidFill>
                    <a:srgbClr val="3333CC"/>
                  </a:solidFill>
                </a:rPr>
                <a:t>ba</a:t>
              </a:r>
              <a:r>
                <a:rPr lang="en-US" sz="2600" b="1" dirty="0" smtClean="0">
                  <a:solidFill>
                    <a:srgbClr val="3333CC"/>
                  </a:solidFill>
                </a:rPr>
                <a:t> </a:t>
              </a:r>
              <a:r>
                <a:rPr lang="en-US" sz="2600" b="1" dirty="0" err="1" smtClean="0">
                  <a:solidFill>
                    <a:srgbClr val="3333CC"/>
                  </a:solidFill>
                </a:rPr>
                <a:t>cách</a:t>
              </a:r>
              <a:r>
                <a:rPr lang="en-US" sz="2600" b="1" dirty="0" smtClean="0">
                  <a:solidFill>
                    <a:srgbClr val="3333CC"/>
                  </a:solidFill>
                </a:rPr>
                <a:t> </a:t>
              </a:r>
              <a:r>
                <a:rPr lang="en-US" sz="2600" b="1" dirty="0" err="1" smtClean="0">
                  <a:solidFill>
                    <a:srgbClr val="3333CC"/>
                  </a:solidFill>
                </a:rPr>
                <a:t>tắt</a:t>
              </a:r>
              <a:r>
                <a:rPr lang="en-US" sz="2600" b="1" dirty="0" smtClean="0">
                  <a:solidFill>
                    <a:srgbClr val="3333CC"/>
                  </a:solidFill>
                </a:rPr>
                <a:t> </a:t>
              </a:r>
              <a:r>
                <a:rPr lang="en-US" sz="2600" b="1" dirty="0" err="1" smtClean="0">
                  <a:solidFill>
                    <a:srgbClr val="3333CC"/>
                  </a:solidFill>
                </a:rPr>
                <a:t>máy</a:t>
              </a:r>
              <a:r>
                <a:rPr lang="en-US" sz="2600" b="1" dirty="0" smtClean="0">
                  <a:solidFill>
                    <a:srgbClr val="3333CC"/>
                  </a:solidFill>
                </a:rPr>
                <a:t> </a:t>
              </a:r>
              <a:r>
                <a:rPr lang="en-US" sz="2600" b="1" dirty="0" err="1" smtClean="0">
                  <a:solidFill>
                    <a:srgbClr val="3333CC"/>
                  </a:solidFill>
                </a:rPr>
                <a:t>sau</a:t>
              </a:r>
              <a:endParaRPr lang="en-US" sz="2600" b="1" dirty="0">
                <a:solidFill>
                  <a:srgbClr val="3333C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694032" y="1752347"/>
              <a:ext cx="574344" cy="810094"/>
            </a:xfrm>
            <a:prstGeom prst="rect">
              <a:avLst/>
            </a:prstGeom>
          </p:spPr>
        </p:pic>
        <p:sp>
          <p:nvSpPr>
            <p:cNvPr id="5" name="Rounded Rectangle 4"/>
            <p:cNvSpPr/>
            <p:nvPr/>
          </p:nvSpPr>
          <p:spPr>
            <a:xfrm>
              <a:off x="1501254" y="1587877"/>
              <a:ext cx="8846764" cy="13190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2093422" y="2379962"/>
            <a:ext cx="8045660" cy="4069151"/>
          </a:xfrm>
          <a:prstGeom prst="rect">
            <a:avLst/>
          </a:prstGeom>
        </p:spPr>
      </p:pic>
    </p:spTree>
    <p:extLst>
      <p:ext uri="{BB962C8B-B14F-4D97-AF65-F5344CB8AC3E}">
        <p14:creationId xmlns:p14="http://schemas.microsoft.com/office/powerpoint/2010/main" val="2254013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21758" y="382136"/>
            <a:ext cx="3915196" cy="794120"/>
          </a:xfrm>
          <a:prstGeom prst="rect">
            <a:avLst/>
          </a:prstGeom>
        </p:spPr>
      </p:pic>
    </p:spTree>
    <p:extLst>
      <p:ext uri="{BB962C8B-B14F-4D97-AF65-F5344CB8AC3E}">
        <p14:creationId xmlns:p14="http://schemas.microsoft.com/office/powerpoint/2010/main" val="1048364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98651" y="389324"/>
            <a:ext cx="3657995" cy="761201"/>
          </a:xfrm>
          <a:prstGeom prst="rect">
            <a:avLst/>
          </a:prstGeom>
        </p:spPr>
      </p:pic>
      <p:grpSp>
        <p:nvGrpSpPr>
          <p:cNvPr id="2" name="Group 1"/>
          <p:cNvGrpSpPr/>
          <p:nvPr/>
        </p:nvGrpSpPr>
        <p:grpSpPr>
          <a:xfrm>
            <a:off x="1508211" y="3471287"/>
            <a:ext cx="9168755" cy="2351289"/>
            <a:chOff x="1304141" y="2328086"/>
            <a:chExt cx="8647205" cy="2526101"/>
          </a:xfrm>
        </p:grpSpPr>
        <p:sp>
          <p:nvSpPr>
            <p:cNvPr id="3" name="Rectangle 2"/>
            <p:cNvSpPr/>
            <p:nvPr/>
          </p:nvSpPr>
          <p:spPr>
            <a:xfrm>
              <a:off x="2116146" y="2684088"/>
              <a:ext cx="7633055" cy="1752493"/>
            </a:xfrm>
            <a:prstGeom prst="rect">
              <a:avLst/>
            </a:prstGeom>
          </p:spPr>
          <p:txBody>
            <a:bodyPr wrap="square">
              <a:spAutoFit/>
            </a:bodyPr>
            <a:lstStyle/>
            <a:p>
              <a:pPr algn="just">
                <a:lnSpc>
                  <a:spcPct val="120000"/>
                </a:lnSpc>
                <a:spcBef>
                  <a:spcPts val="600"/>
                </a:spcBef>
                <a:buClr>
                  <a:srgbClr val="FF0000"/>
                </a:buClr>
                <a:buSzPct val="119000"/>
              </a:pPr>
              <a:r>
                <a:rPr lang="vi-VN" sz="2500" b="1" dirty="0">
                  <a:solidFill>
                    <a:srgbClr val="3333CC"/>
                  </a:solidFill>
                </a:rPr>
                <a:t>Em hãy trao đổi với bạn để cùng liệt kê các bước: </a:t>
              </a:r>
              <a:endParaRPr lang="en-US" sz="2500" b="1" dirty="0" smtClean="0">
                <a:solidFill>
                  <a:srgbClr val="3333CC"/>
                </a:solidFill>
              </a:endParaRPr>
            </a:p>
            <a:p>
              <a:pPr marL="457200" indent="-457200" algn="just">
                <a:lnSpc>
                  <a:spcPct val="120000"/>
                </a:lnSpc>
                <a:spcBef>
                  <a:spcPts val="600"/>
                </a:spcBef>
                <a:buClr>
                  <a:srgbClr val="FF0000"/>
                </a:buClr>
                <a:buSzPct val="119000"/>
                <a:buFont typeface="Arial" panose="020B0604020202020204" pitchFamily="34" charset="0"/>
                <a:buChar char="•"/>
              </a:pPr>
              <a:r>
                <a:rPr lang="vi-VN" sz="2500" dirty="0" smtClean="0">
                  <a:solidFill>
                    <a:srgbClr val="3333CC"/>
                  </a:solidFill>
                </a:rPr>
                <a:t>Kích </a:t>
              </a:r>
              <a:r>
                <a:rPr lang="vi-VN" sz="2500" dirty="0">
                  <a:solidFill>
                    <a:srgbClr val="3333CC"/>
                  </a:solidFill>
                </a:rPr>
                <a:t>hoạt phần mềm </a:t>
              </a:r>
              <a:r>
                <a:rPr lang="vi-VN" sz="2500" b="1" dirty="0">
                  <a:solidFill>
                    <a:srgbClr val="3333CC"/>
                  </a:solidFill>
                </a:rPr>
                <a:t>Paint</a:t>
              </a:r>
              <a:r>
                <a:rPr lang="vi-VN" sz="2500" dirty="0">
                  <a:solidFill>
                    <a:srgbClr val="3333CC"/>
                  </a:solidFill>
                </a:rPr>
                <a:t>; </a:t>
              </a:r>
              <a:endParaRPr lang="en-US" sz="2500" dirty="0" smtClean="0">
                <a:solidFill>
                  <a:srgbClr val="3333CC"/>
                </a:solidFill>
              </a:endParaRPr>
            </a:p>
            <a:p>
              <a:pPr marL="457200" indent="-457200" algn="just">
                <a:lnSpc>
                  <a:spcPct val="120000"/>
                </a:lnSpc>
                <a:spcBef>
                  <a:spcPts val="600"/>
                </a:spcBef>
                <a:buClr>
                  <a:srgbClr val="FF0000"/>
                </a:buClr>
                <a:buSzPct val="119000"/>
                <a:buFont typeface="Arial" panose="020B0604020202020204" pitchFamily="34" charset="0"/>
                <a:buChar char="•"/>
              </a:pPr>
              <a:r>
                <a:rPr lang="vi-VN" sz="2500" dirty="0" smtClean="0">
                  <a:solidFill>
                    <a:srgbClr val="3333CC"/>
                  </a:solidFill>
                </a:rPr>
                <a:t>Thoát </a:t>
              </a:r>
              <a:r>
                <a:rPr lang="vi-VN" sz="2500" dirty="0">
                  <a:solidFill>
                    <a:srgbClr val="3333CC"/>
                  </a:solidFill>
                </a:rPr>
                <a:t>khỏi phần mềm </a:t>
              </a:r>
              <a:r>
                <a:rPr lang="vi-VN" sz="2500" b="1" dirty="0">
                  <a:solidFill>
                    <a:srgbClr val="3333CC"/>
                  </a:solidFill>
                </a:rPr>
                <a:t>Paint</a:t>
              </a:r>
              <a:r>
                <a:rPr lang="vi-VN" sz="2500" dirty="0">
                  <a:solidFill>
                    <a:srgbClr val="3333CC"/>
                  </a:solidFill>
                </a:rPr>
                <a:t>.</a:t>
              </a:r>
              <a:endParaRPr lang="en-US" sz="2500" b="1" dirty="0">
                <a:solidFill>
                  <a:srgbClr val="3333CC"/>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550648" y="2734137"/>
              <a:ext cx="565497" cy="476250"/>
            </a:xfrm>
            <a:prstGeom prst="rect">
              <a:avLst/>
            </a:prstGeom>
          </p:spPr>
        </p:pic>
        <p:sp>
          <p:nvSpPr>
            <p:cNvPr id="6" name="Rounded Rectangle 5"/>
            <p:cNvSpPr/>
            <p:nvPr/>
          </p:nvSpPr>
          <p:spPr>
            <a:xfrm>
              <a:off x="1304141" y="2328086"/>
              <a:ext cx="8647205" cy="252610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4"/>
          <a:stretch>
            <a:fillRect/>
          </a:stretch>
        </p:blipFill>
        <p:spPr>
          <a:xfrm>
            <a:off x="2067238" y="1944105"/>
            <a:ext cx="1044109" cy="1017676"/>
          </a:xfrm>
          <a:prstGeom prst="rect">
            <a:avLst/>
          </a:prstGeom>
        </p:spPr>
      </p:pic>
      <p:sp>
        <p:nvSpPr>
          <p:cNvPr id="8" name="TextBox 7"/>
          <p:cNvSpPr txBox="1"/>
          <p:nvPr/>
        </p:nvSpPr>
        <p:spPr>
          <a:xfrm>
            <a:off x="4298651" y="2250109"/>
            <a:ext cx="4415712" cy="461665"/>
          </a:xfrm>
          <a:prstGeom prst="rect">
            <a:avLst/>
          </a:prstGeom>
          <a:noFill/>
        </p:spPr>
        <p:txBody>
          <a:bodyPr wrap="square" rtlCol="0">
            <a:spAutoFit/>
          </a:bodyPr>
          <a:lstStyle/>
          <a:p>
            <a:pPr marL="338138" indent="-338138"/>
            <a:r>
              <a:rPr lang="en-US" sz="2400" dirty="0" err="1" smtClean="0">
                <a:solidFill>
                  <a:srgbClr val="3333CC"/>
                </a:solidFill>
                <a:latin typeface="Arial" panose="020B0604020202020204" pitchFamily="34" charset="0"/>
                <a:cs typeface="Arial" panose="020B0604020202020204" pitchFamily="34" charset="0"/>
              </a:rPr>
              <a:t>Biểu</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tượng</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phần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mềm</a:t>
            </a:r>
            <a:r>
              <a:rPr lang="en-US" sz="2400" dirty="0" smtClean="0">
                <a:solidFill>
                  <a:srgbClr val="3333CC"/>
                </a:solidFill>
                <a:latin typeface="Arial" panose="020B0604020202020204" pitchFamily="34" charset="0"/>
                <a:cs typeface="Arial" panose="020B0604020202020204" pitchFamily="34" charset="0"/>
              </a:rPr>
              <a:t> Paint</a:t>
            </a:r>
            <a:endParaRPr lang="en-US" sz="2400" dirty="0">
              <a:solidFill>
                <a:srgbClr val="3333CC"/>
              </a:solidFill>
              <a:latin typeface="Arial" panose="020B0604020202020204" pitchFamily="34" charset="0"/>
              <a:cs typeface="Arial" panose="020B0604020202020204" pitchFamily="34" charset="0"/>
            </a:endParaRPr>
          </a:p>
        </p:txBody>
      </p:sp>
      <p:sp>
        <p:nvSpPr>
          <p:cNvPr id="11" name="Right Arrow 10"/>
          <p:cNvSpPr/>
          <p:nvPr/>
        </p:nvSpPr>
        <p:spPr>
          <a:xfrm>
            <a:off x="3294529" y="2410918"/>
            <a:ext cx="645459" cy="14004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758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389324"/>
            <a:ext cx="3657995" cy="761201"/>
          </a:xfrm>
          <a:prstGeom prst="rect">
            <a:avLst/>
          </a:prstGeom>
        </p:spPr>
      </p:pic>
      <p:sp>
        <p:nvSpPr>
          <p:cNvPr id="2" name="Cloud 1"/>
          <p:cNvSpPr/>
          <p:nvPr/>
        </p:nvSpPr>
        <p:spPr>
          <a:xfrm>
            <a:off x="1988560" y="2400486"/>
            <a:ext cx="7639535" cy="2413561"/>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t>Em</a:t>
            </a:r>
            <a:r>
              <a:rPr lang="en-US" sz="2800" b="1" dirty="0"/>
              <a:t> </a:t>
            </a:r>
            <a:r>
              <a:rPr lang="en-US" sz="2800" b="1" dirty="0" err="1"/>
              <a:t>hãy</a:t>
            </a:r>
            <a:r>
              <a:rPr lang="en-US" sz="2800" b="1" dirty="0"/>
              <a:t> </a:t>
            </a:r>
            <a:r>
              <a:rPr lang="en-US" sz="2800" b="1" dirty="0" err="1"/>
              <a:t>nêu</a:t>
            </a:r>
            <a:r>
              <a:rPr lang="en-US" sz="2800" b="1" dirty="0"/>
              <a:t> </a:t>
            </a:r>
            <a:r>
              <a:rPr lang="en-US" sz="2800" b="1" dirty="0" err="1"/>
              <a:t>những</a:t>
            </a:r>
            <a:r>
              <a:rPr lang="en-US" sz="2800" b="1" dirty="0"/>
              <a:t> </a:t>
            </a:r>
            <a:r>
              <a:rPr lang="en-US" sz="2800" b="1" dirty="0" err="1"/>
              <a:t>tác</a:t>
            </a:r>
            <a:r>
              <a:rPr lang="en-US" sz="2800" b="1" dirty="0"/>
              <a:t> </a:t>
            </a:r>
            <a:r>
              <a:rPr lang="en-US" sz="2800" b="1" dirty="0" err="1"/>
              <a:t>hại</a:t>
            </a:r>
            <a:r>
              <a:rPr lang="en-US" sz="2800" b="1" dirty="0"/>
              <a:t> </a:t>
            </a:r>
            <a:r>
              <a:rPr lang="en-US" sz="2800" b="1" dirty="0" err="1"/>
              <a:t>khi</a:t>
            </a:r>
            <a:r>
              <a:rPr lang="en-US" sz="2800" b="1" dirty="0"/>
              <a:t> </a:t>
            </a:r>
            <a:r>
              <a:rPr lang="en-US" sz="2800" b="1" dirty="0" err="1"/>
              <a:t>tắt</a:t>
            </a:r>
            <a:r>
              <a:rPr lang="en-US" sz="2800" b="1" dirty="0"/>
              <a:t> </a:t>
            </a:r>
            <a:r>
              <a:rPr lang="en-US" sz="2800" b="1" dirty="0" err="1"/>
              <a:t>máy</a:t>
            </a:r>
            <a:r>
              <a:rPr lang="en-US" sz="2800" b="1" dirty="0"/>
              <a:t> </a:t>
            </a:r>
            <a:r>
              <a:rPr lang="en-US" sz="2800" b="1" dirty="0" err="1"/>
              <a:t>tính</a:t>
            </a:r>
            <a:r>
              <a:rPr lang="en-US" sz="2800" b="1" dirty="0"/>
              <a:t> </a:t>
            </a:r>
            <a:r>
              <a:rPr lang="en-US" sz="2800" b="1" dirty="0" err="1"/>
              <a:t>không</a:t>
            </a:r>
            <a:r>
              <a:rPr lang="en-US" sz="2800" b="1" dirty="0"/>
              <a:t> </a:t>
            </a:r>
            <a:r>
              <a:rPr lang="en-US" sz="2800" b="1" dirty="0" err="1"/>
              <a:t>đúng</a:t>
            </a:r>
            <a:r>
              <a:rPr lang="en-US" sz="2800" b="1" dirty="0"/>
              <a:t> </a:t>
            </a:r>
            <a:r>
              <a:rPr lang="en-US" sz="2800" b="1" dirty="0" err="1"/>
              <a:t>cách</a:t>
            </a:r>
            <a:r>
              <a:rPr lang="en-US" sz="2800" b="1" dirty="0"/>
              <a:t>.</a:t>
            </a:r>
            <a:endParaRPr lang="en-US" sz="2600" b="1" dirty="0"/>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389324"/>
            <a:ext cx="3657995" cy="761201"/>
          </a:xfrm>
          <a:prstGeom prst="rect">
            <a:avLst/>
          </a:prstGeom>
        </p:spPr>
      </p:pic>
      <p:sp>
        <p:nvSpPr>
          <p:cNvPr id="2" name="Cloud 1"/>
          <p:cNvSpPr/>
          <p:nvPr/>
        </p:nvSpPr>
        <p:spPr>
          <a:xfrm>
            <a:off x="1612042" y="2561850"/>
            <a:ext cx="8822875" cy="2413561"/>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t>Em</a:t>
            </a:r>
            <a:r>
              <a:rPr lang="en-US" sz="2800" b="1" dirty="0"/>
              <a:t> </a:t>
            </a:r>
            <a:r>
              <a:rPr lang="en-US" sz="2800" b="1" dirty="0" err="1"/>
              <a:t>hãy</a:t>
            </a:r>
            <a:r>
              <a:rPr lang="en-US" sz="2800" b="1" dirty="0"/>
              <a:t> </a:t>
            </a:r>
            <a:r>
              <a:rPr lang="en-US" sz="2800" b="1" dirty="0" err="1" smtClean="0"/>
              <a:t>thực</a:t>
            </a:r>
            <a:r>
              <a:rPr lang="en-US" sz="2800" b="1" dirty="0" smtClean="0"/>
              <a:t> </a:t>
            </a:r>
            <a:r>
              <a:rPr lang="en-US" sz="2800" b="1" dirty="0" err="1" smtClean="0"/>
              <a:t>hành</a:t>
            </a:r>
            <a:r>
              <a:rPr lang="en-US" sz="2800" b="1" dirty="0" smtClean="0"/>
              <a:t> </a:t>
            </a:r>
            <a:r>
              <a:rPr lang="en-US" sz="2800" b="1" dirty="0" err="1" smtClean="0"/>
              <a:t>tắt</a:t>
            </a:r>
            <a:r>
              <a:rPr lang="en-US" sz="2800" b="1" dirty="0" smtClean="0"/>
              <a:t> </a:t>
            </a:r>
            <a:r>
              <a:rPr lang="en-US" sz="2800" b="1" dirty="0" err="1" smtClean="0"/>
              <a:t>máy</a:t>
            </a:r>
            <a:r>
              <a:rPr lang="en-US" sz="2800" b="1" dirty="0" smtClean="0"/>
              <a:t> </a:t>
            </a:r>
            <a:r>
              <a:rPr lang="en-US" sz="2800" b="1" dirty="0" err="1"/>
              <a:t>đúng</a:t>
            </a:r>
            <a:r>
              <a:rPr lang="en-US" sz="2800" b="1" dirty="0"/>
              <a:t> </a:t>
            </a:r>
            <a:r>
              <a:rPr lang="en-US" sz="2800" b="1" dirty="0" err="1"/>
              <a:t>cách</a:t>
            </a:r>
            <a:r>
              <a:rPr lang="en-US" sz="2800" b="1" dirty="0"/>
              <a:t>.</a:t>
            </a:r>
            <a:endParaRPr lang="en-US" sz="2600" b="1" dirty="0"/>
          </a:p>
        </p:txBody>
      </p:sp>
    </p:spTree>
    <p:extLst>
      <p:ext uri="{BB962C8B-B14F-4D97-AF65-F5344CB8AC3E}">
        <p14:creationId xmlns:p14="http://schemas.microsoft.com/office/powerpoint/2010/main" val="3981583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315" t="2710" r="18621" b="-1"/>
          <a:stretch/>
        </p:blipFill>
        <p:spPr>
          <a:xfrm>
            <a:off x="803012" y="2127531"/>
            <a:ext cx="2552130" cy="3401331"/>
          </a:xfrm>
          <a:prstGeom prst="rect">
            <a:avLst/>
          </a:prstGeom>
        </p:spPr>
      </p:pic>
      <p:sp>
        <p:nvSpPr>
          <p:cNvPr id="8" name="Horizontal Scroll 7"/>
          <p:cNvSpPr/>
          <p:nvPr/>
        </p:nvSpPr>
        <p:spPr>
          <a:xfrm>
            <a:off x="3355142" y="1924334"/>
            <a:ext cx="7335269" cy="3167800"/>
          </a:xfrm>
          <a:prstGeom prst="horizontalScroll">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lgn="just"/>
            <a:r>
              <a:rPr lang="vi-VN" sz="2600" b="1" dirty="0"/>
              <a:t>Khởi động hoặc tắt máy tính phải theo đúng thứ tự các bước, nếu không vô tình chúng ta làm máy tính nhanh hỏng.</a:t>
            </a:r>
            <a:endParaRPr lang="en-US" sz="2600" b="1" dirty="0">
              <a:latin typeface="Arial" panose="020B0604020202020204" pitchFamily="34" charset="0"/>
              <a:cs typeface="Arial" panose="020B0604020202020204" pitchFamily="34" charset="0"/>
            </a:endParaRPr>
          </a:p>
        </p:txBody>
      </p:sp>
      <p:sp>
        <p:nvSpPr>
          <p:cNvPr id="9" name="Oval 8"/>
          <p:cNvSpPr/>
          <p:nvPr/>
        </p:nvSpPr>
        <p:spPr>
          <a:xfrm>
            <a:off x="2904765" y="2265529"/>
            <a:ext cx="354842" cy="341193"/>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618163" y="2538484"/>
            <a:ext cx="259307" cy="266130"/>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717684" y="484144"/>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smtClean="0">
                <a:solidFill>
                  <a:srgbClr val="C00000"/>
                </a:solidFill>
                <a:latin typeface="Arial" panose="020B0604020202020204" pitchFamily="34" charset="0"/>
                <a:cs typeface="Arial" panose="020B0604020202020204" pitchFamily="34" charset="0"/>
              </a:rPr>
              <a:t>GHI NHỚ</a:t>
            </a:r>
            <a:endParaRPr lang="en-US"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213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C80A5A-72BA-45B9-A254-2A8D09624ECF}"/>
              </a:ext>
            </a:extLst>
          </p:cNvPr>
          <p:cNvSpPr txBox="1"/>
          <p:nvPr/>
        </p:nvSpPr>
        <p:spPr>
          <a:xfrm>
            <a:off x="1080402" y="218767"/>
            <a:ext cx="1972089" cy="954107"/>
          </a:xfrm>
          <a:prstGeom prst="rect">
            <a:avLst/>
          </a:prstGeom>
          <a:noFill/>
        </p:spPr>
        <p:txBody>
          <a:bodyPr wrap="square" rtlCol="0">
            <a:spAutoFit/>
          </a:bodyPr>
          <a:lstStyle/>
          <a:p>
            <a:pPr algn="ctr"/>
            <a:r>
              <a:rPr lang="en-US" sz="2800" b="1" dirty="0" smtClean="0">
                <a:solidFill>
                  <a:srgbClr val="3333CC"/>
                </a:solidFill>
                <a:latin typeface="Arial" panose="020B0604020202020204" pitchFamily="34" charset="0"/>
                <a:cs typeface="Arial" panose="020B0604020202020204" pitchFamily="34" charset="0"/>
              </a:rPr>
              <a:t>CHƯƠNG 1</a:t>
            </a:r>
            <a:endParaRPr lang="vi-VN" sz="2800" b="1" dirty="0">
              <a:solidFill>
                <a:srgbClr val="3333CC"/>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049F577-F92A-4405-A19E-48EB947980F5}"/>
              </a:ext>
            </a:extLst>
          </p:cNvPr>
          <p:cNvSpPr txBox="1"/>
          <p:nvPr/>
        </p:nvSpPr>
        <p:spPr>
          <a:xfrm>
            <a:off x="2893749" y="426442"/>
            <a:ext cx="6888595" cy="646331"/>
          </a:xfrm>
          <a:prstGeom prst="rect">
            <a:avLst/>
          </a:prstGeom>
          <a:noFill/>
        </p:spPr>
        <p:txBody>
          <a:bodyPr wrap="square" rtlCol="0">
            <a:spAutoFit/>
          </a:bodyPr>
          <a:lstStyle/>
          <a:p>
            <a:pPr algn="ctr"/>
            <a:r>
              <a:rPr lang="en-US" sz="3600" b="1" dirty="0">
                <a:solidFill>
                  <a:srgbClr val="3333CC"/>
                </a:solidFill>
                <a:latin typeface="Tahoma" panose="020B0604030504040204" pitchFamily="34" charset="0"/>
                <a:ea typeface="Tahoma" panose="020B0604030504040204" pitchFamily="34" charset="0"/>
                <a:cs typeface="Tahoma" panose="020B0604030504040204" pitchFamily="34" charset="0"/>
              </a:rPr>
              <a:t>MÁY TÍNH VÀ </a:t>
            </a:r>
            <a:r>
              <a:rPr lang="en-US" sz="36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EM</a:t>
            </a:r>
            <a:endParaRPr lang="vi-VN" sz="36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D05E2FA4-701D-4C92-898E-7EE4AF07FEBA}"/>
              </a:ext>
            </a:extLst>
          </p:cNvPr>
          <p:cNvSpPr txBox="1"/>
          <p:nvPr/>
        </p:nvSpPr>
        <p:spPr>
          <a:xfrm>
            <a:off x="2776466" y="2206799"/>
            <a:ext cx="6192722" cy="1569660"/>
          </a:xfrm>
          <a:prstGeom prst="rect">
            <a:avLst/>
          </a:prstGeom>
          <a:noFill/>
          <a:ln>
            <a:noFill/>
          </a:ln>
        </p:spPr>
        <p:txBody>
          <a:bodyPr wrap="none" rtlCol="0">
            <a:spAutoFit/>
          </a:bodyPr>
          <a:lstStyle/>
          <a:p>
            <a:pPr algn="ctr">
              <a:lnSpc>
                <a:spcPct val="120000"/>
              </a:lnSpc>
            </a:pPr>
            <a:r>
              <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BÀI </a:t>
            </a:r>
            <a:r>
              <a:rPr lang="en-US"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8</a:t>
            </a:r>
            <a:endPar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en-US" sz="4000" b="1" dirty="0" smtClean="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ĐIỀU KHIỂN MÁY TÍNH</a:t>
            </a:r>
            <a:endPar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82388"/>
            <a:ext cx="3582456" cy="691351"/>
          </a:xfrm>
          <a:prstGeom prst="rect">
            <a:avLst/>
          </a:prstGeom>
        </p:spPr>
      </p:pic>
      <p:grpSp>
        <p:nvGrpSpPr>
          <p:cNvPr id="6" name="Group 5"/>
          <p:cNvGrpSpPr/>
          <p:nvPr/>
        </p:nvGrpSpPr>
        <p:grpSpPr>
          <a:xfrm>
            <a:off x="940993" y="900213"/>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grpSp>
        <p:nvGrpSpPr>
          <p:cNvPr id="4" name="Group 3"/>
          <p:cNvGrpSpPr/>
          <p:nvPr/>
        </p:nvGrpSpPr>
        <p:grpSpPr>
          <a:xfrm>
            <a:off x="2172171" y="1483106"/>
            <a:ext cx="6407052" cy="4991115"/>
            <a:chOff x="812779" y="1419258"/>
            <a:chExt cx="6795247" cy="5200650"/>
          </a:xfrm>
        </p:grpSpPr>
        <p:pic>
          <p:nvPicPr>
            <p:cNvPr id="2" name="Picture 1"/>
            <p:cNvPicPr>
              <a:picLocks noChangeAspect="1"/>
            </p:cNvPicPr>
            <p:nvPr/>
          </p:nvPicPr>
          <p:blipFill>
            <a:blip r:embed="rId3"/>
            <a:stretch>
              <a:fillRect/>
            </a:stretch>
          </p:blipFill>
          <p:spPr>
            <a:xfrm>
              <a:off x="826226" y="1419258"/>
              <a:ext cx="6781800" cy="5200650"/>
            </a:xfrm>
            <a:prstGeom prst="rect">
              <a:avLst/>
            </a:prstGeom>
          </p:spPr>
        </p:pic>
        <p:pic>
          <p:nvPicPr>
            <p:cNvPr id="3" name="Picture 2"/>
            <p:cNvPicPr>
              <a:picLocks noChangeAspect="1"/>
            </p:cNvPicPr>
            <p:nvPr/>
          </p:nvPicPr>
          <p:blipFill>
            <a:blip r:embed="rId4"/>
            <a:stretch>
              <a:fillRect/>
            </a:stretch>
          </p:blipFill>
          <p:spPr>
            <a:xfrm>
              <a:off x="812779" y="6231871"/>
              <a:ext cx="333375" cy="388037"/>
            </a:xfrm>
            <a:prstGeom prst="rect">
              <a:avLst/>
            </a:prstGeom>
          </p:spPr>
        </p:pic>
      </p:grpSp>
      <p:sp>
        <p:nvSpPr>
          <p:cNvPr id="12" name="Oval 11"/>
          <p:cNvSpPr/>
          <p:nvPr/>
        </p:nvSpPr>
        <p:spPr>
          <a:xfrm>
            <a:off x="8323729" y="5069541"/>
            <a:ext cx="255494" cy="2958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stretch>
            <a:fillRect/>
          </a:stretch>
        </p:blipFill>
        <p:spPr>
          <a:xfrm>
            <a:off x="9611578" y="3847816"/>
            <a:ext cx="857250" cy="800100"/>
          </a:xfrm>
          <a:prstGeom prst="rect">
            <a:avLst/>
          </a:prstGeom>
        </p:spPr>
      </p:pic>
      <p:cxnSp>
        <p:nvCxnSpPr>
          <p:cNvPr id="15" name="Straight Arrow Connector 14"/>
          <p:cNvCxnSpPr/>
          <p:nvPr/>
        </p:nvCxnSpPr>
        <p:spPr>
          <a:xfrm flipV="1">
            <a:off x="8591902" y="4476466"/>
            <a:ext cx="1019676" cy="6553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101740" y="4690665"/>
            <a:ext cx="2167581" cy="353943"/>
          </a:xfrm>
          <a:prstGeom prst="rect">
            <a:avLst/>
          </a:prstGeom>
          <a:noFill/>
        </p:spPr>
        <p:txBody>
          <a:bodyPr wrap="none" rtlCol="0">
            <a:spAutoFit/>
          </a:bodyPr>
          <a:lstStyle/>
          <a:p>
            <a:r>
              <a:rPr lang="en-US" sz="1700" dirty="0" err="1" smtClean="0">
                <a:solidFill>
                  <a:srgbClr val="3333CC"/>
                </a:solidFill>
                <a:latin typeface="Arial" panose="020B0604020202020204" pitchFamily="34" charset="0"/>
                <a:cs typeface="Arial" panose="020B0604020202020204" pitchFamily="34" charset="0"/>
              </a:rPr>
              <a:t>Nút</a:t>
            </a:r>
            <a:r>
              <a:rPr lang="en-US" sz="1700" dirty="0" smtClean="0">
                <a:solidFill>
                  <a:srgbClr val="3333CC"/>
                </a:solidFill>
                <a:latin typeface="Arial" panose="020B0604020202020204" pitchFamily="34" charset="0"/>
                <a:cs typeface="Arial" panose="020B0604020202020204" pitchFamily="34" charset="0"/>
              </a:rPr>
              <a:t> </a:t>
            </a:r>
            <a:r>
              <a:rPr lang="en-US" sz="1700" dirty="0" err="1" smtClean="0">
                <a:solidFill>
                  <a:srgbClr val="3333CC"/>
                </a:solidFill>
                <a:latin typeface="Arial" panose="020B0604020202020204" pitchFamily="34" charset="0"/>
                <a:cs typeface="Arial" panose="020B0604020202020204" pitchFamily="34" charset="0"/>
              </a:rPr>
              <a:t>nguồn</a:t>
            </a:r>
            <a:r>
              <a:rPr lang="en-US" sz="1700" dirty="0" smtClean="0">
                <a:solidFill>
                  <a:srgbClr val="3333CC"/>
                </a:solidFill>
                <a:latin typeface="Arial" panose="020B0604020202020204" pitchFamily="34" charset="0"/>
                <a:cs typeface="Arial" panose="020B0604020202020204" pitchFamily="34" charset="0"/>
              </a:rPr>
              <a:t> </a:t>
            </a:r>
            <a:r>
              <a:rPr lang="en-US" sz="1700" dirty="0" err="1" smtClean="0">
                <a:solidFill>
                  <a:srgbClr val="3333CC"/>
                </a:solidFill>
                <a:latin typeface="Arial" panose="020B0604020202020204" pitchFamily="34" charset="0"/>
                <a:cs typeface="Arial" panose="020B0604020202020204" pitchFamily="34" charset="0"/>
              </a:rPr>
              <a:t>màn</a:t>
            </a:r>
            <a:r>
              <a:rPr lang="en-US" sz="1700" dirty="0" smtClean="0">
                <a:solidFill>
                  <a:srgbClr val="3333CC"/>
                </a:solidFill>
                <a:latin typeface="Arial" panose="020B0604020202020204" pitchFamily="34" charset="0"/>
                <a:cs typeface="Arial" panose="020B0604020202020204" pitchFamily="34" charset="0"/>
              </a:rPr>
              <a:t> </a:t>
            </a:r>
            <a:r>
              <a:rPr lang="en-US" sz="1700" dirty="0" err="1" smtClean="0">
                <a:solidFill>
                  <a:srgbClr val="3333CC"/>
                </a:solidFill>
                <a:latin typeface="Arial" panose="020B0604020202020204" pitchFamily="34" charset="0"/>
                <a:cs typeface="Arial" panose="020B0604020202020204" pitchFamily="34" charset="0"/>
              </a:rPr>
              <a:t>hình</a:t>
            </a:r>
            <a:endParaRPr lang="en-US" sz="17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82388"/>
            <a:ext cx="3582456" cy="691351"/>
          </a:xfrm>
          <a:prstGeom prst="rect">
            <a:avLst/>
          </a:prstGeom>
        </p:spPr>
      </p:pic>
      <p:grpSp>
        <p:nvGrpSpPr>
          <p:cNvPr id="6" name="Group 5"/>
          <p:cNvGrpSpPr/>
          <p:nvPr/>
        </p:nvGrpSpPr>
        <p:grpSpPr>
          <a:xfrm>
            <a:off x="940993" y="936789"/>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8483610" y="2928333"/>
            <a:ext cx="2789439" cy="430887"/>
          </a:xfrm>
          <a:prstGeom prst="rect">
            <a:avLst/>
          </a:prstGeom>
          <a:noFill/>
        </p:spPr>
        <p:txBody>
          <a:bodyPr wrap="square" rtlCol="0">
            <a:spAutoFit/>
          </a:bodyPr>
          <a:lstStyle/>
          <a:p>
            <a:r>
              <a:rPr lang="en-US" sz="2200" dirty="0" err="1" smtClean="0">
                <a:solidFill>
                  <a:srgbClr val="3333CC"/>
                </a:solidFill>
                <a:latin typeface="Arial" panose="020B0604020202020204" pitchFamily="34" charset="0"/>
                <a:cs typeface="Arial" panose="020B0604020202020204" pitchFamily="34" charset="0"/>
              </a:rPr>
              <a:t>Nút</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nguồn</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thân</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máy</a:t>
            </a:r>
            <a:endParaRPr lang="en-US" sz="2200" dirty="0">
              <a:solidFill>
                <a:srgbClr val="3333CC"/>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3"/>
          <a:stretch>
            <a:fillRect/>
          </a:stretch>
        </p:blipFill>
        <p:spPr>
          <a:xfrm>
            <a:off x="4205481" y="1382153"/>
            <a:ext cx="3084264" cy="4948864"/>
          </a:xfrm>
          <a:prstGeom prst="rect">
            <a:avLst/>
          </a:prstGeom>
        </p:spPr>
      </p:pic>
      <p:sp>
        <p:nvSpPr>
          <p:cNvPr id="12" name="Oval 11"/>
          <p:cNvSpPr/>
          <p:nvPr/>
        </p:nvSpPr>
        <p:spPr>
          <a:xfrm>
            <a:off x="6591866" y="2893328"/>
            <a:ext cx="532261" cy="5595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7085025" y="3173107"/>
            <a:ext cx="1431174" cy="478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60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285365" y="374379"/>
            <a:ext cx="3643985" cy="703225"/>
          </a:xfrm>
          <a:prstGeom prst="rect">
            <a:avLst/>
          </a:prstGeom>
        </p:spPr>
      </p:pic>
      <p:grpSp>
        <p:nvGrpSpPr>
          <p:cNvPr id="16" name="Group 15"/>
          <p:cNvGrpSpPr/>
          <p:nvPr/>
        </p:nvGrpSpPr>
        <p:grpSpPr>
          <a:xfrm>
            <a:off x="940993" y="1009941"/>
            <a:ext cx="3755557" cy="572494"/>
            <a:chOff x="676256" y="1379897"/>
            <a:chExt cx="3755557" cy="572494"/>
          </a:xfrm>
        </p:grpSpPr>
        <p:grpSp>
          <p:nvGrpSpPr>
            <p:cNvPr id="17" name="Group 16"/>
            <p:cNvGrpSpPr/>
            <p:nvPr/>
          </p:nvGrpSpPr>
          <p:grpSpPr>
            <a:xfrm>
              <a:off x="676256" y="1379897"/>
              <a:ext cx="421114" cy="553998"/>
              <a:chOff x="1069018" y="1379837"/>
              <a:chExt cx="421114" cy="553998"/>
            </a:xfrm>
          </p:grpSpPr>
          <p:sp>
            <p:nvSpPr>
              <p:cNvPr id="19" name="Rectangle 1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Box 19"/>
              <p:cNvSpPr txBox="1"/>
              <p:nvPr/>
            </p:nvSpPr>
            <p:spPr>
              <a:xfrm>
                <a:off x="1069018" y="1379837"/>
                <a:ext cx="397866" cy="553998"/>
              </a:xfrm>
              <a:prstGeom prst="rect">
                <a:avLst/>
              </a:prstGeom>
              <a:noFill/>
            </p:spPr>
            <p:txBody>
              <a:bodyPr wrap="none" rtlCol="0">
                <a:spAutoFit/>
              </a:bodyPr>
              <a:lstStyle/>
              <a:p>
                <a:r>
                  <a:rPr lang="en-US" sz="3000" b="1" dirty="0" smtClean="0">
                    <a:solidFill>
                      <a:schemeClr val="bg1"/>
                    </a:solidFill>
                    <a:latin typeface="Arial" panose="020B0604020202020204" pitchFamily="34" charset="0"/>
                    <a:ea typeface="Tahoma" panose="020B0604030504040204" pitchFamily="34" charset="0"/>
                    <a:cs typeface="Arial" panose="020B0604020202020204" pitchFamily="34" charset="0"/>
                  </a:rPr>
                  <a:t>1</a:t>
                </a:r>
                <a:endParaRPr lang="en-US" sz="30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
          <p:nvSpPr>
            <p:cNvPr id="18" name="TextBox 1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22" name="TextBox 21"/>
          <p:cNvSpPr txBox="1"/>
          <p:nvPr/>
        </p:nvSpPr>
        <p:spPr>
          <a:xfrm>
            <a:off x="7592011" y="5418429"/>
            <a:ext cx="2020105" cy="400110"/>
          </a:xfrm>
          <a:prstGeom prst="rect">
            <a:avLst/>
          </a:prstGeom>
          <a:noFill/>
        </p:spPr>
        <p:txBody>
          <a:bodyPr wrap="none" rtlCol="0">
            <a:spAutoFit/>
          </a:bodyPr>
          <a:lstStyle/>
          <a:p>
            <a:r>
              <a:rPr lang="en-US" sz="2000" dirty="0" err="1" smtClean="0">
                <a:solidFill>
                  <a:srgbClr val="3333CC"/>
                </a:solidFill>
                <a:latin typeface="Arial" panose="020B0604020202020204" pitchFamily="34" charset="0"/>
                <a:cs typeface="Arial" panose="020B0604020202020204" pitchFamily="34" charset="0"/>
              </a:rPr>
              <a:t>Máy</a:t>
            </a:r>
            <a:r>
              <a:rPr lang="en-US" sz="2000" dirty="0" smtClean="0">
                <a:solidFill>
                  <a:srgbClr val="3333CC"/>
                </a:solidFill>
                <a:latin typeface="Arial" panose="020B0604020202020204" pitchFamily="34" charset="0"/>
                <a:cs typeface="Arial" panose="020B0604020202020204" pitchFamily="34" charset="0"/>
              </a:rPr>
              <a:t> </a:t>
            </a:r>
            <a:r>
              <a:rPr lang="en-US" sz="2000" dirty="0" err="1" smtClean="0">
                <a:solidFill>
                  <a:srgbClr val="3333CC"/>
                </a:solidFill>
                <a:latin typeface="Arial" panose="020B0604020202020204" pitchFamily="34" charset="0"/>
                <a:cs typeface="Arial" panose="020B0604020202020204" pitchFamily="34" charset="0"/>
              </a:rPr>
              <a:t>tính</a:t>
            </a:r>
            <a:r>
              <a:rPr lang="en-US" sz="2000" dirty="0" smtClean="0">
                <a:solidFill>
                  <a:srgbClr val="3333CC"/>
                </a:solidFill>
                <a:latin typeface="Arial" panose="020B0604020202020204" pitchFamily="34" charset="0"/>
                <a:cs typeface="Arial" panose="020B0604020202020204" pitchFamily="34" charset="0"/>
              </a:rPr>
              <a:t> </a:t>
            </a:r>
            <a:r>
              <a:rPr lang="en-US" sz="2000" dirty="0" err="1" smtClean="0">
                <a:solidFill>
                  <a:srgbClr val="3333CC"/>
                </a:solidFill>
                <a:latin typeface="Arial" panose="020B0604020202020204" pitchFamily="34" charset="0"/>
                <a:cs typeface="Arial" panose="020B0604020202020204" pitchFamily="34" charset="0"/>
              </a:rPr>
              <a:t>để</a:t>
            </a:r>
            <a:r>
              <a:rPr lang="en-US" sz="2000" dirty="0" smtClean="0">
                <a:solidFill>
                  <a:srgbClr val="3333CC"/>
                </a:solidFill>
                <a:latin typeface="Arial" panose="020B0604020202020204" pitchFamily="34" charset="0"/>
                <a:cs typeface="Arial" panose="020B0604020202020204" pitchFamily="34" charset="0"/>
              </a:rPr>
              <a:t> </a:t>
            </a:r>
            <a:r>
              <a:rPr lang="en-US" sz="2000" dirty="0" err="1" smtClean="0">
                <a:solidFill>
                  <a:srgbClr val="3333CC"/>
                </a:solidFill>
                <a:latin typeface="Arial" panose="020B0604020202020204" pitchFamily="34" charset="0"/>
                <a:cs typeface="Arial" panose="020B0604020202020204" pitchFamily="34" charset="0"/>
              </a:rPr>
              <a:t>bàn</a:t>
            </a:r>
            <a:endParaRPr lang="en-US" sz="2000" dirty="0">
              <a:solidFill>
                <a:srgbClr val="3333CC"/>
              </a:solidFill>
              <a:latin typeface="Arial" panose="020B0604020202020204" pitchFamily="34" charset="0"/>
              <a:cs typeface="Arial" panose="020B0604020202020204" pitchFamily="34" charset="0"/>
            </a:endParaRPr>
          </a:p>
        </p:txBody>
      </p:sp>
      <p:sp>
        <p:nvSpPr>
          <p:cNvPr id="2" name="Rounded Rectangle 1"/>
          <p:cNvSpPr/>
          <p:nvPr/>
        </p:nvSpPr>
        <p:spPr>
          <a:xfrm>
            <a:off x="1054780" y="2057402"/>
            <a:ext cx="3987867" cy="307510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lnSpc>
                <a:spcPct val="114000"/>
              </a:lnSpc>
            </a:pPr>
            <a:r>
              <a:rPr lang="en-US" sz="2400" dirty="0" err="1">
                <a:solidFill>
                  <a:schemeClr val="bg1"/>
                </a:solidFill>
                <a:latin typeface="Arial" panose="020B0604020202020204" pitchFamily="34" charset="0"/>
                <a:cs typeface="Arial" panose="020B0604020202020204" pitchFamily="34" charset="0"/>
              </a:rPr>
              <a:t>Thực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hiện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các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thao</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tác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sau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đây</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để</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khởi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động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máy</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tính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và</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quan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sát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màn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hình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hoàn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thành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khởi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động</a:t>
            </a:r>
            <a:endParaRPr lang="en-US" sz="2400" dirty="0">
              <a:solidFill>
                <a:schemeClr val="bg1"/>
              </a:solidFill>
              <a:latin typeface="Arial" panose="020B0604020202020204" pitchFamily="34" charset="0"/>
              <a:cs typeface="Arial" panose="020B0604020202020204" pitchFamily="34" charset="0"/>
            </a:endParaRPr>
          </a:p>
        </p:txBody>
      </p:sp>
      <p:grpSp>
        <p:nvGrpSpPr>
          <p:cNvPr id="5" name="Group 4"/>
          <p:cNvGrpSpPr/>
          <p:nvPr/>
        </p:nvGrpSpPr>
        <p:grpSpPr>
          <a:xfrm>
            <a:off x="5653577" y="1998998"/>
            <a:ext cx="5373011" cy="3308318"/>
            <a:chOff x="5653577" y="1998998"/>
            <a:chExt cx="5373011" cy="3308318"/>
          </a:xfrm>
        </p:grpSpPr>
        <p:grpSp>
          <p:nvGrpSpPr>
            <p:cNvPr id="33" name="Group 32"/>
            <p:cNvGrpSpPr/>
            <p:nvPr/>
          </p:nvGrpSpPr>
          <p:grpSpPr>
            <a:xfrm>
              <a:off x="5653577" y="1998998"/>
              <a:ext cx="5373011" cy="3308318"/>
              <a:chOff x="2605382" y="1454211"/>
              <a:chExt cx="6961699" cy="3832229"/>
            </a:xfrm>
          </p:grpSpPr>
          <p:grpSp>
            <p:nvGrpSpPr>
              <p:cNvPr id="21" name="Group 20"/>
              <p:cNvGrpSpPr/>
              <p:nvPr/>
            </p:nvGrpSpPr>
            <p:grpSpPr>
              <a:xfrm>
                <a:off x="2605382" y="1454211"/>
                <a:ext cx="6961699" cy="3832229"/>
                <a:chOff x="3369658" y="1883391"/>
                <a:chExt cx="7060788" cy="4497958"/>
              </a:xfrm>
            </p:grpSpPr>
            <p:grpSp>
              <p:nvGrpSpPr>
                <p:cNvPr id="11" name="Group 10"/>
                <p:cNvGrpSpPr/>
                <p:nvPr/>
              </p:nvGrpSpPr>
              <p:grpSpPr>
                <a:xfrm>
                  <a:off x="3369658" y="1883391"/>
                  <a:ext cx="4037380" cy="3067225"/>
                  <a:chOff x="812779" y="1419258"/>
                  <a:chExt cx="6795247" cy="5200650"/>
                </a:xfrm>
              </p:grpSpPr>
              <p:pic>
                <p:nvPicPr>
                  <p:cNvPr id="12" name="Picture 11"/>
                  <p:cNvPicPr>
                    <a:picLocks noChangeAspect="1"/>
                  </p:cNvPicPr>
                  <p:nvPr/>
                </p:nvPicPr>
                <p:blipFill>
                  <a:blip r:embed="rId3"/>
                  <a:stretch>
                    <a:fillRect/>
                  </a:stretch>
                </p:blipFill>
                <p:spPr>
                  <a:xfrm>
                    <a:off x="826226" y="1419258"/>
                    <a:ext cx="6781800" cy="5200650"/>
                  </a:xfrm>
                  <a:prstGeom prst="rect">
                    <a:avLst/>
                  </a:prstGeom>
                </p:spPr>
              </p:pic>
              <p:pic>
                <p:nvPicPr>
                  <p:cNvPr id="13" name="Picture 12"/>
                  <p:cNvPicPr>
                    <a:picLocks noChangeAspect="1"/>
                  </p:cNvPicPr>
                  <p:nvPr/>
                </p:nvPicPr>
                <p:blipFill>
                  <a:blip r:embed="rId4"/>
                  <a:stretch>
                    <a:fillRect/>
                  </a:stretch>
                </p:blipFill>
                <p:spPr>
                  <a:xfrm>
                    <a:off x="812779" y="6231871"/>
                    <a:ext cx="333375" cy="388037"/>
                  </a:xfrm>
                  <a:prstGeom prst="rect">
                    <a:avLst/>
                  </a:prstGeom>
                </p:spPr>
              </p:pic>
            </p:grpSp>
            <p:pic>
              <p:nvPicPr>
                <p:cNvPr id="14" name="Picture 13"/>
                <p:cNvPicPr>
                  <a:picLocks noChangeAspect="1"/>
                </p:cNvPicPr>
                <p:nvPr/>
              </p:nvPicPr>
              <p:blipFill>
                <a:blip r:embed="rId5"/>
                <a:stretch>
                  <a:fillRect/>
                </a:stretch>
              </p:blipFill>
              <p:spPr>
                <a:xfrm>
                  <a:off x="7974963" y="1883391"/>
                  <a:ext cx="2455483" cy="4080682"/>
                </a:xfrm>
                <a:prstGeom prst="rect">
                  <a:avLst/>
                </a:prstGeom>
              </p:spPr>
            </p:pic>
            <p:pic>
              <p:nvPicPr>
                <p:cNvPr id="3" name="Picture 2"/>
                <p:cNvPicPr>
                  <a:picLocks noChangeAspect="1"/>
                </p:cNvPicPr>
                <p:nvPr/>
              </p:nvPicPr>
              <p:blipFill rotWithShape="1">
                <a:blip r:embed="rId6"/>
                <a:srcRect l="311" t="3890" r="-1"/>
                <a:stretch/>
              </p:blipFill>
              <p:spPr>
                <a:xfrm>
                  <a:off x="3739491" y="5131457"/>
                  <a:ext cx="3817674" cy="1249892"/>
                </a:xfrm>
                <a:prstGeom prst="rect">
                  <a:avLst/>
                </a:prstGeom>
              </p:spPr>
            </p:pic>
          </p:grpSp>
          <p:sp>
            <p:nvSpPr>
              <p:cNvPr id="30" name="Freeform 29"/>
              <p:cNvSpPr/>
              <p:nvPr/>
            </p:nvSpPr>
            <p:spPr>
              <a:xfrm>
                <a:off x="6442830" y="3466532"/>
                <a:ext cx="851247" cy="941696"/>
              </a:xfrm>
              <a:custGeom>
                <a:avLst/>
                <a:gdLst>
                  <a:gd name="connsiteX0" fmla="*/ 12560 w 817778"/>
                  <a:gd name="connsiteY0" fmla="*/ 846161 h 846161"/>
                  <a:gd name="connsiteX1" fmla="*/ 67151 w 817778"/>
                  <a:gd name="connsiteY1" fmla="*/ 518615 h 846161"/>
                  <a:gd name="connsiteX2" fmla="*/ 531175 w 817778"/>
                  <a:gd name="connsiteY2" fmla="*/ 395785 h 846161"/>
                  <a:gd name="connsiteX3" fmla="*/ 817778 w 817778"/>
                  <a:gd name="connsiteY3" fmla="*/ 0 h 846161"/>
                </a:gdLst>
                <a:ahLst/>
                <a:cxnLst>
                  <a:cxn ang="0">
                    <a:pos x="connsiteX0" y="connsiteY0"/>
                  </a:cxn>
                  <a:cxn ang="0">
                    <a:pos x="connsiteX1" y="connsiteY1"/>
                  </a:cxn>
                  <a:cxn ang="0">
                    <a:pos x="connsiteX2" y="connsiteY2"/>
                  </a:cxn>
                  <a:cxn ang="0">
                    <a:pos x="connsiteX3" y="connsiteY3"/>
                  </a:cxn>
                </a:cxnLst>
                <a:rect l="l" t="t" r="r" b="b"/>
                <a:pathLst>
                  <a:path w="817778" h="846161">
                    <a:moveTo>
                      <a:pt x="12560" y="846161"/>
                    </a:moveTo>
                    <a:cubicBezTo>
                      <a:pt x="-3363" y="719919"/>
                      <a:pt x="-19285" y="593678"/>
                      <a:pt x="67151" y="518615"/>
                    </a:cubicBezTo>
                    <a:cubicBezTo>
                      <a:pt x="153587" y="443552"/>
                      <a:pt x="406071" y="482221"/>
                      <a:pt x="531175" y="395785"/>
                    </a:cubicBezTo>
                    <a:cubicBezTo>
                      <a:pt x="656279" y="309349"/>
                      <a:pt x="737028" y="154674"/>
                      <a:pt x="817778" y="0"/>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Freeform 30"/>
              <p:cNvSpPr/>
              <p:nvPr/>
            </p:nvSpPr>
            <p:spPr>
              <a:xfrm>
                <a:off x="4585009" y="3289593"/>
                <a:ext cx="2726255" cy="941213"/>
              </a:xfrm>
              <a:custGeom>
                <a:avLst/>
                <a:gdLst>
                  <a:gd name="connsiteX0" fmla="*/ 55230 w 2726255"/>
                  <a:gd name="connsiteY0" fmla="*/ 941213 h 941213"/>
                  <a:gd name="connsiteX1" fmla="*/ 137116 w 2726255"/>
                  <a:gd name="connsiteY1" fmla="*/ 900270 h 941213"/>
                  <a:gd name="connsiteX2" fmla="*/ 1242585 w 2726255"/>
                  <a:gd name="connsiteY2" fmla="*/ 859327 h 941213"/>
                  <a:gd name="connsiteX3" fmla="*/ 1843087 w 2726255"/>
                  <a:gd name="connsiteY3" fmla="*/ 436246 h 941213"/>
                  <a:gd name="connsiteX4" fmla="*/ 2197928 w 2726255"/>
                  <a:gd name="connsiteY4" fmla="*/ 422598 h 941213"/>
                  <a:gd name="connsiteX5" fmla="*/ 2675600 w 2726255"/>
                  <a:gd name="connsiteY5" fmla="*/ 26813 h 941213"/>
                  <a:gd name="connsiteX6" fmla="*/ 2689248 w 2726255"/>
                  <a:gd name="connsiteY6" fmla="*/ 67756 h 94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6255" h="941213">
                    <a:moveTo>
                      <a:pt x="55230" y="941213"/>
                    </a:moveTo>
                    <a:cubicBezTo>
                      <a:pt x="-2774" y="927565"/>
                      <a:pt x="-60777" y="913918"/>
                      <a:pt x="137116" y="900270"/>
                    </a:cubicBezTo>
                    <a:cubicBezTo>
                      <a:pt x="335009" y="886622"/>
                      <a:pt x="958257" y="936664"/>
                      <a:pt x="1242585" y="859327"/>
                    </a:cubicBezTo>
                    <a:cubicBezTo>
                      <a:pt x="1526913" y="781990"/>
                      <a:pt x="1683863" y="509034"/>
                      <a:pt x="1843087" y="436246"/>
                    </a:cubicBezTo>
                    <a:cubicBezTo>
                      <a:pt x="2002311" y="363458"/>
                      <a:pt x="2059176" y="490837"/>
                      <a:pt x="2197928" y="422598"/>
                    </a:cubicBezTo>
                    <a:cubicBezTo>
                      <a:pt x="2336680" y="354359"/>
                      <a:pt x="2593713" y="85953"/>
                      <a:pt x="2675600" y="26813"/>
                    </a:cubicBezTo>
                    <a:cubicBezTo>
                      <a:pt x="2757487" y="-32327"/>
                      <a:pt x="2723367" y="17714"/>
                      <a:pt x="2689248" y="67756"/>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Freeform 31"/>
              <p:cNvSpPr/>
              <p:nvPr/>
            </p:nvSpPr>
            <p:spPr>
              <a:xfrm>
                <a:off x="5540658" y="3033630"/>
                <a:ext cx="1770036" cy="651923"/>
              </a:xfrm>
              <a:custGeom>
                <a:avLst/>
                <a:gdLst>
                  <a:gd name="connsiteX0" fmla="*/ 95867 w 1770036"/>
                  <a:gd name="connsiteY0" fmla="*/ 419253 h 651923"/>
                  <a:gd name="connsiteX1" fmla="*/ 95867 w 1770036"/>
                  <a:gd name="connsiteY1" fmla="*/ 651265 h 651923"/>
                  <a:gd name="connsiteX2" fmla="*/ 1092154 w 1770036"/>
                  <a:gd name="connsiteY2" fmla="*/ 473844 h 651923"/>
                  <a:gd name="connsiteX3" fmla="*/ 1706303 w 1770036"/>
                  <a:gd name="connsiteY3" fmla="*/ 50763 h 651923"/>
                  <a:gd name="connsiteX4" fmla="*/ 1719951 w 1770036"/>
                  <a:gd name="connsiteY4" fmla="*/ 23468 h 651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036" h="651923">
                    <a:moveTo>
                      <a:pt x="95867" y="419253"/>
                    </a:moveTo>
                    <a:cubicBezTo>
                      <a:pt x="12843" y="530710"/>
                      <a:pt x="-70181" y="642167"/>
                      <a:pt x="95867" y="651265"/>
                    </a:cubicBezTo>
                    <a:cubicBezTo>
                      <a:pt x="261915" y="660363"/>
                      <a:pt x="823748" y="573928"/>
                      <a:pt x="1092154" y="473844"/>
                    </a:cubicBezTo>
                    <a:cubicBezTo>
                      <a:pt x="1360560" y="373760"/>
                      <a:pt x="1601670" y="125826"/>
                      <a:pt x="1706303" y="50763"/>
                    </a:cubicBezTo>
                    <a:cubicBezTo>
                      <a:pt x="1810936" y="-24300"/>
                      <a:pt x="1765443" y="-416"/>
                      <a:pt x="1719951" y="23468"/>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7"/>
            <a:stretch>
              <a:fillRect/>
            </a:stretch>
          </p:blipFill>
          <p:spPr>
            <a:xfrm>
              <a:off x="5747134" y="2072474"/>
              <a:ext cx="2882718" cy="1581143"/>
            </a:xfrm>
            <a:prstGeom prst="rect">
              <a:avLst/>
            </a:prstGeom>
          </p:spPr>
        </p:pic>
      </p:grpSp>
    </p:spTree>
    <p:extLst>
      <p:ext uri="{BB962C8B-B14F-4D97-AF65-F5344CB8AC3E}">
        <p14:creationId xmlns:p14="http://schemas.microsoft.com/office/powerpoint/2010/main" val="62492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11358" y="1486421"/>
            <a:ext cx="7779808" cy="4820249"/>
            <a:chOff x="2945297" y="2078592"/>
            <a:chExt cx="6548326" cy="4081027"/>
          </a:xfrm>
        </p:grpSpPr>
        <p:grpSp>
          <p:nvGrpSpPr>
            <p:cNvPr id="15" name="Group 14"/>
            <p:cNvGrpSpPr/>
            <p:nvPr/>
          </p:nvGrpSpPr>
          <p:grpSpPr>
            <a:xfrm>
              <a:off x="2945297" y="2078592"/>
              <a:ext cx="6548326" cy="4081027"/>
              <a:chOff x="2605382" y="1454211"/>
              <a:chExt cx="6961699" cy="3832229"/>
            </a:xfrm>
          </p:grpSpPr>
          <p:grpSp>
            <p:nvGrpSpPr>
              <p:cNvPr id="21" name="Group 20"/>
              <p:cNvGrpSpPr/>
              <p:nvPr/>
            </p:nvGrpSpPr>
            <p:grpSpPr>
              <a:xfrm>
                <a:off x="2605382" y="1454211"/>
                <a:ext cx="6961699" cy="3832229"/>
                <a:chOff x="3369658" y="1883391"/>
                <a:chExt cx="7060788" cy="4497958"/>
              </a:xfrm>
            </p:grpSpPr>
            <p:grpSp>
              <p:nvGrpSpPr>
                <p:cNvPr id="25" name="Group 24"/>
                <p:cNvGrpSpPr/>
                <p:nvPr/>
              </p:nvGrpSpPr>
              <p:grpSpPr>
                <a:xfrm>
                  <a:off x="3369658" y="1883391"/>
                  <a:ext cx="4037380" cy="3067225"/>
                  <a:chOff x="812779" y="1419258"/>
                  <a:chExt cx="6795247" cy="5200650"/>
                </a:xfrm>
              </p:grpSpPr>
              <p:pic>
                <p:nvPicPr>
                  <p:cNvPr id="28" name="Picture 27"/>
                  <p:cNvPicPr>
                    <a:picLocks noChangeAspect="1"/>
                  </p:cNvPicPr>
                  <p:nvPr/>
                </p:nvPicPr>
                <p:blipFill>
                  <a:blip r:embed="rId2"/>
                  <a:stretch>
                    <a:fillRect/>
                  </a:stretch>
                </p:blipFill>
                <p:spPr>
                  <a:xfrm>
                    <a:off x="826226" y="1419258"/>
                    <a:ext cx="6781800" cy="5200650"/>
                  </a:xfrm>
                  <a:prstGeom prst="rect">
                    <a:avLst/>
                  </a:prstGeom>
                </p:spPr>
              </p:pic>
              <p:pic>
                <p:nvPicPr>
                  <p:cNvPr id="29" name="Picture 28"/>
                  <p:cNvPicPr>
                    <a:picLocks noChangeAspect="1"/>
                  </p:cNvPicPr>
                  <p:nvPr/>
                </p:nvPicPr>
                <p:blipFill>
                  <a:blip r:embed="rId3"/>
                  <a:stretch>
                    <a:fillRect/>
                  </a:stretch>
                </p:blipFill>
                <p:spPr>
                  <a:xfrm>
                    <a:off x="812779" y="6231871"/>
                    <a:ext cx="333375" cy="388037"/>
                  </a:xfrm>
                  <a:prstGeom prst="rect">
                    <a:avLst/>
                  </a:prstGeom>
                </p:spPr>
              </p:pic>
            </p:grpSp>
            <p:pic>
              <p:nvPicPr>
                <p:cNvPr id="26" name="Picture 25"/>
                <p:cNvPicPr>
                  <a:picLocks noChangeAspect="1"/>
                </p:cNvPicPr>
                <p:nvPr/>
              </p:nvPicPr>
              <p:blipFill>
                <a:blip r:embed="rId4"/>
                <a:stretch>
                  <a:fillRect/>
                </a:stretch>
              </p:blipFill>
              <p:spPr>
                <a:xfrm>
                  <a:off x="7974963" y="1883391"/>
                  <a:ext cx="2455483" cy="4080682"/>
                </a:xfrm>
                <a:prstGeom prst="rect">
                  <a:avLst/>
                </a:prstGeom>
              </p:spPr>
            </p:pic>
            <p:pic>
              <p:nvPicPr>
                <p:cNvPr id="27" name="Picture 26"/>
                <p:cNvPicPr>
                  <a:picLocks noChangeAspect="1"/>
                </p:cNvPicPr>
                <p:nvPr/>
              </p:nvPicPr>
              <p:blipFill rotWithShape="1">
                <a:blip r:embed="rId5"/>
                <a:srcRect l="311" t="3890" r="-1"/>
                <a:stretch/>
              </p:blipFill>
              <p:spPr>
                <a:xfrm>
                  <a:off x="3739491" y="5131457"/>
                  <a:ext cx="3817674" cy="1249892"/>
                </a:xfrm>
                <a:prstGeom prst="rect">
                  <a:avLst/>
                </a:prstGeom>
              </p:spPr>
            </p:pic>
          </p:grpSp>
          <p:sp>
            <p:nvSpPr>
              <p:cNvPr id="22" name="Freeform 21"/>
              <p:cNvSpPr/>
              <p:nvPr/>
            </p:nvSpPr>
            <p:spPr>
              <a:xfrm>
                <a:off x="6442830" y="3466532"/>
                <a:ext cx="851247" cy="941696"/>
              </a:xfrm>
              <a:custGeom>
                <a:avLst/>
                <a:gdLst>
                  <a:gd name="connsiteX0" fmla="*/ 12560 w 817778"/>
                  <a:gd name="connsiteY0" fmla="*/ 846161 h 846161"/>
                  <a:gd name="connsiteX1" fmla="*/ 67151 w 817778"/>
                  <a:gd name="connsiteY1" fmla="*/ 518615 h 846161"/>
                  <a:gd name="connsiteX2" fmla="*/ 531175 w 817778"/>
                  <a:gd name="connsiteY2" fmla="*/ 395785 h 846161"/>
                  <a:gd name="connsiteX3" fmla="*/ 817778 w 817778"/>
                  <a:gd name="connsiteY3" fmla="*/ 0 h 846161"/>
                </a:gdLst>
                <a:ahLst/>
                <a:cxnLst>
                  <a:cxn ang="0">
                    <a:pos x="connsiteX0" y="connsiteY0"/>
                  </a:cxn>
                  <a:cxn ang="0">
                    <a:pos x="connsiteX1" y="connsiteY1"/>
                  </a:cxn>
                  <a:cxn ang="0">
                    <a:pos x="connsiteX2" y="connsiteY2"/>
                  </a:cxn>
                  <a:cxn ang="0">
                    <a:pos x="connsiteX3" y="connsiteY3"/>
                  </a:cxn>
                </a:cxnLst>
                <a:rect l="l" t="t" r="r" b="b"/>
                <a:pathLst>
                  <a:path w="817778" h="846161">
                    <a:moveTo>
                      <a:pt x="12560" y="846161"/>
                    </a:moveTo>
                    <a:cubicBezTo>
                      <a:pt x="-3363" y="719919"/>
                      <a:pt x="-19285" y="593678"/>
                      <a:pt x="67151" y="518615"/>
                    </a:cubicBezTo>
                    <a:cubicBezTo>
                      <a:pt x="153587" y="443552"/>
                      <a:pt x="406071" y="482221"/>
                      <a:pt x="531175" y="395785"/>
                    </a:cubicBezTo>
                    <a:cubicBezTo>
                      <a:pt x="656279" y="309349"/>
                      <a:pt x="737028" y="154674"/>
                      <a:pt x="817778" y="0"/>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Freeform 22"/>
              <p:cNvSpPr/>
              <p:nvPr/>
            </p:nvSpPr>
            <p:spPr>
              <a:xfrm>
                <a:off x="4585009" y="3289593"/>
                <a:ext cx="2726255" cy="941213"/>
              </a:xfrm>
              <a:custGeom>
                <a:avLst/>
                <a:gdLst>
                  <a:gd name="connsiteX0" fmla="*/ 55230 w 2726255"/>
                  <a:gd name="connsiteY0" fmla="*/ 941213 h 941213"/>
                  <a:gd name="connsiteX1" fmla="*/ 137116 w 2726255"/>
                  <a:gd name="connsiteY1" fmla="*/ 900270 h 941213"/>
                  <a:gd name="connsiteX2" fmla="*/ 1242585 w 2726255"/>
                  <a:gd name="connsiteY2" fmla="*/ 859327 h 941213"/>
                  <a:gd name="connsiteX3" fmla="*/ 1843087 w 2726255"/>
                  <a:gd name="connsiteY3" fmla="*/ 436246 h 941213"/>
                  <a:gd name="connsiteX4" fmla="*/ 2197928 w 2726255"/>
                  <a:gd name="connsiteY4" fmla="*/ 422598 h 941213"/>
                  <a:gd name="connsiteX5" fmla="*/ 2675600 w 2726255"/>
                  <a:gd name="connsiteY5" fmla="*/ 26813 h 941213"/>
                  <a:gd name="connsiteX6" fmla="*/ 2689248 w 2726255"/>
                  <a:gd name="connsiteY6" fmla="*/ 67756 h 94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6255" h="941213">
                    <a:moveTo>
                      <a:pt x="55230" y="941213"/>
                    </a:moveTo>
                    <a:cubicBezTo>
                      <a:pt x="-2774" y="927565"/>
                      <a:pt x="-60777" y="913918"/>
                      <a:pt x="137116" y="900270"/>
                    </a:cubicBezTo>
                    <a:cubicBezTo>
                      <a:pt x="335009" y="886622"/>
                      <a:pt x="958257" y="936664"/>
                      <a:pt x="1242585" y="859327"/>
                    </a:cubicBezTo>
                    <a:cubicBezTo>
                      <a:pt x="1526913" y="781990"/>
                      <a:pt x="1683863" y="509034"/>
                      <a:pt x="1843087" y="436246"/>
                    </a:cubicBezTo>
                    <a:cubicBezTo>
                      <a:pt x="2002311" y="363458"/>
                      <a:pt x="2059176" y="490837"/>
                      <a:pt x="2197928" y="422598"/>
                    </a:cubicBezTo>
                    <a:cubicBezTo>
                      <a:pt x="2336680" y="354359"/>
                      <a:pt x="2593713" y="85953"/>
                      <a:pt x="2675600" y="26813"/>
                    </a:cubicBezTo>
                    <a:cubicBezTo>
                      <a:pt x="2757487" y="-32327"/>
                      <a:pt x="2723367" y="17714"/>
                      <a:pt x="2689248" y="67756"/>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Freeform 23"/>
              <p:cNvSpPr/>
              <p:nvPr/>
            </p:nvSpPr>
            <p:spPr>
              <a:xfrm>
                <a:off x="5540658" y="3033630"/>
                <a:ext cx="1770036" cy="651923"/>
              </a:xfrm>
              <a:custGeom>
                <a:avLst/>
                <a:gdLst>
                  <a:gd name="connsiteX0" fmla="*/ 95867 w 1770036"/>
                  <a:gd name="connsiteY0" fmla="*/ 419253 h 651923"/>
                  <a:gd name="connsiteX1" fmla="*/ 95867 w 1770036"/>
                  <a:gd name="connsiteY1" fmla="*/ 651265 h 651923"/>
                  <a:gd name="connsiteX2" fmla="*/ 1092154 w 1770036"/>
                  <a:gd name="connsiteY2" fmla="*/ 473844 h 651923"/>
                  <a:gd name="connsiteX3" fmla="*/ 1706303 w 1770036"/>
                  <a:gd name="connsiteY3" fmla="*/ 50763 h 651923"/>
                  <a:gd name="connsiteX4" fmla="*/ 1719951 w 1770036"/>
                  <a:gd name="connsiteY4" fmla="*/ 23468 h 651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036" h="651923">
                    <a:moveTo>
                      <a:pt x="95867" y="419253"/>
                    </a:moveTo>
                    <a:cubicBezTo>
                      <a:pt x="12843" y="530710"/>
                      <a:pt x="-70181" y="642167"/>
                      <a:pt x="95867" y="651265"/>
                    </a:cubicBezTo>
                    <a:cubicBezTo>
                      <a:pt x="261915" y="660363"/>
                      <a:pt x="823748" y="573928"/>
                      <a:pt x="1092154" y="473844"/>
                    </a:cubicBezTo>
                    <a:cubicBezTo>
                      <a:pt x="1360560" y="373760"/>
                      <a:pt x="1601670" y="125826"/>
                      <a:pt x="1706303" y="50763"/>
                    </a:cubicBezTo>
                    <a:cubicBezTo>
                      <a:pt x="1810936" y="-24300"/>
                      <a:pt x="1765443" y="-416"/>
                      <a:pt x="1719951" y="23468"/>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30" name="Picture 29"/>
            <p:cNvPicPr>
              <a:picLocks noChangeAspect="1"/>
            </p:cNvPicPr>
            <p:nvPr/>
          </p:nvPicPr>
          <p:blipFill>
            <a:blip r:embed="rId6"/>
            <a:stretch>
              <a:fillRect/>
            </a:stretch>
          </p:blipFill>
          <p:spPr>
            <a:xfrm>
              <a:off x="3046671" y="2162175"/>
              <a:ext cx="3517738" cy="1964904"/>
            </a:xfrm>
            <a:prstGeom prst="rect">
              <a:avLst/>
            </a:prstGeom>
          </p:spPr>
        </p:pic>
      </p:grpSp>
      <p:sp>
        <p:nvSpPr>
          <p:cNvPr id="2" name="TextBox 1"/>
          <p:cNvSpPr txBox="1"/>
          <p:nvPr/>
        </p:nvSpPr>
        <p:spPr>
          <a:xfrm>
            <a:off x="551212" y="413607"/>
            <a:ext cx="4135280" cy="461665"/>
          </a:xfrm>
          <a:prstGeom prst="rect">
            <a:avLst/>
          </a:prstGeom>
          <a:noFill/>
        </p:spPr>
        <p:txBody>
          <a:bodyPr wrap="square" rtlCol="0">
            <a:spAutoFit/>
          </a:bodyPr>
          <a:lstStyle/>
          <a:p>
            <a:pPr marL="338138" indent="-338138"/>
            <a:r>
              <a:rPr lang="en-US" sz="2400" dirty="0">
                <a:solidFill>
                  <a:srgbClr val="FF0000"/>
                </a:solidFill>
                <a:latin typeface="Arial" panose="020B0604020202020204" pitchFamily="34" charset="0"/>
                <a:cs typeface="Arial" panose="020B0604020202020204" pitchFamily="34" charset="0"/>
              </a:rPr>
              <a:t>[</a:t>
            </a:r>
            <a:r>
              <a:rPr lang="en-US" sz="2400" dirty="0" smtClean="0">
                <a:solidFill>
                  <a:srgbClr val="FF0000"/>
                </a:solidFill>
                <a:latin typeface="Arial" panose="020B0604020202020204" pitchFamily="34" charset="0"/>
                <a:cs typeface="Arial" panose="020B0604020202020204" pitchFamily="34" charset="0"/>
              </a:rPr>
              <a:t>1] </a:t>
            </a:r>
            <a:r>
              <a:rPr lang="en-US" sz="2400" dirty="0" err="1" smtClean="0">
                <a:solidFill>
                  <a:srgbClr val="3333CC"/>
                </a:solidFill>
                <a:latin typeface="Arial" panose="020B0604020202020204" pitchFamily="34" charset="0"/>
                <a:cs typeface="Arial" panose="020B0604020202020204" pitchFamily="34" charset="0"/>
              </a:rPr>
              <a:t>Nhấn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nút</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nguồn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màn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hình</a:t>
            </a:r>
            <a:endParaRPr lang="en-US" sz="2400" dirty="0">
              <a:solidFill>
                <a:srgbClr val="3333CC"/>
              </a:solidFill>
              <a:latin typeface="Arial" panose="020B0604020202020204" pitchFamily="34" charset="0"/>
              <a:cs typeface="Arial" panose="020B0604020202020204" pitchFamily="34" charset="0"/>
            </a:endParaRPr>
          </a:p>
        </p:txBody>
      </p:sp>
      <p:sp>
        <p:nvSpPr>
          <p:cNvPr id="31" name="TextBox 30"/>
          <p:cNvSpPr txBox="1"/>
          <p:nvPr/>
        </p:nvSpPr>
        <p:spPr>
          <a:xfrm>
            <a:off x="6499766" y="408983"/>
            <a:ext cx="4809650" cy="461665"/>
          </a:xfrm>
          <a:prstGeom prst="rect">
            <a:avLst/>
          </a:prstGeom>
          <a:noFill/>
        </p:spPr>
        <p:txBody>
          <a:bodyPr wrap="square" rtlCol="0">
            <a:spAutoFit/>
          </a:bodyPr>
          <a:lstStyle/>
          <a:p>
            <a:pPr marL="338138" indent="-338138"/>
            <a:r>
              <a:rPr lang="en-US" sz="2400" dirty="0" smtClean="0">
                <a:solidFill>
                  <a:srgbClr val="FF0000"/>
                </a:solidFill>
                <a:latin typeface="Arial" panose="020B0604020202020204" pitchFamily="34" charset="0"/>
                <a:cs typeface="Arial" panose="020B0604020202020204" pitchFamily="34" charset="0"/>
              </a:rPr>
              <a:t>[2] </a:t>
            </a:r>
            <a:r>
              <a:rPr lang="en-US" sz="2400" dirty="0" err="1" smtClean="0">
                <a:solidFill>
                  <a:srgbClr val="3333CC"/>
                </a:solidFill>
                <a:latin typeface="Arial" panose="020B0604020202020204" pitchFamily="34" charset="0"/>
                <a:cs typeface="Arial" panose="020B0604020202020204" pitchFamily="34" charset="0"/>
              </a:rPr>
              <a:t>Nhấn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nút</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nguồn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trên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thân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máy</a:t>
            </a:r>
            <a:endParaRPr lang="en-US" sz="2400" dirty="0">
              <a:solidFill>
                <a:srgbClr val="3333CC"/>
              </a:solidFill>
              <a:latin typeface="Arial" panose="020B0604020202020204" pitchFamily="34" charset="0"/>
              <a:cs typeface="Arial" panose="020B0604020202020204" pitchFamily="34" charset="0"/>
            </a:endParaRPr>
          </a:p>
        </p:txBody>
      </p:sp>
      <p:sp>
        <p:nvSpPr>
          <p:cNvPr id="32" name="Oval 31"/>
          <p:cNvSpPr/>
          <p:nvPr/>
        </p:nvSpPr>
        <p:spPr>
          <a:xfrm>
            <a:off x="6478442" y="3820239"/>
            <a:ext cx="158342" cy="2053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2304902" y="803902"/>
            <a:ext cx="4167970" cy="30348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517617" y="803902"/>
            <a:ext cx="1044464" cy="20737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9430632" y="2877670"/>
            <a:ext cx="345379" cy="3905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75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304902" y="1478769"/>
            <a:ext cx="7860490" cy="4719918"/>
            <a:chOff x="1875181" y="766483"/>
            <a:chExt cx="8237008" cy="5405717"/>
          </a:xfrm>
        </p:grpSpPr>
        <p:grpSp>
          <p:nvGrpSpPr>
            <p:cNvPr id="15" name="Group 14"/>
            <p:cNvGrpSpPr/>
            <p:nvPr/>
          </p:nvGrpSpPr>
          <p:grpSpPr>
            <a:xfrm>
              <a:off x="1875181" y="766483"/>
              <a:ext cx="8237008" cy="5405717"/>
              <a:chOff x="2605382" y="1454211"/>
              <a:chExt cx="6961699" cy="3832229"/>
            </a:xfrm>
          </p:grpSpPr>
          <p:grpSp>
            <p:nvGrpSpPr>
              <p:cNvPr id="21" name="Group 20"/>
              <p:cNvGrpSpPr/>
              <p:nvPr/>
            </p:nvGrpSpPr>
            <p:grpSpPr>
              <a:xfrm>
                <a:off x="2605382" y="1454211"/>
                <a:ext cx="6961699" cy="3832229"/>
                <a:chOff x="3369658" y="1883391"/>
                <a:chExt cx="7060788" cy="4497958"/>
              </a:xfrm>
            </p:grpSpPr>
            <p:grpSp>
              <p:nvGrpSpPr>
                <p:cNvPr id="25" name="Group 24"/>
                <p:cNvGrpSpPr/>
                <p:nvPr/>
              </p:nvGrpSpPr>
              <p:grpSpPr>
                <a:xfrm>
                  <a:off x="3369658" y="1883391"/>
                  <a:ext cx="4037380" cy="3067225"/>
                  <a:chOff x="812779" y="1419258"/>
                  <a:chExt cx="6795247" cy="5200650"/>
                </a:xfrm>
              </p:grpSpPr>
              <p:pic>
                <p:nvPicPr>
                  <p:cNvPr id="28" name="Picture 27"/>
                  <p:cNvPicPr>
                    <a:picLocks noChangeAspect="1"/>
                  </p:cNvPicPr>
                  <p:nvPr/>
                </p:nvPicPr>
                <p:blipFill>
                  <a:blip r:embed="rId2"/>
                  <a:stretch>
                    <a:fillRect/>
                  </a:stretch>
                </p:blipFill>
                <p:spPr>
                  <a:xfrm>
                    <a:off x="826226" y="1419258"/>
                    <a:ext cx="6781800" cy="5200650"/>
                  </a:xfrm>
                  <a:prstGeom prst="rect">
                    <a:avLst/>
                  </a:prstGeom>
                </p:spPr>
              </p:pic>
              <p:pic>
                <p:nvPicPr>
                  <p:cNvPr id="29" name="Picture 28"/>
                  <p:cNvPicPr>
                    <a:picLocks noChangeAspect="1"/>
                  </p:cNvPicPr>
                  <p:nvPr/>
                </p:nvPicPr>
                <p:blipFill>
                  <a:blip r:embed="rId3"/>
                  <a:stretch>
                    <a:fillRect/>
                  </a:stretch>
                </p:blipFill>
                <p:spPr>
                  <a:xfrm>
                    <a:off x="812779" y="6231871"/>
                    <a:ext cx="333375" cy="388037"/>
                  </a:xfrm>
                  <a:prstGeom prst="rect">
                    <a:avLst/>
                  </a:prstGeom>
                </p:spPr>
              </p:pic>
            </p:grpSp>
            <p:pic>
              <p:nvPicPr>
                <p:cNvPr id="26" name="Picture 25"/>
                <p:cNvPicPr>
                  <a:picLocks noChangeAspect="1"/>
                </p:cNvPicPr>
                <p:nvPr/>
              </p:nvPicPr>
              <p:blipFill>
                <a:blip r:embed="rId4"/>
                <a:stretch>
                  <a:fillRect/>
                </a:stretch>
              </p:blipFill>
              <p:spPr>
                <a:xfrm>
                  <a:off x="7974963" y="1883391"/>
                  <a:ext cx="2455483" cy="4080682"/>
                </a:xfrm>
                <a:prstGeom prst="rect">
                  <a:avLst/>
                </a:prstGeom>
              </p:spPr>
            </p:pic>
            <p:pic>
              <p:nvPicPr>
                <p:cNvPr id="27" name="Picture 26"/>
                <p:cNvPicPr>
                  <a:picLocks noChangeAspect="1"/>
                </p:cNvPicPr>
                <p:nvPr/>
              </p:nvPicPr>
              <p:blipFill rotWithShape="1">
                <a:blip r:embed="rId5"/>
                <a:srcRect l="311" t="3890" r="-1"/>
                <a:stretch/>
              </p:blipFill>
              <p:spPr>
                <a:xfrm>
                  <a:off x="3739491" y="5131457"/>
                  <a:ext cx="3817674" cy="1249892"/>
                </a:xfrm>
                <a:prstGeom prst="rect">
                  <a:avLst/>
                </a:prstGeom>
              </p:spPr>
            </p:pic>
          </p:grpSp>
          <p:sp>
            <p:nvSpPr>
              <p:cNvPr id="22" name="Freeform 21"/>
              <p:cNvSpPr/>
              <p:nvPr/>
            </p:nvSpPr>
            <p:spPr>
              <a:xfrm>
                <a:off x="6442830" y="3466532"/>
                <a:ext cx="851247" cy="941696"/>
              </a:xfrm>
              <a:custGeom>
                <a:avLst/>
                <a:gdLst>
                  <a:gd name="connsiteX0" fmla="*/ 12560 w 817778"/>
                  <a:gd name="connsiteY0" fmla="*/ 846161 h 846161"/>
                  <a:gd name="connsiteX1" fmla="*/ 67151 w 817778"/>
                  <a:gd name="connsiteY1" fmla="*/ 518615 h 846161"/>
                  <a:gd name="connsiteX2" fmla="*/ 531175 w 817778"/>
                  <a:gd name="connsiteY2" fmla="*/ 395785 h 846161"/>
                  <a:gd name="connsiteX3" fmla="*/ 817778 w 817778"/>
                  <a:gd name="connsiteY3" fmla="*/ 0 h 846161"/>
                </a:gdLst>
                <a:ahLst/>
                <a:cxnLst>
                  <a:cxn ang="0">
                    <a:pos x="connsiteX0" y="connsiteY0"/>
                  </a:cxn>
                  <a:cxn ang="0">
                    <a:pos x="connsiteX1" y="connsiteY1"/>
                  </a:cxn>
                  <a:cxn ang="0">
                    <a:pos x="connsiteX2" y="connsiteY2"/>
                  </a:cxn>
                  <a:cxn ang="0">
                    <a:pos x="connsiteX3" y="connsiteY3"/>
                  </a:cxn>
                </a:cxnLst>
                <a:rect l="l" t="t" r="r" b="b"/>
                <a:pathLst>
                  <a:path w="817778" h="846161">
                    <a:moveTo>
                      <a:pt x="12560" y="846161"/>
                    </a:moveTo>
                    <a:cubicBezTo>
                      <a:pt x="-3363" y="719919"/>
                      <a:pt x="-19285" y="593678"/>
                      <a:pt x="67151" y="518615"/>
                    </a:cubicBezTo>
                    <a:cubicBezTo>
                      <a:pt x="153587" y="443552"/>
                      <a:pt x="406071" y="482221"/>
                      <a:pt x="531175" y="395785"/>
                    </a:cubicBezTo>
                    <a:cubicBezTo>
                      <a:pt x="656279" y="309349"/>
                      <a:pt x="737028" y="154674"/>
                      <a:pt x="817778" y="0"/>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Freeform 22"/>
              <p:cNvSpPr/>
              <p:nvPr/>
            </p:nvSpPr>
            <p:spPr>
              <a:xfrm>
                <a:off x="4585009" y="3289593"/>
                <a:ext cx="2726255" cy="941213"/>
              </a:xfrm>
              <a:custGeom>
                <a:avLst/>
                <a:gdLst>
                  <a:gd name="connsiteX0" fmla="*/ 55230 w 2726255"/>
                  <a:gd name="connsiteY0" fmla="*/ 941213 h 941213"/>
                  <a:gd name="connsiteX1" fmla="*/ 137116 w 2726255"/>
                  <a:gd name="connsiteY1" fmla="*/ 900270 h 941213"/>
                  <a:gd name="connsiteX2" fmla="*/ 1242585 w 2726255"/>
                  <a:gd name="connsiteY2" fmla="*/ 859327 h 941213"/>
                  <a:gd name="connsiteX3" fmla="*/ 1843087 w 2726255"/>
                  <a:gd name="connsiteY3" fmla="*/ 436246 h 941213"/>
                  <a:gd name="connsiteX4" fmla="*/ 2197928 w 2726255"/>
                  <a:gd name="connsiteY4" fmla="*/ 422598 h 941213"/>
                  <a:gd name="connsiteX5" fmla="*/ 2675600 w 2726255"/>
                  <a:gd name="connsiteY5" fmla="*/ 26813 h 941213"/>
                  <a:gd name="connsiteX6" fmla="*/ 2689248 w 2726255"/>
                  <a:gd name="connsiteY6" fmla="*/ 67756 h 94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6255" h="941213">
                    <a:moveTo>
                      <a:pt x="55230" y="941213"/>
                    </a:moveTo>
                    <a:cubicBezTo>
                      <a:pt x="-2774" y="927565"/>
                      <a:pt x="-60777" y="913918"/>
                      <a:pt x="137116" y="900270"/>
                    </a:cubicBezTo>
                    <a:cubicBezTo>
                      <a:pt x="335009" y="886622"/>
                      <a:pt x="958257" y="936664"/>
                      <a:pt x="1242585" y="859327"/>
                    </a:cubicBezTo>
                    <a:cubicBezTo>
                      <a:pt x="1526913" y="781990"/>
                      <a:pt x="1683863" y="509034"/>
                      <a:pt x="1843087" y="436246"/>
                    </a:cubicBezTo>
                    <a:cubicBezTo>
                      <a:pt x="2002311" y="363458"/>
                      <a:pt x="2059176" y="490837"/>
                      <a:pt x="2197928" y="422598"/>
                    </a:cubicBezTo>
                    <a:cubicBezTo>
                      <a:pt x="2336680" y="354359"/>
                      <a:pt x="2593713" y="85953"/>
                      <a:pt x="2675600" y="26813"/>
                    </a:cubicBezTo>
                    <a:cubicBezTo>
                      <a:pt x="2757487" y="-32327"/>
                      <a:pt x="2723367" y="17714"/>
                      <a:pt x="2689248" y="67756"/>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Freeform 23"/>
              <p:cNvSpPr/>
              <p:nvPr/>
            </p:nvSpPr>
            <p:spPr>
              <a:xfrm>
                <a:off x="5540658" y="3033630"/>
                <a:ext cx="1770036" cy="651923"/>
              </a:xfrm>
              <a:custGeom>
                <a:avLst/>
                <a:gdLst>
                  <a:gd name="connsiteX0" fmla="*/ 95867 w 1770036"/>
                  <a:gd name="connsiteY0" fmla="*/ 419253 h 651923"/>
                  <a:gd name="connsiteX1" fmla="*/ 95867 w 1770036"/>
                  <a:gd name="connsiteY1" fmla="*/ 651265 h 651923"/>
                  <a:gd name="connsiteX2" fmla="*/ 1092154 w 1770036"/>
                  <a:gd name="connsiteY2" fmla="*/ 473844 h 651923"/>
                  <a:gd name="connsiteX3" fmla="*/ 1706303 w 1770036"/>
                  <a:gd name="connsiteY3" fmla="*/ 50763 h 651923"/>
                  <a:gd name="connsiteX4" fmla="*/ 1719951 w 1770036"/>
                  <a:gd name="connsiteY4" fmla="*/ 23468 h 651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036" h="651923">
                    <a:moveTo>
                      <a:pt x="95867" y="419253"/>
                    </a:moveTo>
                    <a:cubicBezTo>
                      <a:pt x="12843" y="530710"/>
                      <a:pt x="-70181" y="642167"/>
                      <a:pt x="95867" y="651265"/>
                    </a:cubicBezTo>
                    <a:cubicBezTo>
                      <a:pt x="261915" y="660363"/>
                      <a:pt x="823748" y="573928"/>
                      <a:pt x="1092154" y="473844"/>
                    </a:cubicBezTo>
                    <a:cubicBezTo>
                      <a:pt x="1360560" y="373760"/>
                      <a:pt x="1601670" y="125826"/>
                      <a:pt x="1706303" y="50763"/>
                    </a:cubicBezTo>
                    <a:cubicBezTo>
                      <a:pt x="1810936" y="-24300"/>
                      <a:pt x="1765443" y="-416"/>
                      <a:pt x="1719951" y="23468"/>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1" name="Group 10"/>
            <p:cNvGrpSpPr/>
            <p:nvPr/>
          </p:nvGrpSpPr>
          <p:grpSpPr>
            <a:xfrm>
              <a:off x="2050686" y="905604"/>
              <a:ext cx="4364923" cy="2577184"/>
              <a:chOff x="2524124" y="495233"/>
              <a:chExt cx="8798299" cy="4938779"/>
            </a:xfrm>
          </p:grpSpPr>
          <p:pic>
            <p:nvPicPr>
              <p:cNvPr id="5" name="Picture 4"/>
              <p:cNvPicPr>
                <a:picLocks noChangeAspect="1"/>
              </p:cNvPicPr>
              <p:nvPr/>
            </p:nvPicPr>
            <p:blipFill>
              <a:blip r:embed="rId6"/>
              <a:stretch>
                <a:fillRect/>
              </a:stretch>
            </p:blipFill>
            <p:spPr>
              <a:xfrm>
                <a:off x="2524124" y="495233"/>
                <a:ext cx="8798299" cy="4938779"/>
              </a:xfrm>
              <a:prstGeom prst="rect">
                <a:avLst/>
              </a:prstGeom>
            </p:spPr>
          </p:pic>
          <p:pic>
            <p:nvPicPr>
              <p:cNvPr id="7" name="Picture 6"/>
              <p:cNvPicPr>
                <a:picLocks noChangeAspect="1"/>
              </p:cNvPicPr>
              <p:nvPr/>
            </p:nvPicPr>
            <p:blipFill>
              <a:blip r:embed="rId7"/>
              <a:stretch>
                <a:fillRect/>
              </a:stretch>
            </p:blipFill>
            <p:spPr>
              <a:xfrm>
                <a:off x="4472704" y="1235825"/>
                <a:ext cx="75946" cy="1540626"/>
              </a:xfrm>
              <a:prstGeom prst="rect">
                <a:avLst/>
              </a:prstGeom>
            </p:spPr>
          </p:pic>
          <p:pic>
            <p:nvPicPr>
              <p:cNvPr id="8" name="Picture 7"/>
              <p:cNvPicPr>
                <a:picLocks noChangeAspect="1"/>
              </p:cNvPicPr>
              <p:nvPr/>
            </p:nvPicPr>
            <p:blipFill>
              <a:blip r:embed="rId8"/>
              <a:stretch>
                <a:fillRect/>
              </a:stretch>
            </p:blipFill>
            <p:spPr>
              <a:xfrm>
                <a:off x="3912524" y="1208633"/>
                <a:ext cx="620316" cy="89530"/>
              </a:xfrm>
              <a:prstGeom prst="rect">
                <a:avLst/>
              </a:prstGeom>
            </p:spPr>
          </p:pic>
          <p:pic>
            <p:nvPicPr>
              <p:cNvPr id="9" name="Picture 8"/>
              <p:cNvPicPr>
                <a:picLocks noChangeAspect="1"/>
              </p:cNvPicPr>
              <p:nvPr/>
            </p:nvPicPr>
            <p:blipFill>
              <a:blip r:embed="rId9"/>
              <a:stretch>
                <a:fillRect/>
              </a:stretch>
            </p:blipFill>
            <p:spPr>
              <a:xfrm>
                <a:off x="3934402" y="2695531"/>
                <a:ext cx="605579" cy="121113"/>
              </a:xfrm>
              <a:prstGeom prst="rect">
                <a:avLst/>
              </a:prstGeom>
            </p:spPr>
          </p:pic>
          <p:pic>
            <p:nvPicPr>
              <p:cNvPr id="10" name="Picture 9"/>
              <p:cNvPicPr>
                <a:picLocks noChangeAspect="1"/>
              </p:cNvPicPr>
              <p:nvPr/>
            </p:nvPicPr>
            <p:blipFill>
              <a:blip r:embed="rId10"/>
              <a:stretch>
                <a:fillRect/>
              </a:stretch>
            </p:blipFill>
            <p:spPr>
              <a:xfrm>
                <a:off x="3912524" y="1292621"/>
                <a:ext cx="79927" cy="1402910"/>
              </a:xfrm>
              <a:prstGeom prst="rect">
                <a:avLst/>
              </a:prstGeom>
            </p:spPr>
          </p:pic>
        </p:grpSp>
      </p:grpSp>
      <p:sp>
        <p:nvSpPr>
          <p:cNvPr id="37" name="TextBox 36"/>
          <p:cNvSpPr txBox="1"/>
          <p:nvPr/>
        </p:nvSpPr>
        <p:spPr>
          <a:xfrm>
            <a:off x="551211" y="413607"/>
            <a:ext cx="5067925" cy="461665"/>
          </a:xfrm>
          <a:prstGeom prst="rect">
            <a:avLst/>
          </a:prstGeom>
          <a:noFill/>
        </p:spPr>
        <p:txBody>
          <a:bodyPr wrap="square" rtlCol="0">
            <a:spAutoFit/>
          </a:bodyPr>
          <a:lstStyle/>
          <a:p>
            <a:pPr marL="338138" indent="-338138"/>
            <a:r>
              <a:rPr lang="en-US" sz="2400" dirty="0" err="1" smtClean="0">
                <a:solidFill>
                  <a:srgbClr val="3333CC"/>
                </a:solidFill>
                <a:latin typeface="Arial" panose="020B0604020202020204" pitchFamily="34" charset="0"/>
                <a:cs typeface="Arial" panose="020B0604020202020204" pitchFamily="34" charset="0"/>
              </a:rPr>
              <a:t>Màn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hình</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khi</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hoàn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thành</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khởi</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động</a:t>
            </a:r>
            <a:endParaRPr lang="en-US" sz="2400" dirty="0">
              <a:solidFill>
                <a:srgbClr val="3333CC"/>
              </a:solidFill>
              <a:latin typeface="Arial" panose="020B0604020202020204" pitchFamily="34" charset="0"/>
              <a:cs typeface="Arial" panose="020B0604020202020204" pitchFamily="34" charset="0"/>
            </a:endParaRPr>
          </a:p>
        </p:txBody>
      </p:sp>
      <p:cxnSp>
        <p:nvCxnSpPr>
          <p:cNvPr id="39" name="Straight Arrow Connector 38"/>
          <p:cNvCxnSpPr/>
          <p:nvPr/>
        </p:nvCxnSpPr>
        <p:spPr>
          <a:xfrm>
            <a:off x="2304902" y="803902"/>
            <a:ext cx="2131172" cy="19214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10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309282"/>
            <a:ext cx="3582456" cy="691351"/>
          </a:xfrm>
          <a:prstGeom prst="rect">
            <a:avLst/>
          </a:prstGeom>
        </p:spPr>
      </p:pic>
      <p:grpSp>
        <p:nvGrpSpPr>
          <p:cNvPr id="6" name="Group 5"/>
          <p:cNvGrpSpPr/>
          <p:nvPr/>
        </p:nvGrpSpPr>
        <p:grpSpPr>
          <a:xfrm>
            <a:off x="940993" y="954001"/>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1" name="Cloud 10"/>
          <p:cNvSpPr/>
          <p:nvPr/>
        </p:nvSpPr>
        <p:spPr>
          <a:xfrm>
            <a:off x="1155956" y="2360145"/>
            <a:ext cx="9704822" cy="2534585"/>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err="1">
                <a:latin typeface="Arial" panose="020B0604020202020204" pitchFamily="34" charset="0"/>
                <a:cs typeface="Arial" panose="020B0604020202020204" pitchFamily="34" charset="0"/>
              </a:rPr>
              <a:t>Để</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khởi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động</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máy</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tính</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em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làm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thế</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nào</a:t>
            </a:r>
            <a:r>
              <a:rPr lang="en-US" sz="25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74794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648</Words>
  <Application>Microsoft Office PowerPoint</Application>
  <PresentationFormat>Widescreen</PresentationFormat>
  <Paragraphs>82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MrHong</cp:lastModifiedBy>
  <cp:revision>80</cp:revision>
  <dcterms:created xsi:type="dcterms:W3CDTF">2022-01-27T15:18:21Z</dcterms:created>
  <dcterms:modified xsi:type="dcterms:W3CDTF">2022-05-12T07:22:13Z</dcterms:modified>
</cp:coreProperties>
</file>