
<file path=[Content_Types].xml><?xml version="1.0" encoding="utf-8"?>
<Types xmlns="http://schemas.openxmlformats.org/package/2006/content-types">
  <Default Extension="mp3" ContentType="audio/mpeg"/>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2.xml" ContentType="application/vnd.openxmlformats-officedocument.presentationml.notesSlide+xml"/>
  <Override PartName="/ppt/theme/themeOverride7.xml" ContentType="application/vnd.openxmlformats-officedocument.themeOverride+xml"/>
  <Override PartName="/ppt/notesSlides/notesSlide3.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4.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5.xml" ContentType="application/vnd.openxmlformats-officedocument.presentationml.notesSlide+xml"/>
  <Override PartName="/ppt/theme/themeOverride12.xml" ContentType="application/vnd.openxmlformats-officedocument.themeOverride+xml"/>
  <Override PartName="/ppt/notesSlides/notesSlide6.xml" ContentType="application/vnd.openxmlformats-officedocument.presentationml.notesSlide+xml"/>
  <Override PartName="/ppt/theme/themeOverride13.xml" ContentType="application/vnd.openxmlformats-officedocument.themeOverride+xml"/>
  <Override PartName="/ppt/notesSlides/notesSlide7.xml" ContentType="application/vnd.openxmlformats-officedocument.presentationml.notesSlide+xml"/>
  <Override PartName="/ppt/theme/themeOverride14.xml" ContentType="application/vnd.openxmlformats-officedocument.themeOverride+xml"/>
  <Override PartName="/ppt/notesSlides/notesSlide8.xml" ContentType="application/vnd.openxmlformats-officedocument.presentationml.notesSlide+xml"/>
  <Override PartName="/ppt/theme/themeOverride15.xml" ContentType="application/vnd.openxmlformats-officedocument.themeOverride+xml"/>
  <Override PartName="/ppt/notesSlides/notesSlide9.xml" ContentType="application/vnd.openxmlformats-officedocument.presentationml.notesSlide+xml"/>
  <Override PartName="/ppt/theme/themeOverride1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67" r:id="rId3"/>
    <p:sldId id="269" r:id="rId4"/>
    <p:sldId id="260" r:id="rId5"/>
    <p:sldId id="271" r:id="rId6"/>
    <p:sldId id="256" r:id="rId7"/>
    <p:sldId id="273" r:id="rId8"/>
    <p:sldId id="274" r:id="rId9"/>
    <p:sldId id="268" r:id="rId10"/>
    <p:sldId id="275" r:id="rId11"/>
    <p:sldId id="279" r:id="rId12"/>
    <p:sldId id="277" r:id="rId13"/>
    <p:sldId id="329" r:id="rId14"/>
    <p:sldId id="540" r:id="rId15"/>
    <p:sldId id="336" r:id="rId16"/>
    <p:sldId id="332" r:id="rId17"/>
    <p:sldId id="312" r:id="rId18"/>
    <p:sldId id="547" r:id="rId19"/>
    <p:sldId id="333" r:id="rId20"/>
    <p:sldId id="549" r:id="rId21"/>
    <p:sldId id="334" r:id="rId22"/>
    <p:sldId id="552" r:id="rId23"/>
    <p:sldId id="276" r:id="rId24"/>
    <p:sldId id="551" r:id="rId25"/>
    <p:sldId id="550" r:id="rId26"/>
    <p:sldId id="553" r:id="rId27"/>
    <p:sldId id="555" r:id="rId28"/>
    <p:sldId id="562" r:id="rId29"/>
    <p:sldId id="576" r:id="rId30"/>
    <p:sldId id="563" r:id="rId31"/>
    <p:sldId id="284" r:id="rId32"/>
    <p:sldId id="556" r:id="rId33"/>
    <p:sldId id="567" r:id="rId34"/>
    <p:sldId id="299" r:id="rId35"/>
    <p:sldId id="300" r:id="rId36"/>
    <p:sldId id="301" r:id="rId37"/>
    <p:sldId id="566" r:id="rId38"/>
    <p:sldId id="557" r:id="rId39"/>
    <p:sldId id="568" r:id="rId40"/>
    <p:sldId id="569" r:id="rId41"/>
    <p:sldId id="561" r:id="rId42"/>
    <p:sldId id="570" r:id="rId43"/>
    <p:sldId id="558" r:id="rId44"/>
    <p:sldId id="571" r:id="rId45"/>
    <p:sldId id="572" r:id="rId46"/>
    <p:sldId id="554" r:id="rId47"/>
    <p:sldId id="586" r:id="rId48"/>
    <p:sldId id="266" r:id="rId49"/>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FF"/>
    <a:srgbClr val="93DBFF"/>
    <a:srgbClr val="AFE4FF"/>
    <a:srgbClr val="F22CF7"/>
    <a:srgbClr val="D846B9"/>
    <a:srgbClr val="B2DE82"/>
    <a:srgbClr val="FF0066"/>
    <a:srgbClr val="EC8EFC"/>
    <a:srgbClr val="F5B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C20B3B8-A7D1-4B55-A55B-C70DC023A472}" type="datetimeFigureOut">
              <a:rPr lang="en-US" smtClean="0"/>
              <a:t>12/18/2025</a:t>
            </a:fld>
            <a:endParaRPr lang="en-US"/>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01F610A2-2D14-4AB0-9D0B-D6814D61C17D}" type="slidenum">
              <a:rPr lang="en-US" smtClean="0"/>
              <a:t>‹#›</a:t>
            </a:fld>
            <a:endParaRPr lang="en-US"/>
          </a:p>
        </p:txBody>
      </p:sp>
    </p:spTree>
    <p:extLst>
      <p:ext uri="{BB962C8B-B14F-4D97-AF65-F5344CB8AC3E}">
        <p14:creationId xmlns:p14="http://schemas.microsoft.com/office/powerpoint/2010/main" val="779521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622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t>16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0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249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6681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94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192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C094D4-2376-4C60-98C2-0F70F108006B}" type="datetimeFigureOut">
              <a:rPr lang="en-US" smtClean="0"/>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455658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094D4-2376-4C60-98C2-0F70F108006B}" type="datetimeFigureOut">
              <a:rPr lang="en-US" smtClean="0"/>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260690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094D4-2376-4C60-98C2-0F70F108006B}" type="datetimeFigureOut">
              <a:rPr lang="en-US" smtClean="0"/>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532350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2"/>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2749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25C094D4-2376-4C60-98C2-0F70F108006B}" type="datetimeFigureOut">
              <a:rPr lang="en-US" smtClean="0"/>
              <a:t>12/18/2025</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880461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25C094D4-2376-4C60-98C2-0F70F108006B}" type="datetimeFigureOut">
              <a:rPr lang="en-US" smtClean="0"/>
              <a:t>12/18/2025</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646837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25C094D4-2376-4C60-98C2-0F70F108006B}" type="datetimeFigureOut">
              <a:rPr lang="en-US" smtClean="0"/>
              <a:t>12/18/2025</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2751791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25C094D4-2376-4C60-98C2-0F70F108006B}" type="datetimeFigureOut">
              <a:rPr lang="en-US" smtClean="0"/>
              <a:t>12/18/2025</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160631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25C094D4-2376-4C60-98C2-0F70F108006B}" type="datetimeFigureOut">
              <a:rPr lang="en-US" smtClean="0"/>
              <a:t>12/18/2025</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244094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25C094D4-2376-4C60-98C2-0F70F108006B}" type="datetimeFigureOut">
              <a:rPr lang="en-US" smtClean="0"/>
              <a:t>12/18/2025</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409198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25C094D4-2376-4C60-98C2-0F70F108006B}" type="datetimeFigureOut">
              <a:rPr lang="en-US" smtClean="0"/>
              <a:t>12/18/2025</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64260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094D4-2376-4C60-98C2-0F70F108006B}" type="datetimeFigureOut">
              <a:rPr lang="en-US" smtClean="0"/>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857311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25C094D4-2376-4C60-98C2-0F70F108006B}" type="datetimeFigureOut">
              <a:rPr lang="en-US" smtClean="0"/>
              <a:t>12/18/2025</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2365936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25C094D4-2376-4C60-98C2-0F70F108006B}" type="datetimeFigureOut">
              <a:rPr lang="en-US" smtClean="0"/>
              <a:t>12/18/2025</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4022676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25C094D4-2376-4C60-98C2-0F70F108006B}" type="datetimeFigureOut">
              <a:rPr lang="en-US" smtClean="0"/>
              <a:t>12/18/2025</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839034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25C094D4-2376-4C60-98C2-0F70F108006B}" type="datetimeFigureOut">
              <a:rPr lang="en-US" smtClean="0"/>
              <a:t>12/18/2025</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41811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C094D4-2376-4C60-98C2-0F70F108006B}" type="datetimeFigureOut">
              <a:rPr lang="en-US" smtClean="0"/>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59527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C094D4-2376-4C60-98C2-0F70F108006B}" type="datetimeFigureOut">
              <a:rPr lang="en-US" smtClean="0"/>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138818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C094D4-2376-4C60-98C2-0F70F108006B}" type="datetimeFigureOut">
              <a:rPr lang="en-US" smtClean="0"/>
              <a:t>12/18/2025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144815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C094D4-2376-4C60-98C2-0F70F108006B}" type="datetimeFigureOut">
              <a:rPr lang="en-US" smtClean="0"/>
              <a:t>12/18/2025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182752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C094D4-2376-4C60-98C2-0F70F108006B}" type="datetimeFigureOut">
              <a:rPr lang="en-US" smtClean="0"/>
              <a:t>12/18/2025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201694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C094D4-2376-4C60-98C2-0F70F108006B}" type="datetimeFigureOut">
              <a:rPr lang="en-US" smtClean="0"/>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403889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C094D4-2376-4C60-98C2-0F70F108006B}" type="datetimeFigureOut">
              <a:rPr lang="en-US" smtClean="0"/>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E2D96E-EA7D-4721-8FB0-65ABF5ACA01A}" type="slidenum">
              <a:rPr lang="en-US" smtClean="0"/>
              <a:t>‹#›</a:t>
            </a:fld>
            <a:endParaRPr lang="en-US"/>
          </a:p>
        </p:txBody>
      </p:sp>
    </p:spTree>
    <p:extLst>
      <p:ext uri="{BB962C8B-B14F-4D97-AF65-F5344CB8AC3E}">
        <p14:creationId xmlns:p14="http://schemas.microsoft.com/office/powerpoint/2010/main" val="3897553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094D4-2376-4C60-98C2-0F70F108006B}" type="datetimeFigureOut">
              <a:rPr lang="en-US" smtClean="0"/>
              <a:t>12/18/2025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283505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094D4-2376-4C60-98C2-0F70F108006B}" type="datetimeFigureOut">
              <a:rPr lang="en-US" smtClean="0"/>
              <a:t>12/18/2025</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2D96E-EA7D-4721-8FB0-65ABF5ACA01A}" type="slidenum">
              <a:rPr lang="en-US" smtClean="0"/>
              <a:t>‹#›</a:t>
            </a:fld>
            <a:endParaRPr lang="en-US"/>
          </a:p>
        </p:txBody>
      </p:sp>
    </p:spTree>
    <p:extLst>
      <p:ext uri="{BB962C8B-B14F-4D97-AF65-F5344CB8AC3E}">
        <p14:creationId xmlns:p14="http://schemas.microsoft.com/office/powerpoint/2010/main" val="327460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media" Target="../media/media4.mp3"/><Relationship Id="rId13" Type="http://schemas.openxmlformats.org/officeDocument/2006/relationships/image" Target="../media/image5.png"/><Relationship Id="rId18" Type="http://schemas.openxmlformats.org/officeDocument/2006/relationships/image" Target="../media/image10.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audio" Target="../media/audio2.wav"/><Relationship Id="rId17" Type="http://schemas.openxmlformats.org/officeDocument/2006/relationships/image" Target="../media/image9.gif"/><Relationship Id="rId2" Type="http://schemas.openxmlformats.org/officeDocument/2006/relationships/audio" Target="NULL" TargetMode="External"/><Relationship Id="rId16" Type="http://schemas.openxmlformats.org/officeDocument/2006/relationships/image" Target="../media/image8.gif"/><Relationship Id="rId20" Type="http://schemas.openxmlformats.org/officeDocument/2006/relationships/image" Target="../media/image12.gif"/><Relationship Id="rId1" Type="http://schemas.openxmlformats.org/officeDocument/2006/relationships/themeOverride" Target="../theme/themeOverride1.xml"/><Relationship Id="rId6" Type="http://schemas.microsoft.com/office/2007/relationships/media" Target="../media/media3.mp3"/><Relationship Id="rId11" Type="http://schemas.openxmlformats.org/officeDocument/2006/relationships/audio" Target="../media/audio1.wav"/><Relationship Id="rId5" Type="http://schemas.openxmlformats.org/officeDocument/2006/relationships/audio" Target="../media/media2.mp3"/><Relationship Id="rId15" Type="http://schemas.openxmlformats.org/officeDocument/2006/relationships/image" Target="../media/image7.png"/><Relationship Id="rId10" Type="http://schemas.openxmlformats.org/officeDocument/2006/relationships/slideLayout" Target="../slideLayouts/slideLayout13.xml"/><Relationship Id="rId19" Type="http://schemas.openxmlformats.org/officeDocument/2006/relationships/image" Target="../media/image11.png"/><Relationship Id="rId4" Type="http://schemas.microsoft.com/office/2007/relationships/media" Target="../media/media2.mp3"/><Relationship Id="rId9" Type="http://schemas.openxmlformats.org/officeDocument/2006/relationships/audio" Target="../media/media4.mp3"/><Relationship Id="rId1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47.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3.wav"/><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audio" Target="file:///C:\Documents%20and%20Settings\Admin\My%20Documents\Downloads\Music\LOP%20CHUNG%20MINH%20DOAN%20KET.mp3" TargetMode="External"/><Relationship Id="rId6" Type="http://schemas.openxmlformats.org/officeDocument/2006/relationships/image" Target="../media/image46.gif"/><Relationship Id="rId11" Type="http://schemas.openxmlformats.org/officeDocument/2006/relationships/image" Target="../media/image51.png"/><Relationship Id="rId5" Type="http://schemas.openxmlformats.org/officeDocument/2006/relationships/image" Target="../media/image45.gif"/><Relationship Id="rId10" Type="http://schemas.openxmlformats.org/officeDocument/2006/relationships/image" Target="../media/image50.gif"/><Relationship Id="rId4" Type="http://schemas.openxmlformats.org/officeDocument/2006/relationships/image" Target="../media/image44.wmf"/><Relationship Id="rId9" Type="http://schemas.openxmlformats.org/officeDocument/2006/relationships/image" Target="../media/image49.gif"/></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7.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audio" Target="NULL" TargetMode="External"/><Relationship Id="rId16" Type="http://schemas.openxmlformats.org/officeDocument/2006/relationships/image" Target="../media/image9.gif"/><Relationship Id="rId1" Type="http://schemas.openxmlformats.org/officeDocument/2006/relationships/themeOverride" Target="../theme/themeOverride2.xml"/><Relationship Id="rId6" Type="http://schemas.microsoft.com/office/2007/relationships/media" Target="../media/media3.mp3"/><Relationship Id="rId11" Type="http://schemas.openxmlformats.org/officeDocument/2006/relationships/audio" Target="../media/audio3.wav"/><Relationship Id="rId5" Type="http://schemas.openxmlformats.org/officeDocument/2006/relationships/audio" Target="../media/media2.mp3"/><Relationship Id="rId15" Type="http://schemas.openxmlformats.org/officeDocument/2006/relationships/image" Target="../media/image8.gif"/><Relationship Id="rId10" Type="http://schemas.openxmlformats.org/officeDocument/2006/relationships/audio" Target="../media/audio1.wav"/><Relationship Id="rId19" Type="http://schemas.openxmlformats.org/officeDocument/2006/relationships/image" Target="../media/image12.gif"/><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5.png"/><Relationship Id="rId18" Type="http://schemas.openxmlformats.org/officeDocument/2006/relationships/image" Target="../media/image12.gif"/><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14.png"/><Relationship Id="rId17" Type="http://schemas.openxmlformats.org/officeDocument/2006/relationships/image" Target="../media/image11.png"/><Relationship Id="rId2" Type="http://schemas.openxmlformats.org/officeDocument/2006/relationships/audio" Target="NULL" TargetMode="External"/><Relationship Id="rId16" Type="http://schemas.openxmlformats.org/officeDocument/2006/relationships/image" Target="../media/image10.png"/><Relationship Id="rId1" Type="http://schemas.openxmlformats.org/officeDocument/2006/relationships/themeOverride" Target="../theme/themeOverride3.xml"/><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media/media2.mp3"/><Relationship Id="rId15" Type="http://schemas.openxmlformats.org/officeDocument/2006/relationships/image" Target="../media/image9.gif"/><Relationship Id="rId10" Type="http://schemas.openxmlformats.org/officeDocument/2006/relationships/audio" Target="../media/audio3.wav"/><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8.gif"/></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6.png"/><Relationship Id="rId18" Type="http://schemas.openxmlformats.org/officeDocument/2006/relationships/image" Target="../media/image12.gif"/><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audio" Target="NULL" TargetMode="External"/><Relationship Id="rId16" Type="http://schemas.openxmlformats.org/officeDocument/2006/relationships/image" Target="../media/image10.png"/><Relationship Id="rId1" Type="http://schemas.openxmlformats.org/officeDocument/2006/relationships/themeOverride" Target="../theme/themeOverride4.xml"/><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media/media2.mp3"/><Relationship Id="rId15" Type="http://schemas.openxmlformats.org/officeDocument/2006/relationships/image" Target="../media/image9.gif"/><Relationship Id="rId10" Type="http://schemas.openxmlformats.org/officeDocument/2006/relationships/audio" Target="../media/audio3.wav"/><Relationship Id="rId19" Type="http://schemas.openxmlformats.org/officeDocument/2006/relationships/image" Target="../media/image17.png"/><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8.gif"/></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9.png"/><Relationship Id="rId18" Type="http://schemas.openxmlformats.org/officeDocument/2006/relationships/image" Target="../media/image12.gif"/><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18.png"/><Relationship Id="rId17" Type="http://schemas.openxmlformats.org/officeDocument/2006/relationships/image" Target="../media/image11.png"/><Relationship Id="rId2" Type="http://schemas.openxmlformats.org/officeDocument/2006/relationships/audio" Target="NULL" TargetMode="External"/><Relationship Id="rId16" Type="http://schemas.openxmlformats.org/officeDocument/2006/relationships/image" Target="../media/image10.png"/><Relationship Id="rId1" Type="http://schemas.openxmlformats.org/officeDocument/2006/relationships/themeOverride" Target="../theme/themeOverride5.xml"/><Relationship Id="rId6" Type="http://schemas.microsoft.com/office/2007/relationships/media" Target="../media/media3.mp3"/><Relationship Id="rId11" Type="http://schemas.openxmlformats.org/officeDocument/2006/relationships/image" Target="../media/image5.png"/><Relationship Id="rId5" Type="http://schemas.openxmlformats.org/officeDocument/2006/relationships/audio" Target="../media/media2.mp3"/><Relationship Id="rId15" Type="http://schemas.openxmlformats.org/officeDocument/2006/relationships/image" Target="../media/image9.gif"/><Relationship Id="rId10" Type="http://schemas.openxmlformats.org/officeDocument/2006/relationships/audio" Target="../media/audio3.wav"/><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8.gif"/></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0.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audio" Target="../media/media3.mp3"/><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audio" Target="NULL" TargetMode="External"/><Relationship Id="rId16" Type="http://schemas.openxmlformats.org/officeDocument/2006/relationships/image" Target="../media/image9.gif"/><Relationship Id="rId1" Type="http://schemas.openxmlformats.org/officeDocument/2006/relationships/themeOverride" Target="../theme/themeOverride6.xml"/><Relationship Id="rId6" Type="http://schemas.microsoft.com/office/2007/relationships/media" Target="../media/media3.mp3"/><Relationship Id="rId11" Type="http://schemas.openxmlformats.org/officeDocument/2006/relationships/audio" Target="../media/audio3.wav"/><Relationship Id="rId5" Type="http://schemas.openxmlformats.org/officeDocument/2006/relationships/audio" Target="../media/media2.mp3"/><Relationship Id="rId15" Type="http://schemas.openxmlformats.org/officeDocument/2006/relationships/image" Target="../media/image8.gif"/><Relationship Id="rId10" Type="http://schemas.openxmlformats.org/officeDocument/2006/relationships/audio" Target="../media/audio1.wav"/><Relationship Id="rId19" Type="http://schemas.openxmlformats.org/officeDocument/2006/relationships/image" Target="../media/image12.gif"/><Relationship Id="rId4" Type="http://schemas.microsoft.com/office/2007/relationships/media" Target="../media/media2.mp3"/><Relationship Id="rId9" Type="http://schemas.openxmlformats.org/officeDocument/2006/relationships/audio" Target="../media/audio2.wav"/><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052" name="WordArt 10" descr="Paper bag"/>
          <p:cNvSpPr>
            <a:spLocks noChangeArrowheads="1" noChangeShapeType="1" noTextEdit="1"/>
          </p:cNvSpPr>
          <p:nvPr/>
        </p:nvSpPr>
        <p:spPr bwMode="auto">
          <a:xfrm>
            <a:off x="4499429" y="2000538"/>
            <a:ext cx="6366590" cy="2083331"/>
          </a:xfrm>
          <a:prstGeom prst="rect">
            <a:avLst/>
          </a:prstGeom>
        </p:spPr>
        <p:txBody>
          <a:bodyPr wrap="none" fromWordArt="1">
            <a:prstTxWarp prst="textPlain">
              <a:avLst>
                <a:gd name="adj" fmla="val 50000"/>
              </a:avLst>
            </a:prstTxWarp>
          </a:bodyPr>
          <a:lstStyle/>
          <a:p>
            <a:pPr algn="ctr"/>
            <a:r>
              <a:rPr lang="en-US" sz="2800" kern="10" dirty="0">
                <a:ln w="9525">
                  <a:solidFill>
                    <a:srgbClr val="008000"/>
                  </a:solidFill>
                  <a:round/>
                  <a:headEnd/>
                  <a:tailEnd/>
                </a:ln>
                <a:solidFill>
                  <a:srgbClr val="00B05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 MÔN: TIẾNG VIỆT</a:t>
            </a:r>
          </a:p>
          <a:p>
            <a:pPr algn="ctr"/>
            <a:r>
              <a:rPr lang="en-US" sz="2800" kern="10" dirty="0">
                <a:ln w="9525">
                  <a:solidFill>
                    <a:srgbClr val="008000"/>
                  </a:solidFill>
                  <a:round/>
                  <a:headEnd/>
                  <a:tailEnd/>
                </a:ln>
                <a:solidFill>
                  <a:srgbClr val="00B050"/>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LỚP 2</a:t>
            </a:r>
          </a:p>
        </p:txBody>
      </p:sp>
      <p:pic>
        <p:nvPicPr>
          <p:cNvPr id="38" name="Picture 17" descr="SPARKLES">
            <a:extLst>
              <a:ext uri="{FF2B5EF4-FFF2-40B4-BE49-F238E27FC236}">
                <a16:creationId xmlns:a16="http://schemas.microsoft.com/office/drawing/2014/main" id="{70E34E42-F6CB-4B4C-A246-F919976AC72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9696" y="2998897"/>
            <a:ext cx="2098580" cy="121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2" descr="SPARKLES">
            <a:extLst>
              <a:ext uri="{FF2B5EF4-FFF2-40B4-BE49-F238E27FC236}">
                <a16:creationId xmlns:a16="http://schemas.microsoft.com/office/drawing/2014/main" id="{2BB0AB26-6148-47C0-87EF-82D8AF5F253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4539" y="1559929"/>
            <a:ext cx="99218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3" descr="SPARKLES">
            <a:extLst>
              <a:ext uri="{FF2B5EF4-FFF2-40B4-BE49-F238E27FC236}">
                <a16:creationId xmlns:a16="http://schemas.microsoft.com/office/drawing/2014/main" id="{02365975-F6CA-4941-92CB-54B1545CB9E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393237" y="4208914"/>
            <a:ext cx="27987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4" descr="SPARKLES">
            <a:extLst>
              <a:ext uri="{FF2B5EF4-FFF2-40B4-BE49-F238E27FC236}">
                <a16:creationId xmlns:a16="http://schemas.microsoft.com/office/drawing/2014/main" id="{CFD41AB0-A478-4D2C-87BF-BA842BB227C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05203" y="2963171"/>
            <a:ext cx="1738424" cy="1116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8" descr="SPARKLES">
            <a:extLst>
              <a:ext uri="{FF2B5EF4-FFF2-40B4-BE49-F238E27FC236}">
                <a16:creationId xmlns:a16="http://schemas.microsoft.com/office/drawing/2014/main" id="{D9F87542-8C0B-4E46-B429-38150E6D24E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3225" y="5405438"/>
            <a:ext cx="128905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 name="Picture 17" descr="SPARKLES">
            <a:extLst>
              <a:ext uri="{FF2B5EF4-FFF2-40B4-BE49-F238E27FC236}">
                <a16:creationId xmlns:a16="http://schemas.microsoft.com/office/drawing/2014/main" id="{789555E7-457B-4A29-9860-6A263153A7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31205" y="516523"/>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 name="Picture 17" descr="SPARKLES">
            <a:extLst>
              <a:ext uri="{FF2B5EF4-FFF2-40B4-BE49-F238E27FC236}">
                <a16:creationId xmlns:a16="http://schemas.microsoft.com/office/drawing/2014/main" id="{31794EC3-B5D5-4F28-83D8-8BA82BBA864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9080" y="3916789"/>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 name="Picture 17" descr="SPARKLES">
            <a:extLst>
              <a:ext uri="{FF2B5EF4-FFF2-40B4-BE49-F238E27FC236}">
                <a16:creationId xmlns:a16="http://schemas.microsoft.com/office/drawing/2014/main" id="{6A1AC64B-634D-4AE1-8EEF-9CD03BEA07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55188" y="5253585"/>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9" name="Picture 17" descr="SPARKLES">
            <a:extLst>
              <a:ext uri="{FF2B5EF4-FFF2-40B4-BE49-F238E27FC236}">
                <a16:creationId xmlns:a16="http://schemas.microsoft.com/office/drawing/2014/main" id="{56CD3F37-55A4-4A66-B993-3DCE891A0B8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5735" y="732196"/>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 name="Picture 17" descr="SPARKLES">
            <a:extLst>
              <a:ext uri="{FF2B5EF4-FFF2-40B4-BE49-F238E27FC236}">
                <a16:creationId xmlns:a16="http://schemas.microsoft.com/office/drawing/2014/main" id="{4461F4B5-BB0B-45F9-9DE3-D0C0AFC60D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42325" y="503394"/>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 name="Picture 17" descr="SPARKLES">
            <a:extLst>
              <a:ext uri="{FF2B5EF4-FFF2-40B4-BE49-F238E27FC236}">
                <a16:creationId xmlns:a16="http://schemas.microsoft.com/office/drawing/2014/main" id="{6BE80545-4603-4B1D-A9F5-5E947329830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90450" y="5850837"/>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 name="Picture 17" descr="SPARKLES">
            <a:extLst>
              <a:ext uri="{FF2B5EF4-FFF2-40B4-BE49-F238E27FC236}">
                <a16:creationId xmlns:a16="http://schemas.microsoft.com/office/drawing/2014/main" id="{A44DC37D-40F4-4C6F-AC11-55491FE284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7273" y="2429777"/>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3" name="Picture 17" descr="SPARKLES">
            <a:extLst>
              <a:ext uri="{FF2B5EF4-FFF2-40B4-BE49-F238E27FC236}">
                <a16:creationId xmlns:a16="http://schemas.microsoft.com/office/drawing/2014/main" id="{4B62D502-0C74-410C-A8AC-239A3281374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53923" y="1414673"/>
            <a:ext cx="1470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415020"/>
      </p:ext>
    </p:extLst>
  </p:cSld>
  <p:clrMapOvr>
    <a:masterClrMapping/>
  </p:clrMapOvr>
  <mc:AlternateContent xmlns:mc="http://schemas.openxmlformats.org/markup-compatibility/2006" xmlns:p14="http://schemas.microsoft.com/office/powerpoint/2010/main">
    <mc:Choice Requires="p14">
      <p:transition spd="slow" p14:dur="175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D3C50A-694C-47C7-8D5B-FC4FEF7E0C4D}"/>
              </a:ext>
            </a:extLst>
          </p:cNvPr>
          <p:cNvSpPr txBox="1">
            <a:spLocks noChangeArrowheads="1"/>
          </p:cNvSpPr>
          <p:nvPr/>
        </p:nvSpPr>
        <p:spPr bwMode="auto">
          <a:xfrm>
            <a:off x="2912196" y="805313"/>
            <a:ext cx="706371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2800" dirty="0">
              <a:latin typeface="Arial-SGK-TV" charset="0"/>
              <a:cs typeface="Arial-SGK-TV" charset="0"/>
            </a:endParaRPr>
          </a:p>
          <a:p>
            <a:pPr algn="ctr" eaLnBrk="1" hangingPunct="1">
              <a:spcBef>
                <a:spcPct val="0"/>
              </a:spcBef>
              <a:buFontTx/>
              <a:buNone/>
            </a:pPr>
            <a:r>
              <a:rPr lang="en-US" altLang="en-US" sz="4000" b="1" u="sng" dirty="0" err="1">
                <a:solidFill>
                  <a:srgbClr val="FF0000"/>
                </a:solidFill>
                <a:latin typeface="Times New Roman" panose="02020603050405020304" pitchFamily="18" charset="0"/>
                <a:cs typeface="Times New Roman" panose="02020603050405020304" pitchFamily="18" charset="0"/>
              </a:rPr>
              <a:t>Tập</a:t>
            </a:r>
            <a:r>
              <a:rPr lang="en-US" altLang="en-US" sz="4000" b="1" u="sng" dirty="0">
                <a:solidFill>
                  <a:srgbClr val="FF0000"/>
                </a:solidFill>
                <a:latin typeface="Times New Roman" panose="02020603050405020304" pitchFamily="18" charset="0"/>
                <a:cs typeface="Times New Roman" panose="02020603050405020304" pitchFamily="18" charset="0"/>
              </a:rPr>
              <a:t> </a:t>
            </a:r>
            <a:r>
              <a:rPr lang="en-US" altLang="en-US" sz="4000" b="1" u="sng" dirty="0" err="1">
                <a:solidFill>
                  <a:srgbClr val="FF0000"/>
                </a:solidFill>
                <a:latin typeface="Times New Roman" panose="02020603050405020304" pitchFamily="18" charset="0"/>
                <a:cs typeface="Times New Roman" panose="02020603050405020304" pitchFamily="18" charset="0"/>
              </a:rPr>
              <a:t>đọc</a:t>
            </a:r>
            <a:endParaRPr lang="en-US" altLang="en-US" sz="4000" b="1" u="sng"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A43EA2-04E3-46E6-9226-8588A25F3A8B}"/>
              </a:ext>
            </a:extLst>
          </p:cNvPr>
          <p:cNvSpPr txBox="1">
            <a:spLocks noChangeArrowheads="1"/>
          </p:cNvSpPr>
          <p:nvPr/>
        </p:nvSpPr>
        <p:spPr bwMode="auto">
          <a:xfrm>
            <a:off x="1316183" y="2105891"/>
            <a:ext cx="926869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6000" b="1" dirty="0" err="1" smtClean="0">
                <a:solidFill>
                  <a:srgbClr val="0000FF"/>
                </a:solidFill>
                <a:latin typeface="Times New Roman" panose="02020603050405020304" pitchFamily="18" charset="0"/>
                <a:cs typeface="Times New Roman" panose="02020603050405020304" pitchFamily="18" charset="0"/>
              </a:rPr>
              <a:t>Bài</a:t>
            </a:r>
            <a:r>
              <a:rPr lang="en-US" altLang="en-US" sz="6000" b="1" dirty="0" smtClean="0">
                <a:solidFill>
                  <a:srgbClr val="0000FF"/>
                </a:solidFill>
                <a:latin typeface="Times New Roman" panose="02020603050405020304" pitchFamily="18" charset="0"/>
                <a:cs typeface="Times New Roman" panose="02020603050405020304" pitchFamily="18" charset="0"/>
              </a:rPr>
              <a:t> 20: </a:t>
            </a:r>
            <a:r>
              <a:rPr lang="en-US" altLang="en-US" sz="6000" b="1" dirty="0" err="1" smtClean="0">
                <a:solidFill>
                  <a:srgbClr val="0000FF"/>
                </a:solidFill>
                <a:latin typeface="Times New Roman" panose="02020603050405020304" pitchFamily="18" charset="0"/>
                <a:cs typeface="Times New Roman" panose="02020603050405020304" pitchFamily="18" charset="0"/>
              </a:rPr>
              <a:t>Nhím</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smtClean="0">
                <a:solidFill>
                  <a:srgbClr val="0000FF"/>
                </a:solidFill>
                <a:latin typeface="Times New Roman" panose="02020603050405020304" pitchFamily="18" charset="0"/>
                <a:cs typeface="Times New Roman" panose="02020603050405020304" pitchFamily="18" charset="0"/>
              </a:rPr>
              <a:t>nâu</a:t>
            </a:r>
            <a:r>
              <a:rPr lang="en-US" altLang="en-US" sz="6000" b="1" dirty="0">
                <a:solidFill>
                  <a:srgbClr val="0000FF"/>
                </a:solidFill>
                <a:latin typeface="Times New Roman" panose="02020603050405020304" pitchFamily="18" charset="0"/>
                <a:cs typeface="Times New Roman" panose="02020603050405020304" pitchFamily="18" charset="0"/>
              </a:rPr>
              <a:t> </a:t>
            </a:r>
            <a:r>
              <a:rPr lang="en-US" altLang="en-US" sz="6000" b="1" dirty="0" err="1" smtClean="0">
                <a:solidFill>
                  <a:srgbClr val="0000FF"/>
                </a:solidFill>
                <a:latin typeface="Times New Roman" panose="02020603050405020304" pitchFamily="18" charset="0"/>
                <a:cs typeface="Times New Roman" panose="02020603050405020304" pitchFamily="18" charset="0"/>
              </a:rPr>
              <a:t>kết</a:t>
            </a:r>
            <a:r>
              <a:rPr lang="en-US" altLang="en-US" sz="6000" b="1" dirty="0" smtClean="0">
                <a:solidFill>
                  <a:srgbClr val="0000FF"/>
                </a:solidFill>
                <a:latin typeface="Times New Roman" panose="02020603050405020304" pitchFamily="18" charset="0"/>
                <a:cs typeface="Times New Roman" panose="02020603050405020304" pitchFamily="18" charset="0"/>
              </a:rPr>
              <a:t> </a:t>
            </a:r>
            <a:r>
              <a:rPr lang="en-US" altLang="en-US" sz="6000" b="1" dirty="0" err="1">
                <a:solidFill>
                  <a:srgbClr val="0000FF"/>
                </a:solidFill>
                <a:latin typeface="Times New Roman" panose="02020603050405020304" pitchFamily="18" charset="0"/>
                <a:cs typeface="Times New Roman" panose="02020603050405020304" pitchFamily="18" charset="0"/>
              </a:rPr>
              <a:t>bạn</a:t>
            </a:r>
            <a:endParaRPr lang="en-US" altLang="en-US" sz="60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6926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2161734" y="1855060"/>
            <a:ext cx="3113650"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Đọc</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071188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1CA9DC0C-7C67-4645-B084-AF52312D038C}"/>
              </a:ext>
            </a:extLst>
          </p:cNvPr>
          <p:cNvSpPr/>
          <p:nvPr/>
        </p:nvSpPr>
        <p:spPr>
          <a:xfrm>
            <a:off x="9120188" y="4292600"/>
            <a:ext cx="3052762" cy="1944688"/>
          </a:xfrm>
          <a:prstGeom prst="cloud">
            <a:avLst/>
          </a:prstGeom>
          <a:solidFill>
            <a:srgbClr val="66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3200">
                <a:solidFill>
                  <a:srgbClr val="FFFFFF"/>
                </a:solidFill>
                <a:latin typeface="Arial-Rounded"/>
                <a:ea typeface="Arial-Rounded"/>
                <a:cs typeface="Arial-Rounded"/>
              </a:rPr>
              <a:t>Đọc mẫu</a:t>
            </a:r>
          </a:p>
        </p:txBody>
      </p:sp>
      <p:pic>
        <p:nvPicPr>
          <p:cNvPr id="6" name="Picture 5">
            <a:extLst>
              <a:ext uri="{FF2B5EF4-FFF2-40B4-BE49-F238E27FC236}">
                <a16:creationId xmlns:a16="http://schemas.microsoft.com/office/drawing/2014/main" id="{BC643B0B-107A-4211-B513-1602CC36C8AA}"/>
              </a:ext>
            </a:extLst>
          </p:cNvPr>
          <p:cNvPicPr>
            <a:picLocks noChangeAspect="1"/>
          </p:cNvPicPr>
          <p:nvPr/>
        </p:nvPicPr>
        <p:blipFill>
          <a:blip r:embed="rId2"/>
          <a:stretch>
            <a:fillRect/>
          </a:stretch>
        </p:blipFill>
        <p:spPr>
          <a:xfrm>
            <a:off x="19049" y="0"/>
            <a:ext cx="8984273" cy="6858000"/>
          </a:xfrm>
          <a:prstGeom prst="rect">
            <a:avLst/>
          </a:prstGeom>
        </p:spPr>
      </p:pic>
      <p:pic>
        <p:nvPicPr>
          <p:cNvPr id="8" name="Picture 7">
            <a:extLst>
              <a:ext uri="{FF2B5EF4-FFF2-40B4-BE49-F238E27FC236}">
                <a16:creationId xmlns:a16="http://schemas.microsoft.com/office/drawing/2014/main" id="{0F5A3E58-80F5-4F89-9D22-CC4EC080F494}"/>
              </a:ext>
            </a:extLst>
          </p:cNvPr>
          <p:cNvPicPr>
            <a:picLocks noChangeAspect="1"/>
          </p:cNvPicPr>
          <p:nvPr/>
        </p:nvPicPr>
        <p:blipFill>
          <a:blip r:embed="rId3"/>
          <a:stretch>
            <a:fillRect/>
          </a:stretch>
        </p:blipFill>
        <p:spPr>
          <a:xfrm>
            <a:off x="9003322" y="620712"/>
            <a:ext cx="3188678" cy="35048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18">
            <a:hlinkClick r:id="rId2" action="ppaction://hlinksldjump"/>
            <a:extLst>
              <a:ext uri="{FF2B5EF4-FFF2-40B4-BE49-F238E27FC236}">
                <a16:creationId xmlns:a16="http://schemas.microsoft.com/office/drawing/2014/main" id="{FFE3F564-2A6A-47DF-A5FA-A3C77CD5D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325"/>
          <a:stretch>
            <a:fillRect/>
          </a:stretch>
        </p:blipFill>
        <p:spPr bwMode="auto">
          <a:xfrm>
            <a:off x="0" y="1989138"/>
            <a:ext cx="4176713"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5A6A33C7-FEEE-4928-BD9C-7A2BFB525748}"/>
              </a:ext>
            </a:extLst>
          </p:cNvPr>
          <p:cNvSpPr/>
          <p:nvPr/>
        </p:nvSpPr>
        <p:spPr>
          <a:xfrm>
            <a:off x="3359150" y="333375"/>
            <a:ext cx="6950075" cy="1098550"/>
          </a:xfrm>
          <a:prstGeom prst="roundRect">
            <a:avLst>
              <a:gd name="adj" fmla="val 50000"/>
            </a:avLst>
          </a:prstGeom>
          <a:solidFill>
            <a:schemeClr val="bg2">
              <a:lumMod val="20000"/>
              <a:lumOff val="80000"/>
            </a:schemeClr>
          </a:solidFill>
          <a:ln w="25400" cap="flat" cmpd="sng" algn="ctr">
            <a:noFill/>
            <a:prstDash val="solid"/>
          </a:ln>
          <a:effectLst/>
        </p:spPr>
        <p:txBody>
          <a:bodyPr anchor="ctr"/>
          <a:lstStyle/>
          <a:p>
            <a:pPr algn="ctr" eaLnBrk="1" fontAlgn="auto" hangingPunct="1">
              <a:spcBef>
                <a:spcPts val="0"/>
              </a:spcBef>
              <a:spcAft>
                <a:spcPts val="0"/>
              </a:spcAft>
              <a:defRPr/>
            </a:pPr>
            <a:r>
              <a:rPr lang="en-US" sz="6000" kern="0" dirty="0" err="1">
                <a:cs typeface="Times New Roman" panose="02020603050405020304" pitchFamily="18" charset="0"/>
              </a:rPr>
              <a:t>Luyện</a:t>
            </a:r>
            <a:r>
              <a:rPr lang="en-US" sz="6000" kern="0" dirty="0">
                <a:cs typeface="Times New Roman" panose="02020603050405020304" pitchFamily="18" charset="0"/>
              </a:rPr>
              <a:t> </a:t>
            </a:r>
            <a:r>
              <a:rPr lang="en-US" sz="6000" kern="0" dirty="0" err="1">
                <a:cs typeface="Times New Roman" panose="02020603050405020304" pitchFamily="18" charset="0"/>
              </a:rPr>
              <a:t>đọc</a:t>
            </a:r>
            <a:r>
              <a:rPr lang="en-US" sz="6000" kern="0" dirty="0">
                <a:cs typeface="Times New Roman" panose="02020603050405020304" pitchFamily="18" charset="0"/>
              </a:rPr>
              <a:t> </a:t>
            </a:r>
            <a:r>
              <a:rPr lang="en-US" sz="6000" kern="0" dirty="0" err="1">
                <a:cs typeface="Times New Roman" panose="02020603050405020304" pitchFamily="18" charset="0"/>
              </a:rPr>
              <a:t>từ</a:t>
            </a:r>
            <a:r>
              <a:rPr lang="en-US" sz="6000" kern="0" dirty="0">
                <a:cs typeface="Times New Roman" panose="02020603050405020304" pitchFamily="18" charset="0"/>
              </a:rPr>
              <a:t> </a:t>
            </a:r>
            <a:r>
              <a:rPr lang="en-US" sz="6000" kern="0" dirty="0" err="1">
                <a:cs typeface="Times New Roman" panose="02020603050405020304" pitchFamily="18" charset="0"/>
              </a:rPr>
              <a:t>khó</a:t>
            </a:r>
            <a:endParaRPr lang="en-US" sz="6000" kern="0" dirty="0">
              <a:cs typeface="Times New Roman" panose="02020603050405020304" pitchFamily="18" charset="0"/>
            </a:endParaRPr>
          </a:p>
        </p:txBody>
      </p:sp>
      <p:sp>
        <p:nvSpPr>
          <p:cNvPr id="10" name="Rectangle: Rounded Corners 4">
            <a:extLst>
              <a:ext uri="{FF2B5EF4-FFF2-40B4-BE49-F238E27FC236}">
                <a16:creationId xmlns:a16="http://schemas.microsoft.com/office/drawing/2014/main" id="{86C6B59B-04A6-433D-AFC7-75FBADDC6757}"/>
              </a:ext>
            </a:extLst>
          </p:cNvPr>
          <p:cNvSpPr>
            <a:spLocks noChangeArrowheads="1"/>
          </p:cNvSpPr>
          <p:nvPr/>
        </p:nvSpPr>
        <p:spPr bwMode="auto">
          <a:xfrm>
            <a:off x="7896449" y="1897313"/>
            <a:ext cx="3600450" cy="916585"/>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err="1">
                <a:latin typeface="Times New Roman" panose="02020603050405020304" pitchFamily="18" charset="0"/>
                <a:cs typeface="Times New Roman" panose="02020603050405020304" pitchFamily="18" charset="0"/>
              </a:rPr>
              <a:t>trú</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ngụ</a:t>
            </a:r>
            <a:endParaRPr lang="en-US" altLang="en-US" sz="44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61D7DC9D-CBED-4344-9953-1F786CD623FD}"/>
              </a:ext>
            </a:extLst>
          </p:cNvPr>
          <p:cNvSpPr>
            <a:spLocks noChangeArrowheads="1"/>
          </p:cNvSpPr>
          <p:nvPr/>
        </p:nvSpPr>
        <p:spPr bwMode="auto">
          <a:xfrm>
            <a:off x="3719736" y="1897313"/>
            <a:ext cx="3600450" cy="864096"/>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err="1">
                <a:latin typeface="Times New Roman" panose="02020603050405020304" pitchFamily="18" charset="0"/>
                <a:cs typeface="Times New Roman" panose="02020603050405020304" pitchFamily="18" charset="0"/>
              </a:rPr>
              <a:t>nhút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nhát</a:t>
            </a:r>
            <a:endParaRPr lang="en-US" altLang="en-US" sz="4400" dirty="0">
              <a:latin typeface="Times New Roman" panose="02020603050405020304" pitchFamily="18" charset="0"/>
              <a:cs typeface="Times New Roman" panose="02020603050405020304" pitchFamily="18" charset="0"/>
            </a:endParaRPr>
          </a:p>
        </p:txBody>
      </p:sp>
      <p:sp>
        <p:nvSpPr>
          <p:cNvPr id="12" name="Rectangle: Rounded Corners 4">
            <a:extLst>
              <a:ext uri="{FF2B5EF4-FFF2-40B4-BE49-F238E27FC236}">
                <a16:creationId xmlns:a16="http://schemas.microsoft.com/office/drawing/2014/main" id="{4DA052FB-4B62-423E-9ECC-16FFF5D0F3F5}"/>
              </a:ext>
            </a:extLst>
          </p:cNvPr>
          <p:cNvSpPr>
            <a:spLocks noChangeArrowheads="1"/>
          </p:cNvSpPr>
          <p:nvPr/>
        </p:nvSpPr>
        <p:spPr bwMode="auto">
          <a:xfrm>
            <a:off x="5783950" y="3737836"/>
            <a:ext cx="3600450" cy="916585"/>
          </a:xfrm>
          <a:prstGeom prst="roundRect">
            <a:avLst>
              <a:gd name="adj" fmla="val 16667"/>
            </a:avLst>
          </a:prstGeom>
          <a:solidFill>
            <a:schemeClr val="accent4">
              <a:lumMod val="20000"/>
              <a:lumOff val="80000"/>
            </a:schemeClr>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dirty="0">
                <a:latin typeface="Times New Roman" panose="02020603050405020304" pitchFamily="18" charset="0"/>
                <a:cs typeface="Times New Roman" panose="02020603050405020304" pitchFamily="18" charset="0"/>
              </a:rPr>
              <a:t>Trang </a:t>
            </a:r>
            <a:r>
              <a:rPr lang="en-US" altLang="en-US" sz="4400" dirty="0" err="1">
                <a:latin typeface="Times New Roman" panose="02020603050405020304" pitchFamily="18" charset="0"/>
                <a:cs typeface="Times New Roman" panose="02020603050405020304" pitchFamily="18" charset="0"/>
              </a:rPr>
              <a:t>trí</a:t>
            </a:r>
            <a:endParaRPr lang="en-US" alt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C61B-705B-4D78-83DE-86E45187BA8E}"/>
              </a:ext>
            </a:extLst>
          </p:cNvPr>
          <p:cNvSpPr txBox="1">
            <a:spLocks/>
          </p:cNvSpPr>
          <p:nvPr/>
        </p:nvSpPr>
        <p:spPr>
          <a:xfrm>
            <a:off x="3037058" y="1214099"/>
            <a:ext cx="5330372" cy="82504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Luyện</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đọc</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câu</a:t>
            </a:r>
            <a:r>
              <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 </a:t>
            </a:r>
            <a:r>
              <a:rPr lang="en-US" dirty="0" err="1">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rPr>
              <a:t>dài</a:t>
            </a:r>
            <a:endParaRPr lang="en-US" dirty="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1E2B5B00-38AF-466C-9F29-E59107AB014D}"/>
              </a:ext>
            </a:extLst>
          </p:cNvPr>
          <p:cNvSpPr txBox="1">
            <a:spLocks/>
          </p:cNvSpPr>
          <p:nvPr/>
        </p:nvSpPr>
        <p:spPr>
          <a:xfrm>
            <a:off x="211015" y="2609396"/>
            <a:ext cx="11591779" cy="167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400"/>
              </a:spcBef>
              <a:spcAft>
                <a:spcPts val="400"/>
              </a:spcAft>
              <a:buFont typeface="Arial" panose="020B0604020202020204" pitchFamily="34" charset="0"/>
              <a:buNone/>
            </a:pPr>
            <a:r>
              <a:rPr lang="en-US" sz="3600" dirty="0" err="1">
                <a:latin typeface="Arial-Rounded" panose="020B0500000000000000" pitchFamily="34" charset="0"/>
                <a:cs typeface="Arial-Rounded" panose="020B0500000000000000" pitchFamily="34" charset="0"/>
              </a:rPr>
              <a:t>Chúng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trải</a:t>
            </a:r>
            <a:r>
              <a:rPr lang="en-US" sz="3600" dirty="0">
                <a:latin typeface="Arial-Rounded" panose="020B0500000000000000" pitchFamily="34" charset="0"/>
                <a:cs typeface="Arial-Rounded" panose="020B0500000000000000" pitchFamily="34" charset="0"/>
              </a:rPr>
              <a:t> qua </a:t>
            </a:r>
            <a:r>
              <a:rPr lang="en-US" sz="3600" dirty="0" err="1">
                <a:latin typeface="Arial-Rounded" panose="020B0500000000000000" pitchFamily="34" charset="0"/>
                <a:cs typeface="Arial-Rounded" panose="020B0500000000000000" pitchFamily="34" charset="0"/>
              </a:rPr>
              <a:t>những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ngày</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vui</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vẻ</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ấm</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áp</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vì</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không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phải</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sống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một</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mình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giữa</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mùa</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đông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lạnh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giá</a:t>
            </a:r>
            <a:r>
              <a:rPr lang="en-US" sz="3600" dirty="0">
                <a:latin typeface="Arial-Rounded" panose="020B0500000000000000" pitchFamily="34" charset="0"/>
                <a:cs typeface="Arial-Rounded" panose="020B0500000000000000" pitchFamily="34" charset="0"/>
              </a:rPr>
              <a:t>.</a:t>
            </a:r>
          </a:p>
        </p:txBody>
      </p:sp>
      <p:cxnSp>
        <p:nvCxnSpPr>
          <p:cNvPr id="5" name="Straight Connector 4">
            <a:extLst>
              <a:ext uri="{FF2B5EF4-FFF2-40B4-BE49-F238E27FC236}">
                <a16:creationId xmlns:a16="http://schemas.microsoft.com/office/drawing/2014/main" id="{FBB597B3-0893-4F11-8452-EEB6478C332F}"/>
              </a:ext>
            </a:extLst>
          </p:cNvPr>
          <p:cNvCxnSpPr/>
          <p:nvPr/>
        </p:nvCxnSpPr>
        <p:spPr>
          <a:xfrm flipH="1">
            <a:off x="7250762" y="2816915"/>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083EA453-DBE4-41F8-8855-12B1B8B50349}"/>
              </a:ext>
            </a:extLst>
          </p:cNvPr>
          <p:cNvCxnSpPr/>
          <p:nvPr/>
        </p:nvCxnSpPr>
        <p:spPr>
          <a:xfrm flipH="1">
            <a:off x="3263704" y="2785263"/>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D85AC292-33F0-4C07-ADB7-1236D7AB27B3}"/>
              </a:ext>
            </a:extLst>
          </p:cNvPr>
          <p:cNvCxnSpPr/>
          <p:nvPr/>
        </p:nvCxnSpPr>
        <p:spPr>
          <a:xfrm flipH="1">
            <a:off x="3308171" y="3530850"/>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10" name="Group 9">
            <a:extLst>
              <a:ext uri="{FF2B5EF4-FFF2-40B4-BE49-F238E27FC236}">
                <a16:creationId xmlns:a16="http://schemas.microsoft.com/office/drawing/2014/main" id="{5D86231F-807A-4ADC-B615-AA63DF496469}"/>
              </a:ext>
            </a:extLst>
          </p:cNvPr>
          <p:cNvGrpSpPr/>
          <p:nvPr/>
        </p:nvGrpSpPr>
        <p:grpSpPr>
          <a:xfrm>
            <a:off x="8361062" y="3429000"/>
            <a:ext cx="328085" cy="730490"/>
            <a:chOff x="8361062" y="3429000"/>
            <a:chExt cx="328085" cy="730490"/>
          </a:xfrm>
        </p:grpSpPr>
        <p:cxnSp>
          <p:nvCxnSpPr>
            <p:cNvPr id="8" name="Straight Connector 7">
              <a:extLst>
                <a:ext uri="{FF2B5EF4-FFF2-40B4-BE49-F238E27FC236}">
                  <a16:creationId xmlns:a16="http://schemas.microsoft.com/office/drawing/2014/main" id="{23CEBB33-2E4C-43B2-B428-37CE34BAB7D0}"/>
                </a:ext>
              </a:extLst>
            </p:cNvPr>
            <p:cNvCxnSpPr/>
            <p:nvPr/>
          </p:nvCxnSpPr>
          <p:spPr>
            <a:xfrm flipH="1">
              <a:off x="8361062" y="3429000"/>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27084FB6-ED92-4C3E-8546-43C515786E0A}"/>
                </a:ext>
              </a:extLst>
            </p:cNvPr>
            <p:cNvCxnSpPr/>
            <p:nvPr/>
          </p:nvCxnSpPr>
          <p:spPr>
            <a:xfrm flipH="1">
              <a:off x="8449996" y="3445555"/>
              <a:ext cx="239151" cy="71393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288086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6AF9B0-8566-4102-A414-6C37C3152979}"/>
              </a:ext>
            </a:extLst>
          </p:cNvPr>
          <p:cNvSpPr txBox="1">
            <a:spLocks noChangeArrowheads="1"/>
          </p:cNvSpPr>
          <p:nvPr/>
        </p:nvSpPr>
        <p:spPr bwMode="auto">
          <a:xfrm>
            <a:off x="0" y="6149975"/>
            <a:ext cx="9907734"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000" b="1" dirty="0" err="1">
                <a:solidFill>
                  <a:srgbClr val="0000FF"/>
                </a:solidFill>
                <a:latin typeface="Arial-SGK-TV" charset="0"/>
                <a:cs typeface="Arial-SGK-TV" charset="0"/>
              </a:rPr>
              <a:t>Đọc</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nối</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tiếp</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đoạn</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kết</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hợp</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giải</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nghĩa</a:t>
            </a:r>
            <a:r>
              <a:rPr lang="en-US" altLang="en-US" sz="4000" b="1" dirty="0">
                <a:solidFill>
                  <a:srgbClr val="0000FF"/>
                </a:solidFill>
                <a:latin typeface="Arial-SGK-TV" charset="0"/>
                <a:cs typeface="Arial-SGK-TV" charset="0"/>
              </a:rPr>
              <a:t> </a:t>
            </a:r>
            <a:r>
              <a:rPr lang="en-US" altLang="en-US" sz="4000" b="1" dirty="0" err="1">
                <a:solidFill>
                  <a:srgbClr val="0000FF"/>
                </a:solidFill>
                <a:latin typeface="Arial-SGK-TV" charset="0"/>
                <a:cs typeface="Arial-SGK-TV" charset="0"/>
              </a:rPr>
              <a:t>từ</a:t>
            </a:r>
            <a:endParaRPr lang="en-US" altLang="en-US" sz="4000" b="1" u="sng" dirty="0">
              <a:solidFill>
                <a:srgbClr val="0000FF"/>
              </a:solidFill>
              <a:latin typeface="Arial-SGK-TV" charset="0"/>
              <a:cs typeface="Arial-SGK-TV" charset="0"/>
            </a:endParaRPr>
          </a:p>
        </p:txBody>
      </p:sp>
      <p:sp>
        <p:nvSpPr>
          <p:cNvPr id="9" name="TextBox 8">
            <a:hlinkClick r:id="rId3" action="ppaction://hlinksldjump"/>
            <a:extLst>
              <a:ext uri="{FF2B5EF4-FFF2-40B4-BE49-F238E27FC236}">
                <a16:creationId xmlns:a16="http://schemas.microsoft.com/office/drawing/2014/main" id="{EB4D06CE-2C11-4D6A-B9B3-67FCD0FBCF9E}"/>
              </a:ext>
            </a:extLst>
          </p:cNvPr>
          <p:cNvSpPr txBox="1"/>
          <p:nvPr/>
        </p:nvSpPr>
        <p:spPr>
          <a:xfrm>
            <a:off x="218208" y="921296"/>
            <a:ext cx="11654924" cy="1631216"/>
          </a:xfrm>
          <a:prstGeom prst="rect">
            <a:avLst/>
          </a:prstGeom>
          <a:noFill/>
        </p:spPr>
        <p:txBody>
          <a:bodyPr wrap="square">
            <a:spAutoFit/>
          </a:bodyPr>
          <a:lstStyle/>
          <a:p>
            <a:pPr algn="just">
              <a:spcBef>
                <a:spcPts val="400"/>
              </a:spcBef>
              <a:spcAft>
                <a:spcPts val="400"/>
              </a:spcAft>
            </a:pPr>
            <a:r>
              <a:rPr lang="en-US" sz="2500" i="0" u="none" strike="noStrike" dirty="0">
                <a:effectLst/>
                <a:latin typeface="+mj-lt"/>
              </a:rPr>
              <a:t>            </a:t>
            </a:r>
            <a:r>
              <a:rPr lang="vi-VN" sz="2500" i="0" u="none" strike="noStrike" dirty="0">
                <a:effectLst/>
                <a:latin typeface="+mj-lt"/>
              </a:rPr>
              <a:t>Trong khu rừng nọ, có chú nhím nâu hiền lành,</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nhút</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nhát</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Một buổi sáng, </a:t>
            </a:r>
            <a:r>
              <a:rPr lang="vi-VN" sz="2500" dirty="0">
                <a:latin typeface="+mj-lt"/>
              </a:rPr>
              <a:t>chú </a:t>
            </a:r>
            <a:r>
              <a:rPr lang="vi-VN" sz="2500" i="0" u="none" strike="noStrike" dirty="0">
                <a:effectLst/>
                <a:latin typeface="+mj-lt"/>
              </a:rPr>
              <a:t>đang kiếm</a:t>
            </a:r>
            <a:r>
              <a:rPr lang="en-US" sz="2500" dirty="0">
                <a:latin typeface="+mj-lt"/>
              </a:rPr>
              <a:t> </a:t>
            </a:r>
            <a:r>
              <a:rPr lang="vi-VN" sz="2500" i="0" u="none" strike="noStrike" dirty="0">
                <a:effectLst/>
                <a:latin typeface="+mj-lt"/>
              </a:rPr>
              <a:t>quả Cây thì thấy nhím trắng chạy tới. Nhím trắng</a:t>
            </a:r>
            <a:r>
              <a:rPr lang="en-US" sz="2500" i="0" u="none" strike="noStrike" dirty="0">
                <a:effectLst/>
                <a:latin typeface="+mj-lt"/>
              </a:rPr>
              <a:t> </a:t>
            </a:r>
            <a:r>
              <a:rPr lang="en-US" sz="2500" i="0" u="none" strike="noStrike" dirty="0">
                <a:effectLst/>
                <a:latin typeface="Times New Roman" panose="02020603050405020304" pitchFamily="18" charset="0"/>
                <a:cs typeface="Times New Roman" panose="02020603050405020304" pitchFamily="18" charset="0"/>
              </a:rPr>
              <a:t>v</a:t>
            </a:r>
            <a:r>
              <a:rPr lang="vi-VN" sz="2500" i="0" u="none" strike="noStrike" dirty="0">
                <a:effectLst/>
                <a:latin typeface="Times New Roman" panose="02020603050405020304" pitchFamily="18" charset="0"/>
                <a:cs typeface="Times New Roman" panose="02020603050405020304" pitchFamily="18" charset="0"/>
              </a:rPr>
              <a:t>ồn </a:t>
            </a:r>
            <a:r>
              <a:rPr lang="en-US" sz="2500" i="0" u="none" strike="noStrike" dirty="0" err="1">
                <a:effectLst/>
                <a:latin typeface="Times New Roman" panose="02020603050405020304" pitchFamily="18" charset="0"/>
                <a:cs typeface="Times New Roman" panose="02020603050405020304" pitchFamily="18" charset="0"/>
              </a:rPr>
              <a:t>vã</a:t>
            </a:r>
            <a:r>
              <a:rPr lang="vi-VN" sz="2500" i="0" u="none" strike="noStrike" dirty="0">
                <a:effectLst/>
                <a:latin typeface="+mj-lt"/>
              </a:rPr>
              <a:t>: “Chào bạn! Rất vui được gặp bạn!”. Nhím nâu lúng túng, nói lí nhí: “Chào bạn!”, rồi nấp vào bụi cây. Chú cuộn tròn người lại mà vẫn sợ hãi.</a:t>
            </a:r>
            <a:endParaRPr lang="en-US" sz="2500" dirty="0">
              <a:latin typeface="+mj-lt"/>
            </a:endParaRPr>
          </a:p>
        </p:txBody>
      </p:sp>
      <p:sp>
        <p:nvSpPr>
          <p:cNvPr id="11" name="TextBox 10">
            <a:hlinkClick r:id="rId3" action="ppaction://hlinksldjump"/>
            <a:extLst>
              <a:ext uri="{FF2B5EF4-FFF2-40B4-BE49-F238E27FC236}">
                <a16:creationId xmlns:a16="http://schemas.microsoft.com/office/drawing/2014/main" id="{DEEA673F-364F-4BCD-9801-62D893D7DB43}"/>
              </a:ext>
            </a:extLst>
          </p:cNvPr>
          <p:cNvSpPr txBox="1"/>
          <p:nvPr/>
        </p:nvSpPr>
        <p:spPr>
          <a:xfrm>
            <a:off x="178043" y="2552512"/>
            <a:ext cx="11526984" cy="1631216"/>
          </a:xfrm>
          <a:prstGeom prst="rect">
            <a:avLst/>
          </a:prstGeom>
          <a:noFill/>
        </p:spPr>
        <p:txBody>
          <a:bodyPr wrap="square">
            <a:spAutoFit/>
          </a:bodyPr>
          <a:lstStyle/>
          <a:p>
            <a:pPr algn="just"/>
            <a:r>
              <a:rPr lang="en-US" sz="2500" i="0" u="none" strike="noStrike" dirty="0">
                <a:effectLst/>
                <a:latin typeface="+mj-lt"/>
              </a:rPr>
              <a:t>            </a:t>
            </a:r>
            <a:r>
              <a:rPr lang="vi-VN" sz="2500" i="0" u="none" strike="noStrike" dirty="0">
                <a:effectLst/>
                <a:latin typeface="+mj-lt"/>
              </a:rPr>
              <a:t>Mùa đông đến, nhím nâu đi tìm nơi để</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trú</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ngụ</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Bất chợt, mưa kéo đến. Nhím nâu vội bước vào cái hang nhỏ. Thì ra là nhà nhím trắng. Nhím nâu run run: “Xin lỗi, tôi không biết đây là nhà của bạn.”. Nhím trắng tươi cười:</a:t>
            </a:r>
            <a:r>
              <a:rPr lang="en-US" sz="2500" dirty="0">
                <a:latin typeface="+mj-lt"/>
              </a:rPr>
              <a:t> </a:t>
            </a:r>
            <a:r>
              <a:rPr lang="vi-VN" sz="2500" i="0" u="none" strike="noStrike" dirty="0">
                <a:effectLst/>
                <a:latin typeface="+mj-lt"/>
              </a:rPr>
              <a:t>“Đừng ngại! Gặp lại bạn, tôi rất vui. Tôi Ở đây một mình, buồn lắm. Bạn ở lại cùng tôi nhé!”.</a:t>
            </a:r>
            <a:endParaRPr lang="en-US" sz="2500" dirty="0"/>
          </a:p>
        </p:txBody>
      </p:sp>
      <p:sp>
        <p:nvSpPr>
          <p:cNvPr id="13" name="TextBox 12">
            <a:extLst>
              <a:ext uri="{FF2B5EF4-FFF2-40B4-BE49-F238E27FC236}">
                <a16:creationId xmlns:a16="http://schemas.microsoft.com/office/drawing/2014/main" id="{3371DB2D-AF6A-48EA-B7CE-0733BBAEC575}"/>
              </a:ext>
            </a:extLst>
          </p:cNvPr>
          <p:cNvSpPr txBox="1"/>
          <p:nvPr/>
        </p:nvSpPr>
        <p:spPr>
          <a:xfrm>
            <a:off x="218207" y="4152950"/>
            <a:ext cx="11526984" cy="2067233"/>
          </a:xfrm>
          <a:prstGeom prst="rect">
            <a:avLst/>
          </a:prstGeom>
          <a:noFill/>
        </p:spPr>
        <p:txBody>
          <a:bodyPr wrap="square">
            <a:spAutoFit/>
          </a:bodyPr>
          <a:lstStyle/>
          <a:p>
            <a:pPr algn="just" rtl="0">
              <a:spcBef>
                <a:spcPts val="400"/>
              </a:spcBef>
              <a:spcAft>
                <a:spcPts val="400"/>
              </a:spcAft>
            </a:pPr>
            <a:r>
              <a:rPr lang="en-US" sz="2500" i="0" u="none" strike="noStrike" dirty="0">
                <a:effectLst/>
                <a:latin typeface="+mj-lt"/>
              </a:rPr>
              <a:t>          </a:t>
            </a:r>
            <a:r>
              <a:rPr lang="vi-VN" sz="2500" i="0" u="none" strike="noStrike" dirty="0">
                <a:effectLst/>
                <a:latin typeface="+mj-lt"/>
              </a:rPr>
              <a:t>“Nhím trắng tốt bụng quả. Bạn ấy nói đúng, không có bạn bè thì thật buồn.”</a:t>
            </a:r>
            <a:r>
              <a:rPr lang="en-US" sz="2500" i="0" u="none" strike="noStrike" dirty="0">
                <a:effectLst/>
                <a:latin typeface="+mj-lt"/>
              </a:rPr>
              <a:t> </a:t>
            </a:r>
            <a:r>
              <a:rPr lang="vi-VN" sz="2500" i="0" u="none" strike="noStrike" dirty="0">
                <a:effectLst/>
                <a:latin typeface="+mj-lt"/>
              </a:rPr>
              <a:t>Nghĩ thế, nhím nấu mạnh dạn hẳn lên. Chú nhận lời kết bạn với nhím trắng. Cả hai cùng thu dọn,</a:t>
            </a:r>
            <a:r>
              <a:rPr lang="en-US" sz="2500" i="0" u="none" strike="noStrike" dirty="0">
                <a:effectLst/>
                <a:latin typeface="+mj-lt"/>
              </a:rPr>
              <a:t> </a:t>
            </a:r>
            <a:r>
              <a:rPr lang="en-US" sz="2500" i="0" u="none" strike="noStrike" dirty="0" err="1">
                <a:effectLst/>
                <a:latin typeface="Times New Roman" panose="02020603050405020304" pitchFamily="18" charset="0"/>
                <a:cs typeface="Times New Roman" panose="02020603050405020304" pitchFamily="18" charset="0"/>
              </a:rPr>
              <a:t>trang</a:t>
            </a:r>
            <a:r>
              <a:rPr lang="en-US" sz="2500" i="0" u="none" strike="noStrike" dirty="0">
                <a:effectLst/>
                <a:latin typeface="Times New Roman" panose="02020603050405020304" pitchFamily="18" charset="0"/>
                <a:cs typeface="Times New Roman" panose="02020603050405020304" pitchFamily="18" charset="0"/>
              </a:rPr>
              <a:t> </a:t>
            </a:r>
            <a:r>
              <a:rPr lang="en-US" sz="2500" i="0" u="none" strike="noStrike" dirty="0" err="1">
                <a:effectLst/>
                <a:latin typeface="Times New Roman" panose="02020603050405020304" pitchFamily="18" charset="0"/>
                <a:cs typeface="Times New Roman" panose="02020603050405020304" pitchFamily="18" charset="0"/>
              </a:rPr>
              <a:t>trí</a:t>
            </a:r>
            <a:r>
              <a:rPr lang="en-US" sz="2500" i="0" u="none" strike="noStrike" dirty="0">
                <a:effectLst/>
                <a:latin typeface="Times New Roman" panose="02020603050405020304" pitchFamily="18" charset="0"/>
                <a:cs typeface="Times New Roman" panose="02020603050405020304" pitchFamily="18" charset="0"/>
              </a:rPr>
              <a:t> </a:t>
            </a:r>
            <a:r>
              <a:rPr lang="vi-VN" sz="2500" i="0" u="none" strike="noStrike" dirty="0">
                <a:effectLst/>
                <a:latin typeface="+mj-lt"/>
              </a:rPr>
              <a:t>chỗ ở cho đẹp. Chúng trải qua những ngày vui vẻ, ấm áp vì không phải sống một mình giữa mùa đông lạnh giá.</a:t>
            </a:r>
            <a:endParaRPr lang="vi-VN" sz="2500" dirty="0">
              <a:effectLst/>
              <a:latin typeface="+mj-lt"/>
            </a:endParaRPr>
          </a:p>
          <a:p>
            <a:pPr algn="r" rtl="0"/>
            <a:r>
              <a:rPr lang="vi-VN" sz="2500" i="0" u="none" strike="noStrike" dirty="0">
                <a:effectLst/>
                <a:latin typeface="+mj-lt"/>
              </a:rPr>
              <a:t>(Theo Minh Anh)</a:t>
            </a:r>
            <a:endParaRPr lang="vi-VN" sz="2500" dirty="0">
              <a:effectLst/>
              <a:latin typeface="+mj-lt"/>
            </a:endParaRPr>
          </a:p>
        </p:txBody>
      </p:sp>
      <p:sp>
        <p:nvSpPr>
          <p:cNvPr id="15" name="TextBox 14">
            <a:extLst>
              <a:ext uri="{FF2B5EF4-FFF2-40B4-BE49-F238E27FC236}">
                <a16:creationId xmlns:a16="http://schemas.microsoft.com/office/drawing/2014/main" id="{DEFC67F6-E3B5-4473-BA4A-D44B45ED9872}"/>
              </a:ext>
            </a:extLst>
          </p:cNvPr>
          <p:cNvSpPr txBox="1"/>
          <p:nvPr/>
        </p:nvSpPr>
        <p:spPr>
          <a:xfrm>
            <a:off x="2653555" y="247027"/>
            <a:ext cx="6203852" cy="584775"/>
          </a:xfrm>
          <a:prstGeom prst="rect">
            <a:avLst/>
          </a:prstGeom>
          <a:noFill/>
        </p:spPr>
        <p:txBody>
          <a:bodyPr wrap="square">
            <a:spAutoFit/>
          </a:bodyPr>
          <a:lstStyle/>
          <a:p>
            <a:pPr algn="ctr" rtl="0"/>
            <a:r>
              <a:rPr lang="vi-VN" sz="3200" b="1" i="0" u="none" strike="noStrike" dirty="0">
                <a:solidFill>
                  <a:srgbClr val="FF0000"/>
                </a:solidFill>
                <a:effectLst/>
                <a:latin typeface="+mj-lt"/>
              </a:rPr>
              <a:t>NHÍM NÂU KẾT BẠN</a:t>
            </a:r>
            <a:endParaRPr lang="en-US" sz="3200" b="1" i="0" u="none" strike="noStrike" dirty="0">
              <a:solidFill>
                <a:srgbClr val="FF0000"/>
              </a:solidFill>
              <a:effectLst/>
              <a:latin typeface="+mj-lt"/>
            </a:endParaRPr>
          </a:p>
        </p:txBody>
      </p:sp>
      <p:sp>
        <p:nvSpPr>
          <p:cNvPr id="17" name="Oval 16">
            <a:extLst>
              <a:ext uri="{FF2B5EF4-FFF2-40B4-BE49-F238E27FC236}">
                <a16:creationId xmlns:a16="http://schemas.microsoft.com/office/drawing/2014/main" id="{4848B9C9-7671-4B48-92A5-BAA6D7EC9DEB}"/>
              </a:ext>
            </a:extLst>
          </p:cNvPr>
          <p:cNvSpPr/>
          <p:nvPr/>
        </p:nvSpPr>
        <p:spPr>
          <a:xfrm>
            <a:off x="656492" y="782427"/>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1</a:t>
            </a:r>
          </a:p>
        </p:txBody>
      </p:sp>
      <p:sp>
        <p:nvSpPr>
          <p:cNvPr id="18" name="Oval 17">
            <a:extLst>
              <a:ext uri="{FF2B5EF4-FFF2-40B4-BE49-F238E27FC236}">
                <a16:creationId xmlns:a16="http://schemas.microsoft.com/office/drawing/2014/main" id="{E5BFB932-444B-4B53-97FB-D622AACE6FDF}"/>
              </a:ext>
            </a:extLst>
          </p:cNvPr>
          <p:cNvSpPr/>
          <p:nvPr/>
        </p:nvSpPr>
        <p:spPr>
          <a:xfrm>
            <a:off x="486973" y="2462781"/>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2</a:t>
            </a:r>
          </a:p>
        </p:txBody>
      </p:sp>
      <p:sp>
        <p:nvSpPr>
          <p:cNvPr id="19" name="Oval 18">
            <a:extLst>
              <a:ext uri="{FF2B5EF4-FFF2-40B4-BE49-F238E27FC236}">
                <a16:creationId xmlns:a16="http://schemas.microsoft.com/office/drawing/2014/main" id="{AF987DFC-48CB-4CDF-9380-2FB5DCF9F5F4}"/>
              </a:ext>
            </a:extLst>
          </p:cNvPr>
          <p:cNvSpPr/>
          <p:nvPr/>
        </p:nvSpPr>
        <p:spPr>
          <a:xfrm>
            <a:off x="467863" y="4072507"/>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3</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3" presetClass="emph" presetSubtype="1" grpId="0" nodeType="withEffect">
                                  <p:stCondLst>
                                    <p:cond delay="0"/>
                                  </p:stCondLst>
                                  <p:childTnLst>
                                    <p:set>
                                      <p:cBhvr override="childStyle">
                                        <p:cTn id="9" dur="indefinite"/>
                                        <p:tgtEl>
                                          <p:spTgt spid="9"/>
                                        </p:tgtEl>
                                        <p:attrNameLst>
                                          <p:attrName>style.color</p:attrName>
                                        </p:attrNameLst>
                                      </p:cBhvr>
                                      <p:to>
                                        <p:clrVal>
                                          <a:srgbClr val="2626F8"/>
                                        </p:clrVal>
                                      </p:to>
                                    </p:se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ox(in)">
                                      <p:cBhvr>
                                        <p:cTn id="14" dur="500"/>
                                        <p:tgtEl>
                                          <p:spTgt spid="18"/>
                                        </p:tgtEl>
                                      </p:cBhvr>
                                    </p:animEffect>
                                  </p:childTnLst>
                                </p:cTn>
                              </p:par>
                              <p:par>
                                <p:cTn id="15" presetID="3" presetClass="emph" presetSubtype="1" grpId="0" nodeType="withEffect">
                                  <p:stCondLst>
                                    <p:cond delay="0"/>
                                  </p:stCondLst>
                                  <p:childTnLst>
                                    <p:set>
                                      <p:cBhvr override="childStyle">
                                        <p:cTn id="16" dur="indefinite"/>
                                        <p:tgtEl>
                                          <p:spTgt spid="11"/>
                                        </p:tgtEl>
                                        <p:attrNameLst>
                                          <p:attrName>style.color</p:attrName>
                                        </p:attrNameLst>
                                      </p:cBhvr>
                                      <p:to>
                                        <p:clrVal>
                                          <a:srgbClr val="FF3300"/>
                                        </p:clrVal>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ox(in)">
                                      <p:cBhvr>
                                        <p:cTn id="21" dur="500"/>
                                        <p:tgtEl>
                                          <p:spTgt spid="19"/>
                                        </p:tgtEl>
                                      </p:cBhvr>
                                    </p:animEffect>
                                  </p:childTnLst>
                                </p:cTn>
                              </p:par>
                              <p:par>
                                <p:cTn id="22" presetID="3" presetClass="emph" presetSubtype="1" grpId="0" nodeType="withEffect">
                                  <p:stCondLst>
                                    <p:cond delay="0"/>
                                  </p:stCondLst>
                                  <p:childTnLst>
                                    <p:set>
                                      <p:cBhvr override="childStyle">
                                        <p:cTn id="23" dur="indefinite"/>
                                        <p:tgtEl>
                                          <p:spTgt spid="13"/>
                                        </p:tgtEl>
                                        <p:attrNameLst>
                                          <p:attrName>style.color</p:attrName>
                                        </p:attrNameLst>
                                      </p:cBhvr>
                                      <p:to>
                                        <p:clrVal>
                                          <a:srgbClr val="00B050"/>
                                        </p:clrVal>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Group 6"/>
          <p:cNvGrpSpPr/>
          <p:nvPr/>
        </p:nvGrpSpPr>
        <p:grpSpPr>
          <a:xfrm>
            <a:off x="5079879" y="169851"/>
            <a:ext cx="2109019" cy="2109019"/>
            <a:chOff x="156834" y="1993081"/>
            <a:chExt cx="2109019" cy="2109019"/>
          </a:xfrm>
        </p:grpSpPr>
        <p:sp>
          <p:nvSpPr>
            <p:cNvPr id="3" name="Oval 2"/>
            <p:cNvSpPr/>
            <p:nvPr/>
          </p:nvSpPr>
          <p:spPr>
            <a:xfrm>
              <a:off x="156834" y="1993081"/>
              <a:ext cx="2109019" cy="2109019"/>
            </a:xfrm>
            <a:prstGeom prst="ellipse">
              <a:avLst/>
            </a:prstGeom>
            <a:solidFill>
              <a:srgbClr val="00B0F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p:cNvSpPr txBox="1"/>
            <p:nvPr/>
          </p:nvSpPr>
          <p:spPr>
            <a:xfrm>
              <a:off x="315731" y="2243748"/>
              <a:ext cx="1711988" cy="1754326"/>
            </a:xfrm>
            <a:prstGeom prst="rect">
              <a:avLst/>
            </a:prstGeom>
            <a:solidFill>
              <a:srgbClr val="66CCFF"/>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Times New Roman" panose="02020603050405020304" pitchFamily="18" charset="0"/>
                  <a:ea typeface="Arial-Rounded" panose="020B0500000000000000" charset="0"/>
                  <a:cs typeface="Times New Roman" panose="02020603050405020304" pitchFamily="18" charset="0"/>
                  <a:sym typeface="+mn-lt"/>
                </a:rPr>
                <a:t>GIẢI NGHĨA TỪ</a:t>
              </a:r>
              <a:endParaRPr lang="zh-CN" altLang="en-US" sz="3600" b="1" dirty="0">
                <a:solidFill>
                  <a:schemeClr val="bg1"/>
                </a:solidFill>
                <a:latin typeface="Times New Roman" panose="02020603050405020304" pitchFamily="18" charset="0"/>
                <a:ea typeface="Arial-Rounded" panose="020B0500000000000000" charset="0"/>
                <a:cs typeface="Times New Roman" panose="02020603050405020304" pitchFamily="18" charset="0"/>
                <a:sym typeface="+mn-lt"/>
              </a:endParaRPr>
            </a:p>
          </p:txBody>
        </p:sp>
      </p:grpSp>
      <p:grpSp>
        <p:nvGrpSpPr>
          <p:cNvPr id="42" name="Group 41"/>
          <p:cNvGrpSpPr/>
          <p:nvPr/>
        </p:nvGrpSpPr>
        <p:grpSpPr>
          <a:xfrm>
            <a:off x="382458" y="2412622"/>
            <a:ext cx="5330894" cy="3287012"/>
            <a:chOff x="156834" y="1993081"/>
            <a:chExt cx="2109019" cy="2109019"/>
          </a:xfrm>
        </p:grpSpPr>
        <p:sp>
          <p:nvSpPr>
            <p:cNvPr id="43" name="Hexagon 42"/>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ea typeface="Arial-Rounded" panose="020B0500000000000000" charset="0"/>
                <a:cs typeface="Times New Roman" panose="02020603050405020304" pitchFamily="18" charset="0"/>
              </a:endParaRPr>
            </a:p>
          </p:txBody>
        </p:sp>
        <p:sp>
          <p:nvSpPr>
            <p:cNvPr id="44" name="TextBox 43"/>
            <p:cNvSpPr txBox="1"/>
            <p:nvPr/>
          </p:nvSpPr>
          <p:spPr>
            <a:xfrm>
              <a:off x="313842" y="2197760"/>
              <a:ext cx="1814199" cy="1560062"/>
            </a:xfrm>
            <a:prstGeom prst="rect">
              <a:avLst/>
            </a:prstGeom>
            <a:noFill/>
          </p:spPr>
          <p:txBody>
            <a:bodyPr wrap="square" rtlCol="0">
              <a:spAutoFit/>
            </a:bodyPr>
            <a:lstStyle/>
            <a:p>
              <a:pPr algn="ctr" defTabSz="913130" fontAlgn="base">
                <a:spcBef>
                  <a:spcPct val="0"/>
                </a:spcBef>
                <a:spcAft>
                  <a:spcPct val="0"/>
                </a:spcAft>
                <a:defRPr/>
              </a:pPr>
              <a:r>
                <a:rPr lang="en-US" sz="44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vồn</a:t>
              </a:r>
              <a:r>
                <a:rPr lang="en-US" sz="44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vã</a:t>
              </a:r>
              <a:endParaRPr lang="en-US" sz="44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defTabSz="913130" fontAlgn="base">
                <a:spcBef>
                  <a:spcPct val="0"/>
                </a:spcBef>
                <a:spcAft>
                  <a:spcPct val="0"/>
                </a:spcAft>
                <a:defRPr/>
              </a:pP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niềm</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nở</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nhiệt</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tình</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trò</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với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khác</a:t>
              </a:r>
              <a:endPar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grpSp>
        <p:nvGrpSpPr>
          <p:cNvPr id="23" name="Group 22">
            <a:extLst>
              <a:ext uri="{FF2B5EF4-FFF2-40B4-BE49-F238E27FC236}">
                <a16:creationId xmlns:a16="http://schemas.microsoft.com/office/drawing/2014/main" id="{AAC0A798-66CC-4A4A-AD1D-4992CA527BD5}"/>
              </a:ext>
            </a:extLst>
          </p:cNvPr>
          <p:cNvGrpSpPr/>
          <p:nvPr/>
        </p:nvGrpSpPr>
        <p:grpSpPr>
          <a:xfrm>
            <a:off x="6551029" y="2367581"/>
            <a:ext cx="5330894" cy="3287012"/>
            <a:chOff x="156834" y="1993081"/>
            <a:chExt cx="2109019" cy="2109019"/>
          </a:xfrm>
        </p:grpSpPr>
        <p:sp>
          <p:nvSpPr>
            <p:cNvPr id="24" name="Hexagon 23">
              <a:extLst>
                <a:ext uri="{FF2B5EF4-FFF2-40B4-BE49-F238E27FC236}">
                  <a16:creationId xmlns:a16="http://schemas.microsoft.com/office/drawing/2014/main" id="{B6087FEE-96DF-4A4C-9078-E63C01709881}"/>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anose="02020603050405020304" pitchFamily="18" charset="0"/>
                <a:ea typeface="Arial-Rounded" panose="020B0500000000000000" charset="0"/>
                <a:cs typeface="Times New Roman" panose="02020603050405020304" pitchFamily="18" charset="0"/>
              </a:endParaRPr>
            </a:p>
          </p:txBody>
        </p:sp>
        <p:sp>
          <p:nvSpPr>
            <p:cNvPr id="28" name="TextBox 27">
              <a:extLst>
                <a:ext uri="{FF2B5EF4-FFF2-40B4-BE49-F238E27FC236}">
                  <a16:creationId xmlns:a16="http://schemas.microsoft.com/office/drawing/2014/main" id="{42C2A029-C41F-46F3-B41E-7E6659818A32}"/>
                </a:ext>
              </a:extLst>
            </p:cNvPr>
            <p:cNvSpPr txBox="1"/>
            <p:nvPr/>
          </p:nvSpPr>
          <p:spPr>
            <a:xfrm>
              <a:off x="277360" y="2443883"/>
              <a:ext cx="1867966" cy="1125614"/>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trú</a:t>
              </a: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600" b="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ngụ</a:t>
              </a: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ctr" defTabSz="913130" fontAlgn="base">
                <a:spcBef>
                  <a:spcPct val="0"/>
                </a:spcBef>
                <a:spcAft>
                  <a:spcPct val="0"/>
                </a:spcAft>
                <a:defRPr/>
              </a:pP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sinh</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sống</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tạm</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nơi</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3600" b="0" i="0" u="none" strike="noStrike" dirty="0" err="1">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đó</a:t>
              </a:r>
              <a:endParaRPr lang="en-US" altLang="vi-VN" sz="36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hlinkClick r:id="rId3" action="ppaction://hlinksldjump"/>
            <a:extLst>
              <a:ext uri="{FF2B5EF4-FFF2-40B4-BE49-F238E27FC236}">
                <a16:creationId xmlns:a16="http://schemas.microsoft.com/office/drawing/2014/main" id="{EB4D06CE-2C11-4D6A-B9B3-67FCD0FBCF9E}"/>
              </a:ext>
            </a:extLst>
          </p:cNvPr>
          <p:cNvSpPr txBox="1"/>
          <p:nvPr/>
        </p:nvSpPr>
        <p:spPr>
          <a:xfrm>
            <a:off x="218208" y="921296"/>
            <a:ext cx="11654924" cy="1631216"/>
          </a:xfrm>
          <a:prstGeom prst="rect">
            <a:avLst/>
          </a:prstGeom>
          <a:noFill/>
        </p:spPr>
        <p:txBody>
          <a:bodyPr wrap="square">
            <a:spAutoFit/>
          </a:bodyPr>
          <a:lstStyle/>
          <a:p>
            <a:pPr algn="just">
              <a:spcBef>
                <a:spcPts val="400"/>
              </a:spcBef>
              <a:spcAft>
                <a:spcPts val="400"/>
              </a:spcAft>
            </a:pPr>
            <a:r>
              <a:rPr lang="en-US" sz="2500" i="0" u="none" strike="noStrike" dirty="0">
                <a:effectLst/>
                <a:latin typeface="+mj-lt"/>
              </a:rPr>
              <a:t>            </a:t>
            </a:r>
            <a:r>
              <a:rPr lang="vi-VN" sz="2500" i="0" u="none" strike="noStrike" dirty="0">
                <a:solidFill>
                  <a:srgbClr val="0000FF"/>
                </a:solidFill>
                <a:effectLst/>
                <a:latin typeface="+mj-lt"/>
              </a:rPr>
              <a:t>Trong khu rừng nọ, có chú nhím nâu hiền lành,</a:t>
            </a:r>
            <a:r>
              <a:rPr lang="en-US" sz="2500" i="0" u="none" strike="noStrike" dirty="0">
                <a:solidFill>
                  <a:srgbClr val="0000FF"/>
                </a:solidFill>
                <a:effectLst/>
                <a:latin typeface="+mj-lt"/>
              </a:rPr>
              <a:t> </a:t>
            </a:r>
            <a:r>
              <a:rPr lang="en-US" sz="2500" i="0" u="none" strike="noStrike" dirty="0" err="1">
                <a:solidFill>
                  <a:srgbClr val="0000FF"/>
                </a:solidFill>
                <a:effectLst/>
                <a:latin typeface="Times New Roman" panose="02020603050405020304" pitchFamily="18" charset="0"/>
                <a:cs typeface="Times New Roman" panose="02020603050405020304" pitchFamily="18" charset="0"/>
              </a:rPr>
              <a:t>nhút</a:t>
            </a:r>
            <a:r>
              <a:rPr lang="en-US" sz="2500" i="0" u="none" strike="noStrike" dirty="0">
                <a:solidFill>
                  <a:srgbClr val="0000FF"/>
                </a:solidFill>
                <a:effectLst/>
                <a:latin typeface="Times New Roman" panose="02020603050405020304" pitchFamily="18" charset="0"/>
                <a:cs typeface="Times New Roman" panose="02020603050405020304" pitchFamily="18" charset="0"/>
              </a:rPr>
              <a:t> </a:t>
            </a:r>
            <a:r>
              <a:rPr lang="en-US" sz="2500" i="0" u="none" strike="noStrike" dirty="0" err="1">
                <a:solidFill>
                  <a:srgbClr val="0000FF"/>
                </a:solidFill>
                <a:effectLst/>
                <a:latin typeface="Times New Roman" panose="02020603050405020304" pitchFamily="18" charset="0"/>
                <a:cs typeface="Times New Roman" panose="02020603050405020304" pitchFamily="18" charset="0"/>
              </a:rPr>
              <a:t>nhát</a:t>
            </a:r>
            <a:r>
              <a:rPr lang="en-US" sz="2500" i="0" u="none" strike="noStrike" dirty="0">
                <a:solidFill>
                  <a:srgbClr val="0000FF"/>
                </a:solidFill>
                <a:effectLst/>
                <a:latin typeface="Times New Roman" panose="02020603050405020304" pitchFamily="18" charset="0"/>
                <a:cs typeface="Times New Roman" panose="02020603050405020304" pitchFamily="18" charset="0"/>
              </a:rPr>
              <a:t>. </a:t>
            </a:r>
            <a:r>
              <a:rPr lang="vi-VN" sz="2500" i="0" u="none" strike="noStrike" dirty="0">
                <a:solidFill>
                  <a:srgbClr val="0000FF"/>
                </a:solidFill>
                <a:effectLst/>
                <a:latin typeface="+mj-lt"/>
              </a:rPr>
              <a:t>Một buổi sáng, </a:t>
            </a:r>
            <a:r>
              <a:rPr lang="vi-VN" sz="2500" dirty="0">
                <a:solidFill>
                  <a:srgbClr val="0000FF"/>
                </a:solidFill>
                <a:latin typeface="+mj-lt"/>
              </a:rPr>
              <a:t>chú </a:t>
            </a:r>
            <a:r>
              <a:rPr lang="vi-VN" sz="2500" i="0" u="none" strike="noStrike" dirty="0">
                <a:solidFill>
                  <a:srgbClr val="0000FF"/>
                </a:solidFill>
                <a:effectLst/>
                <a:latin typeface="+mj-lt"/>
              </a:rPr>
              <a:t>đang kiếm</a:t>
            </a:r>
            <a:r>
              <a:rPr lang="en-US" sz="2500" dirty="0">
                <a:solidFill>
                  <a:srgbClr val="0000FF"/>
                </a:solidFill>
                <a:latin typeface="+mj-lt"/>
              </a:rPr>
              <a:t> </a:t>
            </a:r>
            <a:r>
              <a:rPr lang="vi-VN" sz="2500" i="0" u="none" strike="noStrike" dirty="0">
                <a:solidFill>
                  <a:srgbClr val="0000FF"/>
                </a:solidFill>
                <a:effectLst/>
                <a:latin typeface="+mj-lt"/>
              </a:rPr>
              <a:t>quả Cây thì thấy nhím trắng chạy tới. Nhím trắng</a:t>
            </a:r>
            <a:r>
              <a:rPr lang="en-US" sz="2500" i="0" u="none" strike="noStrike" dirty="0">
                <a:solidFill>
                  <a:srgbClr val="0000FF"/>
                </a:solidFill>
                <a:effectLst/>
                <a:latin typeface="+mj-lt"/>
              </a:rPr>
              <a:t> </a:t>
            </a:r>
            <a:r>
              <a:rPr lang="en-US" sz="2500" i="0" u="none" strike="noStrike" dirty="0">
                <a:solidFill>
                  <a:srgbClr val="0000FF"/>
                </a:solidFill>
                <a:effectLst/>
                <a:latin typeface="Times New Roman" panose="02020603050405020304" pitchFamily="18" charset="0"/>
                <a:cs typeface="Times New Roman" panose="02020603050405020304" pitchFamily="18" charset="0"/>
              </a:rPr>
              <a:t>v</a:t>
            </a:r>
            <a:r>
              <a:rPr lang="vi-VN" sz="2500" i="0" u="none" strike="noStrike" dirty="0">
                <a:solidFill>
                  <a:srgbClr val="0000FF"/>
                </a:solidFill>
                <a:effectLst/>
                <a:latin typeface="Times New Roman" panose="02020603050405020304" pitchFamily="18" charset="0"/>
                <a:cs typeface="Times New Roman" panose="02020603050405020304" pitchFamily="18" charset="0"/>
              </a:rPr>
              <a:t>ồn </a:t>
            </a:r>
            <a:r>
              <a:rPr lang="en-US" sz="2500" i="0" u="none" strike="noStrike" dirty="0" err="1">
                <a:solidFill>
                  <a:srgbClr val="0000FF"/>
                </a:solidFill>
                <a:effectLst/>
                <a:latin typeface="Times New Roman" panose="02020603050405020304" pitchFamily="18" charset="0"/>
                <a:cs typeface="Times New Roman" panose="02020603050405020304" pitchFamily="18" charset="0"/>
              </a:rPr>
              <a:t>vã</a:t>
            </a:r>
            <a:r>
              <a:rPr lang="vi-VN" sz="2500" i="0" u="none" strike="noStrike" dirty="0">
                <a:solidFill>
                  <a:srgbClr val="0000FF"/>
                </a:solidFill>
                <a:effectLst/>
                <a:latin typeface="+mj-lt"/>
              </a:rPr>
              <a:t>: “Chào bạn! Rất vui được gặp bạn!”. Nhím nâu lúng túng, nói lí nhí: “Chào bạn!”, rồi nấp vào bụi cây. Chú cuộn tròn người lại mà vẫn sợ hãi.</a:t>
            </a:r>
            <a:endParaRPr lang="en-US" sz="2500" dirty="0">
              <a:solidFill>
                <a:srgbClr val="0000FF"/>
              </a:solidFill>
              <a:latin typeface="+mj-lt"/>
            </a:endParaRPr>
          </a:p>
        </p:txBody>
      </p:sp>
      <p:sp>
        <p:nvSpPr>
          <p:cNvPr id="11" name="TextBox 10">
            <a:hlinkClick r:id="rId3" action="ppaction://hlinksldjump"/>
            <a:extLst>
              <a:ext uri="{FF2B5EF4-FFF2-40B4-BE49-F238E27FC236}">
                <a16:creationId xmlns:a16="http://schemas.microsoft.com/office/drawing/2014/main" id="{DEEA673F-364F-4BCD-9801-62D893D7DB43}"/>
              </a:ext>
            </a:extLst>
          </p:cNvPr>
          <p:cNvSpPr txBox="1"/>
          <p:nvPr/>
        </p:nvSpPr>
        <p:spPr>
          <a:xfrm>
            <a:off x="178043" y="2552512"/>
            <a:ext cx="11526984" cy="1631216"/>
          </a:xfrm>
          <a:prstGeom prst="rect">
            <a:avLst/>
          </a:prstGeom>
          <a:noFill/>
        </p:spPr>
        <p:txBody>
          <a:bodyPr wrap="square">
            <a:spAutoFit/>
          </a:bodyPr>
          <a:lstStyle/>
          <a:p>
            <a:pPr algn="just"/>
            <a:r>
              <a:rPr lang="en-US" sz="2500" i="0" u="none" strike="noStrike" dirty="0">
                <a:effectLst/>
                <a:latin typeface="+mj-lt"/>
              </a:rPr>
              <a:t>            </a:t>
            </a:r>
            <a:r>
              <a:rPr lang="vi-VN" sz="2500" i="0" u="none" strike="noStrike" dirty="0">
                <a:solidFill>
                  <a:srgbClr val="FF3300"/>
                </a:solidFill>
                <a:effectLst/>
                <a:latin typeface="+mj-lt"/>
              </a:rPr>
              <a:t>Mùa đông đến, nhím nâu đi tìm nơi để</a:t>
            </a:r>
            <a:r>
              <a:rPr lang="en-US" sz="2500" i="0" u="none" strike="noStrike" dirty="0">
                <a:solidFill>
                  <a:srgbClr val="FF3300"/>
                </a:solidFill>
                <a:effectLst/>
                <a:latin typeface="+mj-lt"/>
              </a:rPr>
              <a:t> </a:t>
            </a:r>
            <a:r>
              <a:rPr lang="en-US" sz="2500" i="0" u="none" strike="noStrike" dirty="0" err="1">
                <a:solidFill>
                  <a:srgbClr val="FF3300"/>
                </a:solidFill>
                <a:effectLst/>
                <a:latin typeface="Times New Roman" panose="02020603050405020304" pitchFamily="18" charset="0"/>
                <a:cs typeface="Times New Roman" panose="02020603050405020304" pitchFamily="18" charset="0"/>
              </a:rPr>
              <a:t>trú</a:t>
            </a:r>
            <a:r>
              <a:rPr lang="en-US" sz="2500" i="0" u="none" strike="noStrike" dirty="0">
                <a:solidFill>
                  <a:srgbClr val="FF3300"/>
                </a:solidFill>
                <a:effectLst/>
                <a:latin typeface="Times New Roman" panose="02020603050405020304" pitchFamily="18" charset="0"/>
                <a:cs typeface="Times New Roman" panose="02020603050405020304" pitchFamily="18" charset="0"/>
              </a:rPr>
              <a:t> </a:t>
            </a:r>
            <a:r>
              <a:rPr lang="en-US" sz="2500" i="0" u="none" strike="noStrike" dirty="0" err="1">
                <a:solidFill>
                  <a:srgbClr val="FF3300"/>
                </a:solidFill>
                <a:effectLst/>
                <a:latin typeface="Times New Roman" panose="02020603050405020304" pitchFamily="18" charset="0"/>
                <a:cs typeface="Times New Roman" panose="02020603050405020304" pitchFamily="18" charset="0"/>
              </a:rPr>
              <a:t>ngụ</a:t>
            </a:r>
            <a:r>
              <a:rPr lang="en-US" sz="2500" i="0" u="none" strike="noStrike" dirty="0">
                <a:solidFill>
                  <a:srgbClr val="FF3300"/>
                </a:solidFill>
                <a:effectLst/>
                <a:latin typeface="Times New Roman" panose="02020603050405020304" pitchFamily="18" charset="0"/>
                <a:cs typeface="Times New Roman" panose="02020603050405020304" pitchFamily="18" charset="0"/>
              </a:rPr>
              <a:t>. </a:t>
            </a:r>
            <a:r>
              <a:rPr lang="vi-VN" sz="2500" i="0" u="none" strike="noStrike" dirty="0">
                <a:solidFill>
                  <a:srgbClr val="FF3300"/>
                </a:solidFill>
                <a:effectLst/>
                <a:latin typeface="+mj-lt"/>
              </a:rPr>
              <a:t>Bất chợt, mưa kéo đến. Nhím nâu vội bước vào cái hang nhỏ. Thì ra là nhà nhím trắng. Nhím nâu run run: “Xin lỗi, tôi không biết đây là nhà của bạn.”. Nhím trắng tươi cười:</a:t>
            </a:r>
            <a:r>
              <a:rPr lang="en-US" sz="2500" dirty="0">
                <a:solidFill>
                  <a:srgbClr val="FF3300"/>
                </a:solidFill>
                <a:latin typeface="+mj-lt"/>
              </a:rPr>
              <a:t> </a:t>
            </a:r>
            <a:r>
              <a:rPr lang="vi-VN" sz="2500" i="0" u="none" strike="noStrike" dirty="0">
                <a:solidFill>
                  <a:srgbClr val="FF3300"/>
                </a:solidFill>
                <a:effectLst/>
                <a:latin typeface="+mj-lt"/>
              </a:rPr>
              <a:t>“Đừng ngại! Gặp lại bạn, tôi rất vui. Tôi Ở đây một mình, buồn lắm. Bạn ở lại cùng tôi nhé!”.</a:t>
            </a:r>
            <a:endParaRPr lang="en-US" sz="2500" dirty="0">
              <a:solidFill>
                <a:srgbClr val="FF3300"/>
              </a:solidFill>
            </a:endParaRPr>
          </a:p>
        </p:txBody>
      </p:sp>
      <p:sp>
        <p:nvSpPr>
          <p:cNvPr id="13" name="TextBox 12">
            <a:extLst>
              <a:ext uri="{FF2B5EF4-FFF2-40B4-BE49-F238E27FC236}">
                <a16:creationId xmlns:a16="http://schemas.microsoft.com/office/drawing/2014/main" id="{3371DB2D-AF6A-48EA-B7CE-0733BBAEC575}"/>
              </a:ext>
            </a:extLst>
          </p:cNvPr>
          <p:cNvSpPr txBox="1"/>
          <p:nvPr/>
        </p:nvSpPr>
        <p:spPr>
          <a:xfrm>
            <a:off x="218207" y="4152950"/>
            <a:ext cx="11526984" cy="2067233"/>
          </a:xfrm>
          <a:prstGeom prst="rect">
            <a:avLst/>
          </a:prstGeom>
          <a:noFill/>
        </p:spPr>
        <p:txBody>
          <a:bodyPr wrap="square">
            <a:spAutoFit/>
          </a:bodyPr>
          <a:lstStyle/>
          <a:p>
            <a:pPr algn="just" rtl="0">
              <a:spcBef>
                <a:spcPts val="400"/>
              </a:spcBef>
              <a:spcAft>
                <a:spcPts val="400"/>
              </a:spcAft>
            </a:pPr>
            <a:r>
              <a:rPr lang="en-US" sz="2500" i="0" u="none" strike="noStrike" dirty="0">
                <a:effectLst/>
                <a:latin typeface="+mj-lt"/>
              </a:rPr>
              <a:t>          </a:t>
            </a:r>
            <a:r>
              <a:rPr lang="vi-VN" sz="2500" i="0" u="none" strike="noStrike" dirty="0">
                <a:solidFill>
                  <a:srgbClr val="00B050"/>
                </a:solidFill>
                <a:effectLst/>
                <a:latin typeface="+mj-lt"/>
              </a:rPr>
              <a:t>“Nhím trắng tốt bụng quả. Bạn ấy nói đúng, không có bạn bè thì thật buồn.”</a:t>
            </a:r>
            <a:r>
              <a:rPr lang="en-US" sz="2500" i="0" u="none" strike="noStrike" dirty="0">
                <a:solidFill>
                  <a:srgbClr val="00B050"/>
                </a:solidFill>
                <a:effectLst/>
                <a:latin typeface="+mj-lt"/>
              </a:rPr>
              <a:t> </a:t>
            </a:r>
            <a:r>
              <a:rPr lang="vi-VN" sz="2500" i="0" u="none" strike="noStrike" dirty="0">
                <a:solidFill>
                  <a:srgbClr val="00B050"/>
                </a:solidFill>
                <a:effectLst/>
                <a:latin typeface="+mj-lt"/>
              </a:rPr>
              <a:t>Nghĩ thế, nhím nấu mạnh dạn hẳn lên. Chú nhận lời kết bạn với nhím trắng. Cả hai cùng thu dọn,</a:t>
            </a:r>
            <a:r>
              <a:rPr lang="en-US" sz="2500" i="0" u="none" strike="noStrike" dirty="0">
                <a:solidFill>
                  <a:srgbClr val="00B050"/>
                </a:solidFill>
                <a:effectLst/>
                <a:latin typeface="+mj-lt"/>
              </a:rPr>
              <a:t> </a:t>
            </a:r>
            <a:r>
              <a:rPr lang="en-US" sz="2500" i="0" u="none" strike="noStrike" dirty="0" err="1">
                <a:solidFill>
                  <a:srgbClr val="00B050"/>
                </a:solidFill>
                <a:effectLst/>
                <a:latin typeface="Times New Roman" panose="02020603050405020304" pitchFamily="18" charset="0"/>
                <a:cs typeface="Times New Roman" panose="02020603050405020304" pitchFamily="18" charset="0"/>
              </a:rPr>
              <a:t>trang</a:t>
            </a:r>
            <a:r>
              <a:rPr lang="en-US" sz="2500" i="0" u="none" strike="noStrike" dirty="0">
                <a:solidFill>
                  <a:srgbClr val="00B050"/>
                </a:solidFill>
                <a:effectLst/>
                <a:latin typeface="Times New Roman" panose="02020603050405020304" pitchFamily="18" charset="0"/>
                <a:cs typeface="Times New Roman" panose="02020603050405020304" pitchFamily="18" charset="0"/>
              </a:rPr>
              <a:t> </a:t>
            </a:r>
            <a:r>
              <a:rPr lang="en-US" sz="2500" i="0" u="none" strike="noStrike" dirty="0" err="1">
                <a:solidFill>
                  <a:srgbClr val="00B050"/>
                </a:solidFill>
                <a:effectLst/>
                <a:latin typeface="Times New Roman" panose="02020603050405020304" pitchFamily="18" charset="0"/>
                <a:cs typeface="Times New Roman" panose="02020603050405020304" pitchFamily="18" charset="0"/>
              </a:rPr>
              <a:t>trí</a:t>
            </a:r>
            <a:r>
              <a:rPr lang="en-US" sz="2500" i="0" u="none" strike="noStrike" dirty="0">
                <a:solidFill>
                  <a:srgbClr val="00B050"/>
                </a:solidFill>
                <a:effectLst/>
                <a:latin typeface="Times New Roman" panose="02020603050405020304" pitchFamily="18" charset="0"/>
                <a:cs typeface="Times New Roman" panose="02020603050405020304" pitchFamily="18" charset="0"/>
              </a:rPr>
              <a:t> </a:t>
            </a:r>
            <a:r>
              <a:rPr lang="vi-VN" sz="2500" i="0" u="none" strike="noStrike" dirty="0">
                <a:solidFill>
                  <a:srgbClr val="00B050"/>
                </a:solidFill>
                <a:effectLst/>
                <a:latin typeface="+mj-lt"/>
              </a:rPr>
              <a:t>chỗ ở cho đẹp. Chúng trải qua những ngày vui vẻ, ấm áp vì không phải sống một mình giữa mùa đông lạnh giá.</a:t>
            </a:r>
            <a:endParaRPr lang="vi-VN" sz="2500" dirty="0">
              <a:solidFill>
                <a:srgbClr val="00B050"/>
              </a:solidFill>
              <a:effectLst/>
              <a:latin typeface="+mj-lt"/>
            </a:endParaRPr>
          </a:p>
          <a:p>
            <a:pPr algn="r" rtl="0"/>
            <a:r>
              <a:rPr lang="vi-VN" sz="2500" i="0" u="none" strike="noStrike" dirty="0">
                <a:effectLst/>
                <a:latin typeface="+mj-lt"/>
              </a:rPr>
              <a:t>(Theo Minh Anh)</a:t>
            </a:r>
            <a:endParaRPr lang="vi-VN" sz="2500" dirty="0">
              <a:effectLst/>
              <a:latin typeface="+mj-lt"/>
            </a:endParaRPr>
          </a:p>
        </p:txBody>
      </p:sp>
      <p:sp>
        <p:nvSpPr>
          <p:cNvPr id="15" name="TextBox 14">
            <a:extLst>
              <a:ext uri="{FF2B5EF4-FFF2-40B4-BE49-F238E27FC236}">
                <a16:creationId xmlns:a16="http://schemas.microsoft.com/office/drawing/2014/main" id="{DEFC67F6-E3B5-4473-BA4A-D44B45ED9872}"/>
              </a:ext>
            </a:extLst>
          </p:cNvPr>
          <p:cNvSpPr txBox="1"/>
          <p:nvPr/>
        </p:nvSpPr>
        <p:spPr>
          <a:xfrm>
            <a:off x="2653555" y="247027"/>
            <a:ext cx="6203852" cy="584775"/>
          </a:xfrm>
          <a:prstGeom prst="rect">
            <a:avLst/>
          </a:prstGeom>
          <a:noFill/>
        </p:spPr>
        <p:txBody>
          <a:bodyPr wrap="square">
            <a:spAutoFit/>
          </a:bodyPr>
          <a:lstStyle/>
          <a:p>
            <a:pPr algn="ctr" rtl="0"/>
            <a:r>
              <a:rPr lang="vi-VN" sz="3200" b="1" i="0" u="none" strike="noStrike" dirty="0">
                <a:solidFill>
                  <a:srgbClr val="FF0000"/>
                </a:solidFill>
                <a:effectLst/>
                <a:latin typeface="+mj-lt"/>
              </a:rPr>
              <a:t>NHÍM NÂU KẾT BẠN</a:t>
            </a:r>
            <a:endParaRPr lang="en-US" sz="3200" b="1" i="0" u="none" strike="noStrike" dirty="0">
              <a:solidFill>
                <a:srgbClr val="FF0000"/>
              </a:solidFill>
              <a:effectLst/>
              <a:latin typeface="+mj-lt"/>
            </a:endParaRPr>
          </a:p>
        </p:txBody>
      </p:sp>
      <p:sp>
        <p:nvSpPr>
          <p:cNvPr id="17" name="Oval 16">
            <a:extLst>
              <a:ext uri="{FF2B5EF4-FFF2-40B4-BE49-F238E27FC236}">
                <a16:creationId xmlns:a16="http://schemas.microsoft.com/office/drawing/2014/main" id="{4848B9C9-7671-4B48-92A5-BAA6D7EC9DEB}"/>
              </a:ext>
            </a:extLst>
          </p:cNvPr>
          <p:cNvSpPr/>
          <p:nvPr/>
        </p:nvSpPr>
        <p:spPr>
          <a:xfrm>
            <a:off x="656492" y="782427"/>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1</a:t>
            </a:r>
          </a:p>
        </p:txBody>
      </p:sp>
      <p:sp>
        <p:nvSpPr>
          <p:cNvPr id="18" name="Oval 17">
            <a:extLst>
              <a:ext uri="{FF2B5EF4-FFF2-40B4-BE49-F238E27FC236}">
                <a16:creationId xmlns:a16="http://schemas.microsoft.com/office/drawing/2014/main" id="{E5BFB932-444B-4B53-97FB-D622AACE6FDF}"/>
              </a:ext>
            </a:extLst>
          </p:cNvPr>
          <p:cNvSpPr/>
          <p:nvPr/>
        </p:nvSpPr>
        <p:spPr>
          <a:xfrm>
            <a:off x="486973" y="2462781"/>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2</a:t>
            </a:r>
          </a:p>
        </p:txBody>
      </p:sp>
      <p:sp>
        <p:nvSpPr>
          <p:cNvPr id="19" name="Oval 18">
            <a:extLst>
              <a:ext uri="{FF2B5EF4-FFF2-40B4-BE49-F238E27FC236}">
                <a16:creationId xmlns:a16="http://schemas.microsoft.com/office/drawing/2014/main" id="{AF987DFC-48CB-4CDF-9380-2FB5DCF9F5F4}"/>
              </a:ext>
            </a:extLst>
          </p:cNvPr>
          <p:cNvSpPr/>
          <p:nvPr/>
        </p:nvSpPr>
        <p:spPr>
          <a:xfrm>
            <a:off x="467863" y="4072507"/>
            <a:ext cx="457200" cy="457200"/>
          </a:xfrm>
          <a:prstGeom prst="ellipse">
            <a:avLst/>
          </a:prstGeom>
          <a:solidFill>
            <a:srgbClr val="FF00FF"/>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sz="2400" b="1" dirty="0">
                <a:solidFill>
                  <a:srgbClr val="00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192370881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C8654D-460B-4046-81CD-C7D99F10195F}"/>
              </a:ext>
            </a:extLst>
          </p:cNvPr>
          <p:cNvPicPr>
            <a:picLocks noChangeAspect="1"/>
          </p:cNvPicPr>
          <p:nvPr/>
        </p:nvPicPr>
        <p:blipFill>
          <a:blip r:embed="rId3"/>
          <a:stretch>
            <a:fillRect/>
          </a:stretch>
        </p:blipFill>
        <p:spPr>
          <a:xfrm>
            <a:off x="25399" y="0"/>
            <a:ext cx="12141201" cy="6858000"/>
          </a:xfrm>
          <a:prstGeom prst="rect">
            <a:avLst/>
          </a:prstGeom>
        </p:spPr>
      </p:pic>
      <p:sp>
        <p:nvSpPr>
          <p:cNvPr id="3" name="Speech Bubble: Rectangle with Corners Rounded 2">
            <a:extLst>
              <a:ext uri="{FF2B5EF4-FFF2-40B4-BE49-F238E27FC236}">
                <a16:creationId xmlns:a16="http://schemas.microsoft.com/office/drawing/2014/main" id="{C89E4E54-9C90-4538-BCFD-E0E7D8932A4B}"/>
              </a:ext>
            </a:extLst>
          </p:cNvPr>
          <p:cNvSpPr>
            <a:spLocks noChangeArrowheads="1"/>
          </p:cNvSpPr>
          <p:nvPr/>
        </p:nvSpPr>
        <p:spPr bwMode="auto">
          <a:xfrm>
            <a:off x="8814484" y="0"/>
            <a:ext cx="2895600" cy="548640"/>
          </a:xfrm>
          <a:prstGeom prst="wedgeRoundRectCallout">
            <a:avLst>
              <a:gd name="adj1" fmla="val -25745"/>
              <a:gd name="adj2" fmla="val 72153"/>
              <a:gd name="adj3" fmla="val 16667"/>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latin typeface="Times New Roman" panose="02020603050405020304" pitchFamily="18" charset="0"/>
                <a:cs typeface="Times New Roman" panose="02020603050405020304" pitchFamily="18" charset="0"/>
              </a:rPr>
              <a:t>Đọc toàn bài</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1280161" y="1631853"/>
            <a:ext cx="5359790" cy="26728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r>
              <a:rPr lang="en-US" sz="8000" b="1" kern="0" dirty="0">
                <a:solidFill>
                  <a:srgbClr val="FF0000"/>
                </a:solidFill>
                <a:latin typeface="Times New Roman" panose="02020603050405020304" pitchFamily="18" charset="0"/>
                <a:cs typeface="Times New Roman" panose="02020603050405020304" pitchFamily="18" charset="0"/>
              </a:rPr>
              <a:t>TRẢ LỜI CÂU HỎI</a:t>
            </a:r>
          </a:p>
        </p:txBody>
      </p:sp>
    </p:spTree>
    <p:extLst>
      <p:ext uri="{BB962C8B-B14F-4D97-AF65-F5344CB8AC3E}">
        <p14:creationId xmlns:p14="http://schemas.microsoft.com/office/powerpoint/2010/main" val="1802444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35350420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36C2DE-52ED-403A-BDD0-D2C12611D9AA}"/>
              </a:ext>
            </a:extLst>
          </p:cNvPr>
          <p:cNvSpPr txBox="1"/>
          <p:nvPr/>
        </p:nvSpPr>
        <p:spPr>
          <a:xfrm>
            <a:off x="180535" y="162317"/>
            <a:ext cx="11830929" cy="6319679"/>
          </a:xfrm>
          <a:prstGeom prst="rect">
            <a:avLst/>
          </a:prstGeom>
          <a:noFill/>
        </p:spPr>
        <p:txBody>
          <a:bodyPr wrap="square">
            <a:spAutoFit/>
          </a:bodyPr>
          <a:lstStyle/>
          <a:p>
            <a:pPr algn="ctr" rtl="0"/>
            <a:r>
              <a:rPr lang="vi-VN" sz="2800" b="1" i="0" u="none" strike="noStrike" dirty="0">
                <a:solidFill>
                  <a:srgbClr val="FF0000"/>
                </a:solidFill>
                <a:effectLst/>
                <a:latin typeface="+mj-lt"/>
              </a:rPr>
              <a:t>NHÍM NÂU KẾT BẠN</a:t>
            </a:r>
            <a:endParaRPr lang="en-US" sz="2800" b="1" i="0" u="none" strike="noStrike" dirty="0">
              <a:solidFill>
                <a:srgbClr val="FF0000"/>
              </a:solidFill>
              <a:effectLst/>
              <a:latin typeface="+mj-lt"/>
            </a:endParaRPr>
          </a:p>
          <a:p>
            <a:pPr algn="just" rtl="0"/>
            <a:endParaRPr lang="en-US" sz="1400" b="1" i="0" u="none" strike="noStrike" dirty="0">
              <a:solidFill>
                <a:srgbClr val="FF0000"/>
              </a:solidFill>
              <a:effectLst/>
              <a:latin typeface="+mj-lt"/>
            </a:endParaRPr>
          </a:p>
          <a:p>
            <a:pPr>
              <a:spcBef>
                <a:spcPts val="400"/>
              </a:spcBef>
              <a:spcAft>
                <a:spcPts val="400"/>
              </a:spcAft>
            </a:pPr>
            <a:r>
              <a:rPr lang="en-US" sz="2800" i="0" u="none" strike="noStrike" dirty="0">
                <a:effectLst/>
                <a:latin typeface="+mj-lt"/>
              </a:rPr>
              <a:t>           </a:t>
            </a:r>
            <a:r>
              <a:rPr lang="vi-VN" sz="2800" i="0" u="none" strike="noStrike" dirty="0">
                <a:effectLst/>
                <a:latin typeface="+mj-lt"/>
              </a:rPr>
              <a:t>Trong khu rừng nọ, có chú nhím nâu hiền lành,</a:t>
            </a:r>
            <a:r>
              <a:rPr lang="en-US" sz="2800" i="0" u="none" strike="noStrike" dirty="0">
                <a:effectLst/>
                <a:latin typeface="+mj-lt"/>
              </a:rPr>
              <a:t> </a:t>
            </a:r>
            <a:r>
              <a:rPr lang="en-US" sz="2800" i="0" u="none" strike="noStrike" dirty="0" err="1">
                <a:effectLst/>
                <a:latin typeface="Times New Roman" panose="02020603050405020304" pitchFamily="18" charset="0"/>
                <a:cs typeface="Times New Roman" panose="02020603050405020304" pitchFamily="18" charset="0"/>
              </a:rPr>
              <a:t>nhút</a:t>
            </a:r>
            <a:r>
              <a:rPr lang="en-US" sz="2800" i="0" u="none" strike="noStrike" dirty="0">
                <a:effectLst/>
                <a:latin typeface="Times New Roman" panose="02020603050405020304" pitchFamily="18" charset="0"/>
                <a:cs typeface="Times New Roman" panose="02020603050405020304" pitchFamily="18" charset="0"/>
              </a:rPr>
              <a:t> </a:t>
            </a:r>
            <a:r>
              <a:rPr lang="en-US" sz="2800" i="0" u="none" strike="noStrike" dirty="0" err="1">
                <a:effectLst/>
                <a:latin typeface="Times New Roman" panose="02020603050405020304" pitchFamily="18" charset="0"/>
                <a:cs typeface="Times New Roman" panose="02020603050405020304" pitchFamily="18" charset="0"/>
              </a:rPr>
              <a:t>nhát</a:t>
            </a:r>
            <a:r>
              <a:rPr lang="en-US" sz="2800" i="0" u="none" strike="noStrike" dirty="0">
                <a:effectLst/>
                <a:latin typeface="Times New Roman" panose="02020603050405020304" pitchFamily="18" charset="0"/>
                <a:cs typeface="Times New Roman" panose="02020603050405020304" pitchFamily="18" charset="0"/>
              </a:rPr>
              <a:t>. </a:t>
            </a:r>
            <a:r>
              <a:rPr lang="vi-VN" sz="2800" i="0" u="none" strike="noStrike" dirty="0">
                <a:effectLst/>
                <a:latin typeface="+mj-lt"/>
              </a:rPr>
              <a:t>Một buổi sáng</a:t>
            </a:r>
            <a:r>
              <a:rPr lang="vi-VN" sz="2800" dirty="0">
                <a:latin typeface="+mj-lt"/>
              </a:rPr>
              <a:t>, chú </a:t>
            </a:r>
            <a:r>
              <a:rPr lang="vi-VN" sz="2800" i="0" u="none" strike="noStrike" dirty="0">
                <a:effectLst/>
                <a:latin typeface="+mj-lt"/>
              </a:rPr>
              <a:t>đang kiếm</a:t>
            </a:r>
            <a:r>
              <a:rPr lang="en-US" sz="2800" dirty="0">
                <a:latin typeface="+mj-lt"/>
              </a:rPr>
              <a:t> </a:t>
            </a:r>
            <a:r>
              <a:rPr lang="vi-VN" sz="2800" i="0" u="none" strike="noStrike">
                <a:effectLst/>
                <a:latin typeface="+mj-lt"/>
              </a:rPr>
              <a:t>quả </a:t>
            </a:r>
            <a:r>
              <a:rPr lang="en-US" sz="2800" i="0" u="none" strike="noStrike">
                <a:effectLst/>
                <a:latin typeface="+mj-lt"/>
              </a:rPr>
              <a:t>c</a:t>
            </a:r>
            <a:r>
              <a:rPr lang="vi-VN" sz="2800" i="0" u="none" strike="noStrike">
                <a:effectLst/>
                <a:latin typeface="+mj-lt"/>
              </a:rPr>
              <a:t>ây </a:t>
            </a:r>
            <a:r>
              <a:rPr lang="vi-VN" sz="2800" i="0" u="none" strike="noStrike" dirty="0">
                <a:effectLst/>
                <a:latin typeface="+mj-lt"/>
              </a:rPr>
              <a:t>thì thấy nhím trắng chạy tới. Nhím trắng</a:t>
            </a:r>
            <a:r>
              <a:rPr lang="en-US" sz="2800" i="0" u="none" strike="noStrike" dirty="0">
                <a:effectLst/>
                <a:latin typeface="+mj-lt"/>
              </a:rPr>
              <a:t> </a:t>
            </a:r>
            <a:r>
              <a:rPr lang="en-US" sz="2800" i="0" u="none" strike="noStrike" dirty="0">
                <a:effectLst/>
                <a:latin typeface="Times New Roman" panose="02020603050405020304" pitchFamily="18" charset="0"/>
                <a:cs typeface="Times New Roman" panose="02020603050405020304" pitchFamily="18" charset="0"/>
              </a:rPr>
              <a:t>v</a:t>
            </a:r>
            <a:r>
              <a:rPr lang="vi-VN" sz="2800" i="0" u="none" strike="noStrike" dirty="0">
                <a:effectLst/>
                <a:latin typeface="Times New Roman" panose="02020603050405020304" pitchFamily="18" charset="0"/>
                <a:cs typeface="Times New Roman" panose="02020603050405020304" pitchFamily="18" charset="0"/>
              </a:rPr>
              <a:t>ồn </a:t>
            </a:r>
            <a:r>
              <a:rPr lang="en-US" sz="2800" i="0" u="none" strike="noStrike" dirty="0" err="1">
                <a:effectLst/>
                <a:latin typeface="Times New Roman" panose="02020603050405020304" pitchFamily="18" charset="0"/>
                <a:cs typeface="Times New Roman" panose="02020603050405020304" pitchFamily="18" charset="0"/>
              </a:rPr>
              <a:t>vã</a:t>
            </a:r>
            <a:r>
              <a:rPr lang="vi-VN" sz="2800" i="0" u="none" strike="noStrike" dirty="0">
                <a:effectLst/>
                <a:latin typeface="+mj-lt"/>
              </a:rPr>
              <a:t>: “Chào bạn! Rất vui được gặp bạn!”. </a:t>
            </a:r>
            <a:r>
              <a:rPr lang="en-US" sz="2800" i="0" u="none" strike="noStrike" dirty="0">
                <a:effectLst/>
                <a:latin typeface="+mj-lt"/>
              </a:rPr>
              <a:t>                                                      </a:t>
            </a:r>
            <a:r>
              <a:rPr lang="vi-VN" sz="2800" i="0" u="none" strike="noStrike" dirty="0">
                <a:effectLst/>
                <a:latin typeface="+mj-lt"/>
              </a:rPr>
              <a:t>: “Chào bạn!”, rồi</a:t>
            </a:r>
            <a:r>
              <a:rPr lang="en-US" sz="2800" i="0" u="none" strike="noStrike" dirty="0">
                <a:effectLst/>
                <a:latin typeface="+mj-lt"/>
              </a:rPr>
              <a:t> </a:t>
            </a:r>
          </a:p>
          <a:p>
            <a:pPr rtl="0">
              <a:spcBef>
                <a:spcPts val="400"/>
              </a:spcBef>
              <a:spcAft>
                <a:spcPts val="400"/>
              </a:spcAft>
            </a:pPr>
            <a:r>
              <a:rPr lang="en-US" sz="2800" i="0" u="none" strike="noStrike" dirty="0">
                <a:effectLst/>
                <a:latin typeface="+mj-lt"/>
              </a:rPr>
              <a:t>                           </a:t>
            </a:r>
            <a:r>
              <a:rPr lang="vi-VN" sz="2800" i="0" u="none" strike="noStrike" dirty="0">
                <a:effectLst/>
                <a:latin typeface="+mj-lt"/>
              </a:rPr>
              <a:t>. Chú</a:t>
            </a:r>
            <a:r>
              <a:rPr lang="en-US" sz="2800" i="0" u="none" strike="noStrike" dirty="0">
                <a:effectLst/>
                <a:latin typeface="+mj-lt"/>
              </a:rPr>
              <a:t> </a:t>
            </a:r>
            <a:endParaRPr lang="en-US" sz="2800" dirty="0">
              <a:latin typeface="+mj-lt"/>
            </a:endParaRPr>
          </a:p>
          <a:p>
            <a:pPr algn="just" rtl="0">
              <a:spcBef>
                <a:spcPts val="400"/>
              </a:spcBef>
              <a:spcAft>
                <a:spcPts val="400"/>
              </a:spcAft>
            </a:pPr>
            <a:r>
              <a:rPr lang="en-US" sz="2800" i="0" u="none" strike="noStrike" dirty="0">
                <a:effectLst/>
                <a:latin typeface="+mj-lt"/>
              </a:rPr>
              <a:t>        </a:t>
            </a:r>
            <a:r>
              <a:rPr lang="vi-VN" sz="2800" i="0" u="none" strike="noStrike" dirty="0">
                <a:effectLst/>
                <a:latin typeface="+mj-lt"/>
              </a:rPr>
              <a:t>Mùa đông đến, nhím nâu đi tìm nơi để</a:t>
            </a:r>
            <a:r>
              <a:rPr lang="en-US" sz="2800" i="0" u="none" strike="noStrike" dirty="0">
                <a:effectLst/>
                <a:latin typeface="+mj-lt"/>
              </a:rPr>
              <a:t> </a:t>
            </a:r>
            <a:r>
              <a:rPr lang="en-US" sz="2800" i="0" u="none" strike="noStrike" dirty="0" err="1">
                <a:effectLst/>
                <a:latin typeface="Times New Roman" panose="02020603050405020304" pitchFamily="18" charset="0"/>
                <a:cs typeface="Times New Roman" panose="02020603050405020304" pitchFamily="18" charset="0"/>
              </a:rPr>
              <a:t>trú</a:t>
            </a:r>
            <a:r>
              <a:rPr lang="en-US" sz="2800" i="0" u="none" strike="noStrike" dirty="0">
                <a:effectLst/>
                <a:latin typeface="Times New Roman" panose="02020603050405020304" pitchFamily="18" charset="0"/>
                <a:cs typeface="Times New Roman" panose="02020603050405020304" pitchFamily="18" charset="0"/>
              </a:rPr>
              <a:t> </a:t>
            </a:r>
            <a:r>
              <a:rPr lang="en-US" sz="2800" i="0" u="none" strike="noStrike" dirty="0" err="1">
                <a:effectLst/>
                <a:latin typeface="Times New Roman" panose="02020603050405020304" pitchFamily="18" charset="0"/>
                <a:cs typeface="Times New Roman" panose="02020603050405020304" pitchFamily="18" charset="0"/>
              </a:rPr>
              <a:t>ngụ</a:t>
            </a:r>
            <a:r>
              <a:rPr lang="en-US" sz="2800" i="0" u="none" strike="noStrike" dirty="0">
                <a:effectLst/>
                <a:latin typeface="Times New Roman" panose="02020603050405020304" pitchFamily="18" charset="0"/>
                <a:cs typeface="Times New Roman" panose="02020603050405020304" pitchFamily="18" charset="0"/>
              </a:rPr>
              <a:t>. </a:t>
            </a:r>
            <a:r>
              <a:rPr lang="vi-VN" sz="2800" i="0" u="none" strike="noStrike" dirty="0">
                <a:effectLst/>
                <a:latin typeface="+mj-lt"/>
              </a:rPr>
              <a:t>Bất chợt, mưa kéo đến. Nhím nâu vội bước vào cái hang nhỏ. Thì ra là nhà nhím trắng. Nhím nâu run run: “Xin lỗi, tôi không biết đây là nhà của bạn.”. Nhím trắng tươi cười:</a:t>
            </a:r>
            <a:r>
              <a:rPr lang="en-US" sz="2800" dirty="0">
                <a:latin typeface="+mj-lt"/>
              </a:rPr>
              <a:t> </a:t>
            </a:r>
            <a:r>
              <a:rPr lang="vi-VN" sz="2800" i="0" u="none" strike="noStrike" dirty="0">
                <a:effectLst/>
                <a:latin typeface="+mj-lt"/>
              </a:rPr>
              <a:t>“Đừng ngại! Gặp lại bạn, tôi rất vui. Tôi Ở đây một mình, buồn lắm. Bạn ở lại cùng tôi nhé!”.</a:t>
            </a:r>
            <a:endParaRPr lang="vi-VN" sz="2800" dirty="0">
              <a:effectLst/>
              <a:latin typeface="+mj-lt"/>
            </a:endParaRPr>
          </a:p>
          <a:p>
            <a:pPr algn="just" rtl="0">
              <a:spcBef>
                <a:spcPts val="400"/>
              </a:spcBef>
              <a:spcAft>
                <a:spcPts val="400"/>
              </a:spcAft>
            </a:pPr>
            <a:r>
              <a:rPr lang="en-US" sz="2800" i="0" u="none" strike="noStrike" dirty="0">
                <a:effectLst/>
                <a:latin typeface="+mj-lt"/>
              </a:rPr>
              <a:t>        </a:t>
            </a:r>
            <a:r>
              <a:rPr lang="vi-VN" sz="2800" i="0" u="none" strike="noStrike" dirty="0">
                <a:effectLst/>
                <a:latin typeface="+mj-lt"/>
              </a:rPr>
              <a:t>“Nhím trắng tốt bụng quả. Bạn ấy nói đúng, không có bạn bè thì thật buồn.”</a:t>
            </a:r>
            <a:r>
              <a:rPr lang="en-US" sz="2800" i="0" u="none" strike="noStrike" dirty="0">
                <a:effectLst/>
                <a:latin typeface="+mj-lt"/>
              </a:rPr>
              <a:t> </a:t>
            </a:r>
            <a:r>
              <a:rPr lang="vi-VN" sz="2800" i="0" u="none" strike="noStrike" dirty="0">
                <a:effectLst/>
                <a:latin typeface="+mj-lt"/>
              </a:rPr>
              <a:t>Nghĩ thế, nhím nấu mạnh dạn hẳn lên. Chú nhận lời kết bạn với nhím trắng. Cả hai cùng thu dọn,</a:t>
            </a:r>
            <a:r>
              <a:rPr lang="en-US" sz="2800" i="0" u="none" strike="noStrike" dirty="0">
                <a:effectLst/>
                <a:latin typeface="+mj-lt"/>
              </a:rPr>
              <a:t> </a:t>
            </a:r>
            <a:r>
              <a:rPr lang="en-US" sz="2800" i="0" u="none" strike="noStrike" dirty="0" err="1">
                <a:effectLst/>
                <a:latin typeface="Times New Roman" panose="02020603050405020304" pitchFamily="18" charset="0"/>
                <a:cs typeface="Times New Roman" panose="02020603050405020304" pitchFamily="18" charset="0"/>
              </a:rPr>
              <a:t>trang</a:t>
            </a:r>
            <a:r>
              <a:rPr lang="en-US" sz="2800" i="0" u="none" strike="noStrike" dirty="0">
                <a:effectLst/>
                <a:latin typeface="Times New Roman" panose="02020603050405020304" pitchFamily="18" charset="0"/>
                <a:cs typeface="Times New Roman" panose="02020603050405020304" pitchFamily="18" charset="0"/>
              </a:rPr>
              <a:t> </a:t>
            </a:r>
            <a:r>
              <a:rPr lang="en-US" sz="2800" i="0" u="none" strike="noStrike" dirty="0" err="1">
                <a:effectLst/>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vi-VN" sz="2800" i="0" u="none" strike="noStrike" dirty="0">
                <a:effectLst/>
                <a:latin typeface="+mj-lt"/>
              </a:rPr>
              <a:t>chỗ ở cho đẹp. </a:t>
            </a:r>
            <a:endParaRPr lang="vi-VN" sz="2800" dirty="0">
              <a:effectLst/>
              <a:latin typeface="+mj-lt"/>
            </a:endParaRPr>
          </a:p>
          <a:p>
            <a:pPr algn="r" rtl="0"/>
            <a:r>
              <a:rPr lang="vi-VN" sz="2800" i="0" u="none" strike="noStrike" dirty="0">
                <a:effectLst/>
                <a:latin typeface="+mj-lt"/>
              </a:rPr>
              <a:t>(Theo Minh Anh)</a:t>
            </a:r>
            <a:endParaRPr lang="vi-VN" sz="2800" dirty="0">
              <a:effectLst/>
              <a:latin typeface="+mj-lt"/>
            </a:endParaRPr>
          </a:p>
        </p:txBody>
      </p:sp>
      <p:sp>
        <p:nvSpPr>
          <p:cNvPr id="3" name="Rounded Rectangle 14">
            <a:extLst>
              <a:ext uri="{FF2B5EF4-FFF2-40B4-BE49-F238E27FC236}">
                <a16:creationId xmlns:a16="http://schemas.microsoft.com/office/drawing/2014/main" id="{73C17C4E-4FE8-4A3D-8F82-B10B3710DAEE}"/>
              </a:ext>
            </a:extLst>
          </p:cNvPr>
          <p:cNvSpPr/>
          <p:nvPr/>
        </p:nvSpPr>
        <p:spPr>
          <a:xfrm>
            <a:off x="180535" y="6007294"/>
            <a:ext cx="8678936" cy="7442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 Chi tiết nào cho thấy nhím nâu rất nhút nhát?</a:t>
            </a:r>
          </a:p>
        </p:txBody>
      </p:sp>
      <p:sp>
        <p:nvSpPr>
          <p:cNvPr id="4" name="TextBox 3">
            <a:extLst>
              <a:ext uri="{FF2B5EF4-FFF2-40B4-BE49-F238E27FC236}">
                <a16:creationId xmlns:a16="http://schemas.microsoft.com/office/drawing/2014/main" id="{6004C735-D0D1-45B6-A947-DD9136615BAE}"/>
              </a:ext>
            </a:extLst>
          </p:cNvPr>
          <p:cNvSpPr txBox="1"/>
          <p:nvPr/>
        </p:nvSpPr>
        <p:spPr>
          <a:xfrm>
            <a:off x="4396179" y="1707475"/>
            <a:ext cx="4592320" cy="523220"/>
          </a:xfrm>
          <a:prstGeom prst="rect">
            <a:avLst/>
          </a:prstGeom>
          <a:noFill/>
        </p:spPr>
        <p:txBody>
          <a:bodyPr wrap="square">
            <a:spAutoFit/>
          </a:bodyPr>
          <a:lstStyle/>
          <a:p>
            <a:r>
              <a:rPr lang="vi-VN" sz="2800" i="0" u="none" strike="noStrike" dirty="0">
                <a:effectLst/>
                <a:latin typeface="+mj-lt"/>
              </a:rPr>
              <a:t>Nhím nâu lúng túng, nói lí nhí</a:t>
            </a:r>
            <a:endParaRPr lang="en-US" sz="2800" dirty="0"/>
          </a:p>
        </p:txBody>
      </p:sp>
      <p:sp>
        <p:nvSpPr>
          <p:cNvPr id="5" name="TextBox 4">
            <a:extLst>
              <a:ext uri="{FF2B5EF4-FFF2-40B4-BE49-F238E27FC236}">
                <a16:creationId xmlns:a16="http://schemas.microsoft.com/office/drawing/2014/main" id="{1526B9F0-59B1-438A-80E8-B961421B0336}"/>
              </a:ext>
            </a:extLst>
          </p:cNvPr>
          <p:cNvSpPr txBox="1"/>
          <p:nvPr/>
        </p:nvSpPr>
        <p:spPr>
          <a:xfrm>
            <a:off x="180535" y="2210559"/>
            <a:ext cx="2588552" cy="523220"/>
          </a:xfrm>
          <a:prstGeom prst="rect">
            <a:avLst/>
          </a:prstGeom>
          <a:noFill/>
        </p:spPr>
        <p:txBody>
          <a:bodyPr wrap="square">
            <a:spAutoFit/>
          </a:bodyPr>
          <a:lstStyle/>
          <a:p>
            <a:r>
              <a:rPr lang="vi-VN" sz="2800" i="0" u="none" strike="noStrike" dirty="0">
                <a:effectLst/>
                <a:latin typeface="+mj-lt"/>
              </a:rPr>
              <a:t>nấp vào bụi cây</a:t>
            </a:r>
            <a:endParaRPr lang="en-US" sz="2800" dirty="0"/>
          </a:p>
        </p:txBody>
      </p:sp>
      <p:sp>
        <p:nvSpPr>
          <p:cNvPr id="7" name="TextBox 6">
            <a:extLst>
              <a:ext uri="{FF2B5EF4-FFF2-40B4-BE49-F238E27FC236}">
                <a16:creationId xmlns:a16="http://schemas.microsoft.com/office/drawing/2014/main" id="{E07F52D9-93B5-4FA2-ABE2-3C0E2BE07C9C}"/>
              </a:ext>
            </a:extLst>
          </p:cNvPr>
          <p:cNvSpPr txBox="1"/>
          <p:nvPr/>
        </p:nvSpPr>
        <p:spPr>
          <a:xfrm>
            <a:off x="3221504" y="2230695"/>
            <a:ext cx="5050300" cy="523220"/>
          </a:xfrm>
          <a:prstGeom prst="rect">
            <a:avLst/>
          </a:prstGeom>
          <a:noFill/>
        </p:spPr>
        <p:txBody>
          <a:bodyPr wrap="square">
            <a:spAutoFit/>
          </a:bodyPr>
          <a:lstStyle/>
          <a:p>
            <a:r>
              <a:rPr lang="vi-VN" sz="2800" i="0" u="none" strike="noStrike" dirty="0">
                <a:effectLst/>
                <a:latin typeface="+mj-lt"/>
              </a:rPr>
              <a:t>cuộn tròn người lại mà vẫn sợ hãi.</a:t>
            </a:r>
            <a:endParaRPr lang="en-US" sz="2800" dirty="0"/>
          </a:p>
        </p:txBody>
      </p:sp>
    </p:spTree>
    <p:extLst>
      <p:ext uri="{BB962C8B-B14F-4D97-AF65-F5344CB8AC3E}">
        <p14:creationId xmlns:p14="http://schemas.microsoft.com/office/powerpoint/2010/main" val="7563062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mph" presetSubtype="0" fill="hold" grpId="0" nodeType="clickEffect">
                                  <p:stCondLst>
                                    <p:cond delay="0"/>
                                  </p:stCondLst>
                                  <p:iterate type="lt">
                                    <p:tmPct val="4000"/>
                                  </p:iterate>
                                  <p:childTnLst>
                                    <p:set>
                                      <p:cBhvr override="childStyle">
                                        <p:cTn id="11" dur="500" fill="hold"/>
                                        <p:tgtEl>
                                          <p:spTgt spid="4"/>
                                        </p:tgtEl>
                                        <p:attrNameLst>
                                          <p:attrName>style.color</p:attrName>
                                        </p:attrNameLst>
                                      </p:cBhvr>
                                      <p:to>
                                        <p:clrVal>
                                          <a:srgbClr val="2DB544"/>
                                        </p:clrVal>
                                      </p:to>
                                    </p:set>
                                    <p:set>
                                      <p:cBhvr>
                                        <p:cTn id="12" dur="500" fill="hold"/>
                                        <p:tgtEl>
                                          <p:spTgt spid="4"/>
                                        </p:tgtEl>
                                        <p:attrNameLst>
                                          <p:attrName>fillcolor</p:attrName>
                                        </p:attrNameLst>
                                      </p:cBhvr>
                                      <p:to>
                                        <p:clrVal>
                                          <a:srgbClr val="2DB544"/>
                                        </p:clrVal>
                                      </p:to>
                                    </p:set>
                                    <p:set>
                                      <p:cBhvr>
                                        <p:cTn id="13" dur="500" fill="hold"/>
                                        <p:tgtEl>
                                          <p:spTgt spid="4"/>
                                        </p:tgtEl>
                                        <p:attrNameLst>
                                          <p:attrName>fill.type</p:attrName>
                                        </p:attrNameLst>
                                      </p:cBhvr>
                                      <p:to>
                                        <p:strVal val="solid"/>
                                      </p:to>
                                    </p:set>
                                  </p:childTnLst>
                                </p:cTn>
                              </p:par>
                            </p:childTnLst>
                          </p:cTn>
                        </p:par>
                        <p:par>
                          <p:cTn id="14" fill="hold">
                            <p:stCondLst>
                              <p:cond delay="960"/>
                            </p:stCondLst>
                            <p:childTnLst>
                              <p:par>
                                <p:cTn id="15" presetID="16" presetClass="emph" presetSubtype="0" fill="hold" grpId="0" nodeType="afterEffect">
                                  <p:stCondLst>
                                    <p:cond delay="0"/>
                                  </p:stCondLst>
                                  <p:iterate type="lt">
                                    <p:tmPct val="4000"/>
                                  </p:iterate>
                                  <p:childTnLst>
                                    <p:set>
                                      <p:cBhvr override="childStyle">
                                        <p:cTn id="16" dur="500" fill="hold"/>
                                        <p:tgtEl>
                                          <p:spTgt spid="5"/>
                                        </p:tgtEl>
                                        <p:attrNameLst>
                                          <p:attrName>style.color</p:attrName>
                                        </p:attrNameLst>
                                      </p:cBhvr>
                                      <p:to>
                                        <p:clrVal>
                                          <a:srgbClr val="2DB544"/>
                                        </p:clrVal>
                                      </p:to>
                                    </p:set>
                                    <p:set>
                                      <p:cBhvr>
                                        <p:cTn id="17" dur="500" fill="hold"/>
                                        <p:tgtEl>
                                          <p:spTgt spid="5"/>
                                        </p:tgtEl>
                                        <p:attrNameLst>
                                          <p:attrName>fillcolor</p:attrName>
                                        </p:attrNameLst>
                                      </p:cBhvr>
                                      <p:to>
                                        <p:clrVal>
                                          <a:srgbClr val="2DB544"/>
                                        </p:clrVal>
                                      </p:to>
                                    </p:set>
                                    <p:set>
                                      <p:cBhvr>
                                        <p:cTn id="18" dur="500" fill="hold"/>
                                        <p:tgtEl>
                                          <p:spTgt spid="5"/>
                                        </p:tgtEl>
                                        <p:attrNameLst>
                                          <p:attrName>fill.type</p:attrName>
                                        </p:attrNameLst>
                                      </p:cBhvr>
                                      <p:to>
                                        <p:strVal val="solid"/>
                                      </p:to>
                                    </p:set>
                                  </p:childTnLst>
                                </p:cTn>
                              </p:par>
                            </p:childTnLst>
                          </p:cTn>
                        </p:par>
                        <p:par>
                          <p:cTn id="19" fill="hold">
                            <p:stCondLst>
                              <p:cond delay="1680"/>
                            </p:stCondLst>
                            <p:childTnLst>
                              <p:par>
                                <p:cTn id="20" presetID="16" presetClass="emph" presetSubtype="0" fill="hold" grpId="0" nodeType="afterEffect">
                                  <p:stCondLst>
                                    <p:cond delay="0"/>
                                  </p:stCondLst>
                                  <p:iterate type="lt">
                                    <p:tmPct val="4000"/>
                                  </p:iterate>
                                  <p:childTnLst>
                                    <p:set>
                                      <p:cBhvr override="childStyle">
                                        <p:cTn id="21" dur="500" fill="hold"/>
                                        <p:tgtEl>
                                          <p:spTgt spid="7"/>
                                        </p:tgtEl>
                                        <p:attrNameLst>
                                          <p:attrName>style.color</p:attrName>
                                        </p:attrNameLst>
                                      </p:cBhvr>
                                      <p:to>
                                        <p:clrVal>
                                          <a:srgbClr val="2DB544"/>
                                        </p:clrVal>
                                      </p:to>
                                    </p:set>
                                    <p:set>
                                      <p:cBhvr>
                                        <p:cTn id="22" dur="500" fill="hold"/>
                                        <p:tgtEl>
                                          <p:spTgt spid="7"/>
                                        </p:tgtEl>
                                        <p:attrNameLst>
                                          <p:attrName>fillcolor</p:attrName>
                                        </p:attrNameLst>
                                      </p:cBhvr>
                                      <p:to>
                                        <p:clrVal>
                                          <a:srgbClr val="2DB544"/>
                                        </p:clrVal>
                                      </p:to>
                                    </p:set>
                                    <p:set>
                                      <p:cBhvr>
                                        <p:cTn id="23"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36C2DE-52ED-403A-BDD0-D2C12611D9AA}"/>
              </a:ext>
            </a:extLst>
          </p:cNvPr>
          <p:cNvSpPr txBox="1"/>
          <p:nvPr/>
        </p:nvSpPr>
        <p:spPr>
          <a:xfrm>
            <a:off x="180535" y="162317"/>
            <a:ext cx="11830929" cy="6052939"/>
          </a:xfrm>
          <a:prstGeom prst="rect">
            <a:avLst/>
          </a:prstGeom>
          <a:noFill/>
        </p:spPr>
        <p:txBody>
          <a:bodyPr wrap="square">
            <a:spAutoFit/>
          </a:bodyPr>
          <a:lstStyle/>
          <a:p>
            <a:pPr algn="ctr" rtl="0"/>
            <a:r>
              <a:rPr lang="vi-VN" sz="2600" b="1" i="0" u="none" strike="noStrike" dirty="0">
                <a:solidFill>
                  <a:srgbClr val="FF0000"/>
                </a:solidFill>
                <a:effectLst/>
                <a:latin typeface="+mj-lt"/>
              </a:rPr>
              <a:t>NHÍM NÂU KẾT BẠN</a:t>
            </a:r>
            <a:endParaRPr lang="en-US" sz="2600" b="1" i="0" u="none" strike="noStrike" dirty="0">
              <a:solidFill>
                <a:srgbClr val="FF0000"/>
              </a:solidFill>
              <a:effectLst/>
              <a:latin typeface="+mj-lt"/>
            </a:endParaRPr>
          </a:p>
          <a:p>
            <a:pPr algn="just" rtl="0"/>
            <a:endParaRPr lang="en-US" sz="1600" b="1" i="0" u="none" strike="noStrike" dirty="0">
              <a:solidFill>
                <a:srgbClr val="FF0000"/>
              </a:solidFill>
              <a:effectLst/>
              <a:latin typeface="+mj-lt"/>
            </a:endParaRPr>
          </a:p>
          <a:p>
            <a:pPr>
              <a:spcBef>
                <a:spcPts val="400"/>
              </a:spcBef>
              <a:spcAft>
                <a:spcPts val="400"/>
              </a:spcAft>
            </a:pPr>
            <a:r>
              <a:rPr lang="en-US" sz="2600" i="0" u="none" strike="noStrike" dirty="0">
                <a:effectLst/>
                <a:latin typeface="+mj-lt"/>
              </a:rPr>
              <a:t>           </a:t>
            </a:r>
            <a:r>
              <a:rPr lang="vi-VN" sz="2600" i="0" u="none" strike="noStrike" dirty="0">
                <a:effectLst/>
                <a:latin typeface="+mj-lt"/>
              </a:rPr>
              <a:t>Trong khu rừng nọ, có chú nhím nâu hiền lành,</a:t>
            </a:r>
            <a:r>
              <a:rPr lang="en-US" sz="2600" i="0" u="none" strike="noStrike" dirty="0">
                <a:effectLst/>
                <a:latin typeface="+mj-lt"/>
              </a:rPr>
              <a:t> </a:t>
            </a:r>
            <a:r>
              <a:rPr lang="en-US" sz="2600" i="0" u="none" strike="noStrike" dirty="0" err="1">
                <a:effectLst/>
                <a:latin typeface="Times New Roman" panose="02020603050405020304" pitchFamily="18" charset="0"/>
                <a:cs typeface="Times New Roman" panose="02020603050405020304" pitchFamily="18" charset="0"/>
              </a:rPr>
              <a:t>nhút</a:t>
            </a:r>
            <a:r>
              <a:rPr lang="en-US" sz="2600" i="0" u="none" strike="noStrike" dirty="0">
                <a:effectLst/>
                <a:latin typeface="Times New Roman" panose="02020603050405020304" pitchFamily="18" charset="0"/>
                <a:cs typeface="Times New Roman" panose="02020603050405020304" pitchFamily="18" charset="0"/>
              </a:rPr>
              <a:t> </a:t>
            </a:r>
            <a:r>
              <a:rPr lang="en-US" sz="2600" i="0" u="none" strike="noStrike" dirty="0" err="1">
                <a:effectLst/>
                <a:latin typeface="Times New Roman" panose="02020603050405020304" pitchFamily="18" charset="0"/>
                <a:cs typeface="Times New Roman" panose="02020603050405020304" pitchFamily="18" charset="0"/>
              </a:rPr>
              <a:t>nhát</a:t>
            </a:r>
            <a:r>
              <a:rPr lang="en-US" sz="2600" i="0" u="none" strike="noStrike" dirty="0">
                <a:effectLst/>
                <a:latin typeface="Times New Roman" panose="02020603050405020304" pitchFamily="18" charset="0"/>
                <a:cs typeface="Times New Roman" panose="02020603050405020304" pitchFamily="18" charset="0"/>
              </a:rPr>
              <a:t>.                                                          </a:t>
            </a:r>
          </a:p>
          <a:p>
            <a:pPr>
              <a:spcBef>
                <a:spcPts val="400"/>
              </a:spcBef>
              <a:spcAft>
                <a:spcPts val="400"/>
              </a:spcAft>
            </a:pPr>
            <a:r>
              <a:rPr lang="en-US" sz="2600" dirty="0">
                <a:latin typeface="Times New Roman" panose="02020603050405020304" pitchFamily="18" charset="0"/>
                <a:cs typeface="Times New Roman" panose="02020603050405020304" pitchFamily="18" charset="0"/>
              </a:rPr>
              <a:t>                                                                      </a:t>
            </a:r>
            <a:r>
              <a:rPr lang="vi-VN" sz="2600" i="0" u="none" strike="noStrike" dirty="0">
                <a:effectLst/>
                <a:latin typeface="+mj-lt"/>
              </a:rPr>
              <a:t>Nhím trắng</a:t>
            </a:r>
            <a:r>
              <a:rPr lang="en-US" sz="2600" i="0" u="none" strike="noStrike" dirty="0">
                <a:effectLst/>
                <a:latin typeface="+mj-lt"/>
              </a:rPr>
              <a:t> </a:t>
            </a:r>
            <a:r>
              <a:rPr lang="en-US" sz="2600" i="0" u="none" strike="noStrike" dirty="0">
                <a:effectLst/>
                <a:latin typeface="Times New Roman" panose="02020603050405020304" pitchFamily="18" charset="0"/>
                <a:cs typeface="Times New Roman" panose="02020603050405020304" pitchFamily="18" charset="0"/>
              </a:rPr>
              <a:t>v</a:t>
            </a:r>
            <a:r>
              <a:rPr lang="vi-VN" sz="2600" i="0" u="none" strike="noStrike" dirty="0">
                <a:effectLst/>
                <a:latin typeface="Times New Roman" panose="02020603050405020304" pitchFamily="18" charset="0"/>
                <a:cs typeface="Times New Roman" panose="02020603050405020304" pitchFamily="18" charset="0"/>
              </a:rPr>
              <a:t>ồn </a:t>
            </a:r>
            <a:r>
              <a:rPr lang="en-US" sz="2600" i="0" u="none" strike="noStrike" dirty="0" err="1">
                <a:effectLst/>
                <a:latin typeface="Times New Roman" panose="02020603050405020304" pitchFamily="18" charset="0"/>
                <a:cs typeface="Times New Roman" panose="02020603050405020304" pitchFamily="18" charset="0"/>
              </a:rPr>
              <a:t>vã</a:t>
            </a:r>
            <a:r>
              <a:rPr lang="vi-VN" sz="2600" i="0" u="none" strike="noStrike" dirty="0">
                <a:effectLst/>
                <a:latin typeface="+mj-lt"/>
              </a:rPr>
              <a:t>: “Chào bạn! Rất vui được gặp bạn!”. Nhím nâu lúng túng, nói lí nhí:</a:t>
            </a:r>
            <a:r>
              <a:rPr lang="en-US" sz="2600" i="0" u="none" strike="noStrike" dirty="0">
                <a:effectLst/>
                <a:latin typeface="+mj-lt"/>
              </a:rPr>
              <a:t> </a:t>
            </a:r>
            <a:r>
              <a:rPr lang="vi-VN" sz="2600" i="0" u="none" strike="noStrike" dirty="0">
                <a:effectLst/>
                <a:latin typeface="+mj-lt"/>
              </a:rPr>
              <a:t>“Chào bạn!”, rồi</a:t>
            </a:r>
            <a:r>
              <a:rPr lang="en-US" sz="2600" i="0" u="none" strike="noStrike" dirty="0">
                <a:effectLst/>
                <a:latin typeface="+mj-lt"/>
              </a:rPr>
              <a:t> </a:t>
            </a:r>
            <a:r>
              <a:rPr lang="vi-VN" sz="2600" i="0" u="none" strike="noStrike" dirty="0">
                <a:effectLst/>
                <a:latin typeface="+mj-lt"/>
              </a:rPr>
              <a:t>nấp vào bụi cây. Chú</a:t>
            </a:r>
            <a:r>
              <a:rPr lang="en-US" sz="2600" i="0" u="none" strike="noStrike" dirty="0">
                <a:effectLst/>
                <a:latin typeface="+mj-lt"/>
              </a:rPr>
              <a:t> </a:t>
            </a:r>
            <a:r>
              <a:rPr lang="vi-VN" sz="2600" i="0" u="none" strike="noStrike" dirty="0">
                <a:effectLst/>
                <a:latin typeface="+mj-lt"/>
              </a:rPr>
              <a:t>cuộn tròn người lại mà vẫn sợ hãi.</a:t>
            </a:r>
            <a:endParaRPr lang="en-US" sz="2600" dirty="0">
              <a:latin typeface="+mj-lt"/>
            </a:endParaRPr>
          </a:p>
          <a:p>
            <a:pPr algn="just" rtl="0">
              <a:spcBef>
                <a:spcPts val="400"/>
              </a:spcBef>
              <a:spcAft>
                <a:spcPts val="400"/>
              </a:spcAft>
            </a:pPr>
            <a:endParaRPr lang="en-US" sz="2600" i="0" u="none" strike="noStrike" dirty="0">
              <a:effectLst/>
              <a:latin typeface="+mj-lt"/>
            </a:endParaRPr>
          </a:p>
          <a:p>
            <a:pPr algn="just" rtl="0">
              <a:spcBef>
                <a:spcPts val="400"/>
              </a:spcBef>
              <a:spcAft>
                <a:spcPts val="400"/>
              </a:spcAft>
            </a:pPr>
            <a:r>
              <a:rPr lang="en-US" sz="2600" i="0" u="none" strike="noStrike" dirty="0">
                <a:effectLst/>
                <a:latin typeface="+mj-lt"/>
              </a:rPr>
              <a:t>                                                                                              </a:t>
            </a:r>
            <a:r>
              <a:rPr lang="vi-VN" sz="2600" i="0" u="none" strike="noStrike" dirty="0">
                <a:effectLst/>
                <a:latin typeface="+mj-lt"/>
              </a:rPr>
              <a:t>Nhím nâu run run: “Xin lỗi, tôi không biết đây là nhà của bạn.”. Nhím trắng tươi cười:</a:t>
            </a:r>
            <a:r>
              <a:rPr lang="en-US" sz="2600" dirty="0">
                <a:latin typeface="+mj-lt"/>
              </a:rPr>
              <a:t> </a:t>
            </a:r>
            <a:r>
              <a:rPr lang="vi-VN" sz="2600" i="0" u="none" strike="noStrike" dirty="0">
                <a:effectLst/>
                <a:latin typeface="+mj-lt"/>
              </a:rPr>
              <a:t>“Đừng ngại! Gặp lại bạn, tôi rất vui. Tôi Ở đây một mình, buồn lắm. Bạn ở lại cùng tôi nhé!”.</a:t>
            </a:r>
            <a:endParaRPr lang="vi-VN" sz="2600" dirty="0">
              <a:effectLst/>
              <a:latin typeface="+mj-lt"/>
            </a:endParaRPr>
          </a:p>
          <a:p>
            <a:pPr algn="just" rtl="0">
              <a:spcBef>
                <a:spcPts val="400"/>
              </a:spcBef>
              <a:spcAft>
                <a:spcPts val="400"/>
              </a:spcAft>
            </a:pPr>
            <a:r>
              <a:rPr lang="en-US" sz="2600" i="0" u="none" strike="noStrike" dirty="0">
                <a:effectLst/>
                <a:latin typeface="+mj-lt"/>
              </a:rPr>
              <a:t>        </a:t>
            </a:r>
            <a:r>
              <a:rPr lang="vi-VN" sz="2600" i="0" u="none" strike="noStrike" dirty="0">
                <a:effectLst/>
                <a:latin typeface="+mj-lt"/>
              </a:rPr>
              <a:t>“Nhím trắng tốt bụng quả. Bạn ấy nói đúng, không có bạn bè thì thật buồn.”</a:t>
            </a:r>
            <a:r>
              <a:rPr lang="en-US" sz="2600" i="0" u="none" strike="noStrike" dirty="0">
                <a:effectLst/>
                <a:latin typeface="+mj-lt"/>
              </a:rPr>
              <a:t> </a:t>
            </a:r>
            <a:r>
              <a:rPr lang="vi-VN" sz="2600" i="0" u="none" strike="noStrike" dirty="0">
                <a:effectLst/>
                <a:latin typeface="+mj-lt"/>
              </a:rPr>
              <a:t>Nghĩ thế, nhím nấu mạnh dạn hẳn lên. Chú nhận lời kết bạn với nhím trắng. Cả hai cùng thu dọn,</a:t>
            </a:r>
            <a:r>
              <a:rPr lang="en-US" sz="2600" i="0" u="none" strike="noStrike" dirty="0">
                <a:effectLst/>
                <a:latin typeface="+mj-lt"/>
              </a:rPr>
              <a:t> </a:t>
            </a:r>
            <a:r>
              <a:rPr lang="en-US" sz="2600" i="0" u="none" strike="noStrike" dirty="0" err="1">
                <a:effectLst/>
                <a:latin typeface="Times New Roman" panose="02020603050405020304" pitchFamily="18" charset="0"/>
                <a:cs typeface="Times New Roman" panose="02020603050405020304" pitchFamily="18" charset="0"/>
              </a:rPr>
              <a:t>trang</a:t>
            </a:r>
            <a:r>
              <a:rPr lang="en-US" sz="2600" i="0" u="none" strike="noStrike" dirty="0">
                <a:effectLst/>
                <a:latin typeface="Times New Roman" panose="02020603050405020304" pitchFamily="18" charset="0"/>
                <a:cs typeface="Times New Roman" panose="02020603050405020304" pitchFamily="18" charset="0"/>
              </a:rPr>
              <a:t> </a:t>
            </a:r>
            <a:r>
              <a:rPr lang="en-US" sz="2600" i="0" u="none" strike="noStrike" dirty="0" err="1">
                <a:effectLst/>
                <a:latin typeface="Times New Roman" panose="02020603050405020304" pitchFamily="18" charset="0"/>
                <a:cs typeface="Times New Roman" panose="02020603050405020304" pitchFamily="18" charset="0"/>
              </a:rPr>
              <a:t>trí</a:t>
            </a:r>
            <a:r>
              <a:rPr lang="en-US" sz="2600" dirty="0">
                <a:latin typeface="Times New Roman" panose="02020603050405020304" pitchFamily="18" charset="0"/>
                <a:cs typeface="Times New Roman" panose="02020603050405020304" pitchFamily="18" charset="0"/>
              </a:rPr>
              <a:t> </a:t>
            </a:r>
            <a:r>
              <a:rPr lang="vi-VN" sz="2600" i="0" u="none" strike="noStrike" dirty="0">
                <a:effectLst/>
                <a:latin typeface="+mj-lt"/>
              </a:rPr>
              <a:t>chỗ ở cho đẹp. </a:t>
            </a:r>
            <a:endParaRPr lang="vi-VN" sz="2600" dirty="0">
              <a:effectLst/>
              <a:latin typeface="+mj-lt"/>
            </a:endParaRPr>
          </a:p>
          <a:p>
            <a:pPr algn="r" rtl="0"/>
            <a:r>
              <a:rPr lang="vi-VN" sz="2600" i="0" u="none" strike="noStrike" dirty="0">
                <a:effectLst/>
                <a:latin typeface="+mj-lt"/>
              </a:rPr>
              <a:t>(Theo Minh Anh)</a:t>
            </a:r>
            <a:endParaRPr lang="vi-VN" sz="2600" dirty="0">
              <a:effectLst/>
              <a:latin typeface="+mj-lt"/>
            </a:endParaRPr>
          </a:p>
        </p:txBody>
      </p:sp>
      <p:sp>
        <p:nvSpPr>
          <p:cNvPr id="3" name="Rounded Rectangle 14">
            <a:extLst>
              <a:ext uri="{FF2B5EF4-FFF2-40B4-BE49-F238E27FC236}">
                <a16:creationId xmlns:a16="http://schemas.microsoft.com/office/drawing/2014/main" id="{73C17C4E-4FE8-4A3D-8F82-B10B3710DAEE}"/>
              </a:ext>
            </a:extLst>
          </p:cNvPr>
          <p:cNvSpPr/>
          <p:nvPr/>
        </p:nvSpPr>
        <p:spPr>
          <a:xfrm>
            <a:off x="180534" y="6007294"/>
            <a:ext cx="9610579" cy="744220"/>
          </a:xfrm>
          <a:prstGeom prst="roundRect">
            <a:avLst/>
          </a:prstGeom>
          <a:solidFill>
            <a:srgbClr val="B2DE82"/>
          </a:solidFill>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nhím</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trắng</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nhím</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nâu</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nhau</a:t>
            </a:r>
            <a:r>
              <a:rPr lang="en-US" sz="28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TextBox 4">
            <a:extLst>
              <a:ext uri="{FF2B5EF4-FFF2-40B4-BE49-F238E27FC236}">
                <a16:creationId xmlns:a16="http://schemas.microsoft.com/office/drawing/2014/main" id="{1526B9F0-59B1-438A-80E8-B961421B0336}"/>
              </a:ext>
            </a:extLst>
          </p:cNvPr>
          <p:cNvSpPr txBox="1"/>
          <p:nvPr/>
        </p:nvSpPr>
        <p:spPr>
          <a:xfrm>
            <a:off x="8658980" y="853483"/>
            <a:ext cx="3533020" cy="492443"/>
          </a:xfrm>
          <a:prstGeom prst="rect">
            <a:avLst/>
          </a:prstGeom>
          <a:noFill/>
        </p:spPr>
        <p:txBody>
          <a:bodyPr wrap="square">
            <a:spAutoFit/>
          </a:bodyPr>
          <a:lstStyle/>
          <a:p>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buổi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sáng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chú</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đang</a:t>
            </a:r>
            <a:r>
              <a:rPr lang="en-US" sz="2600"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DE12B480-4498-4BCD-89B0-A9A7BFD7349E}"/>
              </a:ext>
            </a:extLst>
          </p:cNvPr>
          <p:cNvSpPr txBox="1"/>
          <p:nvPr/>
        </p:nvSpPr>
        <p:spPr>
          <a:xfrm>
            <a:off x="215386" y="1316898"/>
            <a:ext cx="5880613" cy="492443"/>
          </a:xfrm>
          <a:prstGeom prst="rect">
            <a:avLst/>
          </a:prstGeom>
          <a:noFill/>
        </p:spPr>
        <p:txBody>
          <a:bodyPr wrap="square">
            <a:spAutoFit/>
          </a:bodyPr>
          <a:lstStyle/>
          <a:p>
            <a:r>
              <a:rPr lang="en-US" sz="2600" dirty="0" err="1">
                <a:latin typeface="Times New Roman" panose="02020603050405020304" pitchFamily="18" charset="0"/>
                <a:cs typeface="Times New Roman" panose="02020603050405020304" pitchFamily="18" charset="0"/>
              </a:rPr>
              <a:t>kiếm</a:t>
            </a:r>
            <a:r>
              <a:rPr lang="en-US" sz="2600" dirty="0">
                <a:latin typeface="Times New Roman" panose="02020603050405020304" pitchFamily="18" charset="0"/>
                <a:cs typeface="Times New Roman" panose="02020603050405020304" pitchFamily="18" charset="0"/>
              </a:rPr>
              <a:t> </a:t>
            </a:r>
            <a:r>
              <a:rPr lang="en-US" sz="2600" err="1">
                <a:latin typeface="Times New Roman" panose="02020603050405020304" pitchFamily="18" charset="0"/>
                <a:cs typeface="Times New Roman" panose="02020603050405020304" pitchFamily="18" charset="0"/>
              </a:rPr>
              <a:t>quả</a:t>
            </a:r>
            <a:r>
              <a:rPr lang="en-US" sz="2600">
                <a:latin typeface="Times New Roman" panose="02020603050405020304" pitchFamily="18" charset="0"/>
                <a:cs typeface="Times New Roman" panose="02020603050405020304" pitchFamily="18" charset="0"/>
              </a:rPr>
              <a:t> cây </a:t>
            </a:r>
            <a:r>
              <a:rPr lang="en-US" sz="2600" dirty="0" err="1">
                <a:latin typeface="Times New Roman" panose="02020603050405020304" pitchFamily="18" charset="0"/>
                <a:cs typeface="Times New Roman" panose="02020603050405020304" pitchFamily="18" charset="0"/>
              </a:rPr>
              <a:t>thì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nhím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trắng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chạy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tới</a:t>
            </a:r>
            <a:r>
              <a:rPr lang="en-US" sz="26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37CE518E-E3A7-401E-BB5D-F77C9F7B8694}"/>
              </a:ext>
            </a:extLst>
          </p:cNvPr>
          <p:cNvSpPr txBox="1"/>
          <p:nvPr/>
        </p:nvSpPr>
        <p:spPr>
          <a:xfrm>
            <a:off x="1094936" y="2636414"/>
            <a:ext cx="11097064" cy="492443"/>
          </a:xfrm>
          <a:prstGeom prst="rect">
            <a:avLst/>
          </a:prstGeom>
          <a:noFill/>
        </p:spPr>
        <p:txBody>
          <a:bodyPr wrap="square">
            <a:spAutoFit/>
          </a:bodyPr>
          <a:lstStyle/>
          <a:p>
            <a:r>
              <a:rPr lang="vi-VN" sz="2600" i="0" u="none" strike="noStrike" dirty="0">
                <a:effectLst/>
                <a:latin typeface="+mj-lt"/>
              </a:rPr>
              <a:t>Mùa đông đến, nhím nâu đi tìm nơi để</a:t>
            </a:r>
            <a:r>
              <a:rPr lang="en-US" sz="2600" i="0" u="none" strike="noStrike" dirty="0">
                <a:effectLst/>
                <a:latin typeface="+mj-lt"/>
              </a:rPr>
              <a:t> </a:t>
            </a:r>
            <a:r>
              <a:rPr lang="en-US" sz="2600" i="0" u="none" strike="noStrike" dirty="0" err="1">
                <a:effectLst/>
                <a:latin typeface="Times New Roman" panose="02020603050405020304" pitchFamily="18" charset="0"/>
                <a:cs typeface="Times New Roman" panose="02020603050405020304" pitchFamily="18" charset="0"/>
              </a:rPr>
              <a:t>trú</a:t>
            </a:r>
            <a:r>
              <a:rPr lang="en-US" sz="2600" i="0" u="none" strike="noStrike" dirty="0">
                <a:effectLst/>
                <a:latin typeface="Times New Roman" panose="02020603050405020304" pitchFamily="18" charset="0"/>
                <a:cs typeface="Times New Roman" panose="02020603050405020304" pitchFamily="18" charset="0"/>
              </a:rPr>
              <a:t> </a:t>
            </a:r>
            <a:r>
              <a:rPr lang="en-US" sz="2600" i="0" u="none" strike="noStrike" dirty="0" err="1">
                <a:effectLst/>
                <a:latin typeface="Times New Roman" panose="02020603050405020304" pitchFamily="18" charset="0"/>
                <a:cs typeface="Times New Roman" panose="02020603050405020304" pitchFamily="18" charset="0"/>
              </a:rPr>
              <a:t>ngụ</a:t>
            </a:r>
            <a:r>
              <a:rPr lang="en-US" sz="2600" i="0" u="none" strike="noStrike" dirty="0">
                <a:effectLst/>
                <a:latin typeface="Times New Roman" panose="02020603050405020304" pitchFamily="18" charset="0"/>
                <a:cs typeface="Times New Roman" panose="02020603050405020304" pitchFamily="18" charset="0"/>
              </a:rPr>
              <a:t>. </a:t>
            </a:r>
            <a:r>
              <a:rPr lang="vi-VN" sz="2600" i="0" u="none" strike="noStrike" dirty="0">
                <a:effectLst/>
                <a:latin typeface="+mj-lt"/>
              </a:rPr>
              <a:t>Bất chợt, mưa kéo đến. Nhím nâu</a:t>
            </a:r>
            <a:endParaRPr lang="en-US" sz="2600" dirty="0"/>
          </a:p>
        </p:txBody>
      </p:sp>
      <p:sp>
        <p:nvSpPr>
          <p:cNvPr id="13" name="TextBox 12">
            <a:extLst>
              <a:ext uri="{FF2B5EF4-FFF2-40B4-BE49-F238E27FC236}">
                <a16:creationId xmlns:a16="http://schemas.microsoft.com/office/drawing/2014/main" id="{08BE130F-97CF-47AB-AC7B-5B4F18985DD7}"/>
              </a:ext>
            </a:extLst>
          </p:cNvPr>
          <p:cNvSpPr txBox="1"/>
          <p:nvPr/>
        </p:nvSpPr>
        <p:spPr>
          <a:xfrm>
            <a:off x="142813" y="3099829"/>
            <a:ext cx="7346558" cy="492443"/>
          </a:xfrm>
          <a:prstGeom prst="rect">
            <a:avLst/>
          </a:prstGeom>
          <a:noFill/>
        </p:spPr>
        <p:txBody>
          <a:bodyPr wrap="square">
            <a:spAutoFit/>
          </a:bodyPr>
          <a:lstStyle/>
          <a:p>
            <a:r>
              <a:rPr lang="vi-VN" sz="2600" dirty="0">
                <a:latin typeface="Times New Roman" panose="02020603050405020304" pitchFamily="18" charset="0"/>
                <a:cs typeface="Times New Roman" panose="02020603050405020304" pitchFamily="18" charset="0"/>
              </a:rPr>
              <a:t>vội bước vào cái hang nhỏ. Thì ra là nhà nhím trắng.</a:t>
            </a:r>
            <a:endParaRPr lang="en-US" sz="26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E9BD5F6-A862-4C47-93D4-BE4FBEBF3DB5}"/>
              </a:ext>
            </a:extLst>
          </p:cNvPr>
          <p:cNvSpPr txBox="1"/>
          <p:nvPr/>
        </p:nvSpPr>
        <p:spPr>
          <a:xfrm>
            <a:off x="8658980" y="499985"/>
            <a:ext cx="1277258" cy="492443"/>
          </a:xfrm>
          <a:prstGeom prst="rect">
            <a:avLst/>
          </a:prstGeom>
          <a:noFill/>
        </p:spPr>
        <p:txBody>
          <a:bodyPr wrap="square">
            <a:spAutoFit/>
          </a:bodyPr>
          <a:lstStyle/>
          <a:p>
            <a:r>
              <a:rPr lang="en-US" sz="2600" b="1" i="0" u="none" strike="noStrike" dirty="0" err="1">
                <a:solidFill>
                  <a:srgbClr val="00B050"/>
                </a:solidFill>
                <a:effectLst/>
                <a:latin typeface="Times New Roman" panose="02020603050405020304" pitchFamily="18" charset="0"/>
                <a:cs typeface="Times New Roman" panose="02020603050405020304" pitchFamily="18" charset="0"/>
              </a:rPr>
              <a:t>Lần</a:t>
            </a:r>
            <a:r>
              <a:rPr lang="en-US" sz="2600" b="1" i="0" u="none" strike="noStrike" dirty="0">
                <a:solidFill>
                  <a:srgbClr val="00B050"/>
                </a:solidFill>
                <a:effectLst/>
                <a:latin typeface="Times New Roman" panose="02020603050405020304" pitchFamily="18" charset="0"/>
                <a:cs typeface="Times New Roman" panose="02020603050405020304" pitchFamily="18" charset="0"/>
              </a:rPr>
              <a:t> 1:</a:t>
            </a:r>
            <a:endParaRPr lang="en-US" sz="2600" b="1"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26EC90E-B1B4-4EC7-9C21-5A50EE529BA9}"/>
              </a:ext>
            </a:extLst>
          </p:cNvPr>
          <p:cNvSpPr txBox="1"/>
          <p:nvPr/>
        </p:nvSpPr>
        <p:spPr>
          <a:xfrm>
            <a:off x="142813" y="2599852"/>
            <a:ext cx="1277258" cy="492443"/>
          </a:xfrm>
          <a:prstGeom prst="rect">
            <a:avLst/>
          </a:prstGeom>
          <a:noFill/>
        </p:spPr>
        <p:txBody>
          <a:bodyPr wrap="square">
            <a:spAutoFit/>
          </a:bodyPr>
          <a:lstStyle/>
          <a:p>
            <a:r>
              <a:rPr lang="en-US" sz="2600" b="1" i="0" u="none" strike="noStrike" dirty="0" err="1">
                <a:solidFill>
                  <a:srgbClr val="0000FF"/>
                </a:solidFill>
                <a:effectLst/>
                <a:latin typeface="Times New Roman" panose="02020603050405020304" pitchFamily="18" charset="0"/>
                <a:cs typeface="Times New Roman" panose="02020603050405020304" pitchFamily="18" charset="0"/>
              </a:rPr>
              <a:t>Lần</a:t>
            </a:r>
            <a:r>
              <a:rPr lang="en-US" sz="2600" b="1" i="0" u="none" strike="noStrike" dirty="0">
                <a:solidFill>
                  <a:srgbClr val="0000FF"/>
                </a:solidFill>
                <a:effectLst/>
                <a:latin typeface="Times New Roman" panose="02020603050405020304" pitchFamily="18" charset="0"/>
                <a:cs typeface="Times New Roman" panose="02020603050405020304" pitchFamily="18" charset="0"/>
              </a:rPr>
              <a:t> 2:</a:t>
            </a:r>
            <a:endParaRPr lang="en-US" sz="2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9221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3" presetClass="emph" presetSubtype="2" fill="hold" grpId="0" nodeType="withEffect">
                                  <p:stCondLst>
                                    <p:cond delay="0"/>
                                  </p:stCondLst>
                                  <p:childTnLst>
                                    <p:animClr clrSpc="rgb" dir="cw">
                                      <p:cBhvr override="childStyle">
                                        <p:cTn id="14" dur="500" fill="hold"/>
                                        <p:tgtEl>
                                          <p:spTgt spid="5"/>
                                        </p:tgtEl>
                                        <p:attrNameLst>
                                          <p:attrName>style.color</p:attrName>
                                        </p:attrNameLst>
                                      </p:cBhvr>
                                      <p:to>
                                        <a:srgbClr val="00B050"/>
                                      </p:to>
                                    </p:animClr>
                                  </p:childTnLst>
                                </p:cTn>
                              </p:par>
                            </p:childTnLst>
                          </p:cTn>
                        </p:par>
                        <p:par>
                          <p:cTn id="15" fill="hold">
                            <p:stCondLst>
                              <p:cond delay="500"/>
                            </p:stCondLst>
                            <p:childTnLst>
                              <p:par>
                                <p:cTn id="16" presetID="3" presetClass="emph" presetSubtype="2" fill="hold" grpId="0" nodeType="afterEffect">
                                  <p:stCondLst>
                                    <p:cond delay="0"/>
                                  </p:stCondLst>
                                  <p:childTnLst>
                                    <p:animClr clrSpc="rgb" dir="cw">
                                      <p:cBhvr override="childStyle">
                                        <p:cTn id="17" dur="500" fill="hold"/>
                                        <p:tgtEl>
                                          <p:spTgt spid="8"/>
                                        </p:tgtEl>
                                        <p:attrNameLst>
                                          <p:attrName>style.color</p:attrName>
                                        </p:attrNameLst>
                                      </p:cBhvr>
                                      <p:to>
                                        <a:srgbClr val="00B050"/>
                                      </p:to>
                                    </p:animClr>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heckerboard(across)">
                                      <p:cBhvr>
                                        <p:cTn id="22" dur="500"/>
                                        <p:tgtEl>
                                          <p:spTgt spid="15"/>
                                        </p:tgtEl>
                                      </p:cBhvr>
                                    </p:animEffect>
                                  </p:childTnLst>
                                </p:cTn>
                              </p:par>
                              <p:par>
                                <p:cTn id="23" presetID="3" presetClass="emph" presetSubtype="2" fill="hold" grpId="0" nodeType="withEffect">
                                  <p:stCondLst>
                                    <p:cond delay="0"/>
                                  </p:stCondLst>
                                  <p:childTnLst>
                                    <p:animClr clrSpc="rgb" dir="cw">
                                      <p:cBhvr override="childStyle">
                                        <p:cTn id="24" dur="500" fill="hold"/>
                                        <p:tgtEl>
                                          <p:spTgt spid="9"/>
                                        </p:tgtEl>
                                        <p:attrNameLst>
                                          <p:attrName>style.color</p:attrName>
                                        </p:attrNameLst>
                                      </p:cBhvr>
                                      <p:to>
                                        <a:srgbClr val="0000FF"/>
                                      </p:to>
                                    </p:animClr>
                                  </p:childTnLst>
                                </p:cTn>
                              </p:par>
                            </p:childTnLst>
                          </p:cTn>
                        </p:par>
                        <p:par>
                          <p:cTn id="25" fill="hold">
                            <p:stCondLst>
                              <p:cond delay="500"/>
                            </p:stCondLst>
                            <p:childTnLst>
                              <p:par>
                                <p:cTn id="26" presetID="3" presetClass="emph" presetSubtype="2" fill="hold" grpId="0" nodeType="afterEffect">
                                  <p:stCondLst>
                                    <p:cond delay="0"/>
                                  </p:stCondLst>
                                  <p:childTnLst>
                                    <p:animClr clrSpc="rgb" dir="cw">
                                      <p:cBhvr override="childStyle">
                                        <p:cTn id="27" dur="500" fill="hold"/>
                                        <p:tgtEl>
                                          <p:spTgt spid="13"/>
                                        </p:tgtEl>
                                        <p:attrNameLst>
                                          <p:attrName>style.color</p:attrName>
                                        </p:attrNameLst>
                                      </p:cBhvr>
                                      <p:to>
                                        <a:srgbClr val="00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8" grpId="0"/>
      <p:bldP spid="9"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060" y="222885"/>
            <a:ext cx="10710740" cy="1035685"/>
          </a:xfrm>
          <a:solidFill>
            <a:srgbClr val="AFE4FF"/>
          </a:solidFill>
        </p:spPr>
        <p:txBody>
          <a:bodyPr>
            <a:normAutofit/>
          </a:bodyPr>
          <a:lstStyle/>
          <a:p>
            <a:r>
              <a:rPr lang="en-US" sz="3110" dirty="0">
                <a:solidFill>
                  <a:srgbClr val="FF0000"/>
                </a:solidFill>
                <a:latin typeface="Arial-Rounded" panose="020B0500000000000000" pitchFamily="34" charset="0"/>
                <a:cs typeface="Arial-Rounded" panose="020B0500000000000000" pitchFamily="34" charset="0"/>
              </a:rPr>
              <a:t>3. Theo </a:t>
            </a:r>
            <a:r>
              <a:rPr lang="en-US" sz="3110" dirty="0" err="1">
                <a:solidFill>
                  <a:srgbClr val="FF0000"/>
                </a:solidFill>
                <a:latin typeface="Arial-Rounded" panose="020B0500000000000000" pitchFamily="34" charset="0"/>
                <a:cs typeface="Arial-Rounded" panose="020B0500000000000000" pitchFamily="34" charset="0"/>
              </a:rPr>
              <a:t>em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vì</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sao</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Nhím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nâu</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nhận</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lời</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kết</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bạn</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cùng</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Nhím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trắng</a:t>
            </a:r>
            <a:r>
              <a:rPr lang="en-US" sz="3110" dirty="0">
                <a:solidFill>
                  <a:srgbClr val="FF0000"/>
                </a:solidFill>
                <a:latin typeface="Arial-Rounded" panose="020B0500000000000000" pitchFamily="34" charset="0"/>
                <a:cs typeface="Arial-Rounded" panose="020B0500000000000000" pitchFamily="34" charset="0"/>
              </a:rPr>
              <a:t>?</a:t>
            </a:r>
          </a:p>
        </p:txBody>
      </p:sp>
      <p:sp>
        <p:nvSpPr>
          <p:cNvPr id="6" name="Title 1"/>
          <p:cNvSpPr>
            <a:spLocks noGrp="1"/>
          </p:cNvSpPr>
          <p:nvPr/>
        </p:nvSpPr>
        <p:spPr>
          <a:xfrm>
            <a:off x="342362" y="3715702"/>
            <a:ext cx="11507275" cy="1035685"/>
          </a:xfrm>
          <a:prstGeom prst="rect">
            <a:avLst/>
          </a:prstGeom>
          <a:solidFill>
            <a:srgbClr val="AFE4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110" dirty="0">
                <a:solidFill>
                  <a:srgbClr val="FF0000"/>
                </a:solidFill>
                <a:latin typeface="Arial-Rounded" panose="020B0500000000000000" pitchFamily="34" charset="0"/>
                <a:cs typeface="Arial-Rounded" panose="020B0500000000000000" pitchFamily="34" charset="0"/>
              </a:rPr>
              <a:t>4. </a:t>
            </a:r>
            <a:r>
              <a:rPr lang="en-US" sz="3110" dirty="0" err="1">
                <a:solidFill>
                  <a:srgbClr val="FF0000"/>
                </a:solidFill>
                <a:latin typeface="Arial-Rounded" panose="020B0500000000000000" pitchFamily="34" charset="0"/>
                <a:cs typeface="Arial-Rounded" panose="020B0500000000000000" pitchFamily="34" charset="0"/>
              </a:rPr>
              <a:t>Nhờ</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đâu</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Nhím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trắng</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và</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Nhím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nâu</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có</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những</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ngày</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mùa</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đông</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vui</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vẻ</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ấm</a:t>
            </a:r>
            <a:r>
              <a:rPr lang="en-US" sz="3110" dirty="0">
                <a:solidFill>
                  <a:srgbClr val="FF0000"/>
                </a:solidFill>
                <a:latin typeface="Arial-Rounded" panose="020B0500000000000000" pitchFamily="34" charset="0"/>
                <a:cs typeface="Arial-Rounded" panose="020B0500000000000000" pitchFamily="34" charset="0"/>
              </a:rPr>
              <a:t> </a:t>
            </a:r>
            <a:r>
              <a:rPr lang="en-US" sz="3110" dirty="0" err="1">
                <a:solidFill>
                  <a:srgbClr val="FF0000"/>
                </a:solidFill>
                <a:latin typeface="Arial-Rounded" panose="020B0500000000000000" pitchFamily="34" charset="0"/>
                <a:cs typeface="Arial-Rounded" panose="020B0500000000000000" pitchFamily="34" charset="0"/>
              </a:rPr>
              <a:t>áp</a:t>
            </a:r>
            <a:r>
              <a:rPr lang="en-US" sz="3110" dirty="0">
                <a:solidFill>
                  <a:srgbClr val="FF0000"/>
                </a:solidFill>
                <a:latin typeface="Arial-Rounded" panose="020B0500000000000000" pitchFamily="34" charset="0"/>
                <a:cs typeface="Arial-Rounded" panose="020B0500000000000000" pitchFamily="34" charset="0"/>
              </a:rPr>
              <a:t>?</a:t>
            </a:r>
          </a:p>
        </p:txBody>
      </p:sp>
      <p:grpSp>
        <p:nvGrpSpPr>
          <p:cNvPr id="4" name="Group 3">
            <a:extLst>
              <a:ext uri="{FF2B5EF4-FFF2-40B4-BE49-F238E27FC236}">
                <a16:creationId xmlns:a16="http://schemas.microsoft.com/office/drawing/2014/main" id="{949C9BC7-012E-4789-8CEC-580CAC57C1CC}"/>
              </a:ext>
            </a:extLst>
          </p:cNvPr>
          <p:cNvGrpSpPr/>
          <p:nvPr/>
        </p:nvGrpSpPr>
        <p:grpSpPr>
          <a:xfrm>
            <a:off x="168811" y="1258571"/>
            <a:ext cx="11680825" cy="2384962"/>
            <a:chOff x="168811" y="1258571"/>
            <a:chExt cx="11680825" cy="2384962"/>
          </a:xfrm>
        </p:grpSpPr>
        <p:sp>
          <p:nvSpPr>
            <p:cNvPr id="5" name="Cloud 4"/>
            <p:cNvSpPr/>
            <p:nvPr/>
          </p:nvSpPr>
          <p:spPr>
            <a:xfrm>
              <a:off x="168811" y="1258571"/>
              <a:ext cx="11680825" cy="2384962"/>
            </a:xfrm>
            <a:prstGeom prst="cloud">
              <a:avLst/>
            </a:prstGeom>
            <a:solidFill>
              <a:srgbClr val="B2DE82"/>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200" dirty="0">
                <a:latin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F20528F-5322-4736-A33C-ACF63DDA00A2}"/>
                </a:ext>
              </a:extLst>
            </p:cNvPr>
            <p:cNvSpPr/>
            <p:nvPr/>
          </p:nvSpPr>
          <p:spPr>
            <a:xfrm>
              <a:off x="1800664" y="1731034"/>
              <a:ext cx="8989255" cy="1364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nâu</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nhận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lời</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kết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bạn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cùng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trắng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vì</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thấy</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trắng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tốt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bụng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và</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nhận</a:t>
              </a:r>
              <a:r>
                <a:rPr lang="en-US" sz="3200" dirty="0">
                  <a:solidFill>
                    <a:srgbClr val="0000FF"/>
                  </a:solidFill>
                  <a:latin typeface="Arial-Rounded" panose="020B0500000000000000" pitchFamily="34" charset="0"/>
                  <a:cs typeface="Arial-Rounded" panose="020B0500000000000000" pitchFamily="34" charset="0"/>
                </a:rPr>
                <a:t> ra </a:t>
              </a:r>
              <a:r>
                <a:rPr lang="en-US" sz="3200" dirty="0" err="1">
                  <a:solidFill>
                    <a:srgbClr val="0000FF"/>
                  </a:solidFill>
                  <a:latin typeface="Arial-Rounded" panose="020B0500000000000000" pitchFamily="34" charset="0"/>
                  <a:cs typeface="Arial-Rounded" panose="020B0500000000000000" pitchFamily="34" charset="0"/>
                </a:rPr>
                <a:t>không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có</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bạn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bè</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thật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buồn</a:t>
              </a:r>
              <a:r>
                <a:rPr lang="en-US" sz="3200" dirty="0">
                  <a:solidFill>
                    <a:srgbClr val="0000FF"/>
                  </a:solidFill>
                  <a:latin typeface="Arial-Rounded" panose="020B0500000000000000" pitchFamily="34" charset="0"/>
                  <a:cs typeface="Arial-Rounded" panose="020B0500000000000000" pitchFamily="34" charset="0"/>
                </a:rPr>
                <a:t>.</a:t>
              </a:r>
            </a:p>
          </p:txBody>
        </p:sp>
      </p:grpSp>
      <p:grpSp>
        <p:nvGrpSpPr>
          <p:cNvPr id="9" name="Group 8">
            <a:extLst>
              <a:ext uri="{FF2B5EF4-FFF2-40B4-BE49-F238E27FC236}">
                <a16:creationId xmlns:a16="http://schemas.microsoft.com/office/drawing/2014/main" id="{E4B1D2E9-5CA1-4922-9B90-EEFDB3F1210B}"/>
              </a:ext>
            </a:extLst>
          </p:cNvPr>
          <p:cNvGrpSpPr/>
          <p:nvPr/>
        </p:nvGrpSpPr>
        <p:grpSpPr>
          <a:xfrm>
            <a:off x="342362" y="4751388"/>
            <a:ext cx="11643312" cy="2106612"/>
            <a:chOff x="342362" y="4751388"/>
            <a:chExt cx="11643312" cy="2106612"/>
          </a:xfrm>
        </p:grpSpPr>
        <p:sp>
          <p:nvSpPr>
            <p:cNvPr id="7" name="Cloud 6"/>
            <p:cNvSpPr/>
            <p:nvPr/>
          </p:nvSpPr>
          <p:spPr>
            <a:xfrm>
              <a:off x="342362" y="4751388"/>
              <a:ext cx="11643312" cy="2106612"/>
            </a:xfrm>
            <a:prstGeom prst="cloud">
              <a:avLst/>
            </a:prstGeom>
            <a:solidFill>
              <a:srgbClr val="B2DE82"/>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3200" dirty="0">
                <a:latin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5831F471-4015-480E-A3B8-7FBFFCB720AA}"/>
                </a:ext>
              </a:extLst>
            </p:cNvPr>
            <p:cNvSpPr/>
            <p:nvPr/>
          </p:nvSpPr>
          <p:spPr>
            <a:xfrm>
              <a:off x="2067950" y="5143720"/>
              <a:ext cx="8989255" cy="13219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trắng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và</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nâu</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có</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những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ngày</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mùa</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đông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vui</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vẻ</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ấm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áp</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nhờ</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sự</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mạnh</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dạn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của</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Nhím</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nâu</a:t>
              </a:r>
              <a:r>
                <a:rPr lang="en-US" sz="3200" dirty="0">
                  <a:solidFill>
                    <a:srgbClr val="0000FF"/>
                  </a:solidFill>
                  <a:latin typeface="Arial-Rounded" panose="020B0500000000000000" pitchFamily="34" charset="0"/>
                  <a:cs typeface="Arial-Rounded" panose="020B0500000000000000"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5" grpId="1"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3CCC67-2A7A-4D80-B8FD-253B2E5B6D08}"/>
              </a:ext>
            </a:extLst>
          </p:cNvPr>
          <p:cNvGrpSpPr/>
          <p:nvPr/>
        </p:nvGrpSpPr>
        <p:grpSpPr>
          <a:xfrm>
            <a:off x="188686" y="798286"/>
            <a:ext cx="12003314" cy="4804229"/>
            <a:chOff x="1588126" y="1353865"/>
            <a:chExt cx="9762045" cy="3435849"/>
          </a:xfrm>
        </p:grpSpPr>
        <p:grpSp>
          <p:nvGrpSpPr>
            <p:cNvPr id="2" name="Google Shape;378;p32">
              <a:extLst>
                <a:ext uri="{FF2B5EF4-FFF2-40B4-BE49-F238E27FC236}">
                  <a16:creationId xmlns:a16="http://schemas.microsoft.com/office/drawing/2014/main" id="{FF162AFD-A931-438C-A2FA-D20E6097EA65}"/>
                </a:ext>
              </a:extLst>
            </p:cNvPr>
            <p:cNvGrpSpPr/>
            <p:nvPr/>
          </p:nvGrpSpPr>
          <p:grpSpPr>
            <a:xfrm>
              <a:off x="1588126" y="1353865"/>
              <a:ext cx="9762045" cy="3435849"/>
              <a:chOff x="589295" y="2199196"/>
              <a:chExt cx="2577800" cy="446948"/>
            </a:xfrm>
          </p:grpSpPr>
          <p:sp>
            <p:nvSpPr>
              <p:cNvPr id="3" name="Google Shape;379;p32">
                <a:extLst>
                  <a:ext uri="{FF2B5EF4-FFF2-40B4-BE49-F238E27FC236}">
                    <a16:creationId xmlns:a16="http://schemas.microsoft.com/office/drawing/2014/main" id="{554E8570-BD99-47A8-8E11-8A90CAA85A39}"/>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80;p32">
                <a:extLst>
                  <a:ext uri="{FF2B5EF4-FFF2-40B4-BE49-F238E27FC236}">
                    <a16:creationId xmlns:a16="http://schemas.microsoft.com/office/drawing/2014/main" id="{42A039DF-2A0F-4ECA-B5EA-190DE60A1D1F}"/>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81;p32">
                <a:extLst>
                  <a:ext uri="{FF2B5EF4-FFF2-40B4-BE49-F238E27FC236}">
                    <a16:creationId xmlns:a16="http://schemas.microsoft.com/office/drawing/2014/main" id="{63F8850D-165F-4EB2-8C27-1D4F532F00B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Google Shape;386;p32">
              <a:extLst>
                <a:ext uri="{FF2B5EF4-FFF2-40B4-BE49-F238E27FC236}">
                  <a16:creationId xmlns:a16="http://schemas.microsoft.com/office/drawing/2014/main" id="{7FD085A9-CD33-4FF9-BB86-41F5CCEB34F3}"/>
                </a:ext>
              </a:extLst>
            </p:cNvPr>
            <p:cNvSpPr txBox="1">
              <a:spLocks/>
            </p:cNvSpPr>
            <p:nvPr/>
          </p:nvSpPr>
          <p:spPr>
            <a:xfrm>
              <a:off x="2642504" y="2467767"/>
              <a:ext cx="8073960" cy="94475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6000" kern="0" dirty="0" err="1">
                  <a:solidFill>
                    <a:srgbClr val="C00000"/>
                  </a:solidFill>
                  <a:latin typeface="Times New Roman" panose="02020603050405020304" pitchFamily="18" charset="0"/>
                  <a:cs typeface="Times New Roman" panose="02020603050405020304" pitchFamily="18" charset="0"/>
                </a:rPr>
                <a:t>Luyện</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tập</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theo</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văn</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bản</a:t>
              </a:r>
              <a:r>
                <a:rPr lang="en-US" sz="6000" kern="0" dirty="0">
                  <a:solidFill>
                    <a:srgbClr val="C00000"/>
                  </a:solidFill>
                  <a:latin typeface="Times New Roman" panose="02020603050405020304" pitchFamily="18" charset="0"/>
                  <a:cs typeface="Times New Roman" panose="02020603050405020304" pitchFamily="18" charset="0"/>
                </a:rPr>
                <a:t> </a:t>
              </a:r>
              <a:r>
                <a:rPr lang="en-US" sz="6000" kern="0" dirty="0" err="1">
                  <a:solidFill>
                    <a:srgbClr val="C00000"/>
                  </a:solidFill>
                  <a:latin typeface="Times New Roman" panose="02020603050405020304" pitchFamily="18" charset="0"/>
                  <a:cs typeface="Times New Roman" panose="02020603050405020304" pitchFamily="18" charset="0"/>
                </a:rPr>
                <a:t>đọc</a:t>
              </a:r>
              <a:endParaRPr lang="en-US" sz="6000" kern="0" dirty="0">
                <a:solidFill>
                  <a:srgbClr val="C0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44388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67892-8170-4A2B-920E-1D1378B03C36}"/>
              </a:ext>
            </a:extLst>
          </p:cNvPr>
          <p:cNvSpPr>
            <a:spLocks noGrp="1"/>
          </p:cNvSpPr>
          <p:nvPr/>
        </p:nvSpPr>
        <p:spPr>
          <a:xfrm>
            <a:off x="398145" y="720679"/>
            <a:ext cx="11793855"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555" dirty="0">
                <a:latin typeface="Arial-Rounded" panose="020B0500000000000000" pitchFamily="34" charset="0"/>
                <a:cs typeface="Arial-Rounded" panose="020B0500000000000000" pitchFamily="34" charset="0"/>
              </a:rPr>
              <a:t>1. </a:t>
            </a:r>
            <a:r>
              <a:rPr lang="en-US" sz="3555" dirty="0" err="1">
                <a:latin typeface="Arial-Rounded" panose="020B0500000000000000" pitchFamily="34" charset="0"/>
                <a:cs typeface="Arial-Rounded" panose="020B0500000000000000" pitchFamily="34" charset="0"/>
              </a:rPr>
              <a:t>Đóng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vai</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Nhím</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trắng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Nhím</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nâu</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trong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lần</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gặp</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lại</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để</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nói</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tiếp</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các</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câu</a:t>
            </a:r>
            <a:r>
              <a:rPr lang="en-US" sz="3555" dirty="0">
                <a:latin typeface="Arial-Rounded" panose="020B0500000000000000" pitchFamily="34" charset="0"/>
                <a:cs typeface="Arial-Rounded" panose="020B0500000000000000" pitchFamily="34" charset="0"/>
              </a:rPr>
              <a:t>?</a:t>
            </a:r>
          </a:p>
        </p:txBody>
      </p:sp>
      <p:pic>
        <p:nvPicPr>
          <p:cNvPr id="3" name="Content Placeholder 5">
            <a:extLst>
              <a:ext uri="{FF2B5EF4-FFF2-40B4-BE49-F238E27FC236}">
                <a16:creationId xmlns:a16="http://schemas.microsoft.com/office/drawing/2014/main" id="{45D0A9CF-E944-4D2A-ADE6-B6B1F8EB3239}"/>
              </a:ext>
            </a:extLst>
          </p:cNvPr>
          <p:cNvPicPr>
            <a:picLocks noGrp="1" noChangeAspect="1"/>
          </p:cNvPicPr>
          <p:nvPr/>
        </p:nvPicPr>
        <p:blipFill>
          <a:blip r:embed="rId2"/>
          <a:stretch>
            <a:fillRect/>
          </a:stretch>
        </p:blipFill>
        <p:spPr>
          <a:xfrm>
            <a:off x="142780" y="1944914"/>
            <a:ext cx="9465677" cy="4913085"/>
          </a:xfrm>
          <a:prstGeom prst="rect">
            <a:avLst/>
          </a:prstGeom>
        </p:spPr>
      </p:pic>
      <p:sp>
        <p:nvSpPr>
          <p:cNvPr id="4" name="Thought Bubble: Cloud 3">
            <a:extLst>
              <a:ext uri="{FF2B5EF4-FFF2-40B4-BE49-F238E27FC236}">
                <a16:creationId xmlns:a16="http://schemas.microsoft.com/office/drawing/2014/main" id="{CF4A67CB-7F59-4F0C-8040-2BA3CE44F76D}"/>
              </a:ext>
            </a:extLst>
          </p:cNvPr>
          <p:cNvSpPr/>
          <p:nvPr/>
        </p:nvSpPr>
        <p:spPr>
          <a:xfrm>
            <a:off x="9013371" y="2402500"/>
            <a:ext cx="3178629" cy="2351270"/>
          </a:xfrm>
          <a:prstGeom prst="cloudCallout">
            <a:avLst>
              <a:gd name="adj1" fmla="val -79057"/>
              <a:gd name="adj2" fmla="val 6834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itle 1">
            <a:extLst>
              <a:ext uri="{FF2B5EF4-FFF2-40B4-BE49-F238E27FC236}">
                <a16:creationId xmlns:a16="http://schemas.microsoft.com/office/drawing/2014/main" id="{7E9C4D5A-0C94-44EB-9E12-28FC5B6E1CBC}"/>
              </a:ext>
            </a:extLst>
          </p:cNvPr>
          <p:cNvSpPr>
            <a:spLocks noGrp="1"/>
          </p:cNvSpPr>
          <p:nvPr/>
        </p:nvSpPr>
        <p:spPr>
          <a:xfrm>
            <a:off x="9364843" y="2766060"/>
            <a:ext cx="2475684"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3555" dirty="0" err="1">
                <a:latin typeface="Arial-Rounded" panose="020B0500000000000000" pitchFamily="34" charset="0"/>
                <a:cs typeface="Arial-Rounded" panose="020B0500000000000000" pitchFamily="34" charset="0"/>
              </a:rPr>
              <a:t>Hoạt</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động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nhóm</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đôi</a:t>
            </a:r>
            <a:endParaRPr lang="en-US" sz="3555" dirty="0">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507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83200-056A-4264-B064-9615C4CD2C30}"/>
              </a:ext>
            </a:extLst>
          </p:cNvPr>
          <p:cNvSpPr>
            <a:spLocks noGrp="1"/>
          </p:cNvSpPr>
          <p:nvPr/>
        </p:nvSpPr>
        <p:spPr>
          <a:xfrm>
            <a:off x="547913" y="856344"/>
            <a:ext cx="11049001" cy="16546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a:solidFill>
                  <a:srgbClr val="0000FF"/>
                </a:solidFill>
                <a:latin typeface="Arial-Rounded" panose="020B0500000000000000" pitchFamily="34" charset="0"/>
                <a:cs typeface="Arial-Rounded" panose="020B0500000000000000" pitchFamily="34" charset="0"/>
              </a:rPr>
              <a:t>2. Đóng vai Bình và An để nói và đáp lời xin lỗi trong tình huống: Bình vô tình va vào An, làm An ngã.</a:t>
            </a:r>
          </a:p>
        </p:txBody>
      </p:sp>
      <p:sp>
        <p:nvSpPr>
          <p:cNvPr id="3" name="Rounded Rectangle 3">
            <a:extLst>
              <a:ext uri="{FF2B5EF4-FFF2-40B4-BE49-F238E27FC236}">
                <a16:creationId xmlns:a16="http://schemas.microsoft.com/office/drawing/2014/main" id="{DE66536B-052F-4DF1-B56C-547327944198}"/>
              </a:ext>
            </a:extLst>
          </p:cNvPr>
          <p:cNvSpPr/>
          <p:nvPr/>
        </p:nvSpPr>
        <p:spPr>
          <a:xfrm>
            <a:off x="1204686" y="2888343"/>
            <a:ext cx="9695543" cy="754743"/>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3200" dirty="0" err="1">
                <a:latin typeface="Arial-Rounded" panose="020B0500000000000000" pitchFamily="34" charset="0"/>
                <a:cs typeface="Arial-Rounded" panose="020B0500000000000000" pitchFamily="34" charset="0"/>
              </a:rPr>
              <a:t>Bình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cho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mình</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xin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lỗi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nhé</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Bạn</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có</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sao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không</a:t>
            </a:r>
            <a:r>
              <a:rPr lang="en-US" sz="3200" dirty="0">
                <a:latin typeface="Arial-Rounded" panose="020B0500000000000000" pitchFamily="34" charset="0"/>
                <a:cs typeface="Arial-Rounded" panose="020B0500000000000000" pitchFamily="34" charset="0"/>
              </a:rPr>
              <a:t>?</a:t>
            </a:r>
          </a:p>
        </p:txBody>
      </p:sp>
      <p:sp>
        <p:nvSpPr>
          <p:cNvPr id="4" name="Rounded Rectangle 3">
            <a:extLst>
              <a:ext uri="{FF2B5EF4-FFF2-40B4-BE49-F238E27FC236}">
                <a16:creationId xmlns:a16="http://schemas.microsoft.com/office/drawing/2014/main" id="{01B08058-C52F-4A8E-A769-94526737F9F6}"/>
              </a:ext>
            </a:extLst>
          </p:cNvPr>
          <p:cNvSpPr/>
          <p:nvPr/>
        </p:nvSpPr>
        <p:spPr>
          <a:xfrm>
            <a:off x="1204685" y="3802743"/>
            <a:ext cx="9695543" cy="754743"/>
          </a:xfrm>
          <a:prstGeom prst="round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just"/>
            <a:r>
              <a:rPr lang="en-US" sz="3200" dirty="0">
                <a:solidFill>
                  <a:schemeClr val="tx1"/>
                </a:solidFill>
                <a:latin typeface="Arial-Rounded" panose="020B0500000000000000" pitchFamily="34" charset="0"/>
                <a:cs typeface="Arial-Rounded" panose="020B0500000000000000" pitchFamily="34" charset="0"/>
              </a:rPr>
              <a:t>An: </a:t>
            </a:r>
            <a:r>
              <a:rPr lang="en-US" sz="3200" dirty="0" err="1">
                <a:solidFill>
                  <a:schemeClr val="tx1"/>
                </a:solidFill>
                <a:latin typeface="Arial-Rounded" panose="020B0500000000000000" pitchFamily="34" charset="0"/>
                <a:cs typeface="Arial-Rounded" panose="020B0500000000000000" pitchFamily="34" charset="0"/>
              </a:rPr>
              <a:t>Tớ</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không</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sao</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lần</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sau</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bạn</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chú</a:t>
            </a:r>
            <a:r>
              <a:rPr lang="en-US" sz="3200" dirty="0">
                <a:solidFill>
                  <a:schemeClr val="tx1"/>
                </a:solidFill>
                <a:latin typeface="Arial-Rounded" panose="020B0500000000000000" pitchFamily="34" charset="0"/>
                <a:cs typeface="Arial-Rounded" panose="020B0500000000000000" pitchFamily="34" charset="0"/>
              </a:rPr>
              <a:t> ý </a:t>
            </a:r>
            <a:r>
              <a:rPr lang="en-US" sz="3200" dirty="0" err="1">
                <a:solidFill>
                  <a:schemeClr val="tx1"/>
                </a:solidFill>
                <a:latin typeface="Arial-Rounded" panose="020B0500000000000000" pitchFamily="34" charset="0"/>
                <a:cs typeface="Arial-Rounded" panose="020B0500000000000000" pitchFamily="34" charset="0"/>
              </a:rPr>
              <a:t>hơn</a:t>
            </a:r>
            <a:r>
              <a:rPr lang="en-US" sz="3200" dirty="0">
                <a:solidFill>
                  <a:schemeClr val="tx1"/>
                </a:solidFill>
                <a:latin typeface="Arial-Rounded" panose="020B0500000000000000" pitchFamily="34" charset="0"/>
                <a:cs typeface="Arial-Rounded" panose="020B0500000000000000" pitchFamily="34" charset="0"/>
              </a:rPr>
              <a:t> </a:t>
            </a:r>
            <a:r>
              <a:rPr lang="en-US" sz="3200" dirty="0" err="1">
                <a:solidFill>
                  <a:schemeClr val="tx1"/>
                </a:solidFill>
                <a:latin typeface="Arial-Rounded" panose="020B0500000000000000" pitchFamily="34" charset="0"/>
                <a:cs typeface="Arial-Rounded" panose="020B0500000000000000" pitchFamily="34" charset="0"/>
              </a:rPr>
              <a:t>nha</a:t>
            </a:r>
            <a:r>
              <a:rPr lang="en-US" sz="3200" dirty="0">
                <a:solidFill>
                  <a:schemeClr val="tx1"/>
                </a:solidFill>
                <a:latin typeface="Arial-Rounded" panose="020B0500000000000000" pitchFamily="34" charset="0"/>
                <a:cs typeface="Arial-Rounded" panose="020B0500000000000000" pitchFamily="34" charset="0"/>
              </a:rPr>
              <a:t>!</a:t>
            </a:r>
          </a:p>
        </p:txBody>
      </p:sp>
      <p:sp>
        <p:nvSpPr>
          <p:cNvPr id="6" name="Cloud 5">
            <a:extLst>
              <a:ext uri="{FF2B5EF4-FFF2-40B4-BE49-F238E27FC236}">
                <a16:creationId xmlns:a16="http://schemas.microsoft.com/office/drawing/2014/main" id="{17FE295E-4B18-47EE-8E33-32A429E74B8A}"/>
              </a:ext>
            </a:extLst>
          </p:cNvPr>
          <p:cNvSpPr/>
          <p:nvPr/>
        </p:nvSpPr>
        <p:spPr>
          <a:xfrm>
            <a:off x="5936343" y="2061028"/>
            <a:ext cx="4702629" cy="1988457"/>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7E15588-00FB-42DC-BFE5-3CCC971A3AF0}"/>
              </a:ext>
            </a:extLst>
          </p:cNvPr>
          <p:cNvSpPr>
            <a:spLocks noGrp="1"/>
          </p:cNvSpPr>
          <p:nvPr/>
        </p:nvSpPr>
        <p:spPr>
          <a:xfrm>
            <a:off x="7056074" y="2314666"/>
            <a:ext cx="2475684"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3555" dirty="0" err="1">
                <a:latin typeface="Arial-Rounded" panose="020B0500000000000000" pitchFamily="34" charset="0"/>
                <a:cs typeface="Arial-Rounded" panose="020B0500000000000000" pitchFamily="34" charset="0"/>
              </a:rPr>
              <a:t>Hoạt</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động</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nhóm</a:t>
            </a:r>
            <a:r>
              <a:rPr lang="en-US" sz="3555" dirty="0">
                <a:latin typeface="Arial-Rounded" panose="020B0500000000000000" pitchFamily="34" charset="0"/>
                <a:cs typeface="Arial-Rounded" panose="020B0500000000000000" pitchFamily="34" charset="0"/>
              </a:rPr>
              <a:t> </a:t>
            </a:r>
            <a:r>
              <a:rPr lang="en-US" sz="3555" dirty="0" err="1">
                <a:latin typeface="Arial-Rounded" panose="020B0500000000000000" pitchFamily="34" charset="0"/>
                <a:cs typeface="Arial-Rounded" panose="020B0500000000000000" pitchFamily="34" charset="0"/>
              </a:rPr>
              <a:t>đôi</a:t>
            </a:r>
            <a:endParaRPr lang="en-US" sz="3555" dirty="0">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7042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2"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53" presetClass="exit" presetSubtype="32" fill="hold" grpId="0" nodeType="withEffect">
                                  <p:stCondLst>
                                    <p:cond delay="0"/>
                                  </p:stCondLst>
                                  <p:childTnLst>
                                    <p:anim calcmode="lin" valueType="num">
                                      <p:cBhvr>
                                        <p:cTn id="19" dur="500"/>
                                        <p:tgtEl>
                                          <p:spTgt spid="6"/>
                                        </p:tgtEl>
                                        <p:attrNameLst>
                                          <p:attrName>ppt_w</p:attrName>
                                        </p:attrNameLst>
                                      </p:cBhvr>
                                      <p:tavLst>
                                        <p:tav tm="0">
                                          <p:val>
                                            <p:strVal val="ppt_w"/>
                                          </p:val>
                                        </p:tav>
                                        <p:tav tm="100000">
                                          <p:val>
                                            <p:fltVal val="0"/>
                                          </p:val>
                                        </p:tav>
                                      </p:tavLst>
                                    </p:anim>
                                    <p:anim calcmode="lin" valueType="num">
                                      <p:cBhvr>
                                        <p:cTn id="20" dur="500"/>
                                        <p:tgtEl>
                                          <p:spTgt spid="6"/>
                                        </p:tgtEl>
                                        <p:attrNameLst>
                                          <p:attrName>ppt_h</p:attrName>
                                        </p:attrNameLst>
                                      </p:cBhvr>
                                      <p:tavLst>
                                        <p:tav tm="0">
                                          <p:val>
                                            <p:strVal val="ppt_h"/>
                                          </p:val>
                                        </p:tav>
                                        <p:tav tm="100000">
                                          <p:val>
                                            <p:fltVal val="0"/>
                                          </p:val>
                                        </p:tav>
                                      </p:tavLst>
                                    </p:anim>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2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6" grpId="1" animBg="1"/>
      <p:bldP spid="7" grpId="1"/>
      <p:bldP spid="7"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3</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548552552"/>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2264227" y="1840546"/>
            <a:ext cx="2902857"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Viết</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08394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28" y="131884"/>
            <a:ext cx="11399726" cy="6858000"/>
          </a:xfrm>
          <a:prstGeom prst="rect">
            <a:avLst/>
          </a:prstGeom>
        </p:spPr>
      </p:pic>
      <p:sp>
        <p:nvSpPr>
          <p:cNvPr id="5" name="TextBox 4"/>
          <p:cNvSpPr txBox="1"/>
          <p:nvPr/>
        </p:nvSpPr>
        <p:spPr>
          <a:xfrm>
            <a:off x="1203767" y="1123629"/>
            <a:ext cx="92944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Thứ</a:t>
            </a:r>
            <a:r>
              <a:rPr kumimoji="0" lang="en-US" sz="36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năm </a:t>
            </a:r>
            <a:r>
              <a:rPr kumimoji="0" lang="en-US" sz="3600"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ngày</a:t>
            </a:r>
            <a:r>
              <a:rPr kumimoji="0" lang="en-US" sz="36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18 </a:t>
            </a:r>
            <a:r>
              <a:rPr kumimoji="0" lang="en-US" sz="3600"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tháng</a:t>
            </a:r>
            <a:r>
              <a:rPr kumimoji="0" lang="en-US" sz="36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11 </a:t>
            </a:r>
            <a:r>
              <a:rPr kumimoji="0" lang="en-US" sz="36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p>
        </p:txBody>
      </p:sp>
      <p:sp>
        <p:nvSpPr>
          <p:cNvPr id="6" name="TextBox 5"/>
          <p:cNvSpPr txBox="1"/>
          <p:nvPr/>
        </p:nvSpPr>
        <p:spPr>
          <a:xfrm>
            <a:off x="1580873" y="1790876"/>
            <a:ext cx="103709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Chính tả: Nhím nâu kết bạn.</a:t>
            </a:r>
            <a:endParaRPr kumimoji="0" lang="en-US" sz="3600" b="1" i="1"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1920839" y="2360181"/>
            <a:ext cx="98539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endPar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9" name="TextBox 8">
            <a:extLst>
              <a:ext uri="{FF2B5EF4-FFF2-40B4-BE49-F238E27FC236}">
                <a16:creationId xmlns:a16="http://schemas.microsoft.com/office/drawing/2014/main" id="{29BF199A-AC40-47BB-B064-E9C131EFE37E}"/>
              </a:ext>
            </a:extLst>
          </p:cNvPr>
          <p:cNvSpPr txBox="1"/>
          <p:nvPr/>
        </p:nvSpPr>
        <p:spPr>
          <a:xfrm>
            <a:off x="744961" y="4340149"/>
            <a:ext cx="11029792" cy="812530"/>
          </a:xfrm>
          <a:prstGeom prst="rect">
            <a:avLst/>
          </a:prstGeom>
          <a:noFill/>
        </p:spPr>
        <p:txBody>
          <a:bodyPr wrap="square">
            <a:spAutoFit/>
          </a:bodyPr>
          <a:lstStyle/>
          <a:p>
            <a:pPr>
              <a:lnSpc>
                <a:spcPct val="130000"/>
              </a:lnSpc>
              <a:spcBef>
                <a:spcPts val="400"/>
              </a:spcBef>
            </a:pPr>
            <a:r>
              <a:rPr lang="en-US" sz="3600" b="1" i="0" u="none" strike="noStrike">
                <a:solidFill>
                  <a:schemeClr val="bg1"/>
                </a:solidFill>
                <a:effectLst/>
                <a:latin typeface="HP001 4H" panose="020B0603050302020204" pitchFamily="34" charset="0"/>
              </a:rPr>
              <a:t>không </a:t>
            </a:r>
            <a:r>
              <a:rPr lang="en-US" sz="3600" b="1" i="0" u="none" strike="noStrike" dirty="0" err="1">
                <a:solidFill>
                  <a:schemeClr val="bg1"/>
                </a:solidFill>
                <a:effectLst/>
                <a:latin typeface="HP001 4H" panose="020B0603050302020204" pitchFamily="34" charset="0"/>
              </a:rPr>
              <a:t>phải</a:t>
            </a:r>
            <a:r>
              <a:rPr lang="en-US" sz="3600" b="1" i="0" u="none" strike="noStrike" dirty="0">
                <a:solidFill>
                  <a:schemeClr val="bg1"/>
                </a:solidFill>
                <a:effectLst/>
                <a:latin typeface="HP001 4H" panose="020B0603050302020204" pitchFamily="34" charset="0"/>
              </a:rPr>
              <a:t> </a:t>
            </a:r>
            <a:r>
              <a:rPr lang="en-US" sz="3600" b="1" i="0" u="none" strike="noStrike" dirty="0" err="1">
                <a:solidFill>
                  <a:schemeClr val="bg1"/>
                </a:solidFill>
                <a:effectLst/>
                <a:latin typeface="HP001 4H" panose="020B0603050302020204" pitchFamily="34" charset="0"/>
              </a:rPr>
              <a:t>sống</a:t>
            </a:r>
            <a:r>
              <a:rPr lang="en-US" sz="3600" b="1" i="0" u="none" strike="noStrike" dirty="0">
                <a:solidFill>
                  <a:schemeClr val="bg1"/>
                </a:solidFill>
                <a:effectLst/>
                <a:latin typeface="HP001 4H" panose="020B0603050302020204" pitchFamily="34" charset="0"/>
              </a:rPr>
              <a:t> </a:t>
            </a:r>
            <a:r>
              <a:rPr lang="en-US" sz="3600" b="1" i="0" u="none" strike="noStrike" dirty="0" err="1">
                <a:solidFill>
                  <a:schemeClr val="bg1"/>
                </a:solidFill>
                <a:effectLst/>
                <a:latin typeface="HP001 4H" panose="020B0603050302020204" pitchFamily="34" charset="0"/>
              </a:rPr>
              <a:t>một</a:t>
            </a:r>
            <a:r>
              <a:rPr lang="en-US" sz="3600" b="1" i="0" u="none" strike="noStrike" dirty="0">
                <a:solidFill>
                  <a:schemeClr val="bg1"/>
                </a:solidFill>
                <a:effectLst/>
                <a:latin typeface="HP001 4H" panose="020B0603050302020204" pitchFamily="34" charset="0"/>
              </a:rPr>
              <a:t> </a:t>
            </a:r>
            <a:r>
              <a:rPr lang="en-US" sz="3600" b="1" i="0" u="none" strike="noStrike" dirty="0" err="1">
                <a:solidFill>
                  <a:schemeClr val="bg1"/>
                </a:solidFill>
                <a:effectLst/>
                <a:latin typeface="HP001 4H" panose="020B0603050302020204" pitchFamily="34" charset="0"/>
              </a:rPr>
              <a:t>mình</a:t>
            </a:r>
            <a:r>
              <a:rPr lang="en-US" sz="3600" b="1" i="0" u="none" strike="noStrike" dirty="0">
                <a:solidFill>
                  <a:schemeClr val="bg1"/>
                </a:solidFill>
                <a:effectLst/>
                <a:latin typeface="HP001 4H" panose="020B0603050302020204" pitchFamily="34" charset="0"/>
              </a:rPr>
              <a:t> </a:t>
            </a:r>
            <a:r>
              <a:rPr lang="en-US" sz="3600" b="1" i="0" u="none" strike="noStrike" dirty="0" err="1">
                <a:solidFill>
                  <a:schemeClr val="bg1"/>
                </a:solidFill>
                <a:effectLst/>
                <a:latin typeface="HP001 4H" panose="020B0603050302020204" pitchFamily="34" charset="0"/>
              </a:rPr>
              <a:t>giữa</a:t>
            </a:r>
            <a:r>
              <a:rPr lang="en-US" sz="3600" b="1" i="0" u="none" strike="noStrike" dirty="0">
                <a:solidFill>
                  <a:schemeClr val="bg1"/>
                </a:solidFill>
                <a:effectLst/>
                <a:latin typeface="HP001 4H" panose="020B0603050302020204" pitchFamily="34" charset="0"/>
              </a:rPr>
              <a:t> </a:t>
            </a:r>
            <a:r>
              <a:rPr lang="en-US" sz="3600" b="1" i="0" u="none" strike="noStrike" dirty="0" err="1">
                <a:solidFill>
                  <a:schemeClr val="bg1"/>
                </a:solidFill>
                <a:effectLst/>
                <a:latin typeface="HP001 4H" panose="020B0603050302020204" pitchFamily="34" charset="0"/>
              </a:rPr>
              <a:t>mùa</a:t>
            </a:r>
            <a:r>
              <a:rPr lang="en-US" sz="3600" b="1" i="0" u="none" strike="noStrike" dirty="0">
                <a:solidFill>
                  <a:schemeClr val="bg1"/>
                </a:solidFill>
                <a:effectLst/>
                <a:latin typeface="HP001 4H" panose="020B0603050302020204" pitchFamily="34" charset="0"/>
              </a:rPr>
              <a:t> </a:t>
            </a:r>
            <a:r>
              <a:rPr lang="en-US" sz="3600" b="1" i="0" u="none" strike="noStrike" dirty="0" err="1">
                <a:solidFill>
                  <a:schemeClr val="bg1"/>
                </a:solidFill>
                <a:effectLst/>
                <a:latin typeface="HP001 4H" panose="020B0603050302020204" pitchFamily="34" charset="0"/>
              </a:rPr>
              <a:t>đông</a:t>
            </a:r>
            <a:r>
              <a:rPr lang="en-US" sz="3600" b="1" i="0" u="none" strike="noStrike" dirty="0">
                <a:solidFill>
                  <a:schemeClr val="bg1"/>
                </a:solidFill>
                <a:effectLst/>
                <a:latin typeface="HP001 4H" panose="020B0603050302020204" pitchFamily="34" charset="0"/>
              </a:rPr>
              <a:t> </a:t>
            </a:r>
            <a:r>
              <a:rPr lang="en-US" sz="3600" b="1" i="0" u="none" strike="noStrike" dirty="0" err="1">
                <a:solidFill>
                  <a:schemeClr val="bg1"/>
                </a:solidFill>
                <a:effectLst/>
                <a:latin typeface="HP001 4H" panose="020B0603050302020204" pitchFamily="34" charset="0"/>
              </a:rPr>
              <a:t>lạnh</a:t>
            </a:r>
            <a:r>
              <a:rPr lang="en-US" sz="3600" b="1" i="0" u="none" strike="noStrike" dirty="0">
                <a:solidFill>
                  <a:schemeClr val="bg1"/>
                </a:solidFill>
                <a:effectLst/>
                <a:latin typeface="HP001 4H" panose="020B0603050302020204" pitchFamily="34" charset="0"/>
              </a:rPr>
              <a:t> </a:t>
            </a:r>
            <a:r>
              <a:rPr lang="en-US" sz="3600" b="1" i="0" u="none" strike="noStrike" dirty="0" err="1">
                <a:solidFill>
                  <a:schemeClr val="bg1"/>
                </a:solidFill>
                <a:effectLst/>
                <a:latin typeface="HP001 4H" panose="020B0603050302020204" pitchFamily="34" charset="0"/>
              </a:rPr>
              <a:t>giá</a:t>
            </a:r>
            <a:r>
              <a:rPr lang="en-US" sz="3600" b="1" i="0" u="none" strike="noStrike" dirty="0">
                <a:solidFill>
                  <a:schemeClr val="bg1"/>
                </a:solidFill>
                <a:effectLst/>
                <a:latin typeface="HP001 4H" panose="020B0603050302020204" pitchFamily="34" charset="0"/>
              </a:rPr>
              <a:t>.</a:t>
            </a:r>
            <a:endParaRPr lang="en-US" sz="3600" b="1" dirty="0">
              <a:solidFill>
                <a:schemeClr val="bg1"/>
              </a:solidFill>
              <a:latin typeface="HP001 4H" panose="020B0603050302020204" pitchFamily="34" charset="0"/>
            </a:endParaRPr>
          </a:p>
        </p:txBody>
      </p:sp>
      <p:sp>
        <p:nvSpPr>
          <p:cNvPr id="10" name="TextBox 9">
            <a:extLst>
              <a:ext uri="{FF2B5EF4-FFF2-40B4-BE49-F238E27FC236}">
                <a16:creationId xmlns:a16="http://schemas.microsoft.com/office/drawing/2014/main" id="{AF02917B-DE21-4878-A4B5-E070604F8383}"/>
              </a:ext>
            </a:extLst>
          </p:cNvPr>
          <p:cNvSpPr txBox="1"/>
          <p:nvPr/>
        </p:nvSpPr>
        <p:spPr>
          <a:xfrm>
            <a:off x="1330380" y="2464082"/>
            <a:ext cx="10621410" cy="646331"/>
          </a:xfrm>
          <a:prstGeom prst="rect">
            <a:avLst/>
          </a:prstGeom>
          <a:noFill/>
        </p:spPr>
        <p:txBody>
          <a:bodyPr wrap="square" rtlCol="0">
            <a:spAutoFit/>
          </a:bodyPr>
          <a:lstStyle/>
          <a:p>
            <a:pPr lvl="0"/>
            <a:r>
              <a:rPr lang="en-US" sz="3600" b="1">
                <a:solidFill>
                  <a:prstClr val="white"/>
                </a:solidFill>
                <a:latin typeface="HP001 4H" panose="020B0603050302020204" pitchFamily="34" charset="0"/>
              </a:rPr>
              <a:t>Thấy nhím trắng tốt bụng, nhím nâu đã nhận</a:t>
            </a:r>
            <a:endParaRPr kumimoji="0" lang="en-US" sz="3600" b="1" i="1" u="none" strike="noStrike" kern="1200" cap="none" spc="0" normalizeH="0" baseline="0" noProof="0" dirty="0">
              <a:ln>
                <a:noFill/>
              </a:ln>
              <a:solidFill>
                <a:prstClr val="white"/>
              </a:solidFill>
              <a:effectLst/>
              <a:uLnTx/>
              <a:uFillTx/>
              <a:latin typeface="HP001 4 hàng" panose="020B0603050302020204" pitchFamily="34" charset="0"/>
            </a:endParaRPr>
          </a:p>
        </p:txBody>
      </p:sp>
      <p:sp>
        <p:nvSpPr>
          <p:cNvPr id="13" name="TextBox 12">
            <a:extLst>
              <a:ext uri="{FF2B5EF4-FFF2-40B4-BE49-F238E27FC236}">
                <a16:creationId xmlns:a16="http://schemas.microsoft.com/office/drawing/2014/main" id="{4C961E17-B1FF-4AB9-8A38-E4CA2EAD4DDB}"/>
              </a:ext>
            </a:extLst>
          </p:cNvPr>
          <p:cNvSpPr txBox="1"/>
          <p:nvPr/>
        </p:nvSpPr>
        <p:spPr>
          <a:xfrm>
            <a:off x="844658" y="3126872"/>
            <a:ext cx="9853914" cy="646331"/>
          </a:xfrm>
          <a:prstGeom prst="rect">
            <a:avLst/>
          </a:prstGeom>
          <a:noFill/>
        </p:spPr>
        <p:txBody>
          <a:bodyPr wrap="square" rtlCol="0">
            <a:spAutoFit/>
          </a:bodyPr>
          <a:lstStyle/>
          <a:p>
            <a:pPr lvl="0"/>
            <a:r>
              <a:rPr lang="en-US" sz="3600" b="1">
                <a:solidFill>
                  <a:prstClr val="white"/>
                </a:solidFill>
                <a:latin typeface="HP001 4H" panose="020B0603050302020204" pitchFamily="34" charset="0"/>
              </a:rPr>
              <a:t>lời kết bạn. Cả hai cùng trang trí chỗ ở cho đẹp.</a:t>
            </a:r>
            <a:endPar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14" name="TextBox 13">
            <a:extLst>
              <a:ext uri="{FF2B5EF4-FFF2-40B4-BE49-F238E27FC236}">
                <a16:creationId xmlns:a16="http://schemas.microsoft.com/office/drawing/2014/main" id="{E901ACB3-CFBA-4A5D-A9CA-72CDF5D8E803}"/>
              </a:ext>
            </a:extLst>
          </p:cNvPr>
          <p:cNvSpPr txBox="1"/>
          <p:nvPr/>
        </p:nvSpPr>
        <p:spPr>
          <a:xfrm>
            <a:off x="703385" y="3816190"/>
            <a:ext cx="11528568" cy="646331"/>
          </a:xfrm>
          <a:prstGeom prst="rect">
            <a:avLst/>
          </a:prstGeom>
          <a:noFill/>
        </p:spPr>
        <p:txBody>
          <a:bodyPr wrap="square" rtlCol="0">
            <a:spAutoFit/>
          </a:bodyPr>
          <a:lstStyle/>
          <a:p>
            <a:pPr lvl="0"/>
            <a:r>
              <a:rPr lang="en-US" sz="3600" b="1">
                <a:solidFill>
                  <a:prstClr val="white"/>
                </a:solidFill>
                <a:latin typeface="HP001 4H" panose="020B0603050302020204" pitchFamily="34" charset="0"/>
              </a:rPr>
              <a:t>Chúng trải qua những ngày vui vẻ, ấm áp vì</a:t>
            </a:r>
            <a:endParaRPr kumimoji="0" lang="en-US" sz="3200" b="1" i="1"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cxnSp>
        <p:nvCxnSpPr>
          <p:cNvPr id="12" name="Straight Connector 11">
            <a:extLst>
              <a:ext uri="{FF2B5EF4-FFF2-40B4-BE49-F238E27FC236}">
                <a16:creationId xmlns:a16="http://schemas.microsoft.com/office/drawing/2014/main" id="{454408F1-48A7-42CB-B032-FD7D4D91F3E5}"/>
              </a:ext>
            </a:extLst>
          </p:cNvPr>
          <p:cNvCxnSpPr/>
          <p:nvPr/>
        </p:nvCxnSpPr>
        <p:spPr>
          <a:xfrm>
            <a:off x="1850499" y="2316163"/>
            <a:ext cx="1666423"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645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86;p32">
            <a:extLst>
              <a:ext uri="{FF2B5EF4-FFF2-40B4-BE49-F238E27FC236}">
                <a16:creationId xmlns:a16="http://schemas.microsoft.com/office/drawing/2014/main" id="{8CD7DD5A-7595-48D2-A9D2-291AC140B4F8}"/>
              </a:ext>
            </a:extLst>
          </p:cNvPr>
          <p:cNvSpPr txBox="1">
            <a:spLocks/>
          </p:cNvSpPr>
          <p:nvPr/>
        </p:nvSpPr>
        <p:spPr>
          <a:xfrm>
            <a:off x="134372" y="432117"/>
            <a:ext cx="7166760" cy="848044"/>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en-US" sz="3600" kern="0" dirty="0">
                <a:solidFill>
                  <a:srgbClr val="FF0000"/>
                </a:solidFill>
                <a:latin typeface="Times New Roman" panose="02020603050405020304" pitchFamily="18" charset="0"/>
                <a:cs typeface="Times New Roman" panose="02020603050405020304" pitchFamily="18" charset="0"/>
              </a:rPr>
              <a:t>2. </a:t>
            </a:r>
            <a:r>
              <a:rPr lang="en-US" sz="3600" kern="0" dirty="0" err="1">
                <a:solidFill>
                  <a:srgbClr val="FF0000"/>
                </a:solidFill>
                <a:latin typeface="Times New Roman" panose="02020603050405020304" pitchFamily="18" charset="0"/>
                <a:cs typeface="Times New Roman" panose="02020603050405020304" pitchFamily="18" charset="0"/>
              </a:rPr>
              <a:t>Chọn</a:t>
            </a:r>
            <a:r>
              <a:rPr lang="en-US" sz="3600" kern="0" dirty="0">
                <a:solidFill>
                  <a:srgbClr val="FF0000"/>
                </a:solidFill>
                <a:latin typeface="Times New Roman" panose="02020603050405020304" pitchFamily="18" charset="0"/>
                <a:cs typeface="Times New Roman" panose="02020603050405020304" pitchFamily="18" charset="0"/>
              </a:rPr>
              <a:t> g </a:t>
            </a:r>
            <a:r>
              <a:rPr lang="en-US" sz="3600" kern="0" dirty="0" err="1">
                <a:solidFill>
                  <a:srgbClr val="FF0000"/>
                </a:solidFill>
                <a:latin typeface="Times New Roman" panose="02020603050405020304" pitchFamily="18" charset="0"/>
                <a:cs typeface="Times New Roman" panose="02020603050405020304" pitchFamily="18" charset="0"/>
              </a:rPr>
              <a:t>hoặc</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gh</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thay</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cho</a:t>
            </a:r>
            <a:r>
              <a:rPr lang="en-US" sz="3600" kern="0" dirty="0">
                <a:solidFill>
                  <a:srgbClr val="FF0000"/>
                </a:solidFill>
                <a:latin typeface="Times New Roman" panose="02020603050405020304" pitchFamily="18" charset="0"/>
                <a:cs typeface="Times New Roman" panose="02020603050405020304" pitchFamily="18" charset="0"/>
              </a:rPr>
              <a:t> ô </a:t>
            </a:r>
            <a:r>
              <a:rPr lang="en-US" sz="3600" kern="0" dirty="0" err="1">
                <a:solidFill>
                  <a:srgbClr val="FF0000"/>
                </a:solidFill>
                <a:latin typeface="Times New Roman" panose="02020603050405020304" pitchFamily="18" charset="0"/>
                <a:cs typeface="Times New Roman" panose="02020603050405020304" pitchFamily="18" charset="0"/>
              </a:rPr>
              <a:t>vuông</a:t>
            </a:r>
            <a:endParaRPr lang="en-US" sz="3600" kern="0" dirty="0">
              <a:solidFill>
                <a:srgbClr val="FF0000"/>
              </a:solidFill>
              <a:latin typeface="Times New Roman" panose="02020603050405020304" pitchFamily="18" charset="0"/>
              <a:cs typeface="Times New Roman" panose="02020603050405020304" pitchFamily="18" charset="0"/>
            </a:endParaRPr>
          </a:p>
        </p:txBody>
      </p:sp>
      <p:sp>
        <p:nvSpPr>
          <p:cNvPr id="6" name="Text Box 4">
            <a:extLst>
              <a:ext uri="{FF2B5EF4-FFF2-40B4-BE49-F238E27FC236}">
                <a16:creationId xmlns:a16="http://schemas.microsoft.com/office/drawing/2014/main" id="{5C524ED3-22EB-4466-ADEB-15FE51E38EF5}"/>
              </a:ext>
            </a:extLst>
          </p:cNvPr>
          <p:cNvSpPr txBox="1"/>
          <p:nvPr/>
        </p:nvSpPr>
        <p:spPr>
          <a:xfrm>
            <a:off x="363354" y="1269298"/>
            <a:ext cx="5055221" cy="3477875"/>
          </a:xfrm>
          <a:prstGeom prst="rect">
            <a:avLst/>
          </a:prstGeom>
          <a:noFill/>
        </p:spPr>
        <p:txBody>
          <a:bodyPr wrap="square" rtlCol="0">
            <a:spAutoFit/>
          </a:bodyPr>
          <a:lstStyle/>
          <a:p>
            <a:pPr>
              <a:spcBef>
                <a:spcPts val="600"/>
              </a:spcBef>
              <a:spcAft>
                <a:spcPts val="600"/>
              </a:spcAft>
            </a:pP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Suối</a:t>
            </a:r>
            <a:r>
              <a:rPr lang="en-US" sz="3600" dirty="0">
                <a:latin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cs typeface="Arial-Rounded" panose="020B0500000000000000" pitchFamily="34" charset="0"/>
              </a:rPr>
              <a:t>g</a:t>
            </a:r>
            <a:r>
              <a:rPr lang="en-US" sz="3600" dirty="0" err="1">
                <a:latin typeface="Arial-Rounded" panose="020B0500000000000000" pitchFamily="34" charset="0"/>
                <a:cs typeface="Arial-Rounded" panose="020B0500000000000000" pitchFamily="34" charset="0"/>
              </a:rPr>
              <a:t>ặp</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bạn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rồi</a:t>
            </a:r>
            <a:endParaRPr lang="en-US" sz="3600" dirty="0">
              <a:latin typeface="Arial-Rounded" panose="020B0500000000000000" pitchFamily="34" charset="0"/>
              <a:cs typeface="Arial-Rounded" panose="020B0500000000000000" pitchFamily="34" charset="0"/>
            </a:endParaRPr>
          </a:p>
          <a:p>
            <a:pPr>
              <a:spcBef>
                <a:spcPts val="600"/>
              </a:spcBef>
              <a:spcAft>
                <a:spcPts val="600"/>
              </a:spcAft>
            </a:pPr>
            <a:r>
              <a:rPr lang="en-US" sz="3600" dirty="0" err="1">
                <a:solidFill>
                  <a:srgbClr val="FF0000"/>
                </a:solidFill>
                <a:latin typeface="Arial-Rounded" panose="020B0500000000000000" pitchFamily="34" charset="0"/>
                <a:cs typeface="Arial-Rounded" panose="020B0500000000000000" pitchFamily="34" charset="0"/>
              </a:rPr>
              <a:t>G</a:t>
            </a:r>
            <a:r>
              <a:rPr lang="en-US" sz="3600" dirty="0" err="1">
                <a:latin typeface="Arial-Rounded" panose="020B0500000000000000" pitchFamily="34" charset="0"/>
                <a:cs typeface="Arial-Rounded" panose="020B0500000000000000" pitchFamily="34" charset="0"/>
              </a:rPr>
              <a:t>óp</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thành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sông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lớn</a:t>
            </a:r>
            <a:endParaRPr lang="en-US" sz="3600" dirty="0">
              <a:latin typeface="Arial-Rounded" panose="020B0500000000000000" pitchFamily="34" charset="0"/>
              <a:cs typeface="Arial-Rounded" panose="020B0500000000000000" pitchFamily="34" charset="0"/>
            </a:endParaRPr>
          </a:p>
          <a:p>
            <a:pPr>
              <a:spcBef>
                <a:spcPts val="600"/>
              </a:spcBef>
              <a:spcAft>
                <a:spcPts val="600"/>
              </a:spcAft>
            </a:pPr>
            <a:r>
              <a:rPr lang="en-US" sz="3600" dirty="0" err="1">
                <a:latin typeface="Arial-Rounded" panose="020B0500000000000000" pitchFamily="34" charset="0"/>
                <a:cs typeface="Arial-Rounded" panose="020B0500000000000000" pitchFamily="34" charset="0"/>
              </a:rPr>
              <a:t>Sông</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đi</a:t>
            </a:r>
            <a:r>
              <a:rPr lang="en-US" sz="3600" dirty="0">
                <a:latin typeface="Arial-Rounded" panose="020B0500000000000000" pitchFamily="34" charset="0"/>
                <a:cs typeface="Arial-Rounded" panose="020B0500000000000000" pitchFamily="34" charset="0"/>
              </a:rPr>
              <a:t> ra </a:t>
            </a:r>
            <a:r>
              <a:rPr lang="en-US" sz="3600" dirty="0" err="1">
                <a:latin typeface="Arial-Rounded" panose="020B0500000000000000" pitchFamily="34" charset="0"/>
                <a:cs typeface="Arial-Rounded" panose="020B0500000000000000" pitchFamily="34" charset="0"/>
              </a:rPr>
              <a:t>biển</a:t>
            </a:r>
            <a:endParaRPr lang="en-US" sz="3600" dirty="0">
              <a:latin typeface="Arial-Rounded" panose="020B0500000000000000" pitchFamily="34" charset="0"/>
              <a:cs typeface="Arial-Rounded" panose="020B0500000000000000" pitchFamily="34" charset="0"/>
            </a:endParaRPr>
          </a:p>
          <a:p>
            <a:pPr>
              <a:spcBef>
                <a:spcPts val="600"/>
              </a:spcBef>
              <a:spcAft>
                <a:spcPts val="600"/>
              </a:spcAft>
            </a:pPr>
            <a:r>
              <a:rPr lang="en-US" sz="3600" dirty="0" err="1">
                <a:latin typeface="Arial-Rounded" panose="020B0500000000000000" pitchFamily="34" charset="0"/>
                <a:cs typeface="Arial-Rounded" panose="020B0500000000000000" pitchFamily="34" charset="0"/>
              </a:rPr>
              <a:t>Biển</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thành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mênh</a:t>
            </a:r>
            <a:r>
              <a:rPr lang="en-US" sz="3600" dirty="0">
                <a:latin typeface="Arial-Rounded" panose="020B0500000000000000" pitchFamily="34" charset="0"/>
                <a:cs typeface="Arial-Rounded" panose="020B0500000000000000" pitchFamily="34" charset="0"/>
              </a:rPr>
              <a:t> </a:t>
            </a:r>
            <a:r>
              <a:rPr lang="en-US" sz="3600" dirty="0" err="1">
                <a:latin typeface="Arial-Rounded" panose="020B0500000000000000" pitchFamily="34" charset="0"/>
                <a:cs typeface="Arial-Rounded" panose="020B0500000000000000" pitchFamily="34" charset="0"/>
              </a:rPr>
              <a:t>mông</a:t>
            </a:r>
            <a:endParaRPr lang="en-US" sz="3600" dirty="0">
              <a:latin typeface="Arial-Rounded" panose="020B0500000000000000" pitchFamily="34" charset="0"/>
              <a:cs typeface="Arial-Rounded" panose="020B0500000000000000" pitchFamily="34" charset="0"/>
            </a:endParaRPr>
          </a:p>
          <a:p>
            <a:pPr algn="r">
              <a:spcBef>
                <a:spcPts val="600"/>
              </a:spcBef>
              <a:spcAft>
                <a:spcPts val="600"/>
              </a:spcAft>
            </a:pPr>
            <a:r>
              <a:rPr lang="en-US" sz="2800" dirty="0">
                <a:latin typeface="Arial-Rounded" panose="020B0500000000000000" pitchFamily="34" charset="0"/>
                <a:cs typeface="Arial-Rounded" panose="020B0500000000000000" pitchFamily="34" charset="0"/>
              </a:rPr>
              <a:t>(Theo Nguyễn Bao)</a:t>
            </a:r>
          </a:p>
        </p:txBody>
      </p:sp>
      <p:sp>
        <p:nvSpPr>
          <p:cNvPr id="7" name="Text Box 2">
            <a:extLst>
              <a:ext uri="{FF2B5EF4-FFF2-40B4-BE49-F238E27FC236}">
                <a16:creationId xmlns:a16="http://schemas.microsoft.com/office/drawing/2014/main" id="{E56BAEB3-1263-4A50-9075-E54DDE993CF3}"/>
              </a:ext>
            </a:extLst>
          </p:cNvPr>
          <p:cNvSpPr txBox="1"/>
          <p:nvPr/>
        </p:nvSpPr>
        <p:spPr>
          <a:xfrm>
            <a:off x="6554974" y="1269298"/>
            <a:ext cx="5311761" cy="1815882"/>
          </a:xfrm>
          <a:prstGeom prst="rect">
            <a:avLst/>
          </a:prstGeom>
          <a:noFill/>
        </p:spPr>
        <p:txBody>
          <a:bodyPr wrap="square" rtlCol="0">
            <a:spAutoFit/>
          </a:bodyPr>
          <a:lstStyle/>
          <a:p>
            <a:pPr>
              <a:spcBef>
                <a:spcPts val="600"/>
              </a:spcBef>
              <a:spcAft>
                <a:spcPts val="600"/>
              </a:spcAft>
            </a:pP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Quả</a:t>
            </a:r>
            <a:r>
              <a:rPr lang="en-US" sz="3200" dirty="0">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g</a:t>
            </a:r>
            <a:r>
              <a:rPr lang="en-US" sz="3200" dirty="0" err="1">
                <a:latin typeface="Arial-Rounded" panose="020B0500000000000000" pitchFamily="34" charset="0"/>
                <a:cs typeface="Arial-Rounded" panose="020B0500000000000000" pitchFamily="34" charset="0"/>
              </a:rPr>
              <a:t>ấc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nào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mà</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chín</a:t>
            </a:r>
            <a:endParaRPr lang="en-US" sz="3200" dirty="0">
              <a:latin typeface="Arial-Rounded" panose="020B0500000000000000" pitchFamily="34" charset="0"/>
              <a:cs typeface="Arial-Rounded" panose="020B0500000000000000" pitchFamily="34" charset="0"/>
            </a:endParaRPr>
          </a:p>
          <a:p>
            <a:pPr>
              <a:spcBef>
                <a:spcPts val="600"/>
              </a:spcBef>
              <a:spcAft>
                <a:spcPts val="600"/>
              </a:spcAft>
            </a:pPr>
            <a:r>
              <a:rPr lang="en-US" sz="3200" dirty="0" err="1">
                <a:latin typeface="Arial-Rounded" panose="020B0500000000000000" pitchFamily="34" charset="0"/>
                <a:cs typeface="Arial-Rounded" panose="020B0500000000000000" pitchFamily="34" charset="0"/>
              </a:rPr>
              <a:t>Cũng</a:t>
            </a:r>
            <a:r>
              <a:rPr lang="en-US" sz="3200" dirty="0">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g</a:t>
            </a:r>
            <a:r>
              <a:rPr lang="en-US" sz="3200" dirty="0" err="1">
                <a:latin typeface="Arial-Rounded" panose="020B0500000000000000" pitchFamily="34" charset="0"/>
                <a:cs typeface="Arial-Rounded" panose="020B0500000000000000" pitchFamily="34" charset="0"/>
              </a:rPr>
              <a:t>ặp</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được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mặt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trời</a:t>
            </a:r>
            <a:endParaRPr lang="en-US" sz="3200" dirty="0">
              <a:latin typeface="Arial-Rounded" panose="020B0500000000000000" pitchFamily="34" charset="0"/>
              <a:cs typeface="Arial-Rounded" panose="020B0500000000000000" pitchFamily="34" charset="0"/>
            </a:endParaRPr>
          </a:p>
          <a:p>
            <a:pPr algn="r">
              <a:spcBef>
                <a:spcPts val="600"/>
              </a:spcBef>
              <a:spcAft>
                <a:spcPts val="600"/>
              </a:spcAft>
            </a:pPr>
            <a:r>
              <a:rPr lang="en-US" sz="2800" dirty="0">
                <a:latin typeface="Arial-Rounded" panose="020B0500000000000000" pitchFamily="34" charset="0"/>
                <a:cs typeface="Arial-Rounded" panose="020B0500000000000000" pitchFamily="34" charset="0"/>
              </a:rPr>
              <a:t>(Theo Nguyễn </a:t>
            </a:r>
            <a:r>
              <a:rPr lang="en-US" sz="2800" dirty="0" err="1">
                <a:latin typeface="Arial-Rounded" panose="020B0500000000000000" pitchFamily="34" charset="0"/>
                <a:cs typeface="Arial-Rounded" panose="020B0500000000000000" pitchFamily="34" charset="0"/>
              </a:rPr>
              <a:t>Đức</a:t>
            </a:r>
            <a:r>
              <a:rPr lang="en-US" sz="2800" dirty="0">
                <a:latin typeface="Arial-Rounded" panose="020B0500000000000000" pitchFamily="34" charset="0"/>
                <a:cs typeface="Arial-Rounded" panose="020B0500000000000000" pitchFamily="34" charset="0"/>
              </a:rPr>
              <a:t> Quang)</a:t>
            </a:r>
          </a:p>
        </p:txBody>
      </p:sp>
      <p:sp>
        <p:nvSpPr>
          <p:cNvPr id="9" name="Text Box 7">
            <a:extLst>
              <a:ext uri="{FF2B5EF4-FFF2-40B4-BE49-F238E27FC236}">
                <a16:creationId xmlns:a16="http://schemas.microsoft.com/office/drawing/2014/main" id="{AEBB5619-1676-4C4E-A4D6-A85010065142}"/>
              </a:ext>
            </a:extLst>
          </p:cNvPr>
          <p:cNvSpPr txBox="1"/>
          <p:nvPr/>
        </p:nvSpPr>
        <p:spPr>
          <a:xfrm>
            <a:off x="6554974" y="3429000"/>
            <a:ext cx="4854031" cy="1815882"/>
          </a:xfrm>
          <a:prstGeom prst="rect">
            <a:avLst/>
          </a:prstGeom>
          <a:noFill/>
        </p:spPr>
        <p:txBody>
          <a:bodyPr wrap="square" rtlCol="0">
            <a:spAutoFit/>
          </a:bodyPr>
          <a:lstStyle/>
          <a:p>
            <a:pPr>
              <a:spcBef>
                <a:spcPts val="600"/>
              </a:spcBef>
              <a:spcAft>
                <a:spcPts val="600"/>
              </a:spcAft>
            </a:pP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Nắng</a:t>
            </a:r>
            <a:r>
              <a:rPr lang="en-US" sz="3200" dirty="0">
                <a:latin typeface="Arial-Rounded" panose="020B0500000000000000" pitchFamily="34" charset="0"/>
                <a:cs typeface="Arial-Rounded" panose="020B0500000000000000" pitchFamily="34" charset="0"/>
              </a:rPr>
              <a:t> </a:t>
            </a:r>
            <a:r>
              <a:rPr lang="en-US" sz="3200" dirty="0" err="1">
                <a:solidFill>
                  <a:srgbClr val="FF0000"/>
                </a:solidFill>
                <a:latin typeface="Arial-Rounded" panose="020B0500000000000000" pitchFamily="34" charset="0"/>
                <a:cs typeface="Arial-Rounded" panose="020B0500000000000000" pitchFamily="34" charset="0"/>
              </a:rPr>
              <a:t>gh</a:t>
            </a:r>
            <a:r>
              <a:rPr lang="en-US" sz="3200" dirty="0" err="1">
                <a:latin typeface="Arial-Rounded" panose="020B0500000000000000" pitchFamily="34" charset="0"/>
                <a:cs typeface="Arial-Rounded" panose="020B0500000000000000" pitchFamily="34" charset="0"/>
              </a:rPr>
              <a:t>é</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vào</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cửa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lớp</a:t>
            </a:r>
            <a:endParaRPr lang="en-US" sz="3200" dirty="0">
              <a:latin typeface="Arial-Rounded" panose="020B0500000000000000" pitchFamily="34" charset="0"/>
              <a:cs typeface="Arial-Rounded" panose="020B0500000000000000" pitchFamily="34" charset="0"/>
            </a:endParaRPr>
          </a:p>
          <a:p>
            <a:pPr>
              <a:spcBef>
                <a:spcPts val="600"/>
              </a:spcBef>
              <a:spcAft>
                <a:spcPts val="600"/>
              </a:spcAft>
            </a:pP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Xem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chúng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em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bài</a:t>
            </a:r>
            <a:endParaRPr lang="en-US" sz="3200" dirty="0">
              <a:latin typeface="Arial-Rounded" panose="020B0500000000000000" pitchFamily="34" charset="0"/>
              <a:cs typeface="Arial-Rounded" panose="020B0500000000000000" pitchFamily="34" charset="0"/>
            </a:endParaRPr>
          </a:p>
          <a:p>
            <a:pPr algn="r">
              <a:spcBef>
                <a:spcPts val="600"/>
              </a:spcBef>
              <a:spcAft>
                <a:spcPts val="600"/>
              </a:spcAft>
            </a:pPr>
            <a:r>
              <a:rPr lang="en-US" sz="2800" dirty="0">
                <a:latin typeface="Arial-Rounded" panose="020B0500000000000000" pitchFamily="34" charset="0"/>
                <a:cs typeface="Arial-Rounded" panose="020B0500000000000000" pitchFamily="34" charset="0"/>
              </a:rPr>
              <a:t>(Theo Nguyễn </a:t>
            </a:r>
            <a:r>
              <a:rPr lang="en-US" sz="2800" dirty="0" err="1">
                <a:latin typeface="Arial-Rounded" panose="020B0500000000000000" pitchFamily="34" charset="0"/>
                <a:cs typeface="Arial-Rounded" panose="020B0500000000000000" pitchFamily="34" charset="0"/>
              </a:rPr>
              <a:t>Xuân</a:t>
            </a:r>
            <a:r>
              <a:rPr lang="en-US" sz="2800" dirty="0">
                <a:latin typeface="Arial-Rounded" panose="020B0500000000000000" pitchFamily="34" charset="0"/>
                <a:cs typeface="Arial-Rounded" panose="020B0500000000000000" pitchFamily="34" charset="0"/>
              </a:rPr>
              <a:t> </a:t>
            </a:r>
            <a:r>
              <a:rPr lang="en-US" sz="2800" dirty="0" err="1">
                <a:latin typeface="Arial-Rounded" panose="020B0500000000000000" pitchFamily="34" charset="0"/>
                <a:cs typeface="Arial-Rounded" panose="020B0500000000000000" pitchFamily="34" charset="0"/>
              </a:rPr>
              <a:t>Sanh</a:t>
            </a:r>
            <a:r>
              <a:rPr lang="en-US" sz="2800" dirty="0">
                <a:latin typeface="Arial-Rounded" panose="020B0500000000000000" pitchFamily="34" charset="0"/>
                <a:cs typeface="Arial-Rounded" panose="020B0500000000000000" pitchFamily="34" charset="0"/>
              </a:rPr>
              <a:t>)</a:t>
            </a:r>
          </a:p>
        </p:txBody>
      </p:sp>
      <p:sp>
        <p:nvSpPr>
          <p:cNvPr id="4" name="Rectangle 3">
            <a:extLst>
              <a:ext uri="{FF2B5EF4-FFF2-40B4-BE49-F238E27FC236}">
                <a16:creationId xmlns:a16="http://schemas.microsoft.com/office/drawing/2014/main" id="{4D651AE6-18E7-4711-BA2A-4982A55F432D}"/>
              </a:ext>
            </a:extLst>
          </p:cNvPr>
          <p:cNvSpPr/>
          <p:nvPr/>
        </p:nvSpPr>
        <p:spPr>
          <a:xfrm>
            <a:off x="1708969" y="1460755"/>
            <a:ext cx="304801" cy="377371"/>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05E092-979E-4C9C-B03F-01379EBB0856}"/>
              </a:ext>
            </a:extLst>
          </p:cNvPr>
          <p:cNvSpPr/>
          <p:nvPr/>
        </p:nvSpPr>
        <p:spPr>
          <a:xfrm>
            <a:off x="7670800" y="1411149"/>
            <a:ext cx="304801" cy="377371"/>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C7D179-8D79-4A1B-B88D-F0FF86511AB1}"/>
              </a:ext>
            </a:extLst>
          </p:cNvPr>
          <p:cNvSpPr/>
          <p:nvPr/>
        </p:nvSpPr>
        <p:spPr>
          <a:xfrm>
            <a:off x="325265" y="2080256"/>
            <a:ext cx="442686" cy="410235"/>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8E98AC-8415-4909-8B5D-2AF7F8403A89}"/>
              </a:ext>
            </a:extLst>
          </p:cNvPr>
          <p:cNvSpPr/>
          <p:nvPr/>
        </p:nvSpPr>
        <p:spPr>
          <a:xfrm>
            <a:off x="7656732" y="2083697"/>
            <a:ext cx="304801" cy="377371"/>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5530BF8-42ED-47F0-8850-E060D49DECB7}"/>
              </a:ext>
            </a:extLst>
          </p:cNvPr>
          <p:cNvSpPr/>
          <p:nvPr/>
        </p:nvSpPr>
        <p:spPr>
          <a:xfrm>
            <a:off x="7975601" y="3529365"/>
            <a:ext cx="442686" cy="410235"/>
          </a:xfrm>
          <a:prstGeom prst="rect">
            <a:avLst/>
          </a:prstGeom>
          <a:solidFill>
            <a:srgbClr val="D846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5BD8069-1547-4FBE-B1CB-D04D1D0B2EBC}"/>
              </a:ext>
            </a:extLst>
          </p:cNvPr>
          <p:cNvSpPr txBox="1"/>
          <p:nvPr/>
        </p:nvSpPr>
        <p:spPr>
          <a:xfrm>
            <a:off x="3444939" y="5671516"/>
            <a:ext cx="2740156" cy="584775"/>
          </a:xfrm>
          <a:prstGeom prst="rect">
            <a:avLst/>
          </a:prstGeom>
          <a:solidFill>
            <a:srgbClr val="00B050"/>
          </a:solidFill>
        </p:spPr>
        <p:txBody>
          <a:bodyPr wrap="square">
            <a:spAutoFit/>
          </a:bodyPr>
          <a:lstStyle/>
          <a:p>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Khi </a:t>
            </a:r>
            <a:r>
              <a:rPr lang="en-US" sz="320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viết</a:t>
            </a:r>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g? </a:t>
            </a:r>
            <a:endParaRPr lang="en-US" sz="3200" dirty="0">
              <a:solidFill>
                <a:srgbClr val="FFFF00"/>
              </a:solidFill>
            </a:endParaRPr>
          </a:p>
        </p:txBody>
      </p:sp>
      <p:sp>
        <p:nvSpPr>
          <p:cNvPr id="21" name="TextBox 20">
            <a:extLst>
              <a:ext uri="{FF2B5EF4-FFF2-40B4-BE49-F238E27FC236}">
                <a16:creationId xmlns:a16="http://schemas.microsoft.com/office/drawing/2014/main" id="{05BD6073-2B52-4977-B60E-AF086D2FF530}"/>
              </a:ext>
            </a:extLst>
          </p:cNvPr>
          <p:cNvSpPr txBox="1"/>
          <p:nvPr/>
        </p:nvSpPr>
        <p:spPr>
          <a:xfrm>
            <a:off x="3337921" y="5639383"/>
            <a:ext cx="7830576" cy="584775"/>
          </a:xfrm>
          <a:prstGeom prst="rect">
            <a:avLst/>
          </a:prstGeom>
          <a:solidFill>
            <a:srgbClr val="FFFF00"/>
          </a:solidFill>
        </p:spPr>
        <p:txBody>
          <a:bodyPr wrap="square">
            <a:spAutoFit/>
          </a:bodyPr>
          <a:lstStyle/>
          <a:p>
            <a:r>
              <a:rPr lang="vi-VN"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Khi đứng trước các âm </a:t>
            </a:r>
            <a:r>
              <a:rPr lang="en-US" sz="32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vi-VN"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 , ê, e” thì viết âm gh.</a:t>
            </a:r>
            <a:endParaRPr lang="en-US" sz="3200" dirty="0">
              <a:solidFill>
                <a:srgbClr val="00B050"/>
              </a:solidFill>
            </a:endParaRPr>
          </a:p>
        </p:txBody>
      </p:sp>
      <p:sp>
        <p:nvSpPr>
          <p:cNvPr id="22" name="TextBox 21">
            <a:extLst>
              <a:ext uri="{FF2B5EF4-FFF2-40B4-BE49-F238E27FC236}">
                <a16:creationId xmlns:a16="http://schemas.microsoft.com/office/drawing/2014/main" id="{96C17B1A-53DA-4B57-9645-A9BBFA3F3D11}"/>
              </a:ext>
            </a:extLst>
          </p:cNvPr>
          <p:cNvSpPr txBox="1"/>
          <p:nvPr/>
        </p:nvSpPr>
        <p:spPr>
          <a:xfrm>
            <a:off x="3581628" y="5645032"/>
            <a:ext cx="2970146" cy="584775"/>
          </a:xfrm>
          <a:prstGeom prst="rect">
            <a:avLst/>
          </a:prstGeom>
          <a:solidFill>
            <a:srgbClr val="FFFF00"/>
          </a:solidFill>
        </p:spPr>
        <p:txBody>
          <a:bodyPr wrap="square">
            <a:spAutoFit/>
          </a:bodyPr>
          <a:lstStyle/>
          <a:p>
            <a:r>
              <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Khi </a:t>
            </a:r>
            <a:r>
              <a:rPr lang="en-US" sz="32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nào</a:t>
            </a:r>
            <a:r>
              <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viết</a:t>
            </a:r>
            <a:r>
              <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gh</a:t>
            </a:r>
            <a:r>
              <a:rPr lang="en-US" sz="32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solidFill>
                <a:srgbClr val="00B050"/>
              </a:solidFill>
            </a:endParaRPr>
          </a:p>
        </p:txBody>
      </p:sp>
      <p:sp>
        <p:nvSpPr>
          <p:cNvPr id="23" name="TextBox 22">
            <a:extLst>
              <a:ext uri="{FF2B5EF4-FFF2-40B4-BE49-F238E27FC236}">
                <a16:creationId xmlns:a16="http://schemas.microsoft.com/office/drawing/2014/main" id="{83D3A97D-E4CD-4049-A682-0233C47A1B6B}"/>
              </a:ext>
            </a:extLst>
          </p:cNvPr>
          <p:cNvSpPr txBox="1"/>
          <p:nvPr/>
        </p:nvSpPr>
        <p:spPr>
          <a:xfrm>
            <a:off x="2639685" y="5681773"/>
            <a:ext cx="9227049" cy="584775"/>
          </a:xfrm>
          <a:prstGeom prst="rect">
            <a:avLst/>
          </a:prstGeom>
          <a:solidFill>
            <a:srgbClr val="00B050"/>
          </a:solidFill>
        </p:spPr>
        <p:txBody>
          <a:bodyPr wrap="square">
            <a:spAutoFit/>
          </a:bodyPr>
          <a:lstStyle/>
          <a:p>
            <a:r>
              <a:rPr lang="vi-VN"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Khi đứng trước các âm còn lại o, a, ư,… thì viết </a:t>
            </a:r>
            <a:r>
              <a:rPr lang="en-US" sz="3200"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âm</a:t>
            </a:r>
            <a:r>
              <a:rPr lang="en-US" sz="3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vi-VN"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g</a:t>
            </a:r>
            <a:r>
              <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solidFill>
                <a:srgbClr val="FFFF00"/>
              </a:solidFill>
            </a:endParaRPr>
          </a:p>
        </p:txBody>
      </p:sp>
      <p:sp>
        <p:nvSpPr>
          <p:cNvPr id="24" name="Flowchart: Alternate Process 23">
            <a:extLst>
              <a:ext uri="{FF2B5EF4-FFF2-40B4-BE49-F238E27FC236}">
                <a16:creationId xmlns:a16="http://schemas.microsoft.com/office/drawing/2014/main" id="{C2452D73-8543-4482-8CAC-FC4D9311DA30}"/>
              </a:ext>
            </a:extLst>
          </p:cNvPr>
          <p:cNvSpPr/>
          <p:nvPr/>
        </p:nvSpPr>
        <p:spPr>
          <a:xfrm>
            <a:off x="4586068" y="1879488"/>
            <a:ext cx="1965706" cy="1314604"/>
          </a:xfrm>
          <a:prstGeom prst="flowChartAlternateProces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B050"/>
                </a:solidFill>
              </a:rPr>
              <a:t>Hoạt</a:t>
            </a:r>
            <a:r>
              <a:rPr lang="en-US" sz="3200" b="1" dirty="0">
                <a:solidFill>
                  <a:srgbClr val="00B050"/>
                </a:solidFill>
              </a:rPr>
              <a:t> </a:t>
            </a:r>
            <a:r>
              <a:rPr lang="en-US" sz="3200" b="1" dirty="0" err="1">
                <a:solidFill>
                  <a:srgbClr val="00B050"/>
                </a:solidFill>
              </a:rPr>
              <a:t>động</a:t>
            </a:r>
            <a:r>
              <a:rPr lang="en-US" sz="3200" b="1" dirty="0">
                <a:solidFill>
                  <a:srgbClr val="00B050"/>
                </a:solidFill>
              </a:rPr>
              <a:t> </a:t>
            </a:r>
            <a:r>
              <a:rPr lang="en-US" sz="3200" b="1" dirty="0" err="1">
                <a:solidFill>
                  <a:srgbClr val="00B050"/>
                </a:solidFill>
              </a:rPr>
              <a:t>nhóm</a:t>
            </a:r>
            <a:r>
              <a:rPr lang="en-US" sz="3200" b="1" dirty="0">
                <a:solidFill>
                  <a:srgbClr val="00B050"/>
                </a:solidFill>
              </a:rPr>
              <a:t> </a:t>
            </a:r>
            <a:r>
              <a:rPr lang="en-US" sz="3200" b="1" dirty="0" err="1">
                <a:solidFill>
                  <a:srgbClr val="00B050"/>
                </a:solidFill>
              </a:rPr>
              <a:t>đôi</a:t>
            </a:r>
            <a:endParaRPr lang="en-US" sz="3200" b="1" dirty="0">
              <a:solidFill>
                <a:srgbClr val="00B050"/>
              </a:solidFill>
            </a:endParaRPr>
          </a:p>
        </p:txBody>
      </p:sp>
    </p:spTree>
    <p:extLst>
      <p:ext uri="{BB962C8B-B14F-4D97-AF65-F5344CB8AC3E}">
        <p14:creationId xmlns:p14="http://schemas.microsoft.com/office/powerpoint/2010/main" val="337661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grpId="1" nodeType="clickEffect">
                                  <p:stCondLst>
                                    <p:cond delay="0"/>
                                  </p:stCondLst>
                                  <p:childTnLst>
                                    <p:animEffect transition="out" filter="fade">
                                      <p:cBhvr>
                                        <p:cTn id="12" dur="500"/>
                                        <p:tgtEl>
                                          <p:spTgt spid="20"/>
                                        </p:tgtEl>
                                      </p:cBhvr>
                                    </p:animEffect>
                                    <p:anim calcmode="lin" valueType="num">
                                      <p:cBhvr>
                                        <p:cTn id="13" dur="500"/>
                                        <p:tgtEl>
                                          <p:spTgt spid="20"/>
                                        </p:tgtEl>
                                        <p:attrNameLst>
                                          <p:attrName>ppt_x</p:attrName>
                                        </p:attrNameLst>
                                      </p:cBhvr>
                                      <p:tavLst>
                                        <p:tav tm="0">
                                          <p:val>
                                            <p:strVal val="ppt_x"/>
                                          </p:val>
                                        </p:tav>
                                        <p:tav tm="100000">
                                          <p:val>
                                            <p:strVal val="ppt_x"/>
                                          </p:val>
                                        </p:tav>
                                      </p:tavLst>
                                    </p:anim>
                                    <p:anim calcmode="lin" valueType="num">
                                      <p:cBhvr>
                                        <p:cTn id="14" dur="500"/>
                                        <p:tgtEl>
                                          <p:spTgt spid="20"/>
                                        </p:tgtEl>
                                        <p:attrNameLst>
                                          <p:attrName>ppt_y</p:attrName>
                                        </p:attrNameLst>
                                      </p:cBhvr>
                                      <p:tavLst>
                                        <p:tav tm="0">
                                          <p:val>
                                            <p:strVal val="ppt_y"/>
                                          </p:val>
                                        </p:tav>
                                        <p:tav tm="100000">
                                          <p:val>
                                            <p:strVal val="ppt_y+.1"/>
                                          </p:val>
                                        </p:tav>
                                      </p:tavLst>
                                    </p:anim>
                                    <p:set>
                                      <p:cBhvr>
                                        <p:cTn id="15" dur="1" fill="hold">
                                          <p:stCondLst>
                                            <p:cond delay="499"/>
                                          </p:stCondLst>
                                        </p:cTn>
                                        <p:tgtEl>
                                          <p:spTgt spid="20"/>
                                        </p:tgtEl>
                                        <p:attrNameLst>
                                          <p:attrName>style.visibility</p:attrName>
                                        </p:attrNameLst>
                                      </p:cBhvr>
                                      <p:to>
                                        <p:strVal val="hidden"/>
                                      </p:to>
                                    </p:set>
                                  </p:childTnLst>
                                </p:cTn>
                              </p:par>
                              <p:par>
                                <p:cTn id="16" presetID="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xit" presetSubtype="0" fill="hold" grpId="1" nodeType="clickEffect">
                                  <p:stCondLst>
                                    <p:cond delay="0"/>
                                  </p:stCondLst>
                                  <p:childTnLst>
                                    <p:animEffect transition="out" filter="fade">
                                      <p:cBhvr>
                                        <p:cTn id="23" dur="500"/>
                                        <p:tgtEl>
                                          <p:spTgt spid="23"/>
                                        </p:tgtEl>
                                      </p:cBhvr>
                                    </p:animEffect>
                                    <p:anim calcmode="lin" valueType="num">
                                      <p:cBhvr>
                                        <p:cTn id="24" dur="500"/>
                                        <p:tgtEl>
                                          <p:spTgt spid="23"/>
                                        </p:tgtEl>
                                        <p:attrNameLst>
                                          <p:attrName>ppt_x</p:attrName>
                                        </p:attrNameLst>
                                      </p:cBhvr>
                                      <p:tavLst>
                                        <p:tav tm="0">
                                          <p:val>
                                            <p:strVal val="ppt_x"/>
                                          </p:val>
                                        </p:tav>
                                        <p:tav tm="100000">
                                          <p:val>
                                            <p:strVal val="ppt_x"/>
                                          </p:val>
                                        </p:tav>
                                      </p:tavLst>
                                    </p:anim>
                                    <p:anim calcmode="lin" valueType="num">
                                      <p:cBhvr>
                                        <p:cTn id="25" dur="500"/>
                                        <p:tgtEl>
                                          <p:spTgt spid="23"/>
                                        </p:tgtEl>
                                        <p:attrNameLst>
                                          <p:attrName>ppt_y</p:attrName>
                                        </p:attrNameLst>
                                      </p:cBhvr>
                                      <p:tavLst>
                                        <p:tav tm="0">
                                          <p:val>
                                            <p:strVal val="ppt_y"/>
                                          </p:val>
                                        </p:tav>
                                        <p:tav tm="100000">
                                          <p:val>
                                            <p:strVal val="ppt_y+.1"/>
                                          </p:val>
                                        </p:tav>
                                      </p:tavLst>
                                    </p:anim>
                                    <p:set>
                                      <p:cBhvr>
                                        <p:cTn id="26" dur="1" fill="hold">
                                          <p:stCondLst>
                                            <p:cond delay="499"/>
                                          </p:stCondLst>
                                        </p:cTn>
                                        <p:tgtEl>
                                          <p:spTgt spid="23"/>
                                        </p:tgtEl>
                                        <p:attrNameLst>
                                          <p:attrName>style.visibility</p:attrName>
                                        </p:attrNameLst>
                                      </p:cBhvr>
                                      <p:to>
                                        <p:strVal val="hidden"/>
                                      </p:to>
                                    </p:set>
                                  </p:child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anim calcmode="lin" valueType="num">
                                      <p:cBhvr>
                                        <p:cTn id="30" dur="500" fill="hold"/>
                                        <p:tgtEl>
                                          <p:spTgt spid="22"/>
                                        </p:tgtEl>
                                        <p:attrNameLst>
                                          <p:attrName>ppt_x</p:attrName>
                                        </p:attrNameLst>
                                      </p:cBhvr>
                                      <p:tavLst>
                                        <p:tav tm="0">
                                          <p:val>
                                            <p:strVal val="#ppt_x"/>
                                          </p:val>
                                        </p:tav>
                                        <p:tav tm="100000">
                                          <p:val>
                                            <p:strVal val="#ppt_x"/>
                                          </p:val>
                                        </p:tav>
                                      </p:tavLst>
                                    </p:anim>
                                    <p:anim calcmode="lin" valueType="num">
                                      <p:cBhvr>
                                        <p:cTn id="3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grpId="1" nodeType="clickEffect">
                                  <p:stCondLst>
                                    <p:cond delay="0"/>
                                  </p:stCondLst>
                                  <p:childTnLst>
                                    <p:animEffect transition="out" filter="fade">
                                      <p:cBhvr>
                                        <p:cTn id="35" dur="500"/>
                                        <p:tgtEl>
                                          <p:spTgt spid="22"/>
                                        </p:tgtEl>
                                      </p:cBhvr>
                                    </p:animEffect>
                                    <p:anim calcmode="lin" valueType="num">
                                      <p:cBhvr>
                                        <p:cTn id="36" dur="500"/>
                                        <p:tgtEl>
                                          <p:spTgt spid="22"/>
                                        </p:tgtEl>
                                        <p:attrNameLst>
                                          <p:attrName>ppt_x</p:attrName>
                                        </p:attrNameLst>
                                      </p:cBhvr>
                                      <p:tavLst>
                                        <p:tav tm="0">
                                          <p:val>
                                            <p:strVal val="ppt_x"/>
                                          </p:val>
                                        </p:tav>
                                        <p:tav tm="100000">
                                          <p:val>
                                            <p:strVal val="ppt_x"/>
                                          </p:val>
                                        </p:tav>
                                      </p:tavLst>
                                    </p:anim>
                                    <p:anim calcmode="lin" valueType="num">
                                      <p:cBhvr>
                                        <p:cTn id="37" dur="500"/>
                                        <p:tgtEl>
                                          <p:spTgt spid="22"/>
                                        </p:tgtEl>
                                        <p:attrNameLst>
                                          <p:attrName>ppt_y</p:attrName>
                                        </p:attrNameLst>
                                      </p:cBhvr>
                                      <p:tavLst>
                                        <p:tav tm="0">
                                          <p:val>
                                            <p:strVal val="ppt_y"/>
                                          </p:val>
                                        </p:tav>
                                        <p:tav tm="100000">
                                          <p:val>
                                            <p:strVal val="ppt_y+.1"/>
                                          </p:val>
                                        </p:tav>
                                      </p:tavLst>
                                    </p:anim>
                                    <p:set>
                                      <p:cBhvr>
                                        <p:cTn id="38" dur="1" fill="hold">
                                          <p:stCondLst>
                                            <p:cond delay="499"/>
                                          </p:stCondLst>
                                        </p:cTn>
                                        <p:tgtEl>
                                          <p:spTgt spid="22"/>
                                        </p:tgtEl>
                                        <p:attrNameLst>
                                          <p:attrName>style.visibility</p:attrName>
                                        </p:attrNameLst>
                                      </p:cBhvr>
                                      <p:to>
                                        <p:strVal val="hidden"/>
                                      </p:to>
                                    </p:set>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grpId="1" nodeType="clickEffect">
                                  <p:stCondLst>
                                    <p:cond delay="0"/>
                                  </p:stCondLst>
                                  <p:childTnLst>
                                    <p:animEffect transition="out" filter="fade">
                                      <p:cBhvr>
                                        <p:cTn id="47" dur="500"/>
                                        <p:tgtEl>
                                          <p:spTgt spid="21"/>
                                        </p:tgtEl>
                                      </p:cBhvr>
                                    </p:animEffect>
                                    <p:anim calcmode="lin" valueType="num">
                                      <p:cBhvr>
                                        <p:cTn id="48" dur="500"/>
                                        <p:tgtEl>
                                          <p:spTgt spid="21"/>
                                        </p:tgtEl>
                                        <p:attrNameLst>
                                          <p:attrName>ppt_x</p:attrName>
                                        </p:attrNameLst>
                                      </p:cBhvr>
                                      <p:tavLst>
                                        <p:tav tm="0">
                                          <p:val>
                                            <p:strVal val="ppt_x"/>
                                          </p:val>
                                        </p:tav>
                                        <p:tav tm="100000">
                                          <p:val>
                                            <p:strVal val="ppt_x"/>
                                          </p:val>
                                        </p:tav>
                                      </p:tavLst>
                                    </p:anim>
                                    <p:anim calcmode="lin" valueType="num">
                                      <p:cBhvr>
                                        <p:cTn id="49" dur="500"/>
                                        <p:tgtEl>
                                          <p:spTgt spid="21"/>
                                        </p:tgtEl>
                                        <p:attrNameLst>
                                          <p:attrName>ppt_y</p:attrName>
                                        </p:attrNameLst>
                                      </p:cBhvr>
                                      <p:tavLst>
                                        <p:tav tm="0">
                                          <p:val>
                                            <p:strVal val="ppt_y"/>
                                          </p:val>
                                        </p:tav>
                                        <p:tav tm="100000">
                                          <p:val>
                                            <p:strVal val="ppt_y+.1"/>
                                          </p:val>
                                        </p:tav>
                                      </p:tavLst>
                                    </p:anim>
                                    <p:set>
                                      <p:cBhvr>
                                        <p:cTn id="50" dur="1" fill="hold">
                                          <p:stCondLst>
                                            <p:cond delay="499"/>
                                          </p:stCondLst>
                                        </p:cTn>
                                        <p:tgtEl>
                                          <p:spTgt spid="21"/>
                                        </p:tgtEl>
                                        <p:attrNameLst>
                                          <p:attrName>style.visibility</p:attrName>
                                        </p:attrNameLst>
                                      </p:cBhvr>
                                      <p:to>
                                        <p:strVal val="hidden"/>
                                      </p:to>
                                    </p:set>
                                  </p:childTnLst>
                                </p:cTn>
                              </p:par>
                              <p:par>
                                <p:cTn id="51" presetID="8" presetClass="entr" presetSubtype="16"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diamond(in)">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xit" presetSubtype="0" fill="hold" grpId="0" nodeType="clickEffect">
                                  <p:stCondLst>
                                    <p:cond delay="0"/>
                                  </p:stCondLst>
                                  <p:childTnLst>
                                    <p:anim calcmode="lin" valueType="num">
                                      <p:cBhvr>
                                        <p:cTn id="57" dur="500"/>
                                        <p:tgtEl>
                                          <p:spTgt spid="4"/>
                                        </p:tgtEl>
                                        <p:attrNameLst>
                                          <p:attrName>ppt_w</p:attrName>
                                        </p:attrNameLst>
                                      </p:cBhvr>
                                      <p:tavLst>
                                        <p:tav tm="0">
                                          <p:val>
                                            <p:strVal val="ppt_w"/>
                                          </p:val>
                                        </p:tav>
                                        <p:tav tm="100000">
                                          <p:val>
                                            <p:strVal val="ppt_w*0.70"/>
                                          </p:val>
                                        </p:tav>
                                      </p:tavLst>
                                    </p:anim>
                                    <p:anim calcmode="lin" valueType="num">
                                      <p:cBhvr>
                                        <p:cTn id="58" dur="500"/>
                                        <p:tgtEl>
                                          <p:spTgt spid="4"/>
                                        </p:tgtEl>
                                        <p:attrNameLst>
                                          <p:attrName>ppt_h</p:attrName>
                                        </p:attrNameLst>
                                      </p:cBhvr>
                                      <p:tavLst>
                                        <p:tav tm="0">
                                          <p:val>
                                            <p:strVal val="ppt_h"/>
                                          </p:val>
                                        </p:tav>
                                        <p:tav tm="100000">
                                          <p:val>
                                            <p:strVal val="ppt_h"/>
                                          </p:val>
                                        </p:tav>
                                      </p:tavLst>
                                    </p:anim>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55" presetClass="exit" presetSubtype="0" fill="hold" grpId="0" nodeType="clickEffect">
                                  <p:stCondLst>
                                    <p:cond delay="0"/>
                                  </p:stCondLst>
                                  <p:childTnLst>
                                    <p:anim calcmode="lin" valueType="num">
                                      <p:cBhvr>
                                        <p:cTn id="64" dur="500"/>
                                        <p:tgtEl>
                                          <p:spTgt spid="16"/>
                                        </p:tgtEl>
                                        <p:attrNameLst>
                                          <p:attrName>ppt_w</p:attrName>
                                        </p:attrNameLst>
                                      </p:cBhvr>
                                      <p:tavLst>
                                        <p:tav tm="0">
                                          <p:val>
                                            <p:strVal val="ppt_w"/>
                                          </p:val>
                                        </p:tav>
                                        <p:tav tm="100000">
                                          <p:val>
                                            <p:strVal val="ppt_w*0.70"/>
                                          </p:val>
                                        </p:tav>
                                      </p:tavLst>
                                    </p:anim>
                                    <p:anim calcmode="lin" valueType="num">
                                      <p:cBhvr>
                                        <p:cTn id="65" dur="500"/>
                                        <p:tgtEl>
                                          <p:spTgt spid="16"/>
                                        </p:tgtEl>
                                        <p:attrNameLst>
                                          <p:attrName>ppt_h</p:attrName>
                                        </p:attrNameLst>
                                      </p:cBhvr>
                                      <p:tavLst>
                                        <p:tav tm="0">
                                          <p:val>
                                            <p:strVal val="ppt_h"/>
                                          </p:val>
                                        </p:tav>
                                        <p:tav tm="100000">
                                          <p:val>
                                            <p:strVal val="ppt_h"/>
                                          </p:val>
                                        </p:tav>
                                      </p:tavLst>
                                    </p:anim>
                                    <p:animEffect transition="out" filter="fade">
                                      <p:cBhvr>
                                        <p:cTn id="66" dur="500"/>
                                        <p:tgtEl>
                                          <p:spTgt spid="16"/>
                                        </p:tgtEl>
                                      </p:cBhvr>
                                    </p:animEffect>
                                    <p:set>
                                      <p:cBhvr>
                                        <p:cTn id="67" dur="1" fill="hold">
                                          <p:stCondLst>
                                            <p:cond delay="499"/>
                                          </p:stCondLst>
                                        </p:cTn>
                                        <p:tgtEl>
                                          <p:spTgt spid="1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5" presetClass="exit" presetSubtype="0" fill="hold" grpId="0" nodeType="clickEffect">
                                  <p:stCondLst>
                                    <p:cond delay="0"/>
                                  </p:stCondLst>
                                  <p:childTnLst>
                                    <p:anim calcmode="lin" valueType="num">
                                      <p:cBhvr>
                                        <p:cTn id="71" dur="500"/>
                                        <p:tgtEl>
                                          <p:spTgt spid="11"/>
                                        </p:tgtEl>
                                        <p:attrNameLst>
                                          <p:attrName>ppt_w</p:attrName>
                                        </p:attrNameLst>
                                      </p:cBhvr>
                                      <p:tavLst>
                                        <p:tav tm="0">
                                          <p:val>
                                            <p:strVal val="ppt_w"/>
                                          </p:val>
                                        </p:tav>
                                        <p:tav tm="100000">
                                          <p:val>
                                            <p:strVal val="ppt_w*0.70"/>
                                          </p:val>
                                        </p:tav>
                                      </p:tavLst>
                                    </p:anim>
                                    <p:anim calcmode="lin" valueType="num">
                                      <p:cBhvr>
                                        <p:cTn id="72" dur="500"/>
                                        <p:tgtEl>
                                          <p:spTgt spid="11"/>
                                        </p:tgtEl>
                                        <p:attrNameLst>
                                          <p:attrName>ppt_h</p:attrName>
                                        </p:attrNameLst>
                                      </p:cBhvr>
                                      <p:tavLst>
                                        <p:tav tm="0">
                                          <p:val>
                                            <p:strVal val="ppt_h"/>
                                          </p:val>
                                        </p:tav>
                                        <p:tav tm="100000">
                                          <p:val>
                                            <p:strVal val="ppt_h"/>
                                          </p:val>
                                        </p:tav>
                                      </p:tavLst>
                                    </p:anim>
                                    <p:animEffect transition="out" filter="fade">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55" presetClass="exit" presetSubtype="0" fill="hold" grpId="0" nodeType="clickEffect">
                                  <p:stCondLst>
                                    <p:cond delay="0"/>
                                  </p:stCondLst>
                                  <p:childTnLst>
                                    <p:anim calcmode="lin" valueType="num">
                                      <p:cBhvr>
                                        <p:cTn id="78" dur="500"/>
                                        <p:tgtEl>
                                          <p:spTgt spid="17"/>
                                        </p:tgtEl>
                                        <p:attrNameLst>
                                          <p:attrName>ppt_w</p:attrName>
                                        </p:attrNameLst>
                                      </p:cBhvr>
                                      <p:tavLst>
                                        <p:tav tm="0">
                                          <p:val>
                                            <p:strVal val="ppt_w"/>
                                          </p:val>
                                        </p:tav>
                                        <p:tav tm="100000">
                                          <p:val>
                                            <p:strVal val="ppt_w*0.70"/>
                                          </p:val>
                                        </p:tav>
                                      </p:tavLst>
                                    </p:anim>
                                    <p:anim calcmode="lin" valueType="num">
                                      <p:cBhvr>
                                        <p:cTn id="79" dur="500"/>
                                        <p:tgtEl>
                                          <p:spTgt spid="17"/>
                                        </p:tgtEl>
                                        <p:attrNameLst>
                                          <p:attrName>ppt_h</p:attrName>
                                        </p:attrNameLst>
                                      </p:cBhvr>
                                      <p:tavLst>
                                        <p:tav tm="0">
                                          <p:val>
                                            <p:strVal val="ppt_h"/>
                                          </p:val>
                                        </p:tav>
                                        <p:tav tm="100000">
                                          <p:val>
                                            <p:strVal val="ppt_h"/>
                                          </p:val>
                                        </p:tav>
                                      </p:tavLst>
                                    </p:anim>
                                    <p:animEffect transition="out" filter="fade">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5" presetClass="exit" presetSubtype="0" fill="hold" grpId="0" nodeType="clickEffect">
                                  <p:stCondLst>
                                    <p:cond delay="0"/>
                                  </p:stCondLst>
                                  <p:childTnLst>
                                    <p:anim calcmode="lin" valueType="num">
                                      <p:cBhvr>
                                        <p:cTn id="85" dur="500"/>
                                        <p:tgtEl>
                                          <p:spTgt spid="18"/>
                                        </p:tgtEl>
                                        <p:attrNameLst>
                                          <p:attrName>ppt_w</p:attrName>
                                        </p:attrNameLst>
                                      </p:cBhvr>
                                      <p:tavLst>
                                        <p:tav tm="0">
                                          <p:val>
                                            <p:strVal val="ppt_w"/>
                                          </p:val>
                                        </p:tav>
                                        <p:tav tm="100000">
                                          <p:val>
                                            <p:strVal val="ppt_w*0.70"/>
                                          </p:val>
                                        </p:tav>
                                      </p:tavLst>
                                    </p:anim>
                                    <p:anim calcmode="lin" valueType="num">
                                      <p:cBhvr>
                                        <p:cTn id="86" dur="500"/>
                                        <p:tgtEl>
                                          <p:spTgt spid="18"/>
                                        </p:tgtEl>
                                        <p:attrNameLst>
                                          <p:attrName>ppt_h</p:attrName>
                                        </p:attrNameLst>
                                      </p:cBhvr>
                                      <p:tavLst>
                                        <p:tav tm="0">
                                          <p:val>
                                            <p:strVal val="ppt_h"/>
                                          </p:val>
                                        </p:tav>
                                        <p:tav tm="100000">
                                          <p:val>
                                            <p:strVal val="ppt_h"/>
                                          </p:val>
                                        </p:tav>
                                      </p:tavLst>
                                    </p:anim>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6" grpId="0" animBg="1"/>
      <p:bldP spid="17" grpId="0" animBg="1"/>
      <p:bldP spid="18" grpId="0" animBg="1"/>
      <p:bldP spid="20" grpId="0" animBg="1"/>
      <p:bldP spid="20" grpId="1" animBg="1"/>
      <p:bldP spid="21" grpId="0" animBg="1"/>
      <p:bldP spid="21" grpId="1" animBg="1"/>
      <p:bldP spid="22" grpId="0" animBg="1"/>
      <p:bldP spid="22" grpId="1" animBg="1"/>
      <p:bldP spid="23" grpId="0" animBg="1"/>
      <p:bldP spid="23" grpId="1"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656492" y="1814733"/>
            <a:ext cx="5913121" cy="185341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Khởi động</a:t>
            </a:r>
            <a:endParaRPr lang="en-US" sz="9600" b="1" kern="0" dirty="0">
              <a:solidFill>
                <a:srgbClr val="FF0000"/>
              </a:solidFill>
              <a:latin typeface="Times New Roman" panose="02020603050405020304" charset="0"/>
              <a:cs typeface="Times New Roman" panose="0202060305040502030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62" y="318821"/>
            <a:ext cx="4507523" cy="897109"/>
          </a:xfrm>
        </p:spPr>
        <p:txBody>
          <a:bodyPr/>
          <a:lstStyle/>
          <a:p>
            <a:r>
              <a:rPr lang="en-US" dirty="0">
                <a:solidFill>
                  <a:srgbClr val="FF0000"/>
                </a:solidFill>
                <a:latin typeface="Arial-Rounded" panose="020B0500000000000000" pitchFamily="34" charset="0"/>
                <a:cs typeface="Arial-Rounded" panose="020B0500000000000000" pitchFamily="34" charset="0"/>
              </a:rPr>
              <a:t>3. </a:t>
            </a:r>
            <a:r>
              <a:rPr lang="en-US" dirty="0" err="1">
                <a:solidFill>
                  <a:srgbClr val="FF0000"/>
                </a:solidFill>
                <a:latin typeface="Arial-Rounded" panose="020B0500000000000000" pitchFamily="34" charset="0"/>
                <a:cs typeface="Arial-Rounded" panose="020B0500000000000000" pitchFamily="34" charset="0"/>
              </a:rPr>
              <a:t>Chọn</a:t>
            </a:r>
            <a:r>
              <a:rPr lang="en-US" dirty="0">
                <a:solidFill>
                  <a:srgbClr val="FF0000"/>
                </a:solidFill>
                <a:latin typeface="Arial-Rounded" panose="020B0500000000000000" pitchFamily="34" charset="0"/>
                <a:cs typeface="Arial-Rounded" panose="020B0500000000000000" pitchFamily="34" charset="0"/>
              </a:rPr>
              <a:t> a </a:t>
            </a:r>
            <a:r>
              <a:rPr lang="en-US" dirty="0" err="1">
                <a:solidFill>
                  <a:srgbClr val="FF0000"/>
                </a:solidFill>
                <a:latin typeface="Arial-Rounded" panose="020B0500000000000000" pitchFamily="34" charset="0"/>
                <a:cs typeface="Arial-Rounded" panose="020B0500000000000000" pitchFamily="34" charset="0"/>
              </a:rPr>
              <a:t>hoặc</a:t>
            </a:r>
            <a:r>
              <a:rPr lang="en-US" dirty="0">
                <a:solidFill>
                  <a:srgbClr val="FF0000"/>
                </a:solidFill>
                <a:latin typeface="Arial-Rounded" panose="020B0500000000000000" pitchFamily="34" charset="0"/>
                <a:cs typeface="Arial-Rounded" panose="020B0500000000000000" pitchFamily="34" charset="0"/>
              </a:rPr>
              <a:t> b</a:t>
            </a:r>
          </a:p>
        </p:txBody>
      </p:sp>
      <p:sp>
        <p:nvSpPr>
          <p:cNvPr id="4" name="Title 1"/>
          <p:cNvSpPr>
            <a:spLocks noGrp="1"/>
          </p:cNvSpPr>
          <p:nvPr/>
        </p:nvSpPr>
        <p:spPr>
          <a:xfrm>
            <a:off x="614680" y="1182907"/>
            <a:ext cx="10515600" cy="7302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dirty="0">
                <a:solidFill>
                  <a:srgbClr val="0000FF"/>
                </a:solidFill>
                <a:latin typeface="Arial-Rounded" panose="020B0500000000000000" pitchFamily="34" charset="0"/>
                <a:cs typeface="Arial-Rounded" panose="020B0500000000000000" pitchFamily="34" charset="0"/>
              </a:rPr>
              <a:t>a. </a:t>
            </a:r>
            <a:r>
              <a:rPr lang="en-US" sz="3600" dirty="0" err="1">
                <a:solidFill>
                  <a:srgbClr val="0000FF"/>
                </a:solidFill>
                <a:latin typeface="Arial-Rounded" panose="020B0500000000000000" pitchFamily="34" charset="0"/>
                <a:cs typeface="Arial-Rounded" panose="020B0500000000000000" pitchFamily="34" charset="0"/>
              </a:rPr>
              <a:t>Tìm</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từ</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có</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tiếng</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chứa</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iu</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hoặc</a:t>
            </a:r>
            <a:r>
              <a:rPr lang="en-US" sz="3600" dirty="0">
                <a:solidFill>
                  <a:srgbClr val="0000FF"/>
                </a:solidFill>
                <a:latin typeface="Arial-Rounded" panose="020B0500000000000000" pitchFamily="34" charset="0"/>
                <a:cs typeface="Arial-Rounded" panose="020B0500000000000000" pitchFamily="34" charset="0"/>
              </a:rPr>
              <a:t> </a:t>
            </a:r>
            <a:r>
              <a:rPr lang="en-US" sz="3600" dirty="0" err="1">
                <a:solidFill>
                  <a:srgbClr val="0000FF"/>
                </a:solidFill>
                <a:latin typeface="Arial-Rounded" panose="020B0500000000000000" pitchFamily="34" charset="0"/>
                <a:cs typeface="Arial-Rounded" panose="020B0500000000000000" pitchFamily="34" charset="0"/>
              </a:rPr>
              <a:t>ưu</a:t>
            </a:r>
            <a:r>
              <a:rPr lang="en-US" sz="3600" dirty="0">
                <a:solidFill>
                  <a:srgbClr val="0000FF"/>
                </a:solidFill>
                <a:latin typeface="Arial-Rounded" panose="020B0500000000000000" pitchFamily="34" charset="0"/>
                <a:cs typeface="Arial-Rounded" panose="020B0500000000000000" pitchFamily="34" charset="0"/>
              </a:rPr>
              <a:t>.</a:t>
            </a:r>
          </a:p>
        </p:txBody>
      </p:sp>
      <p:sp>
        <p:nvSpPr>
          <p:cNvPr id="5" name="Cloud 4"/>
          <p:cNvSpPr/>
          <p:nvPr/>
        </p:nvSpPr>
        <p:spPr>
          <a:xfrm>
            <a:off x="-56272" y="1913207"/>
            <a:ext cx="5763069" cy="1910764"/>
          </a:xfrm>
          <a:prstGeom prst="cloud">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Arial-Rounded" panose="020B0500000000000000" pitchFamily="34" charset="0"/>
                <a:cs typeface="Arial-Rounded" panose="020B0500000000000000" pitchFamily="34" charset="0"/>
              </a:rPr>
              <a:t>iu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ríu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rít</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nâng</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niu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buồn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thiu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cái</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rìu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bĩu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môi</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khẳng</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khiu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nặng</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trĩu</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dễ</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chịu</a:t>
            </a:r>
            <a:r>
              <a:rPr lang="en-US" sz="2400" dirty="0">
                <a:solidFill>
                  <a:srgbClr val="00B050"/>
                </a:solidFill>
                <a:latin typeface="Arial-Rounded" panose="020B0500000000000000" pitchFamily="34" charset="0"/>
                <a:cs typeface="Arial-Rounded" panose="020B0500000000000000" pitchFamily="34" charset="0"/>
              </a:rPr>
              <a:t>,...</a:t>
            </a:r>
          </a:p>
        </p:txBody>
      </p:sp>
      <p:sp>
        <p:nvSpPr>
          <p:cNvPr id="6" name="Title 1"/>
          <p:cNvSpPr>
            <a:spLocks noGrp="1"/>
          </p:cNvSpPr>
          <p:nvPr/>
        </p:nvSpPr>
        <p:spPr>
          <a:xfrm>
            <a:off x="614680" y="3823971"/>
            <a:ext cx="10515600" cy="9449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dirty="0">
                <a:solidFill>
                  <a:srgbClr val="0000FF"/>
                </a:solidFill>
                <a:latin typeface="Arial-Rounded" panose="020B0500000000000000" pitchFamily="34" charset="0"/>
                <a:cs typeface="Arial-Rounded" panose="020B0500000000000000" pitchFamily="34" charset="0"/>
              </a:rPr>
              <a:t>b. </a:t>
            </a:r>
            <a:r>
              <a:rPr lang="en-US" dirty="0" err="1">
                <a:solidFill>
                  <a:srgbClr val="0000FF"/>
                </a:solidFill>
                <a:latin typeface="Arial-Rounded" panose="020B0500000000000000" pitchFamily="34" charset="0"/>
                <a:cs typeface="Arial-Rounded" panose="020B0500000000000000" pitchFamily="34" charset="0"/>
              </a:rPr>
              <a:t>Tìm</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từ</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có</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tiếng</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chứa</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iên</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hoặc</a:t>
            </a:r>
            <a:r>
              <a:rPr lang="en-US" dirty="0">
                <a:solidFill>
                  <a:srgbClr val="0000FF"/>
                </a:solidFill>
                <a:latin typeface="Arial-Rounded" panose="020B0500000000000000" pitchFamily="34" charset="0"/>
                <a:cs typeface="Arial-Rounded" panose="020B0500000000000000" pitchFamily="34" charset="0"/>
              </a:rPr>
              <a:t> </a:t>
            </a:r>
            <a:r>
              <a:rPr lang="en-US" dirty="0" err="1">
                <a:solidFill>
                  <a:srgbClr val="0000FF"/>
                </a:solidFill>
                <a:latin typeface="Arial-Rounded" panose="020B0500000000000000" pitchFamily="34" charset="0"/>
                <a:cs typeface="Arial-Rounded" panose="020B0500000000000000" pitchFamily="34" charset="0"/>
              </a:rPr>
              <a:t>iêng</a:t>
            </a:r>
            <a:endParaRPr lang="en-US" dirty="0">
              <a:solidFill>
                <a:srgbClr val="0000FF"/>
              </a:solidFill>
              <a:latin typeface="Arial-Rounded" panose="020B0500000000000000" pitchFamily="34" charset="0"/>
              <a:cs typeface="Arial-Rounded" panose="020B0500000000000000" pitchFamily="34" charset="0"/>
            </a:endParaRPr>
          </a:p>
        </p:txBody>
      </p:sp>
      <p:sp>
        <p:nvSpPr>
          <p:cNvPr id="9" name="Cloud 8"/>
          <p:cNvSpPr/>
          <p:nvPr/>
        </p:nvSpPr>
        <p:spPr>
          <a:xfrm>
            <a:off x="1" y="4768949"/>
            <a:ext cx="5706796" cy="1760758"/>
          </a:xfrm>
          <a:prstGeom prst="cloud">
            <a:avLst/>
          </a:prstGeom>
          <a:solidFill>
            <a:srgbClr val="F5B5C7"/>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Arial-Rounded" panose="020B0500000000000000" pitchFamily="34" charset="0"/>
                <a:cs typeface="Arial-Rounded" panose="020B0500000000000000" pitchFamily="34" charset="0"/>
              </a:rPr>
              <a:t>iên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mái</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hiên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cô</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tiên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tiến</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bộ</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cửa</a:t>
            </a:r>
            <a:r>
              <a:rPr lang="en-US" sz="2400" dirty="0">
                <a:solidFill>
                  <a:srgbClr val="00B050"/>
                </a:solidFill>
                <a:latin typeface="Arial-Rounded" panose="020B0500000000000000" pitchFamily="34" charset="0"/>
                <a:cs typeface="Arial-Rounded" panose="020B0500000000000000" pitchFamily="34" charset="0"/>
              </a:rPr>
              <a:t> </a:t>
            </a:r>
            <a:r>
              <a:rPr lang="en-US" sz="2400" dirty="0" err="1">
                <a:solidFill>
                  <a:srgbClr val="00B050"/>
                </a:solidFill>
                <a:latin typeface="Arial-Rounded" panose="020B0500000000000000" pitchFamily="34" charset="0"/>
                <a:cs typeface="Arial-Rounded" panose="020B0500000000000000" pitchFamily="34" charset="0"/>
              </a:rPr>
              <a:t>biển</a:t>
            </a:r>
            <a:r>
              <a:rPr lang="en-US" sz="2400" dirty="0">
                <a:solidFill>
                  <a:srgbClr val="00B050"/>
                </a:solidFill>
                <a:latin typeface="Arial-Rounded" panose="020B0500000000000000" pitchFamily="34" charset="0"/>
                <a:cs typeface="Arial-Rounded" panose="020B0500000000000000" pitchFamily="34" charset="0"/>
              </a:rPr>
              <a:t>, con </a:t>
            </a:r>
            <a:r>
              <a:rPr lang="en-US" sz="2400" dirty="0" err="1">
                <a:solidFill>
                  <a:srgbClr val="00B050"/>
                </a:solidFill>
                <a:latin typeface="Arial-Rounded" panose="020B0500000000000000" pitchFamily="34" charset="0"/>
                <a:cs typeface="Arial-Rounded" panose="020B0500000000000000" pitchFamily="34" charset="0"/>
              </a:rPr>
              <a:t>kiến</a:t>
            </a:r>
            <a:r>
              <a:rPr lang="en-US" sz="2400" dirty="0">
                <a:solidFill>
                  <a:srgbClr val="00B050"/>
                </a:solidFill>
                <a:latin typeface="Arial-Rounded" panose="020B0500000000000000" pitchFamily="34" charset="0"/>
                <a:cs typeface="Arial-Rounded" panose="020B0500000000000000" pitchFamily="34" charset="0"/>
              </a:rPr>
              <a:t>,...</a:t>
            </a:r>
          </a:p>
        </p:txBody>
      </p:sp>
      <p:sp>
        <p:nvSpPr>
          <p:cNvPr id="8" name="Cloud 7">
            <a:extLst>
              <a:ext uri="{FF2B5EF4-FFF2-40B4-BE49-F238E27FC236}">
                <a16:creationId xmlns:a16="http://schemas.microsoft.com/office/drawing/2014/main" id="{C8C96F3C-E5FB-4460-9FA2-DB32EE609F32}"/>
              </a:ext>
            </a:extLst>
          </p:cNvPr>
          <p:cNvSpPr/>
          <p:nvPr/>
        </p:nvSpPr>
        <p:spPr>
          <a:xfrm>
            <a:off x="6307012" y="1732452"/>
            <a:ext cx="5763068" cy="1910764"/>
          </a:xfrm>
          <a:prstGeom prst="cloud">
            <a:avLst/>
          </a:prstGeom>
          <a:solidFill>
            <a:srgbClr val="F5B5C7"/>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Arial-Rounded" panose="020B0500000000000000" pitchFamily="34" charset="0"/>
                <a:cs typeface="Arial-Rounded" panose="020B0500000000000000" pitchFamily="34" charset="0"/>
              </a:rPr>
              <a:t>ưu</a:t>
            </a:r>
            <a:r>
              <a:rPr lang="en-US" sz="2400" b="1" dirty="0">
                <a:solidFill>
                  <a:schemeClr val="tx1"/>
                </a:solidFill>
                <a:latin typeface="Arial-Rounded" panose="020B0500000000000000" pitchFamily="34" charset="0"/>
                <a:cs typeface="Arial-Rounded" panose="020B0500000000000000" pitchFamily="34" charset="0"/>
              </a:rPr>
              <a:t>: </a:t>
            </a:r>
            <a:r>
              <a:rPr lang="vi-VN" sz="2400" dirty="0">
                <a:solidFill>
                  <a:srgbClr val="00B050"/>
                </a:solidFill>
                <a:latin typeface="Arial-Rounded" panose="020B0500000000000000" pitchFamily="34" charset="0"/>
                <a:cs typeface="Arial-Rounded" panose="020B0500000000000000" pitchFamily="34" charset="0"/>
              </a:rPr>
              <a:t>lưu luyến, bưu thiếp, cứu giúp, hạt lựu, mưu trí, sưu tầm, tựu trường...</a:t>
            </a:r>
            <a:endParaRPr lang="en-US" sz="2400" dirty="0">
              <a:solidFill>
                <a:srgbClr val="00B050"/>
              </a:solidFill>
              <a:latin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40A08CF3-EA2B-4123-99FC-8170144FD385}"/>
              </a:ext>
            </a:extLst>
          </p:cNvPr>
          <p:cNvSpPr/>
          <p:nvPr/>
        </p:nvSpPr>
        <p:spPr>
          <a:xfrm>
            <a:off x="6307011" y="4693946"/>
            <a:ext cx="5763069" cy="1910764"/>
          </a:xfrm>
          <a:prstGeom prst="cloud">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solidFill>
                  <a:schemeClr val="tx1"/>
                </a:solidFill>
                <a:latin typeface="Arial-Rounded" panose="020B0500000000000000" pitchFamily="34" charset="0"/>
                <a:cs typeface="Arial-Rounded" panose="020B0500000000000000" pitchFamily="34" charset="0"/>
              </a:rPr>
              <a:t>iêng</a:t>
            </a:r>
            <a:r>
              <a:rPr lang="en-US" sz="2400" dirty="0">
                <a:solidFill>
                  <a:srgbClr val="00B050"/>
                </a:solidFill>
                <a:latin typeface="Arial-Rounded" panose="020B0500000000000000" pitchFamily="34" charset="0"/>
                <a:cs typeface="Arial-Rounded" panose="020B0500000000000000" pitchFamily="34" charset="0"/>
              </a:rPr>
              <a:t>: </a:t>
            </a:r>
            <a:r>
              <a:rPr lang="vi-VN" sz="2400" dirty="0">
                <a:solidFill>
                  <a:srgbClr val="00B050"/>
                </a:solidFill>
                <a:latin typeface="Arial-Rounded" panose="020B0500000000000000" pitchFamily="34" charset="0"/>
                <a:cs typeface="Arial-Rounded" panose="020B0500000000000000" pitchFamily="34" charset="0"/>
              </a:rPr>
              <a:t>chao liệng, ngả nghiêng, siêng năng, lười biếng,...</a:t>
            </a:r>
            <a:endParaRPr lang="en-US" sz="2400" dirty="0">
              <a:solidFill>
                <a:srgbClr val="00B050"/>
              </a:solidFill>
              <a:latin typeface="Arial-Rounded" panose="020B0500000000000000" pitchFamily="34" charset="0"/>
              <a:cs typeface="Arial-Rounded" panose="020B0500000000000000" pitchFamily="34" charset="0"/>
            </a:endParaRPr>
          </a:p>
        </p:txBody>
      </p:sp>
      <p:sp>
        <p:nvSpPr>
          <p:cNvPr id="3" name="Arrow: Pentagon 2">
            <a:extLst>
              <a:ext uri="{FF2B5EF4-FFF2-40B4-BE49-F238E27FC236}">
                <a16:creationId xmlns:a16="http://schemas.microsoft.com/office/drawing/2014/main" id="{94A38CDE-A1A9-4D9B-8768-5A1295A65998}"/>
              </a:ext>
            </a:extLst>
          </p:cNvPr>
          <p:cNvSpPr/>
          <p:nvPr/>
        </p:nvSpPr>
        <p:spPr>
          <a:xfrm rot="10800000">
            <a:off x="6307010" y="138064"/>
            <a:ext cx="3033937" cy="1077865"/>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1" name="Title 1">
            <a:extLst>
              <a:ext uri="{FF2B5EF4-FFF2-40B4-BE49-F238E27FC236}">
                <a16:creationId xmlns:a16="http://schemas.microsoft.com/office/drawing/2014/main" id="{9E715D84-4FED-491C-8012-90658C4F3303}"/>
              </a:ext>
            </a:extLst>
          </p:cNvPr>
          <p:cNvSpPr>
            <a:spLocks noGrp="1"/>
          </p:cNvSpPr>
          <p:nvPr/>
        </p:nvSpPr>
        <p:spPr>
          <a:xfrm>
            <a:off x="6758744" y="318821"/>
            <a:ext cx="2582203" cy="73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3600" b="1" dirty="0" err="1">
                <a:solidFill>
                  <a:srgbClr val="FFFF00"/>
                </a:solidFill>
              </a:rPr>
              <a:t>Làm</a:t>
            </a:r>
            <a:r>
              <a:rPr lang="en-US" sz="3600" b="1" dirty="0">
                <a:solidFill>
                  <a:srgbClr val="FFFF00"/>
                </a:solidFill>
              </a:rPr>
              <a:t> </a:t>
            </a:r>
            <a:r>
              <a:rPr lang="en-US" sz="3600" b="1" dirty="0" err="1">
                <a:solidFill>
                  <a:srgbClr val="FFFF00"/>
                </a:solidFill>
              </a:rPr>
              <a:t>việc</a:t>
            </a:r>
            <a:r>
              <a:rPr lang="en-US" sz="3600" b="1" dirty="0">
                <a:solidFill>
                  <a:srgbClr val="FFFF00"/>
                </a:solidFill>
              </a:rPr>
              <a:t> </a:t>
            </a:r>
            <a:r>
              <a:rPr lang="en-US" sz="3600" b="1" dirty="0" err="1">
                <a:solidFill>
                  <a:srgbClr val="FFFF00"/>
                </a:solidFill>
              </a:rPr>
              <a:t>cá</a:t>
            </a:r>
            <a:r>
              <a:rPr lang="en-US" sz="3600" b="1" dirty="0">
                <a:solidFill>
                  <a:srgbClr val="FFFF00"/>
                </a:solidFill>
              </a:rPr>
              <a:t> </a:t>
            </a:r>
            <a:r>
              <a:rPr lang="en-US" sz="3600" b="1" dirty="0" err="1">
                <a:solidFill>
                  <a:srgbClr val="FFFF00"/>
                </a:solidFill>
              </a:rPr>
              <a:t>nhân</a:t>
            </a:r>
            <a:endParaRPr lang="en-US" sz="3600" b="1" dirty="0">
              <a:solidFill>
                <a:srgbClr val="FFFF00"/>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heckerboard(across)">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3"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strips(downLeft)">
                                      <p:cBhvr>
                                        <p:cTn id="48" dur="500"/>
                                        <p:tgtEl>
                                          <p:spTgt spid="11"/>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strips(downLeft)">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3"/>
      <p:bldP spid="4" grpId="0"/>
      <p:bldP spid="4" grpId="1"/>
      <p:bldP spid="4" grpId="3"/>
      <p:bldP spid="5" grpId="0" animBg="1"/>
      <p:bldP spid="5" grpId="1" animBg="1"/>
      <p:bldP spid="6" grpId="0"/>
      <p:bldP spid="6" grpId="1"/>
      <p:bldP spid="6" grpId="3"/>
      <p:bldP spid="9" grpId="0" bldLvl="0" animBg="1"/>
      <p:bldP spid="9" grpId="1" animBg="1"/>
      <p:bldP spid="8" grpId="0" bldLvl="0" animBg="1"/>
      <p:bldP spid="8" grpId="1" animBg="1"/>
      <p:bldP spid="10" grpId="0" animBg="1"/>
      <p:bldP spid="10" grpId="1" animBg="1"/>
      <p:bldP spid="3" grpId="0" animBg="1"/>
      <p:bldP spid="11" grpId="1"/>
      <p:bldP spid="11" grpId="2"/>
      <p:bldP spid="11" grpId="3"/>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4</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1548156744"/>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717452" y="1840546"/>
            <a:ext cx="5697415"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Luyện</a:t>
            </a:r>
            <a:r>
              <a:rPr lang="en-US" sz="9600" b="1" kern="0" dirty="0">
                <a:solidFill>
                  <a:srgbClr val="FF0000"/>
                </a:solidFill>
                <a:latin typeface="Times New Roman" panose="02020603050405020304" charset="0"/>
                <a:cs typeface="Times New Roman" panose="02020603050405020304" charset="0"/>
              </a:rPr>
              <a:t> </a:t>
            </a:r>
            <a:r>
              <a:rPr lang="en-US" sz="9600" b="1" kern="0" dirty="0" err="1">
                <a:solidFill>
                  <a:srgbClr val="FF0000"/>
                </a:solidFill>
                <a:latin typeface="Times New Roman" panose="02020603050405020304" charset="0"/>
                <a:cs typeface="Times New Roman" panose="02020603050405020304" charset="0"/>
              </a:rPr>
              <a:t>tập</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974818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C0730D8E-2290-4410-A75A-B42269972D52}"/>
              </a:ext>
            </a:extLst>
          </p:cNvPr>
          <p:cNvSpPr txBox="1"/>
          <p:nvPr/>
        </p:nvSpPr>
        <p:spPr>
          <a:xfrm>
            <a:off x="506437" y="179485"/>
            <a:ext cx="10681677" cy="646331"/>
          </a:xfrm>
          <a:prstGeom prst="rect">
            <a:avLst/>
          </a:prstGeom>
          <a:solidFill>
            <a:srgbClr val="FFFF00"/>
          </a:solidFill>
        </p:spPr>
        <p:txBody>
          <a:bodyPr wrap="square" rtlCol="0">
            <a:spAutoFit/>
          </a:bodyPr>
          <a:lstStyle/>
          <a:p>
            <a:r>
              <a:rPr lang="en-US" sz="3600" b="1" dirty="0">
                <a:solidFill>
                  <a:srgbClr val="00B050"/>
                </a:solidFill>
                <a:latin typeface="Arial-Rounded" panose="020B0500000000000000" pitchFamily="34" charset="0"/>
                <a:cs typeface="Arial-Rounded" panose="020B0500000000000000" pitchFamily="34" charset="0"/>
              </a:rPr>
              <a:t>1. </a:t>
            </a:r>
            <a:r>
              <a:rPr lang="en-US" sz="3600" b="1" dirty="0" err="1">
                <a:solidFill>
                  <a:srgbClr val="00B050"/>
                </a:solidFill>
                <a:latin typeface="Arial-Rounded" panose="020B0500000000000000" pitchFamily="34" charset="0"/>
                <a:cs typeface="Arial-Rounded" panose="020B0500000000000000" pitchFamily="34" charset="0"/>
              </a:rPr>
              <a:t>Xếp</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các</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từ</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ngữ</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dưới</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đây</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vào</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nhóm</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thích</a:t>
            </a:r>
            <a:r>
              <a:rPr lang="en-US" sz="3600" b="1" dirty="0">
                <a:solidFill>
                  <a:srgbClr val="00B050"/>
                </a:solidFill>
                <a:latin typeface="Arial-Rounded" panose="020B0500000000000000" pitchFamily="34" charset="0"/>
                <a:cs typeface="Arial-Rounded" panose="020B0500000000000000" pitchFamily="34" charset="0"/>
              </a:rPr>
              <a:t> </a:t>
            </a:r>
            <a:r>
              <a:rPr lang="en-US" sz="3600" b="1" dirty="0" err="1">
                <a:solidFill>
                  <a:srgbClr val="00B050"/>
                </a:solidFill>
                <a:latin typeface="Arial-Rounded" panose="020B0500000000000000" pitchFamily="34" charset="0"/>
                <a:cs typeface="Arial-Rounded" panose="020B0500000000000000" pitchFamily="34" charset="0"/>
              </a:rPr>
              <a:t>hợp</a:t>
            </a:r>
            <a:endParaRPr lang="en-US" sz="3600" b="1" dirty="0">
              <a:solidFill>
                <a:srgbClr val="00B050"/>
              </a:solidFill>
              <a:latin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25EF9D28-AA76-4B56-AC6D-C8BD7F00AFC8}"/>
              </a:ext>
            </a:extLst>
          </p:cNvPr>
          <p:cNvPicPr>
            <a:picLocks noChangeAspect="1"/>
          </p:cNvPicPr>
          <p:nvPr/>
        </p:nvPicPr>
        <p:blipFill>
          <a:blip r:embed="rId2"/>
          <a:stretch>
            <a:fillRect/>
          </a:stretch>
        </p:blipFill>
        <p:spPr>
          <a:xfrm>
            <a:off x="662207" y="1036955"/>
            <a:ext cx="2320144" cy="800100"/>
          </a:xfrm>
          <a:prstGeom prst="rect">
            <a:avLst/>
          </a:prstGeom>
        </p:spPr>
      </p:pic>
      <p:pic>
        <p:nvPicPr>
          <p:cNvPr id="18" name="Picture 17">
            <a:extLst>
              <a:ext uri="{FF2B5EF4-FFF2-40B4-BE49-F238E27FC236}">
                <a16:creationId xmlns:a16="http://schemas.microsoft.com/office/drawing/2014/main" id="{465DC621-AC24-47AD-92C3-B2800E9E412C}"/>
              </a:ext>
            </a:extLst>
          </p:cNvPr>
          <p:cNvPicPr>
            <a:picLocks noChangeAspect="1"/>
          </p:cNvPicPr>
          <p:nvPr/>
        </p:nvPicPr>
        <p:blipFill>
          <a:blip r:embed="rId3"/>
          <a:stretch>
            <a:fillRect/>
          </a:stretch>
        </p:blipFill>
        <p:spPr>
          <a:xfrm>
            <a:off x="3934777" y="1051242"/>
            <a:ext cx="2161223" cy="771525"/>
          </a:xfrm>
          <a:prstGeom prst="rect">
            <a:avLst/>
          </a:prstGeom>
        </p:spPr>
      </p:pic>
      <p:pic>
        <p:nvPicPr>
          <p:cNvPr id="20" name="Picture 19">
            <a:extLst>
              <a:ext uri="{FF2B5EF4-FFF2-40B4-BE49-F238E27FC236}">
                <a16:creationId xmlns:a16="http://schemas.microsoft.com/office/drawing/2014/main" id="{B03B9376-85BE-40DB-B166-00CDC220FDF5}"/>
              </a:ext>
            </a:extLst>
          </p:cNvPr>
          <p:cNvPicPr>
            <a:picLocks noChangeAspect="1"/>
          </p:cNvPicPr>
          <p:nvPr/>
        </p:nvPicPr>
        <p:blipFill>
          <a:blip r:embed="rId4"/>
          <a:stretch>
            <a:fillRect/>
          </a:stretch>
        </p:blipFill>
        <p:spPr>
          <a:xfrm>
            <a:off x="7048425" y="1070292"/>
            <a:ext cx="2433199" cy="752475"/>
          </a:xfrm>
          <a:prstGeom prst="rect">
            <a:avLst/>
          </a:prstGeom>
        </p:spPr>
      </p:pic>
      <p:pic>
        <p:nvPicPr>
          <p:cNvPr id="22" name="Picture 21">
            <a:extLst>
              <a:ext uri="{FF2B5EF4-FFF2-40B4-BE49-F238E27FC236}">
                <a16:creationId xmlns:a16="http://schemas.microsoft.com/office/drawing/2014/main" id="{6E523C6B-221D-435B-A261-B7D9C24D8B28}"/>
              </a:ext>
            </a:extLst>
          </p:cNvPr>
          <p:cNvPicPr>
            <a:picLocks noChangeAspect="1"/>
          </p:cNvPicPr>
          <p:nvPr/>
        </p:nvPicPr>
        <p:blipFill>
          <a:blip r:embed="rId5"/>
          <a:stretch>
            <a:fillRect/>
          </a:stretch>
        </p:blipFill>
        <p:spPr>
          <a:xfrm>
            <a:off x="2282629" y="1932901"/>
            <a:ext cx="2161222" cy="752475"/>
          </a:xfrm>
          <a:prstGeom prst="rect">
            <a:avLst/>
          </a:prstGeom>
        </p:spPr>
      </p:pic>
      <p:pic>
        <p:nvPicPr>
          <p:cNvPr id="24" name="Picture 23">
            <a:extLst>
              <a:ext uri="{FF2B5EF4-FFF2-40B4-BE49-F238E27FC236}">
                <a16:creationId xmlns:a16="http://schemas.microsoft.com/office/drawing/2014/main" id="{C8943D31-87F6-46F3-9CDB-C8AFCD68C156}"/>
              </a:ext>
            </a:extLst>
          </p:cNvPr>
          <p:cNvPicPr>
            <a:picLocks noChangeAspect="1"/>
          </p:cNvPicPr>
          <p:nvPr/>
        </p:nvPicPr>
        <p:blipFill>
          <a:blip r:embed="rId6"/>
          <a:stretch>
            <a:fillRect/>
          </a:stretch>
        </p:blipFill>
        <p:spPr>
          <a:xfrm>
            <a:off x="5353050" y="1913850"/>
            <a:ext cx="2100848" cy="790575"/>
          </a:xfrm>
          <a:prstGeom prst="rect">
            <a:avLst/>
          </a:prstGeom>
        </p:spPr>
      </p:pic>
      <p:pic>
        <p:nvPicPr>
          <p:cNvPr id="26" name="Picture 25">
            <a:extLst>
              <a:ext uri="{FF2B5EF4-FFF2-40B4-BE49-F238E27FC236}">
                <a16:creationId xmlns:a16="http://schemas.microsoft.com/office/drawing/2014/main" id="{5CDF7FE0-D987-4C8C-B3E2-F236FCF6524D}"/>
              </a:ext>
            </a:extLst>
          </p:cNvPr>
          <p:cNvPicPr>
            <a:picLocks noChangeAspect="1"/>
          </p:cNvPicPr>
          <p:nvPr/>
        </p:nvPicPr>
        <p:blipFill>
          <a:blip r:embed="rId7"/>
          <a:stretch>
            <a:fillRect/>
          </a:stretch>
        </p:blipFill>
        <p:spPr>
          <a:xfrm>
            <a:off x="8630602" y="1951950"/>
            <a:ext cx="2285927" cy="752475"/>
          </a:xfrm>
          <a:prstGeom prst="rect">
            <a:avLst/>
          </a:prstGeom>
        </p:spPr>
      </p:pic>
      <p:sp>
        <p:nvSpPr>
          <p:cNvPr id="6" name="Rounded Rectangle 3">
            <a:extLst>
              <a:ext uri="{FF2B5EF4-FFF2-40B4-BE49-F238E27FC236}">
                <a16:creationId xmlns:a16="http://schemas.microsoft.com/office/drawing/2014/main" id="{55801FAC-A890-471C-BB1A-97E1119A93DE}"/>
              </a:ext>
            </a:extLst>
          </p:cNvPr>
          <p:cNvSpPr/>
          <p:nvPr/>
        </p:nvSpPr>
        <p:spPr>
          <a:xfrm>
            <a:off x="351692" y="3081635"/>
            <a:ext cx="4987714" cy="781050"/>
          </a:xfrm>
          <a:prstGeom prst="roundRect">
            <a:avLst/>
          </a:prstGeom>
          <a:solidFill>
            <a:srgbClr val="92D05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tx1"/>
                </a:solidFill>
                <a:latin typeface="Arial-Rounded" panose="020B0500000000000000" pitchFamily="34" charset="0"/>
                <a:cs typeface="Arial-Rounded" panose="020B0500000000000000" pitchFamily="34" charset="0"/>
              </a:rPr>
              <a:t>Từ</a:t>
            </a:r>
            <a:r>
              <a:rPr lang="en-US" sz="2800" dirty="0">
                <a:solidFill>
                  <a:schemeClr val="tx1"/>
                </a:solidFill>
                <a:latin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cs typeface="Arial-Rounded" panose="020B0500000000000000" pitchFamily="34" charset="0"/>
              </a:rPr>
              <a:t>ngữ</a:t>
            </a:r>
            <a:r>
              <a:rPr lang="en-US" sz="2800" dirty="0">
                <a:solidFill>
                  <a:schemeClr val="tx1"/>
                </a:solidFill>
                <a:latin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cs typeface="Arial-Rounded" panose="020B0500000000000000" pitchFamily="34" charset="0"/>
              </a:rPr>
              <a:t>chỉ</a:t>
            </a:r>
            <a:r>
              <a:rPr lang="en-US" sz="2800" dirty="0">
                <a:solidFill>
                  <a:schemeClr val="tx1"/>
                </a:solidFill>
                <a:latin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cs typeface="Arial-Rounded" panose="020B0500000000000000" pitchFamily="34" charset="0"/>
              </a:rPr>
              <a:t>hoạt</a:t>
            </a:r>
            <a:r>
              <a:rPr lang="en-US" sz="2800" dirty="0">
                <a:solidFill>
                  <a:schemeClr val="tx1"/>
                </a:solidFill>
                <a:latin typeface="Arial-Rounded" panose="020B0500000000000000" pitchFamily="34" charset="0"/>
                <a:cs typeface="Arial-Rounded" panose="020B0500000000000000" pitchFamily="34" charset="0"/>
              </a:rPr>
              <a:t> </a:t>
            </a:r>
            <a:r>
              <a:rPr lang="en-US" sz="2800" dirty="0" err="1">
                <a:solidFill>
                  <a:schemeClr val="tx1"/>
                </a:solidFill>
                <a:latin typeface="Arial-Rounded" panose="020B0500000000000000" pitchFamily="34" charset="0"/>
                <a:cs typeface="Arial-Rounded" panose="020B0500000000000000" pitchFamily="34" charset="0"/>
              </a:rPr>
              <a:t>động</a:t>
            </a:r>
            <a:endParaRPr lang="en-US" sz="2800" dirty="0">
              <a:solidFill>
                <a:schemeClr val="tx1"/>
              </a:solidFill>
              <a:latin typeface="Arial-Rounded" panose="020B0500000000000000" pitchFamily="34" charset="0"/>
              <a:cs typeface="Arial-Rounded" panose="020B0500000000000000" pitchFamily="34" charset="0"/>
            </a:endParaRPr>
          </a:p>
        </p:txBody>
      </p:sp>
      <p:sp>
        <p:nvSpPr>
          <p:cNvPr id="7" name="Rounded Rectangle 4">
            <a:extLst>
              <a:ext uri="{FF2B5EF4-FFF2-40B4-BE49-F238E27FC236}">
                <a16:creationId xmlns:a16="http://schemas.microsoft.com/office/drawing/2014/main" id="{7B98591C-29FB-4C57-9261-AC592487A13F}"/>
              </a:ext>
            </a:extLst>
          </p:cNvPr>
          <p:cNvSpPr/>
          <p:nvPr/>
        </p:nvSpPr>
        <p:spPr>
          <a:xfrm>
            <a:off x="6738228" y="3049509"/>
            <a:ext cx="5048675" cy="78105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Từ ngữ chỉ đặc điểm</a:t>
            </a:r>
          </a:p>
        </p:txBody>
      </p:sp>
      <p:sp>
        <p:nvSpPr>
          <p:cNvPr id="3" name="Title 2">
            <a:extLst>
              <a:ext uri="{FF2B5EF4-FFF2-40B4-BE49-F238E27FC236}">
                <a16:creationId xmlns:a16="http://schemas.microsoft.com/office/drawing/2014/main" id="{A5AE5A00-EE45-42A7-8978-A96075663F1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8246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par>
                          <p:cTn id="38" fill="hold">
                            <p:stCondLst>
                              <p:cond delay="3000"/>
                            </p:stCondLst>
                            <p:childTnLst>
                              <p:par>
                                <p:cTn id="39" presetID="53" presetClass="entr" presetSubtype="16"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2"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2"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8.33333E-7 -7.40741E-7 L -0.01563 0.46736 " pathEditMode="relative" rAng="0" ptsTypes="AA">
                                      <p:cBhvr>
                                        <p:cTn id="59" dur="500" fill="hold"/>
                                        <p:tgtEl>
                                          <p:spTgt spid="16"/>
                                        </p:tgtEl>
                                        <p:attrNameLst>
                                          <p:attrName>ppt_x</p:attrName>
                                          <p:attrName>ppt_y</p:attrName>
                                        </p:attrNameLst>
                                      </p:cBhvr>
                                      <p:rCtr x="-781" y="23356"/>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1.875E-6 -7.40741E-7 L 0.22422 0.45093 " pathEditMode="relative" rAng="0" ptsTypes="AA">
                                      <p:cBhvr>
                                        <p:cTn id="63" dur="500" fill="hold"/>
                                        <p:tgtEl>
                                          <p:spTgt spid="18"/>
                                        </p:tgtEl>
                                        <p:attrNameLst>
                                          <p:attrName>ppt_x</p:attrName>
                                          <p:attrName>ppt_y</p:attrName>
                                        </p:attrNameLst>
                                      </p:cBhvr>
                                      <p:rCtr x="11211" y="22546"/>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4.58333E-6 3.7037E-7 L -0.31848 0.47222 " pathEditMode="relative" rAng="0" ptsTypes="AA">
                                      <p:cBhvr>
                                        <p:cTn id="67" dur="500" fill="hold"/>
                                        <p:tgtEl>
                                          <p:spTgt spid="20"/>
                                        </p:tgtEl>
                                        <p:attrNameLst>
                                          <p:attrName>ppt_x</p:attrName>
                                          <p:attrName>ppt_y</p:attrName>
                                        </p:attrNameLst>
                                      </p:cBhvr>
                                      <p:rCtr x="-15924" y="23611"/>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44444E-6 L -0.03112 0.49606 " pathEditMode="relative" rAng="0" ptsTypes="AA">
                                      <p:cBhvr>
                                        <p:cTn id="71" dur="500" fill="hold"/>
                                        <p:tgtEl>
                                          <p:spTgt spid="22"/>
                                        </p:tgtEl>
                                        <p:attrNameLst>
                                          <p:attrName>ppt_x</p:attrName>
                                          <p:attrName>ppt_y</p:attrName>
                                        </p:attrNameLst>
                                      </p:cBhvr>
                                      <p:rCtr x="-1563" y="24792"/>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2.08333E-7 4.44444E-6 L 0.37031 0.32361 " pathEditMode="relative" rAng="0" ptsTypes="AA">
                                      <p:cBhvr>
                                        <p:cTn id="75" dur="500" fill="hold"/>
                                        <p:tgtEl>
                                          <p:spTgt spid="24"/>
                                        </p:tgtEl>
                                        <p:attrNameLst>
                                          <p:attrName>ppt_x</p:attrName>
                                          <p:attrName>ppt_y</p:attrName>
                                        </p:attrNameLst>
                                      </p:cBhvr>
                                      <p:rCtr x="18516" y="16181"/>
                                    </p:animMotion>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2.70833E-6 -3.33333E-6 L -0.01367 0.49121 " pathEditMode="relative" rAng="0" ptsTypes="AA">
                                      <p:cBhvr>
                                        <p:cTn id="79" dur="500" fill="hold"/>
                                        <p:tgtEl>
                                          <p:spTgt spid="26"/>
                                        </p:tgtEl>
                                        <p:attrNameLst>
                                          <p:attrName>ppt_x</p:attrName>
                                          <p:attrName>ppt_y</p:attrName>
                                        </p:attrNameLst>
                                      </p:cBhvr>
                                      <p:rCtr x="-690" y="245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p:bldP spid="6" grpId="1" animBg="1"/>
      <p:bldP spid="6" grpId="2" animBg="1"/>
      <p:bldP spid="7" grpId="1" animBg="1"/>
      <p:bldP spid="7"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DE2964B3-CD65-412E-B134-84ECE9422224}"/>
              </a:ext>
            </a:extLst>
          </p:cNvPr>
          <p:cNvSpPr txBox="1"/>
          <p:nvPr/>
        </p:nvSpPr>
        <p:spPr>
          <a:xfrm>
            <a:off x="154745" y="330835"/>
            <a:ext cx="11968675" cy="1076325"/>
          </a:xfrm>
          <a:prstGeom prst="rect">
            <a:avLst/>
          </a:prstGeom>
          <a:solidFill>
            <a:srgbClr val="00B0F0"/>
          </a:solidFill>
        </p:spPr>
        <p:txBody>
          <a:bodyPr wrap="square" rtlCol="0" anchor="t">
            <a:spAutoFit/>
          </a:bodyPr>
          <a:lstStyle/>
          <a:p>
            <a:r>
              <a:rPr lang="en-US" sz="3200" b="1" dirty="0">
                <a:solidFill>
                  <a:srgbClr val="FFFF00"/>
                </a:solidFill>
                <a:latin typeface="Arial-Rounded" panose="020B0500000000000000" pitchFamily="34" charset="0"/>
                <a:cs typeface="Arial-Rounded" panose="020B0500000000000000" pitchFamily="34" charset="0"/>
              </a:rPr>
              <a:t>2. </a:t>
            </a:r>
            <a:r>
              <a:rPr lang="en-US" sz="3200" b="1" dirty="0" err="1">
                <a:solidFill>
                  <a:srgbClr val="FFFF00"/>
                </a:solidFill>
                <a:latin typeface="Arial-Rounded" panose="020B0500000000000000" pitchFamily="34" charset="0"/>
                <a:cs typeface="Arial-Rounded" panose="020B0500000000000000" pitchFamily="34" charset="0"/>
              </a:rPr>
              <a:t>Chọn</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từ</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ngữ</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chỉ</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hoạt</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động</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đã</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tìm</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được</a:t>
            </a:r>
            <a:r>
              <a:rPr lang="en-US" sz="3200" b="1" dirty="0">
                <a:solidFill>
                  <a:srgbClr val="FFFF00"/>
                </a:solidFill>
                <a:latin typeface="Arial-Rounded" panose="020B0500000000000000" pitchFamily="34" charset="0"/>
                <a:cs typeface="Arial-Rounded" panose="020B0500000000000000" pitchFamily="34" charset="0"/>
              </a:rPr>
              <a:t> ở </a:t>
            </a:r>
            <a:r>
              <a:rPr lang="en-US" sz="3200" b="1" dirty="0" err="1">
                <a:solidFill>
                  <a:srgbClr val="FFFF00"/>
                </a:solidFill>
                <a:latin typeface="Arial-Rounded" panose="020B0500000000000000" pitchFamily="34" charset="0"/>
                <a:cs typeface="Arial-Rounded" panose="020B0500000000000000" pitchFamily="34" charset="0"/>
              </a:rPr>
              <a:t>bài</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tập</a:t>
            </a:r>
            <a:r>
              <a:rPr lang="en-US" sz="3200" b="1" dirty="0">
                <a:solidFill>
                  <a:srgbClr val="FFFF00"/>
                </a:solidFill>
                <a:latin typeface="Arial-Rounded" panose="020B0500000000000000" pitchFamily="34" charset="0"/>
                <a:cs typeface="Arial-Rounded" panose="020B0500000000000000" pitchFamily="34" charset="0"/>
              </a:rPr>
              <a:t> 1 </a:t>
            </a:r>
            <a:r>
              <a:rPr lang="en-US" sz="3200" b="1" dirty="0" err="1">
                <a:solidFill>
                  <a:srgbClr val="FFFF00"/>
                </a:solidFill>
                <a:latin typeface="Arial-Rounded" panose="020B0500000000000000" pitchFamily="34" charset="0"/>
                <a:cs typeface="Arial-Rounded" panose="020B0500000000000000" pitchFamily="34" charset="0"/>
              </a:rPr>
              <a:t>thay</a:t>
            </a:r>
            <a:r>
              <a:rPr lang="en-US" sz="3200" b="1" dirty="0">
                <a:solidFill>
                  <a:srgbClr val="FFFF00"/>
                </a:solidFill>
                <a:latin typeface="Arial-Rounded" panose="020B0500000000000000" pitchFamily="34" charset="0"/>
                <a:cs typeface="Arial-Rounded" panose="020B0500000000000000" pitchFamily="34" charset="0"/>
              </a:rPr>
              <a:t> </a:t>
            </a:r>
            <a:r>
              <a:rPr lang="en-US" sz="3200" b="1" dirty="0" err="1">
                <a:solidFill>
                  <a:srgbClr val="FFFF00"/>
                </a:solidFill>
                <a:latin typeface="Arial-Rounded" panose="020B0500000000000000" pitchFamily="34" charset="0"/>
                <a:cs typeface="Arial-Rounded" panose="020B0500000000000000" pitchFamily="34" charset="0"/>
              </a:rPr>
              <a:t>cho</a:t>
            </a:r>
            <a:r>
              <a:rPr lang="en-US" sz="3200" b="1" dirty="0">
                <a:solidFill>
                  <a:srgbClr val="FFFF00"/>
                </a:solidFill>
                <a:latin typeface="Arial-Rounded" panose="020B0500000000000000" pitchFamily="34" charset="0"/>
                <a:cs typeface="Arial-Rounded" panose="020B0500000000000000" pitchFamily="34" charset="0"/>
              </a:rPr>
              <a:t> ô </a:t>
            </a:r>
            <a:r>
              <a:rPr lang="en-US" sz="3200" b="1" dirty="0" err="1">
                <a:solidFill>
                  <a:srgbClr val="FFFF00"/>
                </a:solidFill>
                <a:latin typeface="Arial-Rounded" panose="020B0500000000000000" pitchFamily="34" charset="0"/>
                <a:cs typeface="Arial-Rounded" panose="020B0500000000000000" pitchFamily="34" charset="0"/>
              </a:rPr>
              <a:t>vuông</a:t>
            </a:r>
            <a:r>
              <a:rPr lang="en-US" sz="3200" b="1" dirty="0">
                <a:solidFill>
                  <a:srgbClr val="FFFF00"/>
                </a:solidFill>
                <a:latin typeface="Arial-Rounded" panose="020B0500000000000000" pitchFamily="34" charset="0"/>
                <a:cs typeface="Arial-Rounded" panose="020B0500000000000000" pitchFamily="34" charset="0"/>
              </a:rPr>
              <a:t>:</a:t>
            </a:r>
          </a:p>
        </p:txBody>
      </p:sp>
      <p:grpSp>
        <p:nvGrpSpPr>
          <p:cNvPr id="18" name="Group 17">
            <a:extLst>
              <a:ext uri="{FF2B5EF4-FFF2-40B4-BE49-F238E27FC236}">
                <a16:creationId xmlns:a16="http://schemas.microsoft.com/office/drawing/2014/main" id="{0C59C36C-798D-4787-83FF-5FAF0CFF4104}"/>
              </a:ext>
            </a:extLst>
          </p:cNvPr>
          <p:cNvGrpSpPr/>
          <p:nvPr/>
        </p:nvGrpSpPr>
        <p:grpSpPr>
          <a:xfrm>
            <a:off x="154745" y="1547446"/>
            <a:ext cx="11968675" cy="1569660"/>
            <a:chOff x="154745" y="1547446"/>
            <a:chExt cx="11968675" cy="1569660"/>
          </a:xfrm>
        </p:grpSpPr>
        <p:sp>
          <p:nvSpPr>
            <p:cNvPr id="13" name="Rectangle: Rounded Corners 12">
              <a:extLst>
                <a:ext uri="{FF2B5EF4-FFF2-40B4-BE49-F238E27FC236}">
                  <a16:creationId xmlns:a16="http://schemas.microsoft.com/office/drawing/2014/main" id="{D92191D1-888D-4FA8-AD57-50FA9C66EBE0}"/>
                </a:ext>
              </a:extLst>
            </p:cNvPr>
            <p:cNvSpPr/>
            <p:nvPr/>
          </p:nvSpPr>
          <p:spPr>
            <a:xfrm>
              <a:off x="154745" y="1547446"/>
              <a:ext cx="8398412" cy="1569660"/>
            </a:xfrm>
            <a:prstGeom prst="roundRect">
              <a:avLst>
                <a:gd name="adj" fmla="val 3369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600"/>
                </a:spcBef>
                <a:spcAft>
                  <a:spcPts val="600"/>
                </a:spcAft>
              </a:pPr>
              <a:r>
                <a:rPr lang="en-US" sz="3200" b="0" i="0" u="none" strike="noStrike" dirty="0">
                  <a:solidFill>
                    <a:schemeClr val="tx1"/>
                  </a:solidFill>
                  <a:effectLst/>
                  <a:latin typeface="Times New Roman" panose="02020603050405020304" pitchFamily="18" charset="0"/>
                  <a:cs typeface="Times New Roman" panose="02020603050405020304" pitchFamily="18" charset="0"/>
                </a:rPr>
                <a:t>a. </a:t>
              </a:r>
              <a:r>
                <a:rPr lang="vi-VN" sz="3200" b="0" i="0" u="none" strike="noStrike" dirty="0">
                  <a:solidFill>
                    <a:schemeClr val="tx1"/>
                  </a:solidFill>
                  <a:effectLst/>
                  <a:latin typeface="Times New Roman" panose="02020603050405020304" pitchFamily="18" charset="0"/>
                  <a:cs typeface="Times New Roman" panose="02020603050405020304" pitchFamily="18" charset="0"/>
                </a:rPr>
                <a:t>Mẹ cho Hải cái bánh rất ngon. Hải mang</a:t>
              </a:r>
              <a:r>
                <a:rPr lang="en-US" sz="3200" dirty="0">
                  <a:solidFill>
                    <a:schemeClr val="tx1"/>
                  </a:solidFill>
                  <a:latin typeface="Times New Roman" panose="02020603050405020304" pitchFamily="18" charset="0"/>
                  <a:cs typeface="Times New Roman" panose="02020603050405020304" pitchFamily="18" charset="0"/>
                </a:rPr>
                <a:t> </a:t>
              </a:r>
              <a:r>
                <a:rPr lang="vi-VN" sz="3200" b="0" i="0" u="none" strike="noStrike" dirty="0">
                  <a:solidFill>
                    <a:schemeClr val="tx1"/>
                  </a:solidFill>
                  <a:effectLst/>
                  <a:latin typeface="Times New Roman" panose="02020603050405020304" pitchFamily="18" charset="0"/>
                  <a:cs typeface="Times New Roman" panose="02020603050405020304" pitchFamily="18" charset="0"/>
                </a:rPr>
                <a:t>đến cho Hà và Xuân cùng ăn. Mẹ khen: “Con biết</a:t>
              </a:r>
              <a:endParaRPr lang="en-US" sz="3200" b="0" i="0" u="none" strike="noStrike" dirty="0">
                <a:solidFill>
                  <a:schemeClr val="tx1"/>
                </a:solidFill>
                <a:effectLst/>
                <a:latin typeface="Times New Roman" panose="02020603050405020304" pitchFamily="18" charset="0"/>
                <a:cs typeface="Times New Roman" panose="02020603050405020304" pitchFamily="18" charset="0"/>
              </a:endParaRPr>
            </a:p>
            <a:p>
              <a:pPr algn="just" rtl="0">
                <a:spcBef>
                  <a:spcPts val="600"/>
                </a:spcBef>
                <a:spcAft>
                  <a:spcPts val="600"/>
                </a:spcAft>
              </a:pPr>
              <a:r>
                <a:rPr lang="en-US" sz="3200" b="0" i="0" u="none" strike="noStrike" dirty="0">
                  <a:solidFill>
                    <a:schemeClr val="tx1"/>
                  </a:solidFill>
                  <a:effectLst/>
                  <a:latin typeface="Times New Roman" panose="02020603050405020304" pitchFamily="18" charset="0"/>
                  <a:cs typeface="Times New Roman" panose="02020603050405020304" pitchFamily="18" charset="0"/>
                </a:rPr>
                <a:t>            </a:t>
              </a:r>
              <a:r>
                <a:rPr lang="vi-VN" sz="3200" b="0" i="0" u="none" strike="noStrike" dirty="0">
                  <a:solidFill>
                    <a:schemeClr val="tx1"/>
                  </a:solidFill>
                  <a:effectLst/>
                  <a:latin typeface="Times New Roman" panose="02020603050405020304" pitchFamily="18" charset="0"/>
                  <a:cs typeface="Times New Roman" panose="02020603050405020304" pitchFamily="18" charset="0"/>
                </a:rPr>
                <a:t>cùng bạn bè rồi đấy.”</a:t>
              </a:r>
              <a:endParaRPr lang="vi-VN" sz="3200" b="0" dirty="0">
                <a:solidFill>
                  <a:schemeClr val="tx1"/>
                </a:solidFill>
                <a:effectLst/>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288AC547-F4C2-47CF-A109-54EB2C933C00}"/>
                </a:ext>
              </a:extLst>
            </p:cNvPr>
            <p:cNvPicPr>
              <a:picLocks noChangeAspect="1"/>
            </p:cNvPicPr>
            <p:nvPr/>
          </p:nvPicPr>
          <p:blipFill>
            <a:blip r:embed="rId2"/>
            <a:stretch>
              <a:fillRect/>
            </a:stretch>
          </p:blipFill>
          <p:spPr>
            <a:xfrm>
              <a:off x="8693834" y="1547446"/>
              <a:ext cx="3429586" cy="1569659"/>
            </a:xfrm>
            <a:prstGeom prst="rect">
              <a:avLst/>
            </a:prstGeom>
          </p:spPr>
        </p:pic>
      </p:grpSp>
      <p:grpSp>
        <p:nvGrpSpPr>
          <p:cNvPr id="21" name="Group 20">
            <a:extLst>
              <a:ext uri="{FF2B5EF4-FFF2-40B4-BE49-F238E27FC236}">
                <a16:creationId xmlns:a16="http://schemas.microsoft.com/office/drawing/2014/main" id="{805BF127-73A0-438C-84DD-ECA561CD59B5}"/>
              </a:ext>
            </a:extLst>
          </p:cNvPr>
          <p:cNvGrpSpPr/>
          <p:nvPr/>
        </p:nvGrpSpPr>
        <p:grpSpPr>
          <a:xfrm>
            <a:off x="120455" y="3229191"/>
            <a:ext cx="12037254" cy="1657350"/>
            <a:chOff x="154745" y="3213547"/>
            <a:chExt cx="12037254" cy="1657350"/>
          </a:xfrm>
        </p:grpSpPr>
        <p:sp>
          <p:nvSpPr>
            <p:cNvPr id="14" name="Rectangle: Rounded Corners 13">
              <a:extLst>
                <a:ext uri="{FF2B5EF4-FFF2-40B4-BE49-F238E27FC236}">
                  <a16:creationId xmlns:a16="http://schemas.microsoft.com/office/drawing/2014/main" id="{C608DFF0-C16E-43DD-BF8C-8D9A58C0793B}"/>
                </a:ext>
              </a:extLst>
            </p:cNvPr>
            <p:cNvSpPr/>
            <p:nvPr/>
          </p:nvSpPr>
          <p:spPr>
            <a:xfrm>
              <a:off x="154745" y="3257392"/>
              <a:ext cx="8398412" cy="1569660"/>
            </a:xfrm>
            <a:prstGeom prst="roundRect">
              <a:avLst>
                <a:gd name="adj" fmla="val 33695"/>
              </a:avLst>
            </a:prstGeom>
            <a:solidFill>
              <a:srgbClr val="AFE4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600"/>
                </a:spcBef>
                <a:spcAft>
                  <a:spcPts val="600"/>
                </a:spcAft>
              </a:pPr>
              <a:r>
                <a:rPr lang="en-US" sz="3200" b="0" i="0" u="none" strike="noStrike" dirty="0">
                  <a:solidFill>
                    <a:srgbClr val="0000FF"/>
                  </a:solidFill>
                  <a:effectLst/>
                  <a:latin typeface="Times New Roman" panose="02020603050405020304" pitchFamily="18" charset="0"/>
                  <a:cs typeface="Times New Roman" panose="02020603050405020304" pitchFamily="18" charset="0"/>
                </a:rPr>
                <a:t>b</a:t>
              </a:r>
              <a:r>
                <a:rPr lang="vi-VN" sz="3200" b="0" i="0" u="none" strike="noStrike" dirty="0">
                  <a:solidFill>
                    <a:srgbClr val="0000FF"/>
                  </a:solidFill>
                  <a:effectLst/>
                  <a:latin typeface="Times New Roman" panose="02020603050405020304" pitchFamily="18" charset="0"/>
                  <a:cs typeface="Times New Roman" panose="02020603050405020304" pitchFamily="18" charset="0"/>
                </a:rPr>
                <a:t>. Biết Hải ốm, phải nghỉ học, Xuân mang sách vở sang, giảng bài cho bạn. Hải xúc động vì bạn đã </a:t>
              </a:r>
              <a:r>
                <a:rPr lang="en-US" sz="3200" b="0" i="0" u="none" strike="noStrike" dirty="0">
                  <a:solidFill>
                    <a:srgbClr val="0000FF"/>
                  </a:solidFill>
                  <a:effectLst/>
                  <a:latin typeface="Times New Roman" panose="02020603050405020304" pitchFamily="18" charset="0"/>
                  <a:cs typeface="Times New Roman" panose="02020603050405020304" pitchFamily="18" charset="0"/>
                </a:rPr>
                <a:t>      </a:t>
              </a:r>
              <a:r>
                <a:rPr lang="vi-VN" sz="3200" b="0" i="0" u="none" strike="noStrike" dirty="0">
                  <a:solidFill>
                    <a:srgbClr val="0000FF"/>
                  </a:solidFill>
                  <a:effectLst/>
                  <a:latin typeface="Times New Roman" panose="02020603050405020304" pitchFamily="18" charset="0"/>
                  <a:cs typeface="Times New Roman" panose="02020603050405020304" pitchFamily="18" charset="0"/>
                </a:rPr>
                <a:t> </a:t>
              </a:r>
              <a:r>
                <a:rPr lang="en-US" sz="3200" b="0" i="0" u="none" strike="noStrike" dirty="0">
                  <a:solidFill>
                    <a:srgbClr val="0000FF"/>
                  </a:solidFill>
                  <a:effectLst/>
                  <a:latin typeface="Times New Roman" panose="02020603050405020304" pitchFamily="18" charset="0"/>
                  <a:cs typeface="Times New Roman" panose="02020603050405020304" pitchFamily="18" charset="0"/>
                </a:rPr>
                <a:t>      </a:t>
              </a:r>
              <a:r>
                <a:rPr lang="vi-VN" sz="3200" b="0" i="0" u="none" strike="noStrike" dirty="0">
                  <a:solidFill>
                    <a:srgbClr val="0000FF"/>
                  </a:solidFill>
                  <a:effectLst/>
                  <a:latin typeface="Times New Roman" panose="02020603050405020304" pitchFamily="18" charset="0"/>
                  <a:cs typeface="Times New Roman" panose="02020603050405020304" pitchFamily="18" charset="0"/>
                </a:rPr>
                <a:t>khi mình bị ốm.</a:t>
              </a:r>
              <a:endParaRPr lang="vi-VN" sz="3200" b="0" dirty="0">
                <a:solidFill>
                  <a:srgbClr val="0000FF"/>
                </a:solidFill>
                <a:effectLst/>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D7B892CF-8B00-46D2-BC84-AA7D45D1B5DD}"/>
                </a:ext>
              </a:extLst>
            </p:cNvPr>
            <p:cNvPicPr>
              <a:picLocks noChangeAspect="1"/>
            </p:cNvPicPr>
            <p:nvPr/>
          </p:nvPicPr>
          <p:blipFill>
            <a:blip r:embed="rId3"/>
            <a:stretch>
              <a:fillRect/>
            </a:stretch>
          </p:blipFill>
          <p:spPr>
            <a:xfrm>
              <a:off x="8693834" y="3213547"/>
              <a:ext cx="3498165" cy="1657350"/>
            </a:xfrm>
            <a:prstGeom prst="rect">
              <a:avLst/>
            </a:prstGeom>
          </p:spPr>
        </p:pic>
      </p:grpSp>
      <p:grpSp>
        <p:nvGrpSpPr>
          <p:cNvPr id="24" name="Group 23">
            <a:extLst>
              <a:ext uri="{FF2B5EF4-FFF2-40B4-BE49-F238E27FC236}">
                <a16:creationId xmlns:a16="http://schemas.microsoft.com/office/drawing/2014/main" id="{E18C782E-A179-47CC-966D-6752B1EEECF8}"/>
              </a:ext>
            </a:extLst>
          </p:cNvPr>
          <p:cNvGrpSpPr/>
          <p:nvPr/>
        </p:nvGrpSpPr>
        <p:grpSpPr>
          <a:xfrm>
            <a:off x="154745" y="5094673"/>
            <a:ext cx="12037255" cy="1627042"/>
            <a:chOff x="154745" y="4953993"/>
            <a:chExt cx="12037255" cy="1627042"/>
          </a:xfrm>
        </p:grpSpPr>
        <p:sp>
          <p:nvSpPr>
            <p:cNvPr id="15" name="Rectangle: Rounded Corners 14">
              <a:extLst>
                <a:ext uri="{FF2B5EF4-FFF2-40B4-BE49-F238E27FC236}">
                  <a16:creationId xmlns:a16="http://schemas.microsoft.com/office/drawing/2014/main" id="{F29927F3-F168-4AF9-AAC9-D6530575536F}"/>
                </a:ext>
              </a:extLst>
            </p:cNvPr>
            <p:cNvSpPr/>
            <p:nvPr/>
          </p:nvSpPr>
          <p:spPr>
            <a:xfrm>
              <a:off x="154745" y="5011375"/>
              <a:ext cx="8721970" cy="1569660"/>
            </a:xfrm>
            <a:prstGeom prst="roundRect">
              <a:avLst>
                <a:gd name="adj" fmla="val 33695"/>
              </a:avLst>
            </a:prstGeom>
            <a:solidFill>
              <a:srgbClr val="B2DE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600"/>
                </a:spcBef>
                <a:spcAft>
                  <a:spcPts val="600"/>
                </a:spcAft>
              </a:pPr>
              <a:r>
                <a:rPr lang="en-US" sz="3200" b="0" i="0" u="none" strike="noStrike" dirty="0">
                  <a:solidFill>
                    <a:srgbClr val="6600FF"/>
                  </a:solidFill>
                  <a:effectLst/>
                  <a:latin typeface="Times New Roman" panose="02020603050405020304" pitchFamily="18" charset="0"/>
                  <a:cs typeface="Times New Roman" panose="02020603050405020304" pitchFamily="18" charset="0"/>
                </a:rPr>
                <a:t>c</a:t>
              </a:r>
              <a:r>
                <a:rPr lang="vi-VN" sz="3200" b="0" i="0" u="none" strike="noStrike" dirty="0">
                  <a:solidFill>
                    <a:srgbClr val="6600FF"/>
                  </a:solidFill>
                  <a:effectLst/>
                  <a:latin typeface="Times New Roman" panose="02020603050405020304" pitchFamily="18" charset="0"/>
                  <a:cs typeface="Times New Roman" panose="02020603050405020304" pitchFamily="18" charset="0"/>
                </a:rPr>
                <a:t>. Hải và Xuân đều muốn ngồi bàn đầu. Nhưng ở đó chỉ còn một chỗ. Xuân xin </a:t>
              </a:r>
              <a:r>
                <a:rPr lang="en-US" sz="3200" b="0" i="0" u="none" strike="noStrike" dirty="0" err="1">
                  <a:solidFill>
                    <a:srgbClr val="6600FF"/>
                  </a:solidFill>
                  <a:effectLst/>
                  <a:latin typeface="Times New Roman" panose="02020603050405020304" pitchFamily="18" charset="0"/>
                  <a:cs typeface="Times New Roman" panose="02020603050405020304" pitchFamily="18" charset="0"/>
                </a:rPr>
                <a:t>cô</a:t>
              </a:r>
              <a:r>
                <a:rPr lang="vi-VN" sz="3200" b="0" i="0" u="none" strike="noStrike" dirty="0">
                  <a:solidFill>
                    <a:srgbClr val="6600FF"/>
                  </a:solidFill>
                  <a:effectLst/>
                  <a:latin typeface="Times New Roman" panose="02020603050405020304" pitchFamily="18" charset="0"/>
                  <a:cs typeface="Times New Roman" panose="02020603050405020304" pitchFamily="18" charset="0"/>
                </a:rPr>
                <a:t> cho Hải được</a:t>
              </a:r>
              <a:r>
                <a:rPr lang="en-US" sz="3200" dirty="0">
                  <a:solidFill>
                    <a:srgbClr val="6600FF"/>
                  </a:solidFill>
                  <a:latin typeface="Times New Roman" panose="02020603050405020304" pitchFamily="18" charset="0"/>
                  <a:cs typeface="Times New Roman" panose="02020603050405020304" pitchFamily="18" charset="0"/>
                </a:rPr>
                <a:t> </a:t>
              </a:r>
              <a:r>
                <a:rPr lang="vi-VN" sz="3200" b="0" i="0" u="none" strike="noStrike" dirty="0">
                  <a:solidFill>
                    <a:srgbClr val="6600FF"/>
                  </a:solidFill>
                  <a:effectLst/>
                  <a:latin typeface="Times New Roman" panose="02020603050405020304" pitchFamily="18" charset="0"/>
                  <a:cs typeface="Times New Roman" panose="02020603050405020304" pitchFamily="18" charset="0"/>
                </a:rPr>
                <a:t>ngồi chỗ mới. Cô khen Xuân đã biế</a:t>
              </a:r>
              <a:r>
                <a:rPr lang="en-US" sz="3200" b="0" i="0" u="none" strike="noStrike" dirty="0">
                  <a:solidFill>
                    <a:srgbClr val="6600FF"/>
                  </a:solidFill>
                  <a:effectLst/>
                  <a:latin typeface="Times New Roman" panose="02020603050405020304" pitchFamily="18" charset="0"/>
                  <a:cs typeface="Times New Roman" panose="02020603050405020304" pitchFamily="18" charset="0"/>
                </a:rPr>
                <a:t>t                    </a:t>
              </a:r>
              <a:r>
                <a:rPr lang="vi-VN" sz="3200" b="0" i="0" u="none" strike="noStrike" dirty="0">
                  <a:solidFill>
                    <a:srgbClr val="6600FF"/>
                  </a:solidFill>
                  <a:effectLst/>
                  <a:latin typeface="Times New Roman" panose="02020603050405020304" pitchFamily="18" charset="0"/>
                  <a:cs typeface="Times New Roman" panose="02020603050405020304" pitchFamily="18" charset="0"/>
                </a:rPr>
                <a:t>.</a:t>
              </a:r>
              <a:endParaRPr lang="vi-VN" sz="3200" b="0" dirty="0">
                <a:solidFill>
                  <a:srgbClr val="6600FF"/>
                </a:solidFill>
                <a:effectLst/>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11A2A72-30AF-4CC6-901C-6CCEFD40925E}"/>
                </a:ext>
              </a:extLst>
            </p:cNvPr>
            <p:cNvPicPr>
              <a:picLocks noChangeAspect="1"/>
            </p:cNvPicPr>
            <p:nvPr/>
          </p:nvPicPr>
          <p:blipFill>
            <a:blip r:embed="rId4"/>
            <a:stretch>
              <a:fillRect/>
            </a:stretch>
          </p:blipFill>
          <p:spPr>
            <a:xfrm>
              <a:off x="9031458" y="4953993"/>
              <a:ext cx="3160542" cy="1627042"/>
            </a:xfrm>
            <a:prstGeom prst="rect">
              <a:avLst/>
            </a:prstGeom>
          </p:spPr>
        </p:pic>
      </p:grpSp>
      <p:sp>
        <p:nvSpPr>
          <p:cNvPr id="25" name="Title 1">
            <a:extLst>
              <a:ext uri="{FF2B5EF4-FFF2-40B4-BE49-F238E27FC236}">
                <a16:creationId xmlns:a16="http://schemas.microsoft.com/office/drawing/2014/main" id="{B0C65CEA-66CA-4AA8-8F5A-DB75A7EC8452}"/>
              </a:ext>
            </a:extLst>
          </p:cNvPr>
          <p:cNvSpPr>
            <a:spLocks noGrp="1"/>
          </p:cNvSpPr>
          <p:nvPr>
            <p:ph type="title"/>
          </p:nvPr>
        </p:nvSpPr>
        <p:spPr>
          <a:xfrm>
            <a:off x="331764" y="2613688"/>
            <a:ext cx="1482968" cy="623714"/>
          </a:xfrm>
        </p:spPr>
        <p:txBody>
          <a:bodyPr>
            <a:normAutofit/>
          </a:bodyPr>
          <a:lstStyle/>
          <a:p>
            <a:r>
              <a:rPr lang="en-US" sz="3200" dirty="0">
                <a:solidFill>
                  <a:srgbClr val="FF0000"/>
                </a:solidFill>
                <a:latin typeface="Times New Roman" panose="02020603050405020304" pitchFamily="18" charset="0"/>
                <a:cs typeface="Times New Roman" panose="02020603050405020304" pitchFamily="18" charset="0"/>
              </a:rPr>
              <a:t>chia </a:t>
            </a:r>
            <a:r>
              <a:rPr lang="en-US" sz="3200" dirty="0" err="1">
                <a:solidFill>
                  <a:srgbClr val="FF0000"/>
                </a:solidFill>
                <a:latin typeface="Times New Roman" panose="02020603050405020304" pitchFamily="18" charset="0"/>
                <a:cs typeface="Times New Roman" panose="02020603050405020304" pitchFamily="18" charset="0"/>
              </a:rPr>
              <a:t>sẻ</a:t>
            </a:r>
            <a:r>
              <a:rPr lang="en-US" sz="3200" dirty="0">
                <a:solidFill>
                  <a:srgbClr val="FF0000"/>
                </a:solidFill>
                <a:latin typeface="Times New Roman" panose="02020603050405020304" pitchFamily="18" charset="0"/>
                <a:cs typeface="Times New Roman" panose="02020603050405020304" pitchFamily="18" charset="0"/>
              </a:rPr>
              <a:t> </a:t>
            </a:r>
          </a:p>
        </p:txBody>
      </p:sp>
      <p:sp>
        <p:nvSpPr>
          <p:cNvPr id="26" name="Title 1">
            <a:extLst>
              <a:ext uri="{FF2B5EF4-FFF2-40B4-BE49-F238E27FC236}">
                <a16:creationId xmlns:a16="http://schemas.microsoft.com/office/drawing/2014/main" id="{3510EC59-C024-4C76-A199-B47CD85645E0}"/>
              </a:ext>
            </a:extLst>
          </p:cNvPr>
          <p:cNvSpPr txBox="1">
            <a:spLocks/>
          </p:cNvSpPr>
          <p:nvPr/>
        </p:nvSpPr>
        <p:spPr>
          <a:xfrm>
            <a:off x="753795" y="4272867"/>
            <a:ext cx="1511103" cy="623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FF0000"/>
                </a:solidFill>
                <a:latin typeface="Times New Roman" panose="02020603050405020304" pitchFamily="18" charset="0"/>
                <a:cs typeface="Times New Roman" panose="02020603050405020304" pitchFamily="18" charset="0"/>
              </a:rPr>
              <a:t>giúp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đỡ</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0" name="Title 1">
            <a:extLst>
              <a:ext uri="{FF2B5EF4-FFF2-40B4-BE49-F238E27FC236}">
                <a16:creationId xmlns:a16="http://schemas.microsoft.com/office/drawing/2014/main" id="{2595FC6F-3479-4B57-9A6D-83FB4E5A9473}"/>
              </a:ext>
            </a:extLst>
          </p:cNvPr>
          <p:cNvSpPr txBox="1">
            <a:spLocks/>
          </p:cNvSpPr>
          <p:nvPr/>
        </p:nvSpPr>
        <p:spPr>
          <a:xfrm>
            <a:off x="6307894" y="6126137"/>
            <a:ext cx="2245263" cy="6237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err="1">
                <a:solidFill>
                  <a:srgbClr val="FF0000"/>
                </a:solidFill>
                <a:latin typeface="Times New Roman" panose="02020603050405020304" pitchFamily="18" charset="0"/>
                <a:cs typeface="Times New Roman" panose="02020603050405020304" pitchFamily="18" charset="0"/>
              </a:rPr>
              <a:t>nhường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bạn</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5F186F2C-3D93-45C4-B1BB-E899941170AF}"/>
              </a:ext>
            </a:extLst>
          </p:cNvPr>
          <p:cNvSpPr/>
          <p:nvPr/>
        </p:nvSpPr>
        <p:spPr>
          <a:xfrm>
            <a:off x="753795" y="2613688"/>
            <a:ext cx="633046" cy="481925"/>
          </a:xfrm>
          <a:prstGeom prst="rect">
            <a:avLst/>
          </a:prstGeom>
          <a:solidFill>
            <a:srgbClr val="F22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E9BFC74-C211-4016-A025-6255CC2D430D}"/>
              </a:ext>
            </a:extLst>
          </p:cNvPr>
          <p:cNvSpPr/>
          <p:nvPr/>
        </p:nvSpPr>
        <p:spPr>
          <a:xfrm>
            <a:off x="1157068" y="4303644"/>
            <a:ext cx="724486" cy="510916"/>
          </a:xfrm>
          <a:prstGeom prst="rect">
            <a:avLst/>
          </a:prstGeom>
          <a:solidFill>
            <a:srgbClr val="F22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6A10CEE-BB31-4963-AFEF-7DA8D55B1799}"/>
              </a:ext>
            </a:extLst>
          </p:cNvPr>
          <p:cNvSpPr/>
          <p:nvPr/>
        </p:nvSpPr>
        <p:spPr>
          <a:xfrm>
            <a:off x="6449746" y="6197031"/>
            <a:ext cx="633046" cy="481925"/>
          </a:xfrm>
          <a:prstGeom prst="rect">
            <a:avLst/>
          </a:prstGeom>
          <a:solidFill>
            <a:srgbClr val="F22C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43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14" presetClass="entr" presetSubtype="10" fill="hold" grpId="1"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grpId="1"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randombar(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4" presetClass="entr" presetSubtype="10" fill="hold" grpId="1"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randombar(horizont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xit" presetSubtype="0" fill="hold" grpId="0" nodeType="clickEffect">
                                  <p:stCondLst>
                                    <p:cond delay="0"/>
                                  </p:stCondLst>
                                  <p:childTnLst>
                                    <p:anim calcmode="lin" valueType="num">
                                      <p:cBhvr>
                                        <p:cTn id="37" dur="500"/>
                                        <p:tgtEl>
                                          <p:spTgt spid="31"/>
                                        </p:tgtEl>
                                        <p:attrNameLst>
                                          <p:attrName>ppt_w</p:attrName>
                                        </p:attrNameLst>
                                      </p:cBhvr>
                                      <p:tavLst>
                                        <p:tav tm="0">
                                          <p:val>
                                            <p:strVal val="ppt_w"/>
                                          </p:val>
                                        </p:tav>
                                        <p:tav tm="100000">
                                          <p:val>
                                            <p:strVal val="ppt_w*0.70"/>
                                          </p:val>
                                        </p:tav>
                                      </p:tavLst>
                                    </p:anim>
                                    <p:anim calcmode="lin" valueType="num">
                                      <p:cBhvr>
                                        <p:cTn id="38" dur="500"/>
                                        <p:tgtEl>
                                          <p:spTgt spid="31"/>
                                        </p:tgtEl>
                                        <p:attrNameLst>
                                          <p:attrName>ppt_h</p:attrName>
                                        </p:attrNameLst>
                                      </p:cBhvr>
                                      <p:tavLst>
                                        <p:tav tm="0">
                                          <p:val>
                                            <p:strVal val="ppt_h"/>
                                          </p:val>
                                        </p:tav>
                                        <p:tav tm="100000">
                                          <p:val>
                                            <p:strVal val="ppt_h"/>
                                          </p:val>
                                        </p:tav>
                                      </p:tavLst>
                                    </p:anim>
                                    <p:animEffect transition="out" filter="fade">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par>
                                <p:cTn id="41" presetID="42"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anim calcmode="lin" valueType="num">
                                      <p:cBhvr>
                                        <p:cTn id="44" dur="500" fill="hold"/>
                                        <p:tgtEl>
                                          <p:spTgt spid="25"/>
                                        </p:tgtEl>
                                        <p:attrNameLst>
                                          <p:attrName>ppt_x</p:attrName>
                                        </p:attrNameLst>
                                      </p:cBhvr>
                                      <p:tavLst>
                                        <p:tav tm="0">
                                          <p:val>
                                            <p:strVal val="#ppt_x"/>
                                          </p:val>
                                        </p:tav>
                                        <p:tav tm="100000">
                                          <p:val>
                                            <p:strVal val="#ppt_x"/>
                                          </p:val>
                                        </p:tav>
                                      </p:tavLst>
                                    </p:anim>
                                    <p:anim calcmode="lin" valueType="num">
                                      <p:cBhvr>
                                        <p:cTn id="4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5" presetClass="exit" presetSubtype="0" fill="hold" grpId="0" nodeType="clickEffect">
                                  <p:stCondLst>
                                    <p:cond delay="0"/>
                                  </p:stCondLst>
                                  <p:childTnLst>
                                    <p:anim calcmode="lin" valueType="num">
                                      <p:cBhvr>
                                        <p:cTn id="49" dur="500"/>
                                        <p:tgtEl>
                                          <p:spTgt spid="32"/>
                                        </p:tgtEl>
                                        <p:attrNameLst>
                                          <p:attrName>ppt_w</p:attrName>
                                        </p:attrNameLst>
                                      </p:cBhvr>
                                      <p:tavLst>
                                        <p:tav tm="0">
                                          <p:val>
                                            <p:strVal val="ppt_w"/>
                                          </p:val>
                                        </p:tav>
                                        <p:tav tm="100000">
                                          <p:val>
                                            <p:strVal val="ppt_w*0.70"/>
                                          </p:val>
                                        </p:tav>
                                      </p:tavLst>
                                    </p:anim>
                                    <p:anim calcmode="lin" valueType="num">
                                      <p:cBhvr>
                                        <p:cTn id="50" dur="500"/>
                                        <p:tgtEl>
                                          <p:spTgt spid="32"/>
                                        </p:tgtEl>
                                        <p:attrNameLst>
                                          <p:attrName>ppt_h</p:attrName>
                                        </p:attrNameLst>
                                      </p:cBhvr>
                                      <p:tavLst>
                                        <p:tav tm="0">
                                          <p:val>
                                            <p:strVal val="ppt_h"/>
                                          </p:val>
                                        </p:tav>
                                        <p:tav tm="100000">
                                          <p:val>
                                            <p:strVal val="ppt_h"/>
                                          </p:val>
                                        </p:tav>
                                      </p:tavLst>
                                    </p:anim>
                                    <p:animEffect transition="out" filter="fade">
                                      <p:cBhvr>
                                        <p:cTn id="51" dur="500"/>
                                        <p:tgtEl>
                                          <p:spTgt spid="32"/>
                                        </p:tgtEl>
                                      </p:cBhvr>
                                    </p:animEffect>
                                    <p:set>
                                      <p:cBhvr>
                                        <p:cTn id="52" dur="1" fill="hold">
                                          <p:stCondLst>
                                            <p:cond delay="499"/>
                                          </p:stCondLst>
                                        </p:cTn>
                                        <p:tgtEl>
                                          <p:spTgt spid="32"/>
                                        </p:tgtEl>
                                        <p:attrNameLst>
                                          <p:attrName>style.visibility</p:attrName>
                                        </p:attrNameLst>
                                      </p:cBhvr>
                                      <p:to>
                                        <p:strVal val="hidden"/>
                                      </p:to>
                                    </p:set>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anim calcmode="lin" valueType="num">
                                      <p:cBhvr>
                                        <p:cTn id="56" dur="500" fill="hold"/>
                                        <p:tgtEl>
                                          <p:spTgt spid="26"/>
                                        </p:tgtEl>
                                        <p:attrNameLst>
                                          <p:attrName>ppt_x</p:attrName>
                                        </p:attrNameLst>
                                      </p:cBhvr>
                                      <p:tavLst>
                                        <p:tav tm="0">
                                          <p:val>
                                            <p:strVal val="#ppt_x"/>
                                          </p:val>
                                        </p:tav>
                                        <p:tav tm="100000">
                                          <p:val>
                                            <p:strVal val="#ppt_x"/>
                                          </p:val>
                                        </p:tav>
                                      </p:tavLst>
                                    </p:anim>
                                    <p:anim calcmode="lin" valueType="num">
                                      <p:cBhvr>
                                        <p:cTn id="5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5" presetClass="exit" presetSubtype="0" fill="hold" grpId="0" nodeType="clickEffect">
                                  <p:stCondLst>
                                    <p:cond delay="0"/>
                                  </p:stCondLst>
                                  <p:childTnLst>
                                    <p:anim calcmode="lin" valueType="num">
                                      <p:cBhvr>
                                        <p:cTn id="61" dur="500"/>
                                        <p:tgtEl>
                                          <p:spTgt spid="33"/>
                                        </p:tgtEl>
                                        <p:attrNameLst>
                                          <p:attrName>ppt_w</p:attrName>
                                        </p:attrNameLst>
                                      </p:cBhvr>
                                      <p:tavLst>
                                        <p:tav tm="0">
                                          <p:val>
                                            <p:strVal val="ppt_w"/>
                                          </p:val>
                                        </p:tav>
                                        <p:tav tm="100000">
                                          <p:val>
                                            <p:strVal val="ppt_w*0.70"/>
                                          </p:val>
                                        </p:tav>
                                      </p:tavLst>
                                    </p:anim>
                                    <p:anim calcmode="lin" valueType="num">
                                      <p:cBhvr>
                                        <p:cTn id="62" dur="500"/>
                                        <p:tgtEl>
                                          <p:spTgt spid="33"/>
                                        </p:tgtEl>
                                        <p:attrNameLst>
                                          <p:attrName>ppt_h</p:attrName>
                                        </p:attrNameLst>
                                      </p:cBhvr>
                                      <p:tavLst>
                                        <p:tav tm="0">
                                          <p:val>
                                            <p:strVal val="ppt_h"/>
                                          </p:val>
                                        </p:tav>
                                        <p:tav tm="100000">
                                          <p:val>
                                            <p:strVal val="ppt_h"/>
                                          </p:val>
                                        </p:tav>
                                      </p:tavLst>
                                    </p:anim>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par>
                                <p:cTn id="65" presetID="42"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anim calcmode="lin" valueType="num">
                                      <p:cBhvr>
                                        <p:cTn id="68" dur="500" fill="hold"/>
                                        <p:tgtEl>
                                          <p:spTgt spid="30"/>
                                        </p:tgtEl>
                                        <p:attrNameLst>
                                          <p:attrName>ppt_x</p:attrName>
                                        </p:attrNameLst>
                                      </p:cBhvr>
                                      <p:tavLst>
                                        <p:tav tm="0">
                                          <p:val>
                                            <p:strVal val="#ppt_x"/>
                                          </p:val>
                                        </p:tav>
                                        <p:tav tm="100000">
                                          <p:val>
                                            <p:strVal val="#ppt_x"/>
                                          </p:val>
                                        </p:tav>
                                      </p:tavLst>
                                    </p:anim>
                                    <p:anim calcmode="lin" valueType="num">
                                      <p:cBhvr>
                                        <p:cTn id="6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p:bldP spid="25" grpId="1"/>
      <p:bldP spid="25" grpId="2"/>
      <p:bldP spid="26" grpId="0"/>
      <p:bldP spid="26" grpId="1"/>
      <p:bldP spid="26" grpId="2"/>
      <p:bldP spid="30" grpId="0"/>
      <p:bldP spid="30" grpId="1"/>
      <p:bldP spid="30" grpId="2"/>
      <p:bldP spid="31" grpId="0" animBg="1"/>
      <p:bldP spid="31" grpId="1" animBg="1"/>
      <p:bldP spid="32" grpId="0" animBg="1"/>
      <p:bldP spid="32" grpId="1" animBg="1"/>
      <p:bldP spid="33" grpId="0" animBg="1"/>
      <p:bldP spid="33"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9D156A37-8C95-4AC0-AAEA-7EAD03FECF2C}"/>
              </a:ext>
            </a:extLst>
          </p:cNvPr>
          <p:cNvSpPr txBox="1"/>
          <p:nvPr/>
        </p:nvSpPr>
        <p:spPr>
          <a:xfrm>
            <a:off x="608378" y="186495"/>
            <a:ext cx="10741905" cy="584775"/>
          </a:xfrm>
          <a:prstGeom prst="rect">
            <a:avLst/>
          </a:prstGeom>
          <a:solidFill>
            <a:srgbClr val="FFFF00"/>
          </a:solidFill>
        </p:spPr>
        <p:txBody>
          <a:bodyPr wrap="square" rtlCol="0">
            <a:spAutoFit/>
          </a:bodyPr>
          <a:lstStyle/>
          <a:p>
            <a:r>
              <a:rPr lang="en-US" sz="3200" dirty="0">
                <a:solidFill>
                  <a:srgbClr val="0000FF"/>
                </a:solidFill>
                <a:latin typeface="Arial-Rounded" panose="020B0500000000000000" pitchFamily="34" charset="0"/>
                <a:cs typeface="Arial-Rounded" panose="020B0500000000000000" pitchFamily="34" charset="0"/>
              </a:rPr>
              <a:t>3. </a:t>
            </a:r>
            <a:r>
              <a:rPr lang="en-US" sz="3200" dirty="0" err="1">
                <a:solidFill>
                  <a:srgbClr val="0000FF"/>
                </a:solidFill>
                <a:latin typeface="Arial-Rounded" panose="020B0500000000000000" pitchFamily="34" charset="0"/>
                <a:cs typeface="Arial-Rounded" panose="020B0500000000000000" pitchFamily="34" charset="0"/>
              </a:rPr>
              <a:t>Đặt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một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câu</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nói</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về</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hoạt</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động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của</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các</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bạn</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trong</a:t>
            </a:r>
            <a:r>
              <a:rPr lang="en-US" sz="3200" dirty="0">
                <a:solidFill>
                  <a:srgbClr val="0000FF"/>
                </a:solidFill>
                <a:latin typeface="Arial-Rounded" panose="020B0500000000000000" pitchFamily="34" charset="0"/>
                <a:cs typeface="Arial-Rounded" panose="020B0500000000000000" pitchFamily="34" charset="0"/>
              </a:rPr>
              <a:t> </a:t>
            </a:r>
            <a:r>
              <a:rPr lang="en-US" sz="3200" dirty="0" err="1">
                <a:solidFill>
                  <a:srgbClr val="0000FF"/>
                </a:solidFill>
                <a:latin typeface="Arial-Rounded" panose="020B0500000000000000" pitchFamily="34" charset="0"/>
                <a:cs typeface="Arial-Rounded" panose="020B0500000000000000" pitchFamily="34" charset="0"/>
              </a:rPr>
              <a:t>tranh</a:t>
            </a:r>
            <a:r>
              <a:rPr lang="en-US" sz="3200" dirty="0">
                <a:solidFill>
                  <a:srgbClr val="0000FF"/>
                </a:solidFill>
                <a:latin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56261846-F114-4EEF-B46E-B3C205717677}"/>
              </a:ext>
            </a:extLst>
          </p:cNvPr>
          <p:cNvPicPr>
            <a:picLocks noChangeAspect="1"/>
          </p:cNvPicPr>
          <p:nvPr/>
        </p:nvPicPr>
        <p:blipFill>
          <a:blip r:embed="rId2"/>
          <a:stretch>
            <a:fillRect/>
          </a:stretch>
        </p:blipFill>
        <p:spPr>
          <a:xfrm>
            <a:off x="2954435" y="880388"/>
            <a:ext cx="6245836" cy="4405216"/>
          </a:xfrm>
          <a:prstGeom prst="rect">
            <a:avLst/>
          </a:prstGeom>
        </p:spPr>
      </p:pic>
      <p:sp>
        <p:nvSpPr>
          <p:cNvPr id="9" name="Title 1">
            <a:extLst>
              <a:ext uri="{FF2B5EF4-FFF2-40B4-BE49-F238E27FC236}">
                <a16:creationId xmlns:a16="http://schemas.microsoft.com/office/drawing/2014/main" id="{27090118-F40B-40DE-9913-782776491184}"/>
              </a:ext>
            </a:extLst>
          </p:cNvPr>
          <p:cNvSpPr>
            <a:spLocks noGrp="1"/>
          </p:cNvSpPr>
          <p:nvPr>
            <p:ph type="title"/>
          </p:nvPr>
        </p:nvSpPr>
        <p:spPr>
          <a:xfrm>
            <a:off x="2954435" y="5669280"/>
            <a:ext cx="6245836" cy="622551"/>
          </a:xfrm>
          <a:solidFill>
            <a:srgbClr val="92D050"/>
          </a:solidFill>
        </p:spPr>
        <p:txBody>
          <a:bodyPr>
            <a:normAutofit/>
          </a:bodyPr>
          <a:lstStyle/>
          <a:p>
            <a:r>
              <a:rPr lang="en-US" sz="2800" dirty="0">
                <a:solidFill>
                  <a:srgbClr val="FFFF00"/>
                </a:solidFill>
                <a:latin typeface="Arial-Rounded" panose="020B0500000000000000" pitchFamily="34" charset="0"/>
                <a:cs typeface="Arial-Rounded" panose="020B0500000000000000" pitchFamily="34" charset="0"/>
              </a:rPr>
              <a:t>Quan </a:t>
            </a:r>
            <a:r>
              <a:rPr lang="en-US" sz="2800" dirty="0" err="1">
                <a:solidFill>
                  <a:srgbClr val="FFFF00"/>
                </a:solidFill>
                <a:latin typeface="Arial-Rounded" panose="020B0500000000000000" pitchFamily="34" charset="0"/>
                <a:cs typeface="Arial-Rounded" panose="020B0500000000000000" pitchFamily="34" charset="0"/>
              </a:rPr>
              <a:t>sát</a:t>
            </a:r>
            <a:r>
              <a:rPr lang="en-US" sz="2800" dirty="0">
                <a:solidFill>
                  <a:srgbClr val="FFFF00"/>
                </a:solidFill>
                <a:latin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cs typeface="Arial-Rounded" panose="020B0500000000000000" pitchFamily="34" charset="0"/>
              </a:rPr>
              <a:t>tranh</a:t>
            </a:r>
            <a:r>
              <a:rPr lang="en-US" sz="2800" dirty="0">
                <a:solidFill>
                  <a:srgbClr val="FFFF00"/>
                </a:solidFill>
                <a:latin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cs typeface="Arial-Rounded" panose="020B0500000000000000" pitchFamily="34" charset="0"/>
              </a:rPr>
              <a:t>và</a:t>
            </a:r>
            <a:r>
              <a:rPr lang="en-US" sz="2800" dirty="0">
                <a:solidFill>
                  <a:srgbClr val="FFFF00"/>
                </a:solidFill>
                <a:latin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cs typeface="Arial-Rounded" panose="020B0500000000000000" pitchFamily="34" charset="0"/>
              </a:rPr>
              <a:t>nêu</a:t>
            </a:r>
            <a:r>
              <a:rPr lang="en-US" sz="2800" dirty="0">
                <a:solidFill>
                  <a:srgbClr val="FFFF00"/>
                </a:solidFill>
                <a:latin typeface="Arial-Rounded" panose="020B0500000000000000" pitchFamily="34" charset="0"/>
                <a:cs typeface="Arial-Rounded" panose="020B0500000000000000" pitchFamily="34" charset="0"/>
              </a:rPr>
              <a:t> </a:t>
            </a:r>
            <a:r>
              <a:rPr lang="en-US" sz="2800" dirty="0" err="1">
                <a:solidFill>
                  <a:srgbClr val="FFFF00"/>
                </a:solidFill>
                <a:latin typeface="Arial-Rounded" panose="020B0500000000000000" pitchFamily="34" charset="0"/>
                <a:cs typeface="Arial-Rounded" panose="020B0500000000000000" pitchFamily="34" charset="0"/>
              </a:rPr>
              <a:t>nội</a:t>
            </a:r>
            <a:r>
              <a:rPr lang="en-US" sz="2800" dirty="0">
                <a:solidFill>
                  <a:srgbClr val="FFFF00"/>
                </a:solidFill>
                <a:latin typeface="Arial-Rounded" panose="020B0500000000000000" pitchFamily="34" charset="0"/>
                <a:cs typeface="Arial-Rounded" panose="020B0500000000000000" pitchFamily="34" charset="0"/>
              </a:rPr>
              <a:t> dung </a:t>
            </a:r>
            <a:r>
              <a:rPr lang="en-US" sz="2800" dirty="0" err="1">
                <a:solidFill>
                  <a:srgbClr val="FFFF00"/>
                </a:solidFill>
                <a:latin typeface="Arial-Rounded" panose="020B0500000000000000" pitchFamily="34" charset="0"/>
                <a:cs typeface="Arial-Rounded" panose="020B0500000000000000" pitchFamily="34" charset="0"/>
              </a:rPr>
              <a:t>tranh</a:t>
            </a:r>
            <a:endParaRPr lang="en-US" sz="2800" dirty="0">
              <a:solidFill>
                <a:srgbClr val="FFFF00"/>
              </a:solidFill>
              <a:latin typeface="Arial-Rounded" panose="020B0500000000000000" pitchFamily="34" charset="0"/>
              <a:cs typeface="Arial-Rounded" panose="020B0500000000000000" pitchFamily="34" charset="0"/>
            </a:endParaRPr>
          </a:p>
        </p:txBody>
      </p:sp>
      <p:sp>
        <p:nvSpPr>
          <p:cNvPr id="10" name="Title 1">
            <a:extLst>
              <a:ext uri="{FF2B5EF4-FFF2-40B4-BE49-F238E27FC236}">
                <a16:creationId xmlns:a16="http://schemas.microsoft.com/office/drawing/2014/main" id="{A41BA167-037A-4404-90D3-4551F758AE3E}"/>
              </a:ext>
            </a:extLst>
          </p:cNvPr>
          <p:cNvSpPr txBox="1">
            <a:spLocks/>
          </p:cNvSpPr>
          <p:nvPr/>
        </p:nvSpPr>
        <p:spPr>
          <a:xfrm>
            <a:off x="3109070" y="5633517"/>
            <a:ext cx="5317588" cy="622551"/>
          </a:xfrm>
          <a:prstGeom prst="rect">
            <a:avLst/>
          </a:prstGeom>
          <a:solidFill>
            <a:srgbClr val="AFE4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rgbClr val="FF0000"/>
                </a:solidFill>
                <a:latin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cs typeface="Arial-Rounded" panose="020B0500000000000000" pitchFamily="34" charset="0"/>
              </a:rPr>
              <a:t> Lan </a:t>
            </a:r>
            <a:r>
              <a:rPr lang="en-US" sz="2800" dirty="0" err="1">
                <a:solidFill>
                  <a:srgbClr val="FF0000"/>
                </a:solidFill>
                <a:latin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Hải</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mượn</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cs typeface="Arial-Rounded" panose="020B0500000000000000" pitchFamily="34" charset="0"/>
              </a:rPr>
              <a:t>.</a:t>
            </a:r>
          </a:p>
        </p:txBody>
      </p:sp>
      <p:sp>
        <p:nvSpPr>
          <p:cNvPr id="11" name="Title 1">
            <a:extLst>
              <a:ext uri="{FF2B5EF4-FFF2-40B4-BE49-F238E27FC236}">
                <a16:creationId xmlns:a16="http://schemas.microsoft.com/office/drawing/2014/main" id="{D945CE49-88DA-46DF-BE7B-F419581E7CF7}"/>
              </a:ext>
            </a:extLst>
          </p:cNvPr>
          <p:cNvSpPr txBox="1">
            <a:spLocks/>
          </p:cNvSpPr>
          <p:nvPr/>
        </p:nvSpPr>
        <p:spPr>
          <a:xfrm>
            <a:off x="2954435" y="5677783"/>
            <a:ext cx="6245836" cy="622551"/>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rgbClr val="0000FF"/>
                </a:solidFill>
                <a:latin typeface="Arial-Rounded" panose="020B0500000000000000" pitchFamily="34" charset="0"/>
                <a:cs typeface="Arial-Rounded" panose="020B0500000000000000" pitchFamily="34" charset="0"/>
              </a:rPr>
              <a:t>Bạn</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gái</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cho</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bạn</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trai</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mượn</a:t>
            </a:r>
            <a:r>
              <a:rPr lang="en-US" sz="2800" dirty="0">
                <a:solidFill>
                  <a:srgbClr val="0000FF"/>
                </a:solidFill>
                <a:latin typeface="Arial-Rounded" panose="020B0500000000000000" pitchFamily="34" charset="0"/>
                <a:cs typeface="Arial-Rounded" panose="020B0500000000000000" pitchFamily="34" charset="0"/>
              </a:rPr>
              <a:t> </a:t>
            </a:r>
            <a:r>
              <a:rPr lang="en-US" sz="2800" dirty="0" err="1">
                <a:solidFill>
                  <a:srgbClr val="0000FF"/>
                </a:solidFill>
                <a:latin typeface="Arial-Rounded" panose="020B0500000000000000" pitchFamily="34" charset="0"/>
                <a:cs typeface="Arial-Rounded" panose="020B0500000000000000" pitchFamily="34" charset="0"/>
              </a:rPr>
              <a:t>bút</a:t>
            </a:r>
            <a:r>
              <a:rPr lang="en-US" sz="2800" dirty="0">
                <a:solidFill>
                  <a:srgbClr val="0000FF"/>
                </a:solidFill>
                <a:latin typeface="Arial-Rounded" panose="020B0500000000000000" pitchFamily="34" charset="0"/>
                <a:cs typeface="Arial-Rounded" panose="020B0500000000000000" pitchFamily="34" charset="0"/>
              </a:rPr>
              <a:t>.</a:t>
            </a:r>
          </a:p>
        </p:txBody>
      </p:sp>
      <p:sp>
        <p:nvSpPr>
          <p:cNvPr id="12" name="Title 1">
            <a:extLst>
              <a:ext uri="{FF2B5EF4-FFF2-40B4-BE49-F238E27FC236}">
                <a16:creationId xmlns:a16="http://schemas.microsoft.com/office/drawing/2014/main" id="{4A106C6F-D9B4-405C-B875-F7363FA10001}"/>
              </a:ext>
            </a:extLst>
          </p:cNvPr>
          <p:cNvSpPr txBox="1">
            <a:spLocks/>
          </p:cNvSpPr>
          <p:nvPr/>
        </p:nvSpPr>
        <p:spPr>
          <a:xfrm>
            <a:off x="2283546" y="5669280"/>
            <a:ext cx="8815864" cy="622551"/>
          </a:xfrm>
          <a:prstGeom prst="rect">
            <a:avLst/>
          </a:prstGeom>
          <a:solidFill>
            <a:srgbClr val="AFE4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solidFill>
                  <a:srgbClr val="FF0000"/>
                </a:solidFill>
                <a:latin typeface="Arial-Rounded" panose="020B0500000000000000" pitchFamily="34" charset="0"/>
                <a:cs typeface="Arial-Rounded" panose="020B0500000000000000" pitchFamily="34" charset="0"/>
              </a:rPr>
              <a:t>Đặt</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một</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câu</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nói</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về</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hoạt</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động</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của</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cs typeface="Arial-Rounded" panose="020B0500000000000000" pitchFamily="34" charset="0"/>
              </a:rPr>
              <a:t>tranh</a:t>
            </a:r>
            <a:endParaRPr lang="en-US" sz="2800" dirty="0">
              <a:solidFill>
                <a:srgbClr val="FF0000"/>
              </a:solidFill>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0898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3" nodeType="clickEffect">
                                  <p:stCondLst>
                                    <p:cond delay="0"/>
                                  </p:stCondLst>
                                  <p:childTnLst>
                                    <p:animEffect transition="out" filter="wipe(down)">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0" presetClass="exit" presetSubtype="0" accel="100000" fill="hold" grpId="3" nodeType="clickEffect">
                                  <p:stCondLst>
                                    <p:cond delay="0"/>
                                  </p:stCondLst>
                                  <p:childTnLst>
                                    <p:anim calcmode="lin" valueType="num">
                                      <p:cBhvr>
                                        <p:cTn id="28" dur="500"/>
                                        <p:tgtEl>
                                          <p:spTgt spid="11"/>
                                        </p:tgtEl>
                                        <p:attrNameLst>
                                          <p:attrName>ppt_w</p:attrName>
                                        </p:attrNameLst>
                                      </p:cBhvr>
                                      <p:tavLst>
                                        <p:tav tm="0">
                                          <p:val>
                                            <p:strVal val="ppt_w"/>
                                          </p:val>
                                        </p:tav>
                                        <p:tav tm="100000">
                                          <p:val>
                                            <p:strVal val="ppt_w+.3"/>
                                          </p:val>
                                        </p:tav>
                                      </p:tavLst>
                                    </p:anim>
                                    <p:anim calcmode="lin" valueType="num">
                                      <p:cBhvr>
                                        <p:cTn id="29" dur="500"/>
                                        <p:tgtEl>
                                          <p:spTgt spid="11"/>
                                        </p:tgtEl>
                                        <p:attrNameLst>
                                          <p:attrName>ppt_h</p:attrName>
                                        </p:attrNameLst>
                                      </p:cBhvr>
                                      <p:tavLst>
                                        <p:tav tm="0">
                                          <p:val>
                                            <p:strVal val="ppt_h"/>
                                          </p:val>
                                        </p:tav>
                                        <p:tav tm="100000">
                                          <p:val>
                                            <p:strVal val="ppt_h"/>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anim calcmode="lin" valueType="num">
                                      <p:cBhvr>
                                        <p:cTn id="35" dur="500" fill="hold"/>
                                        <p:tgtEl>
                                          <p:spTgt spid="12"/>
                                        </p:tgtEl>
                                        <p:attrNameLst>
                                          <p:attrName>ppt_x</p:attrName>
                                        </p:attrNameLst>
                                      </p:cBhvr>
                                      <p:tavLst>
                                        <p:tav tm="0">
                                          <p:val>
                                            <p:strVal val="#ppt_x"/>
                                          </p:val>
                                        </p:tav>
                                        <p:tav tm="100000">
                                          <p:val>
                                            <p:strVal val="#ppt_x"/>
                                          </p:val>
                                        </p:tav>
                                      </p:tavLst>
                                    </p:anim>
                                    <p:anim calcmode="lin" valueType="num">
                                      <p:cBhvr>
                                        <p:cTn id="3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7" presetClass="exit" presetSubtype="10" fill="hold" grpId="3" nodeType="clickEffect">
                                  <p:stCondLst>
                                    <p:cond delay="0"/>
                                  </p:stCondLst>
                                  <p:childTnLst>
                                    <p:anim calcmode="lin" valueType="num">
                                      <p:cBhvr>
                                        <p:cTn id="40" dur="500"/>
                                        <p:tgtEl>
                                          <p:spTgt spid="12"/>
                                        </p:tgtEl>
                                        <p:attrNameLst>
                                          <p:attrName>ppt_w</p:attrName>
                                        </p:attrNameLst>
                                      </p:cBhvr>
                                      <p:tavLst>
                                        <p:tav tm="0">
                                          <p:val>
                                            <p:strVal val="ppt_w"/>
                                          </p:val>
                                        </p:tav>
                                        <p:tav tm="100000">
                                          <p:val>
                                            <p:fltVal val="0"/>
                                          </p:val>
                                        </p:tav>
                                      </p:tavLst>
                                    </p:anim>
                                    <p:anim calcmode="lin" valueType="num">
                                      <p:cBhvr>
                                        <p:cTn id="41" dur="500"/>
                                        <p:tgtEl>
                                          <p:spTgt spid="12"/>
                                        </p:tgtEl>
                                        <p:attrNameLst>
                                          <p:attrName>ppt_h</p:attrName>
                                        </p:attrNameLst>
                                      </p:cBhvr>
                                      <p:tavLst>
                                        <p:tav tm="0">
                                          <p:val>
                                            <p:strVal val="ppt_h"/>
                                          </p:val>
                                        </p:tav>
                                        <p:tav tm="100000">
                                          <p:val>
                                            <p:strVal val="ppt_h"/>
                                          </p:val>
                                        </p:tav>
                                      </p:tavLst>
                                    </p:anim>
                                    <p:set>
                                      <p:cBhvr>
                                        <p:cTn id="42" dur="1" fill="hold">
                                          <p:stCondLst>
                                            <p:cond delay="499"/>
                                          </p:stCondLst>
                                        </p:cTn>
                                        <p:tgtEl>
                                          <p:spTgt spid="12"/>
                                        </p:tgtEl>
                                        <p:attrNameLst>
                                          <p:attrName>style.visibility</p:attrName>
                                        </p:attrNameLst>
                                      </p:cBhvr>
                                      <p:to>
                                        <p:strVal val="hidden"/>
                                      </p:to>
                                    </p:set>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anim calcmode="lin" valueType="num">
                                      <p:cBhvr>
                                        <p:cTn id="46" dur="500" fill="hold"/>
                                        <p:tgtEl>
                                          <p:spTgt spid="10"/>
                                        </p:tgtEl>
                                        <p:attrNameLst>
                                          <p:attrName>ppt_x</p:attrName>
                                        </p:attrNameLst>
                                      </p:cBhvr>
                                      <p:tavLst>
                                        <p:tav tm="0">
                                          <p:val>
                                            <p:strVal val="#ppt_x"/>
                                          </p:val>
                                        </p:tav>
                                        <p:tav tm="100000">
                                          <p:val>
                                            <p:strVal val="#ppt_x"/>
                                          </p:val>
                                        </p:tav>
                                      </p:tavLst>
                                    </p:anim>
                                    <p:anim calcmode="lin" valueType="num">
                                      <p:cBhvr>
                                        <p:cTn id="4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9" grpId="0" animBg="1"/>
      <p:bldP spid="9" grpId="1" animBg="1"/>
      <p:bldP spid="9" grpId="2" animBg="1"/>
      <p:bldP spid="9" grpId="3" animBg="1"/>
      <p:bldP spid="10" grpId="0" animBg="1"/>
      <p:bldP spid="10" grpId="1"/>
      <p:bldP spid="10" grpId="2"/>
      <p:bldP spid="11" grpId="0" animBg="1"/>
      <p:bldP spid="11" grpId="1" animBg="1"/>
      <p:bldP spid="11" grpId="2" animBg="1"/>
      <p:bldP spid="11" grpId="3" animBg="1"/>
      <p:bldP spid="12" grpId="0" animBg="1"/>
      <p:bldP spid="12" grpId="1"/>
      <p:bldP spid="12" grpId="2"/>
      <p:bldP spid="12" grpId="3"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6F7E56-7710-47E7-8B66-1EDD89E9FD14}"/>
              </a:ext>
            </a:extLst>
          </p:cNvPr>
          <p:cNvPicPr>
            <a:picLocks noChangeAspect="1"/>
          </p:cNvPicPr>
          <p:nvPr/>
        </p:nvPicPr>
        <p:blipFill>
          <a:blip r:embed="rId2"/>
          <a:stretch>
            <a:fillRect/>
          </a:stretch>
        </p:blipFill>
        <p:spPr>
          <a:xfrm>
            <a:off x="347663" y="42862"/>
            <a:ext cx="4943475" cy="3390900"/>
          </a:xfrm>
          <a:prstGeom prst="rect">
            <a:avLst/>
          </a:prstGeom>
        </p:spPr>
      </p:pic>
      <p:pic>
        <p:nvPicPr>
          <p:cNvPr id="6" name="Picture 5">
            <a:extLst>
              <a:ext uri="{FF2B5EF4-FFF2-40B4-BE49-F238E27FC236}">
                <a16:creationId xmlns:a16="http://schemas.microsoft.com/office/drawing/2014/main" id="{5FDB2EAD-FA72-4087-A950-096A14585042}"/>
              </a:ext>
            </a:extLst>
          </p:cNvPr>
          <p:cNvPicPr>
            <a:picLocks noChangeAspect="1"/>
          </p:cNvPicPr>
          <p:nvPr/>
        </p:nvPicPr>
        <p:blipFill>
          <a:blip r:embed="rId3"/>
          <a:stretch>
            <a:fillRect/>
          </a:stretch>
        </p:blipFill>
        <p:spPr>
          <a:xfrm>
            <a:off x="7753350" y="0"/>
            <a:ext cx="4438650" cy="3171825"/>
          </a:xfrm>
          <a:prstGeom prst="rect">
            <a:avLst/>
          </a:prstGeom>
        </p:spPr>
      </p:pic>
      <p:pic>
        <p:nvPicPr>
          <p:cNvPr id="8" name="Picture 7">
            <a:extLst>
              <a:ext uri="{FF2B5EF4-FFF2-40B4-BE49-F238E27FC236}">
                <a16:creationId xmlns:a16="http://schemas.microsoft.com/office/drawing/2014/main" id="{3F8AC1D1-423B-417E-9309-BE1C88C5E736}"/>
              </a:ext>
            </a:extLst>
          </p:cNvPr>
          <p:cNvPicPr>
            <a:picLocks noChangeAspect="1"/>
          </p:cNvPicPr>
          <p:nvPr/>
        </p:nvPicPr>
        <p:blipFill>
          <a:blip r:embed="rId4"/>
          <a:stretch>
            <a:fillRect/>
          </a:stretch>
        </p:blipFill>
        <p:spPr>
          <a:xfrm>
            <a:off x="4483565" y="3581400"/>
            <a:ext cx="4572000" cy="3276600"/>
          </a:xfrm>
          <a:prstGeom prst="rect">
            <a:avLst/>
          </a:prstGeom>
        </p:spPr>
      </p:pic>
      <p:sp>
        <p:nvSpPr>
          <p:cNvPr id="9" name="Cloud 8">
            <a:extLst>
              <a:ext uri="{FF2B5EF4-FFF2-40B4-BE49-F238E27FC236}">
                <a16:creationId xmlns:a16="http://schemas.microsoft.com/office/drawing/2014/main" id="{3D4F00C8-5B4A-4752-8D2D-A6F725FEB545}"/>
              </a:ext>
            </a:extLst>
          </p:cNvPr>
          <p:cNvSpPr/>
          <p:nvPr/>
        </p:nvSpPr>
        <p:spPr>
          <a:xfrm>
            <a:off x="5291138" y="1139483"/>
            <a:ext cx="2462212" cy="203234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đôi</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56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5</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1678132459"/>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717452" y="1840546"/>
            <a:ext cx="5697415"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Luyện</a:t>
            </a:r>
            <a:r>
              <a:rPr lang="en-US" sz="9600" b="1" kern="0" dirty="0">
                <a:solidFill>
                  <a:srgbClr val="FF0000"/>
                </a:solidFill>
                <a:latin typeface="Times New Roman" panose="02020603050405020304" charset="0"/>
                <a:cs typeface="Times New Roman" panose="02020603050405020304" charset="0"/>
              </a:rPr>
              <a:t> </a:t>
            </a:r>
            <a:r>
              <a:rPr lang="en-US" sz="9600" b="1" kern="0" dirty="0" err="1">
                <a:solidFill>
                  <a:srgbClr val="FF0000"/>
                </a:solidFill>
                <a:latin typeface="Times New Roman" panose="02020603050405020304" charset="0"/>
                <a:cs typeface="Times New Roman" panose="02020603050405020304" charset="0"/>
              </a:rPr>
              <a:t>tập</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2893312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03CCC67-2A7A-4D80-B8FD-253B2E5B6D08}"/>
              </a:ext>
            </a:extLst>
          </p:cNvPr>
          <p:cNvGrpSpPr/>
          <p:nvPr/>
        </p:nvGrpSpPr>
        <p:grpSpPr>
          <a:xfrm>
            <a:off x="188686" y="798286"/>
            <a:ext cx="12003314" cy="4804229"/>
            <a:chOff x="1588126" y="1353865"/>
            <a:chExt cx="9762045" cy="3435849"/>
          </a:xfrm>
        </p:grpSpPr>
        <p:grpSp>
          <p:nvGrpSpPr>
            <p:cNvPr id="2" name="Google Shape;378;p32">
              <a:extLst>
                <a:ext uri="{FF2B5EF4-FFF2-40B4-BE49-F238E27FC236}">
                  <a16:creationId xmlns:a16="http://schemas.microsoft.com/office/drawing/2014/main" id="{FF162AFD-A931-438C-A2FA-D20E6097EA65}"/>
                </a:ext>
              </a:extLst>
            </p:cNvPr>
            <p:cNvGrpSpPr/>
            <p:nvPr/>
          </p:nvGrpSpPr>
          <p:grpSpPr>
            <a:xfrm>
              <a:off x="1588126" y="1353865"/>
              <a:ext cx="9762045" cy="3435849"/>
              <a:chOff x="589295" y="2199196"/>
              <a:chExt cx="2577800" cy="446948"/>
            </a:xfrm>
          </p:grpSpPr>
          <p:sp>
            <p:nvSpPr>
              <p:cNvPr id="3" name="Google Shape;379;p32">
                <a:extLst>
                  <a:ext uri="{FF2B5EF4-FFF2-40B4-BE49-F238E27FC236}">
                    <a16:creationId xmlns:a16="http://schemas.microsoft.com/office/drawing/2014/main" id="{554E8570-BD99-47A8-8E11-8A90CAA85A39}"/>
                  </a:ext>
                </a:extLst>
              </p:cNvPr>
              <p:cNvSpPr/>
              <p:nvPr/>
            </p:nvSpPr>
            <p:spPr>
              <a:xfrm>
                <a:off x="589295" y="2337204"/>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380;p32">
                <a:extLst>
                  <a:ext uri="{FF2B5EF4-FFF2-40B4-BE49-F238E27FC236}">
                    <a16:creationId xmlns:a16="http://schemas.microsoft.com/office/drawing/2014/main" id="{42A039DF-2A0F-4ECA-B5EA-190DE60A1D1F}"/>
                  </a:ext>
                </a:extLst>
              </p:cNvPr>
              <p:cNvSpPr/>
              <p:nvPr/>
            </p:nvSpPr>
            <p:spPr>
              <a:xfrm>
                <a:off x="961850" y="2466994"/>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381;p32">
                <a:extLst>
                  <a:ext uri="{FF2B5EF4-FFF2-40B4-BE49-F238E27FC236}">
                    <a16:creationId xmlns:a16="http://schemas.microsoft.com/office/drawing/2014/main" id="{63F8850D-165F-4EB2-8C27-1D4F532F00B2}"/>
                  </a:ext>
                </a:extLst>
              </p:cNvPr>
              <p:cNvSpPr/>
              <p:nvPr/>
            </p:nvSpPr>
            <p:spPr>
              <a:xfrm>
                <a:off x="1085712" y="2199196"/>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Google Shape;386;p32">
              <a:extLst>
                <a:ext uri="{FF2B5EF4-FFF2-40B4-BE49-F238E27FC236}">
                  <a16:creationId xmlns:a16="http://schemas.microsoft.com/office/drawing/2014/main" id="{7FD085A9-CD33-4FF9-BB86-41F5CCEB34F3}"/>
                </a:ext>
              </a:extLst>
            </p:cNvPr>
            <p:cNvSpPr txBox="1">
              <a:spLocks/>
            </p:cNvSpPr>
            <p:nvPr/>
          </p:nvSpPr>
          <p:spPr>
            <a:xfrm>
              <a:off x="2893915" y="2505946"/>
              <a:ext cx="7466078" cy="129287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1400"/>
                <a:buFont typeface="Montserrat"/>
                <a:buNone/>
                <a:defRPr sz="1867" b="0" i="0" u="none" strike="noStrike" cap="none">
                  <a:solidFill>
                    <a:schemeClr val="dk1"/>
                  </a:solidFill>
                  <a:latin typeface="Montserrat"/>
                  <a:ea typeface="Montserrat"/>
                  <a:cs typeface="Montserrat"/>
                  <a:sym typeface="Montserrat"/>
                </a:defRPr>
              </a:lvl9pPr>
            </a:lstStyle>
            <a:p>
              <a:pPr marL="0" indent="0"/>
              <a:r>
                <a:rPr lang="fr-FR" sz="5400" b="1" dirty="0" err="1">
                  <a:latin typeface="Calibri" panose="020F0502020204030204" pitchFamily="34" charset="0"/>
                  <a:ea typeface="Calibri" panose="020F0502020204030204" pitchFamily="34" charset="0"/>
                  <a:cs typeface="Times New Roman" panose="02020603050405020304" pitchFamily="18" charset="0"/>
                </a:rPr>
                <a:t>K</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ể</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tên</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một</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số</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hoạt</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động</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của</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học</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sinh</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trong</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giờ</a:t>
              </a:r>
              <a:r>
                <a:rPr lang="fr-FR" sz="5400" b="1" dirty="0">
                  <a:effectLst/>
                  <a:latin typeface="Calibri" panose="020F0502020204030204" pitchFamily="34" charset="0"/>
                  <a:ea typeface="Calibri" panose="020F0502020204030204" pitchFamily="34" charset="0"/>
                  <a:cs typeface="Times New Roman" panose="02020603050405020304" pitchFamily="18" charset="0"/>
                </a:rPr>
                <a:t> ra </a:t>
              </a:r>
              <a:r>
                <a:rPr lang="fr-FR" sz="5400" b="1" dirty="0" err="1">
                  <a:effectLst/>
                  <a:latin typeface="Calibri" panose="020F0502020204030204" pitchFamily="34" charset="0"/>
                  <a:ea typeface="Calibri" panose="020F0502020204030204" pitchFamily="34" charset="0"/>
                  <a:cs typeface="Times New Roman" panose="02020603050405020304" pitchFamily="18" charset="0"/>
                </a:rPr>
                <a:t>chơi</a:t>
              </a:r>
              <a:r>
                <a:rPr lang="fr-FR" sz="5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5400" kern="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46827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52356" y="2086118"/>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5"/>
          <a:stretch>
            <a:fillRect/>
          </a:stretch>
        </p:blipFill>
        <p:spPr>
          <a:xfrm>
            <a:off x="2567842" y="2100263"/>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8"/>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9"/>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32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CHƠI POWERPOINT</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71258" y="3574514"/>
            <a:ext cx="5281205"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TRẠM</a:t>
            </a:r>
            <a:r>
              <a:rPr kumimoji="0" lang="en-US" sz="4800" b="1" i="0" u="none" strike="noStrike" kern="1200" normalizeH="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rPr>
              <a:t> XE BUÝT</a:t>
            </a:r>
            <a:endParaRPr kumimoji="0" lang="en-US" sz="4800" b="1" i="0" u="none" strike="noStrike" kern="1200" normalizeH="0" baseline="0" noProof="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4205" y="5555689"/>
            <a:ext cx="1594924" cy="923330"/>
          </a:xfrm>
          <a:prstGeom prst="rect">
            <a:avLst/>
          </a:prstGeom>
          <a:no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PLAY</a:t>
            </a:r>
          </a:p>
        </p:txBody>
      </p:sp>
    </p:spTree>
    <p:extLst>
      <p:ext uri="{BB962C8B-B14F-4D97-AF65-F5344CB8AC3E}">
        <p14:creationId xmlns:p14="http://schemas.microsoft.com/office/powerpoint/2010/main" val="33487341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1"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258CE5-CFC3-4DC1-8D10-2C430224872A}"/>
              </a:ext>
            </a:extLst>
          </p:cNvPr>
          <p:cNvPicPr>
            <a:picLocks noChangeAspect="1"/>
          </p:cNvPicPr>
          <p:nvPr/>
        </p:nvPicPr>
        <p:blipFill>
          <a:blip r:embed="rId2"/>
          <a:stretch>
            <a:fillRect/>
          </a:stretch>
        </p:blipFill>
        <p:spPr>
          <a:xfrm>
            <a:off x="0" y="0"/>
            <a:ext cx="7821637" cy="6858000"/>
          </a:xfrm>
          <a:prstGeom prst="rect">
            <a:avLst/>
          </a:prstGeom>
        </p:spPr>
      </p:pic>
      <p:sp>
        <p:nvSpPr>
          <p:cNvPr id="4" name="Arrow: Pentagon 3">
            <a:extLst>
              <a:ext uri="{FF2B5EF4-FFF2-40B4-BE49-F238E27FC236}">
                <a16:creationId xmlns:a16="http://schemas.microsoft.com/office/drawing/2014/main" id="{61DEDB9F-AF99-4932-9327-B4C814A78A08}"/>
              </a:ext>
            </a:extLst>
          </p:cNvPr>
          <p:cNvSpPr/>
          <p:nvPr/>
        </p:nvSpPr>
        <p:spPr>
          <a:xfrm>
            <a:off x="7821637" y="2810022"/>
            <a:ext cx="4370363" cy="1086730"/>
          </a:xfrm>
          <a:prstGeom prst="homePlate">
            <a:avLst>
              <a:gd name="adj" fmla="val 2669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FFFF00"/>
                </a:solidFill>
              </a:rPr>
              <a:t>Quan </a:t>
            </a:r>
            <a:r>
              <a:rPr lang="en-US" sz="3600" dirty="0" err="1">
                <a:solidFill>
                  <a:srgbClr val="FFFF00"/>
                </a:solidFill>
              </a:rPr>
              <a:t>sát</a:t>
            </a:r>
            <a:r>
              <a:rPr lang="en-US" sz="3600" dirty="0">
                <a:solidFill>
                  <a:srgbClr val="FFFF00"/>
                </a:solidFill>
              </a:rPr>
              <a:t> </a:t>
            </a:r>
            <a:r>
              <a:rPr lang="en-US" sz="3600" dirty="0" err="1">
                <a:solidFill>
                  <a:srgbClr val="FFFF00"/>
                </a:solidFill>
              </a:rPr>
              <a:t>tranh</a:t>
            </a:r>
            <a:r>
              <a:rPr lang="en-US" sz="3600" dirty="0">
                <a:solidFill>
                  <a:srgbClr val="FFFF00"/>
                </a:solidFill>
              </a:rPr>
              <a:t>, </a:t>
            </a:r>
            <a:r>
              <a:rPr lang="en-US" sz="3600" dirty="0" err="1">
                <a:solidFill>
                  <a:srgbClr val="FFFF00"/>
                </a:solidFill>
              </a:rPr>
              <a:t>nêu</a:t>
            </a:r>
            <a:r>
              <a:rPr lang="en-US" sz="3600" dirty="0">
                <a:solidFill>
                  <a:srgbClr val="FFFF00"/>
                </a:solidFill>
              </a:rPr>
              <a:t> </a:t>
            </a:r>
            <a:r>
              <a:rPr lang="en-US" sz="3600" dirty="0" err="1">
                <a:solidFill>
                  <a:srgbClr val="FFFF00"/>
                </a:solidFill>
              </a:rPr>
              <a:t>nội</a:t>
            </a:r>
            <a:r>
              <a:rPr lang="en-US" sz="3600" dirty="0">
                <a:solidFill>
                  <a:srgbClr val="FFFF00"/>
                </a:solidFill>
              </a:rPr>
              <a:t> </a:t>
            </a:r>
            <a:r>
              <a:rPr lang="en-US" sz="3600">
                <a:solidFill>
                  <a:srgbClr val="FFFF00"/>
                </a:solidFill>
              </a:rPr>
              <a:t>dung tranh</a:t>
            </a:r>
            <a:endParaRPr lang="en-US" sz="3600" dirty="0">
              <a:solidFill>
                <a:srgbClr val="FFFF00"/>
              </a:solidFill>
            </a:endParaRPr>
          </a:p>
        </p:txBody>
      </p:sp>
      <p:sp>
        <p:nvSpPr>
          <p:cNvPr id="5" name="Sun 4">
            <a:extLst>
              <a:ext uri="{FF2B5EF4-FFF2-40B4-BE49-F238E27FC236}">
                <a16:creationId xmlns:a16="http://schemas.microsoft.com/office/drawing/2014/main" id="{C1E309EA-0A43-4DBA-8704-AF5E9332D72F}"/>
              </a:ext>
            </a:extLst>
          </p:cNvPr>
          <p:cNvSpPr/>
          <p:nvPr/>
        </p:nvSpPr>
        <p:spPr>
          <a:xfrm>
            <a:off x="7821637" y="126609"/>
            <a:ext cx="4131212" cy="2574388"/>
          </a:xfrm>
          <a:prstGeom prst="sun">
            <a:avLst>
              <a:gd name="adj" fmla="val 1539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FF"/>
                </a:solidFill>
              </a:rPr>
              <a:t>Hoạt</a:t>
            </a:r>
            <a:r>
              <a:rPr lang="en-US" sz="3200" b="1" dirty="0">
                <a:solidFill>
                  <a:srgbClr val="0000FF"/>
                </a:solidFill>
              </a:rPr>
              <a:t> </a:t>
            </a:r>
            <a:r>
              <a:rPr lang="en-US" sz="3200" b="1" dirty="0" err="1">
                <a:solidFill>
                  <a:srgbClr val="0000FF"/>
                </a:solidFill>
              </a:rPr>
              <a:t>động</a:t>
            </a:r>
            <a:r>
              <a:rPr lang="en-US" sz="3200" b="1" dirty="0">
                <a:solidFill>
                  <a:srgbClr val="0000FF"/>
                </a:solidFill>
              </a:rPr>
              <a:t> </a:t>
            </a:r>
            <a:r>
              <a:rPr lang="en-US" sz="3200" b="1" dirty="0" err="1">
                <a:solidFill>
                  <a:srgbClr val="0000FF"/>
                </a:solidFill>
              </a:rPr>
              <a:t>nhóm</a:t>
            </a:r>
            <a:r>
              <a:rPr lang="en-US" sz="3200" b="1" dirty="0">
                <a:solidFill>
                  <a:srgbClr val="0000FF"/>
                </a:solidFill>
              </a:rPr>
              <a:t> </a:t>
            </a:r>
            <a:r>
              <a:rPr lang="en-US" sz="3200" b="1" dirty="0" err="1">
                <a:solidFill>
                  <a:srgbClr val="0000FF"/>
                </a:solidFill>
              </a:rPr>
              <a:t>đôi</a:t>
            </a:r>
            <a:endParaRPr lang="en-US" sz="3200" b="1" dirty="0">
              <a:solidFill>
                <a:srgbClr val="0000FF"/>
              </a:solidFill>
            </a:endParaRPr>
          </a:p>
        </p:txBody>
      </p:sp>
      <p:sp>
        <p:nvSpPr>
          <p:cNvPr id="6" name="Arrow: Pentagon 5">
            <a:extLst>
              <a:ext uri="{FF2B5EF4-FFF2-40B4-BE49-F238E27FC236}">
                <a16:creationId xmlns:a16="http://schemas.microsoft.com/office/drawing/2014/main" id="{25E168C2-968D-4EC5-8A7F-C4E067BC220D}"/>
              </a:ext>
            </a:extLst>
          </p:cNvPr>
          <p:cNvSpPr/>
          <p:nvPr/>
        </p:nvSpPr>
        <p:spPr>
          <a:xfrm>
            <a:off x="7821636" y="4157003"/>
            <a:ext cx="4370363" cy="1863969"/>
          </a:xfrm>
          <a:prstGeom prst="homePlate">
            <a:avLst>
              <a:gd name="adj" fmla="val 27231"/>
            </a:avLst>
          </a:prstGeom>
          <a:solidFill>
            <a:srgbClr val="93D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36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K</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ể</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tên</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một</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số</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hoạt</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động</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của</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học</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sinh</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trong</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giờ</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ra </a:t>
            </a:r>
            <a:r>
              <a:rPr lang="fr-FR" sz="36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chơi</a:t>
            </a:r>
            <a:r>
              <a:rPr lang="fr-FR" sz="3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dirty="0">
              <a:solidFill>
                <a:schemeClr val="tx1"/>
              </a:solidFill>
            </a:endParaRPr>
          </a:p>
        </p:txBody>
      </p:sp>
    </p:spTree>
    <p:extLst>
      <p:ext uri="{BB962C8B-B14F-4D97-AF65-F5344CB8AC3E}">
        <p14:creationId xmlns:p14="http://schemas.microsoft.com/office/powerpoint/2010/main" val="242715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64DA85EE-DC2B-4C18-9636-271D59DA2A62}"/>
              </a:ext>
            </a:extLst>
          </p:cNvPr>
          <p:cNvSpPr txBox="1"/>
          <p:nvPr/>
        </p:nvSpPr>
        <p:spPr>
          <a:xfrm>
            <a:off x="448407" y="668362"/>
            <a:ext cx="10988627" cy="646331"/>
          </a:xfrm>
          <a:prstGeom prst="rect">
            <a:avLst/>
          </a:prstGeom>
          <a:noFill/>
        </p:spPr>
        <p:txBody>
          <a:bodyPr wrap="square" rtlCol="0">
            <a:spAutoFit/>
          </a:bodyPr>
          <a:lstStyle/>
          <a:p>
            <a:r>
              <a:rPr lang="en-US" sz="3600" dirty="0">
                <a:solidFill>
                  <a:srgbClr val="00B050"/>
                </a:solidFill>
                <a:latin typeface="Arial-Rounded" panose="020B0500000000000000" pitchFamily="34" charset="0"/>
                <a:cs typeface="Arial-Rounded" panose="020B0500000000000000" pitchFamily="34" charset="0"/>
              </a:rPr>
              <a:t>2. </a:t>
            </a:r>
            <a:r>
              <a:rPr lang="en-US" sz="3600" dirty="0" err="1">
                <a:solidFill>
                  <a:srgbClr val="00B050"/>
                </a:solidFill>
                <a:latin typeface="Arial-Rounded" panose="020B0500000000000000" pitchFamily="34" charset="0"/>
                <a:cs typeface="Arial-Rounded" panose="020B0500000000000000" pitchFamily="34" charset="0"/>
              </a:rPr>
              <a:t>Viết</a:t>
            </a:r>
            <a:r>
              <a:rPr lang="en-US" sz="3600" dirty="0">
                <a:solidFill>
                  <a:srgbClr val="00B050"/>
                </a:solidFill>
                <a:latin typeface="Arial-Rounded" panose="020B0500000000000000" pitchFamily="34" charset="0"/>
                <a:cs typeface="Arial-Rounded" panose="020B0500000000000000" pitchFamily="34" charset="0"/>
              </a:rPr>
              <a:t> 3 - 4 </a:t>
            </a:r>
            <a:r>
              <a:rPr lang="en-US" sz="3600" dirty="0" err="1">
                <a:solidFill>
                  <a:srgbClr val="00B050"/>
                </a:solidFill>
                <a:latin typeface="Arial-Rounded" panose="020B0500000000000000" pitchFamily="34" charset="0"/>
                <a:cs typeface="Arial-Rounded" panose="020B0500000000000000" pitchFamily="34" charset="0"/>
              </a:rPr>
              <a:t>câu</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kể</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về</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một</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giờ</a:t>
            </a:r>
            <a:r>
              <a:rPr lang="en-US" sz="3600" dirty="0">
                <a:solidFill>
                  <a:srgbClr val="00B050"/>
                </a:solidFill>
                <a:latin typeface="Arial-Rounded" panose="020B0500000000000000" pitchFamily="34" charset="0"/>
                <a:cs typeface="Arial-Rounded" panose="020B0500000000000000" pitchFamily="34" charset="0"/>
              </a:rPr>
              <a:t> ra </a:t>
            </a:r>
            <a:r>
              <a:rPr lang="en-US" sz="3600" dirty="0" err="1">
                <a:solidFill>
                  <a:srgbClr val="00B050"/>
                </a:solidFill>
                <a:latin typeface="Arial-Rounded" panose="020B0500000000000000" pitchFamily="34" charset="0"/>
                <a:cs typeface="Arial-Rounded" panose="020B0500000000000000" pitchFamily="34" charset="0"/>
              </a:rPr>
              <a:t>chơi</a:t>
            </a:r>
            <a:r>
              <a:rPr lang="en-US" sz="3600" dirty="0">
                <a:solidFill>
                  <a:srgbClr val="00B050"/>
                </a:solidFill>
                <a:latin typeface="Arial-Rounded" panose="020B0500000000000000" pitchFamily="34" charset="0"/>
                <a:cs typeface="Arial-Rounded" panose="020B0500000000000000" pitchFamily="34" charset="0"/>
              </a:rPr>
              <a:t> ở </a:t>
            </a:r>
            <a:r>
              <a:rPr lang="en-US" sz="3600" dirty="0" err="1">
                <a:solidFill>
                  <a:srgbClr val="00B050"/>
                </a:solidFill>
                <a:latin typeface="Arial-Rounded" panose="020B0500000000000000" pitchFamily="34" charset="0"/>
                <a:cs typeface="Arial-Rounded" panose="020B0500000000000000" pitchFamily="34" charset="0"/>
              </a:rPr>
              <a:t>trường</a:t>
            </a:r>
            <a:r>
              <a:rPr lang="en-US" sz="3600" dirty="0">
                <a:solidFill>
                  <a:srgbClr val="00B050"/>
                </a:solidFill>
                <a:latin typeface="Arial-Rounded" panose="020B0500000000000000" pitchFamily="34" charset="0"/>
                <a:cs typeface="Arial-Rounded" panose="020B0500000000000000" pitchFamily="34" charset="0"/>
              </a:rPr>
              <a:t> </a:t>
            </a:r>
            <a:r>
              <a:rPr lang="en-US" sz="3600" dirty="0" err="1">
                <a:solidFill>
                  <a:srgbClr val="00B050"/>
                </a:solidFill>
                <a:latin typeface="Arial-Rounded" panose="020B0500000000000000" pitchFamily="34" charset="0"/>
                <a:cs typeface="Arial-Rounded" panose="020B0500000000000000" pitchFamily="34" charset="0"/>
              </a:rPr>
              <a:t>em</a:t>
            </a:r>
            <a:r>
              <a:rPr lang="en-US" sz="3600" dirty="0">
                <a:solidFill>
                  <a:srgbClr val="00B050"/>
                </a:solidFill>
                <a:latin typeface="Arial-Rounded" panose="020B0500000000000000" pitchFamily="34" charset="0"/>
                <a:cs typeface="Arial-Rounded" panose="020B0500000000000000" pitchFamily="34" charset="0"/>
              </a:rPr>
              <a:t>?</a:t>
            </a:r>
          </a:p>
        </p:txBody>
      </p:sp>
      <p:grpSp>
        <p:nvGrpSpPr>
          <p:cNvPr id="23" name="Group 22">
            <a:extLst>
              <a:ext uri="{FF2B5EF4-FFF2-40B4-BE49-F238E27FC236}">
                <a16:creationId xmlns:a16="http://schemas.microsoft.com/office/drawing/2014/main" id="{40F70753-1F86-40E3-972E-69F0699B35C9}"/>
              </a:ext>
            </a:extLst>
          </p:cNvPr>
          <p:cNvGrpSpPr/>
          <p:nvPr/>
        </p:nvGrpSpPr>
        <p:grpSpPr>
          <a:xfrm>
            <a:off x="1097280" y="1544175"/>
            <a:ext cx="9889588" cy="3745277"/>
            <a:chOff x="1097280" y="1544175"/>
            <a:chExt cx="9889588" cy="3745277"/>
          </a:xfrm>
        </p:grpSpPr>
        <p:grpSp>
          <p:nvGrpSpPr>
            <p:cNvPr id="5" name="Group 4">
              <a:extLst>
                <a:ext uri="{FF2B5EF4-FFF2-40B4-BE49-F238E27FC236}">
                  <a16:creationId xmlns:a16="http://schemas.microsoft.com/office/drawing/2014/main" id="{7C878ED4-AB93-4EDA-A29D-1B44F7452889}"/>
                </a:ext>
              </a:extLst>
            </p:cNvPr>
            <p:cNvGrpSpPr/>
            <p:nvPr/>
          </p:nvGrpSpPr>
          <p:grpSpPr>
            <a:xfrm>
              <a:off x="1097280" y="1544175"/>
              <a:ext cx="9889588" cy="3745277"/>
              <a:chOff x="768927" y="1641595"/>
              <a:chExt cx="5340928" cy="2511698"/>
            </a:xfrm>
            <a:solidFill>
              <a:schemeClr val="accent6">
                <a:lumMod val="60000"/>
                <a:lumOff val="40000"/>
              </a:schemeClr>
            </a:solidFill>
          </p:grpSpPr>
          <p:grpSp>
            <p:nvGrpSpPr>
              <p:cNvPr id="6" name="Group 5">
                <a:extLst>
                  <a:ext uri="{FF2B5EF4-FFF2-40B4-BE49-F238E27FC236}">
                    <a16:creationId xmlns:a16="http://schemas.microsoft.com/office/drawing/2014/main" id="{102D4390-F855-4A0C-8D89-F370DFFB1155}"/>
                  </a:ext>
                </a:extLst>
              </p:cNvPr>
              <p:cNvGrpSpPr/>
              <p:nvPr/>
            </p:nvGrpSpPr>
            <p:grpSpPr>
              <a:xfrm>
                <a:off x="768927" y="1641595"/>
                <a:ext cx="5340928" cy="2511698"/>
                <a:chOff x="768927" y="1641595"/>
                <a:chExt cx="5340928" cy="2511698"/>
              </a:xfrm>
              <a:grpFill/>
            </p:grpSpPr>
            <p:sp>
              <p:nvSpPr>
                <p:cNvPr id="8" name="Rectangle 14">
                  <a:extLst>
                    <a:ext uri="{FF2B5EF4-FFF2-40B4-BE49-F238E27FC236}">
                      <a16:creationId xmlns:a16="http://schemas.microsoft.com/office/drawing/2014/main" id="{E88E32A4-0734-4DB3-98EB-946CD06B08AF}"/>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oogle Shape;1251;p47">
                  <a:extLst>
                    <a:ext uri="{FF2B5EF4-FFF2-40B4-BE49-F238E27FC236}">
                      <a16:creationId xmlns:a16="http://schemas.microsoft.com/office/drawing/2014/main" id="{D39AD71A-D3A1-4862-A643-A7C58DFCE257}"/>
                    </a:ext>
                  </a:extLst>
                </p:cNvPr>
                <p:cNvGrpSpPr/>
                <p:nvPr/>
              </p:nvGrpSpPr>
              <p:grpSpPr>
                <a:xfrm>
                  <a:off x="768927" y="1641595"/>
                  <a:ext cx="5340928" cy="2511698"/>
                  <a:chOff x="4875791" y="946666"/>
                  <a:chExt cx="1252993" cy="1443671"/>
                </a:xfrm>
                <a:grpFill/>
              </p:grpSpPr>
              <p:sp>
                <p:nvSpPr>
                  <p:cNvPr id="11" name="Google Shape;1252;p47">
                    <a:extLst>
                      <a:ext uri="{FF2B5EF4-FFF2-40B4-BE49-F238E27FC236}">
                        <a16:creationId xmlns:a16="http://schemas.microsoft.com/office/drawing/2014/main" id="{811FA571-8A62-4071-888B-31A999B6B63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53;p47">
                    <a:extLst>
                      <a:ext uri="{FF2B5EF4-FFF2-40B4-BE49-F238E27FC236}">
                        <a16:creationId xmlns:a16="http://schemas.microsoft.com/office/drawing/2014/main" id="{F3727146-8F29-42AE-AAD7-D3FBD8B1571A}"/>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54;p47">
                    <a:extLst>
                      <a:ext uri="{FF2B5EF4-FFF2-40B4-BE49-F238E27FC236}">
                        <a16:creationId xmlns:a16="http://schemas.microsoft.com/office/drawing/2014/main" id="{F9968989-C1DD-4E46-A54E-9650047E89AD}"/>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4" name="Google Shape;1255;p47">
                    <a:extLst>
                      <a:ext uri="{FF2B5EF4-FFF2-40B4-BE49-F238E27FC236}">
                        <a16:creationId xmlns:a16="http://schemas.microsoft.com/office/drawing/2014/main" id="{91BA7828-2A93-4ABE-B67D-7CD624756428}"/>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56;p47">
                    <a:extLst>
                      <a:ext uri="{FF2B5EF4-FFF2-40B4-BE49-F238E27FC236}">
                        <a16:creationId xmlns:a16="http://schemas.microsoft.com/office/drawing/2014/main" id="{F06564D7-8F44-480C-B906-D8BAA50F00EC}"/>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57;p47">
                    <a:extLst>
                      <a:ext uri="{FF2B5EF4-FFF2-40B4-BE49-F238E27FC236}">
                        <a16:creationId xmlns:a16="http://schemas.microsoft.com/office/drawing/2014/main" id="{8A624DCE-4168-428D-932A-00B3D49C0443}"/>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58;p47">
                    <a:extLst>
                      <a:ext uri="{FF2B5EF4-FFF2-40B4-BE49-F238E27FC236}">
                        <a16:creationId xmlns:a16="http://schemas.microsoft.com/office/drawing/2014/main" id="{59DB14F5-87EC-43B6-90DF-94A65CD36B3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59;p47">
                    <a:extLst>
                      <a:ext uri="{FF2B5EF4-FFF2-40B4-BE49-F238E27FC236}">
                        <a16:creationId xmlns:a16="http://schemas.microsoft.com/office/drawing/2014/main" id="{13472480-CEB8-4404-AF2B-03A8A23D7CB4}"/>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60;p47">
                    <a:extLst>
                      <a:ext uri="{FF2B5EF4-FFF2-40B4-BE49-F238E27FC236}">
                        <a16:creationId xmlns:a16="http://schemas.microsoft.com/office/drawing/2014/main" id="{CBD34C3B-AA22-43DB-B74E-AE97CBD96E0D}"/>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61;p47">
                    <a:extLst>
                      <a:ext uri="{FF2B5EF4-FFF2-40B4-BE49-F238E27FC236}">
                        <a16:creationId xmlns:a16="http://schemas.microsoft.com/office/drawing/2014/main" id="{29219A1E-484E-4D22-A350-E6E7FB2ABE14}"/>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14">
                  <a:extLst>
                    <a:ext uri="{FF2B5EF4-FFF2-40B4-BE49-F238E27FC236}">
                      <a16:creationId xmlns:a16="http://schemas.microsoft.com/office/drawing/2014/main" id="{8B3309D0-2EA3-4118-A785-33D96EF0C1C5}"/>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71A0E62D-A585-4B5A-AAAB-0874E79E5D86}"/>
                  </a:ext>
                </a:extLst>
              </p:cNvPr>
              <p:cNvSpPr txBox="1"/>
              <p:nvPr/>
            </p:nvSpPr>
            <p:spPr>
              <a:xfrm>
                <a:off x="2948049" y="1701252"/>
                <a:ext cx="1129909" cy="430647"/>
              </a:xfrm>
              <a:prstGeom prst="rect">
                <a:avLst/>
              </a:prstGeom>
              <a:grp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Gợi</a:t>
                </a:r>
                <a:r>
                  <a:rPr lang="en-US" sz="3600" dirty="0">
                    <a:latin typeface="Times New Roman" panose="02020603050405020304" pitchFamily="18" charset="0"/>
                    <a:cs typeface="Times New Roman" panose="02020603050405020304" pitchFamily="18" charset="0"/>
                  </a:rPr>
                  <a:t> ý</a:t>
                </a:r>
              </a:p>
            </p:txBody>
          </p:sp>
        </p:grpSp>
        <p:sp>
          <p:nvSpPr>
            <p:cNvPr id="22" name="TextBox 21">
              <a:extLst>
                <a:ext uri="{FF2B5EF4-FFF2-40B4-BE49-F238E27FC236}">
                  <a16:creationId xmlns:a16="http://schemas.microsoft.com/office/drawing/2014/main" id="{CB027D58-7D14-4AAD-92A2-143167FFB4F9}"/>
                </a:ext>
              </a:extLst>
            </p:cNvPr>
            <p:cNvSpPr txBox="1"/>
            <p:nvPr/>
          </p:nvSpPr>
          <p:spPr>
            <a:xfrm>
              <a:off x="1372400" y="2672383"/>
              <a:ext cx="9447200" cy="2062103"/>
            </a:xfrm>
            <a:prstGeom prst="rect">
              <a:avLst/>
            </a:prstGeom>
            <a:noFill/>
          </p:spPr>
          <p:txBody>
            <a:bodyPr wrap="square">
              <a:spAutoFit/>
            </a:bodyPr>
            <a:lstStyle/>
            <a:p>
              <a:pPr marL="457200" indent="-457200">
                <a:buFontTx/>
                <a:buChar char="-"/>
              </a:pPr>
              <a:r>
                <a:rPr lang="vi-VN" sz="3200" b="0" i="0" u="none" strike="noStrike" dirty="0">
                  <a:effectLst/>
                  <a:latin typeface="Times New Roman" panose="02020603050405020304" pitchFamily="18" charset="0"/>
                  <a:cs typeface="Times New Roman" panose="02020603050405020304" pitchFamily="18" charset="0"/>
                </a:rPr>
                <a:t>Trong giờ ra chơi, em và các bạn thường chơi ở đâu?</a:t>
              </a:r>
              <a:endParaRPr lang="en-US" sz="3200" b="0" i="0" u="none" strike="noStrike" dirty="0">
                <a:effectLst/>
                <a:latin typeface="Times New Roman" panose="02020603050405020304" pitchFamily="18" charset="0"/>
                <a:cs typeface="Times New Roman" panose="02020603050405020304" pitchFamily="18" charset="0"/>
              </a:endParaRPr>
            </a:p>
            <a:p>
              <a:pPr marL="457200" indent="-457200">
                <a:buFontTx/>
                <a:buChar char="-"/>
              </a:pPr>
              <a:r>
                <a:rPr lang="vi-VN" sz="3200" b="0" i="0" u="none" strike="noStrike" dirty="0">
                  <a:effectLst/>
                  <a:latin typeface="Times New Roman" panose="02020603050405020304" pitchFamily="18" charset="0"/>
                  <a:cs typeface="Times New Roman" panose="02020603050405020304" pitchFamily="18" charset="0"/>
                </a:rPr>
                <a:t>Em và các bạn thường chơi trò chơi gì?</a:t>
              </a:r>
              <a:endParaRPr lang="en-US" sz="3200" b="0" i="0" u="none" strike="noStrike" dirty="0">
                <a:effectLst/>
                <a:latin typeface="Times New Roman" panose="02020603050405020304" pitchFamily="18" charset="0"/>
                <a:cs typeface="Times New Roman" panose="02020603050405020304" pitchFamily="18" charset="0"/>
              </a:endParaRPr>
            </a:p>
            <a:p>
              <a:pPr marL="457200" indent="-457200">
                <a:buFontTx/>
                <a:buChar char="-"/>
              </a:pPr>
              <a:r>
                <a:rPr lang="vi-VN" sz="3200" b="0" i="0" u="none" strike="noStrike" dirty="0">
                  <a:effectLst/>
                  <a:latin typeface="Times New Roman" panose="02020603050405020304" pitchFamily="18" charset="0"/>
                  <a:cs typeface="Times New Roman" panose="02020603050405020304" pitchFamily="18" charset="0"/>
                </a:rPr>
                <a:t>Em thích hoạt động nào nhất?</a:t>
              </a:r>
              <a:endParaRPr lang="en-US" sz="3200" b="0" i="0" u="none" strike="noStrike" dirty="0">
                <a:effectLst/>
                <a:latin typeface="Times New Roman" panose="02020603050405020304" pitchFamily="18" charset="0"/>
                <a:cs typeface="Times New Roman" panose="02020603050405020304" pitchFamily="18" charset="0"/>
              </a:endParaRPr>
            </a:p>
            <a:p>
              <a:pPr marL="457200" indent="-457200">
                <a:buFontTx/>
                <a:buChar char="-"/>
              </a:pPr>
              <a:r>
                <a:rPr lang="vi-VN" sz="3200" b="0" i="0" u="none" strike="noStrike" dirty="0">
                  <a:effectLst/>
                  <a:latin typeface="Times New Roman" panose="02020603050405020304" pitchFamily="18" charset="0"/>
                  <a:cs typeface="Times New Roman" panose="02020603050405020304" pitchFamily="18" charset="0"/>
                </a:rPr>
                <a:t>Em cảm thấy thế nào sau mỗi giờ ra chơi?</a:t>
              </a:r>
              <a:endParaRPr lang="en-US"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475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14">
            <a:extLst>
              <a:ext uri="{FF2B5EF4-FFF2-40B4-BE49-F238E27FC236}">
                <a16:creationId xmlns:a16="http://schemas.microsoft.com/office/drawing/2014/main" id="{00493DBC-8A25-4476-AFF7-46E03015AFDE}"/>
              </a:ext>
            </a:extLst>
          </p:cNvPr>
          <p:cNvGrpSpPr/>
          <p:nvPr/>
        </p:nvGrpSpPr>
        <p:grpSpPr>
          <a:xfrm>
            <a:off x="3593822" y="2063133"/>
            <a:ext cx="4675537" cy="1954845"/>
            <a:chOff x="2118480" y="1316166"/>
            <a:chExt cx="1512168" cy="1512168"/>
          </a:xfrm>
        </p:grpSpPr>
        <p:sp>
          <p:nvSpPr>
            <p:cNvPr id="3" name="15">
              <a:extLst>
                <a:ext uri="{FF2B5EF4-FFF2-40B4-BE49-F238E27FC236}">
                  <a16:creationId xmlns:a16="http://schemas.microsoft.com/office/drawing/2014/main" id="{EE71DEFA-EB3F-45A6-A6CC-4C0997737E2D}"/>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4" name="TextBox 67">
              <a:extLst>
                <a:ext uri="{FF2B5EF4-FFF2-40B4-BE49-F238E27FC236}">
                  <a16:creationId xmlns:a16="http://schemas.microsoft.com/office/drawing/2014/main" id="{DF355EFD-4D76-4A0C-A1EC-6B05992200BB}"/>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6</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extLst>
      <p:ext uri="{BB962C8B-B14F-4D97-AF65-F5344CB8AC3E}">
        <p14:creationId xmlns:p14="http://schemas.microsoft.com/office/powerpoint/2010/main" val="3110111317"/>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6" name="Google Shape;461;p28"/>
          <p:cNvSpPr txBox="1"/>
          <p:nvPr/>
        </p:nvSpPr>
        <p:spPr>
          <a:xfrm>
            <a:off x="801858" y="1221566"/>
            <a:ext cx="5697415" cy="20416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93700" algn="l" rtl="0">
              <a:lnSpc>
                <a:spcPct val="100000"/>
              </a:lnSpc>
              <a:spcBef>
                <a:spcPts val="600"/>
              </a:spcBef>
              <a:spcAft>
                <a:spcPts val="0"/>
              </a:spcAft>
              <a:buClr>
                <a:schemeClr val="accent1"/>
              </a:buClr>
              <a:buSzPts val="2600"/>
              <a:buFont typeface="Chivo Light"/>
              <a:buChar char="༝"/>
              <a:defRPr sz="2600" b="0" i="0" u="none" strike="noStrike" cap="none">
                <a:solidFill>
                  <a:schemeClr val="dk1"/>
                </a:solidFill>
                <a:latin typeface="Chivo Light"/>
                <a:ea typeface="Chivo Light"/>
                <a:cs typeface="Chivo Light"/>
                <a:sym typeface="Chivo Light"/>
              </a:defRPr>
            </a:lvl1pPr>
            <a:lvl2pPr marL="914400" marR="0" lvl="1"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2pPr>
            <a:lvl3pPr marL="1371600" marR="0" lvl="2" indent="-393700" algn="l" rtl="0">
              <a:lnSpc>
                <a:spcPct val="100000"/>
              </a:lnSpc>
              <a:spcBef>
                <a:spcPts val="0"/>
              </a:spcBef>
              <a:spcAft>
                <a:spcPts val="0"/>
              </a:spcAft>
              <a:buClr>
                <a:schemeClr val="dk2"/>
              </a:buClr>
              <a:buSzPts val="2600"/>
              <a:buFont typeface="Chivo Light"/>
              <a:buChar char="■"/>
              <a:defRPr sz="2600" b="0" i="0" u="none" strike="noStrike" cap="none">
                <a:solidFill>
                  <a:schemeClr val="dk1"/>
                </a:solidFill>
                <a:latin typeface="Chivo Light"/>
                <a:ea typeface="Chivo Light"/>
                <a:cs typeface="Chivo Light"/>
                <a:sym typeface="Chivo Light"/>
              </a:defRPr>
            </a:lvl3pPr>
            <a:lvl4pPr marL="1828800" marR="0" lvl="3"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4pPr>
            <a:lvl5pPr marL="2286000" marR="0" lvl="4"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5pPr>
            <a:lvl6pPr marL="2743200" marR="0" lvl="5"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6pPr>
            <a:lvl7pPr marL="3200400" marR="0" lvl="6"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7pPr>
            <a:lvl8pPr marL="3657600" marR="0" lvl="7"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8pPr>
            <a:lvl9pPr marL="4114800" marR="0" lvl="8" indent="-393700" algn="l" rtl="0">
              <a:lnSpc>
                <a:spcPct val="100000"/>
              </a:lnSpc>
              <a:spcBef>
                <a:spcPts val="0"/>
              </a:spcBef>
              <a:spcAft>
                <a:spcPts val="0"/>
              </a:spcAft>
              <a:buClr>
                <a:schemeClr val="dk1"/>
              </a:buClr>
              <a:buSzPts val="2600"/>
              <a:buFont typeface="Chivo Light"/>
              <a:buChar char="■"/>
              <a:defRPr sz="2600" b="0" i="0" u="none" strike="noStrike" cap="none">
                <a:solidFill>
                  <a:schemeClr val="dk1"/>
                </a:solidFill>
                <a:latin typeface="Chivo Light"/>
                <a:ea typeface="Chivo Light"/>
                <a:cs typeface="Chivo Light"/>
                <a:sym typeface="Chivo Light"/>
              </a:defRPr>
            </a:lvl9pPr>
          </a:lstStyle>
          <a:p>
            <a:pPr marL="0" indent="0" algn="ctr">
              <a:spcBef>
                <a:spcPts val="800"/>
              </a:spcBef>
              <a:buFont typeface="Chivo Light"/>
              <a:buNone/>
            </a:pPr>
            <a:r>
              <a:rPr lang="en-US" sz="9600" b="1" kern="0" dirty="0" err="1">
                <a:solidFill>
                  <a:srgbClr val="FF0000"/>
                </a:solidFill>
                <a:latin typeface="Times New Roman" panose="02020603050405020304" charset="0"/>
                <a:cs typeface="Times New Roman" panose="02020603050405020304" charset="0"/>
              </a:rPr>
              <a:t>Đọc</a:t>
            </a:r>
            <a:r>
              <a:rPr lang="en-US" sz="9600" b="1" kern="0" dirty="0">
                <a:solidFill>
                  <a:srgbClr val="FF0000"/>
                </a:solidFill>
                <a:latin typeface="Times New Roman" panose="02020603050405020304" charset="0"/>
                <a:cs typeface="Times New Roman" panose="02020603050405020304" charset="0"/>
              </a:rPr>
              <a:t> </a:t>
            </a:r>
            <a:r>
              <a:rPr lang="en-US" sz="9600" b="1" kern="0" dirty="0" err="1">
                <a:solidFill>
                  <a:srgbClr val="FF0000"/>
                </a:solidFill>
                <a:latin typeface="Times New Roman" panose="02020603050405020304" charset="0"/>
                <a:cs typeface="Times New Roman" panose="02020603050405020304" charset="0"/>
              </a:rPr>
              <a:t>mở</a:t>
            </a:r>
            <a:r>
              <a:rPr lang="en-US" sz="9600" b="1" kern="0" dirty="0">
                <a:solidFill>
                  <a:srgbClr val="FF0000"/>
                </a:solidFill>
                <a:latin typeface="Times New Roman" panose="02020603050405020304" charset="0"/>
                <a:cs typeface="Times New Roman" panose="02020603050405020304" charset="0"/>
              </a:rPr>
              <a:t> </a:t>
            </a:r>
            <a:r>
              <a:rPr lang="en-US" sz="9600" b="1" kern="0" dirty="0" err="1">
                <a:solidFill>
                  <a:srgbClr val="FF0000"/>
                </a:solidFill>
                <a:latin typeface="Times New Roman" panose="02020603050405020304" charset="0"/>
                <a:cs typeface="Times New Roman" panose="02020603050405020304" charset="0"/>
              </a:rPr>
              <a:t>rộng</a:t>
            </a:r>
            <a:endParaRPr lang="en-US" sz="9600" b="1" kern="0"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985516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ên sáp nhập các trường tiểu học dưới 10 lớp trong cùng một xã - Phòng Giáo  Dục và Đào Tạo Ngọc Hồi">
            <a:extLst>
              <a:ext uri="{FF2B5EF4-FFF2-40B4-BE49-F238E27FC236}">
                <a16:creationId xmlns:a16="http://schemas.microsoft.com/office/drawing/2014/main" id="{C211C0AF-F783-455F-AD75-57EB96D78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775"/>
            <a:ext cx="12192000" cy="6273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
            <a:extLst>
              <a:ext uri="{FF2B5EF4-FFF2-40B4-BE49-F238E27FC236}">
                <a16:creationId xmlns:a16="http://schemas.microsoft.com/office/drawing/2014/main" id="{7AB9CB19-9F7F-4B07-B527-71C117A8019C}"/>
              </a:ext>
            </a:extLst>
          </p:cNvPr>
          <p:cNvSpPr txBox="1"/>
          <p:nvPr/>
        </p:nvSpPr>
        <p:spPr>
          <a:xfrm>
            <a:off x="0" y="0"/>
            <a:ext cx="12192000" cy="584775"/>
          </a:xfrm>
          <a:prstGeom prst="rect">
            <a:avLst/>
          </a:prstGeom>
          <a:solidFill>
            <a:srgbClr val="92D050"/>
          </a:solidFill>
        </p:spPr>
        <p:txBody>
          <a:bodyPr wrap="square" rtlCol="0">
            <a:spAutoFit/>
          </a:bodyPr>
          <a:lstStyle/>
          <a:p>
            <a:r>
              <a:rPr lang="en-US" sz="3200" dirty="0">
                <a:latin typeface="Arial-Rounded" panose="020B0500000000000000" pitchFamily="34" charset="0"/>
                <a:cs typeface="Arial-Rounded" panose="020B0500000000000000" pitchFamily="34" charset="0"/>
              </a:rPr>
              <a:t>1. </a:t>
            </a:r>
            <a:r>
              <a:rPr lang="en-US" sz="3200" dirty="0" err="1">
                <a:latin typeface="Arial-Rounded" panose="020B0500000000000000" pitchFamily="34" charset="0"/>
                <a:cs typeface="Arial-Rounded" panose="020B0500000000000000" pitchFamily="34" charset="0"/>
              </a:rPr>
              <a:t>Tìm</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một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số</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bài</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viết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về</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hoạt</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động</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của</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học</a:t>
            </a:r>
            <a:r>
              <a:rPr lang="en-US" sz="3200" dirty="0">
                <a:latin typeface="Arial-Rounded" panose="020B0500000000000000" pitchFamily="34" charset="0"/>
                <a:cs typeface="Arial-Rounded" panose="020B0500000000000000" pitchFamily="34" charset="0"/>
              </a:rPr>
              <a:t> </a:t>
            </a:r>
            <a:r>
              <a:rPr lang="en-US" sz="3200" dirty="0" err="1">
                <a:latin typeface="Arial-Rounded" panose="020B0500000000000000" pitchFamily="34" charset="0"/>
                <a:cs typeface="Arial-Rounded" panose="020B0500000000000000" pitchFamily="34" charset="0"/>
              </a:rPr>
              <a:t>sinh</a:t>
            </a:r>
            <a:r>
              <a:rPr lang="en-US" sz="3200" dirty="0">
                <a:latin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cs typeface="Arial-Rounded" panose="020B0500000000000000" pitchFamily="34" charset="0"/>
              </a:rPr>
              <a:t>trường</a:t>
            </a:r>
            <a:r>
              <a:rPr lang="en-US" sz="3200" dirty="0">
                <a:latin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6728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43F867F1-9260-4087-9E42-964EDE87281A}"/>
              </a:ext>
            </a:extLst>
          </p:cNvPr>
          <p:cNvSpPr txBox="1"/>
          <p:nvPr/>
        </p:nvSpPr>
        <p:spPr>
          <a:xfrm>
            <a:off x="335866" y="668362"/>
            <a:ext cx="11706079" cy="769441"/>
          </a:xfrm>
          <a:prstGeom prst="rect">
            <a:avLst/>
          </a:prstGeom>
          <a:noFill/>
        </p:spPr>
        <p:txBody>
          <a:bodyPr wrap="square" rtlCol="0">
            <a:spAutoFit/>
          </a:bodyPr>
          <a:lstStyle/>
          <a:p>
            <a:r>
              <a:rPr lang="en-US" sz="4400" dirty="0">
                <a:latin typeface="Arial-Rounded" panose="020B0500000000000000" pitchFamily="34" charset="0"/>
                <a:cs typeface="Arial-Rounded" panose="020B0500000000000000" pitchFamily="34" charset="0"/>
              </a:rPr>
              <a:t>2. </a:t>
            </a:r>
            <a:r>
              <a:rPr lang="en-US" sz="4400" dirty="0" err="1">
                <a:latin typeface="Arial-Rounded" panose="020B0500000000000000" pitchFamily="34" charset="0"/>
                <a:cs typeface="Arial-Rounded" panose="020B0500000000000000" pitchFamily="34" charset="0"/>
              </a:rPr>
              <a:t>Nói</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với</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bạn</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về</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hoạt</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động</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mà</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em</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yêu</a:t>
            </a:r>
            <a:r>
              <a:rPr lang="en-US" sz="4400" dirty="0">
                <a:latin typeface="Arial-Rounded" panose="020B0500000000000000" pitchFamily="34" charset="0"/>
                <a:cs typeface="Arial-Rounded" panose="020B0500000000000000" pitchFamily="34" charset="0"/>
              </a:rPr>
              <a:t> </a:t>
            </a:r>
            <a:r>
              <a:rPr lang="en-US" sz="4400" dirty="0" err="1">
                <a:latin typeface="Arial-Rounded" panose="020B0500000000000000" pitchFamily="34" charset="0"/>
                <a:cs typeface="Arial-Rounded" panose="020B0500000000000000" pitchFamily="34" charset="0"/>
              </a:rPr>
              <a:t>thích</a:t>
            </a:r>
            <a:r>
              <a:rPr lang="en-US" sz="4400" dirty="0">
                <a:latin typeface="Arial-Rounded" panose="020B0500000000000000" pitchFamily="34" charset="0"/>
                <a:cs typeface="Arial-Rounded" panose="020B0500000000000000" pitchFamily="34" charset="0"/>
              </a:rPr>
              <a:t>?</a:t>
            </a:r>
          </a:p>
        </p:txBody>
      </p:sp>
      <p:pic>
        <p:nvPicPr>
          <p:cNvPr id="5" name="Picture 4">
            <a:extLst>
              <a:ext uri="{FF2B5EF4-FFF2-40B4-BE49-F238E27FC236}">
                <a16:creationId xmlns:a16="http://schemas.microsoft.com/office/drawing/2014/main" id="{27952A11-EE9B-4890-9DA2-E38DC3138FB1}"/>
              </a:ext>
            </a:extLst>
          </p:cNvPr>
          <p:cNvPicPr>
            <a:picLocks noChangeAspect="1"/>
          </p:cNvPicPr>
          <p:nvPr/>
        </p:nvPicPr>
        <p:blipFill>
          <a:blip r:embed="rId2"/>
          <a:stretch>
            <a:fillRect/>
          </a:stretch>
        </p:blipFill>
        <p:spPr>
          <a:xfrm>
            <a:off x="168812" y="1647190"/>
            <a:ext cx="8736037" cy="5049032"/>
          </a:xfrm>
          <a:prstGeom prst="rect">
            <a:avLst/>
          </a:prstGeom>
        </p:spPr>
      </p:pic>
      <p:sp>
        <p:nvSpPr>
          <p:cNvPr id="6" name="Text Box 1">
            <a:extLst>
              <a:ext uri="{FF2B5EF4-FFF2-40B4-BE49-F238E27FC236}">
                <a16:creationId xmlns:a16="http://schemas.microsoft.com/office/drawing/2014/main" id="{3B3AD8BA-F8F8-4BBB-A9F1-496D680E39D9}"/>
              </a:ext>
            </a:extLst>
          </p:cNvPr>
          <p:cNvSpPr txBox="1"/>
          <p:nvPr/>
        </p:nvSpPr>
        <p:spPr>
          <a:xfrm>
            <a:off x="8776482" y="2082018"/>
            <a:ext cx="2970041" cy="1446550"/>
          </a:xfrm>
          <a:prstGeom prst="rect">
            <a:avLst/>
          </a:prstGeom>
          <a:noFill/>
        </p:spPr>
        <p:txBody>
          <a:bodyPr wrap="square" rtlCol="0">
            <a:spAutoFit/>
          </a:bodyPr>
          <a:lstStyle/>
          <a:p>
            <a:pPr algn="ctr"/>
            <a:r>
              <a:rPr lang="en-US" sz="4400" dirty="0" err="1">
                <a:solidFill>
                  <a:srgbClr val="6600FF"/>
                </a:solidFill>
                <a:latin typeface="Arial-Rounded" panose="020B0500000000000000" pitchFamily="34" charset="0"/>
                <a:cs typeface="Arial-Rounded" panose="020B0500000000000000" pitchFamily="34" charset="0"/>
              </a:rPr>
              <a:t>Thảo</a:t>
            </a:r>
            <a:r>
              <a:rPr lang="en-US" sz="4400" dirty="0">
                <a:solidFill>
                  <a:srgbClr val="6600FF"/>
                </a:solidFill>
                <a:latin typeface="Arial-Rounded" panose="020B0500000000000000" pitchFamily="34" charset="0"/>
                <a:cs typeface="Arial-Rounded" panose="020B0500000000000000" pitchFamily="34" charset="0"/>
              </a:rPr>
              <a:t> </a:t>
            </a:r>
            <a:r>
              <a:rPr lang="en-US" sz="4400" dirty="0" err="1">
                <a:solidFill>
                  <a:srgbClr val="6600FF"/>
                </a:solidFill>
                <a:latin typeface="Arial-Rounded" panose="020B0500000000000000" pitchFamily="34" charset="0"/>
                <a:cs typeface="Arial-Rounded" panose="020B0500000000000000" pitchFamily="34" charset="0"/>
              </a:rPr>
              <a:t>luận</a:t>
            </a:r>
            <a:r>
              <a:rPr lang="en-US" sz="4400" dirty="0">
                <a:solidFill>
                  <a:srgbClr val="6600FF"/>
                </a:solidFill>
                <a:latin typeface="Arial-Rounded" panose="020B0500000000000000" pitchFamily="34" charset="0"/>
                <a:cs typeface="Arial-Rounded" panose="020B0500000000000000" pitchFamily="34" charset="0"/>
              </a:rPr>
              <a:t> </a:t>
            </a:r>
            <a:r>
              <a:rPr lang="en-US" sz="4400" dirty="0" err="1">
                <a:solidFill>
                  <a:srgbClr val="6600FF"/>
                </a:solidFill>
                <a:latin typeface="Arial-Rounded" panose="020B0500000000000000" pitchFamily="34" charset="0"/>
                <a:cs typeface="Arial-Rounded" panose="020B0500000000000000" pitchFamily="34" charset="0"/>
              </a:rPr>
              <a:t>nhóm</a:t>
            </a:r>
            <a:endParaRPr lang="en-US" sz="4400" dirty="0">
              <a:solidFill>
                <a:srgbClr val="6600FF"/>
              </a:solidFill>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7722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F6B482E-73C3-4A21-9F77-F1BEBA2FABCD}"/>
              </a:ext>
            </a:extLst>
          </p:cNvPr>
          <p:cNvSpPr txBox="1"/>
          <p:nvPr/>
        </p:nvSpPr>
        <p:spPr>
          <a:xfrm>
            <a:off x="0" y="-15057"/>
            <a:ext cx="11929403" cy="6801862"/>
          </a:xfrm>
          <a:prstGeom prst="rect">
            <a:avLst/>
          </a:prstGeom>
          <a:noFill/>
        </p:spPr>
        <p:txBody>
          <a:bodyPr wrap="square">
            <a:spAutoFit/>
          </a:bodyPr>
          <a:lstStyle/>
          <a:p>
            <a:pPr algn="ctr"/>
            <a:r>
              <a:rPr lang="en-US" sz="4000" b="1">
                <a:solidFill>
                  <a:srgbClr val="000000"/>
                </a:solidFill>
                <a:latin typeface="Times New Roman" panose="02020603050405020304" pitchFamily="18" charset="0"/>
                <a:cs typeface="Times New Roman" panose="02020603050405020304" pitchFamily="18" charset="0"/>
              </a:rPr>
              <a:t>	</a:t>
            </a:r>
            <a:r>
              <a:rPr lang="en-US" sz="3600" b="1">
                <a:solidFill>
                  <a:srgbClr val="000000"/>
                </a:solidFill>
                <a:latin typeface="Times New Roman" panose="02020603050405020304" pitchFamily="18" charset="0"/>
                <a:cs typeface="Times New Roman" panose="02020603050405020304" pitchFamily="18" charset="0"/>
              </a:rPr>
              <a:t>Tập làm văn</a:t>
            </a:r>
          </a:p>
          <a:p>
            <a:r>
              <a:rPr lang="en-US" sz="3600" b="1" i="1">
                <a:solidFill>
                  <a:srgbClr val="000000"/>
                </a:solidFill>
                <a:latin typeface="Times New Roman" panose="02020603050405020304" pitchFamily="18" charset="0"/>
                <a:cs typeface="Times New Roman" panose="02020603050405020304" pitchFamily="18" charset="0"/>
              </a:rPr>
              <a:t>	Viết một đoạn văn kể về một giờ ra chơi ở sân trường em</a:t>
            </a:r>
          </a:p>
          <a:p>
            <a:pPr algn="ctr"/>
            <a:r>
              <a:rPr lang="en-US" sz="4000" b="1">
                <a:solidFill>
                  <a:srgbClr val="000000"/>
                </a:solidFill>
                <a:latin typeface="Times New Roman" panose="02020603050405020304" pitchFamily="18" charset="0"/>
                <a:cs typeface="Times New Roman" panose="02020603050405020304" pitchFamily="18" charset="0"/>
              </a:rPr>
              <a:t>Bài làm</a:t>
            </a:r>
          </a:p>
          <a:p>
            <a:r>
              <a:rPr lang="en-US" sz="4000" b="1">
                <a:solidFill>
                  <a:srgbClr val="000000"/>
                </a:solidFill>
                <a:latin typeface="Times New Roman" panose="02020603050405020304" pitchFamily="18" charset="0"/>
                <a:cs typeface="Times New Roman" panose="02020603050405020304" pitchFamily="18" charset="0"/>
              </a:rPr>
              <a:t>	</a:t>
            </a:r>
            <a:r>
              <a:rPr lang="vi-VN" sz="4000" b="1">
                <a:solidFill>
                  <a:srgbClr val="000000"/>
                </a:solidFill>
                <a:latin typeface="Times New Roman" panose="02020603050405020304" pitchFamily="18" charset="0"/>
                <a:cs typeface="Times New Roman" panose="02020603050405020304" pitchFamily="18" charset="0"/>
              </a:rPr>
              <a:t>Khi tiếng trống trường vang lên báo hiệu giờ ra chơi đã đến, học sinh từ các lớp ùa ra sân trường như đàn ong vỡ tổ. Bạn nào bạn nấy vui chơi thỏa thích dưới bóng cây xanh mát. Chỗ này bạn nam đá cầu, chỗ kia bạn nữ nhảy dây, bịt mắt bắt dê,.... ồn ào như vỡ chợ. Em thích nhất là chơi đá cầu cùng các bạn. Sau mỗi giờ ra chơi chúng em thấy vui vẻ và hào hứng hẳn lên. </a:t>
            </a:r>
            <a:endParaRPr lang="en-US" sz="4000" b="1">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6911532"/>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16" name="WordArt 24"/>
          <p:cNvSpPr>
            <a:spLocks noChangeArrowheads="1" noChangeShapeType="1" noTextEdit="1"/>
          </p:cNvSpPr>
          <p:nvPr/>
        </p:nvSpPr>
        <p:spPr bwMode="auto">
          <a:xfrm>
            <a:off x="1425394" y="1897561"/>
            <a:ext cx="9572171" cy="4912360"/>
          </a:xfrm>
          <a:prstGeom prst="rect">
            <a:avLst/>
          </a:prstGeom>
        </p:spPr>
        <p:txBody>
          <a:bodyPr wrap="none" fromWordArt="1">
            <a:prstTxWarp prst="textArchUpPour">
              <a:avLst>
                <a:gd name="adj1" fmla="val 10800004"/>
                <a:gd name="adj2" fmla="val 50000"/>
              </a:avLst>
            </a:prstTxWarp>
          </a:bodyPr>
          <a:lstStyle/>
          <a:p>
            <a:pPr algn="ct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Chúc</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các</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em</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chăm</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ngoan</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học</a:t>
            </a: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 </a:t>
            </a:r>
            <a:r>
              <a:rPr lang="en-US" sz="3600" b="1" kern="10" dirty="0" err="1">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giỏi</a:t>
            </a:r>
            <a:endPar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endParaRPr>
          </a:p>
          <a:p>
            <a:pPr algn="ctr"/>
            <a:r>
              <a:rPr lang="en-US" sz="3600" b="1" kern="10" dirty="0">
                <a:ln w="22225">
                  <a:solidFill>
                    <a:schemeClr val="accent2"/>
                  </a:solidFill>
                  <a:round/>
                  <a:headEnd/>
                  <a:tailEnd/>
                </a:ln>
                <a:solidFill>
                  <a:srgbClr val="A3A3E0"/>
                </a:solidFill>
                <a:latin typeface="Times New Roman" panose="02020603050405020304" pitchFamily="18" charset="0"/>
                <a:cs typeface="Times New Roman" panose="02020603050405020304" pitchFamily="18" charset="0"/>
              </a:rPr>
              <a:t>.</a:t>
            </a:r>
          </a:p>
        </p:txBody>
      </p:sp>
      <p:sp>
        <p:nvSpPr>
          <p:cNvPr id="7171" name="WordArt 5"/>
          <p:cNvSpPr>
            <a:spLocks noChangeArrowheads="1" noChangeShapeType="1" noTextEdit="1"/>
          </p:cNvSpPr>
          <p:nvPr/>
        </p:nvSpPr>
        <p:spPr bwMode="auto">
          <a:xfrm>
            <a:off x="2514601" y="533401"/>
            <a:ext cx="7166428" cy="1031875"/>
          </a:xfrm>
          <a:prstGeom prst="rect">
            <a:avLst/>
          </a:prstGeom>
        </p:spPr>
        <p:txBody>
          <a:bodyPr wrap="none" fromWordArt="1">
            <a:prstTxWarp prst="textPlain">
              <a:avLst>
                <a:gd name="adj" fmla="val 50000"/>
              </a:avLst>
            </a:prstTxWarp>
          </a:bodyPr>
          <a:lstStyle/>
          <a:p>
            <a:pPr algn="ctr"/>
            <a:r>
              <a:rPr lang="en-US" sz="3600" b="1" kern="10" dirty="0">
                <a:ln w="25400">
                  <a:solidFill>
                    <a:srgbClr val="FF0000"/>
                  </a:solidFill>
                  <a:round/>
                  <a:headEnd/>
                  <a:tailEnd/>
                </a:ln>
                <a:solidFill>
                  <a:srgbClr val="FFFF00"/>
                </a:solidFill>
                <a:effectLst>
                  <a:outerShdw dist="35921" dir="2700000" algn="ctr" rotWithShape="0">
                    <a:srgbClr val="C0C0C0">
                      <a:alpha val="79999"/>
                    </a:srgbClr>
                  </a:outerShdw>
                </a:effectLst>
                <a:cs typeface="Arial" panose="020B0604020202020204" pitchFamily="34" charset="0"/>
              </a:rPr>
              <a:t>TIẾT HỌC KẾT THÚC</a:t>
            </a:r>
          </a:p>
        </p:txBody>
      </p:sp>
      <p:pic>
        <p:nvPicPr>
          <p:cNvPr id="7172" name="Picture 6"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725" y="7645"/>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373992" y="80169"/>
            <a:ext cx="177165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10"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11065" y="168276"/>
            <a:ext cx="25908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1"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35265" y="507730"/>
            <a:ext cx="43434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1070" y="-215401"/>
            <a:ext cx="2590800"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6" descr="67020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064" y="4584700"/>
            <a:ext cx="2362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6" descr="67020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816465" y="4712812"/>
            <a:ext cx="2362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 descr="BA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399" y="6048376"/>
            <a:ext cx="775906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0" name="Group 16"/>
          <p:cNvGrpSpPr>
            <a:grpSpLocks/>
          </p:cNvGrpSpPr>
          <p:nvPr/>
        </p:nvGrpSpPr>
        <p:grpSpPr bwMode="auto">
          <a:xfrm>
            <a:off x="3276600" y="3962401"/>
            <a:ext cx="5638800" cy="1800225"/>
            <a:chOff x="-96" y="1248"/>
            <a:chExt cx="6000" cy="1968"/>
          </a:xfrm>
        </p:grpSpPr>
        <p:sp>
          <p:nvSpPr>
            <p:cNvPr id="7189" name="Rectangle 17"/>
            <p:cNvSpPr>
              <a:spLocks noChangeArrowheads="1"/>
            </p:cNvSpPr>
            <p:nvPr/>
          </p:nvSpPr>
          <p:spPr bwMode="auto">
            <a:xfrm>
              <a:off x="-96" y="1248"/>
              <a:ext cx="6000" cy="1968"/>
            </a:xfrm>
            <a:prstGeom prst="rect">
              <a:avLst/>
            </a:prstGeom>
            <a:solidFill>
              <a:srgbClr val="FFFFFF"/>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a:latin typeface="Times New Roman" panose="02020603050405020304" pitchFamily="18" charset="0"/>
                </a:rPr>
                <a:t> </a:t>
              </a:r>
            </a:p>
          </p:txBody>
        </p:sp>
        <p:pic>
          <p:nvPicPr>
            <p:cNvPr id="7190" name="Picture 18" descr="peace_dove_olive_branch_hg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88" y="1296"/>
              <a:ext cx="2640" cy="1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81" name="Picture 19" descr="Animated-Butterfl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611630" y="4899661"/>
            <a:ext cx="51054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21" descr="Animated-Butterfly"/>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26130" y="4221481"/>
            <a:ext cx="51054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22" descr="comicbird-animated"/>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838200"/>
            <a:ext cx="2667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23" descr="comicbird-animated"/>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348679" y="485776"/>
            <a:ext cx="2667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Text Box 26"/>
          <p:cNvSpPr txBox="1">
            <a:spLocks noChangeArrowheads="1"/>
          </p:cNvSpPr>
          <p:nvPr/>
        </p:nvSpPr>
        <p:spPr bwMode="auto">
          <a:xfrm>
            <a:off x="3962400" y="3886201"/>
            <a:ext cx="480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4" name="WordArt 4"/>
          <p:cNvSpPr>
            <a:spLocks noChangeArrowheads="1" noChangeShapeType="1" noTextEdit="1"/>
          </p:cNvSpPr>
          <p:nvPr/>
        </p:nvSpPr>
        <p:spPr bwMode="auto">
          <a:xfrm>
            <a:off x="3733798" y="4968334"/>
            <a:ext cx="4747261" cy="838200"/>
          </a:xfrm>
          <a:prstGeom prst="rect">
            <a:avLst/>
          </a:prstGeom>
        </p:spPr>
        <p:txBody>
          <a:bodyPr wrap="none" fromWordArt="1">
            <a:prstTxWarp prst="textPlain">
              <a:avLst>
                <a:gd name="adj" fmla="val 50000"/>
              </a:avLst>
            </a:prstTxWarp>
          </a:bodyPr>
          <a:lstStyle/>
          <a:p>
            <a:pPr algn="ctr"/>
            <a:r>
              <a:rPr lang="en-US" sz="3600" kern="10" dirty="0">
                <a:ln w="12700">
                  <a:solidFill>
                    <a:srgbClr val="FF3300"/>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HẸN GẶP LẠI</a:t>
            </a:r>
          </a:p>
        </p:txBody>
      </p:sp>
      <p:pic>
        <p:nvPicPr>
          <p:cNvPr id="8223" name="LOP CHUNG MINH DOAN KET.mp3">
            <a:hlinkClick r:id="" action="ppaction://media"/>
          </p:cNvPr>
          <p:cNvPicPr>
            <a:picLocks noRot="1" noChangeAspect="1" noChangeArrowheads="1"/>
          </p:cNvPicPr>
          <p:nvPr>
            <a:audioFile r:link="rId1"/>
          </p:nvPr>
        </p:nvPicPr>
        <p:blipFill>
          <a:blip r:embed="rId11">
            <a:extLst>
              <a:ext uri="{28A0092B-C50C-407E-A947-70E740481C1C}">
                <a14:useLocalDpi xmlns:a14="http://schemas.microsoft.com/office/drawing/2010/main" val="0"/>
              </a:ext>
            </a:extLst>
          </a:blip>
          <a:srcRect/>
          <a:stretch>
            <a:fillRect/>
          </a:stretch>
        </p:blipFill>
        <p:spPr bwMode="auto">
          <a:xfrm>
            <a:off x="17526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403130"/>
      </p:ext>
    </p:extLst>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8216"/>
                                        </p:tgtEl>
                                        <p:attrNameLst>
                                          <p:attrName>style.visibility</p:attrName>
                                        </p:attrNameLst>
                                      </p:cBhvr>
                                      <p:to>
                                        <p:strVal val="visible"/>
                                      </p:to>
                                    </p:set>
                                    <p:anim calcmode="lin" valueType="num">
                                      <p:cBhvr additive="base">
                                        <p:cTn id="7" dur="5000" fill="hold"/>
                                        <p:tgtEl>
                                          <p:spTgt spid="8216"/>
                                        </p:tgtEl>
                                        <p:attrNameLst>
                                          <p:attrName>ppt_x</p:attrName>
                                        </p:attrNameLst>
                                      </p:cBhvr>
                                      <p:tavLst>
                                        <p:tav tm="0">
                                          <p:val>
                                            <p:strVal val="#ppt_x"/>
                                          </p:val>
                                        </p:tav>
                                        <p:tav tm="100000">
                                          <p:val>
                                            <p:strVal val="#ppt_x"/>
                                          </p:val>
                                        </p:tav>
                                      </p:tavLst>
                                    </p:anim>
                                    <p:anim calcmode="lin" valueType="num">
                                      <p:cBhvr additive="base">
                                        <p:cTn id="8" dur="5000" fill="hold"/>
                                        <p:tgtEl>
                                          <p:spTgt spid="821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21" presetClass="emph" presetSubtype="0" fill="hold" grpId="1" nodeType="afterEffect">
                                  <p:stCondLst>
                                    <p:cond delay="0"/>
                                  </p:stCondLst>
                                  <p:childTnLst>
                                    <p:animClr clrSpc="hsl" dir="cw">
                                      <p:cBhvr override="childStyle">
                                        <p:cTn id="11" dur="500" fill="hold"/>
                                        <p:tgtEl>
                                          <p:spTgt spid="8216"/>
                                        </p:tgtEl>
                                        <p:attrNameLst>
                                          <p:attrName>style.color</p:attrName>
                                        </p:attrNameLst>
                                      </p:cBhvr>
                                      <p:by>
                                        <p:hsl h="7200000" s="0" l="0"/>
                                      </p:by>
                                    </p:animClr>
                                    <p:animClr clrSpc="hsl" dir="cw">
                                      <p:cBhvr>
                                        <p:cTn id="12" dur="500" fill="hold"/>
                                        <p:tgtEl>
                                          <p:spTgt spid="8216"/>
                                        </p:tgtEl>
                                        <p:attrNameLst>
                                          <p:attrName>fillcolor</p:attrName>
                                        </p:attrNameLst>
                                      </p:cBhvr>
                                      <p:by>
                                        <p:hsl h="7200000" s="0" l="0"/>
                                      </p:by>
                                    </p:animClr>
                                    <p:animClr clrSpc="hsl" dir="cw">
                                      <p:cBhvr>
                                        <p:cTn id="13" dur="500" fill="hold"/>
                                        <p:tgtEl>
                                          <p:spTgt spid="8216"/>
                                        </p:tgtEl>
                                        <p:attrNameLst>
                                          <p:attrName>stroke.color</p:attrName>
                                        </p:attrNameLst>
                                      </p:cBhvr>
                                      <p:by>
                                        <p:hsl h="7200000" s="0" l="0"/>
                                      </p:by>
                                    </p:animClr>
                                    <p:set>
                                      <p:cBhvr>
                                        <p:cTn id="14" dur="500" fill="hold"/>
                                        <p:tgtEl>
                                          <p:spTgt spid="8216"/>
                                        </p:tgtEl>
                                        <p:attrNameLst>
                                          <p:attrName>fill.type</p:attrName>
                                        </p:attrNameLst>
                                      </p:cBhvr>
                                      <p:to>
                                        <p:strVal val="solid"/>
                                      </p:to>
                                    </p:set>
                                  </p:childTnLst>
                                </p:cTn>
                              </p:par>
                            </p:childTnLst>
                          </p:cTn>
                        </p:par>
                        <p:par>
                          <p:cTn id="15" fill="hold" nodeType="afterGroup">
                            <p:stCondLst>
                              <p:cond delay="5500"/>
                            </p:stCondLst>
                            <p:childTnLst>
                              <p:par>
                                <p:cTn id="16" presetID="23" presetClass="emph" presetSubtype="0" fill="hold" grpId="2" nodeType="afterEffect">
                                  <p:stCondLst>
                                    <p:cond delay="0"/>
                                  </p:stCondLst>
                                  <p:childTnLst>
                                    <p:animClr clrSpc="hsl" dir="cw">
                                      <p:cBhvr override="childStyle">
                                        <p:cTn id="17" dur="500" fill="hold"/>
                                        <p:tgtEl>
                                          <p:spTgt spid="8216"/>
                                        </p:tgtEl>
                                        <p:attrNameLst>
                                          <p:attrName>style.color</p:attrName>
                                        </p:attrNameLst>
                                      </p:cBhvr>
                                      <p:by>
                                        <p:hsl h="10842353" s="0" l="0"/>
                                      </p:by>
                                    </p:animClr>
                                    <p:animClr clrSpc="hsl" dir="cw">
                                      <p:cBhvr>
                                        <p:cTn id="18" dur="500" fill="hold"/>
                                        <p:tgtEl>
                                          <p:spTgt spid="8216"/>
                                        </p:tgtEl>
                                        <p:attrNameLst>
                                          <p:attrName>fillcolor</p:attrName>
                                        </p:attrNameLst>
                                      </p:cBhvr>
                                      <p:by>
                                        <p:hsl h="10842353" s="0" l="0"/>
                                      </p:by>
                                    </p:animClr>
                                    <p:animClr clrSpc="hsl" dir="cw">
                                      <p:cBhvr>
                                        <p:cTn id="19" dur="500" fill="hold"/>
                                        <p:tgtEl>
                                          <p:spTgt spid="8216"/>
                                        </p:tgtEl>
                                        <p:attrNameLst>
                                          <p:attrName>stroke.color</p:attrName>
                                        </p:attrNameLst>
                                      </p:cBhvr>
                                      <p:by>
                                        <p:hsl h="10842353" s="0" l="0"/>
                                      </p:by>
                                    </p:animClr>
                                    <p:set>
                                      <p:cBhvr>
                                        <p:cTn id="20" dur="500" fill="hold"/>
                                        <p:tgtEl>
                                          <p:spTgt spid="8216"/>
                                        </p:tgtEl>
                                        <p:attrNameLst>
                                          <p:attrName>fill.type</p:attrName>
                                        </p:attrNameLst>
                                      </p:cBhvr>
                                      <p:to>
                                        <p:strVal val="solid"/>
                                      </p:to>
                                    </p:set>
                                  </p:childTnLst>
                                </p:cTn>
                              </p:par>
                            </p:childTnLst>
                          </p:cTn>
                        </p:par>
                        <p:par>
                          <p:cTn id="21" fill="hold" nodeType="afterGroup">
                            <p:stCondLst>
                              <p:cond delay="6000"/>
                            </p:stCondLst>
                            <p:childTnLst>
                              <p:par>
                                <p:cTn id="22" presetID="19" presetClass="emph" presetSubtype="0" fill="hold" grpId="3" nodeType="afterEffect">
                                  <p:stCondLst>
                                    <p:cond delay="0"/>
                                  </p:stCondLst>
                                  <p:childTnLst>
                                    <p:animClr clrSpc="rgb" dir="cw">
                                      <p:cBhvr override="childStyle">
                                        <p:cTn id="23" dur="500" fill="hold"/>
                                        <p:tgtEl>
                                          <p:spTgt spid="8216"/>
                                        </p:tgtEl>
                                        <p:attrNameLst>
                                          <p:attrName>style.color</p:attrName>
                                        </p:attrNameLst>
                                      </p:cBhvr>
                                      <p:to>
                                        <a:schemeClr val="bg1"/>
                                      </p:to>
                                    </p:animClr>
                                    <p:animClr clrSpc="rgb" dir="cw">
                                      <p:cBhvr>
                                        <p:cTn id="24" dur="500" fill="hold"/>
                                        <p:tgtEl>
                                          <p:spTgt spid="8216"/>
                                        </p:tgtEl>
                                        <p:attrNameLst>
                                          <p:attrName>fillcolor</p:attrName>
                                        </p:attrNameLst>
                                      </p:cBhvr>
                                      <p:to>
                                        <a:schemeClr val="bg1"/>
                                      </p:to>
                                    </p:animClr>
                                    <p:set>
                                      <p:cBhvr>
                                        <p:cTn id="25" dur="500" fill="hold"/>
                                        <p:tgtEl>
                                          <p:spTgt spid="8216"/>
                                        </p:tgtEl>
                                        <p:attrNameLst>
                                          <p:attrName>fill.type</p:attrName>
                                        </p:attrNameLst>
                                      </p:cBhvr>
                                      <p:to>
                                        <p:strVal val="solid"/>
                                      </p:to>
                                    </p:set>
                                    <p:set>
                                      <p:cBhvr>
                                        <p:cTn id="26" dur="500" fill="hold"/>
                                        <p:tgtEl>
                                          <p:spTgt spid="8216"/>
                                        </p:tgtEl>
                                        <p:attrNameLst>
                                          <p:attrName>fill.on</p:attrName>
                                        </p:attrNameLst>
                                      </p:cBhvr>
                                      <p:to>
                                        <p:strVal val="true"/>
                                      </p:to>
                                    </p:set>
                                  </p:childTnLst>
                                </p:cTn>
                              </p:par>
                            </p:childTnLst>
                          </p:cTn>
                        </p:par>
                        <p:par>
                          <p:cTn id="27" fill="hold" nodeType="afterGroup">
                            <p:stCondLst>
                              <p:cond delay="6500"/>
                            </p:stCondLst>
                            <p:childTnLst>
                              <p:par>
                                <p:cTn id="28" presetID="22" presetClass="emph" presetSubtype="0" fill="hold" grpId="4" nodeType="afterEffect">
                                  <p:stCondLst>
                                    <p:cond delay="0"/>
                                  </p:stCondLst>
                                  <p:childTnLst>
                                    <p:animClr clrSpc="hsl" dir="cw">
                                      <p:cBhvr override="childStyle">
                                        <p:cTn id="29" dur="500" fill="hold"/>
                                        <p:tgtEl>
                                          <p:spTgt spid="8216"/>
                                        </p:tgtEl>
                                        <p:attrNameLst>
                                          <p:attrName>style.color</p:attrName>
                                        </p:attrNameLst>
                                      </p:cBhvr>
                                      <p:by>
                                        <p:hsl h="-7200000" s="0" l="0"/>
                                      </p:by>
                                    </p:animClr>
                                    <p:animClr clrSpc="hsl" dir="cw">
                                      <p:cBhvr>
                                        <p:cTn id="30" dur="500" fill="hold"/>
                                        <p:tgtEl>
                                          <p:spTgt spid="8216"/>
                                        </p:tgtEl>
                                        <p:attrNameLst>
                                          <p:attrName>fillcolor</p:attrName>
                                        </p:attrNameLst>
                                      </p:cBhvr>
                                      <p:by>
                                        <p:hsl h="-7200000" s="0" l="0"/>
                                      </p:by>
                                    </p:animClr>
                                    <p:animClr clrSpc="hsl" dir="cw">
                                      <p:cBhvr>
                                        <p:cTn id="31" dur="500" fill="hold"/>
                                        <p:tgtEl>
                                          <p:spTgt spid="8216"/>
                                        </p:tgtEl>
                                        <p:attrNameLst>
                                          <p:attrName>stroke.color</p:attrName>
                                        </p:attrNameLst>
                                      </p:cBhvr>
                                      <p:by>
                                        <p:hsl h="-7200000" s="0" l="0"/>
                                      </p:by>
                                    </p:animClr>
                                    <p:set>
                                      <p:cBhvr>
                                        <p:cTn id="32" dur="500" fill="hold"/>
                                        <p:tgtEl>
                                          <p:spTgt spid="8216"/>
                                        </p:tgtEl>
                                        <p:attrNameLst>
                                          <p:attrName>fill.type</p:attrName>
                                        </p:attrNameLst>
                                      </p:cBhvr>
                                      <p:to>
                                        <p:strVal val="solid"/>
                                      </p:to>
                                    </p:set>
                                  </p:childTnLst>
                                </p:cTn>
                              </p:par>
                            </p:childTnLst>
                          </p:cTn>
                        </p:par>
                        <p:par>
                          <p:cTn id="33" fill="hold" nodeType="afterGroup">
                            <p:stCondLst>
                              <p:cond delay="7000"/>
                            </p:stCondLst>
                            <p:childTnLst>
                              <p:par>
                                <p:cTn id="34" presetID="19" presetClass="emph" presetSubtype="0" fill="hold" grpId="5" nodeType="afterEffect">
                                  <p:stCondLst>
                                    <p:cond delay="0"/>
                                  </p:stCondLst>
                                  <p:childTnLst>
                                    <p:animClr clrSpc="rgb" dir="cw">
                                      <p:cBhvr override="childStyle">
                                        <p:cTn id="35" dur="500" fill="hold"/>
                                        <p:tgtEl>
                                          <p:spTgt spid="8216"/>
                                        </p:tgtEl>
                                        <p:attrNameLst>
                                          <p:attrName>style.color</p:attrName>
                                        </p:attrNameLst>
                                      </p:cBhvr>
                                      <p:to>
                                        <a:schemeClr val="bg1"/>
                                      </p:to>
                                    </p:animClr>
                                    <p:animClr clrSpc="rgb" dir="cw">
                                      <p:cBhvr>
                                        <p:cTn id="36" dur="500" fill="hold"/>
                                        <p:tgtEl>
                                          <p:spTgt spid="8216"/>
                                        </p:tgtEl>
                                        <p:attrNameLst>
                                          <p:attrName>fillcolor</p:attrName>
                                        </p:attrNameLst>
                                      </p:cBhvr>
                                      <p:to>
                                        <a:schemeClr val="bg1"/>
                                      </p:to>
                                    </p:animClr>
                                    <p:set>
                                      <p:cBhvr>
                                        <p:cTn id="37" dur="500" fill="hold"/>
                                        <p:tgtEl>
                                          <p:spTgt spid="8216"/>
                                        </p:tgtEl>
                                        <p:attrNameLst>
                                          <p:attrName>fill.type</p:attrName>
                                        </p:attrNameLst>
                                      </p:cBhvr>
                                      <p:to>
                                        <p:strVal val="solid"/>
                                      </p:to>
                                    </p:set>
                                    <p:set>
                                      <p:cBhvr>
                                        <p:cTn id="38" dur="500" fill="hold"/>
                                        <p:tgtEl>
                                          <p:spTgt spid="8216"/>
                                        </p:tgtEl>
                                        <p:attrNameLst>
                                          <p:attrName>fill.on</p:attrName>
                                        </p:attrNameLst>
                                      </p:cBhvr>
                                      <p:to>
                                        <p:strVal val="true"/>
                                      </p:to>
                                    </p:set>
                                  </p:childTnLst>
                                </p:cTn>
                              </p:par>
                            </p:childTnLst>
                          </p:cTn>
                        </p:par>
                        <p:par>
                          <p:cTn id="39" fill="hold" nodeType="afterGroup">
                            <p:stCondLst>
                              <p:cond delay="7500"/>
                            </p:stCondLst>
                            <p:childTnLst>
                              <p:par>
                                <p:cTn id="40" presetID="21" presetClass="emph" presetSubtype="0" fill="hold" grpId="6" nodeType="afterEffect">
                                  <p:stCondLst>
                                    <p:cond delay="0"/>
                                  </p:stCondLst>
                                  <p:childTnLst>
                                    <p:animClr clrSpc="hsl" dir="cw">
                                      <p:cBhvr override="childStyle">
                                        <p:cTn id="41" dur="500" fill="hold"/>
                                        <p:tgtEl>
                                          <p:spTgt spid="8216"/>
                                        </p:tgtEl>
                                        <p:attrNameLst>
                                          <p:attrName>style.color</p:attrName>
                                        </p:attrNameLst>
                                      </p:cBhvr>
                                      <p:by>
                                        <p:hsl h="7200000" s="0" l="0"/>
                                      </p:by>
                                    </p:animClr>
                                    <p:animClr clrSpc="hsl" dir="cw">
                                      <p:cBhvr>
                                        <p:cTn id="42" dur="500" fill="hold"/>
                                        <p:tgtEl>
                                          <p:spTgt spid="8216"/>
                                        </p:tgtEl>
                                        <p:attrNameLst>
                                          <p:attrName>fillcolor</p:attrName>
                                        </p:attrNameLst>
                                      </p:cBhvr>
                                      <p:by>
                                        <p:hsl h="7200000" s="0" l="0"/>
                                      </p:by>
                                    </p:animClr>
                                    <p:animClr clrSpc="hsl" dir="cw">
                                      <p:cBhvr>
                                        <p:cTn id="43" dur="500" fill="hold"/>
                                        <p:tgtEl>
                                          <p:spTgt spid="8216"/>
                                        </p:tgtEl>
                                        <p:attrNameLst>
                                          <p:attrName>stroke.color</p:attrName>
                                        </p:attrNameLst>
                                      </p:cBhvr>
                                      <p:by>
                                        <p:hsl h="7200000" s="0" l="0"/>
                                      </p:by>
                                    </p:animClr>
                                    <p:set>
                                      <p:cBhvr>
                                        <p:cTn id="44" dur="500" fill="hold"/>
                                        <p:tgtEl>
                                          <p:spTgt spid="8216"/>
                                        </p:tgtEl>
                                        <p:attrNameLst>
                                          <p:attrName>fill.type</p:attrName>
                                        </p:attrNameLst>
                                      </p:cBhvr>
                                      <p:to>
                                        <p:strVal val="solid"/>
                                      </p:to>
                                    </p:set>
                                  </p:childTnLst>
                                </p:cTn>
                              </p:par>
                            </p:childTnLst>
                          </p:cTn>
                        </p:par>
                        <p:par>
                          <p:cTn id="45" fill="hold" nodeType="afterGroup">
                            <p:stCondLst>
                              <p:cond delay="8000"/>
                            </p:stCondLst>
                            <p:childTnLst>
                              <p:par>
                                <p:cTn id="46" presetID="19" presetClass="exit" presetSubtype="10" fill="hold" grpId="7" nodeType="afterEffect">
                                  <p:stCondLst>
                                    <p:cond delay="0"/>
                                  </p:stCondLst>
                                  <p:childTnLst>
                                    <p:anim calcmode="lin" valueType="num">
                                      <p:cBhvr>
                                        <p:cTn id="47" dur="5000"/>
                                        <p:tgtEl>
                                          <p:spTgt spid="8216"/>
                                        </p:tgtEl>
                                        <p:attrNameLst>
                                          <p:attrName>ppt_h</p:attrName>
                                        </p:attrNameLst>
                                      </p:cBhvr>
                                      <p:tavLst>
                                        <p:tav tm="0">
                                          <p:val>
                                            <p:strVal val="ppt_h"/>
                                          </p:val>
                                        </p:tav>
                                        <p:tav tm="100000">
                                          <p:val>
                                            <p:strVal val="ppt_h"/>
                                          </p:val>
                                        </p:tav>
                                      </p:tavLst>
                                    </p:anim>
                                    <p:anim calcmode="lin" valueType="num">
                                      <p:cBhvr>
                                        <p:cTn id="48" dur="5000"/>
                                        <p:tgtEl>
                                          <p:spTgt spid="82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49" dur="1" fill="hold">
                                          <p:stCondLst>
                                            <p:cond delay="4999"/>
                                          </p:stCondLst>
                                        </p:cTn>
                                        <p:tgtEl>
                                          <p:spTgt spid="8216"/>
                                        </p:tgtEl>
                                        <p:attrNameLst>
                                          <p:attrName>style.visibility</p:attrName>
                                        </p:attrNameLst>
                                      </p:cBhvr>
                                      <p:to>
                                        <p:strVal val="hidden"/>
                                      </p:to>
                                    </p:set>
                                  </p:childTnLst>
                                </p:cTn>
                              </p:par>
                            </p:childTnLst>
                          </p:cTn>
                        </p:par>
                        <p:par>
                          <p:cTn id="50" fill="hold" nodeType="afterGroup">
                            <p:stCondLst>
                              <p:cond delay="13000"/>
                            </p:stCondLst>
                            <p:childTnLst>
                              <p:par>
                                <p:cTn id="51" presetID="8" presetClass="entr" presetSubtype="16" fill="hold" grpId="8" nodeType="afterEffect">
                                  <p:stCondLst>
                                    <p:cond delay="0"/>
                                  </p:stCondLst>
                                  <p:childTnLst>
                                    <p:set>
                                      <p:cBhvr>
                                        <p:cTn id="52" dur="1" fill="hold">
                                          <p:stCondLst>
                                            <p:cond delay="0"/>
                                          </p:stCondLst>
                                        </p:cTn>
                                        <p:tgtEl>
                                          <p:spTgt spid="8216"/>
                                        </p:tgtEl>
                                        <p:attrNameLst>
                                          <p:attrName>style.visibility</p:attrName>
                                        </p:attrNameLst>
                                      </p:cBhvr>
                                      <p:to>
                                        <p:strVal val="visible"/>
                                      </p:to>
                                    </p:set>
                                    <p:animEffect transition="in" filter="diamond(in)">
                                      <p:cBhvr>
                                        <p:cTn id="53" dur="2000"/>
                                        <p:tgtEl>
                                          <p:spTgt spid="8216"/>
                                        </p:tgtEl>
                                      </p:cBhvr>
                                    </p:animEffect>
                                  </p:childTnLst>
                                </p:cTn>
                              </p:par>
                            </p:childTnLst>
                          </p:cTn>
                        </p:par>
                        <p:par>
                          <p:cTn id="54" fill="hold" nodeType="afterGroup">
                            <p:stCondLst>
                              <p:cond delay="15000"/>
                            </p:stCondLst>
                            <p:childTnLst>
                              <p:par>
                                <p:cTn id="55" presetID="29" presetClass="entr" presetSubtype="0" fill="hold" grpId="0" nodeType="after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1000" fill="hold"/>
                                        <p:tgtEl>
                                          <p:spTgt spid="4"/>
                                        </p:tgtEl>
                                        <p:attrNameLst>
                                          <p:attrName>ppt_x</p:attrName>
                                        </p:attrNameLst>
                                      </p:cBhvr>
                                      <p:tavLst>
                                        <p:tav tm="0">
                                          <p:val>
                                            <p:strVal val="#ppt_x-.2"/>
                                          </p:val>
                                        </p:tav>
                                        <p:tav tm="100000">
                                          <p:val>
                                            <p:strVal val="#ppt_x"/>
                                          </p:val>
                                        </p:tav>
                                      </p:tavLst>
                                    </p:anim>
                                    <p:anim calcmode="lin" valueType="num">
                                      <p:cBhvr>
                                        <p:cTn id="5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59" dur="1000"/>
                                        <p:tgtEl>
                                          <p:spTgt spid="4"/>
                                        </p:tgtEl>
                                      </p:cBhvr>
                                    </p:animEffect>
                                  </p:childTnLst>
                                </p:cTn>
                              </p:par>
                            </p:childTnLst>
                          </p:cTn>
                        </p:par>
                        <p:par>
                          <p:cTn id="60" fill="hold" nodeType="afterGroup">
                            <p:stCondLst>
                              <p:cond delay="16000"/>
                            </p:stCondLst>
                            <p:childTnLst>
                              <p:par>
                                <p:cTn id="61" presetID="23" presetClass="emph" presetSubtype="0" repeatCount="indefinite" fill="hold" grpId="1" nodeType="afterEffect">
                                  <p:stCondLst>
                                    <p:cond delay="0"/>
                                  </p:stCondLst>
                                  <p:childTnLst>
                                    <p:animClr clrSpc="hsl" dir="cw">
                                      <p:cBhvr override="childStyle">
                                        <p:cTn id="62" dur="2000" fill="hold"/>
                                        <p:tgtEl>
                                          <p:spTgt spid="4"/>
                                        </p:tgtEl>
                                        <p:attrNameLst>
                                          <p:attrName>style.color</p:attrName>
                                        </p:attrNameLst>
                                      </p:cBhvr>
                                      <p:by>
                                        <p:hsl h="10842353" s="0" l="0"/>
                                      </p:by>
                                    </p:animClr>
                                    <p:animClr clrSpc="hsl" dir="cw">
                                      <p:cBhvr>
                                        <p:cTn id="63" dur="2000" fill="hold"/>
                                        <p:tgtEl>
                                          <p:spTgt spid="4"/>
                                        </p:tgtEl>
                                        <p:attrNameLst>
                                          <p:attrName>fillcolor</p:attrName>
                                        </p:attrNameLst>
                                      </p:cBhvr>
                                      <p:by>
                                        <p:hsl h="10842353" s="0" l="0"/>
                                      </p:by>
                                    </p:animClr>
                                    <p:animClr clrSpc="hsl" dir="cw">
                                      <p:cBhvr>
                                        <p:cTn id="64" dur="2000" fill="hold"/>
                                        <p:tgtEl>
                                          <p:spTgt spid="4"/>
                                        </p:tgtEl>
                                        <p:attrNameLst>
                                          <p:attrName>stroke.color</p:attrName>
                                        </p:attrNameLst>
                                      </p:cBhvr>
                                      <p:by>
                                        <p:hsl h="10842353" s="0" l="0"/>
                                      </p:by>
                                    </p:animClr>
                                    <p:set>
                                      <p:cBhvr>
                                        <p:cTn id="65" dur="2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8223"/>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mediacall" presetSubtype="0" fill="hold" nodeType="clickEffect">
                                  <p:stCondLst>
                                    <p:cond delay="0"/>
                                  </p:stCondLst>
                                  <p:childTnLst>
                                    <p:cmd type="call" cmd="playFrom(0.0)">
                                      <p:cBhvr>
                                        <p:cTn id="70" dur="204516" fill="hold"/>
                                        <p:tgtEl>
                                          <p:spTgt spid="8223"/>
                                        </p:tgtEl>
                                      </p:cBhvr>
                                    </p:cmd>
                                  </p:childTnLst>
                                </p:cTn>
                              </p:par>
                            </p:childTnLst>
                          </p:cTn>
                        </p:par>
                      </p:childTnLst>
                    </p:cTn>
                  </p:par>
                </p:childTnLst>
              </p:cTn>
              <p:nextCondLst>
                <p:cond evt="onClick" delay="0">
                  <p:tgtEl>
                    <p:spTgt spid="8223"/>
                  </p:tgtEl>
                </p:cond>
              </p:nextCondLst>
            </p:seq>
            <p:audio>
              <p:cMediaNode>
                <p:cTn id="71" fill="hold" display="0">
                  <p:stCondLst>
                    <p:cond delay="indefinite"/>
                  </p:stCondLst>
                  <p:endCondLst>
                    <p:cond evt="onNext" delay="0">
                      <p:tgtEl>
                        <p:sldTgt/>
                      </p:tgtEl>
                    </p:cond>
                    <p:cond evt="onPrev" delay="0">
                      <p:tgtEl>
                        <p:sldTgt/>
                      </p:tgtEl>
                    </p:cond>
                    <p:cond evt="onStopAudio" delay="0">
                      <p:tgtEl>
                        <p:sldTgt/>
                      </p:tgtEl>
                    </p:cond>
                  </p:endCondLst>
                </p:cTn>
                <p:tgtEl>
                  <p:spTgt spid="8223"/>
                </p:tgtEl>
              </p:cMediaNode>
            </p:audio>
          </p:childTnLst>
        </p:cTn>
      </p:par>
    </p:tnLst>
    <p:bldLst>
      <p:bldP spid="8216" grpId="0" animBg="1"/>
      <p:bldP spid="8216" grpId="1" animBg="1"/>
      <p:bldP spid="8216" grpId="2" animBg="1"/>
      <p:bldP spid="8216" grpId="3" animBg="1"/>
      <p:bldP spid="8216" grpId="4" animBg="1"/>
      <p:bldP spid="8216" grpId="5" animBg="1"/>
      <p:bldP spid="8216" grpId="6" animBg="1"/>
      <p:bldP spid="8216" grpId="7" animBg="1"/>
      <p:bldP spid="8216" grpId="8" animBg="1"/>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4"/>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Tahoma" panose="020B0604030504040204" pitchFamily="34" charset="0"/>
                <a:ea typeface="Tahoma" panose="020B0604030504040204" pitchFamily="34" charset="0"/>
                <a:cs typeface="Tahoma" panose="020B0604030504040204" pitchFamily="34" charset="0"/>
              </a:rPr>
              <a:t>Tiết trước học bài gì?</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744978"/>
            <a:ext cx="5281205" cy="523220"/>
          </a:xfrm>
          <a:prstGeom prst="rect">
            <a:avLst/>
          </a:prstGeom>
          <a:noFill/>
        </p:spPr>
        <p:txBody>
          <a:bodyPr wrap="square" lIns="91440" tIns="45720" rIns="91440" bIns="45720">
            <a:spAutoFit/>
          </a:bodyPr>
          <a:lstStyle/>
          <a:p>
            <a:pPr algn="ct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Chữ</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Tiết</a:t>
            </a:r>
            <a:r>
              <a:rPr lang="en-US" sz="28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 4)</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413928" y="5407754"/>
            <a:ext cx="609600" cy="609600"/>
          </a:xfrm>
          <a:prstGeom prst="rect">
            <a:avLst/>
          </a:prstGeom>
        </p:spPr>
      </p:pic>
    </p:spTree>
    <p:extLst>
      <p:ext uri="{BB962C8B-B14F-4D97-AF65-F5344CB8AC3E}">
        <p14:creationId xmlns:p14="http://schemas.microsoft.com/office/powerpoint/2010/main" val="2793848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1"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803830" y="1686778"/>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335373" y="777507"/>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2413928" y="5539402"/>
            <a:ext cx="609600" cy="609600"/>
          </a:xfrm>
          <a:prstGeom prst="rect">
            <a:avLst/>
          </a:prstGeom>
        </p:spPr>
      </p:pic>
      <p:sp>
        <p:nvSpPr>
          <p:cNvPr id="16" name="TextBox 15">
            <a:extLst>
              <a:ext uri="{FF2B5EF4-FFF2-40B4-BE49-F238E27FC236}">
                <a16:creationId xmlns:a16="http://schemas.microsoft.com/office/drawing/2014/main" id="{EEE5B7CF-4906-4865-9FDC-8FBC878AFB8E}"/>
              </a:ext>
            </a:extLst>
          </p:cNvPr>
          <p:cNvSpPr txBox="1"/>
          <p:nvPr/>
        </p:nvSpPr>
        <p:spPr>
          <a:xfrm>
            <a:off x="4154099" y="740979"/>
            <a:ext cx="5515524" cy="1077218"/>
          </a:xfrm>
          <a:prstGeom prst="rect">
            <a:avLst/>
          </a:prstGeom>
          <a:noFill/>
        </p:spPr>
        <p:txBody>
          <a:bodyPr wrap="square">
            <a:spAutoFit/>
          </a:bodyPr>
          <a:lstStyle/>
          <a:p>
            <a:pPr algn="ct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Niềm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vui</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a:p>
            <a:pPr algn="ct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em</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không</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vui</a:t>
            </a:r>
            <a:r>
              <a:rPr lang="en-US" sz="3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2220052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3"/>
                </p:tgtEl>
              </p:cMediaNode>
            </p:audio>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10" name="APPLAUSE.WAV"/>
                                        </p:tgtEl>
                                      </p:cMediaNode>
                                    </p:audio>
                                  </p:sub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1.25E-6 -4.07407E-6 L 0.15651 0.02639 " pathEditMode="relative" rAng="0" ptsTypes="AA">
                                      <p:cBhvr>
                                        <p:cTn id="35" dur="2500" fill="hold"/>
                                        <p:tgtEl>
                                          <p:spTgt spid="114"/>
                                        </p:tgtEl>
                                        <p:attrNameLst>
                                          <p:attrName>ppt_x</p:attrName>
                                          <p:attrName>ppt_y</p:attrName>
                                        </p:attrNameLst>
                                      </p:cBhvr>
                                      <p:rCtr x="7826" y="1319"/>
                                    </p:animMotion>
                                  </p:childTnLst>
                                </p:cTn>
                              </p:par>
                              <p:par>
                                <p:cTn id="36" presetID="6" presetClass="emph" presetSubtype="0" fill="hold" nodeType="withEffect">
                                  <p:stCondLst>
                                    <p:cond delay="0"/>
                                  </p:stCondLst>
                                  <p:childTnLst>
                                    <p:animScale>
                                      <p:cBhvr>
                                        <p:cTn id="37" dur="2500" fill="hold"/>
                                        <p:tgtEl>
                                          <p:spTgt spid="114"/>
                                        </p:tgtEl>
                                      </p:cBhvr>
                                      <p:by x="110000" y="110000"/>
                                    </p:animScale>
                                  </p:childTnLst>
                                </p:cTn>
                              </p:par>
                              <p:par>
                                <p:cTn id="38" presetID="1" presetClass="exit" presetSubtype="0" fill="hold" nodeType="withEffect">
                                  <p:stCondLst>
                                    <p:cond delay="2000"/>
                                  </p:stCondLst>
                                  <p:childTnLst>
                                    <p:set>
                                      <p:cBhvr>
                                        <p:cTn id="39" dur="1" fill="hold">
                                          <p:stCondLst>
                                            <p:cond delay="0"/>
                                          </p:stCondLst>
                                        </p:cTn>
                                        <p:tgtEl>
                                          <p:spTgt spid="114"/>
                                        </p:tgtEl>
                                        <p:attrNameLst>
                                          <p:attrName>style.visibility</p:attrName>
                                        </p:attrNameLst>
                                      </p:cBhvr>
                                      <p:to>
                                        <p:strVal val="hidden"/>
                                      </p:to>
                                    </p:set>
                                  </p:childTnLst>
                                </p:cTn>
                              </p:par>
                            </p:childTnLst>
                          </p:cTn>
                        </p:par>
                        <p:par>
                          <p:cTn id="40" fill="hold">
                            <p:stCondLst>
                              <p:cond delay="3000"/>
                            </p:stCondLst>
                            <p:childTnLst>
                              <p:par>
                                <p:cTn id="41" presetID="2" presetClass="exit" presetSubtype="8" fill="hold" nodeType="afterEffect">
                                  <p:stCondLst>
                                    <p:cond delay="0"/>
                                  </p:stCondLst>
                                  <p:childTnLst>
                                    <p:anim calcmode="lin" valueType="num">
                                      <p:cBhvr additive="base">
                                        <p:cTn id="42" dur="5000"/>
                                        <p:tgtEl>
                                          <p:spTgt spid="79"/>
                                        </p:tgtEl>
                                        <p:attrNameLst>
                                          <p:attrName>ppt_x</p:attrName>
                                        </p:attrNameLst>
                                      </p:cBhvr>
                                      <p:tavLst>
                                        <p:tav tm="0">
                                          <p:val>
                                            <p:strVal val="ppt_x"/>
                                          </p:val>
                                        </p:tav>
                                        <p:tav tm="100000">
                                          <p:val>
                                            <p:strVal val="0-ppt_w/2"/>
                                          </p:val>
                                        </p:tav>
                                      </p:tavLst>
                                    </p:anim>
                                    <p:anim calcmode="lin" valueType="num">
                                      <p:cBhvr additive="base">
                                        <p:cTn id="43" dur="5000"/>
                                        <p:tgtEl>
                                          <p:spTgt spid="79"/>
                                        </p:tgtEl>
                                        <p:attrNameLst>
                                          <p:attrName>ppt_y</p:attrName>
                                        </p:attrNameLst>
                                      </p:cBhvr>
                                      <p:tavLst>
                                        <p:tav tm="0">
                                          <p:val>
                                            <p:strVal val="ppt_y"/>
                                          </p:val>
                                        </p:tav>
                                        <p:tav tm="100000">
                                          <p:val>
                                            <p:strVal val="ppt_y"/>
                                          </p:val>
                                        </p:tav>
                                      </p:tavLst>
                                    </p:anim>
                                    <p:set>
                                      <p:cBhvr>
                                        <p:cTn id="44" dur="1" fill="hold">
                                          <p:stCondLst>
                                            <p:cond delay="4999"/>
                                          </p:stCondLst>
                                        </p:cTn>
                                        <p:tgtEl>
                                          <p:spTgt spid="7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138" fill="hold"/>
                                        <p:tgtEl>
                                          <p:spTgt spid="2"/>
                                        </p:tgtEl>
                                      </p:cBhvr>
                                    </p:cmd>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649" fill="hold"/>
                                        <p:tgtEl>
                                          <p:spTgt spid="4"/>
                                        </p:tgtEl>
                                      </p:cBhvr>
                                    </p:cmd>
                                  </p:childTnLst>
                                </p:cTn>
                              </p:par>
                              <p:par>
                                <p:cTn id="55" presetID="1" presetClass="entr" presetSubtype="0" fill="hold"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grpId="2"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par>
                          <p:cTn id="63" fill="hold">
                            <p:stCondLst>
                              <p:cond delay="1000"/>
                            </p:stCondLst>
                            <p:childTnLst>
                              <p:par>
                                <p:cTn id="64" presetID="2" presetClass="exit" presetSubtype="8" fill="hold" nodeType="afterEffect">
                                  <p:stCondLst>
                                    <p:cond delay="0"/>
                                  </p:stCondLst>
                                  <p:childTnLst>
                                    <p:anim calcmode="lin" valueType="num">
                                      <p:cBhvr additive="base">
                                        <p:cTn id="65" dur="5000"/>
                                        <p:tgtEl>
                                          <p:spTgt spid="79"/>
                                        </p:tgtEl>
                                        <p:attrNameLst>
                                          <p:attrName>ppt_x</p:attrName>
                                        </p:attrNameLst>
                                      </p:cBhvr>
                                      <p:tavLst>
                                        <p:tav tm="0">
                                          <p:val>
                                            <p:strVal val="ppt_x"/>
                                          </p:val>
                                        </p:tav>
                                        <p:tav tm="100000">
                                          <p:val>
                                            <p:strVal val="0-ppt_w/2"/>
                                          </p:val>
                                        </p:tav>
                                      </p:tavLst>
                                    </p:anim>
                                    <p:anim calcmode="lin" valueType="num">
                                      <p:cBhvr additive="base">
                                        <p:cTn id="66" dur="5000"/>
                                        <p:tgtEl>
                                          <p:spTgt spid="79"/>
                                        </p:tgtEl>
                                        <p:attrNameLst>
                                          <p:attrName>ppt_y</p:attrName>
                                        </p:attrNameLst>
                                      </p:cBhvr>
                                      <p:tavLst>
                                        <p:tav tm="0">
                                          <p:val>
                                            <p:strVal val="ppt_y"/>
                                          </p:val>
                                        </p:tav>
                                        <p:tav tm="100000">
                                          <p:val>
                                            <p:strVal val="ppt_y"/>
                                          </p:val>
                                        </p:tav>
                                      </p:tavLst>
                                    </p:anim>
                                    <p:set>
                                      <p:cBhvr>
                                        <p:cTn id="67" dur="1" fill="hold">
                                          <p:stCondLst>
                                            <p:cond delay="4999"/>
                                          </p:stCondLst>
                                        </p:cTn>
                                        <p:tgtEl>
                                          <p:spTgt spid="7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0138" fill="hold"/>
                                        <p:tgtEl>
                                          <p:spTgt spid="2"/>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ea typeface="Calibri" panose="020F0502020204030204" pitchFamily="34" charset="0"/>
              </a:rPr>
              <a:t>Quan sát tranh và cho biết các bạn khen nhau điều gì?</a:t>
            </a:r>
            <a:endPar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2413928" y="5539402"/>
            <a:ext cx="609600" cy="609600"/>
          </a:xfrm>
          <a:prstGeom prst="rect">
            <a:avLst/>
          </a:prstGeom>
        </p:spPr>
      </p:pic>
      <p:pic>
        <p:nvPicPr>
          <p:cNvPr id="18" name="Content Placeholder 8" descr="C:\Users\user\Desktop\Capture.PNGCapture">
            <a:extLst>
              <a:ext uri="{FF2B5EF4-FFF2-40B4-BE49-F238E27FC236}">
                <a16:creationId xmlns:a16="http://schemas.microsoft.com/office/drawing/2014/main" id="{4E0D603B-3CCA-493E-B7D2-B8E1AE8612BD}"/>
              </a:ext>
            </a:extLst>
          </p:cNvPr>
          <p:cNvPicPr>
            <a:picLocks noChangeAspect="1"/>
          </p:cNvPicPr>
          <p:nvPr/>
        </p:nvPicPr>
        <p:blipFill>
          <a:blip r:embed="rId19"/>
          <a:srcRect/>
          <a:stretch>
            <a:fillRect/>
          </a:stretch>
        </p:blipFill>
        <p:spPr>
          <a:xfrm>
            <a:off x="3352892" y="2385829"/>
            <a:ext cx="6749143" cy="3153573"/>
          </a:xfrm>
          <a:prstGeom prst="rect">
            <a:avLst/>
          </a:prstGeom>
        </p:spPr>
      </p:pic>
    </p:spTree>
    <p:extLst>
      <p:ext uri="{BB962C8B-B14F-4D97-AF65-F5344CB8AC3E}">
        <p14:creationId xmlns:p14="http://schemas.microsoft.com/office/powerpoint/2010/main" val="2271497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audio>
              <p:cMediaNode vol="80000">
                <p:cTn id="24" fill="hold" display="0">
                  <p:stCondLst>
                    <p:cond delay="indefinite"/>
                  </p:stCondLst>
                  <p:endCondLst>
                    <p:cond evt="onStopAudio" delay="0">
                      <p:tgtEl>
                        <p:sldTgt/>
                      </p:tgtEl>
                    </p:cond>
                  </p:endCondLst>
                </p:cTn>
                <p:tgtEl>
                  <p:spTgt spid="3"/>
                </p:tgtEl>
              </p:cMediaNode>
            </p:audio>
            <p:seq concurrent="1" nextAc="seek">
              <p:cTn id="25" restart="whenNotActive" fill="hold" evtFilter="cancelBubble" nodeType="interactiveSeq">
                <p:stCondLst>
                  <p:cond evt="onClick" delay="0">
                    <p:tgtEl>
                      <p:spTgt spid="27"/>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27"/>
                                        </p:tgtEl>
                                      </p:cBhvr>
                                    </p:animEffect>
                                    <p:set>
                                      <p:cBhvr>
                                        <p:cTn id="30"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10" name="APPLAUSE.WAV"/>
                                        </p:tgtEl>
                                      </p:cMediaNode>
                                    </p:audio>
                                  </p:sub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
                                        </p:tgtEl>
                                      </p:cBhvr>
                                    </p:animEffect>
                                    <p:set>
                                      <p:cBhvr>
                                        <p:cTn id="35" dur="1" fill="hold">
                                          <p:stCondLst>
                                            <p:cond delay="499"/>
                                          </p:stCondLst>
                                        </p:cTn>
                                        <p:tgtEl>
                                          <p:spTgt spid="5"/>
                                        </p:tgtEl>
                                        <p:attrNameLst>
                                          <p:attrName>style.visibility</p:attrName>
                                        </p:attrNameLst>
                                      </p:cBhvr>
                                      <p:to>
                                        <p:strVal val="hidden"/>
                                      </p:to>
                                    </p:set>
                                  </p:childTnLst>
                                </p:cTn>
                              </p:par>
                            </p:childTnLst>
                          </p:cTn>
                        </p:par>
                        <p:par>
                          <p:cTn id="36" fill="hold">
                            <p:stCondLst>
                              <p:cond delay="500"/>
                            </p:stCondLst>
                            <p:childTnLst>
                              <p:par>
                                <p:cTn id="37" presetID="63" presetClass="path" presetSubtype="0" accel="50000" decel="50000" fill="hold" nodeType="afterEffect">
                                  <p:stCondLst>
                                    <p:cond delay="0"/>
                                  </p:stCondLst>
                                  <p:childTnLst>
                                    <p:animMotion origin="layout" path="M -3.125E-6 4.07407E-6 L 0.15651 0.02638 " pathEditMode="relative" rAng="0" ptsTypes="AA">
                                      <p:cBhvr>
                                        <p:cTn id="38" dur="2500" fill="hold"/>
                                        <p:tgtEl>
                                          <p:spTgt spid="114"/>
                                        </p:tgtEl>
                                        <p:attrNameLst>
                                          <p:attrName>ppt_x</p:attrName>
                                          <p:attrName>ppt_y</p:attrName>
                                        </p:attrNameLst>
                                      </p:cBhvr>
                                      <p:rCtr x="7826" y="1319"/>
                                    </p:animMotion>
                                  </p:childTnLst>
                                </p:cTn>
                              </p:par>
                              <p:par>
                                <p:cTn id="39" presetID="6" presetClass="emph" presetSubtype="0" fill="hold" nodeType="withEffect">
                                  <p:stCondLst>
                                    <p:cond delay="0"/>
                                  </p:stCondLst>
                                  <p:childTnLst>
                                    <p:animScale>
                                      <p:cBhvr>
                                        <p:cTn id="40" dur="2500" fill="hold"/>
                                        <p:tgtEl>
                                          <p:spTgt spid="114"/>
                                        </p:tgtEl>
                                      </p:cBhvr>
                                      <p:by x="110000" y="110000"/>
                                    </p:animScale>
                                  </p:childTnLst>
                                </p:cTn>
                              </p:par>
                              <p:par>
                                <p:cTn id="41" presetID="1" presetClass="exit" presetSubtype="0" fill="hold" nodeType="withEffect">
                                  <p:stCondLst>
                                    <p:cond delay="2000"/>
                                  </p:stCondLst>
                                  <p:childTnLst>
                                    <p:set>
                                      <p:cBhvr>
                                        <p:cTn id="42" dur="1" fill="hold">
                                          <p:stCondLst>
                                            <p:cond delay="0"/>
                                          </p:stCondLst>
                                        </p:cTn>
                                        <p:tgtEl>
                                          <p:spTgt spid="114"/>
                                        </p:tgtEl>
                                        <p:attrNameLst>
                                          <p:attrName>style.visibility</p:attrName>
                                        </p:attrNameLst>
                                      </p:cBhvr>
                                      <p:to>
                                        <p:strVal val="hidden"/>
                                      </p:to>
                                    </p:set>
                                  </p:childTnLst>
                                </p:cTn>
                              </p:par>
                            </p:childTnLst>
                          </p:cTn>
                        </p:par>
                        <p:par>
                          <p:cTn id="43" fill="hold">
                            <p:stCondLst>
                              <p:cond delay="3000"/>
                            </p:stCondLst>
                            <p:childTnLst>
                              <p:par>
                                <p:cTn id="44" presetID="2" presetClass="exit" presetSubtype="8" fill="hold" nodeType="afterEffect">
                                  <p:stCondLst>
                                    <p:cond delay="0"/>
                                  </p:stCondLst>
                                  <p:childTnLst>
                                    <p:anim calcmode="lin" valueType="num">
                                      <p:cBhvr additive="base">
                                        <p:cTn id="45" dur="5000"/>
                                        <p:tgtEl>
                                          <p:spTgt spid="79"/>
                                        </p:tgtEl>
                                        <p:attrNameLst>
                                          <p:attrName>ppt_x</p:attrName>
                                        </p:attrNameLst>
                                      </p:cBhvr>
                                      <p:tavLst>
                                        <p:tav tm="0">
                                          <p:val>
                                            <p:strVal val="ppt_x"/>
                                          </p:val>
                                        </p:tav>
                                        <p:tav tm="100000">
                                          <p:val>
                                            <p:strVal val="0-ppt_w/2"/>
                                          </p:val>
                                        </p:tav>
                                      </p:tavLst>
                                    </p:anim>
                                    <p:anim calcmode="lin" valueType="num">
                                      <p:cBhvr additive="base">
                                        <p:cTn id="46" dur="5000"/>
                                        <p:tgtEl>
                                          <p:spTgt spid="79"/>
                                        </p:tgtEl>
                                        <p:attrNameLst>
                                          <p:attrName>ppt_y</p:attrName>
                                        </p:attrNameLst>
                                      </p:cBhvr>
                                      <p:tavLst>
                                        <p:tav tm="0">
                                          <p:val>
                                            <p:strVal val="ppt_y"/>
                                          </p:val>
                                        </p:tav>
                                        <p:tav tm="100000">
                                          <p:val>
                                            <p:strVal val="ppt_y"/>
                                          </p:val>
                                        </p:tav>
                                      </p:tavLst>
                                    </p:anim>
                                    <p:set>
                                      <p:cBhvr>
                                        <p:cTn id="47" dur="1" fill="hold">
                                          <p:stCondLst>
                                            <p:cond delay="4999"/>
                                          </p:stCondLst>
                                        </p:cTn>
                                        <p:tgtEl>
                                          <p:spTgt spid="79"/>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0138" fill="hold"/>
                                        <p:tgtEl>
                                          <p:spTgt spid="2"/>
                                        </p:tgtEl>
                                      </p:cBhvr>
                                    </p:cmd>
                                  </p:childTnLst>
                                </p:cTn>
                              </p:par>
                            </p:childTnLst>
                          </p:cTn>
                        </p:par>
                      </p:childTnLst>
                    </p:cTn>
                  </p:par>
                </p:childTnLst>
              </p:cTn>
              <p:nextCondLst>
                <p:cond evt="onClick" delay="0">
                  <p:tgtEl>
                    <p:spTgt spid="27"/>
                  </p:tgtEl>
                </p:cond>
              </p:nextCondLst>
            </p:seq>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4649" fill="hold"/>
                                        <p:tgtEl>
                                          <p:spTgt spid="4"/>
                                        </p:tgtEl>
                                      </p:cBhvr>
                                    </p:cmd>
                                  </p:childTnLst>
                                </p:cTn>
                              </p:par>
                              <p:par>
                                <p:cTn id="58" presetID="1" presetClass="entr" presetSubtype="0" fill="hold" nodeType="withEffect">
                                  <p:stCondLst>
                                    <p:cond delay="0"/>
                                  </p:stCondLst>
                                  <p:childTnLst>
                                    <p:set>
                                      <p:cBhvr>
                                        <p:cTn id="59" dur="1" fill="hold">
                                          <p:stCondLst>
                                            <p:cond delay="0"/>
                                          </p:stCondLst>
                                        </p:cTn>
                                        <p:tgtEl>
                                          <p:spTgt spid="132"/>
                                        </p:tgtEl>
                                        <p:attrNameLst>
                                          <p:attrName>style.visibility</p:attrName>
                                        </p:attrNameLst>
                                      </p:cBhvr>
                                      <p:to>
                                        <p:strVal val="visible"/>
                                      </p:to>
                                    </p:set>
                                  </p:childTnLst>
                                </p:cTn>
                              </p:par>
                              <p:par>
                                <p:cTn id="60" presetID="1" presetClass="exit" presetSubtype="0" fill="hold" grpId="1" nodeType="withEffect">
                                  <p:stCondLst>
                                    <p:cond delay="0"/>
                                  </p:stCondLst>
                                  <p:childTnLst>
                                    <p:set>
                                      <p:cBhvr>
                                        <p:cTn id="61" dur="1" fill="hold">
                                          <p:stCondLst>
                                            <p:cond delay="0"/>
                                          </p:stCondLst>
                                        </p:cTn>
                                        <p:tgtEl>
                                          <p:spTgt spid="27"/>
                                        </p:tgtEl>
                                        <p:attrNameLst>
                                          <p:attrName>style.visibility</p:attrName>
                                        </p:attrNameLst>
                                      </p:cBhvr>
                                      <p:to>
                                        <p:strVal val="hidden"/>
                                      </p:to>
                                    </p:set>
                                  </p:childTnLst>
                                </p:cTn>
                              </p:par>
                            </p:childTnLst>
                          </p:cTn>
                        </p:par>
                        <p:par>
                          <p:cTn id="62" fill="hold">
                            <p:stCondLst>
                              <p:cond delay="4649"/>
                            </p:stCondLst>
                            <p:childTnLst>
                              <p:par>
                                <p:cTn id="63" presetID="10" presetClass="exit" presetSubtype="0" fill="hold" grpId="2" nodeType="afterEffect">
                                  <p:stCondLst>
                                    <p:cond delay="0"/>
                                  </p:stCondLst>
                                  <p:childTnLst>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childTnLst>
                          </p:cTn>
                        </p:par>
                        <p:par>
                          <p:cTn id="66" fill="hold">
                            <p:stCondLst>
                              <p:cond delay="5149"/>
                            </p:stCondLst>
                            <p:childTnLst>
                              <p:par>
                                <p:cTn id="67" presetID="2" presetClass="exit" presetSubtype="8" fill="hold" nodeType="afterEffect">
                                  <p:stCondLst>
                                    <p:cond delay="0"/>
                                  </p:stCondLst>
                                  <p:childTnLst>
                                    <p:anim calcmode="lin" valueType="num">
                                      <p:cBhvr additive="base">
                                        <p:cTn id="68" dur="5000"/>
                                        <p:tgtEl>
                                          <p:spTgt spid="79"/>
                                        </p:tgtEl>
                                        <p:attrNameLst>
                                          <p:attrName>ppt_x</p:attrName>
                                        </p:attrNameLst>
                                      </p:cBhvr>
                                      <p:tavLst>
                                        <p:tav tm="0">
                                          <p:val>
                                            <p:strVal val="ppt_x"/>
                                          </p:val>
                                        </p:tav>
                                        <p:tav tm="100000">
                                          <p:val>
                                            <p:strVal val="0-ppt_w/2"/>
                                          </p:val>
                                        </p:tav>
                                      </p:tavLst>
                                    </p:anim>
                                    <p:anim calcmode="lin" valueType="num">
                                      <p:cBhvr additive="base">
                                        <p:cTn id="69" dur="5000"/>
                                        <p:tgtEl>
                                          <p:spTgt spid="79"/>
                                        </p:tgtEl>
                                        <p:attrNameLst>
                                          <p:attrName>ppt_y</p:attrName>
                                        </p:attrNameLst>
                                      </p:cBhvr>
                                      <p:tavLst>
                                        <p:tav tm="0">
                                          <p:val>
                                            <p:strVal val="ppt_y"/>
                                          </p:val>
                                        </p:tav>
                                        <p:tav tm="100000">
                                          <p:val>
                                            <p:strVal val="ppt_y"/>
                                          </p:val>
                                        </p:tav>
                                      </p:tavLst>
                                    </p:anim>
                                    <p:set>
                                      <p:cBhvr>
                                        <p:cTn id="70" dur="1" fill="hold">
                                          <p:stCondLst>
                                            <p:cond delay="4999"/>
                                          </p:stCondLst>
                                        </p:cTn>
                                        <p:tgtEl>
                                          <p:spTgt spid="79"/>
                                        </p:tgtEl>
                                        <p:attrNameLst>
                                          <p:attrName>style.visibility</p:attrName>
                                        </p:attrNameLst>
                                      </p:cBhvr>
                                      <p:to>
                                        <p:strVal val="hidden"/>
                                      </p:to>
                                    </p:set>
                                  </p:childTnLst>
                                </p:cTn>
                              </p:par>
                              <p:par>
                                <p:cTn id="71" presetID="1" presetClass="mediacall" presetSubtype="0" fill="hold" nodeType="withEffect">
                                  <p:stCondLst>
                                    <p:cond delay="0"/>
                                  </p:stCondLst>
                                  <p:childTnLst>
                                    <p:cmd type="call" cmd="playFrom(0.0)">
                                      <p:cBhvr>
                                        <p:cTn id="72" dur="10138" fill="hold"/>
                                        <p:tgtEl>
                                          <p:spTgt spid="2"/>
                                        </p:tgtEl>
                                      </p:cBhvr>
                                    </p:cmd>
                                  </p:childTnLst>
                                </p:cTn>
                              </p:par>
                            </p:childTnLst>
                          </p:cTn>
                        </p:par>
                      </p:childTnLst>
                    </p:cTn>
                  </p:par>
                </p:childTnLst>
              </p:cTn>
              <p:nextCondLst>
                <p:cond evt="onClick" delay="0">
                  <p:tgtEl>
                    <p:spTgt spid="14"/>
                  </p:tgtEl>
                </p:cond>
              </p:nextCondLst>
            </p:seq>
            <p:audio>
              <p:cMediaNode vol="80000">
                <p:cTn id="73"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6"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7" y="2066751"/>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21834" y="740979"/>
            <a:ext cx="5547789"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FF0000"/>
                </a:solidFill>
                <a:latin typeface="Times New Roman" panose="02020603050405020304" pitchFamily="18" charset="0"/>
                <a:ea typeface="Calibri" panose="020F0502020204030204" pitchFamily="34" charset="0"/>
              </a:rPr>
              <a:t>Em</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chơi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thân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với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bạn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nào</a:t>
            </a:r>
            <a:r>
              <a:rPr lang="en-US" sz="2400" dirty="0">
                <a:solidFill>
                  <a:srgbClr val="FF0000"/>
                </a:solidFill>
                <a:latin typeface="Times New Roman" panose="02020603050405020304" pitchFamily="18" charset="0"/>
                <a:ea typeface="Calibri" panose="020F0502020204030204" pitchFamily="34" charset="0"/>
              </a:rPr>
              <a:t>?</a:t>
            </a:r>
          </a:p>
          <a:p>
            <a:r>
              <a:rPr lang="en-US" sz="2400" dirty="0" err="1">
                <a:solidFill>
                  <a:srgbClr val="FF0000"/>
                </a:solidFill>
                <a:latin typeface="Times New Roman" panose="02020603050405020304" pitchFamily="18" charset="0"/>
                <a:ea typeface="Calibri" panose="020F0502020204030204" pitchFamily="34" charset="0"/>
              </a:rPr>
              <a:t>Mọi</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người</a:t>
            </a:r>
            <a:r>
              <a:rPr lang="en-US" sz="2400" dirty="0">
                <a:solidFill>
                  <a:srgbClr val="FF0000"/>
                </a:solidFill>
                <a:latin typeface="Times New Roman" panose="02020603050405020304" pitchFamily="18" charset="0"/>
                <a:ea typeface="Calibri" panose="020F0502020204030204" pitchFamily="34" charset="0"/>
              </a:rPr>
              <a:t> hay </a:t>
            </a:r>
            <a:r>
              <a:rPr lang="en-US" sz="2400" dirty="0" err="1">
                <a:solidFill>
                  <a:srgbClr val="FF0000"/>
                </a:solidFill>
                <a:latin typeface="Times New Roman" panose="02020603050405020304" pitchFamily="18" charset="0"/>
                <a:ea typeface="Calibri" panose="020F0502020204030204" pitchFamily="34" charset="0"/>
              </a:rPr>
              <a:t>khen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bạn</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ấy</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về</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điều</a:t>
            </a:r>
            <a:r>
              <a:rPr lang="en-US" sz="2400" dirty="0">
                <a:solidFill>
                  <a:srgbClr val="FF0000"/>
                </a:solidFill>
                <a:latin typeface="Times New Roman" panose="02020603050405020304" pitchFamily="18" charset="0"/>
                <a:ea typeface="Calibri" panose="020F0502020204030204" pitchFamily="34" charset="0"/>
              </a:rPr>
              <a:t> </a:t>
            </a:r>
            <a:r>
              <a:rPr lang="en-US" sz="2400" dirty="0" err="1">
                <a:solidFill>
                  <a:srgbClr val="FF0000"/>
                </a:solidFill>
                <a:latin typeface="Times New Roman" panose="02020603050405020304" pitchFamily="18" charset="0"/>
                <a:ea typeface="Calibri" panose="020F0502020204030204" pitchFamily="34" charset="0"/>
              </a:rPr>
              <a:t>gì</a:t>
            </a:r>
            <a:r>
              <a:rPr lang="en-US" sz="2400" dirty="0">
                <a:solidFill>
                  <a:srgbClr val="FF0000"/>
                </a:solidFill>
                <a:latin typeface="Times New Roman" panose="02020603050405020304" pitchFamily="18" charset="0"/>
                <a:ea typeface="Calibri" panose="020F0502020204030204" pitchFamily="34" charset="0"/>
              </a:rPr>
              <a:t>?</a:t>
            </a:r>
            <a:endPar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Em</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muốn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học</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tập</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đức</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tính</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nào</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của</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bạn</a:t>
            </a: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3680238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audio>
              <p:cMediaNode vol="80000">
                <p:cTn id="21" fill="hold" display="0">
                  <p:stCondLst>
                    <p:cond delay="indefinite"/>
                  </p:stCondLst>
                  <p:endCondLst>
                    <p:cond evt="onStopAudio" delay="0">
                      <p:tgtEl>
                        <p:sldTgt/>
                      </p:tgtEl>
                    </p:cond>
                  </p:endCondLst>
                </p:cTn>
                <p:tgtEl>
                  <p:spTgt spid="3"/>
                </p:tgtEl>
              </p:cMediaNode>
            </p:audio>
            <p:seq concurrent="1" nextAc="seek">
              <p:cTn id="22" restart="whenNotActive" fill="hold" evtFilter="cancelBubble" nodeType="interactiveSeq">
                <p:stCondLst>
                  <p:cond evt="onClick" delay="0">
                    <p:tgtEl>
                      <p:spTgt spid="27"/>
                    </p:tgtEl>
                  </p:cond>
                </p:stCondLst>
                <p:endSync evt="end" delay="0">
                  <p:rtn val="all"/>
                </p:endSync>
                <p:childTnLst>
                  <p:par>
                    <p:cTn id="23" fill="hold">
                      <p:stCondLst>
                        <p:cond delay="0"/>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10" name="APPLAUSE.WAV"/>
                                        </p:tgtEl>
                                      </p:cMediaNode>
                                    </p:audio>
                                  </p:sub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par>
                          <p:cTn id="33" fill="hold">
                            <p:stCondLst>
                              <p:cond delay="500"/>
                            </p:stCondLst>
                            <p:childTnLst>
                              <p:par>
                                <p:cTn id="34" presetID="63" presetClass="path" presetSubtype="0" accel="50000" decel="50000" fill="hold" nodeType="afterEffect">
                                  <p:stCondLst>
                                    <p:cond delay="0"/>
                                  </p:stCondLst>
                                  <p:childTnLst>
                                    <p:animMotion origin="layout" path="M 6.25E-7 2.59259E-6 L 0.15651 0.02639 " pathEditMode="relative" rAng="0" ptsTypes="AA">
                                      <p:cBhvr>
                                        <p:cTn id="35" dur="2500" fill="hold"/>
                                        <p:tgtEl>
                                          <p:spTgt spid="114"/>
                                        </p:tgtEl>
                                        <p:attrNameLst>
                                          <p:attrName>ppt_x</p:attrName>
                                          <p:attrName>ppt_y</p:attrName>
                                        </p:attrNameLst>
                                      </p:cBhvr>
                                      <p:rCtr x="7826" y="1319"/>
                                    </p:animMotion>
                                  </p:childTnLst>
                                </p:cTn>
                              </p:par>
                              <p:par>
                                <p:cTn id="36" presetID="6" presetClass="emph" presetSubtype="0" fill="hold" nodeType="withEffect">
                                  <p:stCondLst>
                                    <p:cond delay="0"/>
                                  </p:stCondLst>
                                  <p:childTnLst>
                                    <p:animScale>
                                      <p:cBhvr>
                                        <p:cTn id="37" dur="2500" fill="hold"/>
                                        <p:tgtEl>
                                          <p:spTgt spid="114"/>
                                        </p:tgtEl>
                                      </p:cBhvr>
                                      <p:by x="110000" y="110000"/>
                                    </p:animScale>
                                  </p:childTnLst>
                                </p:cTn>
                              </p:par>
                              <p:par>
                                <p:cTn id="38" presetID="1" presetClass="exit" presetSubtype="0" fill="hold" nodeType="withEffect">
                                  <p:stCondLst>
                                    <p:cond delay="2000"/>
                                  </p:stCondLst>
                                  <p:childTnLst>
                                    <p:set>
                                      <p:cBhvr>
                                        <p:cTn id="39" dur="1" fill="hold">
                                          <p:stCondLst>
                                            <p:cond delay="0"/>
                                          </p:stCondLst>
                                        </p:cTn>
                                        <p:tgtEl>
                                          <p:spTgt spid="114"/>
                                        </p:tgtEl>
                                        <p:attrNameLst>
                                          <p:attrName>style.visibility</p:attrName>
                                        </p:attrNameLst>
                                      </p:cBhvr>
                                      <p:to>
                                        <p:strVal val="hidden"/>
                                      </p:to>
                                    </p:set>
                                  </p:childTnLst>
                                </p:cTn>
                              </p:par>
                            </p:childTnLst>
                          </p:cTn>
                        </p:par>
                        <p:par>
                          <p:cTn id="40" fill="hold">
                            <p:stCondLst>
                              <p:cond delay="3000"/>
                            </p:stCondLst>
                            <p:childTnLst>
                              <p:par>
                                <p:cTn id="41" presetID="2" presetClass="exit" presetSubtype="8" fill="hold" nodeType="afterEffect">
                                  <p:stCondLst>
                                    <p:cond delay="0"/>
                                  </p:stCondLst>
                                  <p:childTnLst>
                                    <p:anim calcmode="lin" valueType="num">
                                      <p:cBhvr additive="base">
                                        <p:cTn id="42" dur="5000"/>
                                        <p:tgtEl>
                                          <p:spTgt spid="79"/>
                                        </p:tgtEl>
                                        <p:attrNameLst>
                                          <p:attrName>ppt_x</p:attrName>
                                        </p:attrNameLst>
                                      </p:cBhvr>
                                      <p:tavLst>
                                        <p:tav tm="0">
                                          <p:val>
                                            <p:strVal val="ppt_x"/>
                                          </p:val>
                                        </p:tav>
                                        <p:tav tm="100000">
                                          <p:val>
                                            <p:strVal val="0-ppt_w/2"/>
                                          </p:val>
                                        </p:tav>
                                      </p:tavLst>
                                    </p:anim>
                                    <p:anim calcmode="lin" valueType="num">
                                      <p:cBhvr additive="base">
                                        <p:cTn id="43" dur="5000"/>
                                        <p:tgtEl>
                                          <p:spTgt spid="79"/>
                                        </p:tgtEl>
                                        <p:attrNameLst>
                                          <p:attrName>ppt_y</p:attrName>
                                        </p:attrNameLst>
                                      </p:cBhvr>
                                      <p:tavLst>
                                        <p:tav tm="0">
                                          <p:val>
                                            <p:strVal val="ppt_y"/>
                                          </p:val>
                                        </p:tav>
                                        <p:tav tm="100000">
                                          <p:val>
                                            <p:strVal val="ppt_y"/>
                                          </p:val>
                                        </p:tav>
                                      </p:tavLst>
                                    </p:anim>
                                    <p:set>
                                      <p:cBhvr>
                                        <p:cTn id="44" dur="1" fill="hold">
                                          <p:stCondLst>
                                            <p:cond delay="4999"/>
                                          </p:stCondLst>
                                        </p:cTn>
                                        <p:tgtEl>
                                          <p:spTgt spid="79"/>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138" fill="hold"/>
                                        <p:tgtEl>
                                          <p:spTgt spid="2"/>
                                        </p:tgtEl>
                                      </p:cBhvr>
                                    </p:cmd>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4649" fill="hold"/>
                                        <p:tgtEl>
                                          <p:spTgt spid="4"/>
                                        </p:tgtEl>
                                      </p:cBhvr>
                                    </p:cmd>
                                  </p:childTnLst>
                                </p:cTn>
                              </p:par>
                              <p:par>
                                <p:cTn id="55" presetID="1" presetClass="entr" presetSubtype="0" fill="hold" nodeType="withEffect">
                                  <p:stCondLst>
                                    <p:cond delay="0"/>
                                  </p:stCondLst>
                                  <p:childTnLst>
                                    <p:set>
                                      <p:cBhvr>
                                        <p:cTn id="56" dur="1" fill="hold">
                                          <p:stCondLst>
                                            <p:cond delay="0"/>
                                          </p:stCondLst>
                                        </p:cTn>
                                        <p:tgtEl>
                                          <p:spTgt spid="132"/>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par>
                          <p:cTn id="59" fill="hold">
                            <p:stCondLst>
                              <p:cond delay="500"/>
                            </p:stCondLst>
                            <p:childTnLst>
                              <p:par>
                                <p:cTn id="60" presetID="10" presetClass="exit" presetSubtype="0" fill="hold" grpId="2" nodeType="afterEffect">
                                  <p:stCondLst>
                                    <p:cond delay="0"/>
                                  </p:stCondLst>
                                  <p:childTnLst>
                                    <p:animEffect transition="out" filter="fade">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par>
                          <p:cTn id="63" fill="hold">
                            <p:stCondLst>
                              <p:cond delay="1000"/>
                            </p:stCondLst>
                            <p:childTnLst>
                              <p:par>
                                <p:cTn id="64" presetID="2" presetClass="exit" presetSubtype="8" fill="hold" nodeType="afterEffect">
                                  <p:stCondLst>
                                    <p:cond delay="0"/>
                                  </p:stCondLst>
                                  <p:childTnLst>
                                    <p:anim calcmode="lin" valueType="num">
                                      <p:cBhvr additive="base">
                                        <p:cTn id="65" dur="5000"/>
                                        <p:tgtEl>
                                          <p:spTgt spid="79"/>
                                        </p:tgtEl>
                                        <p:attrNameLst>
                                          <p:attrName>ppt_x</p:attrName>
                                        </p:attrNameLst>
                                      </p:cBhvr>
                                      <p:tavLst>
                                        <p:tav tm="0">
                                          <p:val>
                                            <p:strVal val="ppt_x"/>
                                          </p:val>
                                        </p:tav>
                                        <p:tav tm="100000">
                                          <p:val>
                                            <p:strVal val="0-ppt_w/2"/>
                                          </p:val>
                                        </p:tav>
                                      </p:tavLst>
                                    </p:anim>
                                    <p:anim calcmode="lin" valueType="num">
                                      <p:cBhvr additive="base">
                                        <p:cTn id="66" dur="5000"/>
                                        <p:tgtEl>
                                          <p:spTgt spid="79"/>
                                        </p:tgtEl>
                                        <p:attrNameLst>
                                          <p:attrName>ppt_y</p:attrName>
                                        </p:attrNameLst>
                                      </p:cBhvr>
                                      <p:tavLst>
                                        <p:tav tm="0">
                                          <p:val>
                                            <p:strVal val="ppt_y"/>
                                          </p:val>
                                        </p:tav>
                                        <p:tav tm="100000">
                                          <p:val>
                                            <p:strVal val="ppt_y"/>
                                          </p:val>
                                        </p:tav>
                                      </p:tavLst>
                                    </p:anim>
                                    <p:set>
                                      <p:cBhvr>
                                        <p:cTn id="67" dur="1" fill="hold">
                                          <p:stCondLst>
                                            <p:cond delay="4999"/>
                                          </p:stCondLst>
                                        </p:cTn>
                                        <p:tgtEl>
                                          <p:spTgt spid="79"/>
                                        </p:tgtEl>
                                        <p:attrNameLst>
                                          <p:attrName>style.visibility</p:attrName>
                                        </p:attrNameLst>
                                      </p:cBhvr>
                                      <p:to>
                                        <p:strVal val="hidden"/>
                                      </p:to>
                                    </p:set>
                                  </p:childTnLst>
                                </p:cTn>
                              </p:par>
                              <p:par>
                                <p:cTn id="68" presetID="1" presetClass="mediacall" presetSubtype="0" fill="hold" nodeType="withEffect">
                                  <p:stCondLst>
                                    <p:cond delay="0"/>
                                  </p:stCondLst>
                                  <p:childTnLst>
                                    <p:cmd type="call" cmd="playFrom(0.0)">
                                      <p:cBhvr>
                                        <p:cTn id="69" dur="10138" fill="hold"/>
                                        <p:tgtEl>
                                          <p:spTgt spid="2"/>
                                        </p:tgtEl>
                                      </p:cBhvr>
                                    </p:cmd>
                                  </p:childTnLst>
                                </p:cTn>
                              </p:par>
                            </p:childTnLst>
                          </p:cTn>
                        </p:par>
                      </p:childTnLst>
                    </p:cTn>
                  </p:par>
                </p:childTnLst>
              </p:cTn>
              <p:nextCondLst>
                <p:cond evt="onClick" delay="0">
                  <p:tgtEl>
                    <p:spTgt spid="14"/>
                  </p:tgtEl>
                </p:cond>
              </p:nextCondLst>
            </p:seq>
            <p:audio>
              <p:cMediaNode vol="80000">
                <p:cTn id="70"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65318" y="2023746"/>
            <a:ext cx="1528133" cy="252609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665320" y="2032118"/>
            <a:ext cx="1524380" cy="251772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781300" y="1686779"/>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2"/>
            <p:extLst>
              <p:ext uri="{DAA4B4D4-6D71-4841-9C94-3DE7FCFB9230}">
                <p14:media xmlns:p14="http://schemas.microsoft.com/office/powerpoint/2010/main" r:embed="rId3">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5"/>
            <p:extLst>
              <p:ext uri="{DAA4B4D4-6D71-4841-9C94-3DE7FCFB9230}">
                <p14:media xmlns:p14="http://schemas.microsoft.com/office/powerpoint/2010/main" r:embed="rId4"/>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6"/>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 nhỏ mà có bốn chân.</a:t>
            </a:r>
          </a:p>
          <a:p>
            <a:pPr algn="ctr"/>
            <a:r>
              <a:rPr lang="en-US" sz="2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Lưng đầy tên nhọn, khi cần bắn ngay.</a:t>
            </a:r>
          </a:p>
          <a:p>
            <a:pPr algn="ctr"/>
            <a:r>
              <a:rPr lang="en-US" sz="220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 con gì?</a:t>
            </a:r>
            <a:endParaRPr lang="en-US" sz="2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WRONG</a:t>
            </a:r>
            <a:r>
              <a:rPr lang="en-US" b="1">
                <a:solidFill>
                  <a:srgbClr val="002060"/>
                </a:solidFil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RIGHT</a:t>
            </a:r>
            <a:r>
              <a:rPr lang="en-US" b="1">
                <a:solidFill>
                  <a:srgbClr val="002060"/>
                </a:solidFill>
              </a:rPr>
              <a:t>/ĐÚNG</a:t>
            </a:r>
          </a:p>
        </p:txBody>
      </p:sp>
      <p:pic>
        <p:nvPicPr>
          <p:cNvPr id="4" name="Fail! (sound effect)">
            <a:hlinkClick r:id="" action="ppaction://media"/>
            <a:extLst>
              <a:ext uri="{FF2B5EF4-FFF2-40B4-BE49-F238E27FC236}">
                <a16:creationId xmlns:a16="http://schemas.microsoft.com/office/drawing/2014/main" id="{BE9BCEE7-8267-4B99-B1AC-EBAB9F54FDE4}"/>
              </a:ext>
            </a:extLst>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2413928" y="5539402"/>
            <a:ext cx="609600" cy="609600"/>
          </a:xfrm>
          <a:prstGeom prst="rect">
            <a:avLst/>
          </a:prstGeom>
        </p:spPr>
      </p:pic>
      <p:sp>
        <p:nvSpPr>
          <p:cNvPr id="17" name="Rectangle 16">
            <a:extLst>
              <a:ext uri="{FF2B5EF4-FFF2-40B4-BE49-F238E27FC236}">
                <a16:creationId xmlns:a16="http://schemas.microsoft.com/office/drawing/2014/main" id="{2250249A-D869-42B5-A67E-EAF141001020}"/>
              </a:ext>
            </a:extLst>
          </p:cNvPr>
          <p:cNvSpPr/>
          <p:nvPr/>
        </p:nvSpPr>
        <p:spPr>
          <a:xfrm>
            <a:off x="5826739" y="3575638"/>
            <a:ext cx="2170244" cy="646331"/>
          </a:xfrm>
          <a:prstGeom prst="rect">
            <a:avLst/>
          </a:prstGeom>
          <a:noFill/>
        </p:spPr>
        <p:txBody>
          <a:bodyPr wrap="square" lIns="91440" tIns="45720" rIns="91440" bIns="45720">
            <a:spAutoFit/>
          </a:bodyPr>
          <a:lstStyle/>
          <a:p>
            <a:pPr algn="ctr"/>
            <a:r>
              <a:rPr lang="en-US" sz="36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rPr>
              <a:t>Con </a:t>
            </a:r>
            <a:r>
              <a:rPr lang="en-US" sz="3600" dirty="0" err="1">
                <a:solidFill>
                  <a:srgbClr val="00B050"/>
                </a:solidFill>
                <a:latin typeface="Times New Roman" panose="02020603050405020304" pitchFamily="18" charset="0"/>
                <a:ea typeface="Tahoma" panose="020B0604030504040204" pitchFamily="34" charset="0"/>
                <a:cs typeface="Times New Roman" panose="02020603050405020304" pitchFamily="18" charset="0"/>
              </a:rPr>
              <a:t>nhím</a:t>
            </a:r>
            <a:endParaRPr lang="en-US" sz="3600" dirty="0">
              <a:solidFill>
                <a:srgbClr val="00B05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66577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par>
                                <p:cTn id="28" presetID="10" presetClass="exit" presetSubtype="0" fill="hold" grpId="2" nodeType="with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audio>
              <p:cMediaNode vol="8000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11" name="APPLAUSE.WAV"/>
                                        </p:tgtEl>
                                      </p:cMediaNode>
                                    </p:audio>
                                  </p:subTnLst>
                                </p:cTn>
                              </p:par>
                              <p:par>
                                <p:cTn id="39" presetID="1" presetClass="exit" presetSubtype="0" fill="hold" grpId="1"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par>
                          <p:cTn id="44" fill="hold">
                            <p:stCondLst>
                              <p:cond delay="500"/>
                            </p:stCondLst>
                            <p:childTnLst>
                              <p:par>
                                <p:cTn id="45" presetID="63" presetClass="path" presetSubtype="0" accel="50000" decel="50000" fill="hold" nodeType="afterEffect">
                                  <p:stCondLst>
                                    <p:cond delay="0"/>
                                  </p:stCondLst>
                                  <p:childTnLst>
                                    <p:animMotion origin="layout" path="M 0 3.33333E-6 L 0.15651 0.02639 " pathEditMode="relative" rAng="0" ptsTypes="AA">
                                      <p:cBhvr>
                                        <p:cTn id="46" dur="2500" fill="hold"/>
                                        <p:tgtEl>
                                          <p:spTgt spid="114"/>
                                        </p:tgtEl>
                                        <p:attrNameLst>
                                          <p:attrName>ppt_x</p:attrName>
                                          <p:attrName>ppt_y</p:attrName>
                                        </p:attrNameLst>
                                      </p:cBhvr>
                                      <p:rCtr x="7826" y="1319"/>
                                    </p:animMotion>
                                  </p:childTnLst>
                                </p:cTn>
                              </p:par>
                              <p:par>
                                <p:cTn id="47" presetID="6" presetClass="emph" presetSubtype="0" fill="hold" nodeType="withEffect">
                                  <p:stCondLst>
                                    <p:cond delay="0"/>
                                  </p:stCondLst>
                                  <p:childTnLst>
                                    <p:animScale>
                                      <p:cBhvr>
                                        <p:cTn id="48" dur="2500" fill="hold"/>
                                        <p:tgtEl>
                                          <p:spTgt spid="114"/>
                                        </p:tgtEl>
                                      </p:cBhvr>
                                      <p:by x="110000" y="110000"/>
                                    </p:animScale>
                                  </p:childTnLst>
                                </p:cTn>
                              </p:par>
                              <p:par>
                                <p:cTn id="49" presetID="1" presetClass="exit" presetSubtype="0" fill="hold" nodeType="withEffect">
                                  <p:stCondLst>
                                    <p:cond delay="2000"/>
                                  </p:stCondLst>
                                  <p:childTnLst>
                                    <p:set>
                                      <p:cBhvr>
                                        <p:cTn id="50" dur="1" fill="hold">
                                          <p:stCondLst>
                                            <p:cond delay="0"/>
                                          </p:stCondLst>
                                        </p:cTn>
                                        <p:tgtEl>
                                          <p:spTgt spid="114"/>
                                        </p:tgtEl>
                                        <p:attrNameLst>
                                          <p:attrName>style.visibility</p:attrName>
                                        </p:attrNameLst>
                                      </p:cBhvr>
                                      <p:to>
                                        <p:strVal val="hidden"/>
                                      </p:to>
                                    </p:set>
                                  </p:childTnLst>
                                </p:cTn>
                              </p:par>
                            </p:childTnLst>
                          </p:cTn>
                        </p:par>
                        <p:par>
                          <p:cTn id="51" fill="hold">
                            <p:stCondLst>
                              <p:cond delay="3000"/>
                            </p:stCondLst>
                            <p:childTnLst>
                              <p:par>
                                <p:cTn id="52" presetID="2" presetClass="exit" presetSubtype="8" fill="hold" nodeType="afterEffect">
                                  <p:stCondLst>
                                    <p:cond delay="0"/>
                                  </p:stCondLst>
                                  <p:childTnLst>
                                    <p:anim calcmode="lin" valueType="num">
                                      <p:cBhvr additive="base">
                                        <p:cTn id="53" dur="5000"/>
                                        <p:tgtEl>
                                          <p:spTgt spid="79"/>
                                        </p:tgtEl>
                                        <p:attrNameLst>
                                          <p:attrName>ppt_x</p:attrName>
                                        </p:attrNameLst>
                                      </p:cBhvr>
                                      <p:tavLst>
                                        <p:tav tm="0">
                                          <p:val>
                                            <p:strVal val="ppt_x"/>
                                          </p:val>
                                        </p:tav>
                                        <p:tav tm="100000">
                                          <p:val>
                                            <p:strVal val="0-ppt_w/2"/>
                                          </p:val>
                                        </p:tav>
                                      </p:tavLst>
                                    </p:anim>
                                    <p:anim calcmode="lin" valueType="num">
                                      <p:cBhvr additive="base">
                                        <p:cTn id="54" dur="5000"/>
                                        <p:tgtEl>
                                          <p:spTgt spid="79"/>
                                        </p:tgtEl>
                                        <p:attrNameLst>
                                          <p:attrName>ppt_y</p:attrName>
                                        </p:attrNameLst>
                                      </p:cBhvr>
                                      <p:tavLst>
                                        <p:tav tm="0">
                                          <p:val>
                                            <p:strVal val="ppt_y"/>
                                          </p:val>
                                        </p:tav>
                                        <p:tav tm="100000">
                                          <p:val>
                                            <p:strVal val="ppt_y"/>
                                          </p:val>
                                        </p:tav>
                                      </p:tavLst>
                                    </p:anim>
                                    <p:set>
                                      <p:cBhvr>
                                        <p:cTn id="55" dur="1" fill="hold">
                                          <p:stCondLst>
                                            <p:cond delay="4999"/>
                                          </p:stCondLst>
                                        </p:cTn>
                                        <p:tgtEl>
                                          <p:spTgt spid="79"/>
                                        </p:tgtEl>
                                        <p:attrNameLst>
                                          <p:attrName>style.visibility</p:attrName>
                                        </p:attrNameLst>
                                      </p:cBhvr>
                                      <p:to>
                                        <p:strVal val="hidden"/>
                                      </p:to>
                                    </p:set>
                                  </p:childTnLst>
                                </p:cTn>
                              </p:par>
                              <p:par>
                                <p:cTn id="56" presetID="1" presetClass="mediacall" presetSubtype="0" fill="hold" nodeType="withEffect">
                                  <p:stCondLst>
                                    <p:cond delay="0"/>
                                  </p:stCondLst>
                                  <p:childTnLst>
                                    <p:cmd type="call" cmd="playFrom(0.0)">
                                      <p:cBhvr>
                                        <p:cTn id="57" dur="10138" fill="hold"/>
                                        <p:tgtEl>
                                          <p:spTgt spid="2"/>
                                        </p:tgtEl>
                                      </p:cBhvr>
                                    </p:cmd>
                                  </p:childTnLst>
                                </p:cTn>
                              </p:par>
                            </p:childTnLst>
                          </p:cTn>
                        </p:par>
                      </p:childTnLst>
                    </p:cTn>
                  </p:par>
                </p:childTnLst>
              </p:cTn>
              <p:nextCondLst>
                <p:cond evt="onClick" delay="0">
                  <p:tgtEl>
                    <p:spTgt spid="27"/>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1" presetClass="mediacall" presetSubtype="0" fill="hold" nodeType="withEffect">
                                  <p:stCondLst>
                                    <p:cond delay="0"/>
                                  </p:stCondLst>
                                  <p:childTnLst>
                                    <p:cmd type="call" cmd="playFrom(0.0)">
                                      <p:cBhvr>
                                        <p:cTn id="65" dur="4649" fill="hold"/>
                                        <p:tgtEl>
                                          <p:spTgt spid="4"/>
                                        </p:tgtEl>
                                      </p:cBhvr>
                                    </p:cmd>
                                  </p:childTnLst>
                                </p:cTn>
                              </p:par>
                              <p:par>
                                <p:cTn id="66" presetID="1" presetClass="entr" presetSubtype="0" fill="hold" nodeType="withEffect">
                                  <p:stCondLst>
                                    <p:cond delay="0"/>
                                  </p:stCondLst>
                                  <p:childTnLst>
                                    <p:set>
                                      <p:cBhvr>
                                        <p:cTn id="67" dur="1" fill="hold">
                                          <p:stCondLst>
                                            <p:cond delay="0"/>
                                          </p:stCondLst>
                                        </p:cTn>
                                        <p:tgtEl>
                                          <p:spTgt spid="132"/>
                                        </p:tgtEl>
                                        <p:attrNameLst>
                                          <p:attrName>style.visibility</p:attrName>
                                        </p:attrNameLst>
                                      </p:cBhvr>
                                      <p:to>
                                        <p:strVal val="visible"/>
                                      </p:to>
                                    </p:set>
                                  </p:childTnLst>
                                </p:cTn>
                              </p:par>
                              <p:par>
                                <p:cTn id="68" presetID="1" presetClass="exit" presetSubtype="0" fill="hold" grpId="1" nodeType="withEffect">
                                  <p:stCondLst>
                                    <p:cond delay="0"/>
                                  </p:stCondLst>
                                  <p:childTnLst>
                                    <p:set>
                                      <p:cBhvr>
                                        <p:cTn id="69" dur="1" fill="hold">
                                          <p:stCondLst>
                                            <p:cond delay="0"/>
                                          </p:stCondLst>
                                        </p:cTn>
                                        <p:tgtEl>
                                          <p:spTgt spid="27"/>
                                        </p:tgtEl>
                                        <p:attrNameLst>
                                          <p:attrName>style.visibility</p:attrName>
                                        </p:attrNameLst>
                                      </p:cBhvr>
                                      <p:to>
                                        <p:strVal val="hidden"/>
                                      </p:to>
                                    </p:set>
                                  </p:childTnLst>
                                </p:cTn>
                              </p:par>
                            </p:childTnLst>
                          </p:cTn>
                        </p:par>
                        <p:par>
                          <p:cTn id="70" fill="hold">
                            <p:stCondLst>
                              <p:cond delay="500"/>
                            </p:stCondLst>
                            <p:childTnLst>
                              <p:par>
                                <p:cTn id="71" presetID="10" presetClass="exit" presetSubtype="0" fill="hold" grpId="2" nodeType="after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P spid="17" grpId="0"/>
      <p:bldP spid="17" grpId="1"/>
      <p:bldP spid="17" grpId="2"/>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1265</TotalTime>
  <Words>2051</Words>
  <Application>Microsoft Office PowerPoint</Application>
  <PresentationFormat>Widescreen</PresentationFormat>
  <Paragraphs>183</Paragraphs>
  <Slides>47</Slides>
  <Notes>9</Notes>
  <HiddenSlides>0</HiddenSlides>
  <MMClips>20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47</vt:i4>
      </vt:variant>
    </vt:vector>
  </HeadingPairs>
  <TitlesOfParts>
    <vt:vector size="64" baseType="lpstr">
      <vt:lpstr>Microsoft YaHei</vt:lpstr>
      <vt:lpstr>SimSun</vt:lpstr>
      <vt:lpstr>SimSun</vt:lpstr>
      <vt:lpstr>Arial</vt:lpstr>
      <vt:lpstr>Arial-Rounded</vt:lpstr>
      <vt:lpstr>Arial-SGK-TV</vt:lpstr>
      <vt:lpstr>Calibri</vt:lpstr>
      <vt:lpstr>Calibri Light</vt:lpstr>
      <vt:lpstr>Chivo Light</vt:lpstr>
      <vt:lpstr>HP001 4 hàng</vt:lpstr>
      <vt:lpstr>HP001 4H</vt:lpstr>
      <vt:lpstr>Montserrat</vt:lpstr>
      <vt:lpstr>Nunito</vt:lpstr>
      <vt:lpstr>Tahoma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Theo em, vì sao Nhím nâu nhận lời kết bạn cùng Nhím trắng?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Chọn a hoặc b</vt:lpstr>
      <vt:lpstr>PowerPoint Presentation</vt:lpstr>
      <vt:lpstr>PowerPoint Presentation</vt:lpstr>
      <vt:lpstr>PowerPoint Presentation</vt:lpstr>
      <vt:lpstr>chia sẻ </vt:lpstr>
      <vt:lpstr>Quan sát tranh và nêu nội dung tranh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HA</dc:creator>
  <cp:lastModifiedBy>USER</cp:lastModifiedBy>
  <cp:revision>138</cp:revision>
  <dcterms:created xsi:type="dcterms:W3CDTF">2020-11-18T09:33:34Z</dcterms:created>
  <dcterms:modified xsi:type="dcterms:W3CDTF">2025-12-18T00:54:40Z</dcterms:modified>
</cp:coreProperties>
</file>