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rimson Pro Semi Bold" panose="020B0604020202020204" charset="0"/>
      <p:regular r:id="rId13"/>
    </p:embeddedFont>
    <p:embeddedFont>
      <p:font typeface="Heebo" pitchFamily="2" charset="-79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0" d="100"/>
          <a:sy n="40" d="100"/>
        </p:scale>
        <p:origin x="86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68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04000" y="590550"/>
            <a:ext cx="7232611" cy="4628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50" dirty="0">
                <a:solidFill>
                  <a:schemeClr val="accent1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         </a:t>
            </a:r>
            <a:r>
              <a:rPr lang="en-US" sz="4450" b="1" dirty="0" err="1"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Tiếng</a:t>
            </a:r>
            <a:r>
              <a:rPr lang="en-US" sz="4450" b="1" dirty="0"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Việt Lớp 2: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12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22: 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ừ</a:t>
            </a:r>
            <a:r>
              <a:rPr lang="en-US" sz="4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ngữ</a:t>
            </a:r>
            <a:r>
              <a:rPr lang="en-US" sz="4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chỉ</a:t>
            </a:r>
            <a:r>
              <a:rPr lang="en-US" sz="4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4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162655" y="5600700"/>
            <a:ext cx="8115300" cy="1504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Chào mừng các em học sinh và quý thầy cô đến với buổi học thú vị về Tiếng Việt!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3819" y="746998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40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Dặn Dò &amp; Hẹn Gặp Lại!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535042" y="17898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Về nhà: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977949" y="2177385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Xem lại các từ ngữ và câu đã học</a:t>
            </a:r>
            <a:r>
              <a:rPr lang="en-US" sz="175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.</a:t>
            </a:r>
            <a:endParaRPr lang="en-US" sz="175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816680" y="3956848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Tập đặt thêm nhiều câu miêu tả đồ vật khác.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058400" y="17876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Chuẩn bị: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971007" y="2434292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Bài học tiếp theo</a:t>
            </a:r>
            <a:r>
              <a:rPr lang="en-US" sz="4000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058400" y="3810982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Giữ gìn đồ chơi của mình thật cẩn thận</a:t>
            </a:r>
            <a:r>
              <a:rPr lang="en-US" sz="4000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280190" y="646211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Cảm ơn các em học sinh và quý thầy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tham gia buổi học hôm nay</a:t>
            </a:r>
            <a:r>
              <a:rPr lang="en-US" sz="1750" b="1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!</a:t>
            </a:r>
            <a:endParaRPr lang="en-US" sz="17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20881" y="11369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6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KHỞI ĐỘNG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276600" y="1593328"/>
            <a:ext cx="9154689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48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Hát Vui &amp; Khám Phá Đồ Chơi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69811" y="27299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 vui:</a:t>
            </a:r>
            <a:endParaRPr lang="en-US" sz="4000" b="1" dirty="0"/>
          </a:p>
        </p:txBody>
      </p:sp>
      <p:sp>
        <p:nvSpPr>
          <p:cNvPr id="5" name="Text 3"/>
          <p:cNvSpPr/>
          <p:nvPr/>
        </p:nvSpPr>
        <p:spPr>
          <a:xfrm>
            <a:off x="786170" y="335446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Cùng nhau hát vang bài </a:t>
            </a:r>
            <a:r>
              <a:rPr lang="en-US" sz="3600" b="1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“Em yêu trường em”</a:t>
            </a:r>
            <a:r>
              <a:rPr lang="en-US" sz="3600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để bắt đầu buổi học thật sảng khoái nhé!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2682683"/>
            <a:ext cx="2835235" cy="419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Chia sẻ: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315199" y="350008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600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"</a:t>
            </a:r>
            <a:r>
              <a:rPr lang="en-US" sz="4000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Ở nhà em có đồ chơi nào?"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312401" y="418516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"</a:t>
            </a:r>
            <a:r>
              <a:rPr lang="en-US" sz="4000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Em thích đồ chơi gì nhất?"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93790" y="5365466"/>
            <a:ext cx="13042821" cy="35957"/>
          </a:xfrm>
          <a:prstGeom prst="rect">
            <a:avLst/>
          </a:prstGeom>
          <a:solidFill>
            <a:srgbClr val="4C4C4D">
              <a:alpha val="5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5046940" y="5741551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48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Tuần 12 – Bài 22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705046" y="6729319"/>
            <a:ext cx="778895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44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Luyện tập từ ngữ chỉ sự vật, đặc điểm; câu nêu đặc điểm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69818" y="638113"/>
            <a:ext cx="4825484" cy="4646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40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2. Hình Thành Kiến Thức Mới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69818" y="1540182"/>
            <a:ext cx="5749647" cy="328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Bài 1: Tìm Từ Ngữ Gọi Tên Đồ Chơi Trong Tranh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31719" y="2093748"/>
            <a:ext cx="13849349" cy="7411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Các em hãy nhìn vào bức tranh và tìm xem có những món đồ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buNone/>
            </a:pP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nhé!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25287" y="3451399"/>
            <a:ext cx="13309759" cy="4079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4000" b="1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Các từ ngữ gợi ý</a:t>
            </a:r>
            <a:r>
              <a:rPr lang="en-US" sz="320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:</a:t>
            </a:r>
            <a:endParaRPr lang="en-US" sz="3200" b="1" dirty="0"/>
          </a:p>
        </p:txBody>
      </p:sp>
      <p:sp>
        <p:nvSpPr>
          <p:cNvPr id="7" name="Text 4"/>
          <p:cNvSpPr/>
          <p:nvPr/>
        </p:nvSpPr>
        <p:spPr>
          <a:xfrm>
            <a:off x="469818" y="3938602"/>
            <a:ext cx="13309759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Gấu bông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9818" y="4432466"/>
            <a:ext cx="13309759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Máy bay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69817" y="4962964"/>
            <a:ext cx="13309759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Ô tô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69816" y="5456828"/>
            <a:ext cx="13309759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Búp bê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25287" y="6029986"/>
            <a:ext cx="13309759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Bóng đá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425288" y="6523851"/>
            <a:ext cx="13559014" cy="1135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Đồ chơi xếp hình (Lego)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25286" y="7141500"/>
            <a:ext cx="13309759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Con quay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49285" y="983339"/>
            <a:ext cx="853963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40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Bài 2: Sắp Xếp Từ Ngữ Thành Câu Hoàn Chỉnh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28530" y="2021087"/>
            <a:ext cx="13207961" cy="9072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Hãy giúp các từ ngữ này tìm đúng vị trí để tạo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buNone/>
            </a:pP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nghĩa nhé!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645575"/>
            <a:ext cx="4347567" cy="90725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779645"/>
            <a:ext cx="3062049" cy="374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Câu 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5400555"/>
            <a:ext cx="38939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rất, mềm mại, </a:t>
            </a:r>
          </a:p>
          <a:p>
            <a:pPr marL="0" indent="0" algn="l">
              <a:buNone/>
            </a:pP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gấu bông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3645575"/>
            <a:ext cx="4347567" cy="90725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68171" y="47796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Câu b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368171" y="5270063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sặc sỡ, có nhiều màu sắc, đồ chơi lê-gô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3645575"/>
            <a:ext cx="4347567" cy="90725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5738" y="47796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Câu 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715738" y="5270063"/>
            <a:ext cx="3893939" cy="725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xinh xắn, bạn búp bê, </a:t>
            </a:r>
          </a:p>
          <a:p>
            <a:pPr marL="0" indent="0" algn="l">
              <a:buNone/>
            </a:pP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dễ thương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98640" y="1127165"/>
            <a:ext cx="5509974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40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Bài 2: Đáp Án Sắp Xếp Từ Ngữ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252285" y="2240642"/>
            <a:ext cx="4442103" cy="56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a. Chú gấu bông rất mềm mại.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240922" y="3310046"/>
            <a:ext cx="898892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b. Đồ chơi lê-gô có nhiều màu sắc sặc sỡ</a:t>
            </a:r>
            <a:r>
              <a:rPr lang="en-US" sz="4000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252284" y="4418734"/>
            <a:ext cx="897756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c. Bạn búp bê xinh xắn và dễ thương.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93790" y="466308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7739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4300" y="520302"/>
            <a:ext cx="10001250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40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Bài 3: Đặt Câu Nêu Đặc Điểm Của Đồ Chơi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238750" y="1334125"/>
            <a:ext cx="8483561" cy="16659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Bây giờ, hãy chọn một món đồ chơi mà em yêu thích và đặt một câu nói về đặc điểm của nó nhé!</a:t>
            </a:r>
            <a:endParaRPr lang="en-US" sz="4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36864" y="5135954"/>
            <a:ext cx="6422469" cy="2778085"/>
          </a:xfrm>
          <a:prstGeom prst="roundRect">
            <a:avLst>
              <a:gd name="adj" fmla="val 1225"/>
            </a:avLst>
          </a:prstGeom>
          <a:solidFill>
            <a:srgbClr val="B3C3FF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Text 3"/>
          <p:cNvSpPr/>
          <p:nvPr/>
        </p:nvSpPr>
        <p:spPr>
          <a:xfrm>
            <a:off x="5939552" y="3340508"/>
            <a:ext cx="73296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Gợi ý: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“Hãy chọn 1 món đồ chơi và đặt câu nói lên đặc điểm của nó”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017305" y="4773052"/>
            <a:ext cx="6592491" cy="362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Ví dụ: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676668" y="5476414"/>
            <a:ext cx="65924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“Chiếc ô tô của em rất đẹp.”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676667" y="6054806"/>
            <a:ext cx="65924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“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rô-bốt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</a:t>
            </a:r>
          </a:p>
          <a:p>
            <a:pPr algn="l">
              <a:buSzPct val="100000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đi và nói chuyện.”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1384" y="1261348"/>
            <a:ext cx="482429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40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4. Vận Dụng, Trải Nghiệm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000750" y="2055138"/>
            <a:ext cx="783586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Thuyết 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Nhanh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0190" y="3373517"/>
            <a:ext cx="4464725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Món Đồ Chơi Yêu Thích Của Em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80190" y="413897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3798808"/>
            <a:ext cx="7329607" cy="2988945"/>
          </a:xfrm>
          <a:prstGeom prst="roundRect">
            <a:avLst>
              <a:gd name="adj" fmla="val 1841"/>
            </a:avLst>
          </a:prstGeom>
          <a:solidFill>
            <a:srgbClr val="B6D6FC"/>
          </a:solidFill>
          <a:ln/>
        </p:spPr>
      </p:sp>
      <p:sp>
        <p:nvSpPr>
          <p:cNvPr id="9" name="Text 5"/>
          <p:cNvSpPr/>
          <p:nvPr/>
        </p:nvSpPr>
        <p:spPr>
          <a:xfrm>
            <a:off x="6336744" y="4009853"/>
            <a:ext cx="65924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Gợi ý sử dụng câu: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762154" y="4683323"/>
            <a:ext cx="65924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“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Đây là…”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762154" y="5437848"/>
            <a:ext cx="65924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“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Nó có đặc điểm là…”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3850" y="1107638"/>
            <a:ext cx="8820150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Lời Khuyên Cho Thuyết Trình Thành Công</a:t>
            </a:r>
            <a:endParaRPr lang="en-US" sz="3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929819" y="2874883"/>
            <a:ext cx="3664744" cy="2040493"/>
          </a:xfrm>
          <a:prstGeom prst="roundRect">
            <a:avLst>
              <a:gd name="adj" fmla="val 7170"/>
            </a:avLst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967860" y="2024420"/>
            <a:ext cx="3664744" cy="121920"/>
          </a:xfrm>
          <a:prstGeom prst="roundRect">
            <a:avLst>
              <a:gd name="adj" fmla="val 27907"/>
            </a:avLst>
          </a:prstGeom>
          <a:solidFill>
            <a:srgbClr val="2150FE"/>
          </a:solidFill>
          <a:ln/>
        </p:spPr>
      </p:sp>
      <p:sp>
        <p:nvSpPr>
          <p:cNvPr id="6" name="Shape 3"/>
          <p:cNvSpPr/>
          <p:nvPr/>
        </p:nvSpPr>
        <p:spPr>
          <a:xfrm>
            <a:off x="2371770" y="1697235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2150FE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055" y="2306478"/>
            <a:ext cx="272177" cy="34016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46525" y="26024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Tự tin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008849" y="3073720"/>
            <a:ext cx="3430072" cy="2040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Hãy nói to, rõ ràng và nhìn vào các bạn.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4723271" y="2475308"/>
            <a:ext cx="3664863" cy="2040493"/>
          </a:xfrm>
          <a:prstGeom prst="roundRect">
            <a:avLst>
              <a:gd name="adj" fmla="val 7170"/>
            </a:avLst>
          </a:prstGeom>
          <a:solidFill>
            <a:srgbClr val="FFFFFF"/>
          </a:solidFill>
          <a:ln/>
        </p:spPr>
      </p:sp>
      <p:sp>
        <p:nvSpPr>
          <p:cNvPr id="11" name="Shape 7"/>
          <p:cNvSpPr/>
          <p:nvPr/>
        </p:nvSpPr>
        <p:spPr>
          <a:xfrm>
            <a:off x="4723271" y="2060017"/>
            <a:ext cx="3664863" cy="121920"/>
          </a:xfrm>
          <a:prstGeom prst="roundRect">
            <a:avLst>
              <a:gd name="adj" fmla="val 27907"/>
            </a:avLst>
          </a:prstGeom>
          <a:solidFill>
            <a:srgbClr val="2150FE"/>
          </a:solidFill>
          <a:ln/>
        </p:spPr>
      </p:sp>
      <p:sp>
        <p:nvSpPr>
          <p:cNvPr id="12" name="Shape 8"/>
          <p:cNvSpPr/>
          <p:nvPr/>
        </p:nvSpPr>
        <p:spPr>
          <a:xfrm>
            <a:off x="6245573" y="1809630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2150FE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016" y="1966316"/>
            <a:ext cx="272177" cy="34016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099984" y="25922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Sáng tạo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4885909" y="2923996"/>
            <a:ext cx="3150275" cy="16029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Nêu những đặc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thú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 biết.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793790" y="6573560"/>
            <a:ext cx="7556421" cy="1187174"/>
          </a:xfrm>
          <a:prstGeom prst="roundRect">
            <a:avLst>
              <a:gd name="adj" fmla="val 8721"/>
            </a:avLst>
          </a:prstGeom>
          <a:solidFill>
            <a:srgbClr val="FFFFFF"/>
          </a:solidFill>
          <a:ln/>
        </p:spPr>
      </p:sp>
      <p:sp>
        <p:nvSpPr>
          <p:cNvPr id="17" name="Shape 12"/>
          <p:cNvSpPr/>
          <p:nvPr/>
        </p:nvSpPr>
        <p:spPr>
          <a:xfrm>
            <a:off x="793790" y="5934789"/>
            <a:ext cx="7556421" cy="121920"/>
          </a:xfrm>
          <a:prstGeom prst="roundRect">
            <a:avLst>
              <a:gd name="adj" fmla="val 27907"/>
            </a:avLst>
          </a:prstGeom>
          <a:solidFill>
            <a:srgbClr val="2150FE"/>
          </a:solidFill>
          <a:ln/>
        </p:spPr>
      </p:sp>
      <p:sp>
        <p:nvSpPr>
          <p:cNvPr id="18" name="Shape 13"/>
          <p:cNvSpPr/>
          <p:nvPr/>
        </p:nvSpPr>
        <p:spPr>
          <a:xfrm>
            <a:off x="3920253" y="5614512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2150FE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852" y="5274350"/>
            <a:ext cx="272177" cy="340162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066028" y="62192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Chia sẻ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994352" y="6882766"/>
            <a:ext cx="70418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Hãy kể vì sao em lại yêu thích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món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buNone/>
            </a:pP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chơi đó.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7344" y="516493"/>
            <a:ext cx="3756303" cy="469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4000" b="1" dirty="0">
                <a:solidFill>
                  <a:srgbClr val="152D47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Củng Cố Kiến Thức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6" y="1427155"/>
            <a:ext cx="13238917" cy="657629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509552" y="3215375"/>
            <a:ext cx="2950609" cy="374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Câu mô tả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504" y="3049765"/>
            <a:ext cx="665770" cy="66577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509552" y="5882726"/>
            <a:ext cx="2995965" cy="374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Mô tả đồ chơi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504" y="5526638"/>
            <a:ext cx="665770" cy="66577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170043" y="5686423"/>
            <a:ext cx="3243604" cy="380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điểm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208" y="5686423"/>
            <a:ext cx="665770" cy="665770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5456" y="3209758"/>
            <a:ext cx="665770" cy="665770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171291" y="3208925"/>
            <a:ext cx="3242355" cy="374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sư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vật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5"/>
          <p:cNvSpPr/>
          <p:nvPr/>
        </p:nvSpPr>
        <p:spPr>
          <a:xfrm>
            <a:off x="657344" y="8148995"/>
            <a:ext cx="13315712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Hôm nay chúng ta đã học được cách gọi tên và miêu tả đặc điểm của các món đồ chơi, cũng như cách đặt câu thật hay!</a:t>
            </a:r>
            <a:endParaRPr lang="en-US" sz="1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583</Words>
  <Application>Microsoft Office PowerPoint</Application>
  <PresentationFormat>Custom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Heebo</vt:lpstr>
      <vt:lpstr>Crimson Pro Semi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Admin</cp:lastModifiedBy>
  <cp:revision>9</cp:revision>
  <dcterms:created xsi:type="dcterms:W3CDTF">2025-08-04T12:16:47Z</dcterms:created>
  <dcterms:modified xsi:type="dcterms:W3CDTF">2025-10-27T14:27:35Z</dcterms:modified>
</cp:coreProperties>
</file>