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32"/>
  </p:notesMasterIdLst>
  <p:sldIdLst>
    <p:sldId id="759" r:id="rId2"/>
    <p:sldId id="760" r:id="rId3"/>
    <p:sldId id="333" r:id="rId4"/>
    <p:sldId id="334" r:id="rId5"/>
    <p:sldId id="761" r:id="rId6"/>
    <p:sldId id="365" r:id="rId7"/>
    <p:sldId id="370" r:id="rId8"/>
    <p:sldId id="364" r:id="rId9"/>
    <p:sldId id="362" r:id="rId10"/>
    <p:sldId id="366" r:id="rId11"/>
    <p:sldId id="360" r:id="rId12"/>
    <p:sldId id="361" r:id="rId13"/>
    <p:sldId id="363" r:id="rId14"/>
    <p:sldId id="331" r:id="rId15"/>
    <p:sldId id="786" r:id="rId16"/>
    <p:sldId id="787" r:id="rId17"/>
    <p:sldId id="310" r:id="rId18"/>
    <p:sldId id="803" r:id="rId19"/>
    <p:sldId id="318" r:id="rId20"/>
    <p:sldId id="804" r:id="rId21"/>
    <p:sldId id="355" r:id="rId22"/>
    <p:sldId id="373" r:id="rId23"/>
    <p:sldId id="805" r:id="rId24"/>
    <p:sldId id="323" r:id="rId25"/>
    <p:sldId id="806" r:id="rId26"/>
    <p:sldId id="371" r:id="rId27"/>
    <p:sldId id="807" r:id="rId28"/>
    <p:sldId id="372" r:id="rId29"/>
    <p:sldId id="788" r:id="rId30"/>
    <p:sldId id="80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000" autoAdjust="0"/>
  </p:normalViewPr>
  <p:slideViewPr>
    <p:cSldViewPr snapToGrid="0">
      <p:cViewPr varScale="1">
        <p:scale>
          <a:sx n="75" d="100"/>
          <a:sy n="75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15A9DB-DC84-4EB2-8DA8-B240083B4CB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04F7E-7C19-470A-B028-C09E76908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056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28C1CBB9-8679-D99D-DEC2-E153C41CBB0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01735E56-86A3-36F8-1112-8BF331765D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31FD4FC-E428-324E-4973-CF2DA50615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69A6111-089F-4B22-B849-C70308A1E0B9}" type="slidenum">
              <a:rPr lang="en-US" altLang="en-US">
                <a:solidFill>
                  <a:srgbClr val="000000"/>
                </a:solidFill>
              </a:rPr>
              <a:pPr/>
              <a:t>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04F7E-7C19-470A-B028-C09E769081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718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5D7F1-4C4A-468B-B4FE-E13CD5A1721C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506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5D7F1-4C4A-468B-B4FE-E13CD5A1721C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506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05D7F1-4C4A-468B-B4FE-E13CD5A172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14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5D7F1-4C4A-468B-B4FE-E13CD5A1721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100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37071-C1F0-19C6-F64D-39DB091A7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A17CC7-3240-C3CC-37DD-E60FF3367C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04B760-2166-6358-D905-A3B3F0D43B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02C56-AEB4-6BFE-CD46-AD8C060CFB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5D7F1-4C4A-468B-B4FE-E13CD5A1721C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399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5D7F1-4C4A-468B-B4FE-E13CD5A1721C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97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8FA8-2D2F-404D-8AF5-61B60C9FBF7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C4CAD-82DC-413B-A91E-FA52F6FE266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807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8FA8-2D2F-404D-8AF5-61B60C9FBF7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C4CAD-82DC-413B-A91E-FA52F6FE2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98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8FA8-2D2F-404D-8AF5-61B60C9FBF7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C4CAD-82DC-413B-A91E-FA52F6FE2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137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8FA8-2D2F-404D-8AF5-61B60C9FBF7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C4CAD-82DC-413B-A91E-FA52F6FE2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13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8FA8-2D2F-404D-8AF5-61B60C9FBF7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C4CAD-82DC-413B-A91E-FA52F6FE266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0904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8FA8-2D2F-404D-8AF5-61B60C9FBF7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C4CAD-82DC-413B-A91E-FA52F6FE2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68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8FA8-2D2F-404D-8AF5-61B60C9FBF7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C4CAD-82DC-413B-A91E-FA52F6FE2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22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8FA8-2D2F-404D-8AF5-61B60C9FBF7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C4CAD-82DC-413B-A91E-FA52F6FE2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99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8FA8-2D2F-404D-8AF5-61B60C9FBF7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C4CAD-82DC-413B-A91E-FA52F6FE2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2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91A8FA8-2D2F-404D-8AF5-61B60C9FBF7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42C4CAD-82DC-413B-A91E-FA52F6FE2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064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8FA8-2D2F-404D-8AF5-61B60C9FBF7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C4CAD-82DC-413B-A91E-FA52F6FE2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90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91A8FA8-2D2F-404D-8AF5-61B60C9FBF7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42C4CAD-82DC-413B-A91E-FA52F6FE266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9746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2">
            <a:extLst>
              <a:ext uri="{FF2B5EF4-FFF2-40B4-BE49-F238E27FC236}">
                <a16:creationId xmlns:a16="http://schemas.microsoft.com/office/drawing/2014/main" id="{A6485400-F9D7-C89E-731E-6E0B8574C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9909" y="2002631"/>
            <a:ext cx="7174420" cy="198120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CHUYÊN MÔN CỤM 35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2025 - 2026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 TRUNG HỌC C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SỞ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altLang="en-US" sz="1800" b="1" i="1" dirty="0">
                <a:solidFill>
                  <a:srgbClr val="002060"/>
                </a:solidFill>
              </a:rPr>
              <a:t> </a:t>
            </a:r>
            <a:r>
              <a:rPr lang="vi-VN" altLang="en-US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vi-V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15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2" descr="E:\hinh nen powerpoin\1442300888895_gd.jpg">
            <a:extLst>
              <a:ext uri="{FF2B5EF4-FFF2-40B4-BE49-F238E27FC236}">
                <a16:creationId xmlns:a16="http://schemas.microsoft.com/office/drawing/2014/main" id="{0EE138CE-9A07-CBC8-AA13-C7C547B6B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93663"/>
            <a:ext cx="132080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E:\hinh nen powerpoin\0063y80Mjw1eyi9hydhp9g30dh030aat.gif">
            <a:extLst>
              <a:ext uri="{FF2B5EF4-FFF2-40B4-BE49-F238E27FC236}">
                <a16:creationId xmlns:a16="http://schemas.microsoft.com/office/drawing/2014/main" id="{D442E222-C494-E592-CCD2-EBFAA290BF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63" y="5781675"/>
            <a:ext cx="58324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0">
            <a:extLst>
              <a:ext uri="{FF2B5EF4-FFF2-40B4-BE49-F238E27FC236}">
                <a16:creationId xmlns:a16="http://schemas.microsoft.com/office/drawing/2014/main" id="{ADB7439E-2F61-2206-64E6-48014FBF5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7825" y="93663"/>
            <a:ext cx="8913813" cy="66802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vi-VN" altLang="en-US" sz="135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205C6B-B236-87A6-467F-63E34AD6BDDB}"/>
              </a:ext>
            </a:extLst>
          </p:cNvPr>
          <p:cNvSpPr/>
          <p:nvPr/>
        </p:nvSpPr>
        <p:spPr>
          <a:xfrm>
            <a:off x="3381375" y="428625"/>
            <a:ext cx="6129338" cy="576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vi-VN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GIÁO DỤC VÀ ĐÀO TẠO </a:t>
            </a:r>
            <a:r>
              <a:rPr lang="en-US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TỈNH NINH BÌNH</a:t>
            </a:r>
            <a:br>
              <a:rPr lang="vi-VN" sz="135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51" name="TextBox 3">
            <a:extLst>
              <a:ext uri="{FF2B5EF4-FFF2-40B4-BE49-F238E27FC236}">
                <a16:creationId xmlns:a16="http://schemas.microsoft.com/office/drawing/2014/main" id="{0D740CD9-8295-D0CC-AFA7-9FFC79CE0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731" y="4547849"/>
            <a:ext cx="43263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Chinh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Lôi</a:t>
            </a:r>
            <a:endParaRPr lang="vi-V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C015F-5A48-4830-4328-94CD55679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18FC35A-5230-D01D-7B2F-BF9763C21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5058" y="2548037"/>
            <a:ext cx="6639951" cy="2445994"/>
          </a:xfrm>
        </p:spPr>
        <p:txBody>
          <a:bodyPr/>
          <a:lstStyle/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vi-VN" dirty="0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3678D365-1D95-144F-2D64-DEF0AB420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575" y="1525245"/>
            <a:ext cx="3426249" cy="804742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3BF052A3-2215-A0A0-CD7C-B2FCCC3E1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671" y="3140664"/>
            <a:ext cx="6504996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8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C1825FA-7C46-42F9-9E09-6234A0764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DED4902-09E6-7D4D-6F36-EE76B384B913}"/>
              </a:ext>
            </a:extLst>
          </p:cNvPr>
          <p:cNvSpPr txBox="1"/>
          <p:nvPr/>
        </p:nvSpPr>
        <p:spPr>
          <a:xfrm>
            <a:off x="2082018" y="1110565"/>
            <a:ext cx="310896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vi-VN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F5DB29D-A705-B0ED-0D38-DD810DE62980}"/>
              </a:ext>
            </a:extLst>
          </p:cNvPr>
          <p:cNvSpPr txBox="1"/>
          <p:nvPr/>
        </p:nvSpPr>
        <p:spPr>
          <a:xfrm>
            <a:off x="2194560" y="1575582"/>
            <a:ext cx="19694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vi-VN" dirty="0"/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389FA466-826D-159A-B686-668022EB0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112" y="2301142"/>
            <a:ext cx="4090771" cy="1127858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DA57BCF5-173C-51B6-6CBB-089C00B81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857" y="2221913"/>
            <a:ext cx="4560203" cy="1444877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BF087DB-1C3F-118C-BBF7-78F2ACF59A7A}"/>
              </a:ext>
            </a:extLst>
          </p:cNvPr>
          <p:cNvSpPr txBox="1"/>
          <p:nvPr/>
        </p:nvSpPr>
        <p:spPr>
          <a:xfrm>
            <a:off x="2461846" y="4529797"/>
            <a:ext cx="821553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(2). Các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35D8F685-3736-5963-D5F8-662A98CC7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4426" y="-254989"/>
            <a:ext cx="563319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4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367171DC-954C-A0F2-3B81-06220AF53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703" y="1316379"/>
            <a:ext cx="4163929" cy="126807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66F7DEED-8299-B31A-3463-2F5D5CD7C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676" y="1196448"/>
            <a:ext cx="4560203" cy="1444877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B5ACBA6-FEF3-EFDB-0C79-C7F68E9C2578}"/>
              </a:ext>
            </a:extLst>
          </p:cNvPr>
          <p:cNvSpPr txBox="1"/>
          <p:nvPr/>
        </p:nvSpPr>
        <p:spPr>
          <a:xfrm>
            <a:off x="1463040" y="3023079"/>
            <a:ext cx="463296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(1)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2800" dirty="0"/>
          </a:p>
          <a:p>
            <a:endParaRPr lang="vi-VN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C232C7B-1B42-9433-7B55-E89166BDA9D5}"/>
              </a:ext>
            </a:extLst>
          </p:cNvPr>
          <p:cNvSpPr txBox="1"/>
          <p:nvPr/>
        </p:nvSpPr>
        <p:spPr>
          <a:xfrm>
            <a:off x="7139353" y="2733290"/>
            <a:ext cx="426251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(2)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vi-VN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F267BFD-D60C-D352-0B91-2E3982DB3636}"/>
              </a:ext>
            </a:extLst>
          </p:cNvPr>
          <p:cNvSpPr txBox="1"/>
          <p:nvPr/>
        </p:nvSpPr>
        <p:spPr>
          <a:xfrm>
            <a:off x="1061878" y="4449384"/>
            <a:ext cx="1969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  <a:p>
            <a:endParaRPr lang="vi-VN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2719F0A-6D73-BA92-CA6C-AA29206AB27E}"/>
              </a:ext>
            </a:extLst>
          </p:cNvPr>
          <p:cNvSpPr txBox="1"/>
          <p:nvPr/>
        </p:nvSpPr>
        <p:spPr>
          <a:xfrm>
            <a:off x="1631953" y="4913647"/>
            <a:ext cx="92094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Ở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==&gt; Các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endParaRPr lang="vi-VN" sz="2800" dirty="0"/>
          </a:p>
        </p:txBody>
      </p:sp>
      <p:cxnSp>
        <p:nvCxnSpPr>
          <p:cNvPr id="15" name="Đường kết nối Mũi tên Thẳng 14">
            <a:extLst>
              <a:ext uri="{FF2B5EF4-FFF2-40B4-BE49-F238E27FC236}">
                <a16:creationId xmlns:a16="http://schemas.microsoft.com/office/drawing/2014/main" id="{03066E34-2337-DB70-BAFC-43F383E808F8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3412668" y="2584457"/>
            <a:ext cx="304800" cy="4386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kết nối Mũi tên Thẳng 16">
            <a:extLst>
              <a:ext uri="{FF2B5EF4-FFF2-40B4-BE49-F238E27FC236}">
                <a16:creationId xmlns:a16="http://schemas.microsoft.com/office/drawing/2014/main" id="{C1BD65AE-BADE-955F-3985-FEF00D7351C5}"/>
              </a:ext>
            </a:extLst>
          </p:cNvPr>
          <p:cNvCxnSpPr/>
          <p:nvPr/>
        </p:nvCxnSpPr>
        <p:spPr>
          <a:xfrm>
            <a:off x="8916517" y="2284910"/>
            <a:ext cx="464234" cy="5403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895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9F9A0AA-DF05-DC7C-C9F2-76DAD6EA4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275" y="1375629"/>
            <a:ext cx="3426249" cy="804742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640816BB-8E7F-999B-2E39-6B077784E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4702" y="2616094"/>
            <a:ext cx="6504996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92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50900" y="1962307"/>
            <a:ext cx="10693400" cy="4387693"/>
          </a:xfrm>
          <a:prstGeom prst="rect">
            <a:avLst/>
          </a:prstGeom>
          <a:noFill/>
          <a:ln w="38100">
            <a:solidFill>
              <a:srgbClr val="A3C8BD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Giống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è"/>
            </a:pP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è"/>
            </a:pP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è"/>
            </a:pP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è"/>
            </a:pP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C7A8C645-9809-4410-BDD1-7F5B416F00FA}"/>
              </a:ext>
            </a:extLst>
          </p:cNvPr>
          <p:cNvGrpSpPr/>
          <p:nvPr/>
        </p:nvGrpSpPr>
        <p:grpSpPr>
          <a:xfrm>
            <a:off x="5865629" y="4120102"/>
            <a:ext cx="194353" cy="2017609"/>
            <a:chOff x="6787227" y="2504232"/>
            <a:chExt cx="301625" cy="2740527"/>
          </a:xfrm>
        </p:grpSpPr>
        <p:sp>
          <p:nvSpPr>
            <p:cNvPr id="25" name="椭圆 21">
              <a:extLst>
                <a:ext uri="{FF2B5EF4-FFF2-40B4-BE49-F238E27FC236}">
                  <a16:creationId xmlns:a16="http://schemas.microsoft.com/office/drawing/2014/main" id="{B00AF268-E20B-4B5E-B305-8C44341E3012}"/>
                </a:ext>
              </a:extLst>
            </p:cNvPr>
            <p:cNvSpPr/>
            <p:nvPr/>
          </p:nvSpPr>
          <p:spPr>
            <a:xfrm>
              <a:off x="6787227" y="2504232"/>
              <a:ext cx="285750" cy="285750"/>
            </a:xfrm>
            <a:prstGeom prst="ellipse">
              <a:avLst/>
            </a:prstGeom>
            <a:solidFill>
              <a:srgbClr val="A3C8B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black">
                    <a:lumMod val="95000"/>
                    <a:lumOff val="5000"/>
                  </a:prstClr>
                </a:solidFill>
                <a:cs typeface="+mn-ea"/>
                <a:sym typeface="+mn-lt"/>
              </a:endParaRPr>
            </a:p>
          </p:txBody>
        </p:sp>
        <p:sp>
          <p:nvSpPr>
            <p:cNvPr id="26" name="椭圆 22">
              <a:extLst>
                <a:ext uri="{FF2B5EF4-FFF2-40B4-BE49-F238E27FC236}">
                  <a16:creationId xmlns:a16="http://schemas.microsoft.com/office/drawing/2014/main" id="{AEE70242-DD9E-4AB8-8546-BA290C669173}"/>
                </a:ext>
              </a:extLst>
            </p:cNvPr>
            <p:cNvSpPr/>
            <p:nvPr/>
          </p:nvSpPr>
          <p:spPr>
            <a:xfrm>
              <a:off x="6793577" y="3754034"/>
              <a:ext cx="285750" cy="285750"/>
            </a:xfrm>
            <a:prstGeom prst="ellipse">
              <a:avLst/>
            </a:prstGeom>
            <a:solidFill>
              <a:srgbClr val="A3C8B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black">
                    <a:lumMod val="95000"/>
                    <a:lumOff val="5000"/>
                  </a:prstClr>
                </a:solidFill>
                <a:cs typeface="+mn-ea"/>
                <a:sym typeface="+mn-lt"/>
              </a:endParaRPr>
            </a:p>
          </p:txBody>
        </p:sp>
        <p:cxnSp>
          <p:nvCxnSpPr>
            <p:cNvPr id="27" name="直接连接符 23">
              <a:extLst>
                <a:ext uri="{FF2B5EF4-FFF2-40B4-BE49-F238E27FC236}">
                  <a16:creationId xmlns:a16="http://schemas.microsoft.com/office/drawing/2014/main" id="{1AB9434E-3304-4BDB-A69C-E9B9A59D3C49}"/>
                </a:ext>
              </a:extLst>
            </p:cNvPr>
            <p:cNvCxnSpPr/>
            <p:nvPr/>
          </p:nvCxnSpPr>
          <p:spPr>
            <a:xfrm>
              <a:off x="6945977" y="4182658"/>
              <a:ext cx="0" cy="67310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椭圆 24">
              <a:extLst>
                <a:ext uri="{FF2B5EF4-FFF2-40B4-BE49-F238E27FC236}">
                  <a16:creationId xmlns:a16="http://schemas.microsoft.com/office/drawing/2014/main" id="{DC7F4997-4782-4BE0-85E0-DADD48D74EC3}"/>
                </a:ext>
              </a:extLst>
            </p:cNvPr>
            <p:cNvSpPr/>
            <p:nvPr/>
          </p:nvSpPr>
          <p:spPr>
            <a:xfrm>
              <a:off x="6803102" y="4959009"/>
              <a:ext cx="285750" cy="285750"/>
            </a:xfrm>
            <a:prstGeom prst="ellipse">
              <a:avLst/>
            </a:prstGeom>
            <a:solidFill>
              <a:srgbClr val="A3C8B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black">
                    <a:lumMod val="95000"/>
                    <a:lumOff val="5000"/>
                  </a:prstClr>
                </a:solidFill>
                <a:cs typeface="+mn-ea"/>
                <a:sym typeface="+mn-lt"/>
              </a:endParaRPr>
            </a:p>
          </p:txBody>
        </p:sp>
        <p:cxnSp>
          <p:nvCxnSpPr>
            <p:cNvPr id="29" name="直接连接符 25">
              <a:extLst>
                <a:ext uri="{FF2B5EF4-FFF2-40B4-BE49-F238E27FC236}">
                  <a16:creationId xmlns:a16="http://schemas.microsoft.com/office/drawing/2014/main" id="{1119554E-C211-469E-972F-57D4624C34D7}"/>
                </a:ext>
              </a:extLst>
            </p:cNvPr>
            <p:cNvCxnSpPr/>
            <p:nvPr/>
          </p:nvCxnSpPr>
          <p:spPr>
            <a:xfrm>
              <a:off x="6935506" y="2918433"/>
              <a:ext cx="0" cy="67310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Freeform 7">
            <a:extLst>
              <a:ext uri="{FF2B5EF4-FFF2-40B4-BE49-F238E27FC236}">
                <a16:creationId xmlns:a16="http://schemas.microsoft.com/office/drawing/2014/main" id="{3F326DAA-9276-49C8-81EC-9F2A84CF50F3}"/>
              </a:ext>
            </a:extLst>
          </p:cNvPr>
          <p:cNvSpPr>
            <a:spLocks/>
          </p:cNvSpPr>
          <p:nvPr/>
        </p:nvSpPr>
        <p:spPr bwMode="auto">
          <a:xfrm>
            <a:off x="1900964" y="3874962"/>
            <a:ext cx="2746805" cy="614844"/>
          </a:xfrm>
          <a:custGeom>
            <a:avLst/>
            <a:gdLst>
              <a:gd name="T0" fmla="*/ 5 w 153"/>
              <a:gd name="T1" fmla="*/ 0 h 27"/>
              <a:gd name="T2" fmla="*/ 149 w 153"/>
              <a:gd name="T3" fmla="*/ 0 h 27"/>
              <a:gd name="T4" fmla="*/ 153 w 153"/>
              <a:gd name="T5" fmla="*/ 4 h 27"/>
              <a:gd name="T6" fmla="*/ 153 w 153"/>
              <a:gd name="T7" fmla="*/ 23 h 27"/>
              <a:gd name="T8" fmla="*/ 149 w 153"/>
              <a:gd name="T9" fmla="*/ 27 h 27"/>
              <a:gd name="T10" fmla="*/ 5 w 153"/>
              <a:gd name="T11" fmla="*/ 27 h 27"/>
              <a:gd name="T12" fmla="*/ 0 w 153"/>
              <a:gd name="T13" fmla="*/ 23 h 27"/>
              <a:gd name="T14" fmla="*/ 0 w 153"/>
              <a:gd name="T15" fmla="*/ 4 h 27"/>
              <a:gd name="T16" fmla="*/ 5 w 153"/>
              <a:gd name="T17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3" h="27">
                <a:moveTo>
                  <a:pt x="5" y="0"/>
                </a:moveTo>
                <a:cubicBezTo>
                  <a:pt x="149" y="0"/>
                  <a:pt x="149" y="0"/>
                  <a:pt x="149" y="0"/>
                </a:cubicBezTo>
                <a:cubicBezTo>
                  <a:pt x="151" y="0"/>
                  <a:pt x="153" y="2"/>
                  <a:pt x="153" y="4"/>
                </a:cubicBezTo>
                <a:cubicBezTo>
                  <a:pt x="153" y="23"/>
                  <a:pt x="153" y="23"/>
                  <a:pt x="153" y="23"/>
                </a:cubicBezTo>
                <a:cubicBezTo>
                  <a:pt x="153" y="25"/>
                  <a:pt x="151" y="27"/>
                  <a:pt x="149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2" y="27"/>
                  <a:pt x="0" y="25"/>
                  <a:pt x="0" y="23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5" y="0"/>
                </a:cubicBezTo>
                <a:close/>
              </a:path>
            </a:pathLst>
          </a:custGeom>
          <a:solidFill>
            <a:srgbClr val="A3C8BD"/>
          </a:solidFill>
          <a:ln>
            <a:noFill/>
          </a:ln>
        </p:spPr>
        <p:txBody>
          <a:bodyPr vert="horz" wrap="square" lIns="68594" tIns="34297" rIns="68594" bIns="34297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12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84605" y="3916689"/>
            <a:ext cx="2379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Freeform 7">
            <a:extLst>
              <a:ext uri="{FF2B5EF4-FFF2-40B4-BE49-F238E27FC236}">
                <a16:creationId xmlns:a16="http://schemas.microsoft.com/office/drawing/2014/main" id="{3F326DAA-9276-49C8-81EC-9F2A84CF50F3}"/>
              </a:ext>
            </a:extLst>
          </p:cNvPr>
          <p:cNvSpPr>
            <a:spLocks/>
          </p:cNvSpPr>
          <p:nvPr/>
        </p:nvSpPr>
        <p:spPr bwMode="auto">
          <a:xfrm>
            <a:off x="7472197" y="3874962"/>
            <a:ext cx="2746805" cy="614844"/>
          </a:xfrm>
          <a:custGeom>
            <a:avLst/>
            <a:gdLst>
              <a:gd name="T0" fmla="*/ 5 w 153"/>
              <a:gd name="T1" fmla="*/ 0 h 27"/>
              <a:gd name="T2" fmla="*/ 149 w 153"/>
              <a:gd name="T3" fmla="*/ 0 h 27"/>
              <a:gd name="T4" fmla="*/ 153 w 153"/>
              <a:gd name="T5" fmla="*/ 4 h 27"/>
              <a:gd name="T6" fmla="*/ 153 w 153"/>
              <a:gd name="T7" fmla="*/ 23 h 27"/>
              <a:gd name="T8" fmla="*/ 149 w 153"/>
              <a:gd name="T9" fmla="*/ 27 h 27"/>
              <a:gd name="T10" fmla="*/ 5 w 153"/>
              <a:gd name="T11" fmla="*/ 27 h 27"/>
              <a:gd name="T12" fmla="*/ 0 w 153"/>
              <a:gd name="T13" fmla="*/ 23 h 27"/>
              <a:gd name="T14" fmla="*/ 0 w 153"/>
              <a:gd name="T15" fmla="*/ 4 h 27"/>
              <a:gd name="T16" fmla="*/ 5 w 153"/>
              <a:gd name="T17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3" h="27">
                <a:moveTo>
                  <a:pt x="5" y="0"/>
                </a:moveTo>
                <a:cubicBezTo>
                  <a:pt x="149" y="0"/>
                  <a:pt x="149" y="0"/>
                  <a:pt x="149" y="0"/>
                </a:cubicBezTo>
                <a:cubicBezTo>
                  <a:pt x="151" y="0"/>
                  <a:pt x="153" y="2"/>
                  <a:pt x="153" y="4"/>
                </a:cubicBezTo>
                <a:cubicBezTo>
                  <a:pt x="153" y="23"/>
                  <a:pt x="153" y="23"/>
                  <a:pt x="153" y="23"/>
                </a:cubicBezTo>
                <a:cubicBezTo>
                  <a:pt x="153" y="25"/>
                  <a:pt x="151" y="27"/>
                  <a:pt x="149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2" y="27"/>
                  <a:pt x="0" y="25"/>
                  <a:pt x="0" y="23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5" y="0"/>
                </a:cubicBezTo>
                <a:close/>
              </a:path>
            </a:pathLst>
          </a:custGeom>
          <a:solidFill>
            <a:srgbClr val="A3C8BD"/>
          </a:solidFill>
          <a:ln>
            <a:noFill/>
          </a:ln>
        </p:spPr>
        <p:txBody>
          <a:bodyPr vert="horz" wrap="square" lIns="68594" tIns="34297" rIns="68594" bIns="34297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12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655838" y="3916689"/>
            <a:ext cx="2379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0033" y="687579"/>
            <a:ext cx="8241436" cy="1583901"/>
          </a:xfrm>
          <a:prstGeom prst="rect">
            <a:avLst/>
          </a:prstGeom>
        </p:spPr>
      </p:pic>
      <p:pic>
        <p:nvPicPr>
          <p:cNvPr id="4" name="utomp3.com - Đồng hồ đếm ngược 5 phút  5 Minutes">
            <a:hlinkClick r:id="" action="ppaction://media"/>
            <a:extLst>
              <a:ext uri="{FF2B5EF4-FFF2-40B4-BE49-F238E27FC236}">
                <a16:creationId xmlns:a16="http://schemas.microsoft.com/office/drawing/2014/main" id="{1D017517-8A2B-8120-E26C-0C409D32B7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61099" y="374171"/>
            <a:ext cx="1653234" cy="92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45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91617E3-6E69-D6AA-A2CC-4AA89BECA42B}"/>
              </a:ext>
            </a:extLst>
          </p:cNvPr>
          <p:cNvGraphicFramePr>
            <a:graphicFrameLocks noGrp="1"/>
          </p:cNvGraphicFramePr>
          <p:nvPr/>
        </p:nvGraphicFramePr>
        <p:xfrm>
          <a:off x="1120775" y="731838"/>
          <a:ext cx="10309225" cy="51911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8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8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620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29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4125">
                <a:tc gridSpan="5"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TIÊU CHÍ ĐÁNH GIÁ SẢN PHẨM 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7384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2779"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dung.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1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gíc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2779"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Hình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Trình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58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sạch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125">
                <a:tc gridSpan="2"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80571" y="1920650"/>
            <a:ext cx="10972800" cy="4431983"/>
          </a:xfrm>
          <a:prstGeom prst="rect">
            <a:avLst/>
          </a:prstGeom>
          <a:noFill/>
          <a:ln w="38100">
            <a:solidFill>
              <a:srgbClr val="A3C8BD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Giống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è"/>
            </a:pP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è"/>
            </a:pP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è"/>
            </a:pP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è"/>
            </a:pP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C7A8C645-9809-4410-BDD1-7F5B416F00FA}"/>
              </a:ext>
            </a:extLst>
          </p:cNvPr>
          <p:cNvGrpSpPr/>
          <p:nvPr/>
        </p:nvGrpSpPr>
        <p:grpSpPr>
          <a:xfrm>
            <a:off x="5865629" y="4120102"/>
            <a:ext cx="194353" cy="2017609"/>
            <a:chOff x="6787227" y="2504232"/>
            <a:chExt cx="301625" cy="2740527"/>
          </a:xfrm>
        </p:grpSpPr>
        <p:sp>
          <p:nvSpPr>
            <p:cNvPr id="25" name="椭圆 21">
              <a:extLst>
                <a:ext uri="{FF2B5EF4-FFF2-40B4-BE49-F238E27FC236}">
                  <a16:creationId xmlns:a16="http://schemas.microsoft.com/office/drawing/2014/main" id="{B00AF268-E20B-4B5E-B305-8C44341E3012}"/>
                </a:ext>
              </a:extLst>
            </p:cNvPr>
            <p:cNvSpPr/>
            <p:nvPr/>
          </p:nvSpPr>
          <p:spPr>
            <a:xfrm>
              <a:off x="6787227" y="2504232"/>
              <a:ext cx="285750" cy="285750"/>
            </a:xfrm>
            <a:prstGeom prst="ellipse">
              <a:avLst/>
            </a:prstGeom>
            <a:solidFill>
              <a:srgbClr val="A3C8B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black">
                    <a:lumMod val="95000"/>
                    <a:lumOff val="5000"/>
                  </a:prstClr>
                </a:solidFill>
                <a:cs typeface="+mn-ea"/>
                <a:sym typeface="+mn-lt"/>
              </a:endParaRPr>
            </a:p>
          </p:txBody>
        </p:sp>
        <p:sp>
          <p:nvSpPr>
            <p:cNvPr id="26" name="椭圆 22">
              <a:extLst>
                <a:ext uri="{FF2B5EF4-FFF2-40B4-BE49-F238E27FC236}">
                  <a16:creationId xmlns:a16="http://schemas.microsoft.com/office/drawing/2014/main" id="{AEE70242-DD9E-4AB8-8546-BA290C669173}"/>
                </a:ext>
              </a:extLst>
            </p:cNvPr>
            <p:cNvSpPr/>
            <p:nvPr/>
          </p:nvSpPr>
          <p:spPr>
            <a:xfrm>
              <a:off x="6793577" y="3754034"/>
              <a:ext cx="285750" cy="285750"/>
            </a:xfrm>
            <a:prstGeom prst="ellipse">
              <a:avLst/>
            </a:prstGeom>
            <a:solidFill>
              <a:srgbClr val="A3C8B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black">
                    <a:lumMod val="95000"/>
                    <a:lumOff val="5000"/>
                  </a:prstClr>
                </a:solidFill>
                <a:cs typeface="+mn-ea"/>
                <a:sym typeface="+mn-lt"/>
              </a:endParaRPr>
            </a:p>
          </p:txBody>
        </p:sp>
        <p:cxnSp>
          <p:nvCxnSpPr>
            <p:cNvPr id="27" name="直接连接符 23">
              <a:extLst>
                <a:ext uri="{FF2B5EF4-FFF2-40B4-BE49-F238E27FC236}">
                  <a16:creationId xmlns:a16="http://schemas.microsoft.com/office/drawing/2014/main" id="{1AB9434E-3304-4BDB-A69C-E9B9A59D3C49}"/>
                </a:ext>
              </a:extLst>
            </p:cNvPr>
            <p:cNvCxnSpPr/>
            <p:nvPr/>
          </p:nvCxnSpPr>
          <p:spPr>
            <a:xfrm>
              <a:off x="6945977" y="4182658"/>
              <a:ext cx="0" cy="67310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椭圆 24">
              <a:extLst>
                <a:ext uri="{FF2B5EF4-FFF2-40B4-BE49-F238E27FC236}">
                  <a16:creationId xmlns:a16="http://schemas.microsoft.com/office/drawing/2014/main" id="{DC7F4997-4782-4BE0-85E0-DADD48D74EC3}"/>
                </a:ext>
              </a:extLst>
            </p:cNvPr>
            <p:cNvSpPr/>
            <p:nvPr/>
          </p:nvSpPr>
          <p:spPr>
            <a:xfrm>
              <a:off x="6803102" y="4959009"/>
              <a:ext cx="285750" cy="285750"/>
            </a:xfrm>
            <a:prstGeom prst="ellipse">
              <a:avLst/>
            </a:prstGeom>
            <a:solidFill>
              <a:srgbClr val="A3C8B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black">
                    <a:lumMod val="95000"/>
                    <a:lumOff val="5000"/>
                  </a:prstClr>
                </a:solidFill>
                <a:cs typeface="+mn-ea"/>
                <a:sym typeface="+mn-lt"/>
              </a:endParaRPr>
            </a:p>
          </p:txBody>
        </p:sp>
        <p:cxnSp>
          <p:nvCxnSpPr>
            <p:cNvPr id="29" name="直接连接符 25">
              <a:extLst>
                <a:ext uri="{FF2B5EF4-FFF2-40B4-BE49-F238E27FC236}">
                  <a16:creationId xmlns:a16="http://schemas.microsoft.com/office/drawing/2014/main" id="{1119554E-C211-469E-972F-57D4624C34D7}"/>
                </a:ext>
              </a:extLst>
            </p:cNvPr>
            <p:cNvCxnSpPr/>
            <p:nvPr/>
          </p:nvCxnSpPr>
          <p:spPr>
            <a:xfrm>
              <a:off x="6935506" y="2918433"/>
              <a:ext cx="0" cy="67310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Freeform 7">
            <a:extLst>
              <a:ext uri="{FF2B5EF4-FFF2-40B4-BE49-F238E27FC236}">
                <a16:creationId xmlns:a16="http://schemas.microsoft.com/office/drawing/2014/main" id="{3F326DAA-9276-49C8-81EC-9F2A84CF50F3}"/>
              </a:ext>
            </a:extLst>
          </p:cNvPr>
          <p:cNvSpPr>
            <a:spLocks/>
          </p:cNvSpPr>
          <p:nvPr/>
        </p:nvSpPr>
        <p:spPr bwMode="auto">
          <a:xfrm>
            <a:off x="1900964" y="3874962"/>
            <a:ext cx="2746805" cy="614844"/>
          </a:xfrm>
          <a:custGeom>
            <a:avLst/>
            <a:gdLst>
              <a:gd name="T0" fmla="*/ 5 w 153"/>
              <a:gd name="T1" fmla="*/ 0 h 27"/>
              <a:gd name="T2" fmla="*/ 149 w 153"/>
              <a:gd name="T3" fmla="*/ 0 h 27"/>
              <a:gd name="T4" fmla="*/ 153 w 153"/>
              <a:gd name="T5" fmla="*/ 4 h 27"/>
              <a:gd name="T6" fmla="*/ 153 w 153"/>
              <a:gd name="T7" fmla="*/ 23 h 27"/>
              <a:gd name="T8" fmla="*/ 149 w 153"/>
              <a:gd name="T9" fmla="*/ 27 h 27"/>
              <a:gd name="T10" fmla="*/ 5 w 153"/>
              <a:gd name="T11" fmla="*/ 27 h 27"/>
              <a:gd name="T12" fmla="*/ 0 w 153"/>
              <a:gd name="T13" fmla="*/ 23 h 27"/>
              <a:gd name="T14" fmla="*/ 0 w 153"/>
              <a:gd name="T15" fmla="*/ 4 h 27"/>
              <a:gd name="T16" fmla="*/ 5 w 153"/>
              <a:gd name="T17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3" h="27">
                <a:moveTo>
                  <a:pt x="5" y="0"/>
                </a:moveTo>
                <a:cubicBezTo>
                  <a:pt x="149" y="0"/>
                  <a:pt x="149" y="0"/>
                  <a:pt x="149" y="0"/>
                </a:cubicBezTo>
                <a:cubicBezTo>
                  <a:pt x="151" y="0"/>
                  <a:pt x="153" y="2"/>
                  <a:pt x="153" y="4"/>
                </a:cubicBezTo>
                <a:cubicBezTo>
                  <a:pt x="153" y="23"/>
                  <a:pt x="153" y="23"/>
                  <a:pt x="153" y="23"/>
                </a:cubicBezTo>
                <a:cubicBezTo>
                  <a:pt x="153" y="25"/>
                  <a:pt x="151" y="27"/>
                  <a:pt x="149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2" y="27"/>
                  <a:pt x="0" y="25"/>
                  <a:pt x="0" y="23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5" y="0"/>
                </a:cubicBezTo>
                <a:close/>
              </a:path>
            </a:pathLst>
          </a:custGeom>
          <a:solidFill>
            <a:srgbClr val="A3C8BD"/>
          </a:solidFill>
          <a:ln>
            <a:noFill/>
          </a:ln>
        </p:spPr>
        <p:txBody>
          <a:bodyPr vert="horz" wrap="square" lIns="68594" tIns="34297" rIns="68594" bIns="34297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12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84605" y="3916689"/>
            <a:ext cx="2379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Freeform 7">
            <a:extLst>
              <a:ext uri="{FF2B5EF4-FFF2-40B4-BE49-F238E27FC236}">
                <a16:creationId xmlns:a16="http://schemas.microsoft.com/office/drawing/2014/main" id="{3F326DAA-9276-49C8-81EC-9F2A84CF50F3}"/>
              </a:ext>
            </a:extLst>
          </p:cNvPr>
          <p:cNvSpPr>
            <a:spLocks/>
          </p:cNvSpPr>
          <p:nvPr/>
        </p:nvSpPr>
        <p:spPr bwMode="auto">
          <a:xfrm>
            <a:off x="7472197" y="3874962"/>
            <a:ext cx="2746805" cy="614844"/>
          </a:xfrm>
          <a:custGeom>
            <a:avLst/>
            <a:gdLst>
              <a:gd name="T0" fmla="*/ 5 w 153"/>
              <a:gd name="T1" fmla="*/ 0 h 27"/>
              <a:gd name="T2" fmla="*/ 149 w 153"/>
              <a:gd name="T3" fmla="*/ 0 h 27"/>
              <a:gd name="T4" fmla="*/ 153 w 153"/>
              <a:gd name="T5" fmla="*/ 4 h 27"/>
              <a:gd name="T6" fmla="*/ 153 w 153"/>
              <a:gd name="T7" fmla="*/ 23 h 27"/>
              <a:gd name="T8" fmla="*/ 149 w 153"/>
              <a:gd name="T9" fmla="*/ 27 h 27"/>
              <a:gd name="T10" fmla="*/ 5 w 153"/>
              <a:gd name="T11" fmla="*/ 27 h 27"/>
              <a:gd name="T12" fmla="*/ 0 w 153"/>
              <a:gd name="T13" fmla="*/ 23 h 27"/>
              <a:gd name="T14" fmla="*/ 0 w 153"/>
              <a:gd name="T15" fmla="*/ 4 h 27"/>
              <a:gd name="T16" fmla="*/ 5 w 153"/>
              <a:gd name="T17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3" h="27">
                <a:moveTo>
                  <a:pt x="5" y="0"/>
                </a:moveTo>
                <a:cubicBezTo>
                  <a:pt x="149" y="0"/>
                  <a:pt x="149" y="0"/>
                  <a:pt x="149" y="0"/>
                </a:cubicBezTo>
                <a:cubicBezTo>
                  <a:pt x="151" y="0"/>
                  <a:pt x="153" y="2"/>
                  <a:pt x="153" y="4"/>
                </a:cubicBezTo>
                <a:cubicBezTo>
                  <a:pt x="153" y="23"/>
                  <a:pt x="153" y="23"/>
                  <a:pt x="153" y="23"/>
                </a:cubicBezTo>
                <a:cubicBezTo>
                  <a:pt x="153" y="25"/>
                  <a:pt x="151" y="27"/>
                  <a:pt x="149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2" y="27"/>
                  <a:pt x="0" y="25"/>
                  <a:pt x="0" y="23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5" y="0"/>
                </a:cubicBezTo>
                <a:close/>
              </a:path>
            </a:pathLst>
          </a:custGeom>
          <a:solidFill>
            <a:srgbClr val="A3C8BD"/>
          </a:solidFill>
          <a:ln>
            <a:noFill/>
          </a:ln>
        </p:spPr>
        <p:txBody>
          <a:bodyPr vert="horz" wrap="square" lIns="68594" tIns="34297" rIns="68594" bIns="34297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12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655838" y="3916689"/>
            <a:ext cx="2379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60710" y="2629124"/>
            <a:ext cx="80314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14195" y="4524732"/>
            <a:ext cx="49044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132020" y="4531775"/>
            <a:ext cx="52791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033" y="687579"/>
            <a:ext cx="8241436" cy="158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0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Lưu Đồ: Thay đổi Tiến Trình 27">
            <a:extLst>
              <a:ext uri="{FF2B5EF4-FFF2-40B4-BE49-F238E27FC236}">
                <a16:creationId xmlns:a16="http://schemas.microsoft.com/office/drawing/2014/main" id="{45A835BC-261F-16A5-2DF2-7F109488F76F}"/>
              </a:ext>
            </a:extLst>
          </p:cNvPr>
          <p:cNvSpPr/>
          <p:nvPr/>
        </p:nvSpPr>
        <p:spPr>
          <a:xfrm>
            <a:off x="4632655" y="4758015"/>
            <a:ext cx="5413887" cy="1801617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uộn: Dọc 17">
            <a:extLst>
              <a:ext uri="{FF2B5EF4-FFF2-40B4-BE49-F238E27FC236}">
                <a16:creationId xmlns:a16="http://schemas.microsoft.com/office/drawing/2014/main" id="{6CA2F0EF-14F3-57FC-11BC-EFF52810C253}"/>
              </a:ext>
            </a:extLst>
          </p:cNvPr>
          <p:cNvSpPr/>
          <p:nvPr/>
        </p:nvSpPr>
        <p:spPr>
          <a:xfrm>
            <a:off x="1442920" y="1413569"/>
            <a:ext cx="1676400" cy="4031873"/>
          </a:xfrm>
          <a:prstGeom prst="verticalScrol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文本框 7">
            <a:extLst>
              <a:ext uri="{FF2B5EF4-FFF2-40B4-BE49-F238E27FC236}">
                <a16:creationId xmlns:a16="http://schemas.microsoft.com/office/drawing/2014/main" id="{208D734C-58F1-4367-81D7-AB3C5B5E3CC7}"/>
              </a:ext>
            </a:extLst>
          </p:cNvPr>
          <p:cNvSpPr txBox="1"/>
          <p:nvPr/>
        </p:nvSpPr>
        <p:spPr>
          <a:xfrm>
            <a:off x="1745220" y="1482479"/>
            <a:ext cx="138395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Lưu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ý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sử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dụng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từ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đồng</a:t>
            </a:r>
            <a:r>
              <a:rPr lang="en-US" altLang="zh-CN" sz="32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âm</a:t>
            </a:r>
            <a:r>
              <a:rPr lang="en-US" altLang="zh-CN" sz="32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altLang="zh-CN" sz="32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đa</a:t>
            </a:r>
            <a:r>
              <a:rPr lang="en-US" altLang="zh-CN" sz="32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nghĩa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0" name="矩形 8">
            <a:extLst>
              <a:ext uri="{FF2B5EF4-FFF2-40B4-BE49-F238E27FC236}">
                <a16:creationId xmlns:a16="http://schemas.microsoft.com/office/drawing/2014/main" id="{256ADA4A-B221-435A-B9E7-70E918B63DAA}"/>
              </a:ext>
            </a:extLst>
          </p:cNvPr>
          <p:cNvSpPr/>
          <p:nvPr/>
        </p:nvSpPr>
        <p:spPr>
          <a:xfrm>
            <a:off x="894629" y="1905506"/>
            <a:ext cx="13656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*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3FB52DEA-B18D-F98D-E860-2D7F3F6AB1DB}"/>
              </a:ext>
            </a:extLst>
          </p:cNvPr>
          <p:cNvSpPr/>
          <p:nvPr/>
        </p:nvSpPr>
        <p:spPr>
          <a:xfrm>
            <a:off x="4676728" y="456537"/>
            <a:ext cx="5413886" cy="7962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dirty="0"/>
          </a:p>
        </p:txBody>
      </p:sp>
      <p:sp>
        <p:nvSpPr>
          <p:cNvPr id="24" name="Lưu Đồ: Thay đổi Tiến Trình 23">
            <a:extLst>
              <a:ext uri="{FF2B5EF4-FFF2-40B4-BE49-F238E27FC236}">
                <a16:creationId xmlns:a16="http://schemas.microsoft.com/office/drawing/2014/main" id="{5FAD4434-BBEC-2D26-E129-0AA664E61679}"/>
              </a:ext>
            </a:extLst>
          </p:cNvPr>
          <p:cNvSpPr/>
          <p:nvPr/>
        </p:nvSpPr>
        <p:spPr>
          <a:xfrm>
            <a:off x="4676728" y="1629685"/>
            <a:ext cx="5234152" cy="1296637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26" name="Lưu Đồ: Thay đổi Tiến Trình 25">
            <a:extLst>
              <a:ext uri="{FF2B5EF4-FFF2-40B4-BE49-F238E27FC236}">
                <a16:creationId xmlns:a16="http://schemas.microsoft.com/office/drawing/2014/main" id="{6C79B37D-4B9A-1DD7-A7DC-18023798A2FC}"/>
              </a:ext>
            </a:extLst>
          </p:cNvPr>
          <p:cNvSpPr/>
          <p:nvPr/>
        </p:nvSpPr>
        <p:spPr>
          <a:xfrm>
            <a:off x="4676728" y="3303208"/>
            <a:ext cx="5227271" cy="1138848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Đường kết nối Mũi tên Thẳng 35">
            <a:extLst>
              <a:ext uri="{FF2B5EF4-FFF2-40B4-BE49-F238E27FC236}">
                <a16:creationId xmlns:a16="http://schemas.microsoft.com/office/drawing/2014/main" id="{F63644F0-3ABE-B94F-248A-041721F18F60}"/>
              </a:ext>
            </a:extLst>
          </p:cNvPr>
          <p:cNvCxnSpPr>
            <a:endCxn id="24" idx="1"/>
          </p:cNvCxnSpPr>
          <p:nvPr/>
        </p:nvCxnSpPr>
        <p:spPr>
          <a:xfrm flipV="1">
            <a:off x="2946400" y="2278004"/>
            <a:ext cx="1730328" cy="8334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Đường kết nối Mũi tên Thẳng 37">
            <a:extLst>
              <a:ext uri="{FF2B5EF4-FFF2-40B4-BE49-F238E27FC236}">
                <a16:creationId xmlns:a16="http://schemas.microsoft.com/office/drawing/2014/main" id="{1436883C-A359-8551-53BE-980E231B1DAF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2978118" y="3124200"/>
            <a:ext cx="1698610" cy="748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Đường kết nối Mũi tên Thẳng 40">
            <a:extLst>
              <a:ext uri="{FF2B5EF4-FFF2-40B4-BE49-F238E27FC236}">
                <a16:creationId xmlns:a16="http://schemas.microsoft.com/office/drawing/2014/main" id="{9ED4DB01-9474-79CB-5890-959B0A21E720}"/>
              </a:ext>
            </a:extLst>
          </p:cNvPr>
          <p:cNvCxnSpPr>
            <a:endCxn id="28" idx="1"/>
          </p:cNvCxnSpPr>
          <p:nvPr/>
        </p:nvCxnSpPr>
        <p:spPr>
          <a:xfrm>
            <a:off x="2982902" y="3023440"/>
            <a:ext cx="1649753" cy="26353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Đường kết nối Mũi tên Thẳng 42">
            <a:extLst>
              <a:ext uri="{FF2B5EF4-FFF2-40B4-BE49-F238E27FC236}">
                <a16:creationId xmlns:a16="http://schemas.microsoft.com/office/drawing/2014/main" id="{454A6F71-5EA7-962A-F9DE-B56971111057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2946400" y="854668"/>
            <a:ext cx="1730328" cy="22568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073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/>
      <p:bldP spid="21" grpId="0" animBg="1"/>
      <p:bldP spid="24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B99866B2-79F2-9DA8-AE8E-076413167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868" y="434424"/>
            <a:ext cx="7090263" cy="75597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231CFCC-C589-1BBC-AD5C-C4C989D3CA08}"/>
              </a:ext>
            </a:extLst>
          </p:cNvPr>
          <p:cNvSpPr txBox="1"/>
          <p:nvPr/>
        </p:nvSpPr>
        <p:spPr>
          <a:xfrm>
            <a:off x="1708052" y="2355556"/>
            <a:ext cx="92846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chênh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vec-ni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891FB41-E102-A293-7F28-F9B28E1D9C3D}"/>
              </a:ext>
            </a:extLst>
          </p:cNvPr>
          <p:cNvSpPr txBox="1"/>
          <p:nvPr/>
        </p:nvSpPr>
        <p:spPr>
          <a:xfrm>
            <a:off x="2184400" y="1409700"/>
            <a:ext cx="360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(SGK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92):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03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椭圆 21">
            <a:extLst>
              <a:ext uri="{FF2B5EF4-FFF2-40B4-BE49-F238E27FC236}">
                <a16:creationId xmlns:a16="http://schemas.microsoft.com/office/drawing/2014/main" id="{A67B8199-B576-4258-85E1-8EFBDCCA57A1}"/>
              </a:ext>
            </a:extLst>
          </p:cNvPr>
          <p:cNvSpPr/>
          <p:nvPr/>
        </p:nvSpPr>
        <p:spPr>
          <a:xfrm>
            <a:off x="867599" y="1523769"/>
            <a:ext cx="892136" cy="995989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7DBAFA33-675C-46D0-AF66-D44CA2AD85F5}"/>
              </a:ext>
            </a:extLst>
          </p:cNvPr>
          <p:cNvSpPr/>
          <p:nvPr/>
        </p:nvSpPr>
        <p:spPr>
          <a:xfrm>
            <a:off x="867599" y="3035354"/>
            <a:ext cx="892136" cy="995989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E533721F-151A-4F0B-9C43-C9C8C6E009A5}"/>
              </a:ext>
            </a:extLst>
          </p:cNvPr>
          <p:cNvSpPr/>
          <p:nvPr/>
        </p:nvSpPr>
        <p:spPr>
          <a:xfrm>
            <a:off x="867599" y="4546938"/>
            <a:ext cx="892136" cy="995989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sp>
        <p:nvSpPr>
          <p:cNvPr id="31" name="Oval 20">
            <a:extLst>
              <a:ext uri="{FF2B5EF4-FFF2-40B4-BE49-F238E27FC236}">
                <a16:creationId xmlns:a16="http://schemas.microsoft.com/office/drawing/2014/main" id="{832B4AB5-F3A7-4AEF-811A-1AD26852640B}"/>
              </a:ext>
            </a:extLst>
          </p:cNvPr>
          <p:cNvSpPr>
            <a:spLocks noChangeAspect="1"/>
          </p:cNvSpPr>
          <p:nvPr/>
        </p:nvSpPr>
        <p:spPr>
          <a:xfrm>
            <a:off x="656964" y="1458972"/>
            <a:ext cx="1253336" cy="922161"/>
          </a:xfrm>
          <a:prstGeom prst="ellipse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86709" tIns="43355" rIns="86709" bIns="43355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>
                <a:solidFill>
                  <a:sysClr val="window" lastClr="FFFFFF"/>
                </a:solidFill>
                <a:effectLst>
                  <a:glow rad="63500">
                    <a:srgbClr val="18665F">
                      <a:alpha val="40000"/>
                    </a:srgbClr>
                  </a:glow>
                </a:effectLst>
                <a:latin typeface="微软雅黑" panose="020F0502020204030204"/>
                <a:cs typeface="+mn-ea"/>
                <a:sym typeface="+mn-lt"/>
              </a:rPr>
              <a:t>a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glow rad="63500">
                  <a:srgbClr val="18665F">
                    <a:alpha val="40000"/>
                  </a:srgbClr>
                </a:glow>
              </a:effectLst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sp>
        <p:nvSpPr>
          <p:cNvPr id="32" name="Oval 20">
            <a:extLst>
              <a:ext uri="{FF2B5EF4-FFF2-40B4-BE49-F238E27FC236}">
                <a16:creationId xmlns:a16="http://schemas.microsoft.com/office/drawing/2014/main" id="{C7A80328-0D41-4A1A-A5CE-F10EF3FB5C92}"/>
              </a:ext>
            </a:extLst>
          </p:cNvPr>
          <p:cNvSpPr>
            <a:spLocks noChangeAspect="1"/>
          </p:cNvSpPr>
          <p:nvPr/>
        </p:nvSpPr>
        <p:spPr>
          <a:xfrm>
            <a:off x="656964" y="2967919"/>
            <a:ext cx="1253336" cy="922161"/>
          </a:xfrm>
          <a:prstGeom prst="ellipse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86709" tIns="43355" rIns="86709" bIns="43355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>
                <a:solidFill>
                  <a:sysClr val="window" lastClr="FFFFFF"/>
                </a:solidFill>
                <a:effectLst>
                  <a:glow rad="63500">
                    <a:srgbClr val="18665F">
                      <a:alpha val="40000"/>
                    </a:srgbClr>
                  </a:glow>
                </a:effectLst>
                <a:latin typeface="微软雅黑" panose="020F0502020204030204"/>
                <a:cs typeface="+mn-ea"/>
                <a:sym typeface="+mn-lt"/>
              </a:rPr>
              <a:t>b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glow rad="63500">
                  <a:srgbClr val="18665F">
                    <a:alpha val="40000"/>
                  </a:srgbClr>
                </a:glow>
              </a:effectLst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sp>
        <p:nvSpPr>
          <p:cNvPr id="33" name="Oval 20">
            <a:extLst>
              <a:ext uri="{FF2B5EF4-FFF2-40B4-BE49-F238E27FC236}">
                <a16:creationId xmlns:a16="http://schemas.microsoft.com/office/drawing/2014/main" id="{CCE183D5-6F1F-49B4-8491-D9B70CD29A06}"/>
              </a:ext>
            </a:extLst>
          </p:cNvPr>
          <p:cNvSpPr>
            <a:spLocks noChangeAspect="1"/>
          </p:cNvSpPr>
          <p:nvPr/>
        </p:nvSpPr>
        <p:spPr>
          <a:xfrm>
            <a:off x="656963" y="4476866"/>
            <a:ext cx="1253336" cy="922161"/>
          </a:xfrm>
          <a:prstGeom prst="ellipse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86709" tIns="43355" rIns="86709" bIns="43355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>
                <a:solidFill>
                  <a:sysClr val="window" lastClr="FFFFFF"/>
                </a:solidFill>
                <a:effectLst>
                  <a:glow rad="63500">
                    <a:srgbClr val="18665F">
                      <a:alpha val="40000"/>
                    </a:srgbClr>
                  </a:glow>
                </a:effectLst>
                <a:latin typeface="微软雅黑" panose="020F0502020204030204"/>
                <a:cs typeface="+mn-ea"/>
                <a:sym typeface="+mn-lt"/>
              </a:rPr>
              <a:t>c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glow rad="63500">
                  <a:srgbClr val="18665F">
                    <a:alpha val="40000"/>
                  </a:srgbClr>
                </a:glow>
              </a:effectLst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sp>
        <p:nvSpPr>
          <p:cNvPr id="17" name="文本框 7">
            <a:extLst>
              <a:ext uri="{FF2B5EF4-FFF2-40B4-BE49-F238E27FC236}">
                <a16:creationId xmlns:a16="http://schemas.microsoft.com/office/drawing/2014/main" id="{208D734C-58F1-4367-81D7-AB3C5B5E3CC7}"/>
              </a:ext>
            </a:extLst>
          </p:cNvPr>
          <p:cNvSpPr txBox="1"/>
          <p:nvPr/>
        </p:nvSpPr>
        <p:spPr>
          <a:xfrm>
            <a:off x="2375607" y="730298"/>
            <a:ext cx="6078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 (SGK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trang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92):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802675" y="1572609"/>
            <a:ext cx="61907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do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”.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da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nhựa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nẩy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”.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”.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665613" y="1632669"/>
            <a:ext cx="3048000" cy="40318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tượng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tượng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âm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20" name="组合 18">
            <a:extLst>
              <a:ext uri="{FF2B5EF4-FFF2-40B4-BE49-F238E27FC236}">
                <a16:creationId xmlns:a16="http://schemas.microsoft.com/office/drawing/2014/main" id="{C7A8C645-9809-4410-BDD1-7F5B416F00FA}"/>
              </a:ext>
            </a:extLst>
          </p:cNvPr>
          <p:cNvGrpSpPr/>
          <p:nvPr/>
        </p:nvGrpSpPr>
        <p:grpSpPr>
          <a:xfrm>
            <a:off x="8311175" y="1560597"/>
            <a:ext cx="311150" cy="3945502"/>
            <a:chOff x="6777702" y="1299257"/>
            <a:chExt cx="311150" cy="3945502"/>
          </a:xfrm>
        </p:grpSpPr>
        <p:sp>
          <p:nvSpPr>
            <p:cNvPr id="34" name="椭圆 19">
              <a:extLst>
                <a:ext uri="{FF2B5EF4-FFF2-40B4-BE49-F238E27FC236}">
                  <a16:creationId xmlns:a16="http://schemas.microsoft.com/office/drawing/2014/main" id="{5E8C1CF4-276F-4133-BFE4-7332147D2861}"/>
                </a:ext>
              </a:extLst>
            </p:cNvPr>
            <p:cNvSpPr/>
            <p:nvPr/>
          </p:nvSpPr>
          <p:spPr>
            <a:xfrm>
              <a:off x="6777702" y="1299257"/>
              <a:ext cx="285750" cy="285750"/>
            </a:xfrm>
            <a:prstGeom prst="ellipse">
              <a:avLst/>
            </a:prstGeom>
            <a:solidFill>
              <a:srgbClr val="A3C8B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F0502020204030204"/>
                <a:cs typeface="+mn-ea"/>
                <a:sym typeface="+mn-lt"/>
              </a:endParaRPr>
            </a:p>
          </p:txBody>
        </p:sp>
        <p:cxnSp>
          <p:nvCxnSpPr>
            <p:cNvPr id="35" name="直接连接符 20">
              <a:extLst>
                <a:ext uri="{FF2B5EF4-FFF2-40B4-BE49-F238E27FC236}">
                  <a16:creationId xmlns:a16="http://schemas.microsoft.com/office/drawing/2014/main" id="{DDE2EF93-B4A4-41E5-9D82-DE34E66845B0}"/>
                </a:ext>
              </a:extLst>
            </p:cNvPr>
            <p:cNvCxnSpPr/>
            <p:nvPr/>
          </p:nvCxnSpPr>
          <p:spPr>
            <a:xfrm>
              <a:off x="6930102" y="1727881"/>
              <a:ext cx="0" cy="67310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椭圆 21">
              <a:extLst>
                <a:ext uri="{FF2B5EF4-FFF2-40B4-BE49-F238E27FC236}">
                  <a16:creationId xmlns:a16="http://schemas.microsoft.com/office/drawing/2014/main" id="{B00AF268-E20B-4B5E-B305-8C44341E3012}"/>
                </a:ext>
              </a:extLst>
            </p:cNvPr>
            <p:cNvSpPr/>
            <p:nvPr/>
          </p:nvSpPr>
          <p:spPr>
            <a:xfrm>
              <a:off x="6787227" y="2504232"/>
              <a:ext cx="285750" cy="285750"/>
            </a:xfrm>
            <a:prstGeom prst="ellipse">
              <a:avLst/>
            </a:prstGeom>
            <a:solidFill>
              <a:srgbClr val="A3C8B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F0502020204030204"/>
                <a:cs typeface="+mn-ea"/>
                <a:sym typeface="+mn-lt"/>
              </a:endParaRPr>
            </a:p>
          </p:txBody>
        </p:sp>
        <p:sp>
          <p:nvSpPr>
            <p:cNvPr id="37" name="椭圆 22">
              <a:extLst>
                <a:ext uri="{FF2B5EF4-FFF2-40B4-BE49-F238E27FC236}">
                  <a16:creationId xmlns:a16="http://schemas.microsoft.com/office/drawing/2014/main" id="{AEE70242-DD9E-4AB8-8546-BA290C669173}"/>
                </a:ext>
              </a:extLst>
            </p:cNvPr>
            <p:cNvSpPr/>
            <p:nvPr/>
          </p:nvSpPr>
          <p:spPr>
            <a:xfrm>
              <a:off x="6793577" y="3754034"/>
              <a:ext cx="285750" cy="285750"/>
            </a:xfrm>
            <a:prstGeom prst="ellipse">
              <a:avLst/>
            </a:prstGeom>
            <a:solidFill>
              <a:srgbClr val="A3C8B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F0502020204030204"/>
                <a:cs typeface="+mn-ea"/>
                <a:sym typeface="+mn-lt"/>
              </a:endParaRPr>
            </a:p>
          </p:txBody>
        </p:sp>
        <p:cxnSp>
          <p:nvCxnSpPr>
            <p:cNvPr id="38" name="直接连接符 23">
              <a:extLst>
                <a:ext uri="{FF2B5EF4-FFF2-40B4-BE49-F238E27FC236}">
                  <a16:creationId xmlns:a16="http://schemas.microsoft.com/office/drawing/2014/main" id="{1AB9434E-3304-4BDB-A69C-E9B9A59D3C49}"/>
                </a:ext>
              </a:extLst>
            </p:cNvPr>
            <p:cNvCxnSpPr/>
            <p:nvPr/>
          </p:nvCxnSpPr>
          <p:spPr>
            <a:xfrm>
              <a:off x="6945977" y="4182658"/>
              <a:ext cx="0" cy="67310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椭圆 24">
              <a:extLst>
                <a:ext uri="{FF2B5EF4-FFF2-40B4-BE49-F238E27FC236}">
                  <a16:creationId xmlns:a16="http://schemas.microsoft.com/office/drawing/2014/main" id="{DC7F4997-4782-4BE0-85E0-DADD48D74EC3}"/>
                </a:ext>
              </a:extLst>
            </p:cNvPr>
            <p:cNvSpPr/>
            <p:nvPr/>
          </p:nvSpPr>
          <p:spPr>
            <a:xfrm>
              <a:off x="6803102" y="4959009"/>
              <a:ext cx="285750" cy="285750"/>
            </a:xfrm>
            <a:prstGeom prst="ellipse">
              <a:avLst/>
            </a:prstGeom>
            <a:solidFill>
              <a:srgbClr val="A3C8B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F0502020204030204"/>
                <a:cs typeface="+mn-ea"/>
                <a:sym typeface="+mn-lt"/>
              </a:endParaRPr>
            </a:p>
          </p:txBody>
        </p:sp>
        <p:cxnSp>
          <p:nvCxnSpPr>
            <p:cNvPr id="40" name="直接连接符 25">
              <a:extLst>
                <a:ext uri="{FF2B5EF4-FFF2-40B4-BE49-F238E27FC236}">
                  <a16:creationId xmlns:a16="http://schemas.microsoft.com/office/drawing/2014/main" id="{1119554E-C211-469E-972F-57D4624C34D7}"/>
                </a:ext>
              </a:extLst>
            </p:cNvPr>
            <p:cNvCxnSpPr/>
            <p:nvPr/>
          </p:nvCxnSpPr>
          <p:spPr>
            <a:xfrm>
              <a:off x="6935506" y="2918433"/>
              <a:ext cx="0" cy="67310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461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4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3073 1.85185E-6 L -0.08906 1.85185E-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40000" decel="4000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3073 1.85185E-6 L -3.33333E-6 1.85185E-6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decel="4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3073 0 L -0.08906 0 " pathEditMode="relative" rAng="0" ptsTypes="AA">
                                      <p:cBhvr>
                                        <p:cTn id="16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40000" decel="4000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3073 0 L -3.33333E-6 0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path" presetSubtype="0" decel="4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3073 -3.7037E-7 L -0.08906 -3.7037E-7 " pathEditMode="relative" rAng="0" ptsTypes="AA">
                                      <p:cBhvr>
                                        <p:cTn id="23" dur="1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40000" decel="4000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3073 -3.7037E-7 L -3.33333E-6 -3.7037E-7 " pathEditMode="relative" rAng="0" ptsTypes="AA">
                                      <p:cBhvr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31" grpId="0"/>
      <p:bldP spid="32" grpId="0"/>
      <p:bldP spid="33" grpId="0"/>
      <p:bldP spid="17" grpId="0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5" descr="图片包含 文字, 地图&#10;&#10;已生成极高可信度的说明">
            <a:extLst>
              <a:ext uri="{FF2B5EF4-FFF2-40B4-BE49-F238E27FC236}">
                <a16:creationId xmlns:a16="http://schemas.microsoft.com/office/drawing/2014/main" id="{CCF6EE88-B657-54A2-053D-48E50F662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2258675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2">
            <a:extLst>
              <a:ext uri="{FF2B5EF4-FFF2-40B4-BE49-F238E27FC236}">
                <a16:creationId xmlns:a16="http://schemas.microsoft.com/office/drawing/2014/main" id="{B6133FC1-527F-233C-8B71-815FA41A7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3900" y="2258695"/>
            <a:ext cx="688975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10000" dirty="0">
                <a:solidFill>
                  <a:srgbClr val="FF0000"/>
                </a:solidFill>
                <a:latin typeface="#9Slide06 Thillends Small"/>
              </a:rPr>
              <a:t>KHỞI ĐỘNG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3C0D11E-15E9-3768-DD2A-085C6AA2C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4CB62E-4D18-6C1C-C145-1057F6EE9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106" y="2013986"/>
            <a:ext cx="8161788" cy="45910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6472E7-53FD-B4D0-A717-AADFF6C18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800" y="-115717"/>
            <a:ext cx="5633192" cy="192650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15817E2-24D4-856B-05F9-7D719763C945}"/>
              </a:ext>
            </a:extLst>
          </p:cNvPr>
          <p:cNvSpPr txBox="1"/>
          <p:nvPr/>
        </p:nvSpPr>
        <p:spPr>
          <a:xfrm>
            <a:off x="2260600" y="1397000"/>
            <a:ext cx="363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(SGK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92):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015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025168D-9083-0634-31BF-E57BD3BC1750}"/>
              </a:ext>
            </a:extLst>
          </p:cNvPr>
          <p:cNvSpPr txBox="1"/>
          <p:nvPr/>
        </p:nvSpPr>
        <p:spPr>
          <a:xfrm>
            <a:off x="1879600" y="1264225"/>
            <a:ext cx="35433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 (SGK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92):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vi-VN" dirty="0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348673D-038F-3276-DD5D-D8B23EE26485}"/>
              </a:ext>
            </a:extLst>
          </p:cNvPr>
          <p:cNvSpPr txBox="1"/>
          <p:nvPr/>
        </p:nvSpPr>
        <p:spPr>
          <a:xfrm>
            <a:off x="1790700" y="2235200"/>
            <a:ext cx="8178800" cy="2677656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</a:t>
            </a: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ả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731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CACA55C-6105-D9A7-A2B9-107341954584}"/>
              </a:ext>
            </a:extLst>
          </p:cNvPr>
          <p:cNvSpPr txBox="1"/>
          <p:nvPr/>
        </p:nvSpPr>
        <p:spPr>
          <a:xfrm>
            <a:off x="2235200" y="1422400"/>
            <a:ext cx="8470900" cy="3970318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393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4DF39D0-44B4-19BC-4E12-D90A3C65EDE2}"/>
              </a:ext>
            </a:extLst>
          </p:cNvPr>
          <p:cNvSpPr txBox="1"/>
          <p:nvPr/>
        </p:nvSpPr>
        <p:spPr>
          <a:xfrm>
            <a:off x="2067951" y="1505243"/>
            <a:ext cx="84124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Nghĩa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lphaL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L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L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AC8ADFB-0814-331E-3801-BB92F7E16412}"/>
              </a:ext>
            </a:extLst>
          </p:cNvPr>
          <p:cNvSpPr txBox="1"/>
          <p:nvPr/>
        </p:nvSpPr>
        <p:spPr>
          <a:xfrm>
            <a:off x="2171700" y="812800"/>
            <a:ext cx="574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Bài</a:t>
            </a:r>
            <a:r>
              <a:rPr lang="en-US" sz="2800" b="1" dirty="0"/>
              <a:t> 3 (SGK </a:t>
            </a:r>
            <a:r>
              <a:rPr lang="en-US" sz="2800" b="1" dirty="0" err="1"/>
              <a:t>trang</a:t>
            </a:r>
            <a:r>
              <a:rPr lang="en-US" sz="2800" b="1" dirty="0"/>
              <a:t> 93): </a:t>
            </a:r>
            <a:endParaRPr lang="vi-VN" sz="2800" b="1" dirty="0"/>
          </a:p>
        </p:txBody>
      </p:sp>
    </p:spTree>
    <p:extLst>
      <p:ext uri="{BB962C8B-B14F-4D97-AF65-F5344CB8AC3E}">
        <p14:creationId xmlns:p14="http://schemas.microsoft.com/office/powerpoint/2010/main" val="17533532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1BCC3824-8B6A-4F0C-A533-3DF88F300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0777452" y="3754397"/>
            <a:ext cx="1495304" cy="1511325"/>
          </a:xfrm>
          <a:prstGeom prst="rect">
            <a:avLst/>
          </a:prstGeom>
        </p:spPr>
      </p:pic>
      <p:sp>
        <p:nvSpPr>
          <p:cNvPr id="13" name="Freeform 7">
            <a:extLst>
              <a:ext uri="{FF2B5EF4-FFF2-40B4-BE49-F238E27FC236}">
                <a16:creationId xmlns:a16="http://schemas.microsoft.com/office/drawing/2014/main" id="{3F326DAA-9276-49C8-81EC-9F2A84CF50F3}"/>
              </a:ext>
            </a:extLst>
          </p:cNvPr>
          <p:cNvSpPr>
            <a:spLocks/>
          </p:cNvSpPr>
          <p:nvPr/>
        </p:nvSpPr>
        <p:spPr bwMode="auto">
          <a:xfrm>
            <a:off x="825602" y="1283311"/>
            <a:ext cx="7492657" cy="524796"/>
          </a:xfrm>
          <a:custGeom>
            <a:avLst/>
            <a:gdLst>
              <a:gd name="T0" fmla="*/ 5 w 153"/>
              <a:gd name="T1" fmla="*/ 0 h 27"/>
              <a:gd name="T2" fmla="*/ 149 w 153"/>
              <a:gd name="T3" fmla="*/ 0 h 27"/>
              <a:gd name="T4" fmla="*/ 153 w 153"/>
              <a:gd name="T5" fmla="*/ 4 h 27"/>
              <a:gd name="T6" fmla="*/ 153 w 153"/>
              <a:gd name="T7" fmla="*/ 23 h 27"/>
              <a:gd name="T8" fmla="*/ 149 w 153"/>
              <a:gd name="T9" fmla="*/ 27 h 27"/>
              <a:gd name="T10" fmla="*/ 5 w 153"/>
              <a:gd name="T11" fmla="*/ 27 h 27"/>
              <a:gd name="T12" fmla="*/ 0 w 153"/>
              <a:gd name="T13" fmla="*/ 23 h 27"/>
              <a:gd name="T14" fmla="*/ 0 w 153"/>
              <a:gd name="T15" fmla="*/ 4 h 27"/>
              <a:gd name="T16" fmla="*/ 5 w 153"/>
              <a:gd name="T17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3" h="27">
                <a:moveTo>
                  <a:pt x="5" y="0"/>
                </a:moveTo>
                <a:cubicBezTo>
                  <a:pt x="149" y="0"/>
                  <a:pt x="149" y="0"/>
                  <a:pt x="149" y="0"/>
                </a:cubicBezTo>
                <a:cubicBezTo>
                  <a:pt x="151" y="0"/>
                  <a:pt x="153" y="2"/>
                  <a:pt x="153" y="4"/>
                </a:cubicBezTo>
                <a:cubicBezTo>
                  <a:pt x="153" y="23"/>
                  <a:pt x="153" y="23"/>
                  <a:pt x="153" y="23"/>
                </a:cubicBezTo>
                <a:cubicBezTo>
                  <a:pt x="153" y="25"/>
                  <a:pt x="151" y="27"/>
                  <a:pt x="149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2" y="27"/>
                  <a:pt x="0" y="25"/>
                  <a:pt x="0" y="23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5" y="0"/>
                </a:cubicBezTo>
                <a:close/>
              </a:path>
            </a:pathLst>
          </a:custGeom>
          <a:solidFill>
            <a:srgbClr val="A3C8BD"/>
          </a:solidFill>
          <a:ln>
            <a:noFill/>
          </a:ln>
        </p:spPr>
        <p:txBody>
          <a:bodyPr vert="horz" wrap="square" lIns="68594" tIns="34297" rIns="68594" bIns="34297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3F326DAA-9276-49C8-81EC-9F2A84CF50F3}"/>
              </a:ext>
            </a:extLst>
          </p:cNvPr>
          <p:cNvSpPr>
            <a:spLocks/>
          </p:cNvSpPr>
          <p:nvPr/>
        </p:nvSpPr>
        <p:spPr bwMode="auto">
          <a:xfrm>
            <a:off x="825603" y="2062024"/>
            <a:ext cx="6022097" cy="524796"/>
          </a:xfrm>
          <a:custGeom>
            <a:avLst/>
            <a:gdLst>
              <a:gd name="T0" fmla="*/ 5 w 153"/>
              <a:gd name="T1" fmla="*/ 0 h 27"/>
              <a:gd name="T2" fmla="*/ 149 w 153"/>
              <a:gd name="T3" fmla="*/ 0 h 27"/>
              <a:gd name="T4" fmla="*/ 153 w 153"/>
              <a:gd name="T5" fmla="*/ 4 h 27"/>
              <a:gd name="T6" fmla="*/ 153 w 153"/>
              <a:gd name="T7" fmla="*/ 23 h 27"/>
              <a:gd name="T8" fmla="*/ 149 w 153"/>
              <a:gd name="T9" fmla="*/ 27 h 27"/>
              <a:gd name="T10" fmla="*/ 5 w 153"/>
              <a:gd name="T11" fmla="*/ 27 h 27"/>
              <a:gd name="T12" fmla="*/ 0 w 153"/>
              <a:gd name="T13" fmla="*/ 23 h 27"/>
              <a:gd name="T14" fmla="*/ 0 w 153"/>
              <a:gd name="T15" fmla="*/ 4 h 27"/>
              <a:gd name="T16" fmla="*/ 5 w 153"/>
              <a:gd name="T17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3" h="27">
                <a:moveTo>
                  <a:pt x="5" y="0"/>
                </a:moveTo>
                <a:cubicBezTo>
                  <a:pt x="149" y="0"/>
                  <a:pt x="149" y="0"/>
                  <a:pt x="149" y="0"/>
                </a:cubicBezTo>
                <a:cubicBezTo>
                  <a:pt x="151" y="0"/>
                  <a:pt x="153" y="2"/>
                  <a:pt x="153" y="4"/>
                </a:cubicBezTo>
                <a:cubicBezTo>
                  <a:pt x="153" y="23"/>
                  <a:pt x="153" y="23"/>
                  <a:pt x="153" y="23"/>
                </a:cubicBezTo>
                <a:cubicBezTo>
                  <a:pt x="153" y="25"/>
                  <a:pt x="151" y="27"/>
                  <a:pt x="149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2" y="27"/>
                  <a:pt x="0" y="25"/>
                  <a:pt x="0" y="23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5" y="0"/>
                </a:cubicBezTo>
                <a:close/>
              </a:path>
            </a:pathLst>
          </a:custGeom>
          <a:solidFill>
            <a:srgbClr val="A3C8BD"/>
          </a:solidFill>
          <a:ln>
            <a:noFill/>
          </a:ln>
        </p:spPr>
        <p:txBody>
          <a:bodyPr vert="horz" wrap="square" lIns="68594" tIns="34297" rIns="68594" bIns="34297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3F326DAA-9276-49C8-81EC-9F2A84CF50F3}"/>
              </a:ext>
            </a:extLst>
          </p:cNvPr>
          <p:cNvSpPr>
            <a:spLocks/>
          </p:cNvSpPr>
          <p:nvPr/>
        </p:nvSpPr>
        <p:spPr bwMode="auto">
          <a:xfrm>
            <a:off x="828735" y="2836009"/>
            <a:ext cx="6588063" cy="524796"/>
          </a:xfrm>
          <a:custGeom>
            <a:avLst/>
            <a:gdLst>
              <a:gd name="T0" fmla="*/ 5 w 153"/>
              <a:gd name="T1" fmla="*/ 0 h 27"/>
              <a:gd name="T2" fmla="*/ 149 w 153"/>
              <a:gd name="T3" fmla="*/ 0 h 27"/>
              <a:gd name="T4" fmla="*/ 153 w 153"/>
              <a:gd name="T5" fmla="*/ 4 h 27"/>
              <a:gd name="T6" fmla="*/ 153 w 153"/>
              <a:gd name="T7" fmla="*/ 23 h 27"/>
              <a:gd name="T8" fmla="*/ 149 w 153"/>
              <a:gd name="T9" fmla="*/ 27 h 27"/>
              <a:gd name="T10" fmla="*/ 5 w 153"/>
              <a:gd name="T11" fmla="*/ 27 h 27"/>
              <a:gd name="T12" fmla="*/ 0 w 153"/>
              <a:gd name="T13" fmla="*/ 23 h 27"/>
              <a:gd name="T14" fmla="*/ 0 w 153"/>
              <a:gd name="T15" fmla="*/ 4 h 27"/>
              <a:gd name="T16" fmla="*/ 5 w 153"/>
              <a:gd name="T17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3" h="27">
                <a:moveTo>
                  <a:pt x="5" y="0"/>
                </a:moveTo>
                <a:cubicBezTo>
                  <a:pt x="149" y="0"/>
                  <a:pt x="149" y="0"/>
                  <a:pt x="149" y="0"/>
                </a:cubicBezTo>
                <a:cubicBezTo>
                  <a:pt x="151" y="0"/>
                  <a:pt x="153" y="2"/>
                  <a:pt x="153" y="4"/>
                </a:cubicBezTo>
                <a:cubicBezTo>
                  <a:pt x="153" y="23"/>
                  <a:pt x="153" y="23"/>
                  <a:pt x="153" y="23"/>
                </a:cubicBezTo>
                <a:cubicBezTo>
                  <a:pt x="153" y="25"/>
                  <a:pt x="151" y="27"/>
                  <a:pt x="149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2" y="27"/>
                  <a:pt x="0" y="25"/>
                  <a:pt x="0" y="23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5" y="0"/>
                </a:cubicBezTo>
                <a:close/>
              </a:path>
            </a:pathLst>
          </a:custGeom>
          <a:solidFill>
            <a:srgbClr val="A3C8BD"/>
          </a:solidFill>
          <a:ln>
            <a:noFill/>
          </a:ln>
        </p:spPr>
        <p:txBody>
          <a:bodyPr vert="horz" wrap="square" lIns="68594" tIns="34297" rIns="68594" bIns="34297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5603" y="1283311"/>
            <a:ext cx="6922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5602" y="2831281"/>
            <a:ext cx="6213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5602" y="2063600"/>
            <a:ext cx="5589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文本框 7">
            <a:extLst>
              <a:ext uri="{FF2B5EF4-FFF2-40B4-BE49-F238E27FC236}">
                <a16:creationId xmlns:a16="http://schemas.microsoft.com/office/drawing/2014/main" id="{208D734C-58F1-4367-81D7-AB3C5B5E3CC7}"/>
              </a:ext>
            </a:extLst>
          </p:cNvPr>
          <p:cNvSpPr txBox="1"/>
          <p:nvPr/>
        </p:nvSpPr>
        <p:spPr>
          <a:xfrm>
            <a:off x="2369457" y="476973"/>
            <a:ext cx="6078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3 (SGK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trang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93):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25602" y="3609994"/>
            <a:ext cx="10450286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 của từ 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trong ba trường hợp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liên quan đến nhau vì đều biểu thị sự vật có dạng hình cầu.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trong ba trường hợp trên là từ đa nghĩa (một từ có nhiều nghĩa khác nhau, các nghĩa có liên quan đến nhau)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789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  <p:bldP spid="17" grpId="0"/>
      <p:bldP spid="18" grpId="0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C423737-6305-B732-7287-C9C4E27DF5F6}"/>
              </a:ext>
            </a:extLst>
          </p:cNvPr>
          <p:cNvSpPr txBox="1"/>
          <p:nvPr/>
        </p:nvSpPr>
        <p:spPr>
          <a:xfrm>
            <a:off x="2349305" y="745588"/>
            <a:ext cx="6330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(SGK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93):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B27D408-869F-752D-BD58-0739D9463840}"/>
              </a:ext>
            </a:extLst>
          </p:cNvPr>
          <p:cNvSpPr txBox="1"/>
          <p:nvPr/>
        </p:nvSpPr>
        <p:spPr>
          <a:xfrm>
            <a:off x="2349305" y="1814732"/>
            <a:ext cx="89329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lphaL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lphaL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lphaL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16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16351C0-FC8A-2A06-99A3-D809E77B2E94}"/>
              </a:ext>
            </a:extLst>
          </p:cNvPr>
          <p:cNvSpPr txBox="1"/>
          <p:nvPr/>
        </p:nvSpPr>
        <p:spPr>
          <a:xfrm>
            <a:off x="1834271" y="736405"/>
            <a:ext cx="9467557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4 (SGK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93):</a:t>
            </a:r>
          </a:p>
          <a:p>
            <a:pPr algn="just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biệt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b.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a,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b,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chỗ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a,b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c,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2128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D1C1440-F262-574D-3BDA-1BCD65B9D72F}"/>
              </a:ext>
            </a:extLst>
          </p:cNvPr>
          <p:cNvSpPr txBox="1"/>
          <p:nvPr/>
        </p:nvSpPr>
        <p:spPr>
          <a:xfrm>
            <a:off x="2489982" y="998806"/>
            <a:ext cx="3376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Bài</a:t>
            </a:r>
            <a:r>
              <a:rPr lang="en-US" sz="2800" b="1" dirty="0"/>
              <a:t> 5 (SGK </a:t>
            </a:r>
            <a:r>
              <a:rPr lang="en-US" sz="2800" b="1" dirty="0" err="1"/>
              <a:t>trang</a:t>
            </a:r>
            <a:r>
              <a:rPr lang="en-US" sz="2800" b="1" dirty="0"/>
              <a:t> 93):</a:t>
            </a:r>
            <a:endParaRPr lang="vi-VN" sz="2800" b="1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A8F81DD-77D5-F3D6-84EB-4ACA1A4A590A}"/>
              </a:ext>
            </a:extLst>
          </p:cNvPr>
          <p:cNvSpPr txBox="1"/>
          <p:nvPr/>
        </p:nvSpPr>
        <p:spPr>
          <a:xfrm>
            <a:off x="1615440" y="2275449"/>
            <a:ext cx="89611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dao: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non.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8725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8903AF4-8B1B-B2E3-9534-D49209F674DE}"/>
              </a:ext>
            </a:extLst>
          </p:cNvPr>
          <p:cNvSpPr txBox="1"/>
          <p:nvPr/>
        </p:nvSpPr>
        <p:spPr>
          <a:xfrm>
            <a:off x="1866900" y="1547446"/>
            <a:ext cx="890895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5 (SGK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93):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ca dao: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xa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 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non: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Túi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Em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buồn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ốm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1326982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335313D-B5F2-5924-A195-0AA8C777F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910" y="1453725"/>
            <a:ext cx="10748180" cy="395055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F186259-5904-1FF3-7359-98DBD977FB1C}"/>
              </a:ext>
            </a:extLst>
          </p:cNvPr>
          <p:cNvSpPr txBox="1"/>
          <p:nvPr/>
        </p:nvSpPr>
        <p:spPr>
          <a:xfrm>
            <a:off x="4959350" y="520700"/>
            <a:ext cx="2273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29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25348F-B998-772A-4D0D-573BD2B28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29" y="381455"/>
            <a:ext cx="11223171" cy="4108902"/>
          </a:xfrm>
          <a:prstGeom prst="rect">
            <a:avLst/>
          </a:prstGeom>
        </p:spPr>
        <p:txBody>
          <a:bodyPr/>
          <a:lstStyle/>
          <a:p>
            <a:r>
              <a:rPr lang="en-US" sz="8000" dirty="0"/>
              <a:t>       </a:t>
            </a:r>
            <a:r>
              <a:rPr lang="en-US" sz="8000" dirty="0">
                <a:solidFill>
                  <a:srgbClr val="0000FF"/>
                </a:solidFill>
              </a:rPr>
              <a:t>ĐỐ VUI NHẬN QUÀ</a:t>
            </a:r>
            <a:br>
              <a:rPr lang="en-US" dirty="0"/>
            </a:b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7360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EJ023">
            <a:extLst>
              <a:ext uri="{FF2B5EF4-FFF2-40B4-BE49-F238E27FC236}">
                <a16:creationId xmlns:a16="http://schemas.microsoft.com/office/drawing/2014/main" id="{810F68B5-8DC6-E38E-A4CC-AB3420DF9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 w="9525">
            <a:pattFill prst="pct20">
              <a:fgClr>
                <a:srgbClr val="FF3300"/>
              </a:fgClr>
              <a:bgClr>
                <a:srgbClr val="FFFFFF"/>
              </a:bgClr>
            </a:pattFill>
            <a:miter lim="800000"/>
            <a:headEnd/>
            <a:tailEnd/>
          </a:ln>
        </p:spPr>
      </p:pic>
      <p:sp>
        <p:nvSpPr>
          <p:cNvPr id="51203" name="WordArt 9">
            <a:extLst>
              <a:ext uri="{FF2B5EF4-FFF2-40B4-BE49-F238E27FC236}">
                <a16:creationId xmlns:a16="http://schemas.microsoft.com/office/drawing/2014/main" id="{04ADB627-7138-BA1A-91E5-B440FAE0963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7600" y="3048000"/>
            <a:ext cx="10071100" cy="19050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2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THẦY CÔ  MẠNH KHỎE,</a:t>
            </a:r>
          </a:p>
          <a:p>
            <a:pPr algn="ctr"/>
            <a:r>
              <a:rPr lang="en-US" sz="32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EM HỌC TẬP TỐT.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58E60399-F243-1802-51D1-DFD7DAFEC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2233" y="314960"/>
            <a:ext cx="8918734" cy="6431280"/>
          </a:xfrm>
        </p:spPr>
        <p:txBody>
          <a:bodyPr>
            <a:noAutofit/>
          </a:bodyPr>
          <a:lstStyle/>
          <a:p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cap="none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2800" cap="none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Luộc</a:t>
            </a:r>
            <a:r>
              <a:rPr lang="en-US" sz="2800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sz="2800" cap="none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Con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Con </a:t>
            </a:r>
            <a:r>
              <a:rPr lang="en-US" sz="2800" cap="none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endParaRPr lang="en-US" sz="2800" cap="none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sỹ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2800" cap="none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Gãy</a:t>
            </a:r>
            <a:r>
              <a:rPr lang="en-US" sz="2800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800" cap="none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Hai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cap="none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800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en-US" sz="2800" cap="none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sz="2800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endParaRPr lang="en-US" sz="2800" cap="none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cap="none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2800" cap="none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800" cap="none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48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6127A-1BE0-0713-E974-7077246D1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D21FB3-305F-9A47-D54D-38454C9931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524" r="352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4066B7-9F37-0C31-B9FC-0A33CB22AA81}"/>
              </a:ext>
            </a:extLst>
          </p:cNvPr>
          <p:cNvSpPr/>
          <p:nvPr/>
        </p:nvSpPr>
        <p:spPr>
          <a:xfrm>
            <a:off x="2055816" y="3675947"/>
            <a:ext cx="74272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4: QUÊ HƯƠNG YÊU DẤU</a:t>
            </a:r>
            <a:endParaRPr lang="en-US" sz="4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26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256B071-058C-EB6A-E3F1-5059C5D8C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561381"/>
            <a:ext cx="10058400" cy="1450757"/>
          </a:xfrm>
        </p:spPr>
        <p:txBody>
          <a:bodyPr>
            <a:noAutofit/>
          </a:bodyPr>
          <a:lstStyle/>
          <a:p>
            <a:pPr algn="ctr"/>
            <a:r>
              <a:rPr lang="en-US" sz="6000" b="1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b="1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46: THỰC HÀNH TIẾNG VIỆT</a:t>
            </a:r>
            <a:endParaRPr lang="vi-VN" sz="6000" b="1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641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ưu Đồ: Thay đổi Tiến Trình 12">
            <a:extLst>
              <a:ext uri="{FF2B5EF4-FFF2-40B4-BE49-F238E27FC236}">
                <a16:creationId xmlns:a16="http://schemas.microsoft.com/office/drawing/2014/main" id="{07D66EC0-CB8C-4ED0-7A84-3BC78A1D79A7}"/>
              </a:ext>
            </a:extLst>
          </p:cNvPr>
          <p:cNvSpPr/>
          <p:nvPr/>
        </p:nvSpPr>
        <p:spPr>
          <a:xfrm>
            <a:off x="4842804" y="4192172"/>
            <a:ext cx="4695092" cy="1294228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Lưu Đồ: Thay đổi Tiến Trình 11">
            <a:extLst>
              <a:ext uri="{FF2B5EF4-FFF2-40B4-BE49-F238E27FC236}">
                <a16:creationId xmlns:a16="http://schemas.microsoft.com/office/drawing/2014/main" id="{52B0EA54-087D-DBAE-D80D-928A179B6EBF}"/>
              </a:ext>
            </a:extLst>
          </p:cNvPr>
          <p:cNvSpPr/>
          <p:nvPr/>
        </p:nvSpPr>
        <p:spPr>
          <a:xfrm>
            <a:off x="4768948" y="888651"/>
            <a:ext cx="4768947" cy="1080826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Lưu Đồ: Thay đổi Tiến Trình 10">
            <a:extLst>
              <a:ext uri="{FF2B5EF4-FFF2-40B4-BE49-F238E27FC236}">
                <a16:creationId xmlns:a16="http://schemas.microsoft.com/office/drawing/2014/main" id="{492394F6-CEA6-8837-CBCE-CC5549A6D6E2}"/>
              </a:ext>
            </a:extLst>
          </p:cNvPr>
          <p:cNvSpPr/>
          <p:nvPr/>
        </p:nvSpPr>
        <p:spPr>
          <a:xfrm>
            <a:off x="4768948" y="2212052"/>
            <a:ext cx="4768947" cy="1661993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Lưu đồ: Chuẩn bị 5">
            <a:extLst>
              <a:ext uri="{FF2B5EF4-FFF2-40B4-BE49-F238E27FC236}">
                <a16:creationId xmlns:a16="http://schemas.microsoft.com/office/drawing/2014/main" id="{752CCB61-C4C9-BBA6-CACA-F7479F39A128}"/>
              </a:ext>
            </a:extLst>
          </p:cNvPr>
          <p:cNvSpPr/>
          <p:nvPr/>
        </p:nvSpPr>
        <p:spPr>
          <a:xfrm>
            <a:off x="1134209" y="2634111"/>
            <a:ext cx="2447778" cy="724614"/>
          </a:xfrm>
          <a:prstGeom prst="flowChartPreparati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A9E384F-1810-374F-688B-91B41101C860}"/>
              </a:ext>
            </a:extLst>
          </p:cNvPr>
          <p:cNvSpPr txBox="1"/>
          <p:nvPr/>
        </p:nvSpPr>
        <p:spPr>
          <a:xfrm>
            <a:off x="1505243" y="2567226"/>
            <a:ext cx="20538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00FF"/>
                </a:solidFill>
                <a:latin typeface="+mj-lt"/>
              </a:rPr>
              <a:t>Mục tiêu</a:t>
            </a:r>
          </a:p>
          <a:p>
            <a:endParaRPr lang="vi-VN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7A9AB4A-E5B7-45CC-B76F-ABCFC2EB6C75}"/>
              </a:ext>
            </a:extLst>
          </p:cNvPr>
          <p:cNvSpPr txBox="1"/>
          <p:nvPr/>
        </p:nvSpPr>
        <p:spPr>
          <a:xfrm>
            <a:off x="4768948" y="888651"/>
            <a:ext cx="476894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800" dirty="0">
                <a:latin typeface="+mj-lt"/>
              </a:rPr>
              <a:t>hân biệt được từ đồng âm và từ đa nghĩa</a:t>
            </a:r>
          </a:p>
          <a:p>
            <a:endParaRPr lang="vi-VN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FDFED4C-C7E6-C61E-EE0A-1BF8E4241CA5}"/>
              </a:ext>
            </a:extLst>
          </p:cNvPr>
          <p:cNvSpPr txBox="1"/>
          <p:nvPr/>
        </p:nvSpPr>
        <p:spPr>
          <a:xfrm>
            <a:off x="4842803" y="2337695"/>
            <a:ext cx="476894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800" dirty="0">
                <a:latin typeface="+mj-lt"/>
              </a:rPr>
              <a:t>hân biệt được cách dùng từ đồng âm và từ đa nghĩa trong ngữ cảnh quen thuộc</a:t>
            </a:r>
          </a:p>
          <a:p>
            <a:endParaRPr lang="vi-VN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4E4F006-FAC9-88CA-B230-9F6C83B4A1E5}"/>
              </a:ext>
            </a:extLst>
          </p:cNvPr>
          <p:cNvSpPr txBox="1"/>
          <p:nvPr/>
        </p:nvSpPr>
        <p:spPr>
          <a:xfrm>
            <a:off x="5064368" y="4208915"/>
            <a:ext cx="344658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ận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dụng kiến thức để hoàn thành bài tập</a:t>
            </a:r>
          </a:p>
          <a:p>
            <a:endParaRPr lang="vi-VN" dirty="0"/>
          </a:p>
        </p:txBody>
      </p:sp>
      <p:cxnSp>
        <p:nvCxnSpPr>
          <p:cNvPr id="17" name="Đường kết nối Mũi tên Thẳng 16">
            <a:extLst>
              <a:ext uri="{FF2B5EF4-FFF2-40B4-BE49-F238E27FC236}">
                <a16:creationId xmlns:a16="http://schemas.microsoft.com/office/drawing/2014/main" id="{F6FB71CF-A138-2FE4-979C-F20357F3CBD8}"/>
              </a:ext>
            </a:extLst>
          </p:cNvPr>
          <p:cNvCxnSpPr>
            <a:stCxn id="2" idx="3"/>
          </p:cNvCxnSpPr>
          <p:nvPr/>
        </p:nvCxnSpPr>
        <p:spPr>
          <a:xfrm flipV="1">
            <a:off x="3559126" y="1688123"/>
            <a:ext cx="1209822" cy="1309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kết nối Mũi tên Thẳng 18">
            <a:extLst>
              <a:ext uri="{FF2B5EF4-FFF2-40B4-BE49-F238E27FC236}">
                <a16:creationId xmlns:a16="http://schemas.microsoft.com/office/drawing/2014/main" id="{05D5043B-95CB-E970-E2B2-417595B5155B}"/>
              </a:ext>
            </a:extLst>
          </p:cNvPr>
          <p:cNvCxnSpPr>
            <a:stCxn id="2" idx="3"/>
          </p:cNvCxnSpPr>
          <p:nvPr/>
        </p:nvCxnSpPr>
        <p:spPr>
          <a:xfrm flipV="1">
            <a:off x="3559126" y="2996418"/>
            <a:ext cx="1209822" cy="16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kết nối Mũi tên Thẳng 20">
            <a:extLst>
              <a:ext uri="{FF2B5EF4-FFF2-40B4-BE49-F238E27FC236}">
                <a16:creationId xmlns:a16="http://schemas.microsoft.com/office/drawing/2014/main" id="{DC76E9E4-6FEB-B84C-8A3A-D160CA81A09C}"/>
              </a:ext>
            </a:extLst>
          </p:cNvPr>
          <p:cNvCxnSpPr>
            <a:stCxn id="2" idx="3"/>
          </p:cNvCxnSpPr>
          <p:nvPr/>
        </p:nvCxnSpPr>
        <p:spPr>
          <a:xfrm>
            <a:off x="3559126" y="2998113"/>
            <a:ext cx="1209822" cy="15738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85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742FDAB-0521-C937-8C78-ED1312C8FD84}"/>
              </a:ext>
            </a:extLst>
          </p:cNvPr>
          <p:cNvSpPr txBox="1"/>
          <p:nvPr/>
        </p:nvSpPr>
        <p:spPr>
          <a:xfrm>
            <a:off x="3441700" y="266700"/>
            <a:ext cx="5892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THỰC HÀNH TIẾNG VIỆT</a:t>
            </a:r>
            <a:endParaRPr lang="en-US" sz="2800" dirty="0">
              <a:solidFill>
                <a:prstClr val="black"/>
              </a:solidFill>
            </a:endParaRPr>
          </a:p>
          <a:p>
            <a:endParaRPr lang="vi-VN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360ADCD-F508-8A22-7BAB-9BE39470C91A}"/>
              </a:ext>
            </a:extLst>
          </p:cNvPr>
          <p:cNvSpPr txBox="1"/>
          <p:nvPr/>
        </p:nvSpPr>
        <p:spPr>
          <a:xfrm>
            <a:off x="1689100" y="1434068"/>
            <a:ext cx="2273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I.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vi-VN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A5ACA82-30CF-AF4C-52FB-B38C71966BAE}"/>
              </a:ext>
            </a:extLst>
          </p:cNvPr>
          <p:cNvSpPr txBox="1"/>
          <p:nvPr/>
        </p:nvSpPr>
        <p:spPr>
          <a:xfrm>
            <a:off x="1778000" y="1995845"/>
            <a:ext cx="1905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1.Ví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vi-VN" dirty="0"/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8BCD1E25-8435-90BE-3E2C-A58231CD8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00" y="2399023"/>
            <a:ext cx="7114649" cy="163387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470EF9D6-E6FA-D07D-76FA-F36A7DCD2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880" y="3764164"/>
            <a:ext cx="6078239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5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C1B744A6-B115-6A35-43E3-7AF1D5C1D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148" y="498566"/>
            <a:ext cx="7114649" cy="163387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EC3458B8-D531-195C-3220-38473A2DB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995" y="2792093"/>
            <a:ext cx="4956478" cy="251177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E09ADDF3-DFD4-8E07-BAD8-F01FD849C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4112" y="2410848"/>
            <a:ext cx="4797968" cy="2767824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E1E7917-005C-8056-41E9-57083651654A}"/>
              </a:ext>
            </a:extLst>
          </p:cNvPr>
          <p:cNvSpPr txBox="1"/>
          <p:nvPr/>
        </p:nvSpPr>
        <p:spPr>
          <a:xfrm>
            <a:off x="2391508" y="5852160"/>
            <a:ext cx="736029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endParaRPr lang="vi-VN" dirty="0"/>
          </a:p>
        </p:txBody>
      </p: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id="{8EA6CF55-6187-EF76-E65A-5E9C2945671D}"/>
              </a:ext>
            </a:extLst>
          </p:cNvPr>
          <p:cNvCxnSpPr/>
          <p:nvPr/>
        </p:nvCxnSpPr>
        <p:spPr>
          <a:xfrm flipH="1">
            <a:off x="3390314" y="1589649"/>
            <a:ext cx="745588" cy="1202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kết nối Mũi tên Thẳng 15">
            <a:extLst>
              <a:ext uri="{FF2B5EF4-FFF2-40B4-BE49-F238E27FC236}">
                <a16:creationId xmlns:a16="http://schemas.microsoft.com/office/drawing/2014/main" id="{5A34160A-EAC3-92C2-2C62-C4274C9514DA}"/>
              </a:ext>
            </a:extLst>
          </p:cNvPr>
          <p:cNvCxnSpPr/>
          <p:nvPr/>
        </p:nvCxnSpPr>
        <p:spPr>
          <a:xfrm>
            <a:off x="6682154" y="1161163"/>
            <a:ext cx="1814732" cy="1933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4914</TotalTime>
  <Words>1476</Words>
  <Application>Microsoft Office PowerPoint</Application>
  <PresentationFormat>Màn hình rộng</PresentationFormat>
  <Paragraphs>165</Paragraphs>
  <Slides>30</Slides>
  <Notes>8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30</vt:i4>
      </vt:variant>
    </vt:vector>
  </HeadingPairs>
  <TitlesOfParts>
    <vt:vector size="38" baseType="lpstr">
      <vt:lpstr>微软雅黑</vt:lpstr>
      <vt:lpstr>#9Slide06 Thillends Small</vt:lpstr>
      <vt:lpstr>Arial</vt:lpstr>
      <vt:lpstr>Calibri</vt:lpstr>
      <vt:lpstr>Calibri Light</vt:lpstr>
      <vt:lpstr>Times New Roman</vt:lpstr>
      <vt:lpstr>Wingdings</vt:lpstr>
      <vt:lpstr>Retrospect</vt:lpstr>
      <vt:lpstr>Bản trình bày PowerPoint</vt:lpstr>
      <vt:lpstr>Bản trình bày PowerPoint</vt:lpstr>
      <vt:lpstr>       ĐỐ VUI NHẬN QUÀ </vt:lpstr>
      <vt:lpstr>Bản trình bày PowerPoint</vt:lpstr>
      <vt:lpstr>Bản trình bày PowerPoint</vt:lpstr>
      <vt:lpstr>Tiết 46: THỰC HÀNH TIẾNG VIỆT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Phan Ngọc Lan</cp:lastModifiedBy>
  <cp:revision>245</cp:revision>
  <dcterms:created xsi:type="dcterms:W3CDTF">2021-07-17T02:44:31Z</dcterms:created>
  <dcterms:modified xsi:type="dcterms:W3CDTF">2025-11-26T20:33:20Z</dcterms:modified>
</cp:coreProperties>
</file>