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6858000" cx="12192000"/>
  <p:notesSz cx="6858000" cy="9144000"/>
  <p:embeddedFontLst>
    <p:embeddedFont>
      <p:font typeface="Open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8" roundtripDataSignature="AMtx7miKpgG3/8Er9VvCeZ8Apfu/nlqY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BBACE4C-0F27-4020-BDA4-7AD3370B0804}">
  <a:tblStyle styleId="{CBBACE4C-0F27-4020-BDA4-7AD3370B080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OpenSans-bold.fntdata"/><Relationship Id="rId12" Type="http://schemas.openxmlformats.org/officeDocument/2006/relationships/slide" Target="slides/slide6.xml"/><Relationship Id="rId34" Type="http://schemas.openxmlformats.org/officeDocument/2006/relationships/font" Target="fonts/OpenSans-regular.fntdata"/><Relationship Id="rId15" Type="http://schemas.openxmlformats.org/officeDocument/2006/relationships/slide" Target="slides/slide9.xml"/><Relationship Id="rId37" Type="http://schemas.openxmlformats.org/officeDocument/2006/relationships/font" Target="fonts/OpenSans-boldItalic.fntdata"/><Relationship Id="rId14" Type="http://schemas.openxmlformats.org/officeDocument/2006/relationships/slide" Target="slides/slide8.xml"/><Relationship Id="rId36" Type="http://schemas.openxmlformats.org/officeDocument/2006/relationships/font" Target="fonts/OpenSans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customschemas.google.com/relationships/presentationmetadata" Target="meta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" name="Google Shape;447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Relationship Id="rId4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g"/><Relationship Id="rId4" Type="http://schemas.openxmlformats.org/officeDocument/2006/relationships/image" Target="../media/image21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4.jpg"/><Relationship Id="rId5" Type="http://schemas.openxmlformats.org/officeDocument/2006/relationships/image" Target="../media/image13.png"/><Relationship Id="rId6" Type="http://schemas.openxmlformats.org/officeDocument/2006/relationships/image" Target="../media/image6.png"/><Relationship Id="rId7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g"/><Relationship Id="rId4" Type="http://schemas.openxmlformats.org/officeDocument/2006/relationships/image" Target="../media/image20.png"/><Relationship Id="rId5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jpg"/><Relationship Id="rId4" Type="http://schemas.openxmlformats.org/officeDocument/2006/relationships/image" Target="../media/image1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15.pn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 txBox="1"/>
          <p:nvPr/>
        </p:nvSpPr>
        <p:spPr>
          <a:xfrm>
            <a:off x="572814" y="171070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b="1" lang="en-US" sz="60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member</a:t>
            </a:r>
            <a:r>
              <a:rPr b="1" lang="en-US" sz="48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44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b="1" sz="4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0"/>
          <p:cNvSpPr/>
          <p:nvPr/>
        </p:nvSpPr>
        <p:spPr>
          <a:xfrm>
            <a:off x="914577" y="4607028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thành viên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1716771" y="3252091"/>
            <a:ext cx="244650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/ˈmembər/ </a:t>
            </a:r>
            <a:endParaRPr/>
          </a:p>
        </p:txBody>
      </p:sp>
      <p:pic>
        <p:nvPicPr>
          <p:cNvPr id="202" name="Google Shape;20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24517" y="1597542"/>
            <a:ext cx="4431163" cy="3770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"/>
          <p:cNvSpPr txBox="1"/>
          <p:nvPr/>
        </p:nvSpPr>
        <p:spPr>
          <a:xfrm>
            <a:off x="457685" y="15888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4800"/>
              <a:buFont typeface="Arial"/>
              <a:buNone/>
            </a:pPr>
            <a:r>
              <a:rPr b="1" lang="en-US" sz="48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remind </a:t>
            </a:r>
            <a:r>
              <a:rPr b="1" lang="en-US" sz="36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(v)</a:t>
            </a:r>
            <a:endParaRPr b="1" sz="40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1"/>
          <p:cNvSpPr/>
          <p:nvPr/>
        </p:nvSpPr>
        <p:spPr>
          <a:xfrm>
            <a:off x="1129729" y="4207475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gợi nhớ, nhắc nhở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1"/>
          <p:cNvSpPr/>
          <p:nvPr/>
        </p:nvSpPr>
        <p:spPr>
          <a:xfrm>
            <a:off x="1881255" y="2903702"/>
            <a:ext cx="238398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/rɪˈmaɪnd/ </a:t>
            </a:r>
            <a:endParaRPr/>
          </a:p>
        </p:txBody>
      </p:sp>
      <p:pic>
        <p:nvPicPr>
          <p:cNvPr id="213" name="Google Shape;21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1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2099" y="1304193"/>
            <a:ext cx="4819127" cy="4819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" name="Google Shape;221;p12"/>
          <p:cNvGraphicFramePr/>
          <p:nvPr/>
        </p:nvGraphicFramePr>
        <p:xfrm>
          <a:off x="921571" y="187695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{CBBACE4C-0F27-4020-BDA4-7AD3370B0804}</a:tableStyleId>
              </a:tblPr>
              <a:tblGrid>
                <a:gridCol w="3329625"/>
                <a:gridCol w="3082150"/>
                <a:gridCol w="3937075"/>
              </a:tblGrid>
              <a:tr h="564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 u="none" cap="none" strike="noStrike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 u="none" cap="none" strike="noStrike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 u="none" cap="none" strike="noStrike">
                          <a:solidFill>
                            <a:srgbClr val="0070C0"/>
                          </a:solidFill>
                        </a:rPr>
                        <a:t>Meaning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026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b="1" lang="en-US" sz="2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lower secondary school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/ˈləʊər ˈsekəndrɪ skuːl/</a:t>
                      </a:r>
                      <a:r>
                        <a:rPr lang="en-US" sz="2500" u="none" cap="none" strike="noStrike"/>
                        <a:t> </a:t>
                      </a:r>
                      <a:endParaRPr b="0" sz="2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trường trung học cơ sở</a:t>
                      </a:r>
                      <a:endParaRPr b="0" sz="2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  <a:tr h="1114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b="1" lang="en-US" sz="2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member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b="0" lang="en-US" sz="2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r>
                        <a:rPr lang="en-US" sz="2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ˈmembər/</a:t>
                      </a:r>
                      <a:r>
                        <a:rPr lang="en-US" sz="2500" u="none" cap="none" strike="noStrike"/>
                        <a:t> </a:t>
                      </a:r>
                      <a:endParaRPr b="0" sz="2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b="0" lang="en-US" sz="2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thành viên</a:t>
                      </a:r>
                      <a:endParaRPr b="0" sz="2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  <a:tr h="1236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b="1" lang="en-US" sz="2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remind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b="0" lang="en-US" sz="2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r>
                        <a:rPr lang="en-US" sz="2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rɪˈmaɪnd/</a:t>
                      </a:r>
                      <a:r>
                        <a:rPr lang="en-US" sz="2500" u="none" cap="none" strike="noStrike"/>
                        <a:t> </a:t>
                      </a:r>
                      <a:endParaRPr b="0" sz="2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b="0" lang="en-US" sz="2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gợi nhớ/ nhắc nhở</a:t>
                      </a:r>
                      <a:endParaRPr b="0" sz="2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222" name="Google Shape;22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2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3"/>
          <p:cNvSpPr/>
          <p:nvPr/>
        </p:nvSpPr>
        <p:spPr>
          <a:xfrm>
            <a:off x="568033" y="1256192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3"/>
          <p:cNvSpPr/>
          <p:nvPr/>
        </p:nvSpPr>
        <p:spPr>
          <a:xfrm>
            <a:off x="3035197" y="2111819"/>
            <a:ext cx="1883767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3"/>
          <p:cNvSpPr/>
          <p:nvPr/>
        </p:nvSpPr>
        <p:spPr>
          <a:xfrm>
            <a:off x="568032" y="3597146"/>
            <a:ext cx="1883767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3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3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3"/>
          <p:cNvSpPr/>
          <p:nvPr/>
        </p:nvSpPr>
        <p:spPr>
          <a:xfrm>
            <a:off x="5574527" y="2881839"/>
            <a:ext cx="5465180" cy="2086019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conversation again and answer the questions by circling A, B, or C.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Name the places, using the words and phrases from the box.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following sentences with the phrases in Task 3.</a:t>
            </a:r>
            <a:endParaRPr/>
          </a:p>
        </p:txBody>
      </p:sp>
      <p:cxnSp>
        <p:nvCxnSpPr>
          <p:cNvPr id="235" name="Google Shape;235;p13"/>
          <p:cNvCxnSpPr>
            <a:stCxn id="229" idx="3"/>
            <a:endCxn id="230" idx="0"/>
          </p:cNvCxnSpPr>
          <p:nvPr/>
        </p:nvCxnSpPr>
        <p:spPr>
          <a:xfrm>
            <a:off x="2451800" y="1583729"/>
            <a:ext cx="1525200" cy="5280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36" name="Google Shape;236;p13"/>
          <p:cNvCxnSpPr>
            <a:stCxn id="230" idx="1"/>
            <a:endCxn id="231" idx="0"/>
          </p:cNvCxnSpPr>
          <p:nvPr/>
        </p:nvCxnSpPr>
        <p:spPr>
          <a:xfrm flipH="1">
            <a:off x="1509997" y="2439521"/>
            <a:ext cx="1525200" cy="11577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37" name="Google Shape;237;p1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3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/>
          <p:nvPr/>
        </p:nvSpPr>
        <p:spPr>
          <a:xfrm>
            <a:off x="989672" y="1250621"/>
            <a:ext cx="3525883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read.</a:t>
            </a:r>
            <a:endParaRPr b="1"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4"/>
          <p:cNvSpPr/>
          <p:nvPr/>
        </p:nvSpPr>
        <p:spPr>
          <a:xfrm>
            <a:off x="487067" y="1244697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4"/>
          <p:cNvSpPr txBox="1"/>
          <p:nvPr/>
        </p:nvSpPr>
        <p:spPr>
          <a:xfrm>
            <a:off x="539852" y="115334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8" name="Google Shape;24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4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4"/>
          <p:cNvSpPr txBox="1"/>
          <p:nvPr/>
        </p:nvSpPr>
        <p:spPr>
          <a:xfrm>
            <a:off x="575639" y="1765642"/>
            <a:ext cx="11529706" cy="5293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you doing, Mi?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I’m preparing to visit Binh Minh Lower Secondary School.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great! I think that’s one of the best schools in my neighbourhood. Who is going with you and when?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teacher and my classmates. We’re going in the afternoon.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see. What will you do there?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Well, I think we’ll visit the school library, the computer room, and the gym. We’ll meet the students and share ideas for a project in our English class.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That’s interesting. What else will you do there?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We’ll meet the members of their Go Green Club and take photos of the school.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Fantastic! so don’t forget to take your camera.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almost forgot. Thanks for reminding me. 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76978" y="1223497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"/>
          <p:cNvSpPr/>
          <p:nvPr/>
        </p:nvSpPr>
        <p:spPr>
          <a:xfrm>
            <a:off x="827500" y="4957276"/>
            <a:ext cx="8835789" cy="1230593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are you doing, Mi?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I’m preparing to visit Binh Minh Lower Secondary School.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60" name="Google Shape;26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5"/>
          <p:cNvSpPr/>
          <p:nvPr/>
        </p:nvSpPr>
        <p:spPr>
          <a:xfrm>
            <a:off x="731521" y="2056648"/>
            <a:ext cx="6096000" cy="2430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are they talking about?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visit to a computer room.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visit to a school.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visit to a school library.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3" name="Google Shape;263;p15"/>
          <p:cNvCxnSpPr/>
          <p:nvPr/>
        </p:nvCxnSpPr>
        <p:spPr>
          <a:xfrm flipH="1" rot="10800000">
            <a:off x="1414588" y="6100347"/>
            <a:ext cx="7616523" cy="1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4" name="Google Shape;264;p15"/>
          <p:cNvSpPr/>
          <p:nvPr/>
        </p:nvSpPr>
        <p:spPr>
          <a:xfrm>
            <a:off x="662850" y="3411707"/>
            <a:ext cx="496006" cy="496006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5"/>
          <p:cNvSpPr txBox="1"/>
          <p:nvPr/>
        </p:nvSpPr>
        <p:spPr>
          <a:xfrm>
            <a:off x="1081800" y="1312510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conversation again and answer the questions by circling A, B, or C.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"/>
          <p:cNvSpPr/>
          <p:nvPr/>
        </p:nvSpPr>
        <p:spPr>
          <a:xfrm>
            <a:off x="487067" y="4771301"/>
            <a:ext cx="10478458" cy="1200329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great! I think that’s one of the best schools in my neighbourhood. Who is going with you and when?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My teacher and my classmates. We’re going in the afternoon.</a:t>
            </a:r>
            <a:endParaRPr/>
          </a:p>
        </p:txBody>
      </p:sp>
      <p:sp>
        <p:nvSpPr>
          <p:cNvPr id="272" name="Google Shape;272;p16"/>
          <p:cNvSpPr/>
          <p:nvPr/>
        </p:nvSpPr>
        <p:spPr>
          <a:xfrm>
            <a:off x="713486" y="2075975"/>
            <a:ext cx="7453745" cy="2492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Who is going to visit the school?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 and her teacher.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 and her classmates.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Mi, her teacher and her classmates.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73" name="Google Shape;273;p1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75" name="Google Shape;27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6"/>
          <p:cNvSpPr/>
          <p:nvPr/>
        </p:nvSpPr>
        <p:spPr>
          <a:xfrm>
            <a:off x="644282" y="3996006"/>
            <a:ext cx="496006" cy="496006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8" name="Google Shape;278;p16"/>
          <p:cNvCxnSpPr/>
          <p:nvPr/>
        </p:nvCxnSpPr>
        <p:spPr>
          <a:xfrm>
            <a:off x="1026397" y="5907669"/>
            <a:ext cx="3906847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9" name="Google Shape;279;p16"/>
          <p:cNvSpPr txBox="1"/>
          <p:nvPr/>
        </p:nvSpPr>
        <p:spPr>
          <a:xfrm>
            <a:off x="1081800" y="1312510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conversation again and answer the questions by circling A, B, or C.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/>
          <p:nvPr/>
        </p:nvSpPr>
        <p:spPr>
          <a:xfrm>
            <a:off x="725424" y="2075754"/>
            <a:ext cx="9116362" cy="2492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Where is the school?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city.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countryside.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Phong’s neighbourhood.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88" name="Google Shape;28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7"/>
          <p:cNvSpPr/>
          <p:nvPr/>
        </p:nvSpPr>
        <p:spPr>
          <a:xfrm>
            <a:off x="628983" y="4009166"/>
            <a:ext cx="496006" cy="496006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7"/>
          <p:cNvSpPr txBox="1"/>
          <p:nvPr/>
        </p:nvSpPr>
        <p:spPr>
          <a:xfrm>
            <a:off x="1081800" y="1312510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conversation again and answer the questions by circling A, B, or C.</a:t>
            </a:r>
            <a:endParaRPr/>
          </a:p>
        </p:txBody>
      </p:sp>
      <p:sp>
        <p:nvSpPr>
          <p:cNvPr id="292" name="Google Shape;292;p17"/>
          <p:cNvSpPr/>
          <p:nvPr/>
        </p:nvSpPr>
        <p:spPr>
          <a:xfrm>
            <a:off x="302431" y="4768349"/>
            <a:ext cx="10331703" cy="830997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great! I think that’s one of the best schools in my neighbourhood. Who is going with you and when?</a:t>
            </a:r>
            <a:endParaRPr/>
          </a:p>
        </p:txBody>
      </p:sp>
      <p:cxnSp>
        <p:nvCxnSpPr>
          <p:cNvPr id="293" name="Google Shape;293;p17"/>
          <p:cNvCxnSpPr/>
          <p:nvPr/>
        </p:nvCxnSpPr>
        <p:spPr>
          <a:xfrm>
            <a:off x="3128520" y="5144939"/>
            <a:ext cx="7166548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"/>
          <p:cNvSpPr/>
          <p:nvPr/>
        </p:nvSpPr>
        <p:spPr>
          <a:xfrm>
            <a:off x="719401" y="2076903"/>
            <a:ext cx="6096000" cy="2492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are they going?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morning.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afternoon.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 noon.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02" name="Google Shape;30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8"/>
          <p:cNvSpPr/>
          <p:nvPr/>
        </p:nvSpPr>
        <p:spPr>
          <a:xfrm>
            <a:off x="657215" y="3403972"/>
            <a:ext cx="496006" cy="496006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8"/>
          <p:cNvSpPr txBox="1"/>
          <p:nvPr/>
        </p:nvSpPr>
        <p:spPr>
          <a:xfrm>
            <a:off x="1081800" y="1312510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conversation again and answer the questions by circling A, B, or C.</a:t>
            </a:r>
            <a:endParaRPr/>
          </a:p>
        </p:txBody>
      </p:sp>
      <p:sp>
        <p:nvSpPr>
          <p:cNvPr id="306" name="Google Shape;306;p18"/>
          <p:cNvSpPr/>
          <p:nvPr/>
        </p:nvSpPr>
        <p:spPr>
          <a:xfrm>
            <a:off x="487067" y="4712889"/>
            <a:ext cx="10238307" cy="1200329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great! I think that’s one of the best schools in my neighbourhood. Who is going with you and when?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My teacher and my classmates. We’re going in the afternoon.</a:t>
            </a:r>
            <a:endParaRPr/>
          </a:p>
        </p:txBody>
      </p:sp>
      <p:cxnSp>
        <p:nvCxnSpPr>
          <p:cNvPr id="307" name="Google Shape;307;p18"/>
          <p:cNvCxnSpPr/>
          <p:nvPr/>
        </p:nvCxnSpPr>
        <p:spPr>
          <a:xfrm>
            <a:off x="5011270" y="5845484"/>
            <a:ext cx="3613441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"/>
          <p:cNvSpPr/>
          <p:nvPr/>
        </p:nvSpPr>
        <p:spPr>
          <a:xfrm>
            <a:off x="8332011" y="5213191"/>
            <a:ext cx="3266205" cy="646331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316" name="Google Shape;31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9"/>
          <p:cNvSpPr/>
          <p:nvPr/>
        </p:nvSpPr>
        <p:spPr>
          <a:xfrm>
            <a:off x="985546" y="5262286"/>
            <a:ext cx="2363581" cy="589072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9"/>
          <p:cNvSpPr txBox="1"/>
          <p:nvPr/>
        </p:nvSpPr>
        <p:spPr>
          <a:xfrm>
            <a:off x="1754997" y="5167788"/>
            <a:ext cx="159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gym</a:t>
            </a:r>
            <a:endParaRPr/>
          </a:p>
        </p:txBody>
      </p:sp>
      <p:sp>
        <p:nvSpPr>
          <p:cNvPr id="320" name="Google Shape;320;p19"/>
          <p:cNvSpPr txBox="1"/>
          <p:nvPr/>
        </p:nvSpPr>
        <p:spPr>
          <a:xfrm>
            <a:off x="1086434" y="1320623"/>
            <a:ext cx="81478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these places, using the words and phrases from the box.</a:t>
            </a:r>
            <a:endParaRPr/>
          </a:p>
        </p:txBody>
      </p:sp>
      <p:pic>
        <p:nvPicPr>
          <p:cNvPr id="321" name="Google Shape;32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5659" y="2439253"/>
            <a:ext cx="3578113" cy="2596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66492" y="2439253"/>
            <a:ext cx="3619476" cy="2596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58688" y="2439253"/>
            <a:ext cx="3612853" cy="2596213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9"/>
          <p:cNvSpPr/>
          <p:nvPr/>
        </p:nvSpPr>
        <p:spPr>
          <a:xfrm>
            <a:off x="4585895" y="5262286"/>
            <a:ext cx="3266205" cy="589072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9"/>
          <p:cNvSpPr txBox="1"/>
          <p:nvPr/>
        </p:nvSpPr>
        <p:spPr>
          <a:xfrm>
            <a:off x="4963859" y="5167791"/>
            <a:ext cx="2510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computer room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9"/>
          <p:cNvSpPr txBox="1"/>
          <p:nvPr/>
        </p:nvSpPr>
        <p:spPr>
          <a:xfrm>
            <a:off x="8858059" y="5167787"/>
            <a:ext cx="2391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school garden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2065900" y="2502025"/>
            <a:ext cx="7032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A visit to Binh Minh Lower Secondary School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549050" y="237700"/>
            <a:ext cx="1414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3327149" y="229764"/>
            <a:ext cx="688699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VISIT TO A SCHOOL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/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38949" y="2916371"/>
            <a:ext cx="3088072" cy="3941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24023" y="2931734"/>
            <a:ext cx="2510552" cy="1258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334" name="Google Shape;33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0"/>
          <p:cNvSpPr txBox="1"/>
          <p:nvPr/>
        </p:nvSpPr>
        <p:spPr>
          <a:xfrm>
            <a:off x="1086434" y="1320623"/>
            <a:ext cx="81478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these places, using the words and phrases from the box.</a:t>
            </a:r>
            <a:endParaRPr/>
          </a:p>
        </p:txBody>
      </p:sp>
      <p:pic>
        <p:nvPicPr>
          <p:cNvPr id="337" name="Google Shape;337;p20"/>
          <p:cNvPicPr preferRelativeResize="0"/>
          <p:nvPr/>
        </p:nvPicPr>
        <p:blipFill rotWithShape="1">
          <a:blip r:embed="rId4">
            <a:alphaModFix/>
          </a:blip>
          <a:srcRect b="0" l="0" r="0" t="544"/>
          <a:stretch/>
        </p:blipFill>
        <p:spPr>
          <a:xfrm>
            <a:off x="827500" y="2246488"/>
            <a:ext cx="4907256" cy="3128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0"/>
          <p:cNvPicPr preferRelativeResize="0"/>
          <p:nvPr/>
        </p:nvPicPr>
        <p:blipFill rotWithShape="1">
          <a:blip r:embed="rId5">
            <a:alphaModFix/>
          </a:blip>
          <a:srcRect b="0" l="-1" r="640" t="544"/>
          <a:stretch/>
        </p:blipFill>
        <p:spPr>
          <a:xfrm>
            <a:off x="6646509" y="2246488"/>
            <a:ext cx="4693943" cy="312851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0"/>
          <p:cNvSpPr/>
          <p:nvPr/>
        </p:nvSpPr>
        <p:spPr>
          <a:xfrm>
            <a:off x="1927792" y="5544671"/>
            <a:ext cx="2363581" cy="646331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0"/>
          <p:cNvSpPr txBox="1"/>
          <p:nvPr/>
        </p:nvSpPr>
        <p:spPr>
          <a:xfrm>
            <a:off x="2302540" y="5450148"/>
            <a:ext cx="2034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playground</a:t>
            </a:r>
            <a:endParaRPr/>
          </a:p>
        </p:txBody>
      </p:sp>
      <p:sp>
        <p:nvSpPr>
          <p:cNvPr id="341" name="Google Shape;341;p20"/>
          <p:cNvSpPr/>
          <p:nvPr/>
        </p:nvSpPr>
        <p:spPr>
          <a:xfrm>
            <a:off x="7916118" y="5601930"/>
            <a:ext cx="2663165" cy="646331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0"/>
          <p:cNvSpPr txBox="1"/>
          <p:nvPr/>
        </p:nvSpPr>
        <p:spPr>
          <a:xfrm>
            <a:off x="8266848" y="5544682"/>
            <a:ext cx="2269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school library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1"/>
          <p:cNvSpPr txBox="1"/>
          <p:nvPr/>
        </p:nvSpPr>
        <p:spPr>
          <a:xfrm>
            <a:off x="1097722" y="1320623"/>
            <a:ext cx="787694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following sentences with the words in the box.</a:t>
            </a:r>
            <a:endParaRPr/>
          </a:p>
        </p:txBody>
      </p:sp>
      <p:sp>
        <p:nvSpPr>
          <p:cNvPr id="349" name="Google Shape;349;p2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351" name="Google Shape;35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3" name="Google Shape;353;p21"/>
          <p:cNvGrpSpPr/>
          <p:nvPr/>
        </p:nvGrpSpPr>
        <p:grpSpPr>
          <a:xfrm>
            <a:off x="1661126" y="1989970"/>
            <a:ext cx="8869745" cy="985527"/>
            <a:chOff x="447468" y="457"/>
            <a:chExt cx="8869745" cy="985527"/>
          </a:xfrm>
        </p:grpSpPr>
        <p:sp>
          <p:nvSpPr>
            <p:cNvPr id="354" name="Google Shape;354;p21"/>
            <p:cNvSpPr/>
            <p:nvPr/>
          </p:nvSpPr>
          <p:spPr>
            <a:xfrm>
              <a:off x="447468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1"/>
            <p:cNvSpPr txBox="1"/>
            <p:nvPr/>
          </p:nvSpPr>
          <p:spPr>
            <a:xfrm>
              <a:off x="447468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computer room</a:t>
              </a:r>
              <a:endParaRPr/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2254268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1"/>
            <p:cNvSpPr txBox="1"/>
            <p:nvPr/>
          </p:nvSpPr>
          <p:spPr>
            <a:xfrm>
              <a:off x="2254268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school library</a:t>
              </a:r>
              <a:endParaRPr/>
            </a:p>
          </p:txBody>
        </p:sp>
        <p:sp>
          <p:nvSpPr>
            <p:cNvPr id="358" name="Google Shape;358;p21"/>
            <p:cNvSpPr/>
            <p:nvPr/>
          </p:nvSpPr>
          <p:spPr>
            <a:xfrm>
              <a:off x="4061068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1"/>
            <p:cNvSpPr txBox="1"/>
            <p:nvPr/>
          </p:nvSpPr>
          <p:spPr>
            <a:xfrm>
              <a:off x="4061068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school garden</a:t>
              </a:r>
              <a:endParaRPr/>
            </a:p>
          </p:txBody>
        </p:sp>
        <p:sp>
          <p:nvSpPr>
            <p:cNvPr id="360" name="Google Shape;360;p21"/>
            <p:cNvSpPr/>
            <p:nvPr/>
          </p:nvSpPr>
          <p:spPr>
            <a:xfrm>
              <a:off x="5867868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1"/>
            <p:cNvSpPr txBox="1"/>
            <p:nvPr/>
          </p:nvSpPr>
          <p:spPr>
            <a:xfrm>
              <a:off x="5867868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playground</a:t>
              </a:r>
              <a:endParaRPr/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7674668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1"/>
            <p:cNvSpPr txBox="1"/>
            <p:nvPr/>
          </p:nvSpPr>
          <p:spPr>
            <a:xfrm>
              <a:off x="7674668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gym</a:t>
              </a:r>
              <a:endParaRPr/>
            </a:p>
          </p:txBody>
        </p:sp>
      </p:grpSp>
      <p:sp>
        <p:nvSpPr>
          <p:cNvPr id="364" name="Google Shape;364;p21"/>
          <p:cNvSpPr/>
          <p:nvPr/>
        </p:nvSpPr>
        <p:spPr>
          <a:xfrm>
            <a:off x="628983" y="3273941"/>
            <a:ext cx="11491962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school </a:t>
            </a:r>
            <a:r>
              <a:rPr lang="en-US" sz="240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_______________ 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very small, so not many children can play in it.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learn how to use the Internet in the</a:t>
            </a:r>
            <a:r>
              <a:rPr lang="en-US" sz="240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 _______________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twice a week.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They have school meetings in the </a:t>
            </a:r>
            <a:r>
              <a:rPr lang="en-US" sz="240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_______________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it rains.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There are a lot of books, magazines, and newspapers in the </a:t>
            </a:r>
            <a:r>
              <a:rPr lang="en-US" sz="240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_______________.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Our class usually waters the vegetables in the </a:t>
            </a:r>
            <a:r>
              <a:rPr lang="en-US" sz="240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_______________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Friday afternoons.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1"/>
          <p:cNvSpPr/>
          <p:nvPr/>
        </p:nvSpPr>
        <p:spPr>
          <a:xfrm>
            <a:off x="2801074" y="3183169"/>
            <a:ext cx="162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playground</a:t>
            </a:r>
            <a:endParaRPr/>
          </a:p>
        </p:txBody>
      </p:sp>
      <p:sp>
        <p:nvSpPr>
          <p:cNvPr id="366" name="Google Shape;366;p21"/>
          <p:cNvSpPr/>
          <p:nvPr/>
        </p:nvSpPr>
        <p:spPr>
          <a:xfrm>
            <a:off x="6015520" y="3795284"/>
            <a:ext cx="217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computer room</a:t>
            </a:r>
            <a:endParaRPr/>
          </a:p>
        </p:txBody>
      </p:sp>
      <p:sp>
        <p:nvSpPr>
          <p:cNvPr id="367" name="Google Shape;367;p21"/>
          <p:cNvSpPr/>
          <p:nvPr/>
        </p:nvSpPr>
        <p:spPr>
          <a:xfrm>
            <a:off x="5886736" y="4339262"/>
            <a:ext cx="7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gym</a:t>
            </a:r>
            <a:endParaRPr/>
          </a:p>
        </p:txBody>
      </p:sp>
      <p:sp>
        <p:nvSpPr>
          <p:cNvPr id="368" name="Google Shape;368;p21"/>
          <p:cNvSpPr/>
          <p:nvPr/>
        </p:nvSpPr>
        <p:spPr>
          <a:xfrm>
            <a:off x="8677717" y="4800960"/>
            <a:ext cx="1902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school library</a:t>
            </a:r>
            <a:endParaRPr/>
          </a:p>
        </p:txBody>
      </p:sp>
      <p:sp>
        <p:nvSpPr>
          <p:cNvPr id="369" name="Google Shape;369;p21"/>
          <p:cNvSpPr/>
          <p:nvPr/>
        </p:nvSpPr>
        <p:spPr>
          <a:xfrm>
            <a:off x="6875880" y="5389199"/>
            <a:ext cx="1959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school garden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2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2"/>
          <p:cNvSpPr/>
          <p:nvPr/>
        </p:nvSpPr>
        <p:spPr>
          <a:xfrm>
            <a:off x="3977081" y="5090340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2"/>
          <p:cNvSpPr/>
          <p:nvPr/>
        </p:nvSpPr>
        <p:spPr>
          <a:xfrm>
            <a:off x="568033" y="1256192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2"/>
          <p:cNvSpPr/>
          <p:nvPr/>
        </p:nvSpPr>
        <p:spPr>
          <a:xfrm>
            <a:off x="3035197" y="2111819"/>
            <a:ext cx="1883767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2"/>
          <p:cNvSpPr/>
          <p:nvPr/>
        </p:nvSpPr>
        <p:spPr>
          <a:xfrm>
            <a:off x="568032" y="3597146"/>
            <a:ext cx="1883767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2"/>
          <p:cNvSpPr/>
          <p:nvPr/>
        </p:nvSpPr>
        <p:spPr>
          <a:xfrm>
            <a:off x="3021191" y="5037307"/>
            <a:ext cx="1883766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2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2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22"/>
          <p:cNvSpPr/>
          <p:nvPr/>
        </p:nvSpPr>
        <p:spPr>
          <a:xfrm>
            <a:off x="5574527" y="2881839"/>
            <a:ext cx="5465180" cy="2086019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conversation again and answer the questions by circling A, B, or C.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Name the places, using the words and phrases from the box.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following sentences with the phrases in Task 3.</a:t>
            </a:r>
            <a:endParaRPr/>
          </a:p>
        </p:txBody>
      </p:sp>
      <p:sp>
        <p:nvSpPr>
          <p:cNvPr id="383" name="Google Shape;383;p22"/>
          <p:cNvSpPr/>
          <p:nvPr/>
        </p:nvSpPr>
        <p:spPr>
          <a:xfrm>
            <a:off x="5585947" y="5022528"/>
            <a:ext cx="5465179" cy="68496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Work in pairs. Ask and answer questions about Nick’s timetable, using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4" name="Google Shape;384;p22"/>
          <p:cNvCxnSpPr>
            <a:stCxn id="376" idx="3"/>
            <a:endCxn id="377" idx="0"/>
          </p:cNvCxnSpPr>
          <p:nvPr/>
        </p:nvCxnSpPr>
        <p:spPr>
          <a:xfrm>
            <a:off x="2451800" y="1583729"/>
            <a:ext cx="1525200" cy="5280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85" name="Google Shape;385;p22"/>
          <p:cNvCxnSpPr>
            <a:stCxn id="377" idx="1"/>
            <a:endCxn id="378" idx="0"/>
          </p:cNvCxnSpPr>
          <p:nvPr/>
        </p:nvCxnSpPr>
        <p:spPr>
          <a:xfrm flipH="1">
            <a:off x="1509997" y="2439521"/>
            <a:ext cx="1525200" cy="11577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86" name="Google Shape;386;p22"/>
          <p:cNvCxnSpPr>
            <a:stCxn id="378" idx="3"/>
            <a:endCxn id="379" idx="0"/>
          </p:cNvCxnSpPr>
          <p:nvPr/>
        </p:nvCxnSpPr>
        <p:spPr>
          <a:xfrm>
            <a:off x="2451799" y="3924848"/>
            <a:ext cx="1511400" cy="11124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87" name="Google Shape;387;p22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8" name="Google Shape;38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22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3"/>
          <p:cNvSpPr txBox="1"/>
          <p:nvPr/>
        </p:nvSpPr>
        <p:spPr>
          <a:xfrm>
            <a:off x="1092883" y="1177042"/>
            <a:ext cx="1024116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Ask and answer questions about Nick’s timetable, using </a:t>
            </a:r>
            <a:r>
              <a:rPr b="1"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b="1"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where.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98" name="Google Shape;39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2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sp>
        <p:nvSpPr>
          <p:cNvPr id="400" name="Google Shape;400;p23"/>
          <p:cNvSpPr/>
          <p:nvPr/>
        </p:nvSpPr>
        <p:spPr>
          <a:xfrm>
            <a:off x="719294" y="4827545"/>
            <a:ext cx="60960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br>
              <a:rPr lang="en-US" sz="2400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does Nick have maths?</a:t>
            </a:r>
            <a:b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At 8 a.m. on Monday, Tuesday, and Friday.</a:t>
            </a:r>
            <a:b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And </a:t>
            </a:r>
            <a:r>
              <a:rPr b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does he have it?</a:t>
            </a:r>
            <a:b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In his classroom, room 302.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aphicFrame>
        <p:nvGraphicFramePr>
          <p:cNvPr id="401" name="Google Shape;401;p23"/>
          <p:cNvGraphicFramePr/>
          <p:nvPr/>
        </p:nvGraphicFramePr>
        <p:xfrm>
          <a:off x="719294" y="20461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{CBBACE4C-0F27-4020-BDA4-7AD3370B0804}</a:tableStyleId>
              </a:tblPr>
              <a:tblGrid>
                <a:gridCol w="3184350"/>
                <a:gridCol w="4448550"/>
                <a:gridCol w="31304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Subject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Time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Place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48C0B6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Maths</a:t>
                      </a:r>
                      <a:endParaRPr sz="2400"/>
                    </a:p>
                  </a:txBody>
                  <a:tcPr marT="45725" marB="45725" marR="91450" marL="91450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8 a.m. Monday, Tuesday, Friday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Classroom (room 302)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BEAF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Biology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9 a.m. Thursday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Science lab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BEAF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Information Technology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 p.m. Wednesday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Computer room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BEAF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Physical Education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3 p.m. Monday, Thursday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School gym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BEAF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History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3:30 p.m. Tuesday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School library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BEA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4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4"/>
          <p:cNvSpPr/>
          <p:nvPr/>
        </p:nvSpPr>
        <p:spPr>
          <a:xfrm>
            <a:off x="3977081" y="5090340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24"/>
          <p:cNvSpPr/>
          <p:nvPr/>
        </p:nvSpPr>
        <p:spPr>
          <a:xfrm>
            <a:off x="568033" y="1256192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4"/>
          <p:cNvSpPr/>
          <p:nvPr/>
        </p:nvSpPr>
        <p:spPr>
          <a:xfrm>
            <a:off x="3035197" y="2111819"/>
            <a:ext cx="1883767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4"/>
          <p:cNvSpPr/>
          <p:nvPr/>
        </p:nvSpPr>
        <p:spPr>
          <a:xfrm>
            <a:off x="568032" y="3597146"/>
            <a:ext cx="1883767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4"/>
          <p:cNvSpPr/>
          <p:nvPr/>
        </p:nvSpPr>
        <p:spPr>
          <a:xfrm>
            <a:off x="3021191" y="5037307"/>
            <a:ext cx="1883766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4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4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4"/>
          <p:cNvSpPr/>
          <p:nvPr/>
        </p:nvSpPr>
        <p:spPr>
          <a:xfrm>
            <a:off x="5574527" y="2881839"/>
            <a:ext cx="5465180" cy="2086019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conversation again and answer the questions by circling A, B, or C.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Name the places, using the words and phrases from the box.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following sentences with the phrases in Task 3.</a:t>
            </a:r>
            <a:endParaRPr/>
          </a:p>
        </p:txBody>
      </p:sp>
      <p:sp>
        <p:nvSpPr>
          <p:cNvPr id="415" name="Google Shape;415;p24"/>
          <p:cNvSpPr/>
          <p:nvPr/>
        </p:nvSpPr>
        <p:spPr>
          <a:xfrm>
            <a:off x="5585947" y="5022528"/>
            <a:ext cx="5465179" cy="68496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Work in pairs. Ask and answer questions about Nick’s timetable, using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6" name="Google Shape;416;p24"/>
          <p:cNvCxnSpPr>
            <a:stCxn id="408" idx="3"/>
            <a:endCxn id="409" idx="0"/>
          </p:cNvCxnSpPr>
          <p:nvPr/>
        </p:nvCxnSpPr>
        <p:spPr>
          <a:xfrm>
            <a:off x="2451800" y="1583729"/>
            <a:ext cx="1525200" cy="5280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17" name="Google Shape;417;p24"/>
          <p:cNvCxnSpPr>
            <a:stCxn id="409" idx="1"/>
            <a:endCxn id="410" idx="0"/>
          </p:cNvCxnSpPr>
          <p:nvPr/>
        </p:nvCxnSpPr>
        <p:spPr>
          <a:xfrm flipH="1">
            <a:off x="1509997" y="2439521"/>
            <a:ext cx="1525200" cy="11577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18" name="Google Shape;418;p24"/>
          <p:cNvCxnSpPr>
            <a:stCxn id="410" idx="3"/>
            <a:endCxn id="411" idx="0"/>
          </p:cNvCxnSpPr>
          <p:nvPr/>
        </p:nvCxnSpPr>
        <p:spPr>
          <a:xfrm>
            <a:off x="2451799" y="3924848"/>
            <a:ext cx="1511400" cy="11124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19" name="Google Shape;419;p2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0" name="Google Shape;42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4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24"/>
          <p:cNvSpPr/>
          <p:nvPr/>
        </p:nvSpPr>
        <p:spPr>
          <a:xfrm>
            <a:off x="526967" y="5785542"/>
            <a:ext cx="1878130" cy="65540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3" name="Google Shape;423;p24"/>
          <p:cNvCxnSpPr>
            <a:stCxn id="411" idx="1"/>
            <a:endCxn id="422" idx="0"/>
          </p:cNvCxnSpPr>
          <p:nvPr/>
        </p:nvCxnSpPr>
        <p:spPr>
          <a:xfrm flipH="1">
            <a:off x="1465991" y="5365009"/>
            <a:ext cx="1555200" cy="4206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24" name="Google Shape;424;p24"/>
          <p:cNvSpPr/>
          <p:nvPr/>
        </p:nvSpPr>
        <p:spPr>
          <a:xfrm>
            <a:off x="5594317" y="5776099"/>
            <a:ext cx="5465179" cy="68496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5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431" name="Google Shape;431;p2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2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433" name="Google Shape;43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2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5" name="Google Shape;435;p25"/>
          <p:cNvGrpSpPr/>
          <p:nvPr/>
        </p:nvGrpSpPr>
        <p:grpSpPr>
          <a:xfrm>
            <a:off x="2333104" y="2003582"/>
            <a:ext cx="7073207" cy="4054177"/>
            <a:chOff x="0" y="2986"/>
            <a:chExt cx="7073207" cy="4054177"/>
          </a:xfrm>
        </p:grpSpPr>
        <p:sp>
          <p:nvSpPr>
            <p:cNvPr id="436" name="Google Shape;436;p25"/>
            <p:cNvSpPr/>
            <p:nvPr/>
          </p:nvSpPr>
          <p:spPr>
            <a:xfrm>
              <a:off x="0" y="2188865"/>
              <a:ext cx="7073207" cy="1868298"/>
            </a:xfrm>
            <a:prstGeom prst="roundRect">
              <a:avLst>
                <a:gd fmla="val 10000" name="adj"/>
              </a:avLst>
            </a:prstGeom>
            <a:solidFill>
              <a:srgbClr val="FFE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5"/>
            <p:cNvSpPr txBox="1"/>
            <p:nvPr/>
          </p:nvSpPr>
          <p:spPr>
            <a:xfrm>
              <a:off x="0" y="2188865"/>
              <a:ext cx="2121962" cy="18682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6225" lIns="206225" spcFirstLastPara="1" rIns="206225" wrap="square" tIns="206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/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0" y="2986"/>
              <a:ext cx="7073207" cy="1868298"/>
            </a:xfrm>
            <a:prstGeom prst="roundRect">
              <a:avLst>
                <a:gd fmla="val 10000" name="adj"/>
              </a:avLst>
            </a:prstGeom>
            <a:solidFill>
              <a:srgbClr val="FFE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5"/>
            <p:cNvSpPr txBox="1"/>
            <p:nvPr/>
          </p:nvSpPr>
          <p:spPr>
            <a:xfrm>
              <a:off x="0" y="2986"/>
              <a:ext cx="2121962" cy="18682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6225" lIns="206225" spcFirstLastPara="1" rIns="206225" wrap="square" tIns="206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Topic of the unit</a:t>
              </a:r>
              <a:endParaRPr/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3335924" y="161776"/>
              <a:ext cx="2381855" cy="1587903"/>
            </a:xfrm>
            <a:prstGeom prst="roundRect">
              <a:avLst>
                <a:gd fmla="val 10000" name="adj"/>
              </a:avLst>
            </a:prstGeom>
            <a:solidFill>
              <a:schemeClr val="accent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5"/>
            <p:cNvSpPr txBox="1"/>
            <p:nvPr/>
          </p:nvSpPr>
          <p:spPr>
            <a:xfrm>
              <a:off x="3382432" y="208284"/>
              <a:ext cx="2288839" cy="1494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0000" lIns="160000" spcFirstLastPara="1" rIns="160000" wrap="square" tIns="16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 visit to a school</a:t>
              </a:r>
              <a:endParaRPr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4481132" y="1749680"/>
              <a:ext cx="91440" cy="63516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443" name="Google Shape;443;p25"/>
            <p:cNvSpPr/>
            <p:nvPr/>
          </p:nvSpPr>
          <p:spPr>
            <a:xfrm>
              <a:off x="3335924" y="2384841"/>
              <a:ext cx="2381855" cy="1587903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5"/>
            <p:cNvSpPr txBox="1"/>
            <p:nvPr/>
          </p:nvSpPr>
          <p:spPr>
            <a:xfrm>
              <a:off x="3382432" y="2431349"/>
              <a:ext cx="2288839" cy="1494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0000" lIns="160000" spcFirstLastPara="1" rIns="160000" wrap="square" tIns="16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School facilities</a:t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6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451" name="Google Shape;451;p2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453" name="Google Shape;45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2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6"/>
          <p:cNvSpPr txBox="1"/>
          <p:nvPr/>
        </p:nvSpPr>
        <p:spPr>
          <a:xfrm>
            <a:off x="1451956" y="2272146"/>
            <a:ext cx="774746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Exercises in Workbook.</a:t>
            </a:r>
            <a:endParaRPr/>
          </a:p>
        </p:txBody>
      </p:sp>
      <p:pic>
        <p:nvPicPr>
          <p:cNvPr id="456" name="Google Shape;45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60099" y="3025422"/>
            <a:ext cx="3078637" cy="3078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27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Fanpage: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facebook.com/sachmem.vn/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1823258" y="1914652"/>
            <a:ext cx="9770226" cy="2610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topic of the unit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lexical items: school activities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language features that are covered in the unit.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3977081" y="5090340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568033" y="1256192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3035197" y="2111819"/>
            <a:ext cx="1883767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568032" y="3597146"/>
            <a:ext cx="1883767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3021191" y="5037307"/>
            <a:ext cx="1883766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5574527" y="2881839"/>
            <a:ext cx="5465180" cy="2086019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conversation again and answer the questions by circling A, B, or C.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Name the places, using the words and phrases from the box.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following sentences with the phrases in Task 3.</a:t>
            </a:r>
            <a:endParaRPr/>
          </a:p>
        </p:txBody>
      </p:sp>
      <p:sp>
        <p:nvSpPr>
          <p:cNvPr id="127" name="Google Shape;127;p4"/>
          <p:cNvSpPr/>
          <p:nvPr/>
        </p:nvSpPr>
        <p:spPr>
          <a:xfrm>
            <a:off x="5585947" y="5022528"/>
            <a:ext cx="5465179" cy="68496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Work in pairs. Ask and answer questions about Nick’s timetable, using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8" name="Google Shape;128;p4"/>
          <p:cNvCxnSpPr>
            <a:stCxn id="120" idx="3"/>
            <a:endCxn id="121" idx="0"/>
          </p:cNvCxnSpPr>
          <p:nvPr/>
        </p:nvCxnSpPr>
        <p:spPr>
          <a:xfrm>
            <a:off x="2451800" y="1583729"/>
            <a:ext cx="1525200" cy="5280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29" name="Google Shape;129;p4"/>
          <p:cNvCxnSpPr>
            <a:stCxn id="121" idx="1"/>
            <a:endCxn id="122" idx="0"/>
          </p:cNvCxnSpPr>
          <p:nvPr/>
        </p:nvCxnSpPr>
        <p:spPr>
          <a:xfrm flipH="1">
            <a:off x="1509997" y="2439521"/>
            <a:ext cx="1525200" cy="11577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0" name="Google Shape;130;p4"/>
          <p:cNvCxnSpPr>
            <a:stCxn id="122" idx="3"/>
            <a:endCxn id="123" idx="0"/>
          </p:cNvCxnSpPr>
          <p:nvPr/>
        </p:nvCxnSpPr>
        <p:spPr>
          <a:xfrm>
            <a:off x="2451799" y="3924848"/>
            <a:ext cx="1511400" cy="11124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1" name="Google Shape;131;p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26967" y="5785542"/>
            <a:ext cx="1878130" cy="65540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" name="Google Shape;135;p4"/>
          <p:cNvCxnSpPr>
            <a:stCxn id="123" idx="1"/>
            <a:endCxn id="134" idx="0"/>
          </p:cNvCxnSpPr>
          <p:nvPr/>
        </p:nvCxnSpPr>
        <p:spPr>
          <a:xfrm flipH="1">
            <a:off x="1465991" y="5365009"/>
            <a:ext cx="1555200" cy="4206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6" name="Google Shape;136;p4"/>
          <p:cNvSpPr/>
          <p:nvPr/>
        </p:nvSpPr>
        <p:spPr>
          <a:xfrm>
            <a:off x="5594317" y="5776099"/>
            <a:ext cx="5465179" cy="68496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568033" y="1256192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6164286" y="2986422"/>
            <a:ext cx="5223725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introduce the topic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lead in the lesson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4751" y="2516064"/>
            <a:ext cx="4088508" cy="298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4702450" y="1828551"/>
            <a:ext cx="6542100" cy="4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i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did you see when you first came to our school?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i="1" lang="en-US" sz="2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did you feel?</a:t>
            </a:r>
            <a:endParaRPr/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i="1" sz="28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i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Have you ever </a:t>
            </a:r>
            <a:r>
              <a:rPr i="1" lang="en-US" sz="2800">
                <a:latin typeface="Calibri"/>
                <a:ea typeface="Calibri"/>
                <a:cs typeface="Calibri"/>
                <a:sym typeface="Calibri"/>
              </a:rPr>
              <a:t>had</a:t>
            </a:r>
            <a:r>
              <a:rPr i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visit to Chu Van An L</a:t>
            </a:r>
            <a:r>
              <a:rPr i="1" lang="en-US" sz="2800">
                <a:latin typeface="Calibri"/>
                <a:ea typeface="Calibri"/>
                <a:cs typeface="Calibri"/>
                <a:sym typeface="Calibri"/>
              </a:rPr>
              <a:t>ower </a:t>
            </a:r>
            <a:r>
              <a:rPr i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Secondary school (</a:t>
            </a:r>
            <a:r>
              <a:rPr i="1" lang="en-US" sz="2800">
                <a:latin typeface="Calibri"/>
                <a:ea typeface="Calibri"/>
                <a:cs typeface="Calibri"/>
                <a:sym typeface="Calibri"/>
              </a:rPr>
              <a:t>or a famous school in your area)</a:t>
            </a:r>
            <a:r>
              <a:rPr i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8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nvestigating Authentic Questions — Learning in Hand with Tony Vincent" id="157" name="Google Shape;15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0488" y="2458219"/>
            <a:ext cx="3181700" cy="2100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5185417" y="3824593"/>
            <a:ext cx="654212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i="1"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girl doing?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i="1" lang="en-US" sz="32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are they talking about?</a:t>
            </a:r>
            <a:endParaRPr/>
          </a:p>
        </p:txBody>
      </p:sp>
      <p:pic>
        <p:nvPicPr>
          <p:cNvPr id="166" name="Google Shape;16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" y="1285545"/>
            <a:ext cx="4378364" cy="5588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78362" y="1275434"/>
            <a:ext cx="3716143" cy="1863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8"/>
          <p:cNvSpPr/>
          <p:nvPr/>
        </p:nvSpPr>
        <p:spPr>
          <a:xfrm>
            <a:off x="568033" y="1256192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8"/>
          <p:cNvSpPr/>
          <p:nvPr/>
        </p:nvSpPr>
        <p:spPr>
          <a:xfrm>
            <a:off x="3035197" y="2111819"/>
            <a:ext cx="1883767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8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8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7" name="Google Shape;177;p8"/>
          <p:cNvCxnSpPr>
            <a:stCxn id="173" idx="3"/>
            <a:endCxn id="174" idx="0"/>
          </p:cNvCxnSpPr>
          <p:nvPr/>
        </p:nvCxnSpPr>
        <p:spPr>
          <a:xfrm>
            <a:off x="2451800" y="1583729"/>
            <a:ext cx="1525200" cy="5280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78" name="Google Shape;178;p8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8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8"/>
          <p:cNvSpPr/>
          <p:nvPr/>
        </p:nvSpPr>
        <p:spPr>
          <a:xfrm>
            <a:off x="5649265" y="3344122"/>
            <a:ext cx="551901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provide students with vocabulary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students prepare for the listening and reading tasks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Vocabulary Growth From 18 to 24 Months of Age in Children With and Without  Repaired Cleft Palate | Journal of Speech, Language, and Hearing Research" id="182" name="Google Shape;18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0044" y="3577286"/>
            <a:ext cx="5048446" cy="2524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 txBox="1"/>
          <p:nvPr/>
        </p:nvSpPr>
        <p:spPr>
          <a:xfrm>
            <a:off x="523325" y="1691255"/>
            <a:ext cx="61455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4800"/>
              <a:buFont typeface="Arial"/>
              <a:buNone/>
            </a:pPr>
            <a:r>
              <a:rPr b="1" lang="en-US" sz="48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lower secondary school</a:t>
            </a:r>
            <a:endParaRPr b="1" sz="40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9"/>
          <p:cNvSpPr/>
          <p:nvPr/>
        </p:nvSpPr>
        <p:spPr>
          <a:xfrm>
            <a:off x="811882" y="4465558"/>
            <a:ext cx="524264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trường trung học cơ sở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9"/>
          <p:cNvSpPr/>
          <p:nvPr/>
        </p:nvSpPr>
        <p:spPr>
          <a:xfrm>
            <a:off x="460075" y="3190115"/>
            <a:ext cx="61401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/ˈləʊər ˈsekəndrɪ skuːl/ </a:t>
            </a:r>
            <a:endParaRPr/>
          </a:p>
        </p:txBody>
      </p:sp>
      <p:pic>
        <p:nvPicPr>
          <p:cNvPr id="191" name="Google Shape;19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9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39037" y="2492977"/>
            <a:ext cx="4906207" cy="3685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2020-12-09T02:04:09Z</dcterms:created>
  <dc:creator>TrangDTT</dc:creator>
</cp:coreProperties>
</file>