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6" r:id="rId2"/>
    <p:sldId id="500" r:id="rId3"/>
    <p:sldId id="327" r:id="rId4"/>
    <p:sldId id="328" r:id="rId5"/>
    <p:sldId id="329" r:id="rId6"/>
    <p:sldId id="330" r:id="rId7"/>
    <p:sldId id="331" r:id="rId8"/>
    <p:sldId id="332" r:id="rId9"/>
    <p:sldId id="333" r:id="rId10"/>
    <p:sldId id="334"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 id="368" r:id="rId44"/>
    <p:sldId id="369" r:id="rId45"/>
    <p:sldId id="370" r:id="rId46"/>
    <p:sldId id="371" r:id="rId47"/>
    <p:sldId id="372" r:id="rId48"/>
    <p:sldId id="373" r:id="rId49"/>
    <p:sldId id="374" r:id="rId50"/>
    <p:sldId id="375" r:id="rId51"/>
    <p:sldId id="376" r:id="rId52"/>
    <p:sldId id="377" r:id="rId53"/>
    <p:sldId id="378" r:id="rId54"/>
    <p:sldId id="379" r:id="rId55"/>
    <p:sldId id="380" r:id="rId56"/>
    <p:sldId id="381" r:id="rId57"/>
    <p:sldId id="414" r:id="rId58"/>
    <p:sldId id="382" r:id="rId59"/>
    <p:sldId id="383" r:id="rId60"/>
    <p:sldId id="384" r:id="rId61"/>
    <p:sldId id="385" r:id="rId62"/>
    <p:sldId id="386" r:id="rId63"/>
    <p:sldId id="387" r:id="rId64"/>
    <p:sldId id="388" r:id="rId65"/>
    <p:sldId id="389" r:id="rId66"/>
    <p:sldId id="390" r:id="rId67"/>
    <p:sldId id="391" r:id="rId68"/>
    <p:sldId id="392" r:id="rId69"/>
    <p:sldId id="393" r:id="rId70"/>
    <p:sldId id="394" r:id="rId71"/>
    <p:sldId id="395" r:id="rId72"/>
    <p:sldId id="396" r:id="rId73"/>
    <p:sldId id="397" r:id="rId74"/>
    <p:sldId id="398" r:id="rId75"/>
    <p:sldId id="399" r:id="rId76"/>
    <p:sldId id="400" r:id="rId77"/>
    <p:sldId id="401" r:id="rId78"/>
    <p:sldId id="402" r:id="rId79"/>
    <p:sldId id="403" r:id="rId80"/>
    <p:sldId id="404" r:id="rId81"/>
    <p:sldId id="405" r:id="rId82"/>
    <p:sldId id="406" r:id="rId83"/>
    <p:sldId id="407" r:id="rId84"/>
    <p:sldId id="408" r:id="rId85"/>
    <p:sldId id="409" r:id="rId86"/>
    <p:sldId id="410" r:id="rId87"/>
    <p:sldId id="411" r:id="rId88"/>
    <p:sldId id="412" r:id="rId89"/>
    <p:sldId id="413" r:id="rId90"/>
    <p:sldId id="415" r:id="rId91"/>
    <p:sldId id="416" r:id="rId92"/>
    <p:sldId id="417" r:id="rId93"/>
    <p:sldId id="418" r:id="rId94"/>
    <p:sldId id="419" r:id="rId95"/>
    <p:sldId id="420" r:id="rId96"/>
    <p:sldId id="421" r:id="rId97"/>
    <p:sldId id="422" r:id="rId98"/>
    <p:sldId id="423" r:id="rId99"/>
    <p:sldId id="424" r:id="rId100"/>
    <p:sldId id="425" r:id="rId101"/>
    <p:sldId id="426" r:id="rId102"/>
    <p:sldId id="427" r:id="rId103"/>
    <p:sldId id="428" r:id="rId104"/>
    <p:sldId id="429" r:id="rId105"/>
    <p:sldId id="430" r:id="rId106"/>
    <p:sldId id="431" r:id="rId107"/>
    <p:sldId id="432" r:id="rId108"/>
    <p:sldId id="433" r:id="rId109"/>
    <p:sldId id="434" r:id="rId110"/>
    <p:sldId id="435" r:id="rId111"/>
    <p:sldId id="436" r:id="rId112"/>
    <p:sldId id="437" r:id="rId113"/>
    <p:sldId id="438" r:id="rId114"/>
    <p:sldId id="439" r:id="rId115"/>
    <p:sldId id="440" r:id="rId116"/>
    <p:sldId id="441" r:id="rId117"/>
    <p:sldId id="442" r:id="rId118"/>
    <p:sldId id="443" r:id="rId119"/>
    <p:sldId id="444" r:id="rId120"/>
    <p:sldId id="445" r:id="rId121"/>
    <p:sldId id="446" r:id="rId122"/>
    <p:sldId id="447" r:id="rId123"/>
    <p:sldId id="448" r:id="rId124"/>
    <p:sldId id="449" r:id="rId125"/>
    <p:sldId id="450" r:id="rId126"/>
    <p:sldId id="451" r:id="rId127"/>
    <p:sldId id="452" r:id="rId128"/>
    <p:sldId id="453" r:id="rId129"/>
    <p:sldId id="454" r:id="rId130"/>
    <p:sldId id="455" r:id="rId131"/>
    <p:sldId id="456" r:id="rId132"/>
    <p:sldId id="457" r:id="rId133"/>
    <p:sldId id="458" r:id="rId134"/>
    <p:sldId id="459" r:id="rId135"/>
    <p:sldId id="460" r:id="rId136"/>
    <p:sldId id="461" r:id="rId137"/>
    <p:sldId id="462" r:id="rId138"/>
    <p:sldId id="463" r:id="rId139"/>
    <p:sldId id="464" r:id="rId140"/>
    <p:sldId id="465" r:id="rId141"/>
    <p:sldId id="466" r:id="rId142"/>
    <p:sldId id="467" r:id="rId143"/>
    <p:sldId id="468" r:id="rId144"/>
    <p:sldId id="469" r:id="rId145"/>
    <p:sldId id="470" r:id="rId146"/>
    <p:sldId id="471" r:id="rId147"/>
    <p:sldId id="472" r:id="rId148"/>
    <p:sldId id="473" r:id="rId149"/>
    <p:sldId id="474" r:id="rId150"/>
    <p:sldId id="475" r:id="rId151"/>
    <p:sldId id="476" r:id="rId152"/>
    <p:sldId id="477" r:id="rId153"/>
    <p:sldId id="478" r:id="rId154"/>
    <p:sldId id="479" r:id="rId155"/>
    <p:sldId id="480" r:id="rId156"/>
    <p:sldId id="481" r:id="rId157"/>
    <p:sldId id="482" r:id="rId158"/>
    <p:sldId id="483" r:id="rId159"/>
    <p:sldId id="484" r:id="rId160"/>
    <p:sldId id="485" r:id="rId161"/>
    <p:sldId id="486" r:id="rId162"/>
    <p:sldId id="487" r:id="rId163"/>
    <p:sldId id="488" r:id="rId164"/>
    <p:sldId id="489" r:id="rId165"/>
    <p:sldId id="490" r:id="rId166"/>
    <p:sldId id="491" r:id="rId167"/>
    <p:sldId id="492" r:id="rId168"/>
    <p:sldId id="493" r:id="rId169"/>
    <p:sldId id="494" r:id="rId170"/>
    <p:sldId id="495" r:id="rId171"/>
    <p:sldId id="496" r:id="rId172"/>
    <p:sldId id="497" r:id="rId173"/>
    <p:sldId id="498" r:id="rId174"/>
    <p:sldId id="499" r:id="rId17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pos="416" userDrawn="1">
          <p15:clr>
            <a:srgbClr val="A4A3A4"/>
          </p15:clr>
        </p15:guide>
        <p15:guide id="2" pos="7272" userDrawn="1">
          <p15:clr>
            <a:srgbClr val="A4A3A4"/>
          </p15:clr>
        </p15:guide>
        <p15:guide id="3" orient="horz" pos="648" userDrawn="1">
          <p15:clr>
            <a:srgbClr val="A4A3A4"/>
          </p15:clr>
        </p15:guide>
        <p15:guide id="4" orient="horz" pos="696" userDrawn="1">
          <p15:clr>
            <a:srgbClr val="A4A3A4"/>
          </p15:clr>
        </p15:guide>
        <p15:guide id="5" orient="horz" pos="3936"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96" y="210"/>
      </p:cViewPr>
      <p:guideLst>
        <p:guide pos="416"/>
        <p:guide pos="7272"/>
        <p:guide orient="horz" pos="648"/>
        <p:guide orient="horz" pos="696"/>
        <p:guide orient="horz" pos="3936"/>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fld id="{27631C31-CC6D-45E9-9E97-2D2FAD391BD8}" type="datetimeFigureOut">
              <a:rPr lang="en-US"/>
              <a:pPr>
                <a:defRPr/>
              </a:pPr>
              <a:t>20/8/2021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D50296BE-18DA-43F6-BE86-A2DD9E51C85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841E02DF-247A-4CBE-B370-5F85846E6795}" type="datetimeFigureOut">
              <a:rPr lang="en-US"/>
              <a:pPr>
                <a:defRPr/>
              </a:pPr>
              <a:t>20/8/2021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EA8E7A86-3B34-4DFE-B5B2-FF8BAA797C6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B9929E18-2212-432B-9A43-BBFA4161106A}" type="datetimeFigureOut">
              <a:rPr lang="en-US"/>
              <a:pPr>
                <a:defRPr/>
              </a:pPr>
              <a:t>20/8/2021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0F76BDD7-447E-488E-A3DF-A376AF89691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AEDBD44E-865D-4E96-8EE0-CC248FA360BB}" type="datetimeFigureOut">
              <a:rPr lang="en-US"/>
              <a:pPr>
                <a:defRPr/>
              </a:pPr>
              <a:t>20/8/2021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769407E7-6853-4006-AA29-A2FEFA0120A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fld id="{673E46D1-E103-4D83-9F3A-4C4982902B17}" type="datetimeFigureOut">
              <a:rPr lang="en-US"/>
              <a:pPr>
                <a:defRPr/>
              </a:pPr>
              <a:t>20/8/2021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AAC5B336-71E6-4208-AE34-16C391394B9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fld id="{E73795D0-2C0F-40FF-B5EA-0595CFFE2F73}" type="datetimeFigureOut">
              <a:rPr lang="en-US"/>
              <a:pPr>
                <a:defRPr/>
              </a:pPr>
              <a:t>20/8/2021</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C90FA3EA-6A7B-4B4E-8E1C-EEB70C933CC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a:defRPr/>
            </a:pPr>
            <a:fld id="{04463269-41AE-48A0-A8E2-4693CA356588}" type="datetimeFigureOut">
              <a:rPr lang="en-US"/>
              <a:pPr>
                <a:defRPr/>
              </a:pPr>
              <a:t>20/8/2021</a:t>
            </a:fld>
            <a:endParaRPr lang="en-US"/>
          </a:p>
        </p:txBody>
      </p:sp>
      <p:sp>
        <p:nvSpPr>
          <p:cNvPr id="8" name="Footer Placeholder 4">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p:cNvPr>
          <p:cNvSpPr>
            <a:spLocks noGrp="1"/>
          </p:cNvSpPr>
          <p:nvPr>
            <p:ph type="sldNum" sz="quarter" idx="12"/>
          </p:nvPr>
        </p:nvSpPr>
        <p:spPr/>
        <p:txBody>
          <a:bodyPr/>
          <a:lstStyle>
            <a:lvl1pPr>
              <a:defRPr/>
            </a:lvl1pPr>
          </a:lstStyle>
          <a:p>
            <a:pPr>
              <a:defRPr/>
            </a:pPr>
            <a:fld id="{F50E68EB-F24C-4B37-BF0B-8AD7083FA68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a:defRPr/>
            </a:pPr>
            <a:fld id="{F9A5A3FF-3F65-4140-8EB6-C3EF84AE210E}" type="datetimeFigureOut">
              <a:rPr lang="en-US"/>
              <a:pPr>
                <a:defRPr/>
              </a:pPr>
              <a:t>20/8/2021</a:t>
            </a:fld>
            <a:endParaRPr lang="en-US"/>
          </a:p>
        </p:txBody>
      </p:sp>
      <p:sp>
        <p:nvSpPr>
          <p:cNvPr id="4" name="Footer Placeholder 4">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p:cNvPr>
          <p:cNvSpPr>
            <a:spLocks noGrp="1"/>
          </p:cNvSpPr>
          <p:nvPr>
            <p:ph type="sldNum" sz="quarter" idx="12"/>
          </p:nvPr>
        </p:nvSpPr>
        <p:spPr/>
        <p:txBody>
          <a:bodyPr/>
          <a:lstStyle>
            <a:lvl1pPr>
              <a:defRPr/>
            </a:lvl1pPr>
          </a:lstStyle>
          <a:p>
            <a:pPr>
              <a:defRPr/>
            </a:pPr>
            <a:fld id="{5A2FB69F-CAE3-4F30-90DF-7B0600A2C85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a:defRPr/>
            </a:pPr>
            <a:fld id="{9B2C7287-8A39-483E-9260-1A5920806095}" type="datetimeFigureOut">
              <a:rPr lang="en-US"/>
              <a:pPr>
                <a:defRPr/>
              </a:pPr>
              <a:t>20/8/2021</a:t>
            </a:fld>
            <a:endParaRPr lang="en-US"/>
          </a:p>
        </p:txBody>
      </p:sp>
      <p:sp>
        <p:nvSpPr>
          <p:cNvPr id="3" name="Footer Placeholder 4">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p:cNvPr>
          <p:cNvSpPr>
            <a:spLocks noGrp="1"/>
          </p:cNvSpPr>
          <p:nvPr>
            <p:ph type="sldNum" sz="quarter" idx="12"/>
          </p:nvPr>
        </p:nvSpPr>
        <p:spPr/>
        <p:txBody>
          <a:bodyPr/>
          <a:lstStyle>
            <a:lvl1pPr>
              <a:defRPr/>
            </a:lvl1pPr>
          </a:lstStyle>
          <a:p>
            <a:pPr>
              <a:defRPr/>
            </a:pPr>
            <a:fld id="{0B70AA18-C35A-4DC8-9B02-C2EADDFB18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EA2BBC30-4020-4E52-B48C-FE6EDF34E1F7}" type="datetimeFigureOut">
              <a:rPr lang="en-US"/>
              <a:pPr>
                <a:defRPr/>
              </a:pPr>
              <a:t>20/8/2021</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43F78132-8FFC-44D1-8384-73A462940BE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294F942A-7284-451A-A981-40E64BF1DDD0}" type="datetimeFigureOut">
              <a:rPr lang="en-US"/>
              <a:pPr>
                <a:defRPr/>
              </a:pPr>
              <a:t>20/8/2021</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7761AC0A-2ED5-460B-BF5E-7F9D12B335F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BCA5CCE-7B35-40C4-8C2C-F153F66C0893}" type="datetimeFigureOut">
              <a:rPr lang="en-US"/>
              <a:pPr>
                <a:defRPr/>
              </a:pPr>
              <a:t>20/8/2021</a:t>
            </a:fld>
            <a:endParaRPr lang="en-US"/>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919675D-0AB1-4264-8132-86661D1553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vi.wikipedia.org/wiki/Truy%E1%BB%87n_c%E1%BB%95_t%C3%ADch" TargetMode="External"/><Relationship Id="rId3" Type="http://schemas.openxmlformats.org/officeDocument/2006/relationships/image" Target="../media/image6.jpeg"/><Relationship Id="rId7" Type="http://schemas.openxmlformats.org/officeDocument/2006/relationships/hyperlink" Target="https://vi.wikipedia.org/wiki/%C4%90an_M%E1%BA%A1ch"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vi.wikipedia.org/wiki/1875" TargetMode="External"/><Relationship Id="rId5" Type="http://schemas.openxmlformats.org/officeDocument/2006/relationships/hyperlink" Target="https://vi.wikipedia.org/wiki/1805" TargetMode="External"/><Relationship Id="rId4" Type="http://schemas.openxmlformats.org/officeDocument/2006/relationships/image" Target="../media/image7.jpeg"/><Relationship Id="rId9" Type="http://schemas.openxmlformats.org/officeDocument/2006/relationships/hyperlink" Target="https://vi.wikipedia.org/wiki/1835" TargetMode="External"/></Relationships>
</file>

<file path=ppt/slides/_rels/slide50.xml.rels><?xml version="1.0" encoding="UTF-8" standalone="yes"?>
<Relationships xmlns="http://schemas.openxmlformats.org/package/2006/relationships"><Relationship Id="rId2" Type="http://schemas.openxmlformats.org/officeDocument/2006/relationships/hyperlink" Target="https://vanmau.edu.vn/tag/gioi-tre/"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vi.wikipedia.org/wiki/Ninh_B%C3%ACnh" TargetMode="External"/><Relationship Id="rId2" Type="http://schemas.openxmlformats.org/officeDocument/2006/relationships/hyperlink" Target="https://vi.wikipedia.org/wiki/Kim_S%C6%A1n"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76650" y="530225"/>
            <a:ext cx="5241925" cy="966788"/>
          </a:xfrm>
          <a:prstGeom prst="roundRect">
            <a:avLst>
              <a:gd name="adj" fmla="val 16667"/>
            </a:avLst>
          </a:prstGeom>
          <a:solidFill>
            <a:srgbClr val="92D05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3048000" y="485775"/>
            <a:ext cx="6096000" cy="906463"/>
          </a:xfrm>
          <a:prstGeom prst="rect">
            <a:avLst/>
          </a:prstGeom>
          <a:noFill/>
          <a:ln w="9525">
            <a:noFill/>
            <a:miter lim="800000"/>
            <a:headEnd/>
            <a:tailEnd/>
          </a:ln>
        </p:spPr>
        <p:txBody>
          <a:bodyPr>
            <a:spAutoFit/>
          </a:bodyPr>
          <a:lstStyle/>
          <a:p>
            <a:pPr algn="ctr">
              <a:lnSpc>
                <a:spcPct val="115000"/>
              </a:lnSpc>
            </a:pPr>
            <a:r>
              <a:rPr lang="en-US" sz="2400" b="1">
                <a:solidFill>
                  <a:srgbClr val="C00000"/>
                </a:solidFill>
                <a:latin typeface="Times New Roman" pitchFamily="18" charset="0"/>
                <a:cs typeface="Times New Roman" pitchFamily="18" charset="0"/>
              </a:rPr>
              <a:t>BÀI 3</a:t>
            </a:r>
            <a:endParaRPr lang="en-US" sz="2400">
              <a:latin typeface="Times New Roman" pitchFamily="18" charset="0"/>
              <a:cs typeface="Times New Roman" pitchFamily="18" charset="0"/>
            </a:endParaRPr>
          </a:p>
          <a:p>
            <a:pPr algn="ctr">
              <a:lnSpc>
                <a:spcPct val="115000"/>
              </a:lnSpc>
            </a:pPr>
            <a:r>
              <a:rPr lang="en-US" sz="2400" b="1">
                <a:solidFill>
                  <a:srgbClr val="FF0000"/>
                </a:solidFill>
                <a:latin typeface="Times New Roman" pitchFamily="18" charset="0"/>
                <a:cs typeface="Times New Roman" pitchFamily="18" charset="0"/>
              </a:rPr>
              <a:t>YÊU THƯƠNG VÀ CHIA SẺ </a:t>
            </a:r>
            <a:endParaRPr lang="en-US" sz="2400">
              <a:latin typeface="Times New Roman" pitchFamily="18" charset="0"/>
              <a:cs typeface="Times New Roman" pitchFamily="18" charset="0"/>
            </a:endParaRPr>
          </a:p>
        </p:txBody>
      </p:sp>
      <p:sp>
        <p:nvSpPr>
          <p:cNvPr id="3" name="Scroll: Horizontal 2">
            <a:extLst/>
          </p:cNvPr>
          <p:cNvSpPr/>
          <p:nvPr/>
        </p:nvSpPr>
        <p:spPr>
          <a:xfrm>
            <a:off x="6450013" y="1603375"/>
            <a:ext cx="5241925" cy="1720850"/>
          </a:xfrm>
          <a:prstGeom prst="horizontalScrol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6865938" y="2089150"/>
            <a:ext cx="4826000" cy="830263"/>
          </a:xfrm>
          <a:prstGeom prst="rect">
            <a:avLst/>
          </a:prstGeom>
          <a:noFill/>
          <a:ln w="9525">
            <a:noFill/>
            <a:miter lim="800000"/>
            <a:headEnd/>
            <a:tailEnd/>
          </a:ln>
        </p:spPr>
        <p:txBody>
          <a:bodyPr>
            <a:spAutoFit/>
          </a:bodyPr>
          <a:lstStyle/>
          <a:p>
            <a:r>
              <a:rPr lang="en-US" sz="2400">
                <a:solidFill>
                  <a:srgbClr val="003366"/>
                </a:solidFill>
                <a:latin typeface="Times New Roman" pitchFamily="18" charset="0"/>
                <a:cs typeface="Times New Roman" pitchFamily="18" charset="0"/>
              </a:rPr>
              <a:t>Thương người như thể thương thân.</a:t>
            </a:r>
            <a:r>
              <a:rPr lang="vi-VN" sz="2400">
                <a:solidFill>
                  <a:srgbClr val="003366"/>
                </a:solidFill>
                <a:latin typeface="Times New Roman" pitchFamily="18" charset="0"/>
                <a:cs typeface="Times New Roman" pitchFamily="18" charset="0"/>
              </a:rPr>
              <a:t>                       </a:t>
            </a:r>
            <a:r>
              <a:rPr lang="en-US" sz="2400">
                <a:solidFill>
                  <a:srgbClr val="003366"/>
                </a:solidFill>
                <a:latin typeface="Times New Roman" pitchFamily="18" charset="0"/>
                <a:cs typeface="Times New Roman" pitchFamily="18" charset="0"/>
              </a:rPr>
              <a:t>                                                  (</a:t>
            </a:r>
            <a:r>
              <a:rPr lang="en-US" sz="2400" i="1">
                <a:solidFill>
                  <a:srgbClr val="003366"/>
                </a:solidFill>
                <a:latin typeface="Times New Roman" pitchFamily="18" charset="0"/>
                <a:cs typeface="Times New Roman" pitchFamily="18" charset="0"/>
              </a:rPr>
              <a:t>Tục ngữ Việt Nam) </a:t>
            </a:r>
            <a:endParaRPr lang="en-US" sz="2400">
              <a:latin typeface="Calibri" pitchFamily="34" charset="0"/>
            </a:endParaRPr>
          </a:p>
        </p:txBody>
      </p:sp>
      <p:pic>
        <p:nvPicPr>
          <p:cNvPr id="1026" name="Picture 39"/>
          <p:cNvPicPr>
            <a:picLocks noChangeAspect="1" noChangeArrowheads="1"/>
          </p:cNvPicPr>
          <p:nvPr/>
        </p:nvPicPr>
        <p:blipFill>
          <a:blip r:embed="rId3"/>
          <a:srcRect/>
          <a:stretch>
            <a:fillRect/>
          </a:stretch>
        </p:blipFill>
        <p:spPr bwMode="auto">
          <a:xfrm>
            <a:off x="596106" y="3429000"/>
            <a:ext cx="3402013" cy="342900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7523" name="Picture 3" descr="206976399_573163270514972_2604933891202557425_n"/>
          <p:cNvPicPr>
            <a:picLocks noChangeAspect="1" noChangeArrowheads="1"/>
          </p:cNvPicPr>
          <p:nvPr/>
        </p:nvPicPr>
        <p:blipFill>
          <a:blip r:embed="rId4"/>
          <a:srcRect/>
          <a:stretch>
            <a:fillRect/>
          </a:stretch>
        </p:blipFill>
        <p:spPr bwMode="auto">
          <a:xfrm>
            <a:off x="4372769" y="3429000"/>
            <a:ext cx="3403600" cy="342900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28" name="Picture 4"/>
          <p:cNvPicPr>
            <a:picLocks noChangeAspect="1" noChangeArrowheads="1"/>
          </p:cNvPicPr>
          <p:nvPr/>
        </p:nvPicPr>
        <p:blipFill>
          <a:blip r:embed="rId5"/>
          <a:srcRect/>
          <a:stretch>
            <a:fillRect/>
          </a:stretch>
        </p:blipFill>
        <p:spPr bwMode="auto">
          <a:xfrm>
            <a:off x="8151019" y="3429000"/>
            <a:ext cx="3432175" cy="3429000"/>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 name="Right Triangle 1"/>
          <p:cNvSpPr/>
          <p:nvPr/>
        </p:nvSpPr>
        <p:spPr>
          <a:xfrm rot="5400000">
            <a:off x="-63500" y="63500"/>
            <a:ext cx="1114425" cy="987425"/>
          </a:xfrm>
          <a:prstGeom prst="rtTriangle">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arn(inVertical)">
                                      <p:cBhvr>
                                        <p:cTn id="19" dur="500"/>
                                        <p:tgtEl>
                                          <p:spTgt spid="1026"/>
                                        </p:tgtEl>
                                      </p:cBhvr>
                                    </p:animEffect>
                                  </p:childTnLst>
                                </p:cTn>
                              </p:par>
                              <p:par>
                                <p:cTn id="20" presetID="16" presetClass="entr" presetSubtype="21" fill="hold" nodeType="withEffect">
                                  <p:stCondLst>
                                    <p:cond delay="0"/>
                                  </p:stCondLst>
                                  <p:childTnLst>
                                    <p:set>
                                      <p:cBhvr>
                                        <p:cTn id="21" dur="1" fill="hold">
                                          <p:stCondLst>
                                            <p:cond delay="0"/>
                                          </p:stCondLst>
                                        </p:cTn>
                                        <p:tgtEl>
                                          <p:spTgt spid="107523"/>
                                        </p:tgtEl>
                                        <p:attrNameLst>
                                          <p:attrName>style.visibility</p:attrName>
                                        </p:attrNameLst>
                                      </p:cBhvr>
                                      <p:to>
                                        <p:strVal val="visible"/>
                                      </p:to>
                                    </p:set>
                                    <p:animEffect transition="in" filter="barn(inVertical)">
                                      <p:cBhvr>
                                        <p:cTn id="22" dur="500"/>
                                        <p:tgtEl>
                                          <p:spTgt spid="107523"/>
                                        </p:tgtEl>
                                      </p:cBhvr>
                                    </p:animEffect>
                                  </p:childTnLst>
                                </p:cTn>
                              </p:par>
                              <p:par>
                                <p:cTn id="23" presetID="16" presetClass="entr" presetSubtype="21"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barn(inVertical)">
                                      <p:cBhvr>
                                        <p:cTn id="2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1950" y="1130300"/>
            <a:ext cx="11455400" cy="44846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60400" y="1450975"/>
            <a:ext cx="10858500" cy="3843338"/>
          </a:xfrm>
          <a:prstGeom prst="rect">
            <a:avLst/>
          </a:prstGeom>
          <a:noFill/>
          <a:ln w="9525">
            <a:noFill/>
            <a:miter lim="800000"/>
            <a:headEnd/>
            <a:tailEnd/>
          </a:ln>
        </p:spPr>
        <p:txBody>
          <a:bodyPr wrap="square">
            <a:spAutoFit/>
          </a:bodyPr>
          <a:lstStyle/>
          <a:p>
            <a:pPr>
              <a:lnSpc>
                <a:spcPct val="107000"/>
              </a:lnSpc>
              <a:spcAft>
                <a:spcPts val="800"/>
              </a:spcAft>
            </a:pPr>
            <a:r>
              <a:rPr lang="en-US" sz="2400" dirty="0">
                <a:latin typeface="Times New Roman" pitchFamily="18" charset="0"/>
                <a:cs typeface="Times New Roman" pitchFamily="18" charset="0"/>
              </a:rPr>
              <a:t>b. </a:t>
            </a:r>
            <a:r>
              <a:rPr lang="fr-FR" sz="2400" b="1" dirty="0" err="1">
                <a:latin typeface="Times New Roman" pitchFamily="18" charset="0"/>
                <a:cs typeface="Times New Roman" pitchFamily="18" charset="0"/>
              </a:rPr>
              <a:t>Nh</a:t>
            </a:r>
            <a:r>
              <a:rPr lang="vi-VN" sz="2400" b="1" dirty="0">
                <a:latin typeface="Times New Roman" pitchFamily="18" charset="0"/>
                <a:cs typeface="Times New Roman" pitchFamily="18" charset="0"/>
              </a:rPr>
              <a:t>ững giấc mộng tưởng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bé</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sau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quẹt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diêm</a:t>
            </a:r>
            <a:endParaRPr lang="en-US" sz="2400" dirty="0">
              <a:latin typeface="Times New Roman" pitchFamily="18" charset="0"/>
              <a:cs typeface="Times New Roman" pitchFamily="18" charset="0"/>
            </a:endParaRPr>
          </a:p>
          <a:p>
            <a:pPr>
              <a:lnSpc>
                <a:spcPct val="107000"/>
              </a:lnSpc>
              <a:spcAft>
                <a:spcPts val="800"/>
              </a:spcAft>
            </a:pPr>
            <a:r>
              <a:rPr lang="pt-BR" sz="2400" dirty="0">
                <a:solidFill>
                  <a:srgbClr val="000000"/>
                </a:solidFill>
                <a:latin typeface="Times New Roman" pitchFamily="18" charset="0"/>
                <a:cs typeface="Times New Roman" pitchFamily="18" charset="0"/>
              </a:rPr>
              <a:t>- Những hình ảnh sau mỗi lần quẹt diêm</a:t>
            </a:r>
            <a:endParaRPr lang="en-US" sz="2400" dirty="0">
              <a:latin typeface="Times New Roman" pitchFamily="18" charset="0"/>
              <a:cs typeface="Times New Roman" pitchFamily="18" charset="0"/>
            </a:endParaRPr>
          </a:p>
          <a:p>
            <a:pPr>
              <a:lnSpc>
                <a:spcPct val="107000"/>
              </a:lnSpc>
              <a:spcAft>
                <a:spcPts val="800"/>
              </a:spcAft>
            </a:pPr>
            <a:r>
              <a:rPr lang="pt-BR" sz="2400" dirty="0">
                <a:solidFill>
                  <a:srgbClr val="000000"/>
                </a:solidFill>
                <a:latin typeface="Times New Roman" pitchFamily="18" charset="0"/>
                <a:cs typeface="Times New Roman" pitchFamily="18" charset="0"/>
              </a:rPr>
              <a:t>Lần 1: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lò</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sưởi</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ct val="107000"/>
              </a:lnSpc>
              <a:spcAft>
                <a:spcPts val="800"/>
              </a:spcAft>
            </a:pPr>
            <a:r>
              <a:rPr lang="pt-BR" sz="2400" dirty="0">
                <a:solidFill>
                  <a:srgbClr val="000000"/>
                </a:solidFill>
                <a:latin typeface="Times New Roman" pitchFamily="18" charset="0"/>
                <a:cs typeface="Times New Roman" pitchFamily="18" charset="0"/>
              </a:rPr>
              <a:t>Lần 2: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thịnh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soạn</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ct val="107000"/>
              </a:lnSpc>
              <a:spcAft>
                <a:spcPts val="800"/>
              </a:spcAft>
            </a:pPr>
            <a:r>
              <a:rPr lang="pt-BR" sz="2400" dirty="0">
                <a:solidFill>
                  <a:srgbClr val="000000"/>
                </a:solidFill>
                <a:latin typeface="Times New Roman" pitchFamily="18" charset="0"/>
                <a:cs typeface="Times New Roman" pitchFamily="18" charset="0"/>
              </a:rPr>
              <a:t>Lần 3: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khí</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đêm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sinh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thông</a:t>
            </a:r>
            <a:endParaRPr lang="en-US" sz="2400" dirty="0">
              <a:latin typeface="Times New Roman" pitchFamily="18" charset="0"/>
              <a:cs typeface="Times New Roman" pitchFamily="18" charset="0"/>
            </a:endParaRPr>
          </a:p>
          <a:p>
            <a:pPr algn="just">
              <a:lnSpc>
                <a:spcPct val="107000"/>
              </a:lnSpc>
              <a:spcAft>
                <a:spcPts val="800"/>
              </a:spcAft>
            </a:pPr>
            <a:r>
              <a:rPr lang="pt-BR" sz="2400" dirty="0">
                <a:solidFill>
                  <a:srgbClr val="000000"/>
                </a:solidFill>
                <a:latin typeface="Times New Roman" pitchFamily="18" charset="0"/>
                <a:cs typeface="Times New Roman" pitchFamily="18" charset="0"/>
              </a:rPr>
              <a:t>Lần 4: </a:t>
            </a:r>
            <a:r>
              <a:rPr lang="en-US" sz="2400" dirty="0" err="1">
                <a:solidFill>
                  <a:srgbClr val="000000"/>
                </a:solidFill>
                <a:latin typeface="Times New Roman" pitchFamily="18" charset="0"/>
                <a:cs typeface="Times New Roman" pitchFamily="18" charset="0"/>
              </a:rPr>
              <a:t>chỉ</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nhất</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ct val="107000"/>
              </a:lnSpc>
              <a:spcAft>
                <a:spcPts val="800"/>
              </a:spcAft>
            </a:pPr>
            <a:r>
              <a:rPr lang="pt-BR" sz="2400" dirty="0">
                <a:solidFill>
                  <a:srgbClr val="000000"/>
                </a:solidFill>
                <a:latin typeface="Times New Roman" pitchFamily="18" charset="0"/>
                <a:cs typeface="Times New Roman" pitchFamily="18" charset="0"/>
              </a:rPr>
              <a:t>Lần 5: </a:t>
            </a:r>
            <a:r>
              <a:rPr lang="en-US" sz="2400" dirty="0" err="1">
                <a:solidFill>
                  <a:srgbClr val="000000"/>
                </a:solidFill>
                <a:latin typeface="Times New Roman" pitchFamily="18" charset="0"/>
                <a:cs typeface="Times New Roman" pitchFamily="18" charset="0"/>
              </a:rPr>
              <a:t>Lần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cuối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cùng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quẹt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diêm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còn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nhìn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kì</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ước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cuối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cùng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thực</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09638"/>
            <a:ext cx="11410950" cy="56118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415925" y="1455738"/>
            <a:ext cx="11360150" cy="4445000"/>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New Roman" pitchFamily="18" charset="0"/>
                <a:ea typeface="+mn-ea"/>
                <a:cs typeface="Times New Roman" pitchFamily="18" charset="0"/>
              </a:rPr>
              <a:t>Câu 8.</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Cụm động từ có cấu tạo gồm mấy phần?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Gồm 2 phần                                                 B. Gồm 3 phần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Có thể gồm 2 phần hoặc 3 phần                  D. Trên 4 phần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Đáp án: 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Cụm động từ có thể có 2 phần hoặc 3 phần. Cụm động từ gồm 3 phần: phụ trước, trung tâm, phụ sau. Có thể lược bỏ phần phụ trước, hoặc phụ sau.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New Roman" pitchFamily="18" charset="0"/>
                <a:ea typeface="+mn-ea"/>
                <a:cs typeface="Times New Roman" pitchFamily="18" charset="0"/>
              </a:rPr>
              <a:t>Câu 9.</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Thành phần trung tâm của cụm động từ “còn đang nô đùa trên bãi biển” là gì?</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Còn đang              B. Nô đùa                 C. Trên                D. Bãi biển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Đáp án: B</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9080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arn(inVertical)">
                                      <p:cBhvr>
                                        <p:cTn id="10" dur="500"/>
                                        <p:tgtEl>
                                          <p:spTgt spid="6">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barn(inVertical)">
                                      <p:cBhvr>
                                        <p:cTn id="13" dur="500"/>
                                        <p:tgtEl>
                                          <p:spTgt spid="6">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barn(inVertical)">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barn(inVertical)">
                                      <p:cBhvr>
                                        <p:cTn id="21" dur="5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barn(inVertical)">
                                      <p:cBhvr>
                                        <p:cTn id="26" dur="500"/>
                                        <p:tgtEl>
                                          <p:spTgt spid="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barn(inVertical)">
                                      <p:cBhvr>
                                        <p:cTn id="31" dur="500"/>
                                        <p:tgtEl>
                                          <p:spTgt spid="6">
                                            <p:txEl>
                                              <p:pRg st="5" end="5"/>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barn(inVertical)">
                                      <p:cBhvr>
                                        <p:cTn id="34" dur="500"/>
                                        <p:tgtEl>
                                          <p:spTgt spid="6">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barn(inVertical)">
                                      <p:cBhvr>
                                        <p:cTn id="39"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84163" y="539750"/>
            <a:ext cx="11603037" cy="59658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554038" y="777875"/>
            <a:ext cx="11222037" cy="5540375"/>
          </a:xfrm>
          <a:prstGeom prst="rect">
            <a:avLst/>
          </a:prstGeom>
          <a:noFill/>
        </p:spPr>
        <p:txBody>
          <a:bodyPr>
            <a:spAutoFit/>
          </a:bodyPr>
          <a:lstStyle/>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New Roman" pitchFamily="18" charset="0"/>
                <a:ea typeface="+mn-ea"/>
                <a:cs typeface="Times New Roman" pitchFamily="18" charset="0"/>
              </a:rPr>
              <a:t>Câu 10.</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Trong cụm động từ, các phụ ngữ ở phần phụ trước không có tác dụng bổ sung cho động từ các ý nghĩa nào?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Quan hệ thời gian                                          B. Sự tiếp diễn tương tự</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Sự khẳng định hoặc phủ định hành động       D. Chỉ cách thức hành động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Đáp án: D</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08000"/>
                </a:solidFill>
                <a:effectLst/>
                <a:uLnTx/>
                <a:uFillTx/>
                <a:latin typeface="Times New Roman" pitchFamily="18" charset="0"/>
                <a:ea typeface="+mn-ea"/>
                <a:cs typeface="Times New Roman" pitchFamily="18" charset="0"/>
              </a:rPr>
              <a:t>Câu 11.</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Cho đoạn văn sau: “Lúc đi bách bộ thì cả người tôi rung rinh một màu nâu bóng mỡ soi gương được rất ưa nhìn. Đầu tôi to và nổi lên từng tảng, rất bướng. Hai cái răng đen nhánh lúc nào cũng nhai ngoàm ngoạp như hai lưỡi liềm máy làm việc.”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Có mấy tính từ trong đoạn trích trên?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4            B. 5                           C. 6                           D. 7</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Đáp án: B</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Tính từ: bóng mỡ, ưa nhìn, to, bướng, đen nhánh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963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arn(inVertical)">
                                      <p:cBhvr>
                                        <p:cTn id="10" dur="500"/>
                                        <p:tgtEl>
                                          <p:spTgt spid="6">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barn(inVertical)">
                                      <p:cBhvr>
                                        <p:cTn id="13" dur="500"/>
                                        <p:tgtEl>
                                          <p:spTgt spid="6">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barn(inVertical)">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barn(inVertical)">
                                      <p:cBhvr>
                                        <p:cTn id="21" dur="5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barn(inVertical)">
                                      <p:cBhvr>
                                        <p:cTn id="26" dur="500"/>
                                        <p:tgtEl>
                                          <p:spTgt spid="6">
                                            <p:txEl>
                                              <p:pRg st="4" end="4"/>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barn(inVertical)">
                                      <p:cBhvr>
                                        <p:cTn id="29" dur="500"/>
                                        <p:tgtEl>
                                          <p:spTgt spid="6">
                                            <p:txEl>
                                              <p:pRg st="5" end="5"/>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arn(inVertical)">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barn(inVertical)">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barn(inVertical)">
                                      <p:cBhvr>
                                        <p:cTn id="4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95263" y="374650"/>
            <a:ext cx="11661775" cy="64325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958850" y="374650"/>
            <a:ext cx="10898188" cy="6362700"/>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New Roman" pitchFamily="18" charset="0"/>
                <a:ea typeface="+mn-ea"/>
                <a:cs typeface="Times New Roman" pitchFamily="18" charset="0"/>
              </a:rPr>
              <a:t>Câu 12.</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Đoạn văn trên có mấy cụm tính từ</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2                                 B. 3                       C. 4                            D. 5</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Đáp án 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Cụm tính từ: rất ưa nhìn, rất bướng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New Roman" pitchFamily="18" charset="0"/>
                <a:ea typeface="+mn-ea"/>
                <a:cs typeface="Times New Roman" pitchFamily="18" charset="0"/>
              </a:rPr>
              <a:t>Câu 13.</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Cụm tính từ gồm mấy thành phần?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Một tập hợp từ gồm tính từ chính, từ ngữ phụ thuộc đứng trước và đứng sau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Tập hợp một số từ, có các từ chỉ mức độ (rất, hơi, khí..)chị sự phủ định (không, chưa, chẳng…)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Gồm 3 phần, phụ ngữ trước, tính từ chính, phụ ngữ sau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Cả 3 đáp án trên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Đáp án 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Cụm tính từ đầy đủ gồm ba phần: phụ trước, trung tâm, phụ sau. Đôi khi bị lược bớt thành phần phụ sau, hoặc phụ trước.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794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arn(inVertical)">
                                      <p:cBhvr>
                                        <p:cTn id="10" dur="500"/>
                                        <p:tgtEl>
                                          <p:spTgt spid="8">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barn(inVertical)">
                                      <p:cBhvr>
                                        <p:cTn id="13" dur="500"/>
                                        <p:tgtEl>
                                          <p:spTgt spid="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barn(inVertical)">
                                      <p:cBhvr>
                                        <p:cTn id="18" dur="500"/>
                                        <p:tgtEl>
                                          <p:spTgt spid="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barn(inVertical)">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barn(inVertical)">
                                      <p:cBhvr>
                                        <p:cTn id="28" dur="500"/>
                                        <p:tgtEl>
                                          <p:spTgt spid="8">
                                            <p:txEl>
                                              <p:pRg st="4" end="4"/>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barn(inVertical)">
                                      <p:cBhvr>
                                        <p:cTn id="31" dur="500"/>
                                        <p:tgtEl>
                                          <p:spTgt spid="8">
                                            <p:txEl>
                                              <p:pRg st="5" end="5"/>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8">
                                            <p:txEl>
                                              <p:pRg st="6" end="6"/>
                                            </p:txEl>
                                          </p:spTgt>
                                        </p:tgtEl>
                                        <p:attrNameLst>
                                          <p:attrName>style.visibility</p:attrName>
                                        </p:attrNameLst>
                                      </p:cBhvr>
                                      <p:to>
                                        <p:strVal val="visible"/>
                                      </p:to>
                                    </p:set>
                                    <p:animEffect transition="in" filter="barn(inVertical)">
                                      <p:cBhvr>
                                        <p:cTn id="34" dur="500"/>
                                        <p:tgtEl>
                                          <p:spTgt spid="8">
                                            <p:txEl>
                                              <p:pRg st="6" end="6"/>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barn(inVertical)">
                                      <p:cBhvr>
                                        <p:cTn id="37" dur="500"/>
                                        <p:tgtEl>
                                          <p:spTgt spid="8">
                                            <p:txEl>
                                              <p:pRg st="7" end="7"/>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8">
                                            <p:txEl>
                                              <p:pRg st="8" end="8"/>
                                            </p:txEl>
                                          </p:spTgt>
                                        </p:tgtEl>
                                        <p:attrNameLst>
                                          <p:attrName>style.visibility</p:attrName>
                                        </p:attrNameLst>
                                      </p:cBhvr>
                                      <p:to>
                                        <p:strVal val="visible"/>
                                      </p:to>
                                    </p:set>
                                    <p:animEffect transition="in" filter="barn(inVertical)">
                                      <p:cBhvr>
                                        <p:cTn id="40" dur="500"/>
                                        <p:tgtEl>
                                          <p:spTgt spid="8">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8">
                                            <p:txEl>
                                              <p:pRg st="9" end="9"/>
                                            </p:txEl>
                                          </p:spTgt>
                                        </p:tgtEl>
                                        <p:attrNameLst>
                                          <p:attrName>style.visibility</p:attrName>
                                        </p:attrNameLst>
                                      </p:cBhvr>
                                      <p:to>
                                        <p:strVal val="visible"/>
                                      </p:to>
                                    </p:set>
                                    <p:animEffect transition="in" filter="barn(inVertical)">
                                      <p:cBhvr>
                                        <p:cTn id="45" dur="500"/>
                                        <p:tgtEl>
                                          <p:spTgt spid="8">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8">
                                            <p:txEl>
                                              <p:pRg st="10" end="10"/>
                                            </p:txEl>
                                          </p:spTgt>
                                        </p:tgtEl>
                                        <p:attrNameLst>
                                          <p:attrName>style.visibility</p:attrName>
                                        </p:attrNameLst>
                                      </p:cBhvr>
                                      <p:to>
                                        <p:strVal val="visible"/>
                                      </p:to>
                                    </p:set>
                                    <p:animEffect transition="in" filter="barn(inVertical)">
                                      <p:cBhvr>
                                        <p:cTn id="50"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22288" y="479425"/>
            <a:ext cx="11499850" cy="59356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65163" y="735013"/>
            <a:ext cx="11212512" cy="5327650"/>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New Roman" pitchFamily="18" charset="0"/>
                <a:ea typeface="+mn-ea"/>
                <a:cs typeface="Times New Roman" pitchFamily="18" charset="0"/>
              </a:rPr>
              <a:t>Câu 14.</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Tìm cụm tính từ có đầy đủ cấu trúc ba phần?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Khỏe mạnh lắm     B. Rất chăm chỉ làm việc</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Còn trẻ khỏe          D. Đang vui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Cấu trúc của cụm tính từ Rất chăm chỉ làm việc: Rất ( phụ trước ) / chăm chỉ ( trung tâm ) / làm việc ( phụ sau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New Roman" pitchFamily="18" charset="0"/>
                <a:ea typeface="+mn-ea"/>
                <a:cs typeface="Times New Roman" pitchFamily="18" charset="0"/>
              </a:rPr>
              <a:t>Câu 15.</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Từ nào dưới đây không phải là tính từ?</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Tươi tốt            B. Làm việc                   C. Cần mẫn                        D. Dũng cảm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Làm việc là động từ</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New Roman" pitchFamily="18" charset="0"/>
                <a:ea typeface="+mn-ea"/>
                <a:cs typeface="Times New Roman" pitchFamily="18" charset="0"/>
              </a:rPr>
              <a:t>Câu 16.</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Tính từ có thể kết hợp với các từ rất, hơi, lắm, quá…để tạo thành cụm tính từ, đúng hay sai?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 Đúng                 B. Sai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Các từ rất, hơi, lắm, quá… kết hợp với tính từ tạo thành cụm tính từ</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3389313" y="1263650"/>
            <a:ext cx="6094412"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Arial" charset="0"/>
            </a:endParaRPr>
          </a:p>
        </p:txBody>
      </p:sp>
      <p:sp>
        <p:nvSpPr>
          <p:cNvPr id="9" name="TextBox 8"/>
          <p:cNvSpPr txBox="1">
            <a:spLocks noChangeArrowheads="1"/>
          </p:cNvSpPr>
          <p:nvPr/>
        </p:nvSpPr>
        <p:spPr bwMode="auto">
          <a:xfrm>
            <a:off x="2359025" y="5102225"/>
            <a:ext cx="6094413"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A</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Arial" charset="0"/>
            </a:endParaRPr>
          </a:p>
        </p:txBody>
      </p:sp>
      <p:sp>
        <p:nvSpPr>
          <p:cNvPr id="10" name="TextBox 9"/>
          <p:cNvSpPr txBox="1">
            <a:spLocks noChangeArrowheads="1"/>
          </p:cNvSpPr>
          <p:nvPr/>
        </p:nvSpPr>
        <p:spPr bwMode="auto">
          <a:xfrm>
            <a:off x="2963863" y="3176588"/>
            <a:ext cx="6092825" cy="4603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29488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arn(inVertical)">
                                      <p:cBhvr>
                                        <p:cTn id="10" dur="500"/>
                                        <p:tgtEl>
                                          <p:spTgt spid="6">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barn(inVertical)">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barn(inVertical)">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barn(inVertical)">
                                      <p:cBhvr>
                                        <p:cTn id="28" dur="500"/>
                                        <p:tgtEl>
                                          <p:spTgt spid="6">
                                            <p:txEl>
                                              <p:pRg st="3" end="3"/>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barn(inVertical)">
                                      <p:cBhvr>
                                        <p:cTn id="31" dur="500"/>
                                        <p:tgtEl>
                                          <p:spTgt spid="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barn(inVertical)">
                                      <p:cBhvr>
                                        <p:cTn id="41" dur="500"/>
                                        <p:tgtEl>
                                          <p:spTgt spid="6">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animEffect transition="in" filter="barn(inVertical)">
                                      <p:cBhvr>
                                        <p:cTn id="46" dur="500"/>
                                        <p:tgtEl>
                                          <p:spTgt spid="6">
                                            <p:txEl>
                                              <p:pRg st="6" end="6"/>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barn(inVertical)">
                                      <p:cBhvr>
                                        <p:cTn id="49" dur="500"/>
                                        <p:tgtEl>
                                          <p:spTgt spid="6">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inVertic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6">
                                            <p:txEl>
                                              <p:pRg st="8" end="8"/>
                                            </p:txEl>
                                          </p:spTgt>
                                        </p:tgtEl>
                                        <p:attrNameLst>
                                          <p:attrName>style.visibility</p:attrName>
                                        </p:attrNameLst>
                                      </p:cBhvr>
                                      <p:to>
                                        <p:strVal val="visible"/>
                                      </p:to>
                                    </p:set>
                                    <p:animEffect transition="in" filter="barn(inVertical)">
                                      <p:cBhvr>
                                        <p:cTn id="5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P spid="10"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4325" y="719138"/>
            <a:ext cx="11407775" cy="55911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476250" y="1219200"/>
            <a:ext cx="11239500" cy="45243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2. Bài tập tự luận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1. 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Đọc kĩ đoạn văn sau và thực hiện yêu cầu ở dưới: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Một hôm có hai chàng trai đến cầu hôn. Một người ở vùng núi Tản Viên có tài lạ: vẫy tay về phía đông, phía đông nổi cồn bãi; vẫy tay về phía tây, phía tây mọc lên từng dãy núi đồi. Người ta gọi chàng là Son Tinh. Một người ở miền biển, tài năng cũng không kém: gọi gió, gió đến; hô mưa, mưa về. Người ta gọi chàng là Thuỷ Tinh…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(Sơn Tinh, Thuỷ Tinh)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Hãy giải nghĩa từ tay và cho biết từ tay trong đoạn văn trên được dùng với nghĩa nào.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Đặt câu có từ tay được dùng với nghĩa chuyển.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Hãy phát triển từ tay thành một cụm danh từ có đầy đủ các thành phần, chỉ ra các thành phần ấy.</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Cụm từ: vẫy tay về phía đông thuộc loại cụm từ gì?</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9596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2113" y="1130300"/>
            <a:ext cx="11396662" cy="51958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525463" y="1368426"/>
            <a:ext cx="11129962" cy="44577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2. </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Cho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cậu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bé</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vừa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khôn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lớn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thì</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chết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Cậu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lủi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thủi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ưong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túp</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lều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cũ</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dựng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dưới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gốc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tài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chỉ</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lưỡi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búa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cha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để</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ta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gọi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cậu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Thạch</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Sanh</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Năm</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Thạch</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Sanh</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bắt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đầu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biết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dùng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búa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Ngọc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Hoàng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thiên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thần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xuống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dạy</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đủ</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môn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võ</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nghệ</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mọi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phép</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thần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thông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Thạch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tích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biết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3300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6738" y="965200"/>
            <a:ext cx="10901362" cy="48053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60400" y="1415256"/>
            <a:ext cx="10899775" cy="39052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3. </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Cho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Vua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cha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xem</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qua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lượt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rồi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dừng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trước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chồng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bánh</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Lang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Liêu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rất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vừa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ý,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bèn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gọi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lên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hỏi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Lang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Liêu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đem</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giấc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gặp</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thần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kể</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Vua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cha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ngẫm</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rất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lâu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rồi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chọn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hai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thứ</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bánh</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ấy</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đem</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tế</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Trời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Đất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cùng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Tiên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vương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chưng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giầy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tính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tích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loại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vừa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Phát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triển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1922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86593" y="1249363"/>
            <a:ext cx="10806113"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746126" y="2000249"/>
            <a:ext cx="10766425" cy="1843089"/>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746126" y="1249363"/>
            <a:ext cx="10614025"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4.</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Với từ tính toán, hãy phát triển thành: cụm động từ, cụm tính từ, cụm danh từ.</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815977" y="2257425"/>
            <a:ext cx="10253662" cy="120015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5.</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Viết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tối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15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dòng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trò</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gian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tham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hoặc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chứng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kiến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chỉ</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vừa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viết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tính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5418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3563" y="1184275"/>
            <a:ext cx="11052175" cy="50815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523875" y="1451769"/>
            <a:ext cx="10944225" cy="43608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Gợi</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1. </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Giải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tay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bộ</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phận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cơ’thể</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dùng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để</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cầm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nắm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tay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dùng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vói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gốc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Đặt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tay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dùng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vói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chuyển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Ví</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tay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rất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giỏi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Phát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triển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tay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đầy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đủ</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Ví</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Tất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tay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mẽ</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ấy</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Tất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tay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PTT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mẽ</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PS</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vẫy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tay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phía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thuộc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loại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344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65907" y="489744"/>
            <a:ext cx="11647487" cy="62849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746125" y="590550"/>
            <a:ext cx="11185525" cy="60833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2. </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Ví</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HS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tích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còn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túp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lều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cũ</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túp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lều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PTT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cũ</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PS</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Ví</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HS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tích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còn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vừa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khôn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lớn</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vừa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khôn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lớn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PTT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lủi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thủi</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lủi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thủi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PS</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túp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lều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lưỡi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búa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chỉ</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lượng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87139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00038" y="139700"/>
            <a:ext cx="11677650" cy="65786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36613" y="314325"/>
            <a:ext cx="10945812" cy="6403975"/>
          </a:xfrm>
          <a:prstGeom prst="rect">
            <a:avLst/>
          </a:prstGeom>
          <a:noFill/>
          <a:ln w="9525">
            <a:noFill/>
            <a:miter lim="800000"/>
            <a:headEnd/>
            <a:tailEnd/>
          </a:ln>
        </p:spPr>
        <p:txBody>
          <a:bodyPr>
            <a:spAutoFit/>
          </a:bodyPr>
          <a:lstStyle/>
          <a:p>
            <a:pPr algn="just">
              <a:lnSpc>
                <a:spcPct val="107000"/>
              </a:lnSpc>
              <a:spcAft>
                <a:spcPts val="800"/>
              </a:spcAft>
            </a:pPr>
            <a:r>
              <a:rPr lang="en-US" sz="2400" b="1">
                <a:solidFill>
                  <a:srgbClr val="000000"/>
                </a:solidFill>
                <a:latin typeface="Times New Roman" pitchFamily="18" charset="0"/>
                <a:cs typeface="Times New Roman" pitchFamily="18" charset="0"/>
              </a:rPr>
              <a:t>Nhận xét: Theo em thứ tự hình ảnh xuất hiện mỗi lần quẹt diêm của cô bé bán diêm là phù hợp, không thể thay đổi. Vì:</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 Thể hiện tâm hồn ngây thơ, trong sáng của em, những ước mơ lãng mạn, diệu kỳ nhất từ đơn giản nhất cho đến ước mơ được sống trong tình yêu thương</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 Nổi bật hiện thực phũ phàng mà cô bé đang chịu đựng: sự đói rét, và cô đơn, thiếu thốn, nghèo khổ Em mơ thấy bà vì khi bà mất, em luôn sống trong cảnh thiếu tình yêu thương. Sau mỗi lần que diêm tắt là thực tế khắc nghiệt đổ ập vào em, khiến cho số phận của cô bé càng trở nên bất hạnh. </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 Tấm lòng của nhà văn: Người kể chuyện hóa thân vào cảm xúc của cô bé để kể thể hiện thái độ xót xa, cảm thương, chia sẻ cho số phận bất hạnh của cô bé. Từ đó thể hiện tình yêu thương tha thiết của nhà văn với số phận bất hạnh</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Chi tiết: “Thật dễ chịu, đôi bàn tay em hơ lên ngọn lửa... Chà!..biết bao!”Tác giả như hóa thân vào em bé, lời kể như lời tâm tình của em, (ngôn ngữ kể như ngôn ngữ độc thoại nội tâm). Mọi cảm giác của em bé như đang hiện hữu trong lòng tác giả cùng bạn đọc. Tấm lòng yêu thương và khao khát chở che cho số phận bất hạnh của nhà văn.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854075" y="1190625"/>
            <a:ext cx="10793413" cy="44751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1139825" y="1330325"/>
            <a:ext cx="10791825" cy="39036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3. 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Tham khảo phần gợi ý 2.a).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Từ loại của từ vừa ý: tính từ.</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Phát triển từ vừa ý thành cụm từ, ví dụ: rất vừa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4. 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Với từ tính toán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Phát triển thành cụm động từ: đã tính toán kĩ.</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Phát triển thành cụm tính từ: rất tính toán.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Phát triển thành cụm danh từ: những tính toán ấy.</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0652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arn(inVertical)">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6088" y="346075"/>
            <a:ext cx="4560887"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214438"/>
            <a:ext cx="11153775" cy="55038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1044575" y="441325"/>
            <a:ext cx="6094413" cy="4603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Bài tập về nhà:</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Arial" charset="0"/>
            </a:endParaRPr>
          </a:p>
        </p:txBody>
      </p:sp>
      <p:sp>
        <p:nvSpPr>
          <p:cNvPr id="9" name="TextBox 8"/>
          <p:cNvSpPr txBox="1">
            <a:spLocks noChangeArrowheads="1"/>
          </p:cNvSpPr>
          <p:nvPr/>
        </p:nvSpPr>
        <p:spPr bwMode="auto">
          <a:xfrm>
            <a:off x="3451225" y="1287463"/>
            <a:ext cx="6094413" cy="8302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Tìm cụm danh từ trong các câu sau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1" name="TextBox 10"/>
          <p:cNvSpPr txBox="1">
            <a:spLocks noChangeArrowheads="1"/>
          </p:cNvSpPr>
          <p:nvPr/>
        </p:nvSpPr>
        <p:spPr bwMode="auto">
          <a:xfrm>
            <a:off x="668338" y="1855788"/>
            <a:ext cx="11053762" cy="47291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Ngày xưa, ở đất Lạc Việt, cứ như bây giờ là Bắc Bộ nước ta, có một vị thần thuộc nòi r</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ồ</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 con trai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thần </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Long N</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ữ</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ĩ, tên là Lạc Long Qu</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â</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(Con R</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ồ</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 cháu Tiên)</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Bấy giờ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ở</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vùng núi cao phương Bắc, có nàng Âu Cơ thuộc dòng họ Thần Nông, xinh đẹp tuyệt trần.</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(Con R</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ồng</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cháu Tiên)</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Chú bé vùng dậy, vươn vai một cái bỗng biến thành một tráng sĩ mình cao hơn trượng, oai phong lẫm liệt.</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(Thánh Gióng)</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Chẳng bao lâu, tôi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ã tr</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ở</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thành một chàng dế thanh niên cường tráng.</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(Tô Hoài)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1257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1"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74638" y="255588"/>
            <a:ext cx="11642725" cy="66024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27063" y="255588"/>
            <a:ext cx="11290300" cy="67389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2.</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Cho đoạn trích sau dây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"Một hôm, Mã Lương vẽ con cò trắng không mắt. Vì một chút sơ ý, em đánh rơi một giọt mực xuống bức tranh. Giọt mực rơi đúng ch</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ỗ</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mắt cò. Thế là cò mở mắt, xoè cánh, bay đi. Chuyện làm chấn dộng c</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ả</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thị trấn. Mấy k</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ẻ</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mách l</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ẻ</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o đến tố giác với nhà vua. Vua ph</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ả</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i tri</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ệ</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u th</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ầ</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ến đón Mã Lương v</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ề</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kinh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ô. Mã Lương không muốn đi, nhưng bọn họ tìm đủ cách dụ dỗ, doạ nạt đ</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ể</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bắt em v</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ề</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hoàng cung".</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Cây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út th</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ầ</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"Vua có công chúa vừa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ến tu</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ổ</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i lấy chồng. Hoàng tử nhiều nước sai sứ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ến hỏi công chúa làm vợ nhưng không ai vừa ý nàng. Nhà vua phải mở một hội lớn cho hoàng lử các nước và con trai trong thiên hạ tới dự,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ể công chúa trên lầu cao ném qu</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ả</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cầu may : h</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ễ</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quà cầu rơi trúng người nào, công chúa sẽ lấy người ấy làm ch</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ồ</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 Khi công chúa sắp s</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ử</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ném qu</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ả</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cầu, b</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ỗ</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 nàng bị một con đại bàng khổng l</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ồ</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cắp di. Đại bàng bay qua túp lều của Thạch Sanh. Tr</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ô</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 thấy nó, Thạch Sanh li</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ề</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 dùng cung t</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ê</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 vàng bắn theo".</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(Thạch Sanh)</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 </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Tìm các danh từ trong đoạn trích.</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Điền các cụm danh từ đã tìm dược vào mô hình cụm danh từ. Các cụm danh từ em vừa tìm được có đầy đủ các phần không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72972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2113" y="844550"/>
            <a:ext cx="11395075" cy="55753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735013" y="790575"/>
            <a:ext cx="10964862" cy="51546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800"/>
              </a:spcAft>
              <a:buClrTx/>
              <a:buSzTx/>
              <a:buFontTx/>
              <a:buNone/>
              <a:tabLst>
                <a:tab pos="407988" algn="l"/>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3.</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Có hai tiếng </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anh, em</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ghép với nhau.</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Các trường hợp sau, trường hợp nào </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anh em</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là từ, trường hợp nào </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anh em</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là cụm từ ? Vì sao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Hai anh em đi đ</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â</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u mà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ây giờ mới về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Anh em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ở</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nhà hay cùng mẹ đi chơi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Anh em đi vắng, chốc nữa s</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ẽ</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v</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ề</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anh ạ.</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Người đội mũ đ</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ỏ</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l</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à</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anh em.</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Anh em bộ đội đang sinh hoạt.</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Thay hoặc thêm các từ thích hợp vào tổ hợp </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anh em</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trong các câu trên.</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4</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Đ</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ặ</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 các cụm danh từ có trung tâm là những danh từ sau đây : </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nhân d</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â</a:t>
            </a:r>
            <a:r>
              <a:rPr kumimoji="0" lang="vi-VN"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 mèo, đồng bào, xe, nước, bàn ghế.</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Thử nhận xét các phụ ngữ trước và sau các danh từ dã cho.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023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34315" y="2967335"/>
            <a:ext cx="8123379"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ÔN TẬP - TẬP LÀM VĂN</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87178996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271838" y="173038"/>
            <a:ext cx="5865812" cy="109220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417638"/>
            <a:ext cx="3913188"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Rounded Rectangle 10"/>
          <p:cNvSpPr>
            <a:spLocks noChangeArrowheads="1"/>
          </p:cNvSpPr>
          <p:nvPr/>
        </p:nvSpPr>
        <p:spPr bwMode="auto">
          <a:xfrm>
            <a:off x="561975" y="2333625"/>
            <a:ext cx="11055350" cy="42449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3041650" y="279400"/>
            <a:ext cx="6096000" cy="85090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ÔN TẬP KĨ NĂNG VIẾT: </a:t>
            </a:r>
            <a:endPar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Viết bài văn kể về một trải nghiệm của em</a:t>
            </a:r>
            <a:endPar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9" name="TextBox 8">
            <a:extLst/>
          </p:cNvPr>
          <p:cNvSpPr txBox="1"/>
          <p:nvPr/>
        </p:nvSpPr>
        <p:spPr>
          <a:xfrm>
            <a:off x="660400" y="1501130"/>
            <a:ext cx="382111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Arial" charset="0"/>
              </a:rPr>
              <a:t>NHẮC LẠI LÍ THUYẾT </a:t>
            </a:r>
            <a:endParaRPr kumimoji="0" lang="en-US" sz="24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1" name="TextBox 10"/>
          <p:cNvSpPr txBox="1">
            <a:spLocks noChangeArrowheads="1"/>
          </p:cNvSpPr>
          <p:nvPr/>
        </p:nvSpPr>
        <p:spPr bwMode="auto">
          <a:xfrm>
            <a:off x="836613" y="3251200"/>
            <a:ext cx="10829925" cy="311943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800"/>
              </a:spcAft>
              <a:buClrTx/>
              <a:buSzTx/>
              <a:buFontTx/>
              <a:buNone/>
              <a:tabLst>
                <a:tab pos="1385888" algn="l"/>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1.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Yêu</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cầu</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đối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với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bài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văn</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kể</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một</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trải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nghiệm</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tab pos="1385888" algn="l"/>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1.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Yêu</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cầu</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đối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với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bài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văn</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kể</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một</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trải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nghiệm</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tab pos="1385888" algn="l"/>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kể</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từ</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ngôi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thứ</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nhất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tab pos="1385888" algn="l"/>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Giới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thiệu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nghiệm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đáng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nhớ</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tab pos="1385888" algn="l"/>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Tập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trung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việc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đã</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xảy</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ra.</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tab pos="1385888" algn="l"/>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Sắp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xếp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việc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chi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tiết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theo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một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hợp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lí</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 name="TextBox 12"/>
          <p:cNvSpPr txBox="1">
            <a:spLocks noChangeArrowheads="1"/>
          </p:cNvSpPr>
          <p:nvPr/>
        </p:nvSpPr>
        <p:spPr bwMode="auto">
          <a:xfrm>
            <a:off x="1311275" y="2568575"/>
            <a:ext cx="8237538" cy="4603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Ôn</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tập</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cách</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viết</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bài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văn</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kể</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lại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một</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trải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nghiệm</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của</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em</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4680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11" grpId="0"/>
      <p:bldP spid="13"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95263" y="358775"/>
            <a:ext cx="11826875" cy="20050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230188" y="2671763"/>
            <a:ext cx="11791950" cy="39925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230188" y="466725"/>
            <a:ext cx="11491912" cy="17573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Sử dụng các chi tiết miêu tả cụ thể về thời gian, không gian, nhân vật và diễn biến câu chuyện.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-Thể hiện được cảm xúc của người viết trước sự việc được kể, </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rút ra được ý nghĩa, sự quan trọng của trải nghiệm đối với người viết.</a:t>
            </a:r>
            <a:r>
              <a:rPr kumimoji="0" lang="en-US" sz="2400" b="1" i="0" u="none" strike="noStrike" kern="1200" cap="none" spc="0" normalizeH="0" baseline="0" noProof="0">
                <a:ln>
                  <a:noFill/>
                </a:ln>
                <a:solidFill>
                  <a:srgbClr val="FF0000"/>
                </a:solidFill>
                <a:effectLst/>
                <a:uLnTx/>
                <a:uFillTx/>
                <a:latin typeface="Times New Roman" pitchFamily="18" charset="0"/>
                <a:ea typeface="MS Mincho" pitchFamily="49" charset="-128"/>
                <a:cs typeface="Arial" charset="0"/>
              </a:rPr>
              <a:t> (yêu cầu này cao hơn ở bài 1)</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509588" y="2970213"/>
            <a:ext cx="6116637" cy="461962"/>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ts val="160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2. Hướng dẫn quy trình viết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230188" y="3697288"/>
            <a:ext cx="6115050" cy="461962"/>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a. Bước 1: Chuẩn bị trước khi viết.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365125" y="4437063"/>
            <a:ext cx="6115050"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Chọn lựa đề tài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3" name="TextBox 12"/>
          <p:cNvSpPr txBox="1">
            <a:spLocks noChangeArrowheads="1"/>
          </p:cNvSpPr>
          <p:nvPr/>
        </p:nvSpPr>
        <p:spPr bwMode="auto">
          <a:xfrm>
            <a:off x="365125" y="5205413"/>
            <a:ext cx="11826875" cy="8572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Chọn đề tài mà câu chuyện hướng đến: tình bạn, tình mẹ con, tình yêu quê hương, tình thầy trò,...</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223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P spid="13"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25425" y="390525"/>
            <a:ext cx="11557000" cy="60245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36575" y="623888"/>
            <a:ext cx="11245850" cy="549592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Để xác định được đề tài, em có thể hồi tưởng lại những kỉ niệm đáng nhớ. Ví dụ:</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Một kỉ niệm sâu sắc với gia đình, bạn bè.</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Một lỗi lầm của bản thân.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Khám phá một vùng đất hoặc quyển sách mới.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Khi chuyển đến một ngôi trường mới, làm quen với bạn mới...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Thu thập tư liệu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Em hãy tìm tư liệu cho bài viết bằng một số cách sau: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Nhớ lại những sự việc, trải nghiệm đã để lại cho em kỉ niệm sâu sắc.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Đọc lại câu chuyện </a:t>
            </a: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Bài học đường đời đầu tiên, Nếu cậu muốn có một người bạn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và bài văn ở mục tham khảo...để học cách các tác giả kể trải nghiệm của họ.</a:t>
            </a: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Tìm lại những hình ảnh đã lưu giữ có liên quan đến câu chuyện.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554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274638"/>
            <a:ext cx="11471275" cy="63055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806450" y="274638"/>
            <a:ext cx="11080750" cy="61261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S Mincho" pitchFamily="49" charset="-128"/>
                <a:cs typeface="Arial" charset="0"/>
              </a:rPr>
              <a:t>    b. Bước 2:</a:t>
            </a: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Tìm ý, lập dàn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Tìm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Sự việc chính: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Đó là chuyện gì? (tên sự việc được kể)</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Xảy ra ở đâu ? (nghĩ đến không gian, địa điểm diễn ra câu chuyện định kể)</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khi nào? ( nghĩ đến thời gian cụ thể: kì nghỉ hè, buổi chiều...)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Nhân vật</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Những ai đã tham gia vào câu chuyện? (nhận vật ông, bà, bố mẹ, cô giáo, bạn ....Trừ người thân, các nhân vật cần có tên riêng, lai lịch...)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Họ như thế nào? ( trang phục, nét ngoại hình nổi bật như vọc dáng, làn da, mái tóc, đôi mắt, nụ cười, giọng nói...)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Họ đã có lời nói, hành động, cử chỉ gì? (nhân vật và em nói chuyện gì, lời nói cụ thể, cử chỉ, hành động của người ấy ra sao...)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91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9088" y="360363"/>
            <a:ext cx="11688762" cy="63246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758825" y="619125"/>
            <a:ext cx="11114088" cy="56578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Cốt truyện: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Diễn biến của câu chuyện: Điều gì đã xảy ra? Theo thứ tự như thế nào?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Ý nghĩa:  Vì sao câu chuyện lại xảy ra như vậy? (Trải nghiệm cho em nhận thức được kiến thức gì, bài học nào sâu sắc).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Cảm xúc của người kể: Cảm xúc của em như thế nào khi câu chuyện diễn ra và khi kể lại? (biểu cảm trực tiếp hoặc gián tiếp)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Lập dàn ý bằng cách dựa vào các ý đã tìm được, sắp xếp lại theo ba phần lớn của bài văn, gồm: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Mở bài: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Dùng ngôi thứ nhất để kể, giới thiệu sơ lược về trải nghiệm.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 Thân bài: Kể lại diễn biến của câu chuyện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theo trình nhất định (tự thời gian, không gian, các sự việc đã sắp xếp theo trình tự hợp lí chưa, làm nổi bật nhân vật, sự việc chính)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Kết bài: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Nêu cảm nghĩ về câu chuyện  vừa kể.</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54704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92125" y="714375"/>
            <a:ext cx="11425238" cy="49720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60399" y="914400"/>
            <a:ext cx="10983913" cy="4530407"/>
          </a:xfrm>
          <a:prstGeom prst="rect">
            <a:avLst/>
          </a:prstGeom>
          <a:noFill/>
          <a:ln w="9525">
            <a:noFill/>
            <a:miter lim="800000"/>
            <a:headEnd/>
            <a:tailEnd/>
          </a:ln>
        </p:spPr>
        <p:txBody>
          <a:bodyPr wrap="square">
            <a:spAutoFit/>
          </a:bodyPr>
          <a:lstStyle/>
          <a:p>
            <a:pPr>
              <a:lnSpc>
                <a:spcPct val="107000"/>
              </a:lnSpc>
              <a:spcAft>
                <a:spcPts val="800"/>
              </a:spcAft>
            </a:pPr>
            <a:r>
              <a:rPr lang="en-US" sz="2400" b="1" dirty="0">
                <a:latin typeface="Times New Roman" pitchFamily="18" charset="0"/>
                <a:cs typeface="Times New Roman" pitchFamily="18" charset="0"/>
              </a:rPr>
              <a:t>c. </a:t>
            </a:r>
            <a:r>
              <a:rPr lang="en-US" sz="2400" b="1" dirty="0" err="1">
                <a:latin typeface="Times New Roman" pitchFamily="18" charset="0"/>
                <a:cs typeface="Times New Roman" pitchFamily="18" charset="0"/>
              </a:rPr>
              <a:t>Cái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tâm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diêm</a:t>
            </a:r>
            <a:r>
              <a:rPr lang="en-US"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nSpc>
                <a:spcPct val="107000"/>
              </a:lnSpc>
              <a:spcAft>
                <a:spcPts val="800"/>
              </a:spcAft>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rét</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a:t>
            </a:r>
          </a:p>
          <a:p>
            <a:pPr algn="just">
              <a:lnSpc>
                <a:spcPct val="107000"/>
              </a:lnSpc>
              <a:spcAft>
                <a:spcPts val="800"/>
              </a:spcAf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mọi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Mọi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bảo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nhau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chắc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muốn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sưởi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ấm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ứng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xử</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thờ</a:t>
            </a:r>
            <a:r>
              <a:rPr lang="en-US" sz="2400" dirty="0">
                <a:solidFill>
                  <a:srgbClr val="000000"/>
                </a:solidFill>
                <a:latin typeface="Times New Roman" pitchFamily="18" charset="0"/>
                <a:cs typeface="Times New Roman" pitchFamily="18" charset="0"/>
              </a:rPr>
              <a:t> ơ, </a:t>
            </a:r>
            <a:r>
              <a:rPr lang="en-US" sz="2400" dirty="0" err="1">
                <a:solidFill>
                  <a:srgbClr val="000000"/>
                </a:solidFill>
                <a:latin typeface="Times New Roman" pitchFamily="18" charset="0"/>
                <a:cs typeface="Times New Roman" pitchFamily="18" charset="0"/>
              </a:rPr>
              <a:t>thiếu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đồng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giữa</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gn="just">
              <a:lnSpc>
                <a:spcPct val="107000"/>
              </a:lnSpc>
              <a:spcAft>
                <a:spcPts val="800"/>
              </a:spcAf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Nhận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xét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truyện</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gn="just">
              <a:lnSpc>
                <a:spcPct val="107000"/>
              </a:lnSpc>
              <a:spcAft>
                <a:spcPts val="800"/>
              </a:spcAft>
            </a:pPr>
            <a:r>
              <a:rPr lang="en-US" sz="2400" dirty="0">
                <a:solidFill>
                  <a:srgbClr val="000000"/>
                </a:solidFill>
                <a:latin typeface="Times New Roman" pitchFamily="18" charset="0"/>
                <a:cs typeface="Times New Roman" pitchFamily="18" charset="0"/>
              </a:rPr>
              <a:t>+</a:t>
            </a:r>
            <a:r>
              <a:rPr lang="en-US" sz="2400" dirty="0" err="1">
                <a:solidFill>
                  <a:srgbClr val="000000"/>
                </a:solidFill>
                <a:latin typeface="Times New Roman" pitchFamily="18" charset="0"/>
                <a:cs typeface="Times New Roman" pitchFamily="18" charset="0"/>
              </a:rPr>
              <a:t>Kết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hậu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Lí</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vẻ</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đẹp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đôi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hồng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đôi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môi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mỉm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cười”là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đẹp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linh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hồn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khát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vẫn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sống</a:t>
            </a:r>
            <a:r>
              <a:rPr lang="en-US" sz="2400" dirty="0">
                <a:solidFill>
                  <a:srgbClr val="000000"/>
                </a:solidFill>
                <a:latin typeface="Times New Roman" pitchFamily="18" charset="0"/>
                <a:cs typeface="Times New Roman" pitchFamily="18" charset="0"/>
              </a:rPr>
              <a:t> ( </a:t>
            </a:r>
            <a:r>
              <a:rPr lang="en-US" sz="2400" dirty="0" err="1">
                <a:solidFill>
                  <a:srgbClr val="000000"/>
                </a:solidFill>
                <a:latin typeface="Times New Roman" pitchFamily="18" charset="0"/>
                <a:cs typeface="Times New Roman" pitchFamily="18" charset="0"/>
              </a:rPr>
              <a:t>niềm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xót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giả</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ct val="107000"/>
              </a:lnSpc>
              <a:spcAft>
                <a:spcPts val="800"/>
              </a:spcAf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hậu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khốn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khổ</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tượng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vì</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đói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vì</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rét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vì</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thiếu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nguyên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bé</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60400" y="1130300"/>
            <a:ext cx="11125200" cy="37861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60400" y="1435100"/>
            <a:ext cx="11058525" cy="33528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c.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3: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Viết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Dựa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dàn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viết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kể</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d.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S Mincho" pitchFamily="49" charset="-128"/>
                <a:cs typeface="Arial" charset="0"/>
              </a:rPr>
              <a:t>Bước</a:t>
            </a:r>
            <a:r>
              <a:rPr kumimoji="0" lang="en-US" sz="2400" b="1"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 4: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S Mincho" pitchFamily="49" charset="-128"/>
                <a:cs typeface="Arial" charset="0"/>
              </a:rPr>
              <a:t>Xem</a:t>
            </a:r>
            <a:r>
              <a:rPr kumimoji="0" lang="en-US" sz="2400" b="1"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S Mincho" pitchFamily="49" charset="-128"/>
                <a:cs typeface="Arial" charset="0"/>
              </a:rPr>
              <a:t>lại</a:t>
            </a:r>
            <a:r>
              <a:rPr kumimoji="0" lang="en-US" sz="2400" b="1"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S Mincho" pitchFamily="49" charset="-128"/>
                <a:cs typeface="Arial" charset="0"/>
              </a:rPr>
              <a:t>và</a:t>
            </a:r>
            <a:r>
              <a:rPr kumimoji="0" lang="en-US" sz="2400" b="1"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S Mincho" pitchFamily="49" charset="-128"/>
                <a:cs typeface="Arial" charset="0"/>
              </a:rPr>
              <a:t>chỉnh</a:t>
            </a:r>
            <a:r>
              <a:rPr kumimoji="0" lang="en-US" sz="2400" b="1"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S Mincho" pitchFamily="49" charset="-128"/>
                <a:cs typeface="Arial" charset="0"/>
              </a:rPr>
              <a:t>sửa</a:t>
            </a:r>
            <a:r>
              <a:rPr kumimoji="0" lang="en-US" sz="2400" b="1"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S Mincho" pitchFamily="49" charset="-128"/>
                <a:cs typeface="Arial" charset="0"/>
              </a:rPr>
              <a:t>rút</a:t>
            </a:r>
            <a:r>
              <a:rPr kumimoji="0" lang="en-US" sz="2400" b="1"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S Mincho" pitchFamily="49" charset="-128"/>
                <a:cs typeface="Arial" charset="0"/>
              </a:rPr>
              <a:t>kinh</a:t>
            </a:r>
            <a:r>
              <a:rPr kumimoji="0" lang="en-US" sz="2400" b="1"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S Mincho" pitchFamily="49" charset="-128"/>
                <a:cs typeface="Arial" charset="0"/>
              </a:rPr>
              <a:t>nghiệm</a:t>
            </a:r>
            <a:r>
              <a:rPr kumimoji="0" lang="en-US" sz="2400" b="1" i="0" u="none" strike="noStrike" kern="1200" cap="none" spc="0" normalizeH="0" baseline="0" noProof="0" dirty="0">
                <a:ln>
                  <a:noFill/>
                </a:ln>
                <a:solidFill>
                  <a:srgbClr val="FF0000"/>
                </a:solidFill>
                <a:effectLst/>
                <a:uLnTx/>
                <a:uFillTx/>
                <a:latin typeface="Times New Roman" pitchFamily="18" charset="0"/>
                <a:ea typeface="MS Mincho"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Đọc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kĩ</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viết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khoanh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tròn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những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lỗi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chính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tả</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lỗi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sử</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dụng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từ</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ngữ</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nếu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Sau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sửa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lỗi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Gạch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chân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những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sai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ngữ</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pháp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bằng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cách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phân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tích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cấu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ngữ</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pháp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sửa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đúng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nếu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9691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4338" y="636588"/>
            <a:ext cx="8639175"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449111" y="719788"/>
            <a:ext cx="8604950" cy="4616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Arial" charset="0"/>
              </a:rPr>
              <a:t>THỰC HÀNH VIẾT BÀI VĂN KỂ LẠI TRẢI NGHIỆM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p:txBody>
      </p:sp>
      <p:sp>
        <p:nvSpPr>
          <p:cNvPr id="7" name="TextBox 6"/>
          <p:cNvSpPr txBox="1">
            <a:spLocks noChangeArrowheads="1"/>
          </p:cNvSpPr>
          <p:nvPr/>
        </p:nvSpPr>
        <p:spPr bwMode="auto">
          <a:xfrm>
            <a:off x="1112838" y="1747837"/>
            <a:ext cx="10044113" cy="831850"/>
          </a:xfrm>
          <a:prstGeom prst="rect">
            <a:avLst/>
          </a:prstGeom>
          <a:blipFill>
            <a:blip r:embed="rId2"/>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Đề</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hãy</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kể</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lại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trải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nghiệm</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sắc</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bạn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thân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khiến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xúc</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động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nhớ</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mãi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22098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71776" y="1557338"/>
            <a:ext cx="6600824" cy="4371975"/>
          </a:xfrm>
          <a:prstGeom prst="rect">
            <a:avLst/>
          </a:prstGeom>
        </p:spPr>
      </p:pic>
      <p:sp>
        <p:nvSpPr>
          <p:cNvPr id="3" name="TextBox 2"/>
          <p:cNvSpPr txBox="1"/>
          <p:nvPr/>
        </p:nvSpPr>
        <p:spPr>
          <a:xfrm>
            <a:off x="4167649" y="705534"/>
            <a:ext cx="3844001"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PHIẾU HỌC TẬP</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5090378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28688"/>
            <a:ext cx="11096625" cy="53308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679450" y="1131888"/>
            <a:ext cx="10728325" cy="49942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1: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Chuẩn</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bị</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trước</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khi</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viết</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xác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cầu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lựa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chọn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ấn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tượng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sắc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thế</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quen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chưa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hay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mới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quen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điểm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nổi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bật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ấn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tượng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ngoại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sở</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thích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tính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cách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Nhớ</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chi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tiết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gì</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ở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thế</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cao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đỉnh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điểm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chuyện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xúc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suy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nghĩ</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qua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Tìm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tư</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liệu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tranh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ảnh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liên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quan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để</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minh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họa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nếu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thấy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cần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thiết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594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1800" y="1169988"/>
            <a:ext cx="11469688" cy="50657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74688" y="1697038"/>
            <a:ext cx="10612437" cy="41354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S Mincho" pitchFamily="49" charset="-128"/>
                <a:cs typeface="Arial" charset="0"/>
              </a:rPr>
              <a:t>b. Bước 2:</a:t>
            </a: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Tìm ý, lập dàn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1"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Tìm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Sự việc chính: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Đó là sự việc: Bạn tặng em quyển truyện em mơ ước và nói lời từ biệt để cùng gia đình lên thành phố sinh sống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không gian, địa điểm diễn ra: sân trường ở buổi tổng kết cuối năm học lớp 5, ghế đá, hàng cây, hoa phượng, cái im lặng của buổi cuối cùng trong năm học, trong khoảng khắc chỉ còn lại mấy học sinh cuối cùng ra về...</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thời gian cụ thể: kì nghỉ hè, buổi chiều...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68146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33400" y="809625"/>
            <a:ext cx="11125200" cy="55308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765175" y="1103313"/>
            <a:ext cx="10893425" cy="51308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Nhân vật</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Hình ảnh người bạn em hiện lên như thế nào trong em (vóc dáng, trang phục, mái tóc, ...thân quen ra sao?)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Em và bạn đã có lời nói, hành động, cử chỉ việc làm của bạn làm em xúc động, nhớ mãi?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Cốt truyện: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Diễn biến của câu chuyện: Điều gì đã xảy ra? Theo thứ tự như thế nào?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(sự việc mở đầu, sự việc phát triển, sự việc kết thúc)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Ý nghĩa:  Trải nghiệm về bạn giúp cho em nhận ra ý nghĩa của tình bạn,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Cảm xúc của người kể: Cảm xúc của em khi câu chuyện diễn ra và khi kể lại: xúc động, hạnh phúc, sung sướng...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9561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881063" y="755650"/>
            <a:ext cx="10556875" cy="54657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881063" y="1479550"/>
            <a:ext cx="10556875" cy="41719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Lập dàn ý</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Mở bài: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Giới thiệu nhân vật và trải nghiệm: Người bạn thân tên là gì, bạn thân từ bé hay mới quen biết; trải nghiệm gì sâu sắc về tình bạn: về món quà bạn tặng và lời nói chia tay bất ngờ</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Thân bài: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Ý 1: Kể khái quát những đặc điểm, ngoại hình, tính cách của bạn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Ý 2: Kể lại kỉ niệm về người bạn thân khiến em xúc động, nhớ mãi: diễn biến của câu chuyện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theo trình nhất định (tự thời gian, không gian, các sự việc đã sắp xếp theo trình tự hợp lí chưa, làm nổi bật nhân vật, sự việc chính)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7755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76250" y="441325"/>
            <a:ext cx="11276013" cy="63039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779463" y="639763"/>
            <a:ext cx="10936287" cy="55784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Kỉ niệm gì? (chọn bất kì một kỉ niệm sâu sắc như được bạn giúp đỡ, mắc lỗi với bạn, hiểu lầm, hoặc được bạn tặng món quà ấp ủ từ lâu...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Kỉ niệm diễn ra theo trình tự thời gian: trong buổi tổng kết năm học lớp 5, lúc nhặt cánh phượng làm trò chơi, lúc bạn tặng truyện, chia tay...</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Không gian: sân trường, ghế đá, hoa phượng rơi....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Kỉ niệm ấy diễn ra như thế nào? (em rơi vào hoàn cảnh nào?Bạn đã làm gì cho em hoặc ngược lại, để em cảm nhận được tình bạn. Biết bộ lộ cảm xúc của mình về trước, trong, sau khi sự việc diễn ra. Từ  tâm trạng vui sướng cùng nhau nhặt hoa phượng làm trò chơi, đên xúc động nhận được quà từ bạn. Rồi đến sự hẫng hụt chơi vơi khi biết bạn sắp chuyển đi nơi khác. Chấp nhận xa cách để tình bạn vượt lên hoàn cảnh sống, biến khó khăn cách trở thành động lực vươn lên trong tương lai.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Bài học sâu sắc cháu nhận ra: Ý nghĩa của tình bạn là yêu thương, chia sẻ, chấp nhận sự khắc nghiệt của hoàn cảnh, biết ước mơ hướng tới tương lai tốt đẹp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1203325" y="6224588"/>
            <a:ext cx="9469438" cy="482600"/>
          </a:xfrm>
          <a:prstGeom prst="rect">
            <a:avLst/>
          </a:prstGeom>
          <a:noFill/>
          <a:ln w="9525">
            <a:noFill/>
            <a:miter lim="800000"/>
            <a:headEnd/>
            <a:tailEnd/>
          </a:ln>
        </p:spPr>
        <p:txBody>
          <a:bodyPr>
            <a:spAutoFit/>
          </a:bodyPr>
          <a:lstStyle/>
          <a:p>
            <a:pPr marL="342900" marR="0" lvl="0" indent="-342900" algn="l" defTabSz="914400" rtl="0" eaLnBrk="1" fontAlgn="base" latinLnBrk="0" hangingPunct="1">
              <a:lnSpc>
                <a:spcPct val="115000"/>
              </a:lnSpc>
              <a:spcBef>
                <a:spcPct val="0"/>
              </a:spcBef>
              <a:spcAft>
                <a:spcPct val="0"/>
              </a:spcAft>
              <a:buClrTx/>
              <a:buSzTx/>
              <a:buFont typeface="Times New Roman" pitchFamily="18" charset="0"/>
              <a:buChar char="-"/>
              <a:tabLst>
                <a:tab pos="407988" algn="l"/>
                <a:tab pos="1385888" algn="l"/>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Kết bài: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Nêu cảm nghĩ về người bạn thân và kỉ niệm.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5834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50838"/>
            <a:ext cx="3321050"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26627" name="TextBox 5"/>
          <p:cNvSpPr txBox="1">
            <a:spLocks noChangeArrowheads="1"/>
          </p:cNvSpPr>
          <p:nvPr/>
        </p:nvSpPr>
        <p:spPr bwMode="auto">
          <a:xfrm>
            <a:off x="842963" y="481013"/>
            <a:ext cx="6092825"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S Mincho" pitchFamily="49" charset="-128"/>
                <a:cs typeface="Arial" charset="0"/>
              </a:rPr>
              <a:t>B</a:t>
            </a: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ài viết tham khảo</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6628" name="TextBox 6"/>
          <p:cNvSpPr txBox="1">
            <a:spLocks noChangeArrowheads="1"/>
          </p:cNvSpPr>
          <p:nvPr/>
        </p:nvSpPr>
        <p:spPr bwMode="auto">
          <a:xfrm>
            <a:off x="1456532" y="1463675"/>
            <a:ext cx="9266237" cy="1673022"/>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Hoa</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bạn</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thân</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ai</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cũng</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bảo</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thế</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vì</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chúng</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lớn</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lên</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bên</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nhau</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luôn</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giúp</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đỡ</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nhau</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Giữa</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chúng</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muôn</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vàn</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kỉ</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niệm</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nhưng</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kỉ</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niệm</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nhớ</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nhất</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đó</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a:t>
            </a:r>
            <a:r>
              <a:rPr kumimoji="0" lang="en-US" sz="2400" b="0"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à</a:t>
            </a:r>
            <a:r>
              <a:rPr kumimoji="0" lang="en-US" sz="2400" b="0"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nhận</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món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quà</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tặng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và</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lời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nói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chia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tay</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bất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ngờ</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của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để</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cùng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gia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đình</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làm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ăn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xa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a:t>
            </a:r>
            <a:endPar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1727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692150" y="523875"/>
            <a:ext cx="10802938" cy="6002338"/>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Nhắc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đến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về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lắm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không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những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học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giỏi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mà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còn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rất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đáng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yêu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luôn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mệnh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danh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cây</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Toán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cả</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lớp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Điều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cũng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dễ</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hiểu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vì</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luôn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người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ý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tưởng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hay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nhất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ngắn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nhất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những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toán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hoắc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búa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giáo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Còn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nghiêng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về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văn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và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ưu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gọi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nàng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thơ</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Không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phải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biết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làm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thơ</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mà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hay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giáo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gọi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đọc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cả</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lớp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nghe</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và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thỉnh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thoảng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văn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khen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ngợi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Nhưng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môn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toán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thì</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tệ</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lắm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nên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luôn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sẵn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lòng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giảng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giải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từng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ly</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từng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tí</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Những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nhìn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giảng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mà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nghĩ</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thầm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đến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việc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mai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sau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Chắc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cậu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sẽ</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giáo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dạy</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toán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giỏi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nhất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đấy</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Những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giảng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thường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nở</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nụ</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cười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hiện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hậu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hỏi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Hiểu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chưa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đồng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chí</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và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khi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gật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gật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lia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lịa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mới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chịu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trò</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luôn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sáng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tạo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khi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thì</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làm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bà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bán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xinh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đẹp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khăn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mùi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xoa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buộc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chéo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trên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trán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trông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rất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đáng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yêu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Khi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thì</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biến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thành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cảnh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sát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truy</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lùng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tên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trộm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lẩn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trốn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Mà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lạ</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thay</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trốn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ở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cùng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tìm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ra.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tìm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ra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nhau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chúng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phá</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lên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cười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ròn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rã</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tựa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như</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người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ta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vừa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xem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một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vở</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kịch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Thỉnh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thoảng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chúng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thả</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diều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trên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đê</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khi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chiều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về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cùng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hay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tập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nhảy</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hip-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hóp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để</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chuẩn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bị</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cho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cuộc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thi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đó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trên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lớp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Chao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Nhiều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kỉ</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niệm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mn-cs"/>
              </a:rPr>
              <a:t>lắm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54054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390524"/>
            <a:ext cx="11336338" cy="57435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54063" y="515938"/>
            <a:ext cx="6191250" cy="461962"/>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cs typeface="Times New Roman" pitchFamily="18" charset="0"/>
              </a:rPr>
              <a:t>1.3. Đánh giá khái quát</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641350" y="1200150"/>
            <a:ext cx="6115050" cy="338138"/>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000000"/>
                </a:solidFill>
                <a:latin typeface="Times New Roman" pitchFamily="18" charset="0"/>
                <a:cs typeface="Times New Roman" pitchFamily="18" charset="0"/>
              </a:rPr>
              <a:t>a</a:t>
            </a:r>
            <a:r>
              <a:rPr lang="vi-VN" sz="2400" b="1">
                <a:solidFill>
                  <a:srgbClr val="000000"/>
                </a:solidFill>
                <a:latin typeface="Times New Roman" pitchFamily="18" charset="0"/>
                <a:cs typeface="Times New Roman" pitchFamily="18" charset="0"/>
              </a:rPr>
              <a:t>. Nghệ thuật</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439738" y="1693863"/>
            <a:ext cx="11336337" cy="1570037"/>
          </a:xfrm>
          <a:prstGeom prst="rect">
            <a:avLst/>
          </a:prstGeom>
          <a:noFill/>
          <a:ln w="9525">
            <a:noFill/>
            <a:miter lim="800000"/>
            <a:headEnd/>
            <a:tailEnd/>
          </a:ln>
        </p:spPr>
        <p:txBody>
          <a:bodyPr>
            <a:spAutoFit/>
          </a:bodyPr>
          <a:lstStyle/>
          <a:p>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Nghệ</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thuật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hấp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dẫn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đan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xen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giữa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yếu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tố</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huyền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diễn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hợp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lí</a:t>
            </a:r>
            <a:endParaRPr lang="en-US" sz="2400" dirty="0">
              <a:latin typeface="Times New Roman" pitchFamily="18" charset="0"/>
              <a:cs typeface="Times New Roman" pitchFamily="18" charset="0"/>
            </a:endParaRPr>
          </a:p>
          <a:p>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Ngôi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ngôn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ngữ</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linh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hoạt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hợp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miêu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biểu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cấu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theo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phản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lập</a:t>
            </a:r>
            <a:endParaRPr lang="en-US" sz="2400" dirty="0">
              <a:latin typeface="Times New Roman" pitchFamily="18" charset="0"/>
              <a:cs typeface="Times New Roman" pitchFamily="18" charset="0"/>
            </a:endParaRPr>
          </a:p>
        </p:txBody>
      </p:sp>
      <p:sp>
        <p:nvSpPr>
          <p:cNvPr id="11" name="TextBox 10"/>
          <p:cNvSpPr txBox="1">
            <a:spLocks noChangeArrowheads="1"/>
          </p:cNvSpPr>
          <p:nvPr/>
        </p:nvSpPr>
        <p:spPr bwMode="auto">
          <a:xfrm>
            <a:off x="630238" y="3657600"/>
            <a:ext cx="6115050" cy="338138"/>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000000"/>
                </a:solidFill>
                <a:latin typeface="Times New Roman" pitchFamily="18" charset="0"/>
                <a:cs typeface="Times New Roman" pitchFamily="18" charset="0"/>
              </a:rPr>
              <a:t>b</a:t>
            </a:r>
            <a:r>
              <a:rPr lang="vi-VN" sz="2400" b="1">
                <a:solidFill>
                  <a:srgbClr val="000000"/>
                </a:solidFill>
                <a:latin typeface="Times New Roman" pitchFamily="18" charset="0"/>
                <a:cs typeface="Times New Roman" pitchFamily="18" charset="0"/>
              </a:rPr>
              <a:t>. Nội dung</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523081" y="3995738"/>
            <a:ext cx="11122025" cy="1723549"/>
          </a:xfrm>
          <a:prstGeom prst="rect">
            <a:avLst/>
          </a:prstGeom>
          <a:noFill/>
          <a:ln w="9525">
            <a:noFill/>
            <a:miter lim="800000"/>
            <a:headEnd/>
            <a:tailEnd/>
          </a:ln>
        </p:spPr>
        <p:txBody>
          <a:bodyPr>
            <a:spAutoFit/>
          </a:bodyPr>
          <a:lstStyle/>
          <a:p>
            <a:pPr marL="30163" algn="just">
              <a:spcAft>
                <a:spcPts val="1200"/>
              </a:spcAf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diêm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nghèo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khổ</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đêm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giao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thừa</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marL="30163" algn="just">
              <a:spcAft>
                <a:spcPts val="1200"/>
              </a:spcAft>
            </a:pPr>
            <a:r>
              <a:rPr lang="en-US" sz="2400" dirty="0">
                <a:solidFill>
                  <a:srgbClr val="000000"/>
                </a:solidFill>
                <a:latin typeface="Times New Roman" pitchFamily="18" charset="0"/>
                <a:cs typeface="Times New Roman" pitchFamily="18" charset="0"/>
              </a:rPr>
              <a:t>- Qua </a:t>
            </a:r>
            <a:r>
              <a:rPr lang="en-US" sz="2400" dirty="0" err="1">
                <a:solidFill>
                  <a:srgbClr val="000000"/>
                </a:solidFill>
                <a:latin typeface="Times New Roman" pitchFamily="18" charset="0"/>
                <a:cs typeface="Times New Roman" pitchFamily="18" charset="0"/>
              </a:rPr>
              <a:t>đó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muốn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gửi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gắm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điệp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giàu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tính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hãy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trẻ</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phúc</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P spid="1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15578" y="1301750"/>
            <a:ext cx="10548144" cy="4524315"/>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Tình</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bạn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giữa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chúng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cứ</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lớn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dần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theo</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năm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tháng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trong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êm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đềm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Cho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đến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một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hôm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đó</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là</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buổi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tổng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kết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cuối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năm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học</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lớp</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5.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Một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buổi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tổng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kết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đầy</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ý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nghĩa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và</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xúc</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động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khi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cả</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hai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chúng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cùng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nắm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tay</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nhau</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lên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bục</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nhận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giấy</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khen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trong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ánh</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mắt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ngưỡng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mộ</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của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các</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bạn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trong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lớp</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Với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đây</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là</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lần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đầu</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tiên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mà</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tất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cả</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là</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nhờ</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cô</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giáo</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của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đã</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giúp</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tiến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bộ</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từng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ngày</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Buổi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tổng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kết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năm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học</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kết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thúc</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và</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ở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lại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nhận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nhiệm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vụ</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vệ</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sinh</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lớp</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học</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lần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cuối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nên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và</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nó</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nán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lại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ở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sân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trường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Và</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cũng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có</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âm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ưu</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cho</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một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bất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ngờ</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Đó</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là</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lén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nhặt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đến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chục</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cách</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phượng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đỏ</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thắm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rồi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ép</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vào</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vở</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tự</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nhủ</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sẽ</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tặng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vào</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hôm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kết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thúc</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năm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học</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và</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ngồi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xuống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ghế</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đá</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hít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hà</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thật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sâu</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để</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cảm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nhận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cái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tĩnh</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lặng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hiếm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có</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của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sân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trường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khẽ</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mở</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cặp</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sách</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và</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bật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mí</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cho</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về</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món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quà</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tự</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tay</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làm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Mấy</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bông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phượng</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hoa</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phi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điệp</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cỏ</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dại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tôi</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dán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thành</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một</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tấm</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thiệp</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xinh</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MS Mincho" pitchFamily="49" charset="-128"/>
                <a:cs typeface="+mn-cs"/>
              </a:rPr>
              <a:t>xắn</a:t>
            </a:r>
            <a:r>
              <a:rPr kumimoji="0" lang="en-US" sz="2400" b="0" i="0" u="none" strike="noStrike" kern="1200" cap="none" spc="0" normalizeH="0" baseline="0" noProof="0" dirty="0">
                <a:ln>
                  <a:noFill/>
                </a:ln>
                <a:solidFill>
                  <a:prstClr val="white"/>
                </a:solidFill>
                <a:effectLst/>
                <a:uLnTx/>
                <a:uFillTx/>
                <a:latin typeface="Times New Roman" pitchFamily="18" charset="0"/>
                <a:ea typeface="MS Mincho" pitchFamily="49" charset="-128"/>
                <a:cs typeface="+mn-cs"/>
              </a:rPr>
              <a:t>. </a:t>
            </a:r>
            <a:endParaRPr kumimoji="0" lang="en-US" sz="24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Tree>
    <p:extLst>
      <p:ext uri="{BB962C8B-B14F-4D97-AF65-F5344CB8AC3E}">
        <p14:creationId xmlns:p14="http://schemas.microsoft.com/office/powerpoint/2010/main" val="155652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50863" y="576263"/>
            <a:ext cx="11261725" cy="58547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550863" y="914400"/>
            <a:ext cx="11261725" cy="5029200"/>
          </a:xfrm>
          <a:prstGeom prst="rect">
            <a:avLst/>
          </a:prstGeom>
          <a:noFill/>
        </p:spPr>
        <p:txBody>
          <a:bodyPr>
            <a:spAutoFit/>
          </a:bodyPr>
          <a:lstStyle/>
          <a:p>
            <a:pPr marL="342900" marR="0" lvl="0" indent="-342900" algn="just" defTabSz="914400" rtl="0" eaLnBrk="1" fontAlgn="auto" latinLnBrk="0" hangingPunct="1">
              <a:lnSpc>
                <a:spcPct val="107000"/>
              </a:lnSpc>
              <a:spcBef>
                <a:spcPts val="0"/>
              </a:spcBef>
              <a:spcAft>
                <a:spcPts val="800"/>
              </a:spcAft>
              <a:buClrTx/>
              <a:buSzTx/>
              <a:buFont typeface="Times New Roman" panose="02020603050405020304" pitchFamily="18" charset="0"/>
              <a:buChar char="-"/>
              <a:tabLst>
                <a:tab pos="4089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Tặng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Hoa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này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đấy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Cậu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thích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342900" marR="0" lvl="0" indent="-342900" algn="just" defTabSz="914400" rtl="0" eaLnBrk="1" fontAlgn="auto" latinLnBrk="0" hangingPunct="1">
              <a:lnSpc>
                <a:spcPct val="107000"/>
              </a:lnSpc>
              <a:spcBef>
                <a:spcPts val="0"/>
              </a:spcBef>
              <a:spcAft>
                <a:spcPts val="800"/>
              </a:spcAft>
              <a:buClrTx/>
              <a:buSzTx/>
              <a:buFont typeface="Times New Roman" panose="02020603050405020304" pitchFamily="18" charset="0"/>
              <a:buChar char="-"/>
              <a:tabLst>
                <a:tab pos="4089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Òa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Đẹp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Minh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khéo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marR="0" lvl="0" indent="22860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Hoa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vừa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ngắm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nghía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tấm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thiệp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vừa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mỉm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cười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rất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tươi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đưa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mắt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đen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láy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nhìn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Hoa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thì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thầm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hỏi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342900" marR="0" lvl="0" indent="-342900" algn="just" defTabSz="914400" rtl="0" eaLnBrk="1" fontAlgn="auto" latinLnBrk="0" hangingPunct="1">
              <a:lnSpc>
                <a:spcPct val="107000"/>
              </a:lnSpc>
              <a:spcBef>
                <a:spcPts val="0"/>
              </a:spcBef>
              <a:spcAft>
                <a:spcPts val="800"/>
              </a:spcAft>
              <a:buClrTx/>
              <a:buSzTx/>
              <a:buFont typeface="Times New Roman" panose="02020603050405020304" pitchFamily="18" charset="0"/>
              <a:buChar char="-"/>
              <a:tabLst>
                <a:tab pos="4089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Sao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cậu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thích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hoa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phượng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nhặt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cánh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phượng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rơi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sân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trường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khẽ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xoay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tròn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cánh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phượng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quay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ra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vòng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xoay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nom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vui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mắt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trả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Hoa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342900" marR="0" lvl="0" indent="-342900" algn="just" defTabSz="914400" rtl="0" eaLnBrk="1" fontAlgn="auto" latinLnBrk="0" hangingPunct="1">
              <a:lnSpc>
                <a:spcPct val="107000"/>
              </a:lnSpc>
              <a:spcBef>
                <a:spcPts val="0"/>
              </a:spcBef>
              <a:spcAft>
                <a:spcPts val="800"/>
              </a:spcAft>
              <a:buClrTx/>
              <a:buSzTx/>
              <a:buFont typeface="Times New Roman" panose="02020603050405020304" pitchFamily="18" charset="0"/>
              <a:buChar char="-"/>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Hoa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phượng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hoa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trò</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màu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đỏ</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raatts</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đẹp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đúng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cũng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rất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thích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Hoa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nhìn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vẻ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ngợi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bất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ngờ</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rúi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vào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quyển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truyện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mới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cóong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Nguyễn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Nhật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Bê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Arial" charset="0"/>
              </a:rPr>
              <a:t>Tô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Arial"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p:txBody>
      </p:sp>
    </p:spTree>
    <p:extLst>
      <p:ext uri="{BB962C8B-B14F-4D97-AF65-F5344CB8AC3E}">
        <p14:creationId xmlns:p14="http://schemas.microsoft.com/office/powerpoint/2010/main" val="422965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79388" y="1028700"/>
            <a:ext cx="11768137" cy="51054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2" name="Rectangle 1"/>
          <p:cNvSpPr>
            <a:spLocks noChangeArrowheads="1"/>
          </p:cNvSpPr>
          <p:nvPr/>
        </p:nvSpPr>
        <p:spPr bwMode="auto">
          <a:xfrm>
            <a:off x="415925" y="1292225"/>
            <a:ext cx="11223625" cy="4524375"/>
          </a:xfrm>
          <a:prstGeom prst="rect">
            <a:avLst/>
          </a:prstGeom>
          <a:noFill/>
          <a:ln w="9525">
            <a:noFill/>
            <a:miter lim="800000"/>
            <a:headEnd/>
            <a:tailEnd/>
          </a:ln>
        </p:spPr>
        <p:txBody>
          <a:bodyPr anchor="ctr">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409575" algn="l"/>
              </a:tabLst>
              <a:defRPr/>
            </a:pPr>
            <a:r>
              <a:rPr kumimoji="0" lang="en-US" altLang="ja-JP"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Cái quyển truyện mà tôi mơ ước nhưng tôi chưa dám xin mẹ tôi, vì tôi biết, mẹ tôi vất vả kiếm tiền nuôi bốn miệng ăn đã mệt rồi. Hoa thì thầm:</a:t>
            </a:r>
            <a:endParaRPr kumimoji="0" lang="en-US" altLang="ja-JP"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09575" algn="l"/>
              </a:tabLst>
              <a:defRPr/>
            </a:pPr>
            <a:r>
              <a:rPr kumimoji="0" lang="en-US" altLang="ja-JP"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-Tặng cậu!</a:t>
            </a:r>
            <a:endParaRPr kumimoji="0" lang="en-US" altLang="ja-JP" sz="24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09575" algn="l"/>
              </a:tabLst>
              <a:defRPr/>
            </a:pPr>
            <a:r>
              <a:rPr kumimoji="0" lang="en-US" altLang="ja-JP"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Ôi , ở đâu tiền mà mua cho tớ thế? Không, tớ không dám lấy đâu. Tuy nói vậy tôi nhưng lòng tôi đã thấy tưng bừng vì những trang văn của Nguyễn Nhất Ánh. Chưa trả lời tôi, Hoa điểm thêm vài câu làm tôi điếng cả người:</a:t>
            </a:r>
            <a:endParaRPr kumimoji="0" lang="en-US" altLang="ja-JP" sz="24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tab pos="409575" algn="l"/>
              </a:tabLst>
              <a:defRPr/>
            </a:pPr>
            <a:r>
              <a:rPr kumimoji="0" lang="en-US" altLang="ja-JP"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-Minh à, nhà tớ sẽ chuyển vào Nam nay mai thôi. Bố tớ đang về đón...</a:t>
            </a:r>
            <a:endParaRPr kumimoji="0" lang="en-US" altLang="ja-JP" sz="24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tab pos="409575" algn="l"/>
              </a:tabLst>
              <a:defRPr/>
            </a:pPr>
            <a:r>
              <a:rPr kumimoji="0" lang="en-US" altLang="ja-JP"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Tôi không thể tin vào điều đó. Tại sao chúng tôi phải xa nhau. Hoa đi rồi, tôi sẽ đi học cùng ai, chơi với ai. Sau giây phút xúc động vì được cầm quyển truyện mơ ước, tim tôi thấy nhói đau. Thảo nào, mấy hôm nay, Hoa có cái gì khác, nó không vui vẻ, mà đôi lúc rất trềm tư. Tôi hoang mang quá, nhưng sợ nó buồn nên trấn tĩnh bảo:</a:t>
            </a:r>
            <a:endParaRPr kumimoji="0" lang="en-US" altLang="ja-JP" sz="24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tab pos="409575" algn="l"/>
              </a:tabLst>
              <a:defRPr/>
            </a:pPr>
            <a:r>
              <a:rPr kumimoji="0" lang="en-US" altLang="ja-JP"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-Ừ. Bọn mình cần ở với bố mẹ.</a:t>
            </a:r>
            <a:endParaRPr kumimoji="0" lang="en-US" altLang="ja-JP" sz="24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Arial" charset="0"/>
            </a:endParaRPr>
          </a:p>
        </p:txBody>
      </p:sp>
    </p:spTree>
    <p:extLst>
      <p:ext uri="{BB962C8B-B14F-4D97-AF65-F5344CB8AC3E}">
        <p14:creationId xmlns:p14="http://schemas.microsoft.com/office/powerpoint/2010/main" val="74084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85788"/>
            <a:ext cx="11366500" cy="48720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2" name="Rectangle 1"/>
          <p:cNvSpPr>
            <a:spLocks noChangeArrowheads="1"/>
          </p:cNvSpPr>
          <p:nvPr/>
        </p:nvSpPr>
        <p:spPr bwMode="auto">
          <a:xfrm>
            <a:off x="600075" y="835025"/>
            <a:ext cx="11176000" cy="4154488"/>
          </a:xfrm>
          <a:prstGeom prst="rect">
            <a:avLst/>
          </a:prstGeom>
          <a:noFill/>
          <a:ln w="9525">
            <a:noFill/>
            <a:miter lim="800000"/>
            <a:headEnd/>
            <a:tailEnd/>
          </a:ln>
        </p:spPr>
        <p:txBody>
          <a:bodyPr anchor="ct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ja-JP"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Hoa năm tay tôi. Cả hai im lặng, mấy chú ve được cất tiếng hát da diết. “Ừ, phải đi cùng bố mẹ! Cuộc sống sẽ tốt đẹp hơn ở vùng quê nghèo này!” Tôi thì thầm như thế, và tự an ỉu lòng. Rồi đến tuần sau, nhà Hoa chuyển đi Nam thật. Hoa đi, tôi không dám tiễn.</a:t>
            </a:r>
            <a:endParaRPr kumimoji="0" lang="en-US" altLang="ja-JP"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ja-JP"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Từ đấy, chúng tôi chia tay nhau. Thỉnh thoảng bọn tôi viết thư tay, hoặc lén lấy điện thoại của mẹ để nhắn tin cho nhau. Vẫn là những câu chuyện về bạn bè, về trò chơi, bài toán khó. Trong xa cách, tôi càng mạnh mẽ và tin tưởng vào tình bạn với Hoa. Dù ở xa nhau, nhưng chỉ cần tin tưởng, vui vẻ, hài lòng về nhau là chúng tôi cùng cảm thấy hạnh phúc!</a:t>
            </a:r>
            <a:endParaRPr kumimoji="0" lang="en-US" altLang="ja-JP" sz="24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ja-JP"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Kể lại kỉ niệm về Hoa cũng làm lòng tôi ấm lại. Chúng tôi hứa cùng nhau học thật chăm để gặp nhau ở giảng đường đại học. Hoa hứa, đến hè, gia đình cậu ấy sẽ về thăm quê, lúc đó chúng tôi lại đi thả diều, hái hoa dại, chơi bán hàng...</a:t>
            </a:r>
            <a:endParaRPr kumimoji="0" lang="en-US" altLang="ja-JP" sz="2400" b="0" i="0" u="none" strike="noStrike" kern="1200" cap="none" spc="0" normalizeH="0" baseline="0" noProof="0">
              <a:ln>
                <a:noFill/>
              </a:ln>
              <a:solidFill>
                <a:prstClr val="black"/>
              </a:solidFill>
              <a:effectLst/>
              <a:uLnTx/>
              <a:uFillTx/>
              <a:latin typeface="Times New Roman" pitchFamily="18" charset="0"/>
              <a:ea typeface="游ゴシック" panose="020B0400000000000000" pitchFamily="34" charset="-128"/>
              <a:cs typeface="游ゴシック"/>
            </a:endParaRPr>
          </a:p>
        </p:txBody>
      </p:sp>
    </p:spTree>
    <p:extLst>
      <p:ext uri="{BB962C8B-B14F-4D97-AF65-F5344CB8AC3E}">
        <p14:creationId xmlns:p14="http://schemas.microsoft.com/office/powerpoint/2010/main" val="43574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14363" y="282575"/>
            <a:ext cx="11107737" cy="64627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1063625" y="390525"/>
            <a:ext cx="10363200" cy="618490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1"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PHIẾU CHỈNH SỬA BÀI VIẾT</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1"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Nhiệm vụ: Hãy đọc bài viết của mình và hoàn chỉnh bài viết bằng </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1"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cách trả lời các câu hỏi sau:</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1.Bài viết  đã giới thiệu được trải nghiệm đáng nhớ chưa?</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2.Nội dung bài viết đã được sắp xếp theo trình tự thời gian chưa?(Nếu chưa,</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hãy thay đổi như thế nào cho hợp lí).</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3.Bài có sử dụng nhất quán t</a:t>
            </a: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ừ ngữ xưng hô không?</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4.Có nên bổ sung nội dung cho bài viết không? (Nếu có, hãy viết rõ ý cần bổ</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sung.)</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5.Có nên lược bỏ các câu trong bài viết không? (Nếu có, hãy viết rõ câu </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hay đoạn cần lược bỏ.)</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6.Bài viết có mắc lỗi chính tả hay lỗi diễn đạt không? (Nếu có, hãy viết rõ</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1385888" algn="l"/>
              </a:tabLst>
              <a:defRPr/>
            </a:pPr>
            <a:r>
              <a:rPr kumimoji="0" lang="en-US" sz="22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 các mắc lỗi chính tả hay lỗi diễn đạt cần sửa chữa.)</a:t>
            </a:r>
            <a:endParaRPr kumimoji="0" lang="en-US" sz="2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53870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61963" y="404813"/>
            <a:ext cx="4589462" cy="6207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a:extLst/>
          </p:cNvPr>
          <p:cNvSpPr txBox="1"/>
          <p:nvPr/>
        </p:nvSpPr>
        <p:spPr>
          <a:xfrm>
            <a:off x="461601" y="525975"/>
            <a:ext cx="6093500" cy="4616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Arial" charset="0"/>
              </a:rPr>
              <a:t>BÁO CÁO SẢN PHẨM VIẾT </a:t>
            </a:r>
            <a:endParaRPr kumimoji="0" lang="en-US" sz="2400" b="0" i="0" u="none" strike="noStrike" kern="1200" cap="none" spc="0" normalizeH="0" baseline="0" noProof="0" dirty="0">
              <a:ln>
                <a:noFill/>
              </a:ln>
              <a:solidFill>
                <a:prstClr val="black"/>
              </a:solidFill>
              <a:effectLst/>
              <a:uLnTx/>
              <a:uFillTx/>
              <a:latin typeface="Calibri"/>
              <a:ea typeface="+mn-ea"/>
              <a:cs typeface="Arial" charset="0"/>
            </a:endParaRPr>
          </a:p>
        </p:txBody>
      </p:sp>
      <p:graphicFrame>
        <p:nvGraphicFramePr>
          <p:cNvPr id="3" name="Table 2"/>
          <p:cNvGraphicFramePr>
            <a:graphicFrameLocks noGrp="1"/>
          </p:cNvGraphicFramePr>
          <p:nvPr>
            <p:extLst/>
          </p:nvPr>
        </p:nvGraphicFramePr>
        <p:xfrm>
          <a:off x="300038" y="1371601"/>
          <a:ext cx="11579225" cy="5120640"/>
        </p:xfrm>
        <a:graphic>
          <a:graphicData uri="http://schemas.openxmlformats.org/drawingml/2006/table">
            <a:tbl>
              <a:tblPr/>
              <a:tblGrid>
                <a:gridCol w="2232025">
                  <a:extLst>
                    <a:ext uri="{9D8B030D-6E8A-4147-A177-3AD203B41FA5}">
                      <a16:colId xmlns:a16="http://schemas.microsoft.com/office/drawing/2014/main" val="20000"/>
                    </a:ext>
                  </a:extLst>
                </a:gridCol>
                <a:gridCol w="3260725">
                  <a:extLst>
                    <a:ext uri="{9D8B030D-6E8A-4147-A177-3AD203B41FA5}">
                      <a16:colId xmlns:a16="http://schemas.microsoft.com/office/drawing/2014/main" val="20001"/>
                    </a:ext>
                  </a:extLst>
                </a:gridCol>
                <a:gridCol w="3260725">
                  <a:extLst>
                    <a:ext uri="{9D8B030D-6E8A-4147-A177-3AD203B41FA5}">
                      <a16:colId xmlns:a16="http://schemas.microsoft.com/office/drawing/2014/main" val="20002"/>
                    </a:ext>
                  </a:extLst>
                </a:gridCol>
                <a:gridCol w="2825750">
                  <a:extLst>
                    <a:ext uri="{9D8B030D-6E8A-4147-A177-3AD203B41FA5}">
                      <a16:colId xmlns:a16="http://schemas.microsoft.com/office/drawing/2014/main" val="20003"/>
                    </a:ext>
                  </a:extLst>
                </a:gridCol>
              </a:tblGrid>
              <a:tr h="1042307">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Mức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độ</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Tiêu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chí</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Mức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        Mức 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        Mức 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21792">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kể</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lại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trải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nghiệm</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bản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thân</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(10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Đảm bảo đầy đủ yêu cầu về kiến thức, kĩ năng,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trải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nghiệm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kể có tình huống độc đáo, bất ngờ, có trọng tâm, và có ý nghĩa sâu sắc; lời văn trong sáng, văn viết giàu cảm xúc, giàu sức thuyết phục.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(9 -10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Đảm bảo yêu cầu về kiến thức, kĩ năng,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trải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kể có tình huống, có trọng tâm, và có ý nghĩa nhưng còn mắc một vài lỗi diễn đạt, văn viết có cảm xúc, bài học rút ra phù hợp với câu chuyện kể nhưng chưa rõ ràng, sâu sắc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(7 - 8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Đảm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bảo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yêu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cầu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bản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trải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nghiệm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biết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sắp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xếp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sự</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việc,có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rút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ra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học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nhưng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chưa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rõ</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ràng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chưa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rõ</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(5- 6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cxnSp>
        <p:nvCxnSpPr>
          <p:cNvPr id="5" name="Straight Connector 4"/>
          <p:cNvCxnSpPr/>
          <p:nvPr/>
        </p:nvCxnSpPr>
        <p:spPr>
          <a:xfrm>
            <a:off x="300038" y="1371600"/>
            <a:ext cx="2214562" cy="10572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268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448050" y="149225"/>
            <a:ext cx="4946650" cy="1012825"/>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54038" y="1298575"/>
            <a:ext cx="3868737"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2881313" y="242888"/>
            <a:ext cx="6094412" cy="830262"/>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ÔN TẬP NÓI VÀ NGHE:</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Kể</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lại</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một</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trải</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nghiệm</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bản</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thân</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a:extLst/>
          </p:cNvPr>
          <p:cNvSpPr txBox="1"/>
          <p:nvPr/>
        </p:nvSpPr>
        <p:spPr>
          <a:xfrm>
            <a:off x="827773" y="1427882"/>
            <a:ext cx="6093500" cy="4616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Arial" charset="0"/>
              </a:rPr>
              <a:t>NHẮC LẠI LÍ THUYẾT</a:t>
            </a:r>
            <a:endParaRPr kumimoji="0" lang="en-US" sz="24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9" name="TextBox 8"/>
          <p:cNvSpPr txBox="1">
            <a:spLocks noChangeArrowheads="1"/>
          </p:cNvSpPr>
          <p:nvPr/>
        </p:nvSpPr>
        <p:spPr bwMode="auto">
          <a:xfrm>
            <a:off x="828675" y="2273300"/>
            <a:ext cx="10579100"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 bước thực hành nói và nghe: Kể lại một trải nghiệm của bản thân.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0" name="Rounded Rectangle 10"/>
          <p:cNvSpPr>
            <a:spLocks noChangeArrowheads="1"/>
          </p:cNvSpPr>
          <p:nvPr/>
        </p:nvSpPr>
        <p:spPr bwMode="auto">
          <a:xfrm>
            <a:off x="558800" y="2155825"/>
            <a:ext cx="11118850" cy="45529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2" name="TextBox 11"/>
          <p:cNvSpPr txBox="1">
            <a:spLocks noChangeArrowheads="1"/>
          </p:cNvSpPr>
          <p:nvPr/>
        </p:nvSpPr>
        <p:spPr bwMode="auto">
          <a:xfrm>
            <a:off x="554038" y="2709863"/>
            <a:ext cx="6092825"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Bước 1</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Chuẩn bị</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4" name="TextBox 13"/>
          <p:cNvSpPr txBox="1">
            <a:spLocks noChangeArrowheads="1"/>
          </p:cNvSpPr>
          <p:nvPr/>
        </p:nvSpPr>
        <p:spPr bwMode="auto">
          <a:xfrm>
            <a:off x="715963" y="3122613"/>
            <a:ext cx="10804525" cy="34925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Đọc và xác định yêu cầu đề bài, lựa chọn trải nghiệm mà em có ấn tượng sâu sắc về một người thân (cha, mẹ, ông, bà,...).</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Ví dụ: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Nhớ lại các chi tiết về trải nghiệm và cảm xúc, suy nghĩ của em qua trải nghiệm: gắn với thầy cô, bạn bè, người thân...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Tìm các tư liệu, tranh, ảnh liên quan để minh họa cho trải nghiệm (nếu thấy cần thiết).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1291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9" grpId="0"/>
      <p:bldP spid="10" grpId="0" animBg="1"/>
      <p:bldP spid="12" grpId="0"/>
      <p:bldP spid="14"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1028700"/>
            <a:ext cx="10958513" cy="39004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65163" y="1239838"/>
            <a:ext cx="10861675" cy="34131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Bước</a:t>
            </a:r>
            <a:r>
              <a:rPr kumimoji="0" lang="en-US" sz="2400" b="1" i="0" u="sng"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2</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Tìm</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ý,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lập</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dàn</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ý.</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Tìm</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kể</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theo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dẫn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Nêu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việc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hành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huống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thân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để</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ấn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tượng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sắc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Phát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triển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bằng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cách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đặt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trả</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hỏi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việc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huống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gian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ở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việc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huống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cụ</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thế</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xúc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tâm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trạng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suy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nghĩ</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gì</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chứng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kiến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việc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rút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học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gì</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việc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huống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5144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65100" y="644525"/>
            <a:ext cx="11661775" cy="57419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a:extLst/>
          </p:cNvPr>
          <p:cNvSpPr txBox="1"/>
          <p:nvPr/>
        </p:nvSpPr>
        <p:spPr>
          <a:xfrm>
            <a:off x="415925" y="931863"/>
            <a:ext cx="11360150" cy="5191125"/>
          </a:xfrm>
          <a:prstGeom prst="rect">
            <a:avLst/>
          </a:prstGeom>
          <a:noFill/>
        </p:spPr>
        <p:txBody>
          <a:bodyPr>
            <a:spAutoFit/>
          </a:bodyPr>
          <a:lstStyle/>
          <a:p>
            <a:pPr marL="342900" marR="0" lvl="0" indent="-342900" algn="l" defTabSz="914400" rtl="0" eaLnBrk="1" fontAlgn="base" latinLnBrk="0" hangingPunct="1">
              <a:lnSpc>
                <a:spcPct val="115000"/>
              </a:lnSpc>
              <a:spcBef>
                <a:spcPct val="0"/>
              </a:spcBef>
              <a:spcAft>
                <a:spcPts val="1200"/>
              </a:spcAft>
              <a:buClrTx/>
              <a:buSzTx/>
              <a:buFont typeface="Times New Roman" pitchFamily="18" charset="0"/>
              <a:buChar char="-"/>
              <a:tabLst>
                <a:tab pos="407988"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Lập dàn ý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cho bài kể (có thể bằng sơ đồ tư duy):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15000"/>
              </a:lnSpc>
              <a:spcBef>
                <a:spcPct val="0"/>
              </a:spcBef>
              <a:spcAft>
                <a:spcPts val="1200"/>
              </a:spcAft>
              <a:buClrTx/>
              <a:buSzTx/>
              <a:buFontTx/>
              <a:buNone/>
              <a:tabLst>
                <a:tab pos="4079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Ví dụ cho đ</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ề bài: Kể về một trải nghiệm của em với thầy (cô giáo) mà em nhớ mãi.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15000"/>
              </a:lnSpc>
              <a:spcBef>
                <a:spcPct val="0"/>
              </a:spcBef>
              <a:spcAft>
                <a:spcPts val="1200"/>
              </a:spcAft>
              <a:buClrTx/>
              <a:buSzTx/>
              <a:buFontTx/>
              <a:buNone/>
              <a:tabLst>
                <a:tab pos="4079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Mở đầu</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Chào hỏi, giới thiệu người thầy (cô) và sự việc, tình huống người thầy  (cô) để lại ấn tượng sâu sắc trong em.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15000"/>
              </a:lnSpc>
              <a:spcBef>
                <a:spcPct val="0"/>
              </a:spcBef>
              <a:spcAft>
                <a:spcPts val="1200"/>
              </a:spcAft>
              <a:buClrTx/>
              <a:buSzTx/>
              <a:buFontTx/>
              <a:buNone/>
              <a:tabLst>
                <a:tab pos="407988"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Gợi ý</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Xin chào thầy cô và các bạn. Tôi tên là......................, học lớp......., trường................. Sau đây tôi xin kể lại một trải nghiệm đáng nhớ trong đời của mình. Trước khi bắt đầu bài nói của mình, tôi có một câu hỏi "Các bạn đã có những kỉ niệm về người thầy người cô giáo tuyệt vời của mình chưa chưa? " (Có thể giao lưu với 1 bạn hỏi lí do, một lần mắc lỗi với cô giáo, hay được đón nhận những yêu thương ân cần từ cô (thầy) của mình). Bản thân tôi cũng đã từ trải nghiệm ngọt ngào nhất bên cô giáo chủ nhiệm ngày lớp 1. Chuyện là..... (Lời dẫn vào bài nói).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0202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11188" y="681038"/>
            <a:ext cx="10885487" cy="52847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884238" y="936625"/>
            <a:ext cx="10612437" cy="4649788"/>
          </a:xfrm>
          <a:prstGeom prst="rect">
            <a:avLst/>
          </a:prstGeom>
          <a:noFill/>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Nội dung chính</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Lựa chọn và sắp xếp các ý tìm được theo một trình tự hợp lí.</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Ví dụ</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Với bài viết kể về trải nghiệm về một kỉ niệm sâu sắc, xúc động về thầy (cô) giáo của mình có thể triển khai theo gợi ý như sau: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Pts val="1000"/>
              <a:buFont typeface="Symbol" pitchFamily="18" charset="2"/>
              <a:buChar char=""/>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Nêu lí do xuất hiện trải nghiệm: Em bị ngồi một mình ở cổng trường, trời sắp tối, mà mẹ chưa đến đón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Pts val="1000"/>
              <a:buFont typeface="Symbol" pitchFamily="18" charset="2"/>
              <a:buChar char=""/>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Trình bày diễn biến trải nghiệm.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Kết thúc</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Pts val="1000"/>
              <a:buFont typeface="Symbol" pitchFamily="18" charset="2"/>
              <a:buChar char=""/>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Phát biểu suy nghĩ của mình về tấm lòng cô giáo với em đối với những người con.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Pts val="1000"/>
              <a:buFont typeface="Symbol" pitchFamily="18" charset="2"/>
              <a:buChar char=""/>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Bày tỏ mong muốn nhận được sự chia sẻ từ người nghe về trải nghiệm.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7403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22288" y="415925"/>
            <a:ext cx="4154487"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22288" y="1422400"/>
            <a:ext cx="11274425" cy="40370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60400" y="488950"/>
            <a:ext cx="6092825"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2. Định hướng phân tích</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660400" y="1673225"/>
            <a:ext cx="11274425" cy="3786187"/>
          </a:xfrm>
          <a:prstGeom prst="rect">
            <a:avLst/>
          </a:prstGeom>
          <a:noFill/>
          <a:ln w="9525">
            <a:noFill/>
            <a:miter lim="800000"/>
            <a:headEnd/>
            <a:tailEnd/>
          </a:ln>
        </p:spPr>
        <p:txBody>
          <a:bodyPr>
            <a:spAutoFit/>
          </a:bodyPr>
          <a:lstStyle/>
          <a:p>
            <a:r>
              <a:rPr lang="en-US" sz="2400" dirty="0">
                <a:latin typeface="Times New Roman" pitchFamily="18" charset="0"/>
                <a:cs typeface="Times New Roman" pitchFamily="18" charset="0"/>
              </a:rPr>
              <a:t> An-</a:t>
            </a:r>
            <a:r>
              <a:rPr lang="en-US" sz="2400" dirty="0" err="1">
                <a:latin typeface="Times New Roman" pitchFamily="18" charset="0"/>
                <a:cs typeface="Times New Roman" pitchFamily="18" charset="0"/>
              </a:rPr>
              <a:t>đéc</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xen</a:t>
            </a:r>
            <a:r>
              <a:rPr lang="en-US" sz="2400" dirty="0">
                <a:latin typeface="Times New Roman" pitchFamily="18" charset="0"/>
                <a:cs typeface="Times New Roman" pitchFamily="18" charset="0"/>
              </a:rPr>
              <a:t> (1805 - 1875)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khắp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Nàng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tiên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cá</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Bầy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chim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thiên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Bộ</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quần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áo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mới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của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hoàng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đế</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Cô</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bé</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An-</a:t>
            </a:r>
            <a:r>
              <a:rPr lang="en-US" sz="2400" dirty="0" err="1">
                <a:latin typeface="Times New Roman" pitchFamily="18" charset="0"/>
                <a:cs typeface="Times New Roman" pitchFamily="18" charset="0"/>
              </a:rPr>
              <a:t>đéc</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xen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trẻo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lèn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nghèo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niềm</a:t>
            </a:r>
            <a:r>
              <a:rPr lang="en-US" sz="2400" dirty="0">
                <a:latin typeface="Times New Roman" pitchFamily="18" charset="0"/>
                <a:cs typeface="Times New Roman" pitchFamily="18" charset="0"/>
              </a:rPr>
              <a:t> tin, </a:t>
            </a:r>
            <a:r>
              <a:rPr lang="en-US" sz="2400" dirty="0" err="1">
                <a:latin typeface="Times New Roman" pitchFamily="18" charset="0"/>
                <a:cs typeface="Times New Roman" pitchFamily="18" charset="0"/>
              </a:rPr>
              <a:t>khát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Cô</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bé</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diêm</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thừa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rét</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diêm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chính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phẩm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nghèo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khổ</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đêm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giao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thừa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bao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xót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đọc</a:t>
            </a:r>
            <a:r>
              <a:rPr lang="en-US" sz="2400" dirty="0">
                <a:solidFill>
                  <a:srgbClr val="000000"/>
                </a:solidFill>
                <a:latin typeface="Times New Roman" pitchFamily="18" charset="0"/>
                <a:cs typeface="Times New Roman" pitchFamily="18" charset="0"/>
              </a:rPr>
              <a:t>. </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568325" y="1495425"/>
            <a:ext cx="11153775" cy="47847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1358106" y="176193"/>
            <a:ext cx="9829800" cy="954107"/>
          </a:xfrm>
          <a:prstGeom prst="rect">
            <a:avLst/>
          </a:prstGeom>
          <a:blipFill>
            <a:blip r:embed="rId2"/>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Đề</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bài</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Kể</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về</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một</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trải</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nghiệm</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của</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em</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với</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thầy</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cô</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giáo</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mà</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em</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nhớ</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mãi</a:t>
            </a: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823913" y="1639888"/>
            <a:ext cx="10898187" cy="40624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Lập dàn ý</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Char char="-"/>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Mở bài: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Giới thiệu nhân vật và trải nghiệm: giới thiệu tên, thầy (cô) dạy em hồi lớp mấy? Trải nghiệm sẽ kể về thầy (cô) là trải nghiệm gì?</a:t>
            </a:r>
          </a:p>
          <a:p>
            <a:pPr marL="0" marR="0" lvl="0" indent="0" algn="l" defTabSz="914400" rtl="0" eaLnBrk="1" fontAlgn="base" latinLnBrk="0" hangingPunct="1">
              <a:lnSpc>
                <a:spcPct val="107000"/>
              </a:lnSpc>
              <a:spcBef>
                <a:spcPct val="0"/>
              </a:spcBef>
              <a:spcAft>
                <a:spcPts val="800"/>
              </a:spcAft>
              <a:buClrTx/>
              <a:buSzTx/>
              <a:buFontTx/>
              <a:buChar char="-"/>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Thân bài: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Ý 1: Kể khái quát những đặc điểm, ngoại hình, tính cách của cô giáo: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Chú ý đến cử chỉ, ánh mắt, hành động chăm chút của cô dành cho học trò. Cảm xúc của em khi ấy? Có thể thêm các chi tiết kể về bản thân mình, để bộc lộ cảm xúc về cô khi được đón nhận tình yêu của cô giáo với mình. Nên chọn một điểm nhấn cho nhân vật: như mái tóc cô dài vương hương thơm của trái bồ kết...</a:t>
            </a:r>
          </a:p>
        </p:txBody>
      </p:sp>
    </p:spTree>
    <p:extLst>
      <p:ext uri="{BB962C8B-B14F-4D97-AF65-F5344CB8AC3E}">
        <p14:creationId xmlns:p14="http://schemas.microsoft.com/office/powerpoint/2010/main" val="162701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41350" y="914400"/>
            <a:ext cx="11006138" cy="50958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900113" y="1162050"/>
            <a:ext cx="10650537" cy="471963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Ý 2: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Kể</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lại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kỉ</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niệm</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về</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người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thầy</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cô</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khiến</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em</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xúc</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động</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nhớ</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mãi</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diễn</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biến</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của</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câu</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chuyện</a:t>
            </a:r>
            <a:r>
              <a:rPr kumimoji="0" lang="en-US" sz="2400" b="1"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theo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nhất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định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gian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không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gian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việc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đã</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sắp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xếp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theo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hợp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lí</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chưa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làm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nổi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bật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nhân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vật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việc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chính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Kỉ</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gì</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chọn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bất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kì</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một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kỉ</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sắc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như</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giúp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đỡ</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mắc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lỗi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với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bị</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hiểu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lầm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hoặc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tặng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món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quà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ấp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ủ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từ</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từ</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giáo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chủ</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nhiệm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Kỉ</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diễn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ra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theo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gian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tan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học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trường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còn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đông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người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đến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khi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mọi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người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hết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cảnh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tượng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vắng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vẻ</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lạnh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lẽo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điểm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quay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ngồi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sau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xe</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ổ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đến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nhà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bóng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khuất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sau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rặng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tre</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Không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gian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cổng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trường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buổi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chiều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mùa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đông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cảnh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tượng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vắng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vẻ</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bóng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chiều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bóng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tối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sắp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ập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đến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Không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gian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con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đường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nhà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gió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con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đường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hoa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ven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đường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6756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169988"/>
            <a:ext cx="11380788" cy="45259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415925" y="1798638"/>
            <a:ext cx="11360150" cy="30321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Kỉ niệm ấy diễn ra như thế nào? (em rơi vào hoàn cảnh nào?Cô giáo  đã làm gì cho em , để em cảm nhận được tình yêu thương, sự tận tụy của cô với trò. Biết bộ lộ cảm xúc của mình về trước, trong, sau khi sự việc diễn ra. Từ  tâm trạng lo sợ khi mẹ chưa kịp đón, trời tối dần, đến tâm trạng hạnh phúc ngồi sau xe cô, cô trở về nhà</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Bài học sâu sắc em nhận ra: Ý nghĩa của tình thầy trò, cô là người gieo niềm tin, dạy kĩ năng thoát khỏi nguy hiểm, chắp cánh ước mơ cho em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Kết bài: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Arial" charset="0"/>
              </a:rPr>
              <a:t>Nêu cảm nghĩ về cô giáo và kỉ niệm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064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460500"/>
            <a:ext cx="11171238" cy="42354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a:extLst/>
          </p:cNvPr>
          <p:cNvSpPr txBox="1"/>
          <p:nvPr/>
        </p:nvSpPr>
        <p:spPr>
          <a:xfrm>
            <a:off x="415925" y="1976438"/>
            <a:ext cx="11171238" cy="2876550"/>
          </a:xfrm>
          <a:prstGeom prst="rect">
            <a:avLst/>
          </a:prstGeom>
          <a:noFill/>
        </p:spPr>
        <p:txBody>
          <a:bodyPr>
            <a:spAutoFit/>
          </a:bodyPr>
          <a:lstStyle/>
          <a:p>
            <a:pPr marL="7620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Bước 3:</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Thực hành nói và nghe</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Dựa vào dàn ý và thực hiện việc kể lại trải nghiệm đáng nhớ của mình trước tổ hoặc lớp.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l" defTabSz="914400" rtl="0" eaLnBrk="1" fontAlgn="base" latinLnBrk="0" hangingPunct="1">
              <a:lnSpc>
                <a:spcPct val="115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Chú ý bảo đảm nội dung và cách kể để câu chuyện trở nên hấp dẫn.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Có thể sử dụng thêm tranh ảnh, đạo cụ…kết hợp với ngôn ngữ hình thể để bài nói thêm sinh động và hấp dẫn hơn.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Bước 4</a:t>
            </a: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Kiểm tra và chỉnh sửa: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69577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867944" y="388938"/>
            <a:ext cx="5347494" cy="52322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Arial" charset="0"/>
              </a:rPr>
              <a:t>* </a:t>
            </a:r>
            <a:r>
              <a:rPr kumimoji="0" lang="en-US" sz="28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Arial" charset="0"/>
              </a:rPr>
              <a:t>Bảng</a:t>
            </a:r>
            <a:r>
              <a:rPr kumimoji="0" lang="en-US" sz="28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Arial" charset="0"/>
              </a:rPr>
              <a:t> </a:t>
            </a:r>
            <a:r>
              <a:rPr kumimoji="0" lang="en-US" sz="28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Arial" charset="0"/>
              </a:rPr>
              <a:t>tự</a:t>
            </a:r>
            <a:r>
              <a:rPr kumimoji="0" lang="en-US" sz="28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Arial" charset="0"/>
              </a:rPr>
              <a:t> </a:t>
            </a:r>
            <a:r>
              <a:rPr kumimoji="0" lang="en-US" sz="28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Arial" charset="0"/>
              </a:rPr>
              <a:t>kiểm</a:t>
            </a:r>
            <a:r>
              <a:rPr kumimoji="0" lang="en-US" sz="28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Arial" charset="0"/>
              </a:rPr>
              <a:t> </a:t>
            </a:r>
            <a:r>
              <a:rPr kumimoji="0" lang="en-US" sz="28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Arial" charset="0"/>
              </a:rPr>
              <a:t>tra</a:t>
            </a:r>
            <a:r>
              <a:rPr kumimoji="0" lang="en-US" sz="28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Arial" charset="0"/>
              </a:rPr>
              <a:t> </a:t>
            </a:r>
            <a:r>
              <a:rPr kumimoji="0" lang="en-US" sz="28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Arial" charset="0"/>
              </a:rPr>
              <a:t>kĩ</a:t>
            </a:r>
            <a:r>
              <a:rPr kumimoji="0" lang="en-US" sz="28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Arial" charset="0"/>
              </a:rPr>
              <a:t> </a:t>
            </a:r>
            <a:r>
              <a:rPr kumimoji="0" lang="en-US" sz="28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Arial" charset="0"/>
              </a:rPr>
              <a:t>năng</a:t>
            </a:r>
            <a:r>
              <a:rPr kumimoji="0" lang="en-US" sz="28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Arial" charset="0"/>
              </a:rPr>
              <a:t> </a:t>
            </a:r>
            <a:r>
              <a:rPr kumimoji="0" lang="en-US" sz="2800" b="1" i="0" u="none" strike="noStrike" kern="1200" cap="none" spc="0" normalizeH="0" baseline="0" noProof="0" dirty="0" err="1">
                <a:ln>
                  <a:noFill/>
                </a:ln>
                <a:solidFill>
                  <a:srgbClr val="0070C0"/>
                </a:solidFill>
                <a:effectLst/>
                <a:uLnTx/>
                <a:uFillTx/>
                <a:latin typeface="Times New Roman" pitchFamily="18" charset="0"/>
                <a:ea typeface="MS Mincho" pitchFamily="49" charset="-128"/>
                <a:cs typeface="Arial" charset="0"/>
              </a:rPr>
              <a:t>nói</a:t>
            </a:r>
            <a:r>
              <a:rPr kumimoji="0" lang="en-US" sz="2800" b="1" i="0" u="none" strike="noStrike" kern="1200" cap="none" spc="0" normalizeH="0" baseline="0" noProof="0" dirty="0">
                <a:ln>
                  <a:noFill/>
                </a:ln>
                <a:solidFill>
                  <a:srgbClr val="0070C0"/>
                </a:solidFill>
                <a:effectLst/>
                <a:uLnTx/>
                <a:uFillTx/>
                <a:latin typeface="Times New Roman" pitchFamily="18" charset="0"/>
                <a:ea typeface="MS Mincho" pitchFamily="49" charset="-128"/>
                <a:cs typeface="Arial" charset="0"/>
              </a:rPr>
              <a:t>:</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aphicFrame>
        <p:nvGraphicFramePr>
          <p:cNvPr id="8" name="Table 7"/>
          <p:cNvGraphicFramePr>
            <a:graphicFrameLocks noGrp="1"/>
          </p:cNvGraphicFramePr>
          <p:nvPr>
            <p:extLst/>
          </p:nvPr>
        </p:nvGraphicFramePr>
        <p:xfrm>
          <a:off x="660400" y="1130300"/>
          <a:ext cx="10858500" cy="3953059"/>
        </p:xfrm>
        <a:graphic>
          <a:graphicData uri="http://schemas.openxmlformats.org/drawingml/2006/table">
            <a:tbl>
              <a:tblPr/>
              <a:tblGrid>
                <a:gridCol w="7644774">
                  <a:extLst>
                    <a:ext uri="{9D8B030D-6E8A-4147-A177-3AD203B41FA5}">
                      <a16:colId xmlns:a16="http://schemas.microsoft.com/office/drawing/2014/main" val="20000"/>
                    </a:ext>
                  </a:extLst>
                </a:gridCol>
                <a:gridCol w="3213726">
                  <a:extLst>
                    <a:ext uri="{9D8B030D-6E8A-4147-A177-3AD203B41FA5}">
                      <a16:colId xmlns:a16="http://schemas.microsoft.com/office/drawing/2014/main" val="20001"/>
                    </a:ext>
                  </a:extLst>
                </a:gridCol>
              </a:tblGrid>
              <a:tr h="3994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kiểm</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tra</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425" marR="6842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Đạt</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chưa</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đạt</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425" marR="6842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0"/>
                  </a:ext>
                </a:extLst>
              </a:tr>
              <a:tr h="3563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Kể</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trải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nghiệm</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theo</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dàn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ý.</a:t>
                      </a:r>
                    </a:p>
                  </a:txBody>
                  <a:tcPr marL="68425" marR="6842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Arial"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425" marR="6842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1"/>
                  </a:ext>
                </a:extLst>
              </a:tr>
              <a:tr h="8390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Sử</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dụng</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ngữ</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hiện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thời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gian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hoặc</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diễn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biến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sự</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việc</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phù</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chi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tiết</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sự</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vật</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hành</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425" marR="6842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Arial"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425" marR="6842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2"/>
                  </a:ext>
                </a:extLst>
              </a:tr>
              <a:tr h="6805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rõ</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ràng</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âm</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lượng</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phù</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lời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cử</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chỉ</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ánh</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mắt</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điệu</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bộ</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hình</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ảnh</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nếu</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sử</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dụng</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Đảm</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bảo</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thời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gian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quy</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định</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425" marR="6842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Arial"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425" marR="6842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3"/>
                  </a:ext>
                </a:extLst>
              </a:tr>
              <a:tr h="5392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Trả lời các câu hỏi của người nghe (nếu có).</a:t>
                      </a:r>
                    </a:p>
                  </a:txBody>
                  <a:tcPr marL="68425" marR="6842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Arial"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425" marR="6842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3399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128294" y="319087"/>
            <a:ext cx="4694238" cy="579967"/>
          </a:xfrm>
          <a:prstGeom prst="rect">
            <a:avLst/>
          </a:prstGeom>
          <a:blipFill>
            <a:blip r:embed="rId2"/>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err="1" smtClean="0">
                <a:ln>
                  <a:noFill/>
                </a:ln>
                <a:solidFill>
                  <a:prstClr val="black"/>
                </a:solidFill>
                <a:effectLst/>
                <a:uLnTx/>
                <a:uFillTx/>
                <a:latin typeface="Times New Roman" pitchFamily="18" charset="0"/>
                <a:ea typeface="MS Mincho" pitchFamily="49" charset="-128"/>
                <a:cs typeface="Arial" charset="0"/>
              </a:rPr>
              <a:t>Bảng</a:t>
            </a:r>
            <a:r>
              <a:rPr kumimoji="0" lang="en-US" sz="2400" b="1" i="0" u="none" strike="noStrike" kern="1200" cap="none" spc="0" normalizeH="0" baseline="0" noProof="0" dirty="0" smtClean="0">
                <a:ln>
                  <a:noFill/>
                </a:ln>
                <a:solidFill>
                  <a:prstClr val="black"/>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tự</a:t>
            </a:r>
            <a:r>
              <a:rPr kumimoji="0" lang="en-US" sz="2400" b="1"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kiểm</a:t>
            </a:r>
            <a:r>
              <a:rPr kumimoji="0" lang="en-US" sz="2400" b="1"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tra</a:t>
            </a:r>
            <a:r>
              <a:rPr kumimoji="0" lang="en-US" sz="2400" b="1"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kĩ</a:t>
            </a:r>
            <a:r>
              <a:rPr kumimoji="0" lang="en-US" sz="2400" b="1"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năng</a:t>
            </a:r>
            <a:r>
              <a:rPr kumimoji="0" lang="en-US" sz="2400" b="1" i="0" u="none" strike="noStrike" kern="1200" cap="none" spc="0" normalizeH="0" baseline="0" noProof="0" dirty="0">
                <a:ln>
                  <a:noFill/>
                </a:ln>
                <a:solidFill>
                  <a:prstClr val="black"/>
                </a:solidFill>
                <a:effectLst/>
                <a:uLnTx/>
                <a:uFillTx/>
                <a:latin typeface="Times New Roman" pitchFamily="18" charset="0"/>
                <a:ea typeface="MS Mincho" pitchFamily="49" charset="-128"/>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S Mincho" pitchFamily="49" charset="-128"/>
                <a:cs typeface="Arial" charset="0"/>
              </a:rPr>
              <a:t>nghe</a:t>
            </a:r>
            <a:r>
              <a:rPr kumimoji="0" lang="en-US" sz="2400" b="1" i="0" u="none" strike="noStrike" kern="1200" cap="none" spc="0" normalizeH="0" baseline="0" noProof="0" dirty="0" smtClean="0">
                <a:ln>
                  <a:noFill/>
                </a:ln>
                <a:solidFill>
                  <a:prstClr val="black"/>
                </a:solidFill>
                <a:effectLst/>
                <a:uLnTx/>
                <a:uFillTx/>
                <a:latin typeface="Times New Roman" pitchFamily="18" charset="0"/>
                <a:ea typeface="MS Mincho" pitchFamily="49" charset="-128"/>
                <a:cs typeface="Arial" charset="0"/>
              </a:rPr>
              <a:t>:</a:t>
            </a:r>
          </a:p>
        </p:txBody>
      </p:sp>
      <p:graphicFrame>
        <p:nvGraphicFramePr>
          <p:cNvPr id="5" name="Table 4"/>
          <p:cNvGraphicFramePr>
            <a:graphicFrameLocks noGrp="1"/>
          </p:cNvGraphicFramePr>
          <p:nvPr>
            <p:extLst/>
          </p:nvPr>
        </p:nvGraphicFramePr>
        <p:xfrm>
          <a:off x="531812" y="1319211"/>
          <a:ext cx="10858500" cy="4046405"/>
        </p:xfrm>
        <a:graphic>
          <a:graphicData uri="http://schemas.openxmlformats.org/drawingml/2006/table">
            <a:tbl>
              <a:tblPr/>
              <a:tblGrid>
                <a:gridCol w="7645391">
                  <a:extLst>
                    <a:ext uri="{9D8B030D-6E8A-4147-A177-3AD203B41FA5}">
                      <a16:colId xmlns:a16="http://schemas.microsoft.com/office/drawing/2014/main" val="20000"/>
                    </a:ext>
                  </a:extLst>
                </a:gridCol>
                <a:gridCol w="3213109">
                  <a:extLst>
                    <a:ext uri="{9D8B030D-6E8A-4147-A177-3AD203B41FA5}">
                      <a16:colId xmlns:a16="http://schemas.microsoft.com/office/drawing/2014/main" val="20001"/>
                    </a:ext>
                  </a:extLst>
                </a:gridCol>
              </a:tblGrid>
              <a:tr h="7588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kiểm</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tra</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Đạt</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chưa</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đạt</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0"/>
                  </a:ext>
                </a:extLst>
              </a:tr>
              <a:tr h="7588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Nắm</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hiểu</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chính</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trải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nghiệm</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mà</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bạn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kể</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Arial"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1"/>
                  </a:ext>
                </a:extLst>
              </a:tr>
              <a:tr h="11383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Đưa</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ra</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nhận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xét</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ưu</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yếu</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tố</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sáng</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tạo</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lời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kể</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bạn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hay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hạn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chế</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bạn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Arial"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2"/>
                  </a:ext>
                </a:extLst>
              </a:tr>
              <a:tr h="11539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Thái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độ</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chú</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tôn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trọng</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nghiêm</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túc</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viên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khi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nghe</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bạn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kể</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chuyện</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Arial"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4624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184150"/>
            <a:ext cx="3883025"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569029" y="333338"/>
            <a:ext cx="6093500" cy="4616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Arial" charset="0"/>
              </a:rPr>
              <a:t>BÁO CÁO SẢN PHẨM </a:t>
            </a:r>
            <a:endParaRPr kumimoji="0" lang="en-US" sz="24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7" name="TextBox 6"/>
          <p:cNvSpPr txBox="1">
            <a:spLocks noChangeArrowheads="1"/>
          </p:cNvSpPr>
          <p:nvPr/>
        </p:nvSpPr>
        <p:spPr bwMode="auto">
          <a:xfrm>
            <a:off x="676275" y="1176338"/>
            <a:ext cx="10599738" cy="908050"/>
          </a:xfrm>
          <a:prstGeom prst="rect">
            <a:avLst/>
          </a:prstGeom>
          <a:blipFill>
            <a:blip r:embed="rId2"/>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Đề</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bài</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Hãy</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kể</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lại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cho</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các</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bạn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nghe</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câu</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chuyện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mà</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em</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đã</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trải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nghiệm</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và</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có</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ấn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tượng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sâu</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sắc</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về</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người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thân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trong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gia</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đình</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TextBox 8">
            <a:extLst/>
          </p:cNvPr>
          <p:cNvSpPr txBox="1"/>
          <p:nvPr/>
        </p:nvSpPr>
        <p:spPr>
          <a:xfrm>
            <a:off x="3624262" y="2284642"/>
            <a:ext cx="4703763" cy="517065"/>
          </a:xfrm>
          <a:prstGeom prst="rect">
            <a:avLst/>
          </a:prstGeom>
          <a:blipFill>
            <a:blip r:embed="rId3"/>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Bảng</a:t>
            </a:r>
            <a:r>
              <a:rPr kumimoji="0" lang="en-US"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rubric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đánh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giá</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sản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phẩm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graphicFrame>
        <p:nvGraphicFramePr>
          <p:cNvPr id="10" name="Table 9"/>
          <p:cNvGraphicFramePr>
            <a:graphicFrameLocks noGrp="1"/>
          </p:cNvGraphicFramePr>
          <p:nvPr>
            <p:extLst/>
          </p:nvPr>
        </p:nvGraphicFramePr>
        <p:xfrm>
          <a:off x="676276" y="3090862"/>
          <a:ext cx="10842625" cy="3043238"/>
        </p:xfrm>
        <a:graphic>
          <a:graphicData uri="http://schemas.openxmlformats.org/drawingml/2006/table">
            <a:tbl>
              <a:tblPr/>
              <a:tblGrid>
                <a:gridCol w="2806221">
                  <a:extLst>
                    <a:ext uri="{9D8B030D-6E8A-4147-A177-3AD203B41FA5}">
                      <a16:colId xmlns:a16="http://schemas.microsoft.com/office/drawing/2014/main" val="20000"/>
                    </a:ext>
                  </a:extLst>
                </a:gridCol>
                <a:gridCol w="2713280">
                  <a:extLst>
                    <a:ext uri="{9D8B030D-6E8A-4147-A177-3AD203B41FA5}">
                      <a16:colId xmlns:a16="http://schemas.microsoft.com/office/drawing/2014/main" val="20001"/>
                    </a:ext>
                  </a:extLst>
                </a:gridCol>
                <a:gridCol w="2410471">
                  <a:extLst>
                    <a:ext uri="{9D8B030D-6E8A-4147-A177-3AD203B41FA5}">
                      <a16:colId xmlns:a16="http://schemas.microsoft.com/office/drawing/2014/main" val="20002"/>
                    </a:ext>
                  </a:extLst>
                </a:gridCol>
                <a:gridCol w="2912653">
                  <a:extLst>
                    <a:ext uri="{9D8B030D-6E8A-4147-A177-3AD203B41FA5}">
                      <a16:colId xmlns:a16="http://schemas.microsoft.com/office/drawing/2014/main" val="20003"/>
                    </a:ext>
                  </a:extLst>
                </a:gridCol>
              </a:tblGrid>
              <a:tr h="1141413">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Mức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độ</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Tiêu</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chí</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Mức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        Mức 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        Mức 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9018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Bài nói về trải nghiệm đáng nhớ.</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     (10 điểm)</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trải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nghiệm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còn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chưa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tin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bày</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(5 - 6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trải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nghiệm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tương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đối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chi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theo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diễn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biến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gian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tương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đối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tốt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(7 - 8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trải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nghiệm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chi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theo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diễn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biến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gian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tin,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ngôn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ngữ</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thể</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601663"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(9 - 10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cxnSp>
        <p:nvCxnSpPr>
          <p:cNvPr id="3" name="Straight Connector 2"/>
          <p:cNvCxnSpPr/>
          <p:nvPr/>
        </p:nvCxnSpPr>
        <p:spPr>
          <a:xfrm>
            <a:off x="676275" y="3090862"/>
            <a:ext cx="2809875" cy="1138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49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554038" y="1648618"/>
            <a:ext cx="11063287" cy="412353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1550194" y="847725"/>
            <a:ext cx="9078912" cy="517065"/>
          </a:xfrm>
          <a:prstGeom prst="rect">
            <a:avLst/>
          </a:prstGeom>
          <a:blipFill>
            <a:blip r:embed="rId2"/>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2: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Kể</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thầy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nhớ</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mãi</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a:extLst/>
          </p:cNvPr>
          <p:cNvSpPr txBox="1"/>
          <p:nvPr/>
        </p:nvSpPr>
        <p:spPr>
          <a:xfrm>
            <a:off x="554038" y="1648618"/>
            <a:ext cx="11063287" cy="3643313"/>
          </a:xfrm>
          <a:prstGeom prst="rect">
            <a:avLst/>
          </a:prstGeom>
          <a:noFill/>
        </p:spPr>
        <p:txBody>
          <a:bodyPr>
            <a:spAutoFit/>
          </a:bodyPr>
          <a:lstStyle/>
          <a:p>
            <a:pPr marL="0" marR="0" lvl="0" indent="0" algn="ctr"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Bài</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nói</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tham</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khảo</a:t>
            </a: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9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Xin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tên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học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lớp</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trường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Có</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thể</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giao</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lưu</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với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1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bạn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hỏi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lí</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do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đây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xin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kể</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đáng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nhớ</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Trước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bắt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đầu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nói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hỏi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đã</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kỉ</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thầy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giáo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tuyệt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chưa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giao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lưu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1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hỏi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lí</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do,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lần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mắc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lỗi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giáo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hay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đón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nhận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ân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cần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thầy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Bản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thân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cũng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đã</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ngọt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nhất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bên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giáo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chủ</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nhiệm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ngày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lớp</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1.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Chuyện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dẫn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nói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86672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85800"/>
            <a:ext cx="11396663" cy="53435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554038" y="925513"/>
            <a:ext cx="11222037" cy="48847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Giọng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tâm</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tình</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vừa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phải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Hôm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qua,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đang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loay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hoay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sắp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xếp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tủ</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thật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gọn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gàng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để</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niềm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vui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bất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ngờ</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vốn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tính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rất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sạch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sẽ</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Chợt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chiếc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len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sẫm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góc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tủ</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chiếc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ngắm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nghía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quàng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thử</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cổ</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Ngắm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nhìn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chiếc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lòng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rưng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rưng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nỗi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nhớ</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Mai,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dạy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hồi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lớp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Chiếc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len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mua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tặng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đấy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Nhớ</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kỉ</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niệm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đậm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ùa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đầu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trường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tiểu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học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Ngày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cậu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học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trò</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bé</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bỏng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nhút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nhát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rất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chiều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chuộng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Nhất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đầu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mùa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tràn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chứng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viêm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đường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hấp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dịp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kéo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chỉ</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hai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sẵn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sàng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đón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mỗi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buổi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học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ốm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luôn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lắm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9706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1800" y="1244601"/>
            <a:ext cx="11395075" cy="37274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431800" y="1585119"/>
            <a:ext cx="11328400" cy="30464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Giọng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xúc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Năm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lớp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1,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Mai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chủ</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nhiệm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gũi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chúng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ngay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ngày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đầu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lớp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Mỗi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bước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lớp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thường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trao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chúng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cười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hiền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hậu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gật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đầu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thật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khẽ</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mắt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nhìn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lớp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lượt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muốn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bảo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chúng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rằng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mặt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đầy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đủ</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chưa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nhỉ</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Nhớ</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nhớ</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nhất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tóc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dài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đen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óng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mượt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luôn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gọn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gàng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tóc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mùi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thơm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dịu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bồ</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nhớ</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biết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bao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nhiêu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cử</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chỉ</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chúng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lúc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nắm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tay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nắn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dòng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lúc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cười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viên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phép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tính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nhẩm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lúc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tóc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chải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đầu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tóc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dài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lớp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12191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6088" y="1130300"/>
            <a:ext cx="11245850" cy="38639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00063" y="1577975"/>
            <a:ext cx="11191875" cy="3416300"/>
          </a:xfrm>
          <a:prstGeom prst="rect">
            <a:avLst/>
          </a:prstGeom>
          <a:noFill/>
          <a:ln w="9525">
            <a:noFill/>
            <a:miter lim="800000"/>
            <a:headEnd/>
            <a:tailEnd/>
          </a:ln>
        </p:spPr>
        <p:txBody>
          <a:bodyPr>
            <a:spAutoFit/>
          </a:bodyPr>
          <a:lstStyle/>
          <a:p>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hấp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dẫn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đan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xen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giữa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yếu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tố</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huyền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diễn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hợp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lí</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cấu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theo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phản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lập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diêm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nghèo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khổ</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đêm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giao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thừa.</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rõ</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gồm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quẹt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chi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sắc</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endParaRPr lang="en-US"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30200" y="725488"/>
            <a:ext cx="11466513" cy="54657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544513" y="928688"/>
            <a:ext cx="11102975" cy="5199062"/>
          </a:xfrm>
          <a:prstGeom prst="rect">
            <a:avLst/>
          </a:prstGeom>
          <a:noFill/>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Hồi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hộp</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xúc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nhất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chính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tận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buổi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chiều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mùa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buổi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tan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trường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bao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chạy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cổng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chờ</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hôm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chờ</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mãi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chẳng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thấy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mỗi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lúc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thêm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tối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đường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vẻ</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cùng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đợi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chẳng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ai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tủi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rồi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cứ</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nức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nở</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òa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khóc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thật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to.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Chợt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xe</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máy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quay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Mai,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càng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khóc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to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vui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sướng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vỡ</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òa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vừa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phải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qua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nỗi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khiếp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phải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hốt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hoảng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dựng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xe</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lao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ôm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chặt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lấy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vỗ</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ủi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vẫn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còn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đây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à?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đây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rồi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sẽ</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chắc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việc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75225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00038" y="360363"/>
            <a:ext cx="11512550" cy="61452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44513" y="630238"/>
            <a:ext cx="11012487" cy="56324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Cô Mai nhìn tôi thật dịu dàng, khẽ mỉm cười, cô lau nước mắt cho tôi, rồi cô bế tôi lên xe. Cô bảo cô quay lại trường lấy tập bài chấm. Cô vừa đi, vừa an ủi. Thế là cô trở tôi về nhà trên chiếc xe máy cũ của cô, chiếc xe không có đệm đằng sau nên cô cho tôi ngồi lên chiếc áo mưa của cô. Giờ đây, tôi không nhớ cô và tôi đã nói chuyện gì trên đường về, nhưng tôi vẫn nhớ cái cảm giác ấm áp được ngồi sau xe cô, áp má vào lưng cô, để cô che cho từng luồng gió lạnh buốt thổi trực tiếp vào mặt tôi. Nhớ lại khoảnh khắc ấy, tôi như thấy mình thật hạnh phúc. Lúc đó, cũng vào sẩm tối rồi, bóng đen cứ sầm sập kéo đến, những cơn gió lạnh cứ như muốn đẩy cô trò tôi chậm lại. Mỗi lần, chiếc xe của cô xuống ổ gà, cô lại đi thật chậm, rồi cô đưa một tay ôm cắp chặt tôi sát vào cô như những người mẹ cố che chở cho đứa con bé bỏng của mình. Cũng những giây phút ấy, tôi cảm nhận rõ nhất mùi hương thơm nhẹ nhàng từ mái tóc của cô. Đó đúng là hương thơm của trái bồ kết, hương thơm ấy quyện vào gió, sưởi ấm tâm hồn tôi. Trên đường đi, hai bên là cánh đồng đã gặt hết lúa, những gốc rạ khô nằm lăn lóc, thỉnh thoảng một vài đám rau cải xanh mướt như thách thức cái rét của mùa đông. Những khóm cải ra hoa vàng rộ bên ruộng rau cũng đang đung đưa theo chiều gió. </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32633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61963" y="1271588"/>
            <a:ext cx="11410950" cy="35861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503238" y="1579563"/>
            <a:ext cx="11226800" cy="2913062"/>
          </a:xfrm>
          <a:prstGeom prst="rect">
            <a:avLst/>
          </a:prstGeom>
          <a:noFill/>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(Giọng vui vẻ, ấm áp)</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Khi cô Mai cho tôi về đến cổng, mẹ tôi mới ở đâu hốt hoảng lao tới. mẹ ôm trầm lấy tôi, thì thầm “Mẹ xin lỗi! Mẹ phải cho ông con đi khám bệnh về muộn. Con đợi mẹ lâu lắm à?”...</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 typeface="Times New Roman" pitchFamily="18" charset="0"/>
              <a:buChar cha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Em xin cảm ơn chị! –Mẹ tôi quay về phía cô, giọng đầy xúc động.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Cô chào tạm biệt mẹ con tôi để trở về nhà khi bóng tối đã buông hẳn. Tôi và mẹ đứng nhìn theo bóng đèn xe máy cô khuất vào bụi tre đầu xóm mới về.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68231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6413" y="809625"/>
            <a:ext cx="11171237" cy="51720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a:extLst/>
          </p:cNvPr>
          <p:cNvSpPr txBox="1"/>
          <p:nvPr/>
        </p:nvSpPr>
        <p:spPr>
          <a:xfrm>
            <a:off x="514350" y="1108075"/>
            <a:ext cx="11163300" cy="4422775"/>
          </a:xfrm>
          <a:prstGeom prst="rect">
            <a:avLst/>
          </a:prstGeom>
          <a:noFill/>
        </p:spPr>
        <p:txBody>
          <a:bodyPr>
            <a:spAutoFit/>
          </a:bodyPr>
          <a:lstStyle/>
          <a:p>
            <a:pPr marL="0" marR="0" lvl="0" indent="228600" algn="l" defTabSz="914400" rtl="0" eaLnBrk="1" fontAlgn="base" latinLnBrk="0" hangingPunct="1">
              <a:lnSpc>
                <a:spcPct val="115000"/>
              </a:lnSpc>
              <a:spcBef>
                <a:spcPct val="0"/>
              </a:spcBef>
              <a:spcAft>
                <a:spcPts val="120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Giọng tâm tình, vừa phải, tự tin)</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Từ ngày đó, tôi gần gũi cô hơn, cô cũng dạy cho chúng tôi biết bao bài học quý giá. Nào là cách làm mình tự tin, nào là cách giải quyết khó khăn như tôi hôm trước thế nào... Cứ thế, tôi lớn dần trong vòng tay của cô. Mùa đông năm ấy, biết tôi hay ho hắng, cô còn tặng tôi một chiếc khăn len màu nâu sẫm rất đẹp. Chiếc khăn mà tôi vừa tìm thấy trong ngăn tủ đây.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22860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Năm nay tôi đã là học sinh lớp 6, nghĩa là tôi đã mạnh dạn, tự tin trong một không gian mới. Những bài học về niềm tin, về tình yêu cô Mai dành cho tôi vẫn còn đó. Nhớ cô, những lời dạy của cô vẫn nguyện vẹn trong trái tim tôi.</a:t>
            </a:r>
          </a:p>
          <a:p>
            <a:pPr marL="0" marR="0" lvl="0" indent="22860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Cám ơn cô và các bạn đã lắng nghe chia sẻ của tôi! Tôi rất mong được nghe chia sẻ của các bạn về trải nghiệm đáng nhớ của mình!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86013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3901" y="2967335"/>
            <a:ext cx="7624203"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LUYỆN ĐỀ TỔNG HỢP</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65843076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208338" y="239713"/>
            <a:ext cx="6276975" cy="808037"/>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96900" y="1225550"/>
            <a:ext cx="10985500" cy="53927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3315" name="TextBox 7"/>
          <p:cNvSpPr txBox="1">
            <a:spLocks noChangeArrowheads="1"/>
          </p:cNvSpPr>
          <p:nvPr/>
        </p:nvSpPr>
        <p:spPr bwMode="auto">
          <a:xfrm>
            <a:off x="3390900" y="419100"/>
            <a:ext cx="6094413" cy="4603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Hoạt động : Luyện tập (Luyện đề tông hợp)</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9" name="TextBox 8">
            <a:extLst/>
          </p:cNvPr>
          <p:cNvSpPr txBox="1"/>
          <p:nvPr/>
        </p:nvSpPr>
        <p:spPr>
          <a:xfrm>
            <a:off x="565943" y="1393825"/>
            <a:ext cx="11047413" cy="5027612"/>
          </a:xfrm>
          <a:prstGeom prst="rect">
            <a:avLst/>
          </a:prstGeom>
          <a:noFill/>
        </p:spPr>
        <p:txBody>
          <a:bodyPr>
            <a:spAutoFit/>
          </a:bodyPr>
          <a:lstStyle/>
          <a:p>
            <a:pPr marL="457200" marR="0" lvl="0" indent="0" algn="ctr" defTabSz="914400" rtl="0" eaLnBrk="1" fontAlgn="base" latinLnBrk="0" hangingPunct="1">
              <a:lnSpc>
                <a:spcPct val="107000"/>
              </a:lnSpc>
              <a:spcBef>
                <a:spcPct val="0"/>
              </a:spcBef>
              <a:spcAft>
                <a:spcPts val="800"/>
              </a:spcAft>
              <a:buClrTx/>
              <a:buSzTx/>
              <a:buFontTx/>
              <a:buNone/>
              <a:tabLst/>
              <a:defRPr/>
            </a:pPr>
            <a:r>
              <a:rPr kumimoji="0" lang="en-US" sz="2400" b="1" i="0" u="sng"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ĐỀ BÀI</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l" defTabSz="914400" rtl="0" eaLnBrk="1" fontAlgn="base" latinLnBrk="0" hangingPunct="1">
              <a:lnSpc>
                <a:spcPct val="107000"/>
              </a:lnSpc>
              <a:spcBef>
                <a:spcPct val="0"/>
              </a:spcBef>
              <a:spcAft>
                <a:spcPts val="800"/>
              </a:spcAft>
              <a:buClrTx/>
              <a:buSzTx/>
              <a:buFontTx/>
              <a:buNone/>
              <a:tabLst/>
              <a:defRPr/>
            </a:pP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Phần</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I.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Tiếng</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Việt</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( 2,0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điểm</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400" b="0"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just" defTabSz="914400" rtl="0" eaLnBrk="1" fontAlgn="base" latinLnBrk="0" hangingPunct="1">
              <a:lnSpc>
                <a:spcPts val="1800"/>
              </a:lnSpc>
              <a:spcBef>
                <a:spcPct val="0"/>
              </a:spcBef>
              <a:spcAft>
                <a:spcPts val="12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Cho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Mỗi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chiếc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lá</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rụng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linh</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hồn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riêng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tâm</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tình</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riêng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cảm</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giác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riêng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mấy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just" defTabSz="914400" rtl="0" eaLnBrk="1" fontAlgn="base" latinLnBrk="0" hangingPunct="1">
              <a:lnSpc>
                <a:spcPts val="18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2                        B. 3                        C. 4                        D. 5</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just" defTabSz="914400" rtl="0" eaLnBrk="1" fontAlgn="base" latinLnBrk="0" hangingPunct="1">
              <a:lnSpc>
                <a:spcPts val="1800"/>
              </a:lnSpc>
              <a:spcBef>
                <a:spcPct val="0"/>
              </a:spcBef>
              <a:spcAft>
                <a:spcPts val="120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Đáp</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án</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Mỗi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chiếc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lá</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linh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hồn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riêng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tâm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riêng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riêng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just" defTabSz="914400" rtl="0" eaLnBrk="1" fontAlgn="base" latinLnBrk="0" hangingPunct="1">
              <a:lnSpc>
                <a:spcPts val="1800"/>
              </a:lnSpc>
              <a:spcBef>
                <a:spcPct val="0"/>
              </a:spcBef>
              <a:spcAft>
                <a:spcPts val="12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chỉ</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trung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tâm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just" defTabSz="914400" rtl="0" eaLnBrk="1" fontAlgn="base" latinLnBrk="0" hangingPunct="1">
              <a:lnSpc>
                <a:spcPts val="18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học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sinh</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just" defTabSz="914400" rtl="0" eaLnBrk="1" fontAlgn="base" latinLnBrk="0" hangingPunct="1">
              <a:lnSpc>
                <a:spcPts val="18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Hoa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hồng</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just" defTabSz="914400" rtl="0" eaLnBrk="1" fontAlgn="base" latinLnBrk="0" hangingPunct="1">
              <a:lnSpc>
                <a:spcPts val="18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Chàng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trai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ngô</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just" defTabSz="914400" rtl="0" eaLnBrk="1" fontAlgn="base" latinLnBrk="0" hangingPunct="1">
              <a:lnSpc>
                <a:spcPts val="18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chiếc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thuyền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buồm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khổng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lồ</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đỏ</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just" defTabSz="914400" rtl="0" eaLnBrk="1" fontAlgn="base" latinLnBrk="0" hangingPunct="1">
              <a:lnSpc>
                <a:spcPts val="1800"/>
              </a:lnSpc>
              <a:spcBef>
                <a:spcPct val="0"/>
              </a:spcBef>
              <a:spcAft>
                <a:spcPts val="120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Đáp</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án</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just" defTabSz="914400" rtl="0" eaLnBrk="1" fontAlgn="base" latinLnBrk="0" hangingPunct="1">
              <a:lnSpc>
                <a:spcPts val="18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Chàng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trai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trung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tâm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3658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6088" y="546100"/>
            <a:ext cx="11336337" cy="58689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658813" y="1004888"/>
            <a:ext cx="11087100" cy="5292725"/>
          </a:xfrm>
          <a:prstGeom prst="rect">
            <a:avLst/>
          </a:prstGeom>
          <a:noFill/>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3. Câu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Tôi ra đứng cửa hang như mọi khi, xem hoàng hôn xuống”</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Vị ngữ trong câu là: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Chuỗi gồm hai cụm động từ.                B. Chuỗi gồm hai cụm danh từ.</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Chuỗi gồm hai cụm tính từ.                  D. Một cụm động từ</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4: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ụm tính từ được sử dụng trong câu sau: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“Sơn bây giờ mới nhớ ra là mẹ cái Hiên rất nghèo, chỉ có nghề mò cua bắt ốc thì  còn lấy đâu ra tiền mà mua sắm áo cho con</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là:</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mới nhớ ra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B.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rất nghèo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mua sắm áo cho con</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D. Không có cụm tính từ</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5:</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Phần phụ trước của cụm danh từ là các từ:</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A.rất, khá, quá, lắm...                                 B.Vẫn,lại, càng,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C.Đã, đang, sẽ,..                                         D.Một, các, những, mọi...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6120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6738" y="1328738"/>
            <a:ext cx="11199812" cy="43291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620713" y="1471613"/>
            <a:ext cx="11091862" cy="4416425"/>
          </a:xfrm>
          <a:prstGeom prst="rect">
            <a:avLst/>
          </a:prstGeom>
          <a:noFill/>
        </p:spPr>
        <p:txBody>
          <a:bodyPr>
            <a:spAutoFit/>
          </a:bodyPr>
          <a:lstStyle/>
          <a:p>
            <a:pPr marL="0" marR="0" lvl="0" indent="0" algn="l" defTabSz="914400" rtl="0" eaLnBrk="1" fontAlgn="base" latinLnBrk="0" hangingPunct="1">
              <a:lnSpc>
                <a:spcPct val="150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6: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Cụm danh từ trong câu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“Tất cả những ngọn nến bay lên, bay lên  mãi rồi biến thành những ngôi sao trên trời”</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là:</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ts val="800"/>
              </a:spcAft>
              <a:buClrTx/>
              <a:buSzTx/>
              <a:buFont typeface="Calibri Light"/>
              <a:buAutoNum type="alphaUcPeriod"/>
              <a:tabLst/>
              <a:defRPr/>
            </a:pP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những ngôi sao trên trời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ts val="800"/>
              </a:spcAft>
              <a:buClrTx/>
              <a:buSzTx/>
              <a:buFont typeface="Calibri Light"/>
              <a:buAutoNum type="alphaUcPeriod"/>
              <a:tabLst/>
              <a:defRPr/>
            </a:pP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Tất cả những ngọn nến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ts val="800"/>
              </a:spcAft>
              <a:buClrTx/>
              <a:buSzTx/>
              <a:buFont typeface="Calibri Light"/>
              <a:buAutoNum type="alphaUcPeriod"/>
              <a:tabLst/>
              <a:defRPr/>
            </a:pP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bay lên, bay lên  mãi rồi biến thành những ngôi sao trên trời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ts val="800"/>
              </a:spcAft>
              <a:buClrTx/>
              <a:buSzTx/>
              <a:buFont typeface="Calibri Light"/>
              <a:buAutoNum type="alphaUcPeriod"/>
              <a:tabLst/>
              <a:defRPr/>
            </a:pP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Tất cả những ngọn nến; những ngôi sao trên trời;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ts val="80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2986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22288" y="1028700"/>
            <a:ext cx="11095037" cy="52197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a:extLst/>
          </p:cNvPr>
          <p:cNvSpPr txBox="1"/>
          <p:nvPr/>
        </p:nvSpPr>
        <p:spPr>
          <a:xfrm>
            <a:off x="574675" y="1144588"/>
            <a:ext cx="11042650" cy="4929187"/>
          </a:xfrm>
          <a:prstGeom prst="rect">
            <a:avLst/>
          </a:prstGeom>
          <a:noFill/>
        </p:spPr>
        <p:txBody>
          <a:bodyPr>
            <a:spAutoFit/>
          </a:bodyPr>
          <a:lstStyle/>
          <a:p>
            <a:pPr marL="0" marR="0" lvl="0" indent="0" algn="l" defTabSz="914400" rtl="0" eaLnBrk="1" fontAlgn="base" latinLnBrk="0" hangingPunct="1">
              <a:lnSpc>
                <a:spcPct val="150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7: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Phần trước của cụm động từ</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đã trở dậy, đang ngồi quạt hỏa lò để pha nước chè uống</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trong câu</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“Chị Sơn và mẹ Sơn </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đã trở dậy</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đang ngồi quạt hỏa lò để pha nước chè uống</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”ý nghĩa mà động từ được bổ sung là:</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ts val="800"/>
              </a:spcAft>
              <a:buClrTx/>
              <a:buSzTx/>
              <a:buFont typeface="Calibri Light"/>
              <a:buAutoNum type="alphaUcPeriod"/>
              <a:tabLst/>
              <a:defRPr/>
            </a:pP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Phủ định                      B.Thời gian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ts val="80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C.Tiếp diễn                      D.Khẳng định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8:</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Cụm tính từ  </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trong hơn</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trong câu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Nhưng chân trời </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trong hơn</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mọi hôm, những làng ở xa, Sơn thấy rõ như gần.</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ý nghĩa mà tính từ được bổ sung là:</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A.Chỉ mức độ                                    B.Chỉ sự tiếp diễn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C.Chỉ thời gian</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D.</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Chỉ khẳng định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1419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501650"/>
            <a:ext cx="5637213"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417638"/>
            <a:ext cx="11288713" cy="46688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7411" name="TextBox 5"/>
          <p:cNvSpPr txBox="1">
            <a:spLocks noChangeArrowheads="1"/>
          </p:cNvSpPr>
          <p:nvPr/>
        </p:nvSpPr>
        <p:spPr bwMode="auto">
          <a:xfrm>
            <a:off x="762000" y="501650"/>
            <a:ext cx="6092825" cy="4889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ts val="600"/>
              </a:spcBef>
              <a:spcAft>
                <a:spcPts val="600"/>
              </a:spcAft>
              <a:buClrTx/>
              <a:buSzTx/>
              <a:buFontTx/>
              <a:buNone/>
              <a:tabLst/>
              <a:defRPr/>
            </a:pP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Phần</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II.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Đọc</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hiểu</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bản</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(2,0 </a:t>
            </a:r>
            <a:r>
              <a:rPr kumimoji="0" lang="en-US" sz="24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điểm</a:t>
            </a:r>
            <a:r>
              <a:rPr kumimoji="0" lang="en-US" sz="24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Times New Roman" pitchFamily="18" charset="0"/>
            </a:endParaRPr>
          </a:p>
        </p:txBody>
      </p:sp>
      <p:sp>
        <p:nvSpPr>
          <p:cNvPr id="17412" name="TextBox 6"/>
          <p:cNvSpPr txBox="1">
            <a:spLocks noChangeArrowheads="1"/>
          </p:cNvSpPr>
          <p:nvPr/>
        </p:nvSpPr>
        <p:spPr bwMode="auto">
          <a:xfrm>
            <a:off x="665163" y="1847850"/>
            <a:ext cx="11095037" cy="3786188"/>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Đọc đoạn văn sau và trả lời câu hỏi bên dưới:</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vi-VN"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Tại một vùng núi non lạnh lẽo của miền bắc Ấn Độ, người đi đường thường giữ ấm bằng một nồi đất nhỏ, cho than hồng vào và đậy nắp cho kín. Sau đó họ lấy dây ràng kỹ quanh nồi rồi dùng khăn vải bọc lại. Khi đi ra ngoài, họ cắp chiếc lồng ấp trên vào người cho ấm.</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vi-VN"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Ba người đàn ông nọ cùng đi đến đền thờ. Đường thì xa nên cứ đi một lúc họ lại nghỉ chân rồi mới đi tiếp.Ở một chặng nghỉ, một người trong họ trông thấy có mấy người bộ hành ngồi co rúm lại vì lạnh, anh ta vội mở chiếc lồng ấp của mình ra lấy lửa mồi cho những chiếc lồng ấp của họ để tất cả mọi người đều được sưởi ấm. Lần đó anh ta cứu được mấy người sắp bị chết cóng trong đêm lạnh rét buuots của vùng Bắc Ấn.</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08796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5450" y="455613"/>
            <a:ext cx="11341100" cy="59753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41350" y="838200"/>
            <a:ext cx="11125200" cy="5262563"/>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 Mở đầu câu chuyện, tác giả giới thiệu một bối cảnh khắc nghiệt và khác thường. Khắc nghiệt bởi vì "</a:t>
            </a:r>
            <a:r>
              <a:rPr lang="en-US" sz="2400" i="1">
                <a:solidFill>
                  <a:srgbClr val="000000"/>
                </a:solidFill>
                <a:latin typeface="Times New Roman" pitchFamily="18" charset="0"/>
                <a:cs typeface="Times New Roman" pitchFamily="18" charset="0"/>
              </a:rPr>
              <a:t>trời đã tối hẳn"</a:t>
            </a:r>
            <a:r>
              <a:rPr lang="en-US" sz="2400">
                <a:solidFill>
                  <a:srgbClr val="000000"/>
                </a:solidFill>
                <a:latin typeface="Times New Roman" pitchFamily="18" charset="0"/>
                <a:cs typeface="Times New Roman" pitchFamily="18" charset="0"/>
              </a:rPr>
              <a:t> mà "</a:t>
            </a:r>
            <a:r>
              <a:rPr lang="en-US" sz="2400" i="1">
                <a:solidFill>
                  <a:srgbClr val="000000"/>
                </a:solidFill>
                <a:latin typeface="Times New Roman" pitchFamily="18" charset="0"/>
                <a:cs typeface="Times New Roman" pitchFamily="18" charset="0"/>
              </a:rPr>
              <a:t>tuyết rơi</a:t>
            </a:r>
            <a:r>
              <a:rPr lang="en-US" sz="2400">
                <a:solidFill>
                  <a:srgbClr val="000000"/>
                </a:solidFill>
                <a:latin typeface="Times New Roman" pitchFamily="18" charset="0"/>
                <a:cs typeface="Times New Roman" pitchFamily="18" charset="0"/>
              </a:rPr>
              <a:t>" không ngừng, và "</a:t>
            </a:r>
            <a:r>
              <a:rPr lang="en-US" sz="2400" i="1">
                <a:solidFill>
                  <a:srgbClr val="000000"/>
                </a:solidFill>
                <a:latin typeface="Times New Roman" pitchFamily="18" charset="0"/>
                <a:cs typeface="Times New Roman" pitchFamily="18" charset="0"/>
              </a:rPr>
              <a:t>rét dữ dội</a:t>
            </a:r>
            <a:r>
              <a:rPr lang="en-US" sz="2400">
                <a:solidFill>
                  <a:srgbClr val="000000"/>
                </a:solidFill>
                <a:latin typeface="Times New Roman" pitchFamily="18" charset="0"/>
                <a:cs typeface="Times New Roman" pitchFamily="18" charset="0"/>
              </a:rPr>
              <a:t>". Khác thường là vì: "</a:t>
            </a:r>
            <a:r>
              <a:rPr lang="en-US" sz="2400" i="1">
                <a:solidFill>
                  <a:srgbClr val="000000"/>
                </a:solidFill>
                <a:latin typeface="Times New Roman" pitchFamily="18" charset="0"/>
                <a:cs typeface="Times New Roman" pitchFamily="18" charset="0"/>
              </a:rPr>
              <a:t>Đêm nay là đêm giao thừa"</a:t>
            </a:r>
            <a:r>
              <a:rPr lang="en-US" sz="2400">
                <a:solidFill>
                  <a:srgbClr val="000000"/>
                </a:solidFill>
                <a:latin typeface="Times New Roman" pitchFamily="18" charset="0"/>
                <a:cs typeface="Times New Roman" pitchFamily="18" charset="0"/>
              </a:rPr>
              <a:t> nghĩa là một thời điểm đặc biệt đối với mỗi gia đình và đối với mỗi người.  Khắp nơi đầy tuyết phủ, khắp nơi đầy giá lạnh. Ấy thế mà trong cái giá lạnh đó, trong cái đêm giao thừa đó "</a:t>
            </a:r>
            <a:r>
              <a:rPr lang="en-US" sz="2400" i="1">
                <a:solidFill>
                  <a:srgbClr val="000000"/>
                </a:solidFill>
                <a:latin typeface="Times New Roman" pitchFamily="18" charset="0"/>
                <a:cs typeface="Times New Roman" pitchFamily="18" charset="0"/>
              </a:rPr>
              <a:t>một em gái nhỏ đầu trần, chân đi đất, đang dò dẫm trong đêm tối</a:t>
            </a:r>
            <a:r>
              <a:rPr lang="en-US" sz="2400">
                <a:solidFill>
                  <a:srgbClr val="000000"/>
                </a:solidFill>
                <a:latin typeface="Times New Roman" pitchFamily="18" charset="0"/>
                <a:cs typeface="Times New Roman" pitchFamily="18" charset="0"/>
              </a:rPr>
              <a:t>". Em phải đi bán diêm vì </a:t>
            </a:r>
            <a:r>
              <a:rPr lang="en-US" sz="2400" i="1">
                <a:solidFill>
                  <a:srgbClr val="000000"/>
                </a:solidFill>
                <a:latin typeface="Times New Roman" pitchFamily="18" charset="0"/>
                <a:cs typeface="Times New Roman" pitchFamily="18" charset="0"/>
              </a:rPr>
              <a:t>"nếu không bán được ít bao diêm, hay không ai bố thí cho một đồng xu nào"</a:t>
            </a:r>
            <a:r>
              <a:rPr lang="en-US" sz="2400">
                <a:solidFill>
                  <a:srgbClr val="000000"/>
                </a:solidFill>
                <a:latin typeface="Times New Roman" pitchFamily="18" charset="0"/>
                <a:cs typeface="Times New Roman" pitchFamily="18" charset="0"/>
              </a:rPr>
              <a:t> thì "em không thể nào về nhà", bởi lẽ khi đó "</a:t>
            </a:r>
            <a:r>
              <a:rPr lang="en-US" sz="2400" i="1">
                <a:solidFill>
                  <a:srgbClr val="000000"/>
                </a:solidFill>
                <a:latin typeface="Times New Roman" pitchFamily="18" charset="0"/>
                <a:cs typeface="Times New Roman" pitchFamily="18" charset="0"/>
              </a:rPr>
              <a:t>nhất định là cha em sẽ đánh em</a:t>
            </a:r>
            <a:r>
              <a:rPr lang="en-US" sz="2400">
                <a:solidFill>
                  <a:srgbClr val="000000"/>
                </a:solidFill>
                <a:latin typeface="Times New Roman" pitchFamily="18" charset="0"/>
                <a:cs typeface="Times New Roman" pitchFamily="18" charset="0"/>
              </a:rPr>
              <a:t>". Bởi vì từ khi "</a:t>
            </a:r>
            <a:r>
              <a:rPr lang="en-US" sz="2400" i="1">
                <a:solidFill>
                  <a:srgbClr val="000000"/>
                </a:solidFill>
                <a:latin typeface="Times New Roman" pitchFamily="18" charset="0"/>
                <a:cs typeface="Times New Roman" pitchFamily="18" charset="0"/>
              </a:rPr>
              <a:t>Thần Chết đã đến cướp bà em đi mất, gia sản tiêu tan, và gia đình em đã phải lìa ngôi nhà xinh xắn có dây trường xuân bao quanh, nơi em đã sống những ngày đầm ấm, để đến chui rúc trong một xó tối tăm, luôn luôn nghe những lời mắng nhiếc chửi rủa". </a:t>
            </a:r>
            <a:r>
              <a:rPr lang="en-US" sz="2400">
                <a:solidFill>
                  <a:srgbClr val="000000"/>
                </a:solidFill>
                <a:latin typeface="Times New Roman" pitchFamily="18" charset="0"/>
                <a:cs typeface="Times New Roman" pitchFamily="18" charset="0"/>
              </a:rPr>
              <a:t>Hơn nữa "</a:t>
            </a:r>
            <a:r>
              <a:rPr lang="en-US" sz="2400" i="1">
                <a:solidFill>
                  <a:srgbClr val="000000"/>
                </a:solidFill>
                <a:latin typeface="Times New Roman" pitchFamily="18" charset="0"/>
                <a:cs typeface="Times New Roman" pitchFamily="18" charset="0"/>
              </a:rPr>
              <a:t>ở nhà cũng rét thế thôi. Cha con em ở trên gác sát mái nhũ vã mặc dầu đã nhét giẻ rách vào các kẽ hở lớn trên vách, gió vẫn thổi ríu vào trong nhà"</a:t>
            </a:r>
            <a:r>
              <a:rPr lang="en-US" sz="2400">
                <a:solidFill>
                  <a:srgbClr val="000000"/>
                </a:solidFill>
                <a:latin typeface="Times New Roman" pitchFamily="18" charset="0"/>
                <a:cs typeface="Times New Roman" pitchFamily="18" charset="0"/>
              </a:rPr>
              <a:t>. Như vậy em bé bán diêm này là một em bé </a:t>
            </a:r>
            <a:r>
              <a:rPr lang="en-US" sz="2400" b="1">
                <a:solidFill>
                  <a:srgbClr val="000000"/>
                </a:solidFill>
                <a:latin typeface="Times New Roman" pitchFamily="18" charset="0"/>
                <a:cs typeface="Times New Roman" pitchFamily="18" charset="0"/>
              </a:rPr>
              <a:t>có hoàn cảnh nghèo khổ, cô đơn, lẻ loi, thiếu thốn cả vật chất và tinh thần.</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85800" y="1085850"/>
            <a:ext cx="10871200" cy="46402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896938" y="1512887"/>
            <a:ext cx="10621962" cy="3786188"/>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Thế rồi cả nhóm người lại lên đường. Đêm đã khuya. Đường đi t</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ối</a:t>
            </a:r>
            <a:r>
              <a:rPr kumimoji="0" lang="vi-VN"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mịt không có lấy một ánh sao. Người bộ hành thứ hai mở chiếc lồng sưởi của mình để mồi lửa cho ngọn đuốc mà anh ta mang theo. Ánh sáng từ ngọn đuốc đã giúp cho cả đoàn người có thể lên đường an toàn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vi-VN"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Người thứ ba cười nhạo hai người bạn đồngh hành của mình: "Các anh là một lũ điên, có họa là điên mới đem phí phạm ngọn lửa của mình như thế"</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vi-VN"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Nghe thế họ bảo anh ta: "Hãy cho chúng tôi xem ngọn lửa của bạn"</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vi-VN"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Anh này mở chiếc lồng suwoir ấm của mình ra thì hỡi ôi ngọn lửa đã tắt ngúm từ bao giờ, chỉ còn lại tro và vài mẩu than leo lét sắp tàn…</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vi-VN"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(Trích </a:t>
            </a:r>
            <a:r>
              <a:rPr kumimoji="0" lang="vi-VN"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Ngọn lửa, trái tim có điều kì diệu</a:t>
            </a:r>
            <a:r>
              <a:rPr kumimoji="0" lang="vi-VN"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NXB trẻ 2013, trang 86,87)</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1582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71500" y="1130300"/>
            <a:ext cx="11036300" cy="29575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71500" y="1325562"/>
            <a:ext cx="11036300" cy="230822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2400" b="1"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Câu 1</a:t>
            </a:r>
            <a:r>
              <a:rPr kumimoji="0" lang="vi-VN"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vi-VN"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Xác định ngôi kể của đạn trích trên?</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2400" b="1"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Câu 2</a:t>
            </a:r>
            <a:r>
              <a:rPr kumimoji="0" lang="vi-VN"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vi-VN"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Để khắc phục khí hậu lạnh lẽo ở miền Bắc Ấn Độ, người đi đường đã giữ ấm bằng cách nào?</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2400" b="1"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Câu 3</a:t>
            </a:r>
            <a:r>
              <a:rPr kumimoji="0" lang="vi-VN"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vi-VN"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Mỗi người đàn ông trong câu chuyện có một cách ứng xử riêng đối với những người bộ hành. Em đồng ý với cách ứng xử của ai? Vì sao?</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4.</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Nhận xét ý nghĩa nhan đề Ngọn lửa</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89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88950" y="1130300"/>
            <a:ext cx="11201400" cy="25066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647700" y="1365250"/>
            <a:ext cx="11042650" cy="19399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2400" b="1"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Phần III. Làm văn (</a:t>
            </a:r>
            <a:r>
              <a:rPr kumimoji="0" lang="en-US" sz="2400" b="1"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6,0 </a:t>
            </a:r>
            <a:r>
              <a:rPr kumimoji="0" lang="vi-VN" sz="2400" b="1"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điểm)</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 (2.0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điểm</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Viết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khoảng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5-7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trình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bày</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kiến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cuộc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sống</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 (4.0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điểm</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Kể</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đáng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nhớ</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bạn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nhớ</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mãi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3453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294063" y="276225"/>
            <a:ext cx="4305300"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181100"/>
            <a:ext cx="4305300"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3889375" y="363536"/>
            <a:ext cx="6094413"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ĐÁP ÁN HƯỚNG DẪN</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454025" y="1300163"/>
            <a:ext cx="6094413" cy="461962"/>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Phần</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I. </a:t>
            </a:r>
            <a:r>
              <a:rPr kumimoji="0" lang="en-US" sz="2400" b="1"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Tiếng</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Việt</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( 2,0 </a:t>
            </a:r>
            <a:r>
              <a:rPr kumimoji="0" lang="en-US" sz="2400" b="1"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điểm</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aphicFrame>
        <p:nvGraphicFramePr>
          <p:cNvPr id="10" name="Table 9"/>
          <p:cNvGraphicFramePr>
            <a:graphicFrameLocks noGrp="1"/>
          </p:cNvGraphicFramePr>
          <p:nvPr/>
        </p:nvGraphicFramePr>
        <p:xfrm>
          <a:off x="568325" y="2085975"/>
          <a:ext cx="11288713" cy="731520"/>
        </p:xfrm>
        <a:graphic>
          <a:graphicData uri="http://schemas.openxmlformats.org/drawingml/2006/table">
            <a:tbl>
              <a:tblPr/>
              <a:tblGrid>
                <a:gridCol w="1411288">
                  <a:extLst>
                    <a:ext uri="{9D8B030D-6E8A-4147-A177-3AD203B41FA5}">
                      <a16:colId xmlns:a16="http://schemas.microsoft.com/office/drawing/2014/main" val="20000"/>
                    </a:ext>
                  </a:extLst>
                </a:gridCol>
                <a:gridCol w="1411287">
                  <a:extLst>
                    <a:ext uri="{9D8B030D-6E8A-4147-A177-3AD203B41FA5}">
                      <a16:colId xmlns:a16="http://schemas.microsoft.com/office/drawing/2014/main" val="20001"/>
                    </a:ext>
                  </a:extLst>
                </a:gridCol>
                <a:gridCol w="1409700">
                  <a:extLst>
                    <a:ext uri="{9D8B030D-6E8A-4147-A177-3AD203B41FA5}">
                      <a16:colId xmlns:a16="http://schemas.microsoft.com/office/drawing/2014/main" val="20002"/>
                    </a:ext>
                  </a:extLst>
                </a:gridCol>
                <a:gridCol w="1411288">
                  <a:extLst>
                    <a:ext uri="{9D8B030D-6E8A-4147-A177-3AD203B41FA5}">
                      <a16:colId xmlns:a16="http://schemas.microsoft.com/office/drawing/2014/main" val="20003"/>
                    </a:ext>
                  </a:extLst>
                </a:gridCol>
                <a:gridCol w="1411287">
                  <a:extLst>
                    <a:ext uri="{9D8B030D-6E8A-4147-A177-3AD203B41FA5}">
                      <a16:colId xmlns:a16="http://schemas.microsoft.com/office/drawing/2014/main" val="20004"/>
                    </a:ext>
                  </a:extLst>
                </a:gridCol>
                <a:gridCol w="1409700">
                  <a:extLst>
                    <a:ext uri="{9D8B030D-6E8A-4147-A177-3AD203B41FA5}">
                      <a16:colId xmlns:a16="http://schemas.microsoft.com/office/drawing/2014/main" val="20005"/>
                    </a:ext>
                  </a:extLst>
                </a:gridCol>
                <a:gridCol w="1412875">
                  <a:extLst>
                    <a:ext uri="{9D8B030D-6E8A-4147-A177-3AD203B41FA5}">
                      <a16:colId xmlns:a16="http://schemas.microsoft.com/office/drawing/2014/main" val="20006"/>
                    </a:ext>
                  </a:extLst>
                </a:gridCol>
                <a:gridCol w="1411288">
                  <a:extLst>
                    <a:ext uri="{9D8B030D-6E8A-4147-A177-3AD203B41FA5}">
                      <a16:colId xmlns:a16="http://schemas.microsoft.com/office/drawing/2014/main" val="20007"/>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FFFFFF"/>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rgbClr val="FFFFFF"/>
                          </a:solidFill>
                          <a:effectLst/>
                          <a:latin typeface="Times New Roman" pitchFamily="18" charset="0"/>
                          <a:cs typeface="Times New Roman" pitchFamily="18" charset="0"/>
                        </a:rPr>
                        <a:t> 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Câu 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Câu 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Câu 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Câu 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Câu 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Câu 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Câu 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cs typeface="Times New Roman" pitchFamily="18" charset="0"/>
                        </a:rPr>
                        <a:t>C</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C</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B</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B</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cs typeface="Times New Roman" pitchFamily="18" charset="0"/>
                        </a:rPr>
                        <a:t>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1"/>
                  </a:ext>
                </a:extLst>
              </a:tr>
            </a:tbl>
          </a:graphicData>
        </a:graphic>
      </p:graphicFrame>
      <p:sp>
        <p:nvSpPr>
          <p:cNvPr id="12" name="TextBox 11"/>
          <p:cNvSpPr txBox="1">
            <a:spLocks noChangeArrowheads="1"/>
          </p:cNvSpPr>
          <p:nvPr/>
        </p:nvSpPr>
        <p:spPr bwMode="auto">
          <a:xfrm>
            <a:off x="2720975" y="3177064"/>
            <a:ext cx="6318250" cy="461962"/>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Phần</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II. </a:t>
            </a:r>
            <a:r>
              <a:rPr kumimoji="0" lang="en-US" sz="2400" b="1"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Đọc</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 </a:t>
            </a:r>
            <a:r>
              <a:rPr kumimoji="0" lang="en-US" sz="2400" b="1"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hiểu</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văn</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bản</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(2,0 </a:t>
            </a:r>
            <a:r>
              <a:rPr kumimoji="0" lang="en-US" sz="2400" b="1" i="0" u="sng"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điểm</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aphicFrame>
        <p:nvGraphicFramePr>
          <p:cNvPr id="15" name="Table 14"/>
          <p:cNvGraphicFramePr>
            <a:graphicFrameLocks noGrp="1"/>
          </p:cNvGraphicFramePr>
          <p:nvPr>
            <p:extLst/>
          </p:nvPr>
        </p:nvGraphicFramePr>
        <p:xfrm>
          <a:off x="439738" y="3998595"/>
          <a:ext cx="11417300" cy="1828800"/>
        </p:xfrm>
        <a:graphic>
          <a:graphicData uri="http://schemas.openxmlformats.org/drawingml/2006/table">
            <a:tbl>
              <a:tblPr/>
              <a:tblGrid>
                <a:gridCol w="1001712">
                  <a:extLst>
                    <a:ext uri="{9D8B030D-6E8A-4147-A177-3AD203B41FA5}">
                      <a16:colId xmlns:a16="http://schemas.microsoft.com/office/drawing/2014/main" val="20000"/>
                    </a:ext>
                  </a:extLst>
                </a:gridCol>
                <a:gridCol w="9413875">
                  <a:extLst>
                    <a:ext uri="{9D8B030D-6E8A-4147-A177-3AD203B41FA5}">
                      <a16:colId xmlns:a16="http://schemas.microsoft.com/office/drawing/2014/main" val="20001"/>
                    </a:ext>
                  </a:extLst>
                </a:gridCol>
                <a:gridCol w="1001713">
                  <a:extLst>
                    <a:ext uri="{9D8B030D-6E8A-4147-A177-3AD203B41FA5}">
                      <a16:colId xmlns:a16="http://schemas.microsoft.com/office/drawing/2014/main" val="20002"/>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itchFamily="18" charset="0"/>
                          <a:cs typeface="Times New Roman" pitchFamily="18" charset="0"/>
                        </a:rPr>
                        <a:t>Câu 1. Ngôi kể: thứ 3(0,5đ)</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itchFamily="18" charset="0"/>
                          <a:cs typeface="Times New Roman" pitchFamily="18" charset="0"/>
                        </a:rPr>
                        <a:t>Câu 2. HS có thể diễn đạt theo nhiều cách khác nhau miễn là nêu được ý sau: Bỏ than vào nồi đất mang theo bên người khi đi đường(0,5đ)</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0842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2"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50863" y="706120"/>
          <a:ext cx="11077575" cy="5852160"/>
        </p:xfrm>
        <a:graphic>
          <a:graphicData uri="http://schemas.openxmlformats.org/drawingml/2006/table">
            <a:tbl>
              <a:tblPr/>
              <a:tblGrid>
                <a:gridCol w="971550">
                  <a:extLst>
                    <a:ext uri="{9D8B030D-6E8A-4147-A177-3AD203B41FA5}">
                      <a16:colId xmlns:a16="http://schemas.microsoft.com/office/drawing/2014/main" val="20000"/>
                    </a:ext>
                  </a:extLst>
                </a:gridCol>
                <a:gridCol w="9134475">
                  <a:extLst>
                    <a:ext uri="{9D8B030D-6E8A-4147-A177-3AD203B41FA5}">
                      <a16:colId xmlns:a16="http://schemas.microsoft.com/office/drawing/2014/main" val="20001"/>
                    </a:ext>
                  </a:extLst>
                </a:gridCol>
                <a:gridCol w="971550">
                  <a:extLst>
                    <a:ext uri="{9D8B030D-6E8A-4147-A177-3AD203B41FA5}">
                      <a16:colId xmlns:a16="http://schemas.microsoft.com/office/drawing/2014/main" val="20002"/>
                    </a:ext>
                  </a:extLst>
                </a:gridCol>
              </a:tblGrid>
              <a:tr h="3036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itchFamily="18" charset="0"/>
                          <a:cs typeface="Times New Roman" pitchFamily="18" charset="0"/>
                        </a:rPr>
                        <a:t>Câu 3. - Đồng ý với cách ứng xử của người đàn ông thứ nhất và thứ 2 đồng thời có cách lí giải thấu đáo và thuyết phục (0,5đ)</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itchFamily="18" charset="0"/>
                          <a:cs typeface="Times New Roman" pitchFamily="18" charset="0"/>
                        </a:rPr>
                        <a:t>- Chỉ đồng ý với cách ứng xử của người đàn ông thứ nhất hoặc thứ 2 và có cách lí giải hợp lí (0,5đ)</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itchFamily="18" charset="0"/>
                          <a:cs typeface="Times New Roman" pitchFamily="18" charset="0"/>
                        </a:rPr>
                        <a:t>- Chỉ đồng ý với cách ứng xử của người đàn ông thứ nhất hoặc thứ 2 nhưng chưa lí giải được vì sao (0,25đ)</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itchFamily="18" charset="0"/>
                          <a:cs typeface="Times New Roman" pitchFamily="18" charset="0"/>
                        </a:rPr>
                        <a:t>- Câu trả lời chung chung mơ hồ chưa đưa ra được quan điểm đúng đắn, chưa đánh giá, chưa bảo vệ được quan điểm của mình hoặc không t</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rả</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vi-VN" sz="2400" b="1" i="0" u="none" strike="noStrike" cap="none" normalizeH="0" baseline="0" dirty="0" smtClean="0">
                          <a:ln>
                            <a:noFill/>
                          </a:ln>
                          <a:solidFill>
                            <a:schemeClr val="tx1"/>
                          </a:solidFill>
                          <a:effectLst/>
                          <a:latin typeface="Times New Roman" pitchFamily="18" charset="0"/>
                          <a:cs typeface="Times New Roman" pitchFamily="18" charset="0"/>
                        </a:rPr>
                        <a:t>lời không cho điểm</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93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4</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vi-VN" sz="2400" b="1" i="0" u="none" strike="noStrike" cap="none" normalizeH="0" baseline="0" dirty="0" smtClean="0">
                          <a:ln>
                            <a:noFill/>
                          </a:ln>
                          <a:solidFill>
                            <a:schemeClr val="tx1"/>
                          </a:solidFill>
                          <a:effectLst/>
                          <a:latin typeface="Times New Roman" pitchFamily="18" charset="0"/>
                          <a:cs typeface="Times New Roman" pitchFamily="18" charset="0"/>
                        </a:rPr>
                        <a:t>Câu 4.HS có thể diễn đạt theo nhiều cách khác nhau nhưng toát lên ý sau:</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itchFamily="18" charset="0"/>
                          <a:cs typeface="Times New Roman" pitchFamily="18" charset="0"/>
                        </a:rPr>
                        <a:t>-Đây là một nhan đề hay, sâu sắc…vì:</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itchFamily="18" charset="0"/>
                          <a:cs typeface="Times New Roman" pitchFamily="18" charset="0"/>
                        </a:rPr>
                        <a:t>+Là ngọn lửa thực ấm nóng, sưởi ấm, chiếu sáng cho con người(0,25đ)</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itchFamily="18" charset="0"/>
                          <a:cs typeface="Times New Roman" pitchFamily="18" charset="0"/>
                        </a:rPr>
                        <a:t>-Là ngọn lửa của tình yêu thương, sẻ chia(0,25đ)</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75055182"/>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61963" y="425450"/>
            <a:ext cx="4589462" cy="579438"/>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752475" y="501649"/>
            <a:ext cx="6094413"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Phần III. Làm văn (</a:t>
            </a:r>
            <a:r>
              <a:rPr kumimoji="0" lang="en-US"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6,0 </a:t>
            </a:r>
            <a:r>
              <a:rPr kumimoji="0" lang="vi-VN" sz="2400" b="1" i="0" u="sng"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điểm)</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Rounded Rectangle 10"/>
          <p:cNvSpPr>
            <a:spLocks noChangeArrowheads="1"/>
          </p:cNvSpPr>
          <p:nvPr/>
        </p:nvSpPr>
        <p:spPr bwMode="auto">
          <a:xfrm>
            <a:off x="390525" y="1214438"/>
            <a:ext cx="11410950" cy="52181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3" name="TextBox 12">
            <a:extLst/>
          </p:cNvPr>
          <p:cNvSpPr txBox="1"/>
          <p:nvPr/>
        </p:nvSpPr>
        <p:spPr>
          <a:xfrm>
            <a:off x="390525" y="2417763"/>
            <a:ext cx="11231563" cy="3749675"/>
          </a:xfrm>
          <a:prstGeom prst="rect">
            <a:avLst/>
          </a:prstGeom>
          <a:noFill/>
        </p:spPr>
        <p:txBody>
          <a:bodyPr>
            <a:spAutoFit/>
          </a:bodyPr>
          <a:lstStyle/>
          <a:p>
            <a:pPr marL="457200" marR="0" lvl="0" indent="0" algn="just" defTabSz="914400" rtl="0" eaLnBrk="1" fontAlgn="base" latinLnBrk="0" hangingPunct="1">
              <a:lnSpc>
                <a:spcPct val="115000"/>
              </a:lnSpc>
              <a:spcBef>
                <a:spcPct val="0"/>
              </a:spcBef>
              <a:spcAft>
                <a:spcPts val="80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c.Triển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khai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hợp</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lý</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nội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dung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đoạn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theo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hướng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Mở</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Dẫn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dắt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vấn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vai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trò</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sống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Thân</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rất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lớn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cuộc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viết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cuộc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luôn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vui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vẻ</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quan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45720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khiến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cuộc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trở</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phú</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đẹp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đẽ</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gắn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mọi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xoa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dịu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nỗi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hàn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gắn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mọi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mối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quan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hệ</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7" name="TextBox 16"/>
          <p:cNvSpPr txBox="1">
            <a:spLocks noChangeArrowheads="1"/>
          </p:cNvSpPr>
          <p:nvPr/>
        </p:nvSpPr>
        <p:spPr bwMode="auto">
          <a:xfrm>
            <a:off x="752475" y="1906588"/>
            <a:ext cx="10926763"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b.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Xác</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định</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đúng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nội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dung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chủ</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yếu</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đoạn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văn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Ý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nghĩa</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trong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cuộc</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sống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9" name="TextBox 18"/>
          <p:cNvSpPr txBox="1">
            <a:spLocks noChangeArrowheads="1"/>
          </p:cNvSpPr>
          <p:nvPr/>
        </p:nvSpPr>
        <p:spPr bwMode="auto">
          <a:xfrm>
            <a:off x="752475" y="1398588"/>
            <a:ext cx="8267700" cy="4603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a</a:t>
            </a:r>
            <a:r>
              <a:rPr kumimoji="0" lang="en-US" sz="18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Đảm</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bảo</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thể</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thức</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dung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lượng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yêu</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cầu</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đoạn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văn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82090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13" grpId="0"/>
      <p:bldP spid="17" grpId="0"/>
      <p:bldP spid="19"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8788" y="785812"/>
            <a:ext cx="11261725" cy="52435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535781" y="939800"/>
            <a:ext cx="11107738" cy="474503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giúp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đón</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nhận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thêm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niềm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tin,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nghị</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lực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vi-VN"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vượt qua những khó khăn, thử thách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giúp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vươn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đem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phép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tích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cuộc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(HS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biết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dùng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dẫn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chứng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học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hay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thực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tế</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để</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rõ</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vai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trò</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đợt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chống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dịch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covid</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19: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nước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hướng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tâm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dịch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ủng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hộ</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vật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chất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Nhiều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y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sĩ</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sẵn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sàng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tuyến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đầu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chống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dịch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để</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dập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dịch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đem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yên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nước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hướng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miền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Trung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đợt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lũ</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lụt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năm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2020....)</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Kết</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Khẳng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vấn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liên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hệ</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19802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685800"/>
            <a:ext cx="11049000" cy="57150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947738" y="841375"/>
            <a:ext cx="6094412" cy="8318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d. Sáng tạo: Cách diễn đạt độc đáo, có cảm nghĩ riêng, sâu sắc</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7" name="TextBox 6"/>
          <p:cNvSpPr txBox="1">
            <a:spLocks noChangeArrowheads="1"/>
          </p:cNvSpPr>
          <p:nvPr/>
        </p:nvSpPr>
        <p:spPr bwMode="auto">
          <a:xfrm>
            <a:off x="855663" y="1574800"/>
            <a:ext cx="10669587" cy="8302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e. Chính tả, dùng từ, đặt câu: Đảm bảo chuẩn chính tả, ngữ pháp, ngữ nghĩa Tiếng Việt.</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9" name="TextBox 8"/>
          <p:cNvSpPr txBox="1">
            <a:spLocks noChangeArrowheads="1"/>
          </p:cNvSpPr>
          <p:nvPr/>
        </p:nvSpPr>
        <p:spPr bwMode="auto">
          <a:xfrm>
            <a:off x="765175" y="2405063"/>
            <a:ext cx="10852150" cy="15700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2.a.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Đảm</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bảo</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cấu</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trúc</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văn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tự</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sự</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có</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sử</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dụng</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các</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yếu</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tố</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miêu</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tả</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biểu</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cảm</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đầy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đủ</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Mở</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Thân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Mở</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giới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thiệu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Thân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kể</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biến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theo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hợp</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lí</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phát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biểu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suy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nghĩ</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mình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thân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tỏ</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bản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thân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11" name="TextBox 10"/>
          <p:cNvSpPr txBox="1">
            <a:spLocks noChangeArrowheads="1"/>
          </p:cNvSpPr>
          <p:nvPr/>
        </p:nvSpPr>
        <p:spPr bwMode="auto">
          <a:xfrm>
            <a:off x="765175" y="4002088"/>
            <a:ext cx="10852150" cy="212725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Xác định đúng yêu cầu bài viết: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Kể lại một trải nghiệm đáng nhớ về người bạn thân.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Ý 1: Kể khái quát những đặc điểm, ngoại hình, tính cách của bạn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Ý 2: Kể lại kỉ niệm về người bạn thân khiến em xúc động, nhớ mãi: diễn biến của câu chuyện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theo trình nhất định (tự thời gian, không gian, các sự việc đã sắp xếp theo trình tự hợp lí chưa, làm nổi bật nhân vật, sự việc chính)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776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57225" y="1243013"/>
            <a:ext cx="11139488" cy="45434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57225" y="1481138"/>
            <a:ext cx="11139488" cy="38798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Kỉ</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gì</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chọn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bất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kì</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một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kỉ</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sắc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như</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giúp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đỡ</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mắc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lỗi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với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hiểu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lầm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hoặc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tặng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món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quà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ấp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ủ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từ</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Kỉ</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diễn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ra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theo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gian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Không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gian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Kỉ</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ấy</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diễn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ra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như</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thế</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em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rơi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vào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hoàn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cảnh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nào?Bạn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đã</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làm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gì</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cho</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em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hoặc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ngược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để</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em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cảm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nhận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được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Biết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bộ</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lộ</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cảm</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xúc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về</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trước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trong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sau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khi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việc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diễn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ra.</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Bài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học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sâu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sắc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cháu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nhận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ra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Ý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nghĩa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bạn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là</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yêu</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thương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chia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sẻ</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chấp</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nhận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sự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khắc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nghiệt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hoàn</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cảnh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biết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ước</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mơ</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hướng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tới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tương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lai</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tốt</a:t>
            </a:r>
            <a:r>
              <a:rPr kumimoji="0" lang="en-US" sz="2400" b="0" i="0"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đẹp</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80138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96900" y="757238"/>
            <a:ext cx="11229975" cy="49863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a:extLst/>
          </p:cNvPr>
          <p:cNvSpPr txBox="1"/>
          <p:nvPr/>
        </p:nvSpPr>
        <p:spPr>
          <a:xfrm>
            <a:off x="701675" y="1003300"/>
            <a:ext cx="11229975" cy="2946400"/>
          </a:xfrm>
          <a:prstGeom prst="rect">
            <a:avLst/>
          </a:prstGeom>
          <a:noFill/>
        </p:spPr>
        <p:txBody>
          <a:bodyPr>
            <a:spAutoFit/>
          </a:bodyPr>
          <a:lstStyle/>
          <a:p>
            <a:pPr marL="342900" marR="0" lvl="0" indent="-342900" algn="just" defTabSz="914400" rtl="0" eaLnBrk="1" fontAlgn="base" latinLnBrk="0" hangingPunct="1">
              <a:lnSpc>
                <a:spcPct val="115000"/>
              </a:lnSpc>
              <a:spcBef>
                <a:spcPct val="0"/>
              </a:spcBef>
              <a:spcAft>
                <a:spcPts val="800"/>
              </a:spcAft>
              <a:buClrTx/>
              <a:buSzTx/>
              <a:buFont typeface="Calibri Light"/>
              <a:buAutoNum type="alphaLcPeriod" startAt="2"/>
              <a:tabLst>
                <a:tab pos="276225" algn="l"/>
              </a:tabLst>
              <a:defRPr/>
            </a:pP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Triển</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khai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viết</a:t>
            </a:r>
            <a:r>
              <a:rPr kumimoji="0" lang="en-US" sz="2400" b="0" i="1"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triển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khai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theo</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hướng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15000"/>
              </a:lnSpc>
              <a:spcBef>
                <a:spcPct val="0"/>
              </a:spcBef>
              <a:spcAft>
                <a:spcPct val="0"/>
              </a:spcAft>
              <a:buClrTx/>
              <a:buSzPts val="1000"/>
              <a:buFont typeface="Symbol" pitchFamily="18" charset="2"/>
              <a:buChar char=""/>
              <a:tabLst>
                <a:tab pos="276225" algn="l"/>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Nêu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lí</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do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xuất</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15000"/>
              </a:lnSpc>
              <a:spcBef>
                <a:spcPct val="0"/>
              </a:spcBef>
              <a:spcAft>
                <a:spcPct val="0"/>
              </a:spcAft>
              <a:buClrTx/>
              <a:buSzPts val="1000"/>
              <a:buFont typeface="Symbol" pitchFamily="18" charset="2"/>
              <a:buChar char=""/>
              <a:tabLst>
                <a:tab pos="276225" algn="l"/>
              </a:tabLst>
              <a:defRPr/>
            </a:pP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bày</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biến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tab pos="276225" algn="l"/>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gian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địa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điểm</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tab pos="276225" algn="l"/>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Ngoại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hình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tâm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trạng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ngôn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cử</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chỉ</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thái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độ</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thân</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tab pos="276225" algn="l"/>
              </a:tabLst>
              <a:defRPr/>
            </a:pP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xúc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trước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quan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tâm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chăm</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sóc</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thân</a:t>
            </a:r>
            <a:r>
              <a:rPr kumimoji="0" lang="en-US" sz="2400" b="0"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596900" y="4100513"/>
            <a:ext cx="11229975"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Sáng tạo:</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Cách diễn đạt độc đáo, có suy nghĩ, cảm xúc sâu sắc..</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1" name="TextBox 10"/>
          <p:cNvSpPr txBox="1">
            <a:spLocks noChangeArrowheads="1"/>
          </p:cNvSpPr>
          <p:nvPr/>
        </p:nvSpPr>
        <p:spPr bwMode="auto">
          <a:xfrm>
            <a:off x="596900" y="4711700"/>
            <a:ext cx="11229975"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d.</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Chính tả, dùng từ, đặt câu:</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Đảm bảo chuẩn chính tả, ngữ pháp, ngữ nghĩa Tiếng Việt.</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56692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22288" y="485775"/>
            <a:ext cx="11274425" cy="55403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58813" y="966788"/>
            <a:ext cx="11010900" cy="4910137"/>
          </a:xfrm>
          <a:prstGeom prst="rect">
            <a:avLst/>
          </a:prstGeom>
          <a:noFill/>
          <a:ln w="9525">
            <a:noFill/>
            <a:miter lim="800000"/>
            <a:headEnd/>
            <a:tailEnd/>
          </a:ln>
        </p:spPr>
        <p:txBody>
          <a:bodyPr>
            <a:spAutoFit/>
          </a:bodyPr>
          <a:lstStyle/>
          <a:p>
            <a:pPr algn="just">
              <a:lnSpc>
                <a:spcPct val="107000"/>
              </a:lnSpc>
              <a:spcAft>
                <a:spcPts val="800"/>
              </a:spcAft>
            </a:pPr>
            <a:r>
              <a:rPr lang="en-US" sz="2400">
                <a:solidFill>
                  <a:srgbClr val="000000"/>
                </a:solidFill>
                <a:latin typeface="Times New Roman" pitchFamily="18" charset="0"/>
                <a:cs typeface="Times New Roman" pitchFamily="18" charset="0"/>
              </a:rPr>
              <a:t>Hình ảnh cô bé bán diêm được miêu tả với những "</a:t>
            </a:r>
            <a:r>
              <a:rPr lang="en-US" sz="2400" i="1">
                <a:solidFill>
                  <a:srgbClr val="000000"/>
                </a:solidFill>
                <a:latin typeface="Times New Roman" pitchFamily="18" charset="0"/>
                <a:cs typeface="Times New Roman" pitchFamily="18" charset="0"/>
              </a:rPr>
              <a:t>bông tuyết bám đầy trên mái tóc dài xõa thành từng búp trên lưng em, em cũng không để ý</a:t>
            </a:r>
            <a:r>
              <a:rPr lang="en-US" sz="2400">
                <a:solidFill>
                  <a:srgbClr val="000000"/>
                </a:solidFill>
                <a:latin typeface="Times New Roman" pitchFamily="18" charset="0"/>
                <a:cs typeface="Times New Roman" pitchFamily="18" charset="0"/>
              </a:rPr>
              <a:t>" và những người qua đường cũng không ai để ý đến một đứa trẻ đang bị tuyết phủ dần dần. Giờ đây em không còn đi được nữa. </a:t>
            </a:r>
            <a:r>
              <a:rPr lang="en-US" sz="2400" i="1">
                <a:solidFill>
                  <a:srgbClr val="000000"/>
                </a:solidFill>
                <a:latin typeface="Times New Roman" pitchFamily="18" charset="0"/>
                <a:cs typeface="Times New Roman" pitchFamily="18" charset="0"/>
              </a:rPr>
              <a:t>"Em ngồi nép vào một góc tường giữa hai ngôi nhà, một cái xây lùi vào chút ít. Xung quanh em "cửa sổ mọi nhà đều sáng rực ánh đèn và trong phố sực nức mùi ngỗng quay</a:t>
            </a:r>
            <a:r>
              <a:rPr lang="en-US" sz="2400">
                <a:solidFill>
                  <a:srgbClr val="000000"/>
                </a:solidFill>
                <a:latin typeface="Times New Roman" pitchFamily="18" charset="0"/>
                <a:cs typeface="Times New Roman" pitchFamily="18" charset="0"/>
              </a:rPr>
              <a:t>". Mùi ngỗng quay nhắc em "</a:t>
            </a:r>
            <a:r>
              <a:rPr lang="en-US" sz="2400" i="1">
                <a:solidFill>
                  <a:srgbClr val="000000"/>
                </a:solidFill>
                <a:latin typeface="Times New Roman" pitchFamily="18" charset="0"/>
                <a:cs typeface="Times New Roman" pitchFamily="18" charset="0"/>
              </a:rPr>
              <a:t>đêm nay là đêm giao thừa</a:t>
            </a:r>
            <a:r>
              <a:rPr lang="en-US" sz="2400">
                <a:solidFill>
                  <a:srgbClr val="000000"/>
                </a:solidFill>
                <a:latin typeface="Times New Roman" pitchFamily="18" charset="0"/>
                <a:cs typeface="Times New Roman" pitchFamily="18" charset="0"/>
              </a:rPr>
              <a:t>". Mùi ngỗng quay còn nhắc em nhớ tới thời kỳ đầm ấm của gia đình em trước đây. Còn hiện tại em đang ngập chìm trong tuyết lạnh. "</a:t>
            </a:r>
            <a:r>
              <a:rPr lang="en-US" sz="2400" i="1">
                <a:solidFill>
                  <a:srgbClr val="000000"/>
                </a:solidFill>
                <a:latin typeface="Times New Roman" pitchFamily="18" charset="0"/>
                <a:cs typeface="Times New Roman" pitchFamily="18" charset="0"/>
              </a:rPr>
              <a:t>Em thu đôi chân vào người, nhưng mỗi lúc em cảm thấy rét buốt hơn"</a:t>
            </a: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Lúc này đôi bàn tay của em bé bán diêm tội nghiệp "đã cứng đờ ra</a:t>
            </a:r>
            <a:r>
              <a:rPr lang="en-US"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Nghệ thuật tương phản làm nổi bật hoàn cảnh đáng thương của cô bé, gợi niềm thương cảm cho người đọc.</a:t>
            </a:r>
            <a:endParaRPr lang="en-US" sz="2400">
              <a:latin typeface="Times New Roman" pitchFamily="18" charset="0"/>
              <a:cs typeface="Times New Roman" pitchFamily="18" charset="0"/>
            </a:endParaRPr>
          </a:p>
          <a:p>
            <a:pPr>
              <a:lnSpc>
                <a:spcPct val="107000"/>
              </a:lnSpc>
              <a:spcAft>
                <a:spcPts val="800"/>
              </a:spcAft>
            </a:pPr>
            <a:r>
              <a:rPr lang="en-US" sz="240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84200" y="266700"/>
            <a:ext cx="3808413"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817563" y="311150"/>
            <a:ext cx="6092826" cy="482600"/>
          </a:xfrm>
          <a:prstGeom prst="rect">
            <a:avLst/>
          </a:prstGeom>
          <a:noFill/>
          <a:ln w="9525">
            <a:noFill/>
            <a:miter lim="800000"/>
            <a:headEnd/>
            <a:tailEnd/>
          </a:ln>
        </p:spPr>
        <p:txBody>
          <a:bodyPr>
            <a:spAutoFit/>
          </a:bodyPr>
          <a:lstStyle/>
          <a:p>
            <a:pPr marL="0" marR="0" lvl="0" indent="400050" algn="ctr" defTabSz="914400" rtl="0" eaLnBrk="1" fontAlgn="base" latinLnBrk="0" hangingPunct="1">
              <a:lnSpc>
                <a:spcPct val="115000"/>
              </a:lnSpc>
              <a:spcBef>
                <a:spcPts val="750"/>
              </a:spcBef>
              <a:spcAft>
                <a:spcPts val="800"/>
              </a:spcAft>
              <a:buClrTx/>
              <a:buSzTx/>
              <a:buFontTx/>
              <a:buNone/>
              <a:tabLst/>
              <a:defRPr/>
            </a:pPr>
            <a:r>
              <a:rPr kumimoji="0" lang="da-DK"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Hoạt động : Vận dụng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660400" y="1104900"/>
            <a:ext cx="3732213" cy="460375"/>
          </a:xfrm>
          <a:prstGeom prst="rect">
            <a:avLst/>
          </a:prstGeom>
          <a:blipFill>
            <a:blip r:embed="rId3"/>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sym typeface="Wingdings" pitchFamily="2" charset="2"/>
              </a:rPr>
              <a: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tập</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vận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dụng</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9" name="TextBox 8"/>
          <p:cNvSpPr txBox="1">
            <a:spLocks noChangeArrowheads="1"/>
          </p:cNvSpPr>
          <p:nvPr/>
        </p:nvSpPr>
        <p:spPr bwMode="auto">
          <a:xfrm>
            <a:off x="2344341" y="1774825"/>
            <a:ext cx="7490619" cy="646331"/>
          </a:xfrm>
          <a:prstGeom prst="rect">
            <a:avLst/>
          </a:prstGeom>
          <a:blipFill>
            <a:blip r:embed="rId4"/>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l" defTabSz="914400" rtl="0" eaLnBrk="1" fontAlgn="base" latinLnBrk="0" hangingPunct="1">
              <a:lnSpc>
                <a:spcPct val="150000"/>
              </a:lnSpc>
              <a:spcBef>
                <a:spcPct val="0"/>
              </a:spcBef>
              <a:spcAft>
                <a:spcPts val="8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Đề</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Đọc</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sau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trả</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lời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hỏi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đã</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838993" y="2641601"/>
            <a:ext cx="10501314" cy="1938338"/>
          </a:xfrm>
          <a:prstGeom prst="rect">
            <a:avLst/>
          </a:prstGeom>
          <a:blipFill>
            <a:blip r:embed="rId2"/>
            <a:tile tx="0" ty="0" sx="100000" sy="100000" flip="none" algn="tl"/>
          </a:blipFill>
          <a:ln w="9525">
            <a:noFill/>
            <a:miter lim="800000"/>
            <a:headEnd/>
            <a:tailEnd/>
          </a:ln>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mẹ</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Lê</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gia</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đình</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mẹ</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mười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Lê</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đàn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quê</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chắc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chắn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thấp</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bé</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da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mặt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chân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tay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răn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reo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quả</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trám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mới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đến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phố</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ai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ai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cũng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chú</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ý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đến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đám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mười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đứa</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đứa</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nhớn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mới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mười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tuổi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Đứa</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bé</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nhất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hãy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còn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bế</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trên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tay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7888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9" grpId="0" animBg="1"/>
      <p:bldP spid="11"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61963" y="336550"/>
            <a:ext cx="11499850" cy="62436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88975" y="519113"/>
            <a:ext cx="11041063" cy="600233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Mẹ</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ta ở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căn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cuối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phố</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cũng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lụp</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xụp</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căn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khác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Chừng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ấy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chen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chúc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khỏang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rộng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độ</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bằng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hai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chiếc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chiếu</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mỗi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chiếc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giường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nan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đã</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gẫy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nát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Mùa</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rét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thì</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giải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ổ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rơm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đầy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mẹ</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cùng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nằm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ngủ</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trên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trông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ổ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mẹ</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lúc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nhúc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Đối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nghèo</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chỗ</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ở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thế</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cũng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tươm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tất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lắm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rồi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còn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cách</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kiếm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ăn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Lê</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chật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vật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khăn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suốt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ngày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cũng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đủ</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nuôi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chừng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ấy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đứa</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Từ</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buổi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sáng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tinh</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sương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mùa</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nực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cũng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mùa</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rét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ta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đã</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phải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trở</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dậy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để</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mướn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ruộng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ngày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mướn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ấy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tuy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phải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vất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vả</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chắc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chắn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buổi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tối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được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mấy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gạo</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mấy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đồng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xu</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nuôi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lũ</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đói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đợi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ở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ngày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sung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sướng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đến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mùa</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rét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ruộng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lúa</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đã</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gặt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rồi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cánh</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đồng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chỉ</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còn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trơ</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cuống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rạ</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dưới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bấc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lạnh</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lưỡi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dao</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sắc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khía</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vào</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da,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Lê</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lo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sợ</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vì</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ai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mướn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việc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gì</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nữa</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Thế</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cả</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nhịn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đói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Mấy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đứa</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nhỏ</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nhất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Tý</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Phún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thằng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chị</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bế</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chúng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khóc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lả</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ăn</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Dưới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manh</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áo</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rách</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nát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thịt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chúng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thâm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lại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vì</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rét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thịt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trâu</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chết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Bác</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Lê</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ôm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ấp</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lấy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ổ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rơm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để</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mong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lấy</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ấm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mình</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ấp</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ủ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Trích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mẹ</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Lê</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Thạch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Lam)</a:t>
            </a:r>
          </a:p>
        </p:txBody>
      </p:sp>
    </p:spTree>
    <p:extLst>
      <p:ext uri="{BB962C8B-B14F-4D97-AF65-F5344CB8AC3E}">
        <p14:creationId xmlns:p14="http://schemas.microsoft.com/office/powerpoint/2010/main" val="389412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9737" y="1130301"/>
            <a:ext cx="11533188" cy="37417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660400" y="1239838"/>
            <a:ext cx="11312525" cy="334962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trên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phương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thức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biểu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đạt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nào</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Nêu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nội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dung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chính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trên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3:</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Nhân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vật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chính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trên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ai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4:</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Chỉ</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nêu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tác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biện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pháp</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Dưới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manh</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áo</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rách</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nát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thịt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chúng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thâm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lại</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vì</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rét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thịt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trâu</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chết</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5:</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Tìm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tục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ca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dao</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danh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ngôn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tình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thương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79125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0525" y="539749"/>
            <a:ext cx="11541125" cy="59658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74688" y="539750"/>
            <a:ext cx="11256962" cy="575627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ts val="800"/>
              </a:spcAft>
              <a:buClrTx/>
              <a:buSzTx/>
              <a:buFontTx/>
              <a:buNone/>
              <a:tabLst/>
              <a:defRPr/>
            </a:pPr>
            <a:r>
              <a:rPr kumimoji="0" lang="en-US" sz="22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Gợi</a:t>
            </a:r>
            <a:r>
              <a:rPr kumimoji="0" lang="en-US" sz="22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ý </a:t>
            </a:r>
            <a:r>
              <a:rPr kumimoji="0" lang="en-US" sz="22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làm</a:t>
            </a:r>
            <a:r>
              <a:rPr kumimoji="0" lang="en-US" sz="22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r>
              <a:rPr kumimoji="0" lang="en-US" sz="2200" b="1" i="0" u="none" strike="noStrike" kern="1200" cap="none" spc="0" normalizeH="0" baseline="0" noProof="0" dirty="0" err="1">
                <a:ln>
                  <a:noFill/>
                </a:ln>
                <a:solidFill>
                  <a:srgbClr val="0D0D0D"/>
                </a:solidFill>
                <a:effectLst/>
                <a:uLnTx/>
                <a:uFillTx/>
                <a:latin typeface="Times New Roman" pitchFamily="18" charset="0"/>
                <a:ea typeface="+mn-ea"/>
                <a:cs typeface="Times New Roman" pitchFamily="18" charset="0"/>
              </a:rPr>
              <a:t>bài</a:t>
            </a:r>
            <a:endPar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80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phương</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thức</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biểu</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đạt</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đoạn</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trên</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tự</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sự</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miêu</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tả</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Nội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dung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bản</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Gia</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cảnh</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nghèo</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túng</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đói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khổ</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mẹ</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Lê</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just" defTabSz="914400" rtl="0" eaLnBrk="1" fontAlgn="base" latinLnBrk="0" hangingPunct="1">
              <a:lnSpc>
                <a:spcPct val="100000"/>
              </a:lnSpc>
              <a:spcBef>
                <a:spcPct val="0"/>
              </a:spcBef>
              <a:spcAft>
                <a:spcPts val="80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3:</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Nhân</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vật</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chính</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bản</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bác</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Lê</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just" defTabSz="914400" rtl="0" eaLnBrk="1" fontAlgn="base" latinLnBrk="0" hangingPunct="1">
              <a:lnSpc>
                <a:spcPct val="100000"/>
              </a:lnSpc>
              <a:spcBef>
                <a:spcPct val="0"/>
              </a:spcBef>
              <a:spcAft>
                <a:spcPts val="80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4:</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Biện</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pháp</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tu</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từ</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so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sánh</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2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Dưới</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manh</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áo</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nát</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thịt</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chúng</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nó</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thâm</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tím</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lại</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vì</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rét</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như</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thịt</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2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trâu</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chết</a:t>
            </a:r>
            <a:r>
              <a:rPr kumimoji="0" lang="en-US" sz="22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[so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sánh</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vật</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lại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vật</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chết</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just" defTabSz="914400" rtl="0" eaLnBrk="1" fontAlgn="base" latinLnBrk="0" hangingPunct="1">
              <a:lnSpc>
                <a:spcPct val="100000"/>
              </a:lnSpc>
              <a:spcBef>
                <a:spcPct val="0"/>
              </a:spcBef>
              <a:spcAft>
                <a:spcPts val="80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Tác</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dụng</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just" defTabSz="914400" rtl="0" eaLnBrk="1" fontAlgn="base" latinLnBrk="0" hangingPunct="1">
              <a:lnSpc>
                <a:spcPct val="100000"/>
              </a:lnSpc>
              <a:spcBef>
                <a:spcPct val="0"/>
              </a:spcBef>
              <a:spcAft>
                <a:spcPts val="8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Đây</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ảnh</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đầy</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ám</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ảnh</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khắc</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sâu</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sự</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nghèo</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khổ</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tội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nghiệp</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đáng</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thương</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bác</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Lê</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just" defTabSz="914400" rtl="0" eaLnBrk="1" fontAlgn="base" latinLnBrk="0" hangingPunct="1">
              <a:lnSpc>
                <a:spcPct val="100000"/>
              </a:lnSpc>
              <a:spcBef>
                <a:spcPct val="0"/>
              </a:spcBef>
              <a:spcAft>
                <a:spcPts val="8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Bộc</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lộ</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niềm</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thương</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cảm</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xót</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xa</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đối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tình</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cảnh</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gia</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đình</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bác</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Lê</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dân</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nghèo</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just" defTabSz="914400" rtl="0" eaLnBrk="1" fontAlgn="base" latinLnBrk="0" hangingPunct="1">
              <a:lnSpc>
                <a:spcPct val="100000"/>
              </a:lnSpc>
              <a:spcBef>
                <a:spcPct val="0"/>
              </a:spcBef>
              <a:spcAft>
                <a:spcPts val="8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Làm</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sinh</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động</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gợi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gợi</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cảm</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5:</a:t>
            </a:r>
            <a:r>
              <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r>
            <a:b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b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Thương</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thể</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thương</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thân</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Lá</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lành</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đùm</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lá</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rách</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80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Nhiễu</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điều</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phủ</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lấy</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giá</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gương</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nước</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phải</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thương</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nhau</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cùng</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(Ca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dao</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2146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746414" y="1236664"/>
            <a:ext cx="11155363" cy="29781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932151" y="1480903"/>
            <a:ext cx="11155776" cy="230832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Arial" charset="0"/>
              </a:rPr>
              <a:t>Hướng</a:t>
            </a:r>
            <a:r>
              <a:rPr kumimoji="0" lang="en-US" sz="2400" b="1"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Arial" charset="0"/>
              </a:rPr>
              <a:t>dẫn</a:t>
            </a:r>
            <a:r>
              <a:rPr kumimoji="0" lang="en-US" sz="2400" b="1"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Arial" charset="0"/>
              </a:rPr>
              <a:t>tự</a:t>
            </a:r>
            <a:r>
              <a:rPr kumimoji="0" lang="en-US" sz="2400" b="1"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err="1">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Arial" charset="0"/>
              </a:rPr>
              <a:t>học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GV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yêu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cầu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HS: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marR="0" lvl="0" indent="18034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Arial" charset="0"/>
              </a:rPr>
              <a:t>- Tìm đọc và tham khảo các tài liệu liên quan đến nội dung bài học.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marR="0" lvl="0" indent="18034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Arial" charset="0"/>
              </a:rPr>
              <a:t>- Học bài ở nhà, ôn tập các nội dung đã học.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marR="0" lvl="0" indent="18034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Arial" charset="0"/>
              </a:rPr>
              <a:t>- Làm hoàn chỉnh các đề bài.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marR="0" lvl="0" indent="18034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Arial" charset="0"/>
              </a:rPr>
              <a:t>- Vẽ sơ đồ tư duy bài học.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p:txBody>
      </p:sp>
    </p:spTree>
    <p:extLst>
      <p:ext uri="{BB962C8B-B14F-4D97-AF65-F5344CB8AC3E}">
        <p14:creationId xmlns:p14="http://schemas.microsoft.com/office/powerpoint/2010/main" val="138774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04850"/>
            <a:ext cx="11380788" cy="54117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15925" y="1301750"/>
            <a:ext cx="11360150" cy="4154488"/>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Trong hoàn cảnh đáng thương ấy, nhà văn An- đec- xen với tấm lòng yêu thương, ông đã nhìn thấy n</a:t>
            </a:r>
            <a:r>
              <a:rPr lang="fr-FR" sz="2400" b="1">
                <a:latin typeface="Times New Roman" pitchFamily="18" charset="0"/>
                <a:cs typeface="Times New Roman" pitchFamily="18" charset="0"/>
              </a:rPr>
              <a:t>h</a:t>
            </a:r>
            <a:r>
              <a:rPr lang="vi-VN" sz="2400" b="1">
                <a:latin typeface="Times New Roman" pitchFamily="18" charset="0"/>
                <a:cs typeface="Times New Roman" pitchFamily="18" charset="0"/>
              </a:rPr>
              <a:t>ững giấc mộng tưởng </a:t>
            </a:r>
            <a:r>
              <a:rPr lang="en-US" sz="2400" b="1">
                <a:latin typeface="Times New Roman" pitchFamily="18" charset="0"/>
                <a:cs typeface="Times New Roman" pitchFamily="18" charset="0"/>
              </a:rPr>
              <a:t>của cô bé </a:t>
            </a:r>
            <a:r>
              <a:rPr lang="vi-VN" sz="2400" b="1">
                <a:latin typeface="Times New Roman" pitchFamily="18" charset="0"/>
                <a:cs typeface="Times New Roman" pitchFamily="18" charset="0"/>
              </a:rPr>
              <a:t>sau </a:t>
            </a:r>
            <a:r>
              <a:rPr lang="en-US" sz="2400" b="1">
                <a:latin typeface="Times New Roman" pitchFamily="18" charset="0"/>
                <a:cs typeface="Times New Roman" pitchFamily="18" charset="0"/>
              </a:rPr>
              <a:t>những lần quẹt diêm. </a:t>
            </a:r>
            <a:r>
              <a:rPr lang="en-US" sz="2400">
                <a:latin typeface="Times New Roman" pitchFamily="18" charset="0"/>
                <a:cs typeface="Times New Roman" pitchFamily="18" charset="0"/>
              </a:rPr>
              <a:t>Em bé nghĩ tới việc đánh diêm để </a:t>
            </a:r>
            <a:r>
              <a:rPr lang="en-US" sz="2400" i="1">
                <a:latin typeface="Times New Roman" pitchFamily="18" charset="0"/>
                <a:cs typeface="Times New Roman" pitchFamily="18" charset="0"/>
              </a:rPr>
              <a:t>"hơ ngón tay".</a:t>
            </a:r>
            <a:r>
              <a:rPr lang="en-US" sz="2400">
                <a:latin typeface="Times New Roman" pitchFamily="18" charset="0"/>
                <a:cs typeface="Times New Roman" pitchFamily="18" charset="0"/>
              </a:rPr>
              <a:t> Và "</a:t>
            </a:r>
            <a:r>
              <a:rPr lang="en-US" sz="2400" i="1">
                <a:latin typeface="Times New Roman" pitchFamily="18" charset="0"/>
                <a:cs typeface="Times New Roman" pitchFamily="18" charset="0"/>
              </a:rPr>
              <a:t>em đánh liều một que</a:t>
            </a:r>
            <a:r>
              <a:rPr lang="en-US" sz="2400">
                <a:latin typeface="Times New Roman" pitchFamily="18" charset="0"/>
                <a:cs typeface="Times New Roman" pitchFamily="18" charset="0"/>
              </a:rPr>
              <a:t>". Ngọn lửa bùng lên trong đêm giao thừa giá lạnh, mang lại cho em một niềm vui. "</a:t>
            </a:r>
            <a:r>
              <a:rPr lang="en-US" sz="2400" i="1">
                <a:latin typeface="Times New Roman" pitchFamily="18" charset="0"/>
                <a:cs typeface="Times New Roman" pitchFamily="18" charset="0"/>
              </a:rPr>
              <a:t>Ngọn lửa lúc đầu xanh lam, dần dần biến đi, trắng ra, rực hồng lên quanh que gỗ, sáng chói trông đến vui mắt</a:t>
            </a:r>
            <a:r>
              <a:rPr lang="en-US" sz="2400">
                <a:latin typeface="Times New Roman" pitchFamily="18" charset="0"/>
                <a:cs typeface="Times New Roman" pitchFamily="18" charset="0"/>
              </a:rPr>
              <a:t>". Em bé hơ bàn tay giá lạnh trên ánh lửa nhỏ nhoi của que diêm mà tưởng tượng rằng em đang ngồi trước một cái lò sưởi nơi đó đang "</a:t>
            </a:r>
            <a:r>
              <a:rPr lang="en-US" sz="2400" i="1">
                <a:latin typeface="Times New Roman" pitchFamily="18" charset="0"/>
                <a:cs typeface="Times New Roman" pitchFamily="18" charset="0"/>
              </a:rPr>
              <a:t>tỏa ra một hơi nóng dịu dàng</a:t>
            </a:r>
            <a:r>
              <a:rPr lang="en-US" sz="2400">
                <a:latin typeface="Times New Roman" pitchFamily="18" charset="0"/>
                <a:cs typeface="Times New Roman" pitchFamily="18" charset="0"/>
              </a:rPr>
              <a:t>". Khi diêm tắt, "</a:t>
            </a:r>
            <a:r>
              <a:rPr lang="en-US" sz="2400" i="1">
                <a:latin typeface="Times New Roman" pitchFamily="18" charset="0"/>
                <a:cs typeface="Times New Roman" pitchFamily="18" charset="0"/>
              </a:rPr>
              <a:t>Em bần thần cả người và chợt nghĩ ra rằng cha em đã giao cho em bán diêm</a:t>
            </a:r>
            <a:r>
              <a:rPr lang="en-US" sz="2400">
                <a:latin typeface="Times New Roman" pitchFamily="18" charset="0"/>
                <a:cs typeface="Times New Roman" pitchFamily="18" charset="0"/>
              </a:rPr>
              <a:t>". Thật đặng buồn biết bao vì giữa ước mơ và hiện thực là một khoảng cách xa vời. Một cái lò sưởi trong đêm đông giá rét một mái nhà ấm cũng mãi mãi là ước mơ, là khát vọng của em bé. Còn thực tại phũ phàng  cái rét, cái đói cũng hiện về.</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819150" y="1314450"/>
            <a:ext cx="10541000" cy="4557714"/>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19150" y="1717675"/>
            <a:ext cx="10541000" cy="3784600"/>
          </a:xfrm>
          <a:prstGeom prst="rect">
            <a:avLst/>
          </a:prstGeom>
          <a:noFill/>
          <a:ln w="9525">
            <a:noFill/>
            <a:miter lim="800000"/>
            <a:headEnd/>
            <a:tailEnd/>
          </a:ln>
        </p:spPr>
        <p:txBody>
          <a:bodyPr>
            <a:spAutoFit/>
          </a:bodyPr>
          <a:lstStyle/>
          <a:p>
            <a:r>
              <a:rPr lang="en-US" sz="2400" dirty="0">
                <a:latin typeface="Times New Roman" pitchFamily="18" charset="0"/>
                <a:cs typeface="Times New Roman" pitchFamily="18" charset="0"/>
              </a:rPr>
              <a:t>Que </a:t>
            </a:r>
            <a:r>
              <a:rPr lang="en-US" sz="2400" dirty="0" err="1">
                <a:latin typeface="Times New Roman" pitchFamily="18" charset="0"/>
                <a:cs typeface="Times New Roman" pitchFamily="18" charset="0"/>
              </a:rPr>
              <a:t>diêm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cháy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sáng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rực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lên</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Que </a:t>
            </a:r>
            <a:r>
              <a:rPr lang="en-US" sz="2400" dirty="0" err="1">
                <a:latin typeface="Times New Roman" pitchFamily="18" charset="0"/>
                <a:cs typeface="Times New Roman" pitchFamily="18" charset="0"/>
              </a:rPr>
              <a:t>diêm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thấỵ</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ăn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đã</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dọn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khăn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trải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trắng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tinh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toàn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bát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đĩa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sứ</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quý</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giá</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cả</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một</a:t>
            </a:r>
            <a:r>
              <a:rPr lang="en-US" sz="2400" i="1" dirty="0">
                <a:latin typeface="Times New Roman" pitchFamily="18" charset="0"/>
                <a:cs typeface="Times New Roman" pitchFamily="18" charset="0"/>
              </a:rPr>
              <a:t> con </a:t>
            </a:r>
            <a:r>
              <a:rPr lang="en-US" sz="2400" i="1" dirty="0" err="1">
                <a:latin typeface="Times New Roman" pitchFamily="18" charset="0"/>
                <a:cs typeface="Times New Roman" pitchFamily="18" charset="0"/>
              </a:rPr>
              <a:t>ngỗng</a:t>
            </a:r>
            <a:r>
              <a:rPr lang="en-US" sz="2400" i="1" dirty="0">
                <a:latin typeface="Times New Roman" pitchFamily="18" charset="0"/>
                <a:cs typeface="Times New Roman" pitchFamily="18" charset="0"/>
              </a:rPr>
              <a:t> quay. </a:t>
            </a:r>
            <a:r>
              <a:rPr lang="en-US" sz="2400" i="1" dirty="0" err="1">
                <a:latin typeface="Times New Roman" pitchFamily="18" charset="0"/>
                <a:cs typeface="Times New Roman" pitchFamily="18" charset="0"/>
              </a:rPr>
              <a:t>Nhưng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điều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diệu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nhất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ngỗng</a:t>
            </a:r>
            <a:r>
              <a:rPr lang="en-US" sz="2400" i="1" dirty="0">
                <a:latin typeface="Times New Roman" pitchFamily="18" charset="0"/>
                <a:cs typeface="Times New Roman" pitchFamily="18" charset="0"/>
              </a:rPr>
              <a:t> ta </a:t>
            </a:r>
            <a:r>
              <a:rPr lang="en-US" sz="2400" i="1" dirty="0" err="1">
                <a:latin typeface="Times New Roman" pitchFamily="18" charset="0"/>
                <a:cs typeface="Times New Roman" pitchFamily="18" charset="0"/>
              </a:rPr>
              <a:t>nhảy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khỏi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đĩa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mang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cả</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dao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ăn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phuốc-sét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cắm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lưng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tiến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về</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phía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em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bé</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vừa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vừa</a:t>
            </a:r>
            <a:r>
              <a:rPr lang="en-US" sz="2400" dirty="0">
                <a:latin typeface="Times New Roman" pitchFamily="18" charset="0"/>
                <a:cs typeface="Times New Roman" pitchFamily="18" charset="0"/>
              </a:rPr>
              <a:t> sang </a:t>
            </a:r>
            <a:r>
              <a:rPr lang="en-US" sz="2400" dirty="0" err="1">
                <a:latin typeface="Times New Roman" pitchFamily="18" charset="0"/>
                <a:cs typeface="Times New Roman" pitchFamily="18" charset="0"/>
              </a:rPr>
              <a:t>dành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lắm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song </a:t>
            </a:r>
            <a:r>
              <a:rPr lang="en-US" sz="2400" dirty="0" err="1">
                <a:latin typeface="Times New Roman" pitchFamily="18" charset="0"/>
                <a:cs typeface="Times New Roman" pitchFamily="18" charset="0"/>
              </a:rPr>
              <a:t>bữa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que </a:t>
            </a:r>
            <a:r>
              <a:rPr lang="en-US" sz="2400" dirty="0" err="1">
                <a:latin typeface="Times New Roman" pitchFamily="18" charset="0"/>
                <a:cs typeface="Times New Roman" pitchFamily="18" charset="0"/>
              </a:rPr>
              <a:t>diêm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vừa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a:t>
            </a:r>
            <a:r>
              <a:rPr lang="en-US" sz="2400" i="1" dirty="0" err="1">
                <a:latin typeface="Times New Roman" pitchFamily="18" charset="0"/>
                <a:cs typeface="Times New Roman" pitchFamily="18" charset="0"/>
              </a:rPr>
              <a:t>thực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tế</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đã</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thay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mộng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mị</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chẳng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ăn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thịnh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soạn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nào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cả</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chỉ</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phố</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xá</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vắng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teo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lạnh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buốt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rét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ấm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que </a:t>
            </a:r>
            <a:r>
              <a:rPr lang="en-US" sz="2400" dirty="0" err="1">
                <a:latin typeface="Times New Roman" pitchFamily="18" charset="0"/>
                <a:cs typeface="Times New Roman" pitchFamily="18" charset="0"/>
              </a:rPr>
              <a:t>diêm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những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bức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tường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dày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đặc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lạnh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lẽo</a:t>
            </a:r>
            <a:r>
              <a:rPr lang="en-US" sz="2400"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22358" y="2967335"/>
            <a:ext cx="4147290"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ĐỌC – HIỂU</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03872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44475" y="644525"/>
            <a:ext cx="11703050" cy="55768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36575" y="1182688"/>
            <a:ext cx="11410950" cy="4892675"/>
          </a:xfrm>
          <a:prstGeom prst="rect">
            <a:avLst/>
          </a:prstGeom>
          <a:noFill/>
          <a:ln w="9525">
            <a:noFill/>
            <a:miter lim="800000"/>
            <a:headEnd/>
            <a:tailEnd/>
          </a:ln>
        </p:spPr>
        <p:txBody>
          <a:bodyPr>
            <a:spAutoFit/>
          </a:bodyPr>
          <a:lstStyle/>
          <a:p>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rét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quẹt</a:t>
            </a:r>
            <a:r>
              <a:rPr lang="en-US" sz="2400" dirty="0">
                <a:latin typeface="Times New Roman" pitchFamily="18" charset="0"/>
                <a:cs typeface="Times New Roman" pitchFamily="18" charset="0"/>
              </a:rPr>
              <a:t> que </a:t>
            </a:r>
            <a:r>
              <a:rPr lang="en-US" sz="2400" dirty="0" err="1">
                <a:latin typeface="Times New Roman" pitchFamily="18" charset="0"/>
                <a:cs typeface="Times New Roman" pitchFamily="18" charset="0"/>
              </a:rPr>
              <a:t>diêm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Em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thấy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hiện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một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cây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thông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Nô-en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cây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này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lớn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trang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trí</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lộng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lẫy</a:t>
            </a:r>
            <a:r>
              <a:rPr lang="en-US" sz="2400" i="1"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hàng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ngàn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ngọn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nến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sáng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rực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lấp</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lánh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cành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lá</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xanh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tươi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rất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nhiều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bức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tranh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màu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sắc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rực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rỡ</a:t>
            </a:r>
            <a:r>
              <a:rPr lang="en-US" sz="2400" dirty="0">
                <a:latin typeface="Times New Roman" pitchFamily="18" charset="0"/>
                <a:cs typeface="Times New Roman" pitchFamily="18" charset="0"/>
              </a:rPr>
              <a:t>"...  Que </a:t>
            </a:r>
            <a:r>
              <a:rPr lang="en-US" sz="2400" dirty="0" err="1">
                <a:latin typeface="Times New Roman" pitchFamily="18" charset="0"/>
                <a:cs typeface="Times New Roman" pitchFamily="18" charset="0"/>
              </a:rPr>
              <a:t>diêm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ngọn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Nô-en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bay </a:t>
            </a:r>
            <a:r>
              <a:rPr lang="en-US" sz="2400" i="1" dirty="0" err="1">
                <a:latin typeface="Times New Roman" pitchFamily="18" charset="0"/>
                <a:cs typeface="Times New Roman" pitchFamily="18" charset="0"/>
              </a:rPr>
              <a:t>lên</a:t>
            </a:r>
            <a:r>
              <a:rPr lang="en-US" sz="2400" i="1" dirty="0">
                <a:latin typeface="Times New Roman" pitchFamily="18" charset="0"/>
                <a:cs typeface="Times New Roman" pitchFamily="18" charset="0"/>
              </a:rPr>
              <a:t>, bay </a:t>
            </a:r>
            <a:r>
              <a:rPr lang="en-US" sz="2400" i="1" dirty="0" err="1">
                <a:latin typeface="Times New Roman" pitchFamily="18" charset="0"/>
                <a:cs typeface="Times New Roman" pitchFamily="18" charset="0"/>
              </a:rPr>
              <a:t>lên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mãi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rồi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biến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thành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những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sao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trời</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một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vì</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sao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đổi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một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linh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hồn</a:t>
            </a:r>
            <a:r>
              <a:rPr lang="en-US" sz="2400" i="1" dirty="0">
                <a:latin typeface="Times New Roman" pitchFamily="18" charset="0"/>
                <a:cs typeface="Times New Roman" pitchFamily="18" charset="0"/>
              </a:rPr>
              <a:t> bay </a:t>
            </a:r>
            <a:r>
              <a:rPr lang="en-US" sz="2400" i="1" dirty="0" err="1">
                <a:latin typeface="Times New Roman" pitchFamily="18" charset="0"/>
                <a:cs typeface="Times New Roman" pitchFamily="18" charset="0"/>
              </a:rPr>
              <a:t>lên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với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Thượng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đế</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quẹt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diêm</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a:t>
            </a:r>
            <a:r>
              <a:rPr lang="en-US" sz="2400" i="1" dirty="0" err="1">
                <a:latin typeface="Times New Roman" pitchFamily="18" charset="0"/>
                <a:cs typeface="Times New Roman" pitchFamily="18" charset="0"/>
              </a:rPr>
              <a:t>Em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thấy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rõ</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ràng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em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đang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cười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với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em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em</a:t>
            </a:r>
            <a:r>
              <a:rPr lang="en-US" sz="2400" i="1" dirty="0">
                <a:latin typeface="Times New Roman" pitchFamily="18" charset="0"/>
                <a:cs typeface="Times New Roman" pitchFamily="18" charset="0"/>
              </a:rPr>
              <a:t> reo </a:t>
            </a:r>
            <a:r>
              <a:rPr lang="en-US" sz="2400" i="1" dirty="0" err="1">
                <a:latin typeface="Times New Roman" pitchFamily="18" charset="0"/>
                <a:cs typeface="Times New Roman" pitchFamily="18" charset="0"/>
              </a:rPr>
              <a:t>lên</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van </a:t>
            </a:r>
            <a:r>
              <a:rPr lang="en-US" sz="2400" dirty="0" err="1">
                <a:latin typeface="Times New Roman" pitchFamily="18" charset="0"/>
                <a:cs typeface="Times New Roman" pitchFamily="18" charset="0"/>
              </a:rPr>
              <a:t>xin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cháu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với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cháu</a:t>
            </a:r>
            <a:r>
              <a:rPr lang="en-US" sz="2400" i="1" dirty="0">
                <a:latin typeface="Times New Roman" pitchFamily="18" charset="0"/>
                <a:cs typeface="Times New Roman" pitchFamily="18" charset="0"/>
              </a:rPr>
              <a:t> van </a:t>
            </a:r>
            <a:r>
              <a:rPr lang="en-US" sz="2400" i="1" dirty="0" err="1">
                <a:latin typeface="Times New Roman" pitchFamily="18" charset="0"/>
                <a:cs typeface="Times New Roman" pitchFamily="18" charset="0"/>
              </a:rPr>
              <a:t>bà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xin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Thượng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đế</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chí</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nhân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cháu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về</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với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Chắc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người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không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từ</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chối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đâu</a:t>
            </a:r>
            <a:r>
              <a:rPr lang="en-US" sz="2400" dirty="0">
                <a:latin typeface="Times New Roman" pitchFamily="18" charset="0"/>
                <a:cs typeface="Times New Roman" pitchFamily="18" charset="0"/>
              </a:rPr>
              <a:t>”.</a:t>
            </a:r>
          </a:p>
          <a:p>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quẹt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que </a:t>
            </a:r>
            <a:r>
              <a:rPr lang="en-US" sz="2400" dirty="0" err="1">
                <a:latin typeface="Times New Roman" pitchFamily="18" charset="0"/>
                <a:cs typeface="Times New Roman" pitchFamily="18" charset="0"/>
              </a:rPr>
              <a:t>diêm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i="1" dirty="0" err="1">
                <a:latin typeface="Times New Roman" pitchFamily="18" charset="0"/>
                <a:cs typeface="Times New Roman" pitchFamily="18" charset="0"/>
              </a:rPr>
              <a:t>Chưa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bao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giờ</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em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thấy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em</a:t>
            </a:r>
            <a:r>
              <a:rPr lang="en-US" sz="2400" i="1" dirty="0">
                <a:latin typeface="Times New Roman" pitchFamily="18" charset="0"/>
                <a:cs typeface="Times New Roman" pitchFamily="18" charset="0"/>
              </a:rPr>
              <a:t> to </a:t>
            </a:r>
            <a:r>
              <a:rPr lang="en-US" sz="2400" i="1" dirty="0" err="1">
                <a:latin typeface="Times New Roman" pitchFamily="18" charset="0"/>
                <a:cs typeface="Times New Roman" pitchFamily="18" charset="0"/>
              </a:rPr>
              <a:t>lớn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đẹp</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lão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như</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thế</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này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cụ</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cầm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tay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em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rồi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hai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cháu</a:t>
            </a:r>
            <a:r>
              <a:rPr lang="en-US" sz="2400" i="1" dirty="0">
                <a:latin typeface="Times New Roman" pitchFamily="18" charset="0"/>
                <a:cs typeface="Times New Roman" pitchFamily="18" charset="0"/>
              </a:rPr>
              <a:t> bay </a:t>
            </a:r>
            <a:r>
              <a:rPr lang="en-US" sz="2400" i="1" dirty="0" err="1">
                <a:latin typeface="Times New Roman" pitchFamily="18" charset="0"/>
                <a:cs typeface="Times New Roman" pitchFamily="18" charset="0"/>
              </a:rPr>
              <a:t>vụt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cao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cao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mãi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chẳng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còn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đói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rét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đau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buồn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nào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đe</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dọa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họ</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nữa</a:t>
            </a:r>
            <a:r>
              <a:rPr lang="en-US" sz="24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79388" y="523875"/>
            <a:ext cx="11722100" cy="58626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371475" y="962025"/>
            <a:ext cx="11530013" cy="5202238"/>
          </a:xfrm>
          <a:prstGeom prst="rect">
            <a:avLst/>
          </a:prstGeom>
          <a:noFill/>
          <a:ln w="9525">
            <a:noFill/>
            <a:miter lim="800000"/>
            <a:headEnd/>
            <a:tailEnd/>
          </a:ln>
        </p:spPr>
        <p:txBody>
          <a:bodyPr>
            <a:spAutoFit/>
          </a:bodyPr>
          <a:lstStyle/>
          <a:p>
            <a:pPr algn="just">
              <a:lnSpc>
                <a:spcPct val="107000"/>
              </a:lnSpc>
              <a:spcAft>
                <a:spcPts val="800"/>
              </a:spcAft>
            </a:pPr>
            <a:r>
              <a:rPr lang="en-US" sz="2400" b="1">
                <a:solidFill>
                  <a:srgbClr val="000000"/>
                </a:solidFill>
                <a:latin typeface="Times New Roman" pitchFamily="18" charset="0"/>
                <a:cs typeface="Times New Roman" pitchFamily="18" charset="0"/>
              </a:rPr>
              <a:t>Thứ tự hình ảnh xuất hiện mỗi lần quẹt diêm của cô bé bán diêm là phù hợp, không thể thay đổi. Những hình ảnh hiện lên sau mỗi lần cô bé quẹt diêm t</a:t>
            </a:r>
            <a:r>
              <a:rPr lang="en-US" sz="2400">
                <a:solidFill>
                  <a:srgbClr val="000000"/>
                </a:solidFill>
                <a:latin typeface="Times New Roman" pitchFamily="18" charset="0"/>
                <a:cs typeface="Times New Roman" pitchFamily="18" charset="0"/>
              </a:rPr>
              <a:t>hể hiện tâm hồn ngây thơ, trong sáng của em, những ước mơ lãng mạn, diệu kỳ nhất từ đơn giản nhất cho đến ước mơ được sống trong tình yêu thương. Đối lập với những giấc mơ tươi đẹp là thực tại phũ phàng ập đến. Đó là những gì cô bé đang chịu đựng: sự đói rét, và cô đơn, thiếu thốn, nghèo khổ. Trong đó giấc mơ thấy bà được sống trong tình thương của bà là giấc mơ cháy bỏng nhất. Người kể chuyện hóa thân vào cảm xúc của cô bé để kể thể hiện thái độ xót xa, cảm thương, chia sẻ cho số phận bất hạnh của cô bé. Từ đó nhà văn gửi gắm tình yêu thương tha thiết với số phận bất hạnh. Chi tiết: “Thật dễ chịu, đôi bàn tay em hơ lên ngọn lửa... Chà!..biết bao!”Tác giả như hóa thân vào em bé, lời kể như lời tâm tình của em, (ngôn ngữ kể như ngôn ngữ độc thoại nội tâm). Mọi cảm giác của em bé như đang hiện hữu trong lòng tác giả cùng bạn đọc. Tấm lòng yêu thương và khao khát chở che cho số phận bất hạnh của nhà văn.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00075"/>
            <a:ext cx="11441113" cy="55165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88975" y="1023938"/>
            <a:ext cx="11168063" cy="4894262"/>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Câu chuyện khép lại bằng hình ảnh ám ảnh lòng người, đó là cái chết thương tâm của cô bé bán diêm.</a:t>
            </a:r>
            <a:r>
              <a:rPr lang="en-US" sz="2400">
                <a:latin typeface="Times New Roman" pitchFamily="18" charset="0"/>
                <a:cs typeface="Times New Roman" pitchFamily="18" charset="0"/>
              </a:rPr>
              <a:t> Hình ảnh một em bé chết rét ở một xó tường trong không khí vui vẻ đầu năm mới. Cái chết mang trong nó sức mạnh tố cáo xã hội. Cho dù người ta nhìn thấy trong xó tường "một em bé gái có đôi má hồng và đôi môi đang mỉm cười. Bên cạnh "một bao diêm đã đốt hết nhẵn" thì những người đang sống cũng không thể nào biết được "những cái kỳ diệu mà em bé đã trông thấy, nhất là cảnh huy hoàng lúc hai bà cháu bay lên để đón những niềm vui đầu năm'. Bởi vì những người đó ngoài việc sử dụng cái đói, cái rét để tạo sự ngăn cách của họ với em bé thì họ còn xây dựng những bức tường hoặc hữu hình hoặc vô hình để tạo ra sự ngăn cách mới giữa họ và em bé. Họ không có quyền được nhìn thấy, được tận hưởng những gì do mộng tưởng của em tạo ra. Bởi vì em thuộc về một thế giới khác. Cái chết của em bé còn là sự phê phán lối sống ích kỷ, co cụm, chỉ biết mình của thế giới hiện đại. Đó là sự cảm thông sâu sắc của nhà kể chuyện thiên tài Anđecxen.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019175" y="1457324"/>
            <a:ext cx="10898188" cy="3676651"/>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019175" y="1717675"/>
            <a:ext cx="10642600" cy="3416300"/>
          </a:xfrm>
          <a:prstGeom prst="rect">
            <a:avLst/>
          </a:prstGeom>
          <a:noFill/>
          <a:ln w="9525">
            <a:noFill/>
            <a:miter lim="800000"/>
            <a:headEnd/>
            <a:tailEnd/>
          </a:ln>
        </p:spPr>
        <p:txBody>
          <a:bodyPr>
            <a:spAutoFit/>
          </a:bodyPr>
          <a:lstStyle/>
          <a:p>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An-</a:t>
            </a:r>
            <a:r>
              <a:rPr lang="en-US" sz="2400" dirty="0" err="1">
                <a:latin typeface="Times New Roman" pitchFamily="18" charset="0"/>
                <a:cs typeface="Times New Roman" pitchFamily="18" charset="0"/>
              </a:rPr>
              <a:t>đéc</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xen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chi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lòng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hạnh</a:t>
            </a:r>
            <a:r>
              <a:rPr lang="en-US" sz="2400" dirty="0">
                <a:latin typeface="Times New Roman" pitchFamily="18" charset="0"/>
                <a:cs typeface="Times New Roman" pitchFamily="18" charset="0"/>
              </a:rPr>
              <a:t>, lay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niềm</a:t>
            </a:r>
            <a:r>
              <a:rPr lang="en-US" sz="2400" dirty="0">
                <a:latin typeface="Times New Roman" pitchFamily="18" charset="0"/>
                <a:cs typeface="Times New Roman" pitchFamily="18" charset="0"/>
              </a:rPr>
              <a:t> tin ở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thách</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endParaRPr lang="en-US"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765175" y="366713"/>
            <a:ext cx="4349750" cy="6302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34975" y="1331913"/>
            <a:ext cx="11258550"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01700" y="442913"/>
            <a:ext cx="6175375" cy="461962"/>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IV. LUYỆN TẬP ĐỌC HIỂU</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498475" y="1397000"/>
            <a:ext cx="10863263" cy="461963"/>
          </a:xfrm>
          <a:prstGeom prst="rect">
            <a:avLst/>
          </a:prstGeom>
          <a:noFill/>
          <a:ln w="9525">
            <a:noFill/>
            <a:miter lim="800000"/>
            <a:headEnd/>
            <a:tailEnd/>
          </a:ln>
        </p:spPr>
        <p:txBody>
          <a:bodyPr>
            <a:spAutoFit/>
          </a:bodyPr>
          <a:lstStyle/>
          <a:p>
            <a:pPr algn="just"/>
            <a:r>
              <a:rPr lang="en-US" sz="2400" b="1">
                <a:solidFill>
                  <a:srgbClr val="0000FF"/>
                </a:solidFill>
                <a:latin typeface="Times New Roman" pitchFamily="18" charset="0"/>
                <a:cs typeface="Times New Roman" pitchFamily="18" charset="0"/>
              </a:rPr>
              <a:t>Dạng 1: Đọc hiểu:</a:t>
            </a:r>
            <a:r>
              <a:rPr lang="en-US" sz="2400">
                <a:solidFill>
                  <a:srgbClr val="0000FF"/>
                </a:solidFill>
                <a:latin typeface="Times New Roman" pitchFamily="18" charset="0"/>
                <a:cs typeface="Times New Roman" pitchFamily="18" charset="0"/>
              </a:rPr>
              <a:t> GV hướng dẫn HS thực hành các đề đọc hiểu về văn bản:</a:t>
            </a:r>
            <a:endParaRPr lang="en-US" sz="2400">
              <a:latin typeface="Times New Roman" pitchFamily="18" charset="0"/>
              <a:cs typeface="Times New Roman" pitchFamily="18" charset="0"/>
            </a:endParaRPr>
          </a:p>
        </p:txBody>
      </p:sp>
      <p:sp>
        <p:nvSpPr>
          <p:cNvPr id="9" name="TextBox 8">
            <a:extLst/>
          </p:cNvPr>
          <p:cNvSpPr txBox="1"/>
          <p:nvPr/>
        </p:nvSpPr>
        <p:spPr>
          <a:xfrm>
            <a:off x="362617" y="2510656"/>
            <a:ext cx="11281290" cy="4347344"/>
          </a:xfrm>
          <a:prstGeom prst="rect">
            <a:avLst/>
          </a:prstGeom>
          <a:noFill/>
        </p:spPr>
        <p:txBody>
          <a:bodyPr>
            <a:spAutoFit/>
          </a:bodyPr>
          <a:lstStyle/>
          <a:p>
            <a:pPr algn="ctr" fontAlgn="auto">
              <a:spcBef>
                <a:spcPts val="0"/>
              </a:spcBef>
              <a:spcAft>
                <a:spcPts val="0"/>
              </a:spcAft>
              <a:defRPr/>
            </a:pPr>
            <a:r>
              <a:rPr lang="en-US" sz="24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ĐỀ ĐỌC HIỂU SỐ 1</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400" dirty="0" err="1">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quẹt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que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diêm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sưởi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rét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nhỉ</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rút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que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diêm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quẹt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tường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ngón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nhỉ</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liều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que.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Diêm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bén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nhạy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Ngọn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lúc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lam,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dần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dần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rực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que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gỗ</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chói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fontAlgn="auto">
              <a:spcBef>
                <a:spcPts val="0"/>
              </a:spcBef>
              <a:spcAft>
                <a:spcPts val="1500"/>
              </a:spcAft>
              <a:defRPr/>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que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diêm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rực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than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chừng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ngồi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sưởi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nhoáng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cháy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nom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tỏa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dịụ</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dàng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(Trang 62,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tri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NXBGD.VN)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10" name="Rounded Rectangle 10"/>
          <p:cNvSpPr>
            <a:spLocks noChangeArrowheads="1"/>
          </p:cNvSpPr>
          <p:nvPr/>
        </p:nvSpPr>
        <p:spPr bwMode="auto">
          <a:xfrm>
            <a:off x="374650" y="2352675"/>
            <a:ext cx="11379200" cy="43481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842962" y="1371601"/>
            <a:ext cx="10675938" cy="35718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42962" y="1787526"/>
            <a:ext cx="10675938" cy="2886075"/>
          </a:xfrm>
          <a:prstGeom prst="rect">
            <a:avLst/>
          </a:prstGeom>
          <a:noFill/>
          <a:ln w="9525">
            <a:noFill/>
            <a:miter lim="800000"/>
            <a:headEnd/>
            <a:tailEnd/>
          </a:ln>
        </p:spPr>
        <p:txBody>
          <a:bodyPr>
            <a:spAutoFit/>
          </a:bodyPr>
          <a:lstStyle/>
          <a:p>
            <a:pPr>
              <a:spcAft>
                <a:spcPts val="1500"/>
              </a:spcAft>
            </a:pPr>
            <a:r>
              <a:rPr lang="en-US" sz="2400" b="1" dirty="0" err="1">
                <a:solidFill>
                  <a:srgbClr val="000000"/>
                </a:solidFill>
                <a:latin typeface="Times New Roman" pitchFamily="18" charset="0"/>
                <a:cs typeface="Times New Roman" pitchFamily="18" charset="0"/>
              </a:rPr>
              <a:t>Câu</a:t>
            </a:r>
            <a:r>
              <a:rPr lang="en-US" sz="2400" b="1" dirty="0">
                <a:solidFill>
                  <a:srgbClr val="000000"/>
                </a:solidFill>
                <a:latin typeface="Times New Roman" pitchFamily="18" charset="0"/>
                <a:cs typeface="Times New Roman" pitchFamily="18" charset="0"/>
              </a:rPr>
              <a:t> 1.</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Đoạn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trích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phẩm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ai</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spcAft>
                <a:spcPts val="1500"/>
              </a:spcAft>
            </a:pPr>
            <a:r>
              <a:rPr lang="en-US" sz="2400" b="1" dirty="0" err="1">
                <a:solidFill>
                  <a:srgbClr val="000000"/>
                </a:solidFill>
                <a:latin typeface="Times New Roman" pitchFamily="18" charset="0"/>
                <a:cs typeface="Times New Roman" pitchFamily="18" charset="0"/>
              </a:rPr>
              <a:t>Câu</a:t>
            </a:r>
            <a:r>
              <a:rPr lang="en-US" sz="2400" b="1" dirty="0">
                <a:solidFill>
                  <a:srgbClr val="000000"/>
                </a:solidFill>
                <a:latin typeface="Times New Roman" pitchFamily="18" charset="0"/>
                <a:cs typeface="Times New Roman" pitchFamily="18" charset="0"/>
              </a:rPr>
              <a:t> 2.</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định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ngôi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đoạn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văn</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spcAft>
                <a:spcPts val="1500"/>
              </a:spcAft>
            </a:pPr>
            <a:r>
              <a:rPr lang="en-US" sz="2400" b="1" dirty="0" err="1">
                <a:solidFill>
                  <a:srgbClr val="000000"/>
                </a:solidFill>
                <a:latin typeface="Times New Roman" pitchFamily="18" charset="0"/>
                <a:cs typeface="Times New Roman" pitchFamily="18" charset="0"/>
              </a:rPr>
              <a:t>Câu</a:t>
            </a:r>
            <a:r>
              <a:rPr lang="en-US" sz="2400" b="1" dirty="0">
                <a:solidFill>
                  <a:srgbClr val="000000"/>
                </a:solidFill>
                <a:latin typeface="Times New Roman" pitchFamily="18" charset="0"/>
                <a:cs typeface="Times New Roman" pitchFamily="18" charset="0"/>
              </a:rPr>
              <a:t> 3.</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Tìm</a:t>
            </a:r>
            <a:r>
              <a:rPr lang="en-US" sz="2400" dirty="0">
                <a:solidFill>
                  <a:srgbClr val="000000"/>
                </a:solidFill>
                <a:latin typeface="Times New Roman" pitchFamily="18" charset="0"/>
                <a:cs typeface="Times New Roman" pitchFamily="18" charset="0"/>
              </a:rPr>
              <a:t> chi </a:t>
            </a:r>
            <a:r>
              <a:rPr lang="en-US" sz="2400" dirty="0" err="1">
                <a:solidFill>
                  <a:srgbClr val="000000"/>
                </a:solidFill>
                <a:latin typeface="Times New Roman" pitchFamily="18" charset="0"/>
                <a:cs typeface="Times New Roman" pitchFamily="18" charset="0"/>
              </a:rPr>
              <a:t>tiết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miêu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ngọn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lửa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diêm</a:t>
            </a:r>
            <a:r>
              <a:rPr lang="en-US" sz="2400" dirty="0">
                <a:solidFill>
                  <a:srgbClr val="000000"/>
                </a:solidFill>
                <a:latin typeface="Times New Roman" pitchFamily="18" charset="0"/>
                <a:cs typeface="Times New Roman" pitchFamily="18" charset="0"/>
              </a:rPr>
              <a:t>. Ý </a:t>
            </a:r>
            <a:r>
              <a:rPr lang="en-US" sz="2400" dirty="0" err="1">
                <a:solidFill>
                  <a:srgbClr val="000000"/>
                </a:solidFill>
                <a:latin typeface="Times New Roman" pitchFamily="18" charset="0"/>
                <a:cs typeface="Times New Roman" pitchFamily="18" charset="0"/>
              </a:rPr>
              <a:t>nghĩa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ngọn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lửa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diêm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chuyện</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spcAft>
                <a:spcPts val="1500"/>
              </a:spcAft>
            </a:pPr>
            <a:r>
              <a:rPr lang="en-US" sz="2400" b="1" dirty="0" err="1">
                <a:solidFill>
                  <a:srgbClr val="000000"/>
                </a:solidFill>
                <a:latin typeface="Times New Roman" pitchFamily="18" charset="0"/>
                <a:cs typeface="Times New Roman" pitchFamily="18" charset="0"/>
              </a:rPr>
              <a:t>Câu</a:t>
            </a:r>
            <a:r>
              <a:rPr lang="en-US" sz="2400" b="1" dirty="0">
                <a:solidFill>
                  <a:srgbClr val="000000"/>
                </a:solidFill>
                <a:latin typeface="Times New Roman" pitchFamily="18" charset="0"/>
                <a:cs typeface="Times New Roman" pitchFamily="18" charset="0"/>
              </a:rPr>
              <a:t> 4.</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gì</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giúp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học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sinh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nghèo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trường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mình</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4325" y="322263"/>
            <a:ext cx="11707813" cy="62134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000" b="1">
              <a:latin typeface="Times New Roman" pitchFamily="18" charset="0"/>
              <a:cs typeface="Times New Roman" pitchFamily="18" charset="0"/>
            </a:endParaRPr>
          </a:p>
          <a:p>
            <a:pPr algn="ctr" eaLnBrk="0" hangingPunct="0"/>
            <a:endParaRPr lang="en-US" altLang="en-US" sz="2000">
              <a:latin typeface="Times New Roman" pitchFamily="18" charset="0"/>
              <a:cs typeface="Times New Roman" pitchFamily="18" charset="0"/>
            </a:endParaRPr>
          </a:p>
        </p:txBody>
      </p:sp>
      <p:sp>
        <p:nvSpPr>
          <p:cNvPr id="8" name="TextBox 7"/>
          <p:cNvSpPr txBox="1">
            <a:spLocks noChangeArrowheads="1"/>
          </p:cNvSpPr>
          <p:nvPr/>
        </p:nvSpPr>
        <p:spPr bwMode="auto">
          <a:xfrm>
            <a:off x="631825" y="322263"/>
            <a:ext cx="11245850" cy="6146800"/>
          </a:xfrm>
          <a:prstGeom prst="rect">
            <a:avLst/>
          </a:prstGeom>
          <a:noFill/>
          <a:ln w="9525">
            <a:noFill/>
            <a:miter lim="800000"/>
            <a:headEnd/>
            <a:tailEnd/>
          </a:ln>
        </p:spPr>
        <p:txBody>
          <a:bodyPr>
            <a:spAutoFit/>
          </a:bodyPr>
          <a:lstStyle/>
          <a:p>
            <a:pPr algn="just">
              <a:lnSpc>
                <a:spcPct val="107000"/>
              </a:lnSpc>
              <a:spcAft>
                <a:spcPts val="800"/>
              </a:spcAft>
            </a:pPr>
            <a:r>
              <a:rPr lang="en-US" sz="2000">
                <a:solidFill>
                  <a:srgbClr val="0D0D0D"/>
                </a:solidFill>
                <a:latin typeface="Times New Roman" pitchFamily="18" charset="0"/>
                <a:cs typeface="Times New Roman" pitchFamily="18" charset="0"/>
              </a:rPr>
              <a:t>                                                                        </a:t>
            </a:r>
            <a:r>
              <a:rPr lang="en-US" sz="2000" b="1">
                <a:solidFill>
                  <a:srgbClr val="000000"/>
                </a:solidFill>
                <a:latin typeface="Times New Roman" pitchFamily="18" charset="0"/>
                <a:cs typeface="Times New Roman" pitchFamily="18" charset="0"/>
              </a:rPr>
              <a:t>Gợi ý:</a:t>
            </a:r>
            <a:endParaRPr lang="en-US" sz="2000">
              <a:latin typeface="Times New Roman" pitchFamily="18" charset="0"/>
              <a:cs typeface="Times New Roman" pitchFamily="18" charset="0"/>
            </a:endParaRPr>
          </a:p>
          <a:p>
            <a:pPr>
              <a:lnSpc>
                <a:spcPct val="107000"/>
              </a:lnSpc>
              <a:spcAft>
                <a:spcPts val="1500"/>
              </a:spcAft>
            </a:pPr>
            <a:r>
              <a:rPr lang="en-US" sz="2000" b="1">
                <a:solidFill>
                  <a:srgbClr val="000000"/>
                </a:solidFill>
                <a:latin typeface="Times New Roman" pitchFamily="18" charset="0"/>
                <a:cs typeface="Times New Roman" pitchFamily="18" charset="0"/>
              </a:rPr>
              <a:t>Câu 1.</a:t>
            </a:r>
            <a:r>
              <a:rPr lang="en-US" sz="2000">
                <a:solidFill>
                  <a:srgbClr val="000000"/>
                </a:solidFill>
                <a:latin typeface="Times New Roman" pitchFamily="18" charset="0"/>
                <a:cs typeface="Times New Roman" pitchFamily="18" charset="0"/>
              </a:rPr>
              <a:t> Đoạn văn trên được trích trong</a:t>
            </a:r>
            <a:endParaRPr lang="en-US" sz="2000">
              <a:latin typeface="Times New Roman" pitchFamily="18" charset="0"/>
              <a:cs typeface="Times New Roman" pitchFamily="18" charset="0"/>
            </a:endParaRPr>
          </a:p>
          <a:p>
            <a:pPr>
              <a:lnSpc>
                <a:spcPct val="107000"/>
              </a:lnSpc>
              <a:spcAft>
                <a:spcPts val="1500"/>
              </a:spcAft>
            </a:pPr>
            <a:r>
              <a:rPr lang="en-US" sz="2000">
                <a:solidFill>
                  <a:srgbClr val="000000"/>
                </a:solidFill>
                <a:latin typeface="Times New Roman" pitchFamily="18" charset="0"/>
                <a:cs typeface="Times New Roman" pitchFamily="18" charset="0"/>
              </a:rPr>
              <a:t>- Tác phẩm: “Cô bé bán diêm”</a:t>
            </a:r>
            <a:endParaRPr lang="en-US" sz="2000">
              <a:latin typeface="Times New Roman" pitchFamily="18" charset="0"/>
              <a:cs typeface="Times New Roman" pitchFamily="18" charset="0"/>
            </a:endParaRPr>
          </a:p>
          <a:p>
            <a:pPr>
              <a:lnSpc>
                <a:spcPct val="107000"/>
              </a:lnSpc>
              <a:spcAft>
                <a:spcPts val="1500"/>
              </a:spcAft>
            </a:pPr>
            <a:r>
              <a:rPr lang="en-US" sz="2000">
                <a:solidFill>
                  <a:srgbClr val="000000"/>
                </a:solidFill>
                <a:latin typeface="Times New Roman" pitchFamily="18" charset="0"/>
                <a:cs typeface="Times New Roman" pitchFamily="18" charset="0"/>
              </a:rPr>
              <a:t>- Tác giả: An-đéc- xen</a:t>
            </a:r>
            <a:endParaRPr lang="en-US" sz="2000">
              <a:latin typeface="Times New Roman" pitchFamily="18" charset="0"/>
              <a:cs typeface="Times New Roman" pitchFamily="18" charset="0"/>
            </a:endParaRPr>
          </a:p>
          <a:p>
            <a:pPr>
              <a:lnSpc>
                <a:spcPct val="107000"/>
              </a:lnSpc>
              <a:spcAft>
                <a:spcPts val="1500"/>
              </a:spcAft>
            </a:pPr>
            <a:r>
              <a:rPr lang="en-US" sz="2000" b="1">
                <a:solidFill>
                  <a:srgbClr val="000000"/>
                </a:solidFill>
                <a:latin typeface="Times New Roman" pitchFamily="18" charset="0"/>
                <a:cs typeface="Times New Roman" pitchFamily="18" charset="0"/>
              </a:rPr>
              <a:t>Câu 2.</a:t>
            </a:r>
            <a:r>
              <a:rPr lang="en-US" sz="2000">
                <a:solidFill>
                  <a:srgbClr val="000000"/>
                </a:solidFill>
                <a:latin typeface="Times New Roman" pitchFamily="18" charset="0"/>
                <a:cs typeface="Times New Roman" pitchFamily="18" charset="0"/>
              </a:rPr>
              <a:t> Xác định ngôi kể: thứ ba</a:t>
            </a:r>
            <a:endParaRPr lang="en-US" sz="2000">
              <a:latin typeface="Times New Roman" pitchFamily="18" charset="0"/>
              <a:cs typeface="Times New Roman" pitchFamily="18" charset="0"/>
            </a:endParaRPr>
          </a:p>
          <a:p>
            <a:pPr>
              <a:lnSpc>
                <a:spcPct val="107000"/>
              </a:lnSpc>
              <a:spcAft>
                <a:spcPts val="1500"/>
              </a:spcAft>
            </a:pPr>
            <a:r>
              <a:rPr lang="en-US" sz="2000" b="1">
                <a:solidFill>
                  <a:srgbClr val="000000"/>
                </a:solidFill>
                <a:latin typeface="Times New Roman" pitchFamily="18" charset="0"/>
                <a:cs typeface="Times New Roman" pitchFamily="18" charset="0"/>
              </a:rPr>
              <a:t>Câu 3.</a:t>
            </a:r>
            <a:r>
              <a:rPr lang="en-US" sz="2000">
                <a:solidFill>
                  <a:srgbClr val="000000"/>
                </a:solidFill>
                <a:latin typeface="Times New Roman" pitchFamily="18" charset="0"/>
                <a:cs typeface="Times New Roman" pitchFamily="18" charset="0"/>
              </a:rPr>
              <a:t> </a:t>
            </a:r>
            <a:endParaRPr lang="en-US" sz="2000">
              <a:latin typeface="Times New Roman" pitchFamily="18" charset="0"/>
              <a:cs typeface="Times New Roman" pitchFamily="18" charset="0"/>
            </a:endParaRPr>
          </a:p>
          <a:p>
            <a:pPr>
              <a:lnSpc>
                <a:spcPct val="107000"/>
              </a:lnSpc>
              <a:spcAft>
                <a:spcPts val="1500"/>
              </a:spcAft>
            </a:pPr>
            <a:r>
              <a:rPr lang="en-US" sz="2000">
                <a:solidFill>
                  <a:srgbClr val="000000"/>
                </a:solidFill>
                <a:latin typeface="Times New Roman" pitchFamily="18" charset="0"/>
                <a:cs typeface="Times New Roman" pitchFamily="18" charset="0"/>
              </a:rPr>
              <a:t>- Chi tiết miêu tả ngọn lửa diêm “Ngọn lửa lúc đầu xanh lam, dần dần biến đi, trắng ra, rực hồng lên quanh que gỗ, sáng chói trông đến vui mắt”; “que diêm sáng rực như than hồng”; “Ánh sáng kì dị làm sao!”</a:t>
            </a:r>
            <a:endParaRPr lang="en-US" sz="2000">
              <a:latin typeface="Times New Roman" pitchFamily="18" charset="0"/>
              <a:cs typeface="Times New Roman" pitchFamily="18" charset="0"/>
            </a:endParaRPr>
          </a:p>
          <a:p>
            <a:pPr>
              <a:lnSpc>
                <a:spcPct val="107000"/>
              </a:lnSpc>
              <a:spcBef>
                <a:spcPts val="600"/>
              </a:spcBef>
              <a:spcAft>
                <a:spcPts val="600"/>
              </a:spcAft>
            </a:pPr>
            <a:r>
              <a:rPr lang="en-US" sz="2000">
                <a:latin typeface="Times New Roman" pitchFamily="18" charset="0"/>
                <a:cs typeface="Times New Roman" pitchFamily="18" charset="0"/>
              </a:rPr>
              <a:t>- Ý nghĩa hình ảnh ngọn lửa diêm trong câu chuyện:</a:t>
            </a:r>
          </a:p>
          <a:p>
            <a:pPr>
              <a:lnSpc>
                <a:spcPct val="107000"/>
              </a:lnSpc>
              <a:spcBef>
                <a:spcPts val="600"/>
              </a:spcBef>
              <a:spcAft>
                <a:spcPts val="600"/>
              </a:spcAft>
            </a:pPr>
            <a:r>
              <a:rPr lang="en-US" sz="2000">
                <a:latin typeface="Times New Roman" pitchFamily="18" charset="0"/>
                <a:cs typeface="Times New Roman" pitchFamily="18" charset="0"/>
              </a:rPr>
              <a:t>+ Ánh sáng ấy xua tan cái lạnh lẽo, tăm tối, đem lại hơi ấm, niềm vui giản dị cho cô bé bán diêm.</a:t>
            </a:r>
          </a:p>
          <a:p>
            <a:pPr>
              <a:lnSpc>
                <a:spcPct val="107000"/>
              </a:lnSpc>
              <a:spcBef>
                <a:spcPts val="600"/>
              </a:spcBef>
              <a:spcAft>
                <a:spcPts val="600"/>
              </a:spcAft>
            </a:pPr>
            <a:r>
              <a:rPr lang="en-US" sz="2000">
                <a:latin typeface="Times New Roman" pitchFamily="18" charset="0"/>
                <a:cs typeface="Times New Roman" pitchFamily="18" charset="0"/>
              </a:rPr>
              <a:t>+ Ánh sáng lửa diêm đã thắp lên những ước mơ giản dị, đẹp đẽ, mãnh liệt của tuổi thơ, giúp cô bé vươn tới những ước mơ cao đẹp.</a:t>
            </a:r>
          </a:p>
          <a:p>
            <a:pPr>
              <a:lnSpc>
                <a:spcPct val="107000"/>
              </a:lnSpc>
              <a:spcBef>
                <a:spcPts val="600"/>
              </a:spcBef>
              <a:spcAft>
                <a:spcPts val="600"/>
              </a:spcAft>
            </a:pPr>
            <a:r>
              <a:rPr lang="en-US" sz="2000">
                <a:latin typeface="Times New Roman" pitchFamily="18" charset="0"/>
                <a:cs typeface="Times New Roman" pitchFamily="18" charset="0"/>
              </a:rPr>
              <a:t>+ Thể hiện tình yêu thương, đồng cảm của tác giả với số phận bất hạnh của cô bé bán diêm.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77031" y="1271588"/>
            <a:ext cx="11425237" cy="33718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85019" y="1568451"/>
            <a:ext cx="11017250" cy="2884487"/>
          </a:xfrm>
          <a:prstGeom prst="rect">
            <a:avLst/>
          </a:prstGeom>
          <a:noFill/>
          <a:ln w="9525">
            <a:noFill/>
            <a:miter lim="800000"/>
            <a:headEnd/>
            <a:tailEnd/>
          </a:ln>
        </p:spPr>
        <p:txBody>
          <a:bodyPr>
            <a:spAutoFit/>
          </a:bodyPr>
          <a:lstStyle/>
          <a:p>
            <a:pPr>
              <a:spcAft>
                <a:spcPts val="1500"/>
              </a:spcAft>
            </a:pPr>
            <a:r>
              <a:rPr lang="en-US" sz="2400" b="1">
                <a:solidFill>
                  <a:srgbClr val="000000"/>
                </a:solidFill>
                <a:latin typeface="Times New Roman" pitchFamily="18" charset="0"/>
                <a:cs typeface="Times New Roman" pitchFamily="18" charset="0"/>
              </a:rPr>
              <a:t>Câu 4.</a:t>
            </a:r>
            <a:r>
              <a:rPr lang="en-US" sz="2400">
                <a:solidFill>
                  <a:srgbClr val="000000"/>
                </a:solidFill>
                <a:latin typeface="Times New Roman" pitchFamily="18" charset="0"/>
                <a:cs typeface="Times New Roman" pitchFamily="18" charset="0"/>
              </a:rPr>
              <a:t> Để giúp đỡ những người bạn học sinh nghèo trong trường mình, em sẽ làm những việc cụ thể:</a:t>
            </a:r>
            <a:endParaRPr lang="en-US" sz="2400">
              <a:latin typeface="Times New Roman" pitchFamily="18" charset="0"/>
              <a:cs typeface="Times New Roman" pitchFamily="18" charset="0"/>
            </a:endParaRPr>
          </a:p>
          <a:p>
            <a:pPr>
              <a:spcAft>
                <a:spcPts val="1500"/>
              </a:spcAft>
            </a:pPr>
            <a:r>
              <a:rPr lang="en-US" sz="2400">
                <a:solidFill>
                  <a:srgbClr val="000000"/>
                </a:solidFill>
                <a:latin typeface="Times New Roman" pitchFamily="18" charset="0"/>
                <a:cs typeface="Times New Roman" pitchFamily="18" charset="0"/>
              </a:rPr>
              <a:t>+ Tặng các bạn  những món quà cần thiết cho học tập và cuộc sống (trong điều kiện cho phép): sách vở, bút mực, cặp sách...</a:t>
            </a:r>
            <a:endParaRPr lang="en-US" sz="2400">
              <a:latin typeface="Times New Roman" pitchFamily="18" charset="0"/>
              <a:cs typeface="Times New Roman" pitchFamily="18" charset="0"/>
            </a:endParaRPr>
          </a:p>
          <a:p>
            <a:pPr>
              <a:spcAft>
                <a:spcPts val="1500"/>
              </a:spcAft>
            </a:pPr>
            <a:r>
              <a:rPr lang="en-US" sz="2400">
                <a:solidFill>
                  <a:srgbClr val="000000"/>
                </a:solidFill>
                <a:latin typeface="Times New Roman" pitchFamily="18" charset="0"/>
                <a:cs typeface="Times New Roman" pitchFamily="18" charset="0"/>
              </a:rPr>
              <a:t>+ Giúp đỡ các bạn trong học tập, chia sẻ những khó khăn với bạn.</a:t>
            </a:r>
            <a:endParaRPr lang="en-US" sz="2400">
              <a:latin typeface="Times New Roman" pitchFamily="18" charset="0"/>
              <a:cs typeface="Times New Roman" pitchFamily="18" charset="0"/>
            </a:endParaRPr>
          </a:p>
          <a:p>
            <a:pPr>
              <a:spcAft>
                <a:spcPts val="1500"/>
              </a:spcAft>
            </a:pPr>
            <a:r>
              <a:rPr lang="en-US" sz="2400">
                <a:solidFill>
                  <a:srgbClr val="000000"/>
                </a:solidFill>
                <a:latin typeface="Times New Roman" pitchFamily="18" charset="0"/>
                <a:cs typeface="Times New Roman" pitchFamily="18" charset="0"/>
              </a:rPr>
              <a:t>+ Kêu gọi, vận động bạn bè, người thân cùng gây quỹ giúp đỡ các bạn.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60400" y="1300161"/>
            <a:ext cx="10833100" cy="4071939"/>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851331" y="1590609"/>
            <a:ext cx="10451238" cy="3664080"/>
          </a:xfrm>
          <a:prstGeom prst="rect">
            <a:avLst/>
          </a:prstGeom>
          <a:noFill/>
        </p:spPr>
        <p:txBody>
          <a:bodyPr>
            <a:spAutoFit/>
          </a:bodyPr>
          <a:lstStyle/>
          <a:p>
            <a:pPr fontAlgn="auto">
              <a:spcBef>
                <a:spcPts val="0"/>
              </a:spcBef>
              <a:spcAft>
                <a:spcPts val="1500"/>
              </a:spcAft>
              <a:defRPr/>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0000"/>
                </a:solidFill>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ĐỀ ĐỌC HIỂU SỐ 2</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fontAlgn="auto">
              <a:lnSpc>
                <a:spcPct val="115000"/>
              </a:lnSpc>
              <a:spcBef>
                <a:spcPts val="0"/>
              </a:spcBef>
              <a:spcAft>
                <a:spcPts val="0"/>
              </a:spcAft>
              <a:defRP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400" dirty="0">
                <a:solidFill>
                  <a:srgbClr val="5A5A5A"/>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5A5A5A"/>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quẹt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que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diêm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bao .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níu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Diêm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bao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to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lão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nắm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cháu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rét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buồn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đe</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dọa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nữa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Thượng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diêm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đéc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latin typeface="Times New Roman" panose="02020603050405020304" pitchFamily="18" charset="0"/>
                <a:ea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89744" y="1343025"/>
            <a:ext cx="11199812" cy="32861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89744" y="1471613"/>
            <a:ext cx="11199812" cy="2801937"/>
          </a:xfrm>
          <a:prstGeom prst="rect">
            <a:avLst/>
          </a:prstGeom>
          <a:noFill/>
          <a:ln w="9525">
            <a:noFill/>
            <a:miter lim="800000"/>
            <a:headEnd/>
            <a:tailEnd/>
          </a:ln>
        </p:spPr>
        <p:txBody>
          <a:bodyPr>
            <a:spAutoFit/>
          </a:bodyPr>
          <a:lstStyle/>
          <a:p>
            <a:pPr>
              <a:lnSpc>
                <a:spcPct val="150000"/>
              </a:lnSpc>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1:</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a:t>
            </a:r>
          </a:p>
          <a:p>
            <a:pPr>
              <a:lnSpc>
                <a:spcPct val="150000"/>
              </a:lnSpc>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2:</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quẹt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que </a:t>
            </a:r>
            <a:r>
              <a:rPr lang="en-US" sz="2400" dirty="0" err="1">
                <a:latin typeface="Times New Roman" pitchFamily="18" charset="0"/>
                <a:cs typeface="Times New Roman" pitchFamily="18" charset="0"/>
              </a:rPr>
              <a:t>diêm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p>
          <a:p>
            <a:pPr>
              <a:lnSpc>
                <a:spcPct val="150000"/>
              </a:lnSpc>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3:</a:t>
            </a:r>
            <a:r>
              <a:rPr lang="en-US" sz="2400" dirty="0">
                <a:latin typeface="Times New Roman" pitchFamily="18" charset="0"/>
                <a:cs typeface="Times New Roman" pitchFamily="18" charset="0"/>
              </a:rPr>
              <a:t> Chi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a:t>
            </a:r>
            <a:r>
              <a:rPr lang="en-US" sz="2400" i="1" dirty="0" err="1">
                <a:solidFill>
                  <a:srgbClr val="000000"/>
                </a:solidFill>
                <a:latin typeface="Times New Roman" pitchFamily="18" charset="0"/>
                <a:cs typeface="Times New Roman" pitchFamily="18" charset="0"/>
              </a:rPr>
              <a:t>Bà</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cụ</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nắm</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lấy</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tay</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em</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rồi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hai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bà</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cháu</a:t>
            </a:r>
            <a:r>
              <a:rPr lang="en-US" sz="2400" i="1" dirty="0">
                <a:solidFill>
                  <a:srgbClr val="000000"/>
                </a:solidFill>
                <a:latin typeface="Times New Roman" pitchFamily="18" charset="0"/>
                <a:cs typeface="Times New Roman" pitchFamily="18" charset="0"/>
              </a:rPr>
              <a:t> bay </a:t>
            </a:r>
            <a:r>
              <a:rPr lang="en-US" sz="2400" i="1" dirty="0" err="1">
                <a:solidFill>
                  <a:srgbClr val="000000"/>
                </a:solidFill>
                <a:latin typeface="Times New Roman" pitchFamily="18" charset="0"/>
                <a:cs typeface="Times New Roman" pitchFamily="18" charset="0"/>
              </a:rPr>
              <a:t>vụt</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lên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cao</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cao</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mãi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chẳng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còn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đói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rét</a:t>
            </a:r>
            <a:r>
              <a:rPr lang="en-US" sz="2400" i="1" dirty="0">
                <a:solidFill>
                  <a:srgbClr val="000000"/>
                </a:solidFill>
                <a:latin typeface="Times New Roman" pitchFamily="18" charset="0"/>
                <a:cs typeface="Times New Roman" pitchFamily="18" charset="0"/>
              </a:rPr>
              <a:t> , </a:t>
            </a:r>
            <a:r>
              <a:rPr lang="en-US" sz="2400" i="1" dirty="0" err="1">
                <a:solidFill>
                  <a:srgbClr val="000000"/>
                </a:solidFill>
                <a:latin typeface="Times New Roman" pitchFamily="18" charset="0"/>
                <a:cs typeface="Times New Roman" pitchFamily="18" charset="0"/>
              </a:rPr>
              <a:t>đau</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buồn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nào</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đe</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dọa</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họ</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nữa</a:t>
            </a:r>
            <a:r>
              <a:rPr lang="en-US" sz="2400" i="1"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gì</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nSpc>
                <a:spcPct val="150000"/>
              </a:lnSpc>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4:</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sẻ</a:t>
            </a:r>
            <a:r>
              <a:rPr lang="en-US" sz="2400" dirty="0">
                <a:latin typeface="Times New Roman" pitchFamily="18" charset="0"/>
                <a:cs typeface="Times New Roman" pitchFamily="18" charset="0"/>
              </a:rPr>
              <a:t> chia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endParaRPr lang="en-US"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214313"/>
            <a:ext cx="7421563"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8325" y="250825"/>
            <a:ext cx="7421563" cy="461963"/>
          </a:xfrm>
          <a:prstGeom prst="rect">
            <a:avLst/>
          </a:prstGeom>
          <a:noFill/>
          <a:ln w="9525">
            <a:noFill/>
            <a:miter lim="800000"/>
            <a:headEnd/>
            <a:tailEnd/>
          </a:ln>
        </p:spPr>
        <p:txBody>
          <a:bodyPr>
            <a:spAutoFit/>
          </a:bodyPr>
          <a:lstStyle/>
          <a:p>
            <a:pPr algn="ctr"/>
            <a:r>
              <a:rPr lang="da-DK" sz="2400" b="1" dirty="0">
                <a:latin typeface="Times New Roman" pitchFamily="18" charset="0"/>
                <a:cs typeface="Times New Roman" pitchFamily="18" charset="0"/>
              </a:rPr>
              <a:t>1.Hoạt động : Khởi động xác định nhiệm vụ học tập</a:t>
            </a:r>
            <a:endParaRPr lang="en-US" sz="2400" dirty="0">
              <a:latin typeface="Times New Roman" pitchFamily="18" charset="0"/>
              <a:cs typeface="Times New Roman" pitchFamily="18" charset="0"/>
            </a:endParaRPr>
          </a:p>
        </p:txBody>
      </p:sp>
      <p:sp>
        <p:nvSpPr>
          <p:cNvPr id="8" name="TextBox 7"/>
          <p:cNvSpPr txBox="1">
            <a:spLocks noChangeArrowheads="1"/>
          </p:cNvSpPr>
          <p:nvPr/>
        </p:nvSpPr>
        <p:spPr bwMode="auto">
          <a:xfrm>
            <a:off x="660400" y="911226"/>
            <a:ext cx="10774363" cy="1200150"/>
          </a:xfrm>
          <a:prstGeom prst="rect">
            <a:avLst/>
          </a:prstGeom>
          <a:blipFill>
            <a:blip r:embed="rId3"/>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r>
              <a:rPr lang="da-DK" sz="2400" dirty="0">
                <a:latin typeface="Times New Roman" pitchFamily="18" charset="0"/>
                <a:cs typeface="Times New Roman" pitchFamily="18" charset="0"/>
              </a:rPr>
              <a:t>HS hoàn thành Phiếu học tập 01: </a:t>
            </a:r>
            <a:r>
              <a:rPr lang="da-DK" sz="2400" dirty="0">
                <a:solidFill>
                  <a:srgbClr val="0070C0"/>
                </a:solidFill>
                <a:latin typeface="Times New Roman" pitchFamily="18" charset="0"/>
                <a:cs typeface="Times New Roman" pitchFamily="18" charset="0"/>
              </a:rPr>
              <a:t>Viết theo trí nhớ những nội dung  bài học 03: Chủ đề: Chia sẻ và yêu thương</a:t>
            </a:r>
            <a:endParaRPr lang="en-US" sz="2400" dirty="0">
              <a:latin typeface="Times New Roman" pitchFamily="18" charset="0"/>
              <a:cs typeface="Times New Roman" pitchFamily="18" charset="0"/>
            </a:endParaRPr>
          </a:p>
          <a:p>
            <a:r>
              <a:rPr lang="da-DK" sz="2400" dirty="0">
                <a:latin typeface="Times New Roman" pitchFamily="18" charset="0"/>
                <a:cs typeface="Times New Roman" pitchFamily="18" charset="0"/>
              </a:rPr>
              <a:t>  Thời gian: 03 phút. Làm việc cá nhân</a:t>
            </a:r>
            <a:endParaRPr lang="en-US" sz="2400" dirty="0">
              <a:latin typeface="Times New Roman" pitchFamily="18" charset="0"/>
              <a:cs typeface="Times New Roman" pitchFamily="18" charset="0"/>
            </a:endParaRPr>
          </a:p>
        </p:txBody>
      </p:sp>
      <p:sp>
        <p:nvSpPr>
          <p:cNvPr id="9" name="Cloud 3"/>
          <p:cNvSpPr>
            <a:spLocks/>
          </p:cNvSpPr>
          <p:nvPr/>
        </p:nvSpPr>
        <p:spPr bwMode="auto">
          <a:xfrm>
            <a:off x="4403725" y="2125662"/>
            <a:ext cx="3586163" cy="688973"/>
          </a:xfrm>
          <a:custGeom>
            <a:avLst/>
            <a:gdLst>
              <a:gd name="T0" fmla="*/ 18647524 w 43200"/>
              <a:gd name="T1" fmla="*/ 4274544 h 43200"/>
              <a:gd name="T2" fmla="*/ 8582711 w 43200"/>
              <a:gd name="T3" fmla="*/ 4144398 h 43200"/>
              <a:gd name="T4" fmla="*/ 27528185 w 43200"/>
              <a:gd name="T5" fmla="*/ 5698803 h 43200"/>
              <a:gd name="T6" fmla="*/ 23125630 w 43200"/>
              <a:gd name="T7" fmla="*/ 5761017 h 43200"/>
              <a:gd name="T8" fmla="*/ 65474917 w 43200"/>
              <a:gd name="T9" fmla="*/ 6383163 h 43200"/>
              <a:gd name="T10" fmla="*/ 62820615 w 43200"/>
              <a:gd name="T11" fmla="*/ 6099035 h 43200"/>
              <a:gd name="T12" fmla="*/ 114543357 w 43200"/>
              <a:gd name="T13" fmla="*/ 5674633 h 43200"/>
              <a:gd name="T14" fmla="*/ 113482400 w 43200"/>
              <a:gd name="T15" fmla="*/ 5986358 h 43200"/>
              <a:gd name="T16" fmla="*/ 135610654 w 43200"/>
              <a:gd name="T17" fmla="*/ 3748246 h 43200"/>
              <a:gd name="T18" fmla="*/ 148528425 w 43200"/>
              <a:gd name="T19" fmla="*/ 4913518 h 43200"/>
              <a:gd name="T20" fmla="*/ 166083275 w 43200"/>
              <a:gd name="T21" fmla="*/ 2507215 h 43200"/>
              <a:gd name="T22" fmla="*/ 160329619 w 43200"/>
              <a:gd name="T23" fmla="*/ 2944187 h 43200"/>
              <a:gd name="T24" fmla="*/ 152279381 w 43200"/>
              <a:gd name="T25" fmla="*/ 886030 h 43200"/>
              <a:gd name="T26" fmla="*/ 152581397 w 43200"/>
              <a:gd name="T27" fmla="*/ 1092432 h 43200"/>
              <a:gd name="T28" fmla="*/ 115540640 w 43200"/>
              <a:gd name="T29" fmla="*/ 645343 h 43200"/>
              <a:gd name="T30" fmla="*/ 118488987 w 43200"/>
              <a:gd name="T31" fmla="*/ 382111 h 43200"/>
              <a:gd name="T32" fmla="*/ 87976685 w 43200"/>
              <a:gd name="T33" fmla="*/ 770744 h 43200"/>
              <a:gd name="T34" fmla="*/ 89403165 w 43200"/>
              <a:gd name="T35" fmla="*/ 543767 h 43200"/>
              <a:gd name="T36" fmla="*/ 55628607 w 43200"/>
              <a:gd name="T37" fmla="*/ 847819 h 43200"/>
              <a:gd name="T38" fmla="*/ 60794171 w 43200"/>
              <a:gd name="T39" fmla="*/ 1067942 h 43200"/>
              <a:gd name="T40" fmla="*/ 16398511 w 43200"/>
              <a:gd name="T41" fmla="*/ 2578253 h 43200"/>
              <a:gd name="T42" fmla="*/ 15496532 w 43200"/>
              <a:gd name="T43" fmla="*/ 2346531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FFFFFF"/>
          </a:solidFill>
          <a:ln w="19050">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eaLnBrk="0" hangingPunct="0">
              <a:spcAft>
                <a:spcPts val="800"/>
              </a:spcAft>
            </a:pPr>
            <a:r>
              <a:rPr lang="en-US" altLang="en-US" sz="2400" b="1" dirty="0">
                <a:solidFill>
                  <a:srgbClr val="0070C0"/>
                </a:solidFill>
                <a:latin typeface="Calibri" pitchFamily="34" charset="0"/>
              </a:rPr>
              <a:t>PHIẾU HỌC TẬP 01</a:t>
            </a:r>
            <a:endParaRPr lang="en-US" altLang="en-US" sz="2400" dirty="0"/>
          </a:p>
        </p:txBody>
      </p:sp>
      <p:graphicFrame>
        <p:nvGraphicFramePr>
          <p:cNvPr id="10" name="Table 9"/>
          <p:cNvGraphicFramePr>
            <a:graphicFrameLocks noGrp="1"/>
          </p:cNvGraphicFramePr>
          <p:nvPr>
            <p:extLst>
              <p:ext uri="{D42A27DB-BD31-4B8C-83A1-F6EECF244321}">
                <p14:modId xmlns:p14="http://schemas.microsoft.com/office/powerpoint/2010/main" val="3197467519"/>
              </p:ext>
            </p:extLst>
          </p:nvPr>
        </p:nvGraphicFramePr>
        <p:xfrm>
          <a:off x="1316434" y="2814635"/>
          <a:ext cx="9546432" cy="3932238"/>
        </p:xfrm>
        <a:graphic>
          <a:graphicData uri="http://schemas.openxmlformats.org/drawingml/2006/table">
            <a:tbl>
              <a:tblPr/>
              <a:tblGrid>
                <a:gridCol w="2459830">
                  <a:extLst>
                    <a:ext uri="{9D8B030D-6E8A-4147-A177-3AD203B41FA5}">
                      <a16:colId xmlns:a16="http://schemas.microsoft.com/office/drawing/2014/main" val="20000"/>
                    </a:ext>
                  </a:extLst>
                </a:gridCol>
                <a:gridCol w="7086602">
                  <a:extLst>
                    <a:ext uri="{9D8B030D-6E8A-4147-A177-3AD203B41FA5}">
                      <a16:colId xmlns:a16="http://schemas.microsoft.com/office/drawing/2014/main" val="20001"/>
                    </a:ext>
                  </a:extLst>
                </a:gridCol>
              </a:tblGrid>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KĨ NĂNG</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NỘI DUNG CỤ THỂ</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8163">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Đọc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hiểu</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bản</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bản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816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bản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2: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816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bản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3: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816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Thực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hành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tiếng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Việt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Viết</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nghe</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00038" y="134938"/>
            <a:ext cx="11766550" cy="65547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a:extLst/>
          </p:cNvPr>
          <p:cNvSpPr txBox="1"/>
          <p:nvPr/>
        </p:nvSpPr>
        <p:spPr>
          <a:xfrm>
            <a:off x="723900" y="33338"/>
            <a:ext cx="11468100" cy="6521450"/>
          </a:xfrm>
          <a:prstGeom prst="rect">
            <a:avLst/>
          </a:prstGeom>
          <a:noFill/>
        </p:spPr>
        <p:txBody>
          <a:bodyPr>
            <a:spAutoFit/>
          </a:bodyPr>
          <a:lstStyle/>
          <a:p>
            <a:pPr algn="just">
              <a:lnSpc>
                <a:spcPct val="107000"/>
              </a:lnSpc>
              <a:spcAft>
                <a:spcPts val="800"/>
              </a:spcAft>
            </a:pPr>
            <a:r>
              <a:rPr lang="en-US" sz="2400" b="1">
                <a:solidFill>
                  <a:srgbClr val="000000"/>
                </a:solidFill>
                <a:latin typeface="Times New Roman" pitchFamily="18" charset="0"/>
                <a:cs typeface="Times New Roman" pitchFamily="18" charset="0"/>
              </a:rPr>
              <a:t>                                                                   Gợi ý:</a:t>
            </a:r>
            <a:endParaRPr lang="en-US" sz="2400">
              <a:latin typeface="Times New Roman" pitchFamily="18" charset="0"/>
              <a:cs typeface="Times New Roman" pitchFamily="18" charset="0"/>
            </a:endParaRPr>
          </a:p>
          <a:p>
            <a:pPr>
              <a:lnSpc>
                <a:spcPct val="107000"/>
              </a:lnSpc>
              <a:spcAft>
                <a:spcPts val="800"/>
              </a:spcAft>
            </a:pPr>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Phương thức biểu đạt chính trong đoạn văn trên: Tự sự</a:t>
            </a:r>
          </a:p>
          <a:p>
            <a:pPr>
              <a:lnSpc>
                <a:spcPct val="107000"/>
              </a:lnSpc>
              <a:spcAft>
                <a:spcPts val="800"/>
              </a:spcAft>
            </a:pPr>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Em bé lại quẹt tất cả những que diêm trong bao: Vì e</a:t>
            </a:r>
            <a:r>
              <a:rPr lang="en-US" sz="2400">
                <a:solidFill>
                  <a:srgbClr val="000000"/>
                </a:solidFill>
                <a:latin typeface="Times New Roman" pitchFamily="18" charset="0"/>
                <a:cs typeface="Times New Roman" pitchFamily="18" charset="0"/>
              </a:rPr>
              <a:t>m muốn níu bà em lại, muốn ở bên bà, em đang khao khát tình yêu thương của bà. </a:t>
            </a:r>
            <a:endParaRPr lang="en-US" sz="2400">
              <a:latin typeface="Times New Roman" pitchFamily="18" charset="0"/>
              <a:cs typeface="Times New Roman" pitchFamily="18" charset="0"/>
            </a:endParaRPr>
          </a:p>
          <a:p>
            <a:pPr>
              <a:lnSpc>
                <a:spcPct val="107000"/>
              </a:lnSpc>
              <a:spcAft>
                <a:spcPts val="800"/>
              </a:spcAft>
            </a:pPr>
            <a:r>
              <a:rPr lang="en-US" sz="2400" b="1">
                <a:latin typeface="Times New Roman" pitchFamily="18" charset="0"/>
                <a:cs typeface="Times New Roman" pitchFamily="18" charset="0"/>
              </a:rPr>
              <a:t>Câu 3:</a:t>
            </a:r>
            <a:r>
              <a:rPr lang="en-US" sz="2400">
                <a:latin typeface="Times New Roman" pitchFamily="18" charset="0"/>
                <a:cs typeface="Times New Roman" pitchFamily="18" charset="0"/>
              </a:rPr>
              <a:t> Chi tiết “</a:t>
            </a:r>
            <a:r>
              <a:rPr lang="en-US" sz="2400">
                <a:solidFill>
                  <a:srgbClr val="000000"/>
                </a:solidFill>
                <a:latin typeface="Times New Roman" pitchFamily="18" charset="0"/>
                <a:cs typeface="Times New Roman" pitchFamily="18" charset="0"/>
              </a:rPr>
              <a:t>Bà cụ nắm lấy tay em rồi hai bà cháu bay vụt lên cao, cao mãi, chẳng còn đói rét , đau buồn nào đe dọa họ nữa” gợi cho em những cảm xúc:</a:t>
            </a:r>
            <a:endParaRPr lang="en-US" sz="2400">
              <a:latin typeface="Times New Roman" pitchFamily="18" charset="0"/>
              <a:cs typeface="Times New Roman" pitchFamily="18" charset="0"/>
            </a:endParaRPr>
          </a:p>
          <a:p>
            <a:pPr>
              <a:lnSpc>
                <a:spcPct val="107000"/>
              </a:lnSpc>
              <a:spcAft>
                <a:spcPts val="800"/>
              </a:spcAft>
              <a:buFont typeface="Times New Roman" pitchFamily="18" charset="0"/>
              <a:buChar char="-"/>
            </a:pPr>
            <a:r>
              <a:rPr lang="en-US" sz="2400">
                <a:solidFill>
                  <a:srgbClr val="000000"/>
                </a:solidFill>
                <a:latin typeface="Times New Roman" pitchFamily="18" charset="0"/>
                <a:cs typeface="Times New Roman" pitchFamily="18" charset="0"/>
              </a:rPr>
              <a:t>Em thấy xót xa, thương cho số phận bất hạnh đau khổ của cô bé bán diêm, cô bé chỉ tìm được niềm vui, hạnh phúc ở thế giới bên kia.</a:t>
            </a:r>
            <a:endParaRPr lang="en-US" sz="2400">
              <a:latin typeface="Times New Roman" pitchFamily="18" charset="0"/>
              <a:cs typeface="Times New Roman" pitchFamily="18" charset="0"/>
            </a:endParaRPr>
          </a:p>
          <a:p>
            <a:pPr>
              <a:lnSpc>
                <a:spcPct val="107000"/>
              </a:lnSpc>
              <a:spcAft>
                <a:spcPts val="800"/>
              </a:spcAft>
              <a:buFont typeface="Times New Roman" pitchFamily="18" charset="0"/>
              <a:buChar char="-"/>
            </a:pPr>
            <a:r>
              <a:rPr lang="en-US" sz="2400">
                <a:solidFill>
                  <a:srgbClr val="000000"/>
                </a:solidFill>
                <a:latin typeface="Times New Roman" pitchFamily="18" charset="0"/>
                <a:cs typeface="Times New Roman" pitchFamily="18" charset="0"/>
              </a:rPr>
              <a:t>Em đồng cảm với cô bé vì cô bé có ước mơ đẹp, đó là ước mơ được sống trong tình thương của bà, của người thân.</a:t>
            </a:r>
            <a:endParaRPr lang="en-US" sz="2400">
              <a:latin typeface="Times New Roman" pitchFamily="18" charset="0"/>
              <a:cs typeface="Times New Roman" pitchFamily="18" charset="0"/>
            </a:endParaRPr>
          </a:p>
          <a:p>
            <a:pPr>
              <a:lnSpc>
                <a:spcPct val="107000"/>
              </a:lnSpc>
              <a:spcAft>
                <a:spcPts val="800"/>
              </a:spcAf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Từ đoạn văn, em nhận thấy sự sẻ chia có ý nghĩa trong cuộc sống:</a:t>
            </a:r>
          </a:p>
          <a:p>
            <a:pPr>
              <a:lnSpc>
                <a:spcPct val="107000"/>
              </a:lnSpc>
              <a:spcAft>
                <a:spcPts val="800"/>
              </a:spcAft>
              <a:buFont typeface="Times New Roman" pitchFamily="18" charset="0"/>
              <a:buChar char="-"/>
            </a:pPr>
            <a:r>
              <a:rPr lang="en-US" sz="2400">
                <a:latin typeface="Times New Roman" pitchFamily="18" charset="0"/>
                <a:cs typeface="Times New Roman" pitchFamily="18" charset="0"/>
              </a:rPr>
              <a:t>Giúp con người có thêm nghị lực vượt qua khó khăn, giúp họ vươn lên trong cuộc sống.</a:t>
            </a:r>
          </a:p>
          <a:p>
            <a:pPr>
              <a:lnSpc>
                <a:spcPct val="107000"/>
              </a:lnSpc>
              <a:spcAft>
                <a:spcPts val="800"/>
              </a:spcAft>
              <a:buFont typeface="Times New Roman" pitchFamily="18" charset="0"/>
              <a:buChar char="-"/>
            </a:pPr>
            <a:r>
              <a:rPr lang="en-US" sz="2400">
                <a:latin typeface="Times New Roman" pitchFamily="18" charset="0"/>
                <a:cs typeface="Times New Roman" pitchFamily="18" charset="0"/>
              </a:rPr>
              <a:t>Đem lại niềm vui, niềm hạnh phúc cho mọi người.</a:t>
            </a:r>
          </a:p>
          <a:p>
            <a:pPr>
              <a:lnSpc>
                <a:spcPct val="107000"/>
              </a:lnSpc>
              <a:spcAft>
                <a:spcPts val="800"/>
              </a:spcAft>
              <a:buFont typeface="Times New Roman" pitchFamily="18" charset="0"/>
              <a:buChar char="-"/>
            </a:pPr>
            <a:r>
              <a:rPr lang="en-US" sz="2400">
                <a:latin typeface="Times New Roman" pitchFamily="18" charset="0"/>
                <a:cs typeface="Times New Roman" pitchFamily="18" charset="0"/>
              </a:rPr>
              <a:t>Kết gắn mọi người, đem lại phép màu cho cuộc sống.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512763" y="1778000"/>
            <a:ext cx="11272837" cy="49387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67581" y="569913"/>
            <a:ext cx="10244138" cy="831850"/>
          </a:xfrm>
          <a:prstGeom prst="rect">
            <a:avLst/>
          </a:prstGeom>
          <a:blipFill>
            <a:blip r:embed="rId2"/>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2: </a:t>
            </a:r>
            <a:r>
              <a:rPr lang="en-US" sz="2400" b="1" dirty="0" err="1">
                <a:solidFill>
                  <a:srgbClr val="0000FF"/>
                </a:solidFill>
                <a:latin typeface="Times New Roman" pitchFamily="18" charset="0"/>
                <a:cs typeface="Times New Roman" pitchFamily="18" charset="0"/>
              </a:rPr>
              <a:t>Viết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đoạn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văn</a:t>
            </a:r>
            <a:r>
              <a:rPr lang="en-US" sz="2400" b="1" dirty="0">
                <a:solidFill>
                  <a:srgbClr val="0000FF"/>
                </a:solidFill>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(5-7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Gửi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diêm</a:t>
            </a:r>
            <a:r>
              <a:rPr lang="en-US" sz="2400" dirty="0">
                <a:latin typeface="Times New Roman" pitchFamily="18" charset="0"/>
                <a:cs typeface="Times New Roman" pitchFamily="18" charset="0"/>
              </a:rPr>
              <a:t>”</a:t>
            </a:r>
          </a:p>
        </p:txBody>
      </p:sp>
      <p:sp>
        <p:nvSpPr>
          <p:cNvPr id="7" name="TextBox 6"/>
          <p:cNvSpPr txBox="1">
            <a:spLocks noChangeArrowheads="1"/>
          </p:cNvSpPr>
          <p:nvPr/>
        </p:nvSpPr>
        <p:spPr bwMode="auto">
          <a:xfrm>
            <a:off x="568325" y="1905000"/>
            <a:ext cx="11161713" cy="4465638"/>
          </a:xfrm>
          <a:prstGeom prst="rect">
            <a:avLst/>
          </a:prstGeom>
          <a:noFill/>
          <a:ln w="9525">
            <a:noFill/>
            <a:miter lim="800000"/>
            <a:headEnd/>
            <a:tailEnd/>
          </a:ln>
        </p:spPr>
        <p:txBody>
          <a:bodyPr>
            <a:spAutoFit/>
          </a:bodyPr>
          <a:lstStyle/>
          <a:p>
            <a:pPr algn="ctr">
              <a:lnSpc>
                <a:spcPct val="150000"/>
              </a:lnSpc>
            </a:pPr>
            <a:r>
              <a:rPr lang="en-US" sz="2400" b="1">
                <a:solidFill>
                  <a:srgbClr val="0000FF"/>
                </a:solidFill>
                <a:latin typeface="Times New Roman" pitchFamily="18" charset="0"/>
                <a:cs typeface="Times New Roman" pitchFamily="18" charset="0"/>
              </a:rPr>
              <a:t>Gửi tác giả truyện “Cô bé bán diêm”!</a:t>
            </a:r>
            <a:endParaRPr lang="en-US" sz="2400">
              <a:latin typeface="Times New Roman" pitchFamily="18" charset="0"/>
              <a:cs typeface="Times New Roman" pitchFamily="18" charset="0"/>
            </a:endParaRPr>
          </a:p>
          <a:p>
            <a:pPr>
              <a:lnSpc>
                <a:spcPct val="150000"/>
              </a:lnSpc>
            </a:pPr>
            <a:r>
              <a:rPr lang="en-US" sz="2400">
                <a:latin typeface="Times New Roman" pitchFamily="18" charset="0"/>
                <a:cs typeface="Times New Roman" pitchFamily="18" charset="0"/>
              </a:rPr>
              <a:t>    Mỗi lần gấp trang truyện “</a:t>
            </a:r>
            <a:r>
              <a:rPr lang="en-US" sz="2400" i="1">
                <a:latin typeface="Times New Roman" pitchFamily="18" charset="0"/>
                <a:cs typeface="Times New Roman" pitchFamily="18" charset="0"/>
              </a:rPr>
              <a:t>Cô bé bán diêm</a:t>
            </a:r>
            <a:r>
              <a:rPr lang="en-US" sz="2400">
                <a:latin typeface="Times New Roman" pitchFamily="18" charset="0"/>
                <a:cs typeface="Times New Roman" pitchFamily="18" charset="0"/>
              </a:rPr>
              <a:t>” cháu thật sự bị ám ảnh bởi hình ảnh thương tâm kết thúc tác phẩm “</a:t>
            </a:r>
            <a:r>
              <a:rPr lang="en-US" sz="2400" i="1">
                <a:latin typeface="Times New Roman" pitchFamily="18" charset="0"/>
                <a:cs typeface="Times New Roman" pitchFamily="18" charset="0"/>
              </a:rPr>
              <a:t>một em gái có đôi má hồng và đôi môi đang mỉm cười”(1)</a:t>
            </a:r>
            <a:r>
              <a:rPr lang="en-US" sz="2400">
                <a:latin typeface="Times New Roman" pitchFamily="18" charset="0"/>
                <a:cs typeface="Times New Roman" pitchFamily="18" charset="0"/>
              </a:rPr>
              <a:t>. Tại sao ông lại kết thúc câu chuyện bằng một hình ảnh vừa xót xa đến vậy, hay đó chính là hiện thực phũ phàng? (2). Cháu xót xa vì cô bé chết trong đói rét, trong cô đơn, trong sự thờ ơ vô cảm của mọi người (3). </a:t>
            </a:r>
            <a:r>
              <a:rPr lang="en-US" sz="2400">
                <a:solidFill>
                  <a:srgbClr val="000000"/>
                </a:solidFill>
                <a:latin typeface="Times New Roman" pitchFamily="18" charset="0"/>
                <a:cs typeface="Times New Roman" pitchFamily="18" charset="0"/>
              </a:rPr>
              <a:t>Hình ảnh  cô bé khi chết “Có đôi má hồng và đôi môi đang mỉm cười” có phải cũng là một hình ảnh hư cấu không a, thưa ông! Có thể coi đây là một cái chết đẹp, hình hài thể xác chết mà linh hồn, khát vọng của em bé vẫn sống </a:t>
            </a:r>
            <a:r>
              <a:rPr lang="en-US" sz="2400">
                <a:latin typeface="Times New Roman" pitchFamily="18" charset="0"/>
                <a:cs typeface="Times New Roman" pitchFamily="18" charset="0"/>
              </a:rPr>
              <a:t>(4).</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016000" y="815975"/>
            <a:ext cx="10750550" cy="55991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169988" y="1109663"/>
            <a:ext cx="10596562" cy="5011737"/>
          </a:xfrm>
          <a:prstGeom prst="rect">
            <a:avLst/>
          </a:prstGeom>
          <a:noFill/>
          <a:ln w="9525">
            <a:noFill/>
            <a:miter lim="800000"/>
            <a:headEnd/>
            <a:tailEnd/>
          </a:ln>
        </p:spPr>
        <p:txBody>
          <a:bodyPr>
            <a:spAutoFit/>
          </a:bodyPr>
          <a:lstStyle/>
          <a:p>
            <a:pPr algn="just">
              <a:lnSpc>
                <a:spcPct val="150000"/>
              </a:lnSpc>
              <a:spcAft>
                <a:spcPts val="800"/>
              </a:spcAft>
            </a:pPr>
            <a:r>
              <a:rPr lang="en-US" sz="2400" dirty="0" err="1">
                <a:solidFill>
                  <a:srgbClr val="000000"/>
                </a:solidFill>
                <a:latin typeface="Times New Roman" pitchFamily="18" charset="0"/>
                <a:cs typeface="Times New Roman" pitchFamily="18" charset="0"/>
              </a:rPr>
              <a:t>Thưa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giấc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mơ</a:t>
            </a:r>
            <a:r>
              <a:rPr lang="en-US" sz="2400" dirty="0">
                <a:solidFill>
                  <a:srgbClr val="000000"/>
                </a:solidFill>
                <a:latin typeface="Times New Roman" pitchFamily="18" charset="0"/>
                <a:cs typeface="Times New Roman" pitchFamily="18" charset="0"/>
              </a:rPr>
              <a:t> qua </a:t>
            </a:r>
            <a:r>
              <a:rPr lang="en-US" sz="2400" dirty="0" err="1">
                <a:solidFill>
                  <a:srgbClr val="000000"/>
                </a:solidFill>
                <a:latin typeface="Times New Roman" pitchFamily="18" charset="0"/>
                <a:cs typeface="Times New Roman" pitchFamily="18" charset="0"/>
              </a:rPr>
              <a:t>mỗi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quẹt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diêm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ngọn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lửa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sưởi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ấm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mãn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mỉm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cuộc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phàng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thế</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kia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ạ? (5)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ai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rằng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vừa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trải</a:t>
            </a:r>
            <a:r>
              <a:rPr lang="en-US" sz="2400" dirty="0">
                <a:solidFill>
                  <a:srgbClr val="000000"/>
                </a:solidFill>
                <a:latin typeface="Times New Roman" pitchFamily="18" charset="0"/>
                <a:cs typeface="Times New Roman" pitchFamily="18" charset="0"/>
              </a:rPr>
              <a:t> qua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giấc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tuyệt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đẹp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sưởi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ấm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ăn</a:t>
            </a:r>
            <a:r>
              <a:rPr lang="en-US" sz="2400" dirty="0">
                <a:solidFill>
                  <a:srgbClr val="000000"/>
                </a:solidFill>
                <a:latin typeface="Times New Roman" pitchFamily="18" charset="0"/>
                <a:cs typeface="Times New Roman" pitchFamily="18" charset="0"/>
              </a:rPr>
              <a:t> no,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vui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đón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giao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thừa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a:t>
            </a:r>
            <a:r>
              <a:rPr lang="en-US" sz="2400" dirty="0">
                <a:solidFill>
                  <a:srgbClr val="000000"/>
                </a:solidFill>
                <a:latin typeface="Times New Roman" pitchFamily="18" charset="0"/>
                <a:cs typeface="Times New Roman" pitchFamily="18" charset="0"/>
              </a:rPr>
              <a:t>) (6). </a:t>
            </a:r>
            <a:r>
              <a:rPr lang="en-US" sz="2400" dirty="0" err="1">
                <a:solidFill>
                  <a:srgbClr val="000000"/>
                </a:solidFill>
                <a:latin typeface="Times New Roman" pitchFamily="18" charset="0"/>
                <a:cs typeface="Times New Roman" pitchFamily="18" charset="0"/>
              </a:rPr>
              <a:t>Dù</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buồn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phép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tay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hậu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cứu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bao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cổ</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cháu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rằng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nhờ</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mỗi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nhủ</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hãy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kém</a:t>
            </a:r>
            <a:r>
              <a:rPr lang="en-US" sz="2400" dirty="0">
                <a:solidFill>
                  <a:srgbClr val="000000"/>
                </a:solidFill>
                <a:latin typeface="Times New Roman" pitchFamily="18" charset="0"/>
                <a:cs typeface="Times New Roman" pitchFamily="18" charset="0"/>
              </a:rPr>
              <a:t> may </a:t>
            </a:r>
            <a:r>
              <a:rPr lang="en-US" sz="2400" dirty="0" err="1">
                <a:solidFill>
                  <a:srgbClr val="000000"/>
                </a:solidFill>
                <a:latin typeface="Times New Roman" pitchFamily="18" charset="0"/>
                <a:cs typeface="Times New Roman" pitchFamily="18" charset="0"/>
              </a:rPr>
              <a:t>mắn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hãy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giúp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họ</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cùng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thắp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ngọn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lửa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ạ! (7)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124868" y="2049463"/>
            <a:ext cx="7929563" cy="45243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45058" name="Rounded Rectangle 12"/>
          <p:cNvSpPr>
            <a:spLocks noChangeArrowheads="1"/>
          </p:cNvSpPr>
          <p:nvPr/>
        </p:nvSpPr>
        <p:spPr bwMode="auto">
          <a:xfrm>
            <a:off x="2459038" y="214313"/>
            <a:ext cx="7261225" cy="1633537"/>
          </a:xfrm>
          <a:prstGeom prst="roundRect">
            <a:avLst>
              <a:gd name="adj" fmla="val 16667"/>
            </a:avLst>
          </a:prstGeom>
          <a:solidFill>
            <a:srgbClr val="F79646"/>
          </a:solidFill>
          <a:ln w="25400">
            <a:solidFill>
              <a:srgbClr val="243F60"/>
            </a:solidFill>
            <a:round/>
            <a:headEnd/>
            <a:tailEnd/>
          </a:ln>
        </p:spPr>
        <p:txBody>
          <a:bodyPr anchor="ctr"/>
          <a:lstStyle/>
          <a:p>
            <a:pPr eaLnBrk="0" hangingPunct="0">
              <a:spcAft>
                <a:spcPts val="800"/>
              </a:spcAft>
            </a:pPr>
            <a:endParaRPr lang="en-US" altLang="en-US" sz="2400" b="1" dirty="0">
              <a:solidFill>
                <a:srgbClr val="0D0D0D"/>
              </a:solidFill>
              <a:latin typeface="Times New Roman" pitchFamily="18" charset="0"/>
              <a:cs typeface="Times New Roman" pitchFamily="18" charset="0"/>
            </a:endParaRPr>
          </a:p>
          <a:p>
            <a:pPr eaLnBrk="0" hangingPunct="0">
              <a:spcAft>
                <a:spcPts val="800"/>
              </a:spcAft>
            </a:pPr>
            <a:r>
              <a:rPr lang="en-US" altLang="en-US" sz="2400" b="1" dirty="0">
                <a:solidFill>
                  <a:srgbClr val="0D0D0D"/>
                </a:solidFill>
                <a:latin typeface="Times New Roman" pitchFamily="18" charset="0"/>
                <a:cs typeface="Times New Roman" pitchFamily="18" charset="0"/>
              </a:rPr>
              <a:t>ÔN TẬP ĐỌC- HIỂU VĂN BẢN</a:t>
            </a:r>
          </a:p>
          <a:p>
            <a:pPr algn="ctr" eaLnBrk="0" hangingPunct="0">
              <a:spcAft>
                <a:spcPts val="800"/>
              </a:spcAft>
            </a:pPr>
            <a:r>
              <a:rPr lang="pt-BR" altLang="en-US" sz="2400" b="1" dirty="0">
                <a:solidFill>
                  <a:srgbClr val="3366FF"/>
                </a:solidFill>
                <a:latin typeface="Times New Roman" pitchFamily="18" charset="0"/>
                <a:cs typeface="Times New Roman" pitchFamily="18" charset="0"/>
              </a:rPr>
              <a:t>GIÓ LẠNH ĐẦU MÙA</a:t>
            </a:r>
          </a:p>
          <a:p>
            <a:pPr algn="ctr" eaLnBrk="0" hangingPunct="0">
              <a:spcAft>
                <a:spcPts val="800"/>
              </a:spcAft>
            </a:pPr>
            <a:r>
              <a:rPr lang="pt-BR" altLang="en-US" sz="2400" b="1" dirty="0">
                <a:latin typeface="Times New Roman" pitchFamily="18" charset="0"/>
                <a:cs typeface="Times New Roman" pitchFamily="18" charset="0"/>
              </a:rPr>
              <a:t>                                                               (Thạch Lam)</a:t>
            </a:r>
          </a:p>
          <a:p>
            <a:pPr algn="ctr" eaLnBrk="0" hangingPunct="0"/>
            <a:endParaRPr lang="en-US" altLang="en-US" sz="2400" dirty="0"/>
          </a:p>
        </p:txBody>
      </p:sp>
      <p:sp>
        <p:nvSpPr>
          <p:cNvPr id="45059" name="TextBox 5"/>
          <p:cNvSpPr txBox="1">
            <a:spLocks noChangeArrowheads="1"/>
          </p:cNvSpPr>
          <p:nvPr/>
        </p:nvSpPr>
        <p:spPr bwMode="auto">
          <a:xfrm>
            <a:off x="2547143" y="2093913"/>
            <a:ext cx="6096000" cy="482600"/>
          </a:xfrm>
          <a:prstGeom prst="rect">
            <a:avLst/>
          </a:prstGeom>
          <a:noFill/>
          <a:ln w="9525">
            <a:noFill/>
            <a:miter lim="800000"/>
            <a:headEnd/>
            <a:tailEnd/>
          </a:ln>
        </p:spPr>
        <p:txBody>
          <a:bodyPr>
            <a:spAutoFit/>
          </a:bodyPr>
          <a:lstStyle/>
          <a:p>
            <a:pPr marL="38100">
              <a:lnSpc>
                <a:spcPct val="115000"/>
              </a:lnSpc>
              <a:spcAft>
                <a:spcPts val="1000"/>
              </a:spcAft>
            </a:pPr>
            <a:r>
              <a:rPr lang="en-US" sz="2400" b="1">
                <a:solidFill>
                  <a:srgbClr val="FF0000"/>
                </a:solidFill>
                <a:latin typeface="Times New Roman" pitchFamily="18" charset="0"/>
                <a:cs typeface="Times New Roman" pitchFamily="18" charset="0"/>
              </a:rPr>
              <a:t>I. TÁC GIẢ</a:t>
            </a:r>
            <a:endParaRPr lang="en-US" sz="2400">
              <a:latin typeface="Times New Roman" pitchFamily="18" charset="0"/>
              <a:cs typeface="Times New Roman" pitchFamily="18" charset="0"/>
            </a:endParaRPr>
          </a:p>
        </p:txBody>
      </p:sp>
      <p:sp>
        <p:nvSpPr>
          <p:cNvPr id="45060" name="TextBox 7"/>
          <p:cNvSpPr txBox="1">
            <a:spLocks noChangeArrowheads="1"/>
          </p:cNvSpPr>
          <p:nvPr/>
        </p:nvSpPr>
        <p:spPr bwMode="auto">
          <a:xfrm>
            <a:off x="2320131" y="2519363"/>
            <a:ext cx="7629525" cy="3878262"/>
          </a:xfrm>
          <a:prstGeom prst="rect">
            <a:avLst/>
          </a:prstGeom>
          <a:noFill/>
          <a:ln w="9525">
            <a:noFill/>
            <a:miter lim="800000"/>
            <a:headEnd/>
            <a:tailEnd/>
          </a:ln>
        </p:spPr>
        <p:txBody>
          <a:bodyPr>
            <a:spAutoFit/>
          </a:bodyPr>
          <a:lstStyle/>
          <a:p>
            <a:pPr marL="30163" algn="just">
              <a:spcAft>
                <a:spcPts val="1200"/>
              </a:spcAft>
            </a:pPr>
            <a:r>
              <a:rPr lang="en-US" sz="2400" b="1" dirty="0" err="1">
                <a:solidFill>
                  <a:srgbClr val="000000"/>
                </a:solidFill>
                <a:latin typeface="Times New Roman" pitchFamily="18" charset="0"/>
                <a:cs typeface="Times New Roman" pitchFamily="18" charset="0"/>
              </a:rPr>
              <a:t>Thạch</a:t>
            </a:r>
            <a:r>
              <a:rPr lang="en-US" sz="2400" b="1" dirty="0">
                <a:solidFill>
                  <a:srgbClr val="000000"/>
                </a:solidFill>
                <a:latin typeface="Times New Roman" pitchFamily="18" charset="0"/>
                <a:cs typeface="Times New Roman" pitchFamily="18" charset="0"/>
              </a:rPr>
              <a:t> Lam: </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Tên</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khai</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sinh</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là</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Nguyễn</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Tường</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Vinh</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sinh</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năm</a:t>
            </a:r>
            <a:r>
              <a:rPr lang="en-US" sz="2400" dirty="0">
                <a:solidFill>
                  <a:srgbClr val="202122"/>
                </a:solidFill>
                <a:latin typeface="Times New Roman" pitchFamily="18" charset="0"/>
                <a:cs typeface="Times New Roman" pitchFamily="18" charset="0"/>
              </a:rPr>
              <a:t> 1910, </a:t>
            </a:r>
            <a:r>
              <a:rPr lang="en-US" sz="2400" dirty="0" err="1">
                <a:solidFill>
                  <a:srgbClr val="202122"/>
                </a:solidFill>
                <a:latin typeface="Times New Roman" pitchFamily="18" charset="0"/>
                <a:cs typeface="Times New Roman" pitchFamily="18" charset="0"/>
              </a:rPr>
              <a:t>mất</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năm</a:t>
            </a:r>
            <a:r>
              <a:rPr lang="en-US" sz="2400" dirty="0">
                <a:solidFill>
                  <a:srgbClr val="202122"/>
                </a:solidFill>
                <a:latin typeface="Times New Roman" pitchFamily="18" charset="0"/>
                <a:cs typeface="Times New Roman" pitchFamily="18" charset="0"/>
              </a:rPr>
              <a:t> </a:t>
            </a:r>
            <a:r>
              <a:rPr lang="en-US" sz="2400" dirty="0">
                <a:latin typeface="Times New Roman" pitchFamily="18" charset="0"/>
                <a:cs typeface="Times New Roman" pitchFamily="18" charset="0"/>
              </a:rPr>
              <a:t>1942</a:t>
            </a:r>
          </a:p>
          <a:p>
            <a:pPr marL="30163" algn="just">
              <a:spcAft>
                <a:spcPts val="1200"/>
              </a:spcAft>
            </a:pP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Quê</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gốc</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Hà</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Nội</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thuở</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nhỏ</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sống</a:t>
            </a:r>
            <a:r>
              <a:rPr lang="en-US" sz="2400" b="1" dirty="0">
                <a:solidFill>
                  <a:srgbClr val="202122"/>
                </a:solidFill>
                <a:latin typeface="Times New Roman" pitchFamily="18" charset="0"/>
                <a:cs typeface="Times New Roman" pitchFamily="18" charset="0"/>
              </a:rPr>
              <a:t> ở </a:t>
            </a:r>
            <a:r>
              <a:rPr lang="en-US" sz="2400" b="1" dirty="0" err="1">
                <a:solidFill>
                  <a:srgbClr val="202122"/>
                </a:solidFill>
                <a:latin typeface="Times New Roman" pitchFamily="18" charset="0"/>
                <a:cs typeface="Times New Roman" pitchFamily="18" charset="0"/>
              </a:rPr>
              <a:t>quê</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ngoại</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Hải</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Dương</a:t>
            </a:r>
            <a:endParaRPr lang="en-US" sz="2400" dirty="0">
              <a:latin typeface="Times New Roman" pitchFamily="18" charset="0"/>
              <a:cs typeface="Times New Roman" pitchFamily="18" charset="0"/>
            </a:endParaRPr>
          </a:p>
          <a:p>
            <a:pPr marL="30163" algn="just">
              <a:spcAft>
                <a:spcPts val="1200"/>
              </a:spcAft>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là</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nhà</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văn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thành</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công</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với</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thể</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loại</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truyện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ngắn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phong</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cách</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viết</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văn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bình</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dị</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giàu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cảm</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xúc</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và</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đậm</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chất</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thơ</a:t>
            </a:r>
            <a:r>
              <a:rPr lang="en-US" sz="2400" dirty="0">
                <a:solidFill>
                  <a:srgbClr val="202122"/>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30163" algn="just">
              <a:spcAft>
                <a:spcPts val="1200"/>
              </a:spcAft>
            </a:pP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Tác</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phẩm</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tiêu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biểu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Gió</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lạnh</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đầu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mùa</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Cô</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hàng</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xén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Nhà</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mẹ</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Lê</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Quê</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mẹ</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Hà</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Nội</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ba</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mươi</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sáu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phố</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phường</a:t>
            </a:r>
            <a:r>
              <a:rPr lang="en-US" sz="2400" dirty="0">
                <a:solidFill>
                  <a:srgbClr val="202122"/>
                </a:solidFill>
                <a:latin typeface="Times New Roman" pitchFamily="18" charset="0"/>
                <a:cs typeface="Times New Roman" pitchFamily="18" charset="0"/>
              </a:rPr>
              <a:t>...</a:t>
            </a:r>
            <a:r>
              <a:rPr lang="en-US" sz="2400" dirty="0" err="1">
                <a:solidFill>
                  <a:srgbClr val="202122"/>
                </a:solidFill>
                <a:latin typeface="Times New Roman" pitchFamily="18" charset="0"/>
                <a:cs typeface="Times New Roman" pitchFamily="18" charset="0"/>
              </a:rPr>
              <a:t>Các</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tác</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phẩm</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của</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ông</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ẩn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chứa</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niềm</a:t>
            </a:r>
            <a:r>
              <a:rPr lang="en-US" sz="2400" dirty="0">
                <a:solidFill>
                  <a:srgbClr val="202122"/>
                </a:solidFill>
                <a:latin typeface="Times New Roman" pitchFamily="18" charset="0"/>
                <a:cs typeface="Times New Roman" pitchFamily="18" charset="0"/>
              </a:rPr>
              <a:t> tin </a:t>
            </a:r>
            <a:r>
              <a:rPr lang="en-US" sz="2400" dirty="0" err="1">
                <a:solidFill>
                  <a:srgbClr val="202122"/>
                </a:solidFill>
                <a:latin typeface="Times New Roman" pitchFamily="18" charset="0"/>
                <a:cs typeface="Times New Roman" pitchFamily="18" charset="0"/>
              </a:rPr>
              <a:t>yêu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trân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trọng</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đối</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với</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thiên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nhiên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và</a:t>
            </a:r>
            <a:r>
              <a:rPr lang="en-US" sz="2400" dirty="0">
                <a:solidFill>
                  <a:srgbClr val="202122"/>
                </a:solidFill>
                <a:latin typeface="Times New Roman" pitchFamily="18" charset="0"/>
                <a:cs typeface="Times New Roman" pitchFamily="18" charset="0"/>
              </a:rPr>
              <a:t> con </a:t>
            </a:r>
            <a:r>
              <a:rPr lang="en-US" sz="2400" dirty="0" err="1">
                <a:solidFill>
                  <a:srgbClr val="202122"/>
                </a:solidFill>
                <a:latin typeface="Times New Roman" pitchFamily="18" charset="0"/>
                <a:cs typeface="Times New Roman" pitchFamily="18" charset="0"/>
              </a:rPr>
              <a:t>người</a:t>
            </a:r>
            <a:r>
              <a:rPr lang="en-US" sz="2400" dirty="0">
                <a:solidFill>
                  <a:srgbClr val="202122"/>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550863"/>
            <a:ext cx="3154363"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274425" cy="45545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936625" y="763588"/>
            <a:ext cx="6122988" cy="338137"/>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FF0000"/>
                </a:solidFill>
                <a:latin typeface="Times New Roman" pitchFamily="18" charset="0"/>
                <a:cs typeface="Times New Roman" pitchFamily="18" charset="0"/>
              </a:rPr>
              <a:t>II. TÁC PHẨM </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963613" y="1681163"/>
            <a:ext cx="6122987" cy="461962"/>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1. Xuất xứ:</a:t>
            </a:r>
            <a:r>
              <a:rPr lang="en-US" sz="2400" b="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2482850" y="1798638"/>
            <a:ext cx="9155113" cy="338137"/>
          </a:xfrm>
          <a:prstGeom prst="rect">
            <a:avLst/>
          </a:prstGeom>
          <a:noFill/>
          <a:ln w="9525">
            <a:noFill/>
            <a:miter lim="800000"/>
            <a:headEnd/>
            <a:tailEnd/>
          </a:ln>
        </p:spPr>
        <p:txBody>
          <a:bodyPr>
            <a:spAutoFit/>
          </a:bodyPr>
          <a:lstStyle/>
          <a:p>
            <a:pPr marL="30163" algn="just">
              <a:lnSpc>
                <a:spcPts val="1800"/>
              </a:lnSpc>
              <a:spcAft>
                <a:spcPts val="1200"/>
              </a:spcAft>
            </a:pPr>
            <a:r>
              <a:rPr lang="en-US" sz="2400" i="1">
                <a:solidFill>
                  <a:srgbClr val="000000"/>
                </a:solidFill>
                <a:latin typeface="Times New Roman" pitchFamily="18" charset="0"/>
                <a:cs typeface="Times New Roman" pitchFamily="18" charset="0"/>
              </a:rPr>
              <a:t>là tác phẩm truyện ngắn được in trong tập Gió đầu mùa năm 1937</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720725" y="2459038"/>
            <a:ext cx="6124575" cy="338137"/>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000000"/>
                </a:solidFill>
                <a:latin typeface="Times New Roman" pitchFamily="18" charset="0"/>
                <a:cs typeface="Times New Roman" pitchFamily="18" charset="0"/>
              </a:rPr>
              <a:t>2. Kể, tóm tắt </a:t>
            </a:r>
            <a:endParaRPr lang="en-US" sz="2400">
              <a:latin typeface="Times New Roman" pitchFamily="18" charset="0"/>
              <a:cs typeface="Times New Roman" pitchFamily="18" charset="0"/>
            </a:endParaRPr>
          </a:p>
        </p:txBody>
      </p:sp>
      <p:sp>
        <p:nvSpPr>
          <p:cNvPr id="15" name="TextBox 14"/>
          <p:cNvSpPr txBox="1">
            <a:spLocks noChangeArrowheads="1"/>
          </p:cNvSpPr>
          <p:nvPr/>
        </p:nvSpPr>
        <p:spPr bwMode="auto">
          <a:xfrm>
            <a:off x="814388" y="3043238"/>
            <a:ext cx="11028362" cy="2722562"/>
          </a:xfrm>
          <a:prstGeom prst="rect">
            <a:avLst/>
          </a:prstGeom>
          <a:noFill/>
          <a:ln w="9525">
            <a:noFill/>
            <a:miter lim="800000"/>
            <a:headEnd/>
            <a:tailEnd/>
          </a:ln>
        </p:spPr>
        <p:txBody>
          <a:bodyPr>
            <a:spAutoFit/>
          </a:bodyPr>
          <a:lstStyle/>
          <a:p>
            <a:pPr marL="30163" algn="just">
              <a:lnSpc>
                <a:spcPts val="1800"/>
              </a:lnSpc>
              <a:spcAft>
                <a:spcPts val="1200"/>
              </a:spcAft>
            </a:pPr>
            <a:r>
              <a:rPr lang="en-US" sz="2400">
                <a:solidFill>
                  <a:srgbClr val="000000"/>
                </a:solidFill>
                <a:latin typeface="Times New Roman" pitchFamily="18" charset="0"/>
                <a:cs typeface="Times New Roman" pitchFamily="18" charset="0"/>
              </a:rPr>
              <a:t>+ Mùa đông giá lạnh đã đến, hai chị em Sơn được mặc quần áo đẹp đẽ và ấm áp.</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 Hai chị em Sơn ra xóm chợ chơi và thấy những người bạn nghèo mặc những bộ quần áo bạc màu, nhiều chỗ vá. Đặc biệt là em Hiên chỉ có mang áo rách tả tơi, co ro chịu rét.</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 Chị Lan hăm hở về lấy áo cho Hiên, Sơn cảm thấy trong ḷòng ấm áp, vui vui.</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 Chuyện cho áo đến tai người thân, lo sợ bị mẹ mắng, hai chị em đi tìm Hiên đòi áo.</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 Mẹ Hiên sang nhà Sơn trả lại áo bông.</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 Biết hoàn cảnh của gia đình Hiên, mẹ Sơn cho mẹ Hiên mượn tiền may áo mới cho con.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1" grpId="0"/>
      <p:bldP spid="13"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6738" y="374650"/>
            <a:ext cx="11380787" cy="60706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022350" y="503238"/>
            <a:ext cx="6094413" cy="461962"/>
          </a:xfrm>
          <a:prstGeom prst="rect">
            <a:avLst/>
          </a:prstGeom>
          <a:noFill/>
          <a:ln w="9525">
            <a:noFill/>
            <a:miter lim="800000"/>
            <a:headEnd/>
            <a:tailEnd/>
          </a:ln>
        </p:spPr>
        <p:txBody>
          <a:bodyPr>
            <a:spAutoFit/>
          </a:bodyPr>
          <a:lstStyle/>
          <a:p>
            <a:pPr marL="30163" algn="just">
              <a:spcAft>
                <a:spcPts val="1200"/>
              </a:spcAft>
            </a:pPr>
            <a:r>
              <a:rPr lang="en-US" sz="2400" b="1">
                <a:latin typeface="Times New Roman" pitchFamily="18" charset="0"/>
                <a:cs typeface="Times New Roman" pitchFamily="18" charset="0"/>
              </a:rPr>
              <a:t>3. Thể loại: truyện ngắn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693738" y="1046163"/>
            <a:ext cx="11253787" cy="1878012"/>
          </a:xfrm>
          <a:prstGeom prst="rect">
            <a:avLst/>
          </a:prstGeom>
          <a:noFill/>
          <a:ln w="9525">
            <a:noFill/>
            <a:miter lim="800000"/>
            <a:headEnd/>
            <a:tailEnd/>
          </a:ln>
        </p:spPr>
        <p:txBody>
          <a:bodyPr>
            <a:spAutoFit/>
          </a:bodyPr>
          <a:lstStyle/>
          <a:p>
            <a:pPr marL="30163" algn="just">
              <a:spcAft>
                <a:spcPts val="1200"/>
              </a:spcAft>
            </a:pPr>
            <a:r>
              <a:rPr lang="en-US" sz="2400" b="1">
                <a:latin typeface="Times New Roman" pitchFamily="18" charset="0"/>
                <a:cs typeface="Times New Roman" pitchFamily="18" charset="0"/>
              </a:rPr>
              <a:t>- Phương thức biểu đạt chính</a:t>
            </a:r>
            <a:r>
              <a:rPr lang="en-US" sz="2400">
                <a:latin typeface="Times New Roman" pitchFamily="18" charset="0"/>
                <a:cs typeface="Times New Roman" pitchFamily="18" charset="0"/>
              </a:rPr>
              <a:t>: </a:t>
            </a:r>
            <a:r>
              <a:rPr lang="vi-VN" sz="2400">
                <a:solidFill>
                  <a:srgbClr val="000000"/>
                </a:solidFill>
                <a:latin typeface="Times New Roman" pitchFamily="18" charset="0"/>
                <a:cs typeface="Times New Roman" pitchFamily="18" charset="0"/>
              </a:rPr>
              <a:t>Tự sự</a:t>
            </a:r>
            <a:endParaRPr lang="en-US" sz="2400">
              <a:latin typeface="Times New Roman" pitchFamily="18" charset="0"/>
              <a:cs typeface="Times New Roman" pitchFamily="18" charset="0"/>
            </a:endParaRPr>
          </a:p>
          <a:p>
            <a:pPr marL="30163" algn="just">
              <a:spcAft>
                <a:spcPts val="1200"/>
              </a:spcAft>
            </a:pPr>
            <a:r>
              <a:rPr lang="en-US" sz="2400" b="1">
                <a:solidFill>
                  <a:srgbClr val="000000"/>
                </a:solidFill>
                <a:latin typeface="Times New Roman" pitchFamily="18" charset="0"/>
                <a:cs typeface="Times New Roman" pitchFamily="18" charset="0"/>
              </a:rPr>
              <a:t>- Ngôi kể:</a:t>
            </a:r>
            <a:r>
              <a:rPr lang="en-US" sz="2400">
                <a:solidFill>
                  <a:srgbClr val="000000"/>
                </a:solidFill>
                <a:latin typeface="Times New Roman" pitchFamily="18" charset="0"/>
                <a:cs typeface="Times New Roman" pitchFamily="18" charset="0"/>
              </a:rPr>
              <a:t> thứ ba</a:t>
            </a:r>
            <a:endParaRPr lang="en-US" sz="2400">
              <a:latin typeface="Times New Roman" pitchFamily="18" charset="0"/>
              <a:cs typeface="Times New Roman" pitchFamily="18" charset="0"/>
            </a:endParaRPr>
          </a:p>
          <a:p>
            <a:pPr marL="30163" algn="just">
              <a:spcAft>
                <a:spcPts val="1200"/>
              </a:spcAft>
            </a:pPr>
            <a:r>
              <a:rPr lang="en-US" sz="2400" b="1">
                <a:solidFill>
                  <a:srgbClr val="000000"/>
                </a:solidFill>
                <a:latin typeface="Times New Roman" pitchFamily="18" charset="0"/>
                <a:cs typeface="Times New Roman" pitchFamily="18" charset="0"/>
              </a:rPr>
              <a:t>- Nhan đề:</a:t>
            </a:r>
            <a:r>
              <a:rPr lang="en-US" sz="2400">
                <a:solidFill>
                  <a:srgbClr val="000000"/>
                </a:solidFill>
                <a:latin typeface="Times New Roman" pitchFamily="18" charset="0"/>
                <a:cs typeface="Times New Roman" pitchFamily="18" charset="0"/>
              </a:rPr>
              <a:t> gợi lên cái lạnh giá của thời tiết mùa đông, là nổi bật tình yêu thương ấm áp của tình người, đặc biệt là tình yêu thương trong sáng hồn nhiên của những đứa trẻ.</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693738" y="2895600"/>
            <a:ext cx="6092825" cy="461963"/>
          </a:xfrm>
          <a:prstGeom prst="rect">
            <a:avLst/>
          </a:prstGeom>
          <a:noFill/>
          <a:ln w="9525">
            <a:noFill/>
            <a:miter lim="800000"/>
            <a:headEnd/>
            <a:tailEnd/>
          </a:ln>
        </p:spPr>
        <p:txBody>
          <a:bodyPr>
            <a:spAutoFit/>
          </a:bodyPr>
          <a:lstStyle/>
          <a:p>
            <a:r>
              <a:rPr lang="en-US" sz="2400" b="1">
                <a:solidFill>
                  <a:srgbClr val="000000"/>
                </a:solidFill>
                <a:latin typeface="Times New Roman" pitchFamily="18" charset="0"/>
                <a:cs typeface="Times New Roman" pitchFamily="18" charset="0"/>
              </a:rPr>
              <a:t>4. </a:t>
            </a:r>
            <a:r>
              <a:rPr lang="vi-VN" sz="2400" b="1">
                <a:solidFill>
                  <a:srgbClr val="000000"/>
                </a:solidFill>
                <a:latin typeface="Times New Roman" pitchFamily="18" charset="0"/>
                <a:cs typeface="Times New Roman" pitchFamily="18" charset="0"/>
              </a:rPr>
              <a:t>Bố cục</a:t>
            </a:r>
            <a:r>
              <a:rPr lang="vi-VN" sz="2400">
                <a:solidFill>
                  <a:srgbClr val="000000"/>
                </a:solidFill>
                <a:latin typeface="Times New Roman" pitchFamily="18" charset="0"/>
                <a:cs typeface="Times New Roman" pitchFamily="18" charset="0"/>
              </a:rPr>
              <a:t>: </a:t>
            </a:r>
            <a:endParaRPr lang="en-US" sz="2400">
              <a:latin typeface="Calibri" pitchFamily="34" charset="0"/>
            </a:endParaRPr>
          </a:p>
        </p:txBody>
      </p:sp>
      <p:sp>
        <p:nvSpPr>
          <p:cNvPr id="11" name="TextBox 10"/>
          <p:cNvSpPr txBox="1">
            <a:spLocks noChangeArrowheads="1"/>
          </p:cNvSpPr>
          <p:nvPr/>
        </p:nvSpPr>
        <p:spPr bwMode="auto">
          <a:xfrm>
            <a:off x="2132013" y="2874963"/>
            <a:ext cx="6094412" cy="461962"/>
          </a:xfrm>
          <a:prstGeom prst="rect">
            <a:avLst/>
          </a:prstGeom>
          <a:noFill/>
          <a:ln w="9525">
            <a:noFill/>
            <a:miter lim="800000"/>
            <a:headEnd/>
            <a:tailEnd/>
          </a:ln>
        </p:spPr>
        <p:txBody>
          <a:bodyPr>
            <a:spAutoFit/>
          </a:bodyPr>
          <a:lstStyle/>
          <a:p>
            <a:r>
              <a:rPr lang="vi-VN" sz="2400">
                <a:solidFill>
                  <a:srgbClr val="000000"/>
                </a:solidFill>
                <a:latin typeface="Times New Roman" pitchFamily="18" charset="0"/>
                <a:cs typeface="Times New Roman" pitchFamily="18" charset="0"/>
              </a:rPr>
              <a:t>3 phần</a:t>
            </a:r>
            <a:endParaRPr lang="en-US" sz="2400">
              <a:latin typeface="Calibri" pitchFamily="34" charset="0"/>
            </a:endParaRPr>
          </a:p>
        </p:txBody>
      </p:sp>
      <p:sp>
        <p:nvSpPr>
          <p:cNvPr id="19" name="TextBox 18">
            <a:extLst/>
          </p:cNvPr>
          <p:cNvSpPr txBox="1"/>
          <p:nvPr/>
        </p:nvSpPr>
        <p:spPr>
          <a:xfrm>
            <a:off x="649288" y="3330575"/>
            <a:ext cx="11215687" cy="3046413"/>
          </a:xfrm>
          <a:prstGeom prst="rect">
            <a:avLst/>
          </a:prstGeom>
          <a:noFill/>
        </p:spPr>
        <p:txBody>
          <a:bodyPr>
            <a:spAutoFit/>
          </a:bodyPr>
          <a:lstStyle/>
          <a:p>
            <a:pPr algn="just"/>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Phần</a:t>
            </a:r>
            <a:r>
              <a:rPr lang="vi-VN" sz="2400" b="1">
                <a:latin typeface="Times New Roman" pitchFamily="18" charset="0"/>
                <a:cs typeface="Times New Roman" pitchFamily="18" charset="0"/>
              </a:rPr>
              <a:t> 1</a:t>
            </a: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Từ đầu đến: </a:t>
            </a:r>
            <a:r>
              <a:rPr lang="fr-FR" sz="2400" i="1">
                <a:latin typeface="Times New Roman" pitchFamily="18" charset="0"/>
                <a:cs typeface="Times New Roman" pitchFamily="18" charset="0"/>
              </a:rPr>
              <a:t>“mẹ hơi rơm rớm nước mắt</a:t>
            </a:r>
            <a:r>
              <a:rPr lang="fr-FR" sz="2400">
                <a:latin typeface="Times New Roman" pitchFamily="18" charset="0"/>
                <a:cs typeface="Times New Roman" pitchFamily="18" charset="0"/>
              </a:rPr>
              <a:t> ”: Cảm xúc của Sơn về thiên nhiên, cảnh vật vào buổi sáng khi gió lạnh tràn về.</a:t>
            </a:r>
            <a:endParaRPr lang="en-US" sz="2400">
              <a:latin typeface="Times New Roman" pitchFamily="18" charset="0"/>
              <a:cs typeface="Times New Roman" pitchFamily="18" charset="0"/>
            </a:endParaRPr>
          </a:p>
          <a:p>
            <a:pPr algn="just"/>
            <a:r>
              <a:rPr lang="en-US" sz="2400">
                <a:latin typeface="Times New Roman" pitchFamily="18" charset="0"/>
                <a:cs typeface="Times New Roman" pitchFamily="18" charset="0"/>
              </a:rPr>
              <a:t>+</a:t>
            </a:r>
            <a:r>
              <a:rPr lang="en-US" sz="2400" b="1">
                <a:latin typeface="Times New Roman" pitchFamily="18" charset="0"/>
                <a:cs typeface="Times New Roman" pitchFamily="18" charset="0"/>
              </a:rPr>
              <a:t> Phần 2: </a:t>
            </a:r>
            <a:r>
              <a:rPr lang="en-US" sz="2400">
                <a:latin typeface="Times New Roman" pitchFamily="18" charset="0"/>
                <a:cs typeface="Times New Roman" pitchFamily="18" charset="0"/>
              </a:rPr>
              <a:t>Tiếp theo đến</a:t>
            </a:r>
            <a:r>
              <a:rPr lang="fr-FR" sz="2400">
                <a:latin typeface="Times New Roman" pitchFamily="18" charset="0"/>
                <a:cs typeface="Times New Roman" pitchFamily="18" charset="0"/>
              </a:rPr>
              <a:t> “</a:t>
            </a:r>
            <a:r>
              <a:rPr lang="fr-FR" sz="2400" i="1">
                <a:latin typeface="Times New Roman" pitchFamily="18" charset="0"/>
                <a:cs typeface="Times New Roman" pitchFamily="18" charset="0"/>
              </a:rPr>
              <a:t>ấm áp, vui vui”:</a:t>
            </a:r>
            <a:r>
              <a:rPr lang="fr-FR" sz="2400">
                <a:latin typeface="Times New Roman" pitchFamily="18" charset="0"/>
                <a:cs typeface="Times New Roman" pitchFamily="18" charset="0"/>
              </a:rPr>
              <a:t> Thái độ, cảm xúc của chị em Sơn với các bạn nhỏ, và quyết định của chị em Sơn.</a:t>
            </a:r>
            <a:endParaRPr lang="en-US" sz="2400">
              <a:latin typeface="Times New Roman" pitchFamily="18" charset="0"/>
              <a:cs typeface="Times New Roman" pitchFamily="18" charset="0"/>
            </a:endParaRPr>
          </a:p>
          <a:p>
            <a:pPr algn="just"/>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Phần 3</a:t>
            </a:r>
            <a:r>
              <a:rPr lang="en-US" sz="2400">
                <a:latin typeface="Times New Roman" pitchFamily="18" charset="0"/>
                <a:cs typeface="Times New Roman" pitchFamily="18" charset="0"/>
              </a:rPr>
              <a:t> (còn lại): Hành động và cách cư xử của</a:t>
            </a:r>
          </a:p>
          <a:p>
            <a:pPr algn="just"/>
            <a:r>
              <a:rPr lang="en-US" sz="2400">
                <a:latin typeface="Times New Roman" pitchFamily="18" charset="0"/>
                <a:cs typeface="Times New Roman" pitchFamily="18" charset="0"/>
              </a:rPr>
              <a:t>những người mẹ trước việc làm của các con.</a:t>
            </a:r>
          </a:p>
          <a:p>
            <a:pPr algn="just">
              <a:spcAft>
                <a:spcPts val="1200"/>
              </a:spcAft>
            </a:pPr>
            <a:r>
              <a:rPr lang="en-US" sz="2400">
                <a:solidFill>
                  <a:srgbClr val="000000"/>
                </a:solidFill>
                <a:latin typeface="Times New Roman" pitchFamily="18" charset="0"/>
                <a:cs typeface="Times New Roman" pitchFamily="18" charset="0"/>
              </a:rPr>
              <a:t>- Nhan đề: gợi lên cái lạnh giá của thời tiết mùa đông, là nổi bật tình yêu thương ấm áp của tình người, đặc biệt là tình yêu thương trong sáng hồn nhiên của những đứa trẻ.</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barn(inVertical)">
                                      <p:cBhvr>
                                        <p:cTn id="30" dur="500"/>
                                        <p:tgtEl>
                                          <p:spTgt spid="1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9">
                                            <p:txEl>
                                              <p:pRg st="1" end="1"/>
                                            </p:txEl>
                                          </p:spTgt>
                                        </p:tgtEl>
                                        <p:attrNameLst>
                                          <p:attrName>style.visibility</p:attrName>
                                        </p:attrNameLst>
                                      </p:cBhvr>
                                      <p:to>
                                        <p:strVal val="visible"/>
                                      </p:to>
                                    </p:set>
                                    <p:animEffect transition="in" filter="barn(inVertical)">
                                      <p:cBhvr>
                                        <p:cTn id="35" dur="500"/>
                                        <p:tgtEl>
                                          <p:spTgt spid="19">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9">
                                            <p:txEl>
                                              <p:pRg st="2" end="2"/>
                                            </p:txEl>
                                          </p:spTgt>
                                        </p:tgtEl>
                                        <p:attrNameLst>
                                          <p:attrName>style.visibility</p:attrName>
                                        </p:attrNameLst>
                                      </p:cBhvr>
                                      <p:to>
                                        <p:strVal val="visible"/>
                                      </p:to>
                                    </p:set>
                                    <p:animEffect transition="in" filter="barn(inVertical)">
                                      <p:cBhvr>
                                        <p:cTn id="40" dur="500"/>
                                        <p:tgtEl>
                                          <p:spTgt spid="19">
                                            <p:txEl>
                                              <p:pRg st="2" end="2"/>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19">
                                            <p:txEl>
                                              <p:pRg st="3" end="3"/>
                                            </p:txEl>
                                          </p:spTgt>
                                        </p:tgtEl>
                                        <p:attrNameLst>
                                          <p:attrName>style.visibility</p:attrName>
                                        </p:attrNameLst>
                                      </p:cBhvr>
                                      <p:to>
                                        <p:strVal val="visible"/>
                                      </p:to>
                                    </p:set>
                                    <p:animEffect transition="in" filter="barn(inVertical)">
                                      <p:cBhvr>
                                        <p:cTn id="43" dur="500"/>
                                        <p:tgtEl>
                                          <p:spTgt spid="19">
                                            <p:txEl>
                                              <p:pRg st="3" end="3"/>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19">
                                            <p:txEl>
                                              <p:pRg st="4" end="4"/>
                                            </p:txEl>
                                          </p:spTgt>
                                        </p:tgtEl>
                                        <p:attrNameLst>
                                          <p:attrName>style.visibility</p:attrName>
                                        </p:attrNameLst>
                                      </p:cBhvr>
                                      <p:to>
                                        <p:strVal val="visible"/>
                                      </p:to>
                                    </p:set>
                                    <p:animEffect transition="in" filter="barn(inVertical)">
                                      <p:cBhvr>
                                        <p:cTn id="46"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92125" y="531814"/>
            <a:ext cx="11245850" cy="50974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63613" y="692150"/>
            <a:ext cx="6092825" cy="461963"/>
          </a:xfrm>
          <a:prstGeom prst="rect">
            <a:avLst/>
          </a:prstGeom>
          <a:noFill/>
          <a:ln w="9525">
            <a:noFill/>
            <a:miter lim="800000"/>
            <a:headEnd/>
            <a:tailEnd/>
          </a:ln>
        </p:spPr>
        <p:txBody>
          <a:bodyPr>
            <a:spAutoFit/>
          </a:bodyPr>
          <a:lstStyle/>
          <a:p>
            <a:pPr>
              <a:lnSpc>
                <a:spcPct val="107000"/>
              </a:lnSpc>
              <a:spcAft>
                <a:spcPts val="1200"/>
              </a:spcAft>
            </a:pPr>
            <a:r>
              <a:rPr lang="en-US" sz="2400" b="1">
                <a:latin typeface="Times New Roman" pitchFamily="18" charset="0"/>
                <a:cs typeface="Times New Roman" pitchFamily="18" charset="0"/>
              </a:rPr>
              <a:t>5. Giá trị:</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492125" y="1222375"/>
            <a:ext cx="6092825" cy="338138"/>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000000"/>
                </a:solidFill>
                <a:latin typeface="Times New Roman" pitchFamily="18" charset="0"/>
                <a:cs typeface="Times New Roman" pitchFamily="18" charset="0"/>
              </a:rPr>
              <a:t>a</a:t>
            </a:r>
            <a:r>
              <a:rPr lang="vi-VN" sz="2400" b="1">
                <a:solidFill>
                  <a:srgbClr val="000000"/>
                </a:solidFill>
                <a:latin typeface="Times New Roman" pitchFamily="18" charset="0"/>
                <a:cs typeface="Times New Roman" pitchFamily="18" charset="0"/>
              </a:rPr>
              <a:t>.</a:t>
            </a:r>
            <a:r>
              <a:rPr lang="en-US" sz="2400" b="1">
                <a:solidFill>
                  <a:srgbClr val="000000"/>
                </a:solidFill>
                <a:latin typeface="Times New Roman" pitchFamily="18" charset="0"/>
                <a:cs typeface="Times New Roman" pitchFamily="18" charset="0"/>
              </a:rPr>
              <a:t> Đặc sắc n</a:t>
            </a:r>
            <a:r>
              <a:rPr lang="vi-VN" sz="2400" b="1">
                <a:solidFill>
                  <a:srgbClr val="000000"/>
                </a:solidFill>
                <a:latin typeface="Times New Roman" pitchFamily="18" charset="0"/>
                <a:cs typeface="Times New Roman" pitchFamily="18" charset="0"/>
              </a:rPr>
              <a:t>ghệ thuật</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492125" y="1636713"/>
            <a:ext cx="11207750" cy="1708150"/>
          </a:xfrm>
          <a:prstGeom prst="rect">
            <a:avLst/>
          </a:prstGeom>
          <a:noFill/>
          <a:ln w="9525">
            <a:noFill/>
            <a:miter lim="800000"/>
            <a:headEnd/>
            <a:tailEnd/>
          </a:ln>
        </p:spPr>
        <p:txBody>
          <a:bodyPr>
            <a:spAutoFit/>
          </a:bodyPr>
          <a:lstStyle/>
          <a:p>
            <a:pPr marL="30163" algn="just">
              <a:lnSpc>
                <a:spcPts val="1800"/>
              </a:lnSpc>
              <a:spcAft>
                <a:spcPts val="1200"/>
              </a:spcAft>
            </a:pPr>
            <a:r>
              <a:rPr lang="en-US" sz="2400">
                <a:solidFill>
                  <a:srgbClr val="000000"/>
                </a:solidFill>
                <a:latin typeface="Times New Roman" pitchFamily="18" charset="0"/>
                <a:cs typeface="Times New Roman" pitchFamily="18" charset="0"/>
              </a:rPr>
              <a:t>- Cách kể chuyện  nhẹ nhàng, tinh tế, theo dòng cảm xúc của nhân vật.</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 Nhân vật được xây dựng qua nhiều phương diện như hành động, lời nói nhưng chủ yếu qua từng cảm xúc, tâm trạng về chuyển biến của thiên nhiên, cảnh vật, sự việc...</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 Kết hợp kể và miêu tả cảnh thiên nhiên đặc sắc.</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 Tình huống đặc sắc, có những chi tiết truyện giàu ý nghĩa.</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647700" y="3578225"/>
            <a:ext cx="6094413" cy="338138"/>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000000"/>
                </a:solidFill>
                <a:latin typeface="Times New Roman" pitchFamily="18" charset="0"/>
                <a:cs typeface="Times New Roman" pitchFamily="18" charset="0"/>
              </a:rPr>
              <a:t>b</a:t>
            </a:r>
            <a:r>
              <a:rPr lang="vi-VN" sz="2400" b="1">
                <a:solidFill>
                  <a:srgbClr val="000000"/>
                </a:solidFill>
                <a:latin typeface="Times New Roman" pitchFamily="18" charset="0"/>
                <a:cs typeface="Times New Roman" pitchFamily="18" charset="0"/>
              </a:rPr>
              <a:t>. Nội dung</a:t>
            </a:r>
            <a:r>
              <a:rPr lang="en-US" sz="2400" b="1">
                <a:solidFill>
                  <a:srgbClr val="000000"/>
                </a:solidFill>
                <a:latin typeface="Times New Roman" pitchFamily="18" charset="0"/>
                <a:cs typeface="Times New Roman" pitchFamily="18" charset="0"/>
              </a:rPr>
              <a:t>, ý nghĩa</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492125" y="4021138"/>
            <a:ext cx="11245850" cy="1200150"/>
          </a:xfrm>
          <a:prstGeom prst="rect">
            <a:avLst/>
          </a:prstGeom>
          <a:noFill/>
          <a:ln w="9525">
            <a:noFill/>
            <a:miter lim="800000"/>
            <a:headEnd/>
            <a:tailEnd/>
          </a:ln>
        </p:spPr>
        <p:txBody>
          <a:bodyPr>
            <a:spAutoFit/>
          </a:bodyPr>
          <a:lstStyle/>
          <a:p>
            <a:r>
              <a:rPr lang="en-US" sz="2400">
                <a:solidFill>
                  <a:srgbClr val="0D0D0D"/>
                </a:solidFill>
                <a:latin typeface="Times New Roman" pitchFamily="18" charset="0"/>
                <a:ea typeface="MS Mincho" pitchFamily="49" charset="-128"/>
              </a:rPr>
              <a:t>-  Ca ngợi tình yêu thương chia sẻ ấm áp, trong trẻo của con người với con người, đặc biệt tình yêu thương vô tư của trẻ thơ.</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Ẩn chứa niềm tin yêu, trân trọng của tác giả đối với con người.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81025" y="230188"/>
            <a:ext cx="6092825" cy="630237"/>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dirty="0">
              <a:latin typeface="Times New Roman" pitchFamily="18" charset="0"/>
              <a:cs typeface="Times New Roman" pitchFamily="18" charset="0"/>
            </a:endParaRPr>
          </a:p>
        </p:txBody>
      </p:sp>
      <p:sp>
        <p:nvSpPr>
          <p:cNvPr id="5" name="Rounded Rectangle 10"/>
          <p:cNvSpPr>
            <a:spLocks noChangeArrowheads="1"/>
          </p:cNvSpPr>
          <p:nvPr/>
        </p:nvSpPr>
        <p:spPr bwMode="auto">
          <a:xfrm>
            <a:off x="212725" y="1082675"/>
            <a:ext cx="11630025" cy="55848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212725" y="276225"/>
            <a:ext cx="6827838" cy="482600"/>
          </a:xfrm>
          <a:prstGeom prst="rect">
            <a:avLst/>
          </a:prstGeom>
          <a:noFill/>
          <a:ln w="9525">
            <a:noFill/>
            <a:miter lim="800000"/>
            <a:headEnd/>
            <a:tailEnd/>
          </a:ln>
        </p:spPr>
        <p:txBody>
          <a:bodyPr>
            <a:spAutoFit/>
          </a:bodyPr>
          <a:lstStyle/>
          <a:p>
            <a:pPr marL="457200">
              <a:lnSpc>
                <a:spcPct val="115000"/>
              </a:lnSpc>
              <a:spcAft>
                <a:spcPts val="1000"/>
              </a:spcAft>
            </a:pPr>
            <a:r>
              <a:rPr lang="pt-BR" sz="2400" b="1">
                <a:solidFill>
                  <a:srgbClr val="FF0000"/>
                </a:solidFill>
                <a:latin typeface="Times New Roman" pitchFamily="18" charset="0"/>
                <a:cs typeface="Times New Roman" pitchFamily="18" charset="0"/>
              </a:rPr>
              <a:t>III. </a:t>
            </a:r>
            <a:r>
              <a:rPr lang="en-US" sz="2400" b="1">
                <a:solidFill>
                  <a:srgbClr val="FF0000"/>
                </a:solidFill>
                <a:latin typeface="Times New Roman" pitchFamily="18" charset="0"/>
                <a:cs typeface="Times New Roman" pitchFamily="18" charset="0"/>
              </a:rPr>
              <a:t>ĐỊNH HƯỚNG PHÂN TÍCH VĂN BẢN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1001713" y="1085850"/>
            <a:ext cx="6094412" cy="484188"/>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00000"/>
                </a:solidFill>
                <a:latin typeface="Times New Roman" pitchFamily="18" charset="0"/>
                <a:cs typeface="Times New Roman" pitchFamily="18" charset="0"/>
              </a:rPr>
              <a:t>1. Dàn ý:</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212725" y="1582738"/>
            <a:ext cx="6094413" cy="461962"/>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1.1. Nêu vấn đề: </a:t>
            </a:r>
            <a:endParaRPr lang="en-US" sz="2400">
              <a:latin typeface="Calibri" pitchFamily="34" charset="0"/>
            </a:endParaRPr>
          </a:p>
        </p:txBody>
      </p:sp>
      <p:sp>
        <p:nvSpPr>
          <p:cNvPr id="11" name="TextBox 10"/>
          <p:cNvSpPr txBox="1">
            <a:spLocks noChangeArrowheads="1"/>
          </p:cNvSpPr>
          <p:nvPr/>
        </p:nvSpPr>
        <p:spPr bwMode="auto">
          <a:xfrm>
            <a:off x="2462213" y="1563688"/>
            <a:ext cx="9266237" cy="460375"/>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giới thiệu tác giả, văn bản, và vấn đề bàn luận của văn bản.</a:t>
            </a:r>
            <a:endParaRPr lang="en-US" sz="2400">
              <a:latin typeface="Calibri" pitchFamily="34" charset="0"/>
            </a:endParaRPr>
          </a:p>
        </p:txBody>
      </p:sp>
      <p:sp>
        <p:nvSpPr>
          <p:cNvPr id="13" name="TextBox 12"/>
          <p:cNvSpPr txBox="1">
            <a:spLocks noChangeArrowheads="1"/>
          </p:cNvSpPr>
          <p:nvPr/>
        </p:nvSpPr>
        <p:spPr bwMode="auto">
          <a:xfrm>
            <a:off x="212725" y="2065338"/>
            <a:ext cx="6094413" cy="482600"/>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00000"/>
                </a:solidFill>
                <a:latin typeface="Times New Roman" pitchFamily="18" charset="0"/>
                <a:cs typeface="Times New Roman" pitchFamily="18" charset="0"/>
              </a:rPr>
              <a:t>1.2. Giải quyết vấn đề:</a:t>
            </a:r>
            <a:endParaRPr lang="en-US" sz="2400">
              <a:latin typeface="Times New Roman" pitchFamily="18" charset="0"/>
              <a:cs typeface="Times New Roman" pitchFamily="18" charset="0"/>
            </a:endParaRPr>
          </a:p>
        </p:txBody>
      </p:sp>
      <p:sp>
        <p:nvSpPr>
          <p:cNvPr id="15" name="TextBox 14"/>
          <p:cNvSpPr txBox="1">
            <a:spLocks noChangeArrowheads="1"/>
          </p:cNvSpPr>
          <p:nvPr/>
        </p:nvSpPr>
        <p:spPr bwMode="auto">
          <a:xfrm>
            <a:off x="212725" y="2584450"/>
            <a:ext cx="11261725"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B1: Khái quát về văn bản: </a:t>
            </a:r>
            <a:r>
              <a:rPr lang="en-US" sz="2400">
                <a:latin typeface="Times New Roman" pitchFamily="18" charset="0"/>
                <a:cs typeface="Times New Roman" pitchFamily="18" charset="0"/>
              </a:rPr>
              <a:t>chủ đề, thể loại, ngôi kể, bố cục văn bản, chủ đề, nhân vật</a:t>
            </a:r>
            <a:endParaRPr lang="en-US" sz="2400">
              <a:latin typeface="Calibri" pitchFamily="34" charset="0"/>
            </a:endParaRPr>
          </a:p>
        </p:txBody>
      </p:sp>
      <p:sp>
        <p:nvSpPr>
          <p:cNvPr id="17" name="TextBox 16"/>
          <p:cNvSpPr txBox="1">
            <a:spLocks noChangeArrowheads="1"/>
          </p:cNvSpPr>
          <p:nvPr/>
        </p:nvSpPr>
        <p:spPr bwMode="auto">
          <a:xfrm>
            <a:off x="212725" y="3071813"/>
            <a:ext cx="11261725" cy="461962"/>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B2: Phân tích nội dung – nghệ thuật của văn bản theo luận điểm:</a:t>
            </a:r>
            <a:endParaRPr lang="en-US" sz="2400">
              <a:latin typeface="Calibri" pitchFamily="34" charset="0"/>
            </a:endParaRPr>
          </a:p>
        </p:txBody>
      </p:sp>
      <p:sp>
        <p:nvSpPr>
          <p:cNvPr id="19" name="TextBox 18"/>
          <p:cNvSpPr txBox="1">
            <a:spLocks noChangeArrowheads="1"/>
          </p:cNvSpPr>
          <p:nvPr/>
        </p:nvSpPr>
        <p:spPr bwMode="auto">
          <a:xfrm>
            <a:off x="349250" y="3582988"/>
            <a:ext cx="6094413" cy="461962"/>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ea typeface="MS Mincho" pitchFamily="49" charset="-128"/>
              </a:rPr>
              <a:t>a. Nhân vật Sơn </a:t>
            </a:r>
            <a:endParaRPr lang="en-US" sz="2400">
              <a:latin typeface="Times New Roman" pitchFamily="18" charset="0"/>
              <a:cs typeface="Times New Roman" pitchFamily="18" charset="0"/>
            </a:endParaRPr>
          </a:p>
        </p:txBody>
      </p:sp>
      <p:sp>
        <p:nvSpPr>
          <p:cNvPr id="21" name="TextBox 20"/>
          <p:cNvSpPr txBox="1">
            <a:spLocks noChangeArrowheads="1"/>
          </p:cNvSpPr>
          <p:nvPr/>
        </p:nvSpPr>
        <p:spPr bwMode="auto">
          <a:xfrm>
            <a:off x="212725" y="4159250"/>
            <a:ext cx="6094413" cy="461963"/>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ea typeface="MS Mincho" pitchFamily="49" charset="-128"/>
              </a:rPr>
              <a:t>* Cảm xúc của Sơn vào buổi sáng chớm đông </a:t>
            </a:r>
            <a:endParaRPr lang="en-US" sz="2400">
              <a:latin typeface="Times New Roman" pitchFamily="18" charset="0"/>
              <a:cs typeface="Times New Roman" pitchFamily="18" charset="0"/>
            </a:endParaRPr>
          </a:p>
        </p:txBody>
      </p:sp>
      <p:sp>
        <p:nvSpPr>
          <p:cNvPr id="23" name="TextBox 22"/>
          <p:cNvSpPr txBox="1">
            <a:spLocks noChangeArrowheads="1"/>
          </p:cNvSpPr>
          <p:nvPr/>
        </p:nvSpPr>
        <p:spPr bwMode="auto">
          <a:xfrm>
            <a:off x="204788" y="4667250"/>
            <a:ext cx="6092825" cy="461963"/>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ea typeface="MS Mincho" pitchFamily="49" charset="-128"/>
              </a:rPr>
              <a:t>- Về bức tranh thiên nhiên và cảnh vật </a:t>
            </a:r>
            <a:endParaRPr lang="en-US" sz="2400">
              <a:latin typeface="Times New Roman" pitchFamily="18" charset="0"/>
              <a:cs typeface="Times New Roman" pitchFamily="18" charset="0"/>
            </a:endParaRPr>
          </a:p>
        </p:txBody>
      </p:sp>
      <p:sp>
        <p:nvSpPr>
          <p:cNvPr id="25" name="TextBox 24"/>
          <p:cNvSpPr txBox="1">
            <a:spLocks noChangeArrowheads="1"/>
          </p:cNvSpPr>
          <p:nvPr/>
        </p:nvSpPr>
        <p:spPr bwMode="auto">
          <a:xfrm>
            <a:off x="639763" y="5097463"/>
            <a:ext cx="11088687" cy="1570037"/>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Trời đang ấm, chỉ qua một đêm mưa rào, bỗng gió rét thổi về. Ai cũng tưởng như đang ở giữa mùa đông rét mướt. Sơn </a:t>
            </a:r>
            <a:r>
              <a:rPr lang="en-US" sz="2400" i="1">
                <a:solidFill>
                  <a:srgbClr val="000000"/>
                </a:solidFill>
                <a:latin typeface="Times New Roman" pitchFamily="18" charset="0"/>
                <a:cs typeface="Times New Roman" pitchFamily="18" charset="0"/>
              </a:rPr>
              <a:t>“tung chăn tỉnh dậy”.</a:t>
            </a:r>
            <a:r>
              <a:rPr lang="en-US" sz="2400">
                <a:solidFill>
                  <a:srgbClr val="000000"/>
                </a:solidFill>
                <a:latin typeface="Times New Roman" pitchFamily="18" charset="0"/>
                <a:cs typeface="Times New Roman" pitchFamily="18" charset="0"/>
              </a:rPr>
              <a:t> Em nhìn ra ngoài sân, nghe </a:t>
            </a:r>
            <a:r>
              <a:rPr lang="en-US" sz="2400" i="1">
                <a:solidFill>
                  <a:srgbClr val="000000"/>
                </a:solidFill>
                <a:latin typeface="Times New Roman" pitchFamily="18" charset="0"/>
                <a:cs typeface="Times New Roman" pitchFamily="18" charset="0"/>
              </a:rPr>
              <a:t>“gió vi vu…”,</a:t>
            </a:r>
            <a:r>
              <a:rPr lang="en-US" sz="2400">
                <a:solidFill>
                  <a:srgbClr val="000000"/>
                </a:solidFill>
                <a:latin typeface="Times New Roman" pitchFamily="18" charset="0"/>
                <a:cs typeface="Times New Roman" pitchFamily="18" charset="0"/>
              </a:rPr>
              <a:t> âm thanh xào xạc của những chiếc lá khô. Những khóm lan </a:t>
            </a:r>
            <a:r>
              <a:rPr lang="en-US" sz="2400" i="1">
                <a:solidFill>
                  <a:srgbClr val="000000"/>
                </a:solidFill>
                <a:latin typeface="Times New Roman" pitchFamily="18" charset="0"/>
                <a:cs typeface="Times New Roman" pitchFamily="18" charset="0"/>
              </a:rPr>
              <a:t>“lá rung động và hình như sắt lại vì rét”...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arn(inVertical)">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arn(inVertical)">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arn(inVertical)">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P spid="13" grpId="0"/>
      <p:bldP spid="15" grpId="0"/>
      <p:bldP spid="17" grpId="0"/>
      <p:bldP spid="19" grpId="0"/>
      <p:bldP spid="21" grpId="0"/>
      <p:bldP spid="23"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71475" y="411163"/>
            <a:ext cx="11471275" cy="6259512"/>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44525" y="417513"/>
            <a:ext cx="6138863" cy="581025"/>
          </a:xfrm>
          <a:prstGeom prst="rect">
            <a:avLst/>
          </a:prstGeom>
          <a:noFill/>
          <a:ln w="9525">
            <a:noFill/>
            <a:miter lim="800000"/>
            <a:headEnd/>
            <a:tailEnd/>
          </a:ln>
        </p:spPr>
        <p:txBody>
          <a:bodyPr>
            <a:spAutoFit/>
          </a:bodyPr>
          <a:lstStyle/>
          <a:p>
            <a:pPr>
              <a:lnSpc>
                <a:spcPct val="150000"/>
              </a:lnSpc>
            </a:pPr>
            <a:r>
              <a:rPr lang="en-US" sz="2400" b="1">
                <a:solidFill>
                  <a:srgbClr val="000000"/>
                </a:solidFill>
                <a:latin typeface="Times New Roman" pitchFamily="18" charset="0"/>
                <a:cs typeface="Times New Roman" pitchFamily="18" charset="0"/>
              </a:rPr>
              <a:t>- Cuộc sống của gia đình Sơn:</a:t>
            </a: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525463" y="979488"/>
            <a:ext cx="11163300" cy="2795587"/>
          </a:xfrm>
          <a:prstGeom prst="rect">
            <a:avLst/>
          </a:prstGeom>
          <a:noFill/>
          <a:ln w="9525">
            <a:noFill/>
            <a:miter lim="800000"/>
            <a:headEnd/>
            <a:tailEnd/>
          </a:ln>
        </p:spPr>
        <p:txBody>
          <a:bodyPr>
            <a:spAutoFit/>
          </a:bodyPr>
          <a:lstStyle/>
          <a:p>
            <a:pPr>
              <a:lnSpc>
                <a:spcPct val="150000"/>
              </a:lnSpc>
            </a:pPr>
            <a:r>
              <a:rPr lang="en-US" sz="2400">
                <a:solidFill>
                  <a:srgbClr val="000000"/>
                </a:solidFill>
                <a:latin typeface="Times New Roman" pitchFamily="18" charset="0"/>
                <a:cs typeface="Times New Roman" pitchFamily="18" charset="0"/>
              </a:rPr>
              <a:t>+ Hành động săn sóc của mẹ  </a:t>
            </a:r>
            <a:endParaRPr lang="en-US" sz="2400">
              <a:latin typeface="Times New Roman" pitchFamily="18" charset="0"/>
              <a:cs typeface="Times New Roman" pitchFamily="18" charset="0"/>
            </a:endParaRPr>
          </a:p>
          <a:p>
            <a:pPr>
              <a:lnSpc>
                <a:spcPct val="150000"/>
              </a:lnSpc>
            </a:pPr>
            <a:r>
              <a:rPr lang="en-US" sz="2400">
                <a:solidFill>
                  <a:srgbClr val="000000"/>
                </a:solidFill>
                <a:latin typeface="Times New Roman" pitchFamily="18" charset="0"/>
                <a:cs typeface="Times New Roman" pitchFamily="18" charset="0"/>
              </a:rPr>
              <a:t>+ Chị Lan lấy áo cho em áo ấm; </a:t>
            </a:r>
            <a:endParaRPr lang="en-US" sz="2400">
              <a:latin typeface="Times New Roman" pitchFamily="18" charset="0"/>
              <a:cs typeface="Times New Roman" pitchFamily="18" charset="0"/>
            </a:endParaRPr>
          </a:p>
          <a:p>
            <a:pPr>
              <a:lnSpc>
                <a:spcPct val="150000"/>
              </a:lnSpc>
            </a:pPr>
            <a:r>
              <a:rPr lang="en-US" sz="2400">
                <a:solidFill>
                  <a:srgbClr val="000000"/>
                </a:solidFill>
                <a:latin typeface="Times New Roman" pitchFamily="18" charset="0"/>
                <a:cs typeface="Times New Roman" pitchFamily="18" charset="0"/>
              </a:rPr>
              <a:t>+ Trang phục: áo dạ đỏ lẫn áo vệ sinh, áo vải thâm bân ngoài.</a:t>
            </a:r>
            <a:endParaRPr lang="en-US" sz="2400">
              <a:latin typeface="Times New Roman" pitchFamily="18" charset="0"/>
              <a:cs typeface="Times New Roman" pitchFamily="18" charset="0"/>
            </a:endParaRPr>
          </a:p>
          <a:p>
            <a:pPr>
              <a:lnSpc>
                <a:spcPct val="150000"/>
              </a:lnSpc>
            </a:pPr>
            <a:r>
              <a:rPr lang="en-US" sz="2400">
                <a:solidFill>
                  <a:srgbClr val="000000"/>
                </a:solidFill>
                <a:latin typeface="Times New Roman" pitchFamily="18" charset="0"/>
                <a:cs typeface="Times New Roman" pitchFamily="18" charset="0"/>
              </a:rPr>
              <a:t>Sơn cảm nhận được sự biến đổi của thiên nhiên, cảnh vật khi bước vào mùa đông. Sơn còn cảm nhận được không khí ấm áp, tình yêu thương của mẹ, của vú già</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349250" y="3625850"/>
            <a:ext cx="9039225" cy="581025"/>
          </a:xfrm>
          <a:prstGeom prst="rect">
            <a:avLst/>
          </a:prstGeom>
          <a:noFill/>
          <a:ln w="9525">
            <a:noFill/>
            <a:miter lim="800000"/>
            <a:headEnd/>
            <a:tailEnd/>
          </a:ln>
        </p:spPr>
        <p:txBody>
          <a:bodyPr>
            <a:spAutoFit/>
          </a:bodyPr>
          <a:lstStyle/>
          <a:p>
            <a:pPr>
              <a:lnSpc>
                <a:spcPct val="150000"/>
              </a:lnSpc>
            </a:pPr>
            <a:r>
              <a:rPr lang="en-US" sz="2400" b="1">
                <a:solidFill>
                  <a:srgbClr val="0D0D0D"/>
                </a:solidFill>
                <a:latin typeface="Times New Roman" pitchFamily="18" charset="0"/>
                <a:ea typeface="MS Mincho" pitchFamily="49" charset="-128"/>
              </a:rPr>
              <a:t>- Cảm xúc của Sơn khi vú nhắc đến chuyện chiếc áo bông</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644525" y="4102100"/>
            <a:ext cx="11164888" cy="2241550"/>
          </a:xfrm>
          <a:prstGeom prst="rect">
            <a:avLst/>
          </a:prstGeom>
          <a:noFill/>
          <a:ln w="9525">
            <a:noFill/>
            <a:miter lim="800000"/>
            <a:headEnd/>
            <a:tailEnd/>
          </a:ln>
        </p:spPr>
        <p:txBody>
          <a:bodyPr>
            <a:spAutoFit/>
          </a:bodyPr>
          <a:lstStyle/>
          <a:p>
            <a:pPr>
              <a:lnSpc>
                <a:spcPct val="150000"/>
              </a:lnSpc>
            </a:pPr>
            <a:r>
              <a:rPr lang="en-US" sz="2400">
                <a:solidFill>
                  <a:srgbClr val="000000"/>
                </a:solidFill>
                <a:latin typeface="Times New Roman" pitchFamily="18" charset="0"/>
                <a:cs typeface="Times New Roman" pitchFamily="18" charset="0"/>
              </a:rPr>
              <a:t>+ Mẹ Sơn nhắc đến em Duyên, người em, đã mất nhớ em, Sơn cảm động và thương em quá. Sơn thấy mẹ rơm rớm nước mắt.</a:t>
            </a:r>
            <a:endParaRPr lang="en-US" sz="2400">
              <a:latin typeface="Times New Roman" pitchFamily="18" charset="0"/>
              <a:cs typeface="Times New Roman" pitchFamily="18" charset="0"/>
            </a:endParaRPr>
          </a:p>
          <a:p>
            <a:pPr>
              <a:lnSpc>
                <a:spcPct val="150000"/>
              </a:lnSpc>
            </a:pPr>
            <a:r>
              <a:rPr lang="en-US" sz="2400">
                <a:solidFill>
                  <a:srgbClr val="000000"/>
                </a:solidFill>
                <a:latin typeface="Times New Roman" pitchFamily="18" charset="0"/>
                <a:cs typeface="Times New Roman" pitchFamily="18" charset="0"/>
              </a:rPr>
              <a:t>Sơn là cậu bé ngoan ngoãn, sống giàu  tình cảm, tinh tế biết quan sát và cảm nhận được tâm trạng cảm xúc của người thân.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85788"/>
            <a:ext cx="11350625" cy="50434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44525" y="858838"/>
            <a:ext cx="11122025" cy="4632325"/>
          </a:xfrm>
          <a:prstGeom prst="rect">
            <a:avLst/>
          </a:prstGeom>
          <a:noFill/>
          <a:ln w="9525">
            <a:noFill/>
            <a:miter lim="800000"/>
            <a:headEnd/>
            <a:tailEnd/>
          </a:ln>
        </p:spPr>
        <p:txBody>
          <a:bodyPr>
            <a:spAutoFit/>
          </a:bodyPr>
          <a:lstStyle/>
          <a:p>
            <a:pPr algn="just">
              <a:lnSpc>
                <a:spcPct val="107000"/>
              </a:lnSpc>
              <a:spcAft>
                <a:spcPts val="800"/>
              </a:spcAft>
            </a:pPr>
            <a:r>
              <a:rPr lang="en-US" sz="2400" b="1">
                <a:solidFill>
                  <a:srgbClr val="000000"/>
                </a:solidFill>
                <a:latin typeface="Times New Roman" pitchFamily="18" charset="0"/>
                <a:cs typeface="Times New Roman" pitchFamily="18" charset="0"/>
              </a:rPr>
              <a:t>* Thái độ của chị em Sơn với các bạn nhỏ:</a:t>
            </a:r>
            <a:endParaRPr lang="en-US" sz="2400">
              <a:latin typeface="Times New Roman" pitchFamily="18" charset="0"/>
              <a:cs typeface="Times New Roman" pitchFamily="18" charset="0"/>
            </a:endParaRPr>
          </a:p>
          <a:p>
            <a:pPr algn="just">
              <a:lnSpc>
                <a:spcPct val="107000"/>
              </a:lnSpc>
              <a:spcAft>
                <a:spcPts val="800"/>
              </a:spcAft>
            </a:pPr>
            <a:r>
              <a:rPr lang="en-US" sz="2400" b="1">
                <a:solidFill>
                  <a:srgbClr val="000000"/>
                </a:solidFill>
                <a:latin typeface="Times New Roman" pitchFamily="18" charset="0"/>
                <a:cs typeface="Times New Roman" pitchFamily="18" charset="0"/>
              </a:rPr>
              <a:t>- Hình ảnh những đứa trẻ xóm chợ :</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 Ăn mặc: </a:t>
            </a:r>
            <a:r>
              <a:rPr lang="en-US" sz="2400" i="1">
                <a:solidFill>
                  <a:srgbClr val="000000"/>
                </a:solidFill>
                <a:latin typeface="Times New Roman" pitchFamily="18" charset="0"/>
                <a:cs typeface="Times New Roman" pitchFamily="18" charset="0"/>
              </a:rPr>
              <a:t>không khác gì mọi ngày, những bộ quần áo nâu đã vá nhiều chỗ.</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 Bộ dạng: </a:t>
            </a:r>
            <a:r>
              <a:rPr lang="en-US" sz="2400" i="1">
                <a:solidFill>
                  <a:srgbClr val="000000"/>
                </a:solidFill>
                <a:latin typeface="Times New Roman" pitchFamily="18" charset="0"/>
                <a:cs typeface="Times New Roman" pitchFamily="18" charset="0"/>
              </a:rPr>
              <a:t>Môi chúng tím tái, da thịt thâm đi, người run lên, hàm răng va đập vào nhau.</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 Thái độ khi thấy chị em Sơn</a:t>
            </a:r>
            <a:r>
              <a:rPr lang="en-US" sz="2400" i="1">
                <a:solidFill>
                  <a:srgbClr val="000000"/>
                </a:solidFill>
                <a:latin typeface="Times New Roman" pitchFamily="18" charset="0"/>
                <a:cs typeface="Times New Roman" pitchFamily="18" charset="0"/>
              </a:rPr>
              <a:t>: vui mừng, nhưng vẫn đứng xa, không dám vồ vập</a:t>
            </a:r>
            <a:r>
              <a:rPr lang="en-US"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lgn="just">
              <a:lnSpc>
                <a:spcPct val="107000"/>
              </a:lnSpc>
              <a:spcAft>
                <a:spcPts val="800"/>
              </a:spcAft>
            </a:pPr>
            <a:r>
              <a:rPr lang="en-US" sz="2400" b="1">
                <a:solidFill>
                  <a:srgbClr val="000000"/>
                </a:solidFill>
                <a:latin typeface="Times New Roman" pitchFamily="18" charset="0"/>
                <a:cs typeface="Times New Roman" pitchFamily="18" charset="0"/>
              </a:rPr>
              <a:t>- Cái Hiên: </a:t>
            </a:r>
            <a:r>
              <a:rPr lang="en-US" sz="2400">
                <a:solidFill>
                  <a:srgbClr val="000000"/>
                </a:solidFill>
                <a:latin typeface="Times New Roman" pitchFamily="18" charset="0"/>
                <a:cs typeface="Times New Roman" pitchFamily="18" charset="0"/>
              </a:rPr>
              <a:t>đứa con gái bên hàng xóm, bạn chơi với Lan và Duyên “</a:t>
            </a:r>
            <a:r>
              <a:rPr lang="en-US" sz="2400" i="1">
                <a:solidFill>
                  <a:srgbClr val="000000"/>
                </a:solidFill>
                <a:latin typeface="Times New Roman" pitchFamily="18" charset="0"/>
                <a:cs typeface="Times New Roman" pitchFamily="18" charset="0"/>
              </a:rPr>
              <a:t>co ro đứng bên cột quán”</a:t>
            </a:r>
            <a:r>
              <a:rPr lang="en-US" sz="2400">
                <a:solidFill>
                  <a:srgbClr val="000000"/>
                </a:solidFill>
                <a:latin typeface="Times New Roman" pitchFamily="18" charset="0"/>
                <a:cs typeface="Times New Roman" pitchFamily="18" charset="0"/>
              </a:rPr>
              <a:t>, chỉ mặc có “</a:t>
            </a:r>
            <a:r>
              <a:rPr lang="en-US" sz="2400" i="1">
                <a:solidFill>
                  <a:srgbClr val="000000"/>
                </a:solidFill>
                <a:latin typeface="Times New Roman" pitchFamily="18" charset="0"/>
                <a:cs typeface="Times New Roman" pitchFamily="18" charset="0"/>
              </a:rPr>
              <a:t>manh áo rách tả tơi hở cả lưng và tay”</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Sự đối lập hoàn toàn giữa chị em Sơn và bọn trẻ xóm chợ: trong khi chị em Sơn sống trong gia đình sung túc, được mặc ấm, mặc đẹp thì bọn trẻ con nhà nghèo ăn mặc rách rưới, thiếu thốn đáng thương.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441979992"/>
              </p:ext>
            </p:extLst>
          </p:nvPr>
        </p:nvGraphicFramePr>
        <p:xfrm>
          <a:off x="538163" y="1130300"/>
          <a:ext cx="10980737" cy="4078224"/>
        </p:xfrm>
        <a:graphic>
          <a:graphicData uri="http://schemas.openxmlformats.org/drawingml/2006/table">
            <a:tbl>
              <a:tblPr/>
              <a:tblGrid>
                <a:gridCol w="2835275">
                  <a:extLst>
                    <a:ext uri="{9D8B030D-6E8A-4147-A177-3AD203B41FA5}">
                      <a16:colId xmlns:a16="http://schemas.microsoft.com/office/drawing/2014/main" val="20000"/>
                    </a:ext>
                  </a:extLst>
                </a:gridCol>
                <a:gridCol w="8145462">
                  <a:extLst>
                    <a:ext uri="{9D8B030D-6E8A-4147-A177-3AD203B41FA5}">
                      <a16:colId xmlns:a16="http://schemas.microsoft.com/office/drawing/2014/main" val="20001"/>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KĨ NĂNG</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NỘI DUNG CỤ THỂ</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Đọc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hiểu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bản</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2400" b="0" i="0" u="none" strike="noStrike" cap="none" normalizeH="0" baseline="0" dirty="0" smtClean="0">
                          <a:ln>
                            <a:noFill/>
                          </a:ln>
                          <a:solidFill>
                            <a:schemeClr val="tx1"/>
                          </a:solidFill>
                          <a:effectLst/>
                          <a:latin typeface="Times New Roman" pitchFamily="18" charset="0"/>
                          <a:cs typeface="Times New Roman" pitchFamily="18" charset="0"/>
                        </a:rPr>
                        <a:t>Đọc hiểu văn bản: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da-DK" sz="2400" b="0" i="0" u="none" strike="noStrike" cap="none" normalizeH="0" baseline="0" dirty="0" smtClean="0">
                          <a:ln>
                            <a:noFill/>
                          </a:ln>
                          <a:solidFill>
                            <a:schemeClr val="tx1"/>
                          </a:solidFill>
                          <a:effectLst/>
                          <a:latin typeface="Times New Roman" pitchFamily="18" charset="0"/>
                          <a:cs typeface="Times New Roman" pitchFamily="18" charset="0"/>
                        </a:rPr>
                        <a:t>+ Văn bản 1: Cô</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bé</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bán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diêm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(Han Cri-</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xti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-an An-</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đéc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xen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bản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2: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lạnh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đầu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mùa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Thạch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Lam)</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bản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3: Con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chào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mào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(Mai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Phấn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vMerge="1">
                  <a:txBody>
                    <a:bodyPr/>
                    <a:lstStyle/>
                    <a:p>
                      <a:endParaRPr lang="en-US"/>
                    </a:p>
                  </a:txBody>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Thực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hành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Tiếng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Việt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Cụm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danh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cụm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cụm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tính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Viết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Viết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Kể lại một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trải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nghiệm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chia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sẻ</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kinh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nghiệm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cuộc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sống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(hình thức một bài văn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Nói và nghe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nghe</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Kể lại một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trải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nghiệm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(hình thức một bài nói </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Cloud 3"/>
          <p:cNvSpPr>
            <a:spLocks/>
          </p:cNvSpPr>
          <p:nvPr/>
        </p:nvSpPr>
        <p:spPr bwMode="auto">
          <a:xfrm>
            <a:off x="4235449" y="211137"/>
            <a:ext cx="3586163" cy="688973"/>
          </a:xfrm>
          <a:custGeom>
            <a:avLst/>
            <a:gdLst>
              <a:gd name="T0" fmla="*/ 18647524 w 43200"/>
              <a:gd name="T1" fmla="*/ 4274544 h 43200"/>
              <a:gd name="T2" fmla="*/ 8582711 w 43200"/>
              <a:gd name="T3" fmla="*/ 4144398 h 43200"/>
              <a:gd name="T4" fmla="*/ 27528185 w 43200"/>
              <a:gd name="T5" fmla="*/ 5698803 h 43200"/>
              <a:gd name="T6" fmla="*/ 23125630 w 43200"/>
              <a:gd name="T7" fmla="*/ 5761017 h 43200"/>
              <a:gd name="T8" fmla="*/ 65474917 w 43200"/>
              <a:gd name="T9" fmla="*/ 6383163 h 43200"/>
              <a:gd name="T10" fmla="*/ 62820615 w 43200"/>
              <a:gd name="T11" fmla="*/ 6099035 h 43200"/>
              <a:gd name="T12" fmla="*/ 114543357 w 43200"/>
              <a:gd name="T13" fmla="*/ 5674633 h 43200"/>
              <a:gd name="T14" fmla="*/ 113482400 w 43200"/>
              <a:gd name="T15" fmla="*/ 5986358 h 43200"/>
              <a:gd name="T16" fmla="*/ 135610654 w 43200"/>
              <a:gd name="T17" fmla="*/ 3748246 h 43200"/>
              <a:gd name="T18" fmla="*/ 148528425 w 43200"/>
              <a:gd name="T19" fmla="*/ 4913518 h 43200"/>
              <a:gd name="T20" fmla="*/ 166083275 w 43200"/>
              <a:gd name="T21" fmla="*/ 2507215 h 43200"/>
              <a:gd name="T22" fmla="*/ 160329619 w 43200"/>
              <a:gd name="T23" fmla="*/ 2944187 h 43200"/>
              <a:gd name="T24" fmla="*/ 152279381 w 43200"/>
              <a:gd name="T25" fmla="*/ 886030 h 43200"/>
              <a:gd name="T26" fmla="*/ 152581397 w 43200"/>
              <a:gd name="T27" fmla="*/ 1092432 h 43200"/>
              <a:gd name="T28" fmla="*/ 115540640 w 43200"/>
              <a:gd name="T29" fmla="*/ 645343 h 43200"/>
              <a:gd name="T30" fmla="*/ 118488987 w 43200"/>
              <a:gd name="T31" fmla="*/ 382111 h 43200"/>
              <a:gd name="T32" fmla="*/ 87976685 w 43200"/>
              <a:gd name="T33" fmla="*/ 770744 h 43200"/>
              <a:gd name="T34" fmla="*/ 89403165 w 43200"/>
              <a:gd name="T35" fmla="*/ 543767 h 43200"/>
              <a:gd name="T36" fmla="*/ 55628607 w 43200"/>
              <a:gd name="T37" fmla="*/ 847819 h 43200"/>
              <a:gd name="T38" fmla="*/ 60794171 w 43200"/>
              <a:gd name="T39" fmla="*/ 1067942 h 43200"/>
              <a:gd name="T40" fmla="*/ 16398511 w 43200"/>
              <a:gd name="T41" fmla="*/ 2578253 h 43200"/>
              <a:gd name="T42" fmla="*/ 15496532 w 43200"/>
              <a:gd name="T43" fmla="*/ 2346531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FFFFFF"/>
          </a:solidFill>
          <a:ln w="19050">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eaLnBrk="0" hangingPunct="0">
              <a:spcAft>
                <a:spcPts val="800"/>
              </a:spcAft>
            </a:pPr>
            <a:r>
              <a:rPr lang="en-US" altLang="en-US" sz="2400" b="1" dirty="0">
                <a:solidFill>
                  <a:srgbClr val="0070C0"/>
                </a:solidFill>
                <a:latin typeface="Calibri" pitchFamily="34" charset="0"/>
              </a:rPr>
              <a:t>PHIẾU HỌC TẬP 01</a:t>
            </a:r>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65100" y="517525"/>
            <a:ext cx="11812588" cy="58229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84225" y="623888"/>
            <a:ext cx="10928350" cy="5716587"/>
          </a:xfrm>
          <a:prstGeom prst="rect">
            <a:avLst/>
          </a:prstGeom>
          <a:noFill/>
          <a:ln w="9525">
            <a:noFill/>
            <a:miter lim="800000"/>
            <a:headEnd/>
            <a:tailEnd/>
          </a:ln>
        </p:spPr>
        <p:txBody>
          <a:bodyPr>
            <a:spAutoFit/>
          </a:bodyPr>
          <a:lstStyle/>
          <a:p>
            <a:pPr algn="just">
              <a:lnSpc>
                <a:spcPct val="107000"/>
              </a:lnSpc>
              <a:spcAft>
                <a:spcPts val="800"/>
              </a:spcAft>
            </a:pPr>
            <a:r>
              <a:rPr lang="en-US" sz="2400" b="1">
                <a:solidFill>
                  <a:srgbClr val="000000"/>
                </a:solidFill>
                <a:latin typeface="Times New Roman" pitchFamily="18" charset="0"/>
                <a:cs typeface="Times New Roman" pitchFamily="18" charset="0"/>
              </a:rPr>
              <a:t>* Thái độ, hành động của chị em Sơn </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 Với các bạn, Sơn và chị vẫn thân mật chơi đùa, chứ không kiêu kỳ và khinh khỉnh như các em họ của Sơn (thể hiện qua các chi tiết quan sát hình ảnh của các bạn khi trời rét, chơi đùa..)</a:t>
            </a:r>
            <a:endParaRPr lang="en-US" sz="2400">
              <a:latin typeface="Times New Roman" pitchFamily="18" charset="0"/>
              <a:cs typeface="Times New Roman" pitchFamily="18" charset="0"/>
            </a:endParaRPr>
          </a:p>
          <a:p>
            <a:pPr algn="just">
              <a:lnSpc>
                <a:spcPct val="107000"/>
              </a:lnSpc>
              <a:spcAft>
                <a:spcPts val="800"/>
              </a:spcAft>
            </a:pPr>
            <a:r>
              <a:rPr lang="en-US" sz="2400">
                <a:solidFill>
                  <a:srgbClr val="000000"/>
                </a:solidFill>
                <a:latin typeface="Times New Roman" pitchFamily="18" charset="0"/>
                <a:cs typeface="Times New Roman" pitchFamily="18" charset="0"/>
              </a:rPr>
              <a:t>- Với Hiên</a:t>
            </a:r>
            <a:r>
              <a:rPr lang="en-US" sz="2400">
                <a:solidFill>
                  <a:srgbClr val="FF0000"/>
                </a:solidFill>
                <a:latin typeface="Times New Roman" pitchFamily="18" charset="0"/>
                <a:cs typeface="Times New Roman" pitchFamily="18" charset="0"/>
              </a:rPr>
              <a:t>, chị Lan dơ tay vẫy</a:t>
            </a:r>
            <a:r>
              <a:rPr lang="en-US" sz="2400">
                <a:solidFill>
                  <a:srgbClr val="000000"/>
                </a:solidFill>
                <a:latin typeface="Times New Roman" pitchFamily="18" charset="0"/>
                <a:cs typeface="Times New Roman" pitchFamily="18" charset="0"/>
              </a:rPr>
              <a:t> một con bé từ nãy vẫn đứng dựa vào cột: Sao không lại đây Hiên, lại đây chơi với tôi.</a:t>
            </a:r>
            <a:endParaRPr lang="en-US" sz="2400">
              <a:latin typeface="Times New Roman" pitchFamily="18" charset="0"/>
              <a:cs typeface="Times New Roman" pitchFamily="18" charset="0"/>
            </a:endParaRPr>
          </a:p>
          <a:p>
            <a:pPr>
              <a:lnSpc>
                <a:spcPct val="107000"/>
              </a:lnSpc>
              <a:spcAft>
                <a:spcPts val="800"/>
              </a:spcAft>
            </a:pPr>
            <a:r>
              <a:rPr lang="en-US"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Chị Lan hỏi </a:t>
            </a:r>
            <a:r>
              <a:rPr lang="en-US" sz="2400" i="1">
                <a:solidFill>
                  <a:srgbClr val="000000"/>
                </a:solidFill>
                <a:latin typeface="Times New Roman" pitchFamily="18" charset="0"/>
                <a:cs typeface="Times New Roman" pitchFamily="18" charset="0"/>
              </a:rPr>
              <a:t>“sao áo Hiên rách thế, áo lành đâu sao không mặc”</a:t>
            </a:r>
            <a:endParaRPr lang="en-US" sz="2400">
              <a:latin typeface="Times New Roman" pitchFamily="18" charset="0"/>
              <a:cs typeface="Times New Roman" pitchFamily="18" charset="0"/>
            </a:endParaRPr>
          </a:p>
          <a:p>
            <a:pPr>
              <a:lnSpc>
                <a:spcPct val="107000"/>
              </a:lnSpc>
              <a:spcAft>
                <a:spcPts val="800"/>
              </a:spcAft>
            </a:pPr>
            <a:r>
              <a:rPr lang="en-US" sz="2400" b="1">
                <a:solidFill>
                  <a:srgbClr val="0D0D0D"/>
                </a:solidFill>
                <a:latin typeface="Times New Roman" pitchFamily="18" charset="0"/>
                <a:ea typeface="MS Mincho" pitchFamily="49" charset="-128"/>
              </a:rPr>
              <a:t> </a:t>
            </a:r>
            <a:r>
              <a:rPr lang="en-US"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Nghe cái Hiên </a:t>
            </a:r>
            <a:r>
              <a:rPr lang="en-US" sz="2400" i="1">
                <a:solidFill>
                  <a:srgbClr val="000000"/>
                </a:solidFill>
                <a:latin typeface="Times New Roman" pitchFamily="18" charset="0"/>
                <a:cs typeface="Times New Roman" pitchFamily="18" charset="0"/>
              </a:rPr>
              <a:t>“bịu xịu”</a:t>
            </a:r>
            <a:r>
              <a:rPr lang="en-US" sz="2400">
                <a:solidFill>
                  <a:srgbClr val="000000"/>
                </a:solidFill>
                <a:latin typeface="Times New Roman" pitchFamily="18" charset="0"/>
                <a:cs typeface="Times New Roman" pitchFamily="18" charset="0"/>
              </a:rPr>
              <a:t> nói với chị Lan là “</a:t>
            </a:r>
            <a:r>
              <a:rPr lang="en-US" sz="2400" i="1">
                <a:solidFill>
                  <a:srgbClr val="000000"/>
                </a:solidFill>
                <a:latin typeface="Times New Roman" pitchFamily="18" charset="0"/>
                <a:cs typeface="Times New Roman" pitchFamily="18" charset="0"/>
              </a:rPr>
              <a:t>hết áo rồi, chỉ còn cái áo này”,</a:t>
            </a:r>
            <a:r>
              <a:rPr lang="en-US" sz="2400">
                <a:solidFill>
                  <a:srgbClr val="000000"/>
                </a:solidFill>
                <a:latin typeface="Times New Roman" pitchFamily="18" charset="0"/>
                <a:cs typeface="Times New Roman" pitchFamily="18" charset="0"/>
              </a:rPr>
              <a:t> </a:t>
            </a:r>
            <a:r>
              <a:rPr lang="en-US" sz="2400" i="1">
                <a:solidFill>
                  <a:srgbClr val="FF0000"/>
                </a:solidFill>
                <a:latin typeface="Times New Roman" pitchFamily="18" charset="0"/>
                <a:cs typeface="Times New Roman" pitchFamily="18" charset="0"/>
              </a:rPr>
              <a:t>bấy giờ Sơn mới chợt nhớ ra</a:t>
            </a: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“mẹ cái Hiên rất nghèo, chỉ có nghề mò cua bắt ốc thì lấy đâu ra tiền mà sắm áo cho con nữa”.</a:t>
            </a: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lnSpc>
                <a:spcPct val="107000"/>
              </a:lnSpc>
              <a:spcAft>
                <a:spcPts val="800"/>
              </a:spcAft>
            </a:pPr>
            <a:r>
              <a:rPr lang="en-US" sz="2400">
                <a:solidFill>
                  <a:srgbClr val="000000"/>
                </a:solidFill>
                <a:latin typeface="Times New Roman" pitchFamily="18" charset="0"/>
                <a:cs typeface="Times New Roman" pitchFamily="18" charset="0"/>
              </a:rPr>
              <a:t>- Cảm xúc của Sơn đã </a:t>
            </a:r>
            <a:r>
              <a:rPr lang="en-US" sz="2400" i="1">
                <a:solidFill>
                  <a:srgbClr val="000000"/>
                </a:solidFill>
                <a:latin typeface="Times New Roman" pitchFamily="18" charset="0"/>
                <a:cs typeface="Times New Roman" pitchFamily="18" charset="0"/>
              </a:rPr>
              <a:t>“động lòng thương”</a:t>
            </a:r>
            <a:r>
              <a:rPr lang="en-US" sz="2400">
                <a:solidFill>
                  <a:srgbClr val="000000"/>
                </a:solidFill>
                <a:latin typeface="Times New Roman" pitchFamily="18" charset="0"/>
                <a:cs typeface="Times New Roman" pitchFamily="18" charset="0"/>
              </a:rPr>
              <a:t> bạn và một </a:t>
            </a:r>
            <a:r>
              <a:rPr lang="en-US" sz="2400" i="1">
                <a:solidFill>
                  <a:srgbClr val="000000"/>
                </a:solidFill>
                <a:latin typeface="Times New Roman" pitchFamily="18" charset="0"/>
                <a:cs typeface="Times New Roman" pitchFamily="18" charset="0"/>
              </a:rPr>
              <a:t>“ý nghĩ tốt thoảng qua”… Sơn đã nói thầm với chị Lan về lấy chiếc áo bông cũ của em Duyên đem cho cái Hiên mặc</a:t>
            </a:r>
            <a:r>
              <a:rPr lang="en-US" sz="2400">
                <a:solidFill>
                  <a:srgbClr val="000000"/>
                </a:solidFill>
                <a:latin typeface="Times New Roman" pitchFamily="18" charset="0"/>
                <a:cs typeface="Times New Roman" pitchFamily="18" charset="0"/>
              </a:rPr>
              <a:t> khi gió lạnh đầu mùa đã thổi về</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84163" y="884238"/>
            <a:ext cx="11512550" cy="54562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7" name="Rectangle 5"/>
          <p:cNvSpPr>
            <a:spLocks noChangeArrowheads="1"/>
          </p:cNvSpPr>
          <p:nvPr/>
        </p:nvSpPr>
        <p:spPr bwMode="auto">
          <a:xfrm>
            <a:off x="561975" y="1155700"/>
            <a:ext cx="11234738" cy="4524375"/>
          </a:xfrm>
          <a:prstGeom prst="rect">
            <a:avLst/>
          </a:prstGeom>
          <a:noFill/>
          <a:ln w="9525">
            <a:noFill/>
            <a:miter lim="800000"/>
            <a:headEnd/>
            <a:tailEnd/>
          </a:ln>
        </p:spPr>
        <p:txBody>
          <a:bodyPr anchor="ctr">
            <a:spAutoFit/>
          </a:bodyPr>
          <a:lstStyle/>
          <a:p>
            <a:pPr eaLnBrk="0" hangingPunct="0"/>
            <a:r>
              <a:rPr lang="en-US" altLang="en-US" sz="2400" b="1">
                <a:solidFill>
                  <a:srgbClr val="000000"/>
                </a:solidFill>
                <a:latin typeface="Times New Roman" pitchFamily="18" charset="0"/>
                <a:cs typeface="Times New Roman" pitchFamily="18" charset="0"/>
              </a:rPr>
              <a:t>Sơn và chị đều là những đứa sống giàu t́nh thương, tốt bụng, trong sáng, đáng yêu, giàu lòng trắc ẩn.</a:t>
            </a:r>
            <a:endParaRPr lang="en-US" altLang="en-US" sz="2400">
              <a:latin typeface="Times New Roman" pitchFamily="18" charset="0"/>
              <a:cs typeface="Times New Roman" pitchFamily="18" charset="0"/>
            </a:endParaRPr>
          </a:p>
          <a:p>
            <a:pPr eaLnBrk="0" hangingPunct="0"/>
            <a:r>
              <a:rPr lang="en-US" altLang="en-US" sz="2400">
                <a:solidFill>
                  <a:srgbClr val="000000"/>
                </a:solidFill>
                <a:latin typeface="Times New Roman" pitchFamily="18" charset="0"/>
                <a:cs typeface="Times New Roman" pitchFamily="18" charset="0"/>
              </a:rPr>
              <a:t>- </a:t>
            </a:r>
            <a:r>
              <a:rPr lang="pt-BR" altLang="en-US" sz="2400">
                <a:solidFill>
                  <a:srgbClr val="000000"/>
                </a:solidFill>
                <a:latin typeface="Times New Roman" pitchFamily="18" charset="0"/>
                <a:cs typeface="Times New Roman" pitchFamily="18" charset="0"/>
              </a:rPr>
              <a:t>Khi cùng chị Lan mang chiếc áo bông cũ cho Hiên, </a:t>
            </a:r>
            <a:r>
              <a:rPr lang="en-US" altLang="en-US" sz="2400">
                <a:solidFill>
                  <a:srgbClr val="000000"/>
                </a:solidFill>
                <a:latin typeface="Times New Roman" pitchFamily="18" charset="0"/>
                <a:cs typeface="Times New Roman" pitchFamily="18" charset="0"/>
              </a:rPr>
              <a:t>Sơn thấy lòng mình </a:t>
            </a:r>
            <a:r>
              <a:rPr lang="en-US" altLang="en-US" sz="2400" i="1">
                <a:solidFill>
                  <a:srgbClr val="000000"/>
                </a:solidFill>
                <a:latin typeface="Times New Roman" pitchFamily="18" charset="0"/>
                <a:cs typeface="Times New Roman" pitchFamily="18" charset="0"/>
              </a:rPr>
              <a:t>“ấm áp vui vui” </a:t>
            </a:r>
            <a:r>
              <a:rPr lang="en-US" altLang="en-US" sz="2400">
                <a:solidFill>
                  <a:srgbClr val="000000"/>
                </a:solidFill>
                <a:latin typeface="Times New Roman" pitchFamily="18" charset="0"/>
                <a:cs typeface="Times New Roman" pitchFamily="18" charset="0"/>
              </a:rPr>
              <a:t>khi đứng lặng yên chờ chị Lan chạy về lấy áo.  </a:t>
            </a:r>
            <a:endParaRPr lang="en-US" altLang="en-US" sz="2400">
              <a:latin typeface="Times New Roman" pitchFamily="18" charset="0"/>
              <a:cs typeface="Times New Roman" pitchFamily="18" charset="0"/>
            </a:endParaRPr>
          </a:p>
          <a:p>
            <a:pPr eaLnBrk="0" hangingPunct="0"/>
            <a:r>
              <a:rPr lang="en-US" altLang="en-US" sz="2400" b="1">
                <a:solidFill>
                  <a:srgbClr val="000000"/>
                </a:solidFill>
                <a:latin typeface="Times New Roman" pitchFamily="18" charset="0"/>
                <a:cs typeface="Times New Roman" pitchFamily="18" charset="0"/>
              </a:rPr>
              <a:t>-Ý nghĩ, hành động cho bạn áo ấm: là hành động thể hiện yêu thương vô tư, trong sáng của những đứa trẻ.</a:t>
            </a:r>
            <a:endParaRPr lang="en-US" altLang="en-US" sz="2400">
              <a:latin typeface="Times New Roman" pitchFamily="18" charset="0"/>
              <a:cs typeface="Times New Roman" pitchFamily="18" charset="0"/>
            </a:endParaRPr>
          </a:p>
          <a:p>
            <a:pPr eaLnBrk="0" hangingPunct="0"/>
            <a:r>
              <a:rPr lang="en-US" altLang="en-US" sz="2400" b="1">
                <a:solidFill>
                  <a:srgbClr val="000000"/>
                </a:solidFill>
                <a:latin typeface="Times New Roman" pitchFamily="18" charset="0"/>
                <a:cs typeface="Times New Roman" pitchFamily="18" charset="0"/>
              </a:rPr>
              <a:t>a. Thái độ và hành động của chị em Sơn sau khi vú già biết chuyện cho áo bạn:</a:t>
            </a:r>
            <a:endParaRPr lang="en-US" altLang="en-US" sz="2400">
              <a:latin typeface="Times New Roman" pitchFamily="18" charset="0"/>
              <a:cs typeface="Times New Roman" pitchFamily="18" charset="0"/>
            </a:endParaRPr>
          </a:p>
          <a:p>
            <a:pPr eaLnBrk="0" hangingPunct="0"/>
            <a:r>
              <a:rPr lang="en-US" altLang="en-US" sz="2400">
                <a:solidFill>
                  <a:srgbClr val="000000"/>
                </a:solidFill>
                <a:latin typeface="Times New Roman" pitchFamily="18" charset="0"/>
                <a:cs typeface="Times New Roman" pitchFamily="18" charset="0"/>
              </a:rPr>
              <a:t>- Hai chị em đổ lỗi cho nhau, bỏ ra khỏi nhà, đi đến chiều mới về.</a:t>
            </a:r>
            <a:endParaRPr lang="en-US" altLang="en-US" sz="2400">
              <a:latin typeface="Times New Roman" pitchFamily="18" charset="0"/>
              <a:cs typeface="Times New Roman" pitchFamily="18" charset="0"/>
            </a:endParaRPr>
          </a:p>
          <a:p>
            <a:pPr eaLnBrk="0" hangingPunct="0"/>
            <a:r>
              <a:rPr lang="en-US" altLang="en-US" sz="2400">
                <a:solidFill>
                  <a:srgbClr val="000000"/>
                </a:solidFill>
                <a:latin typeface="Times New Roman" pitchFamily="18" charset="0"/>
                <a:cs typeface="Times New Roman" pitchFamily="18" charset="0"/>
              </a:rPr>
              <a:t>- Hành động vội vã đi tìm Hiên để đòi lại chiếc áo bông cũ không làm giảm bớt thiện cảm với nhân vật Sơn . Bởi vì đó là tâm lý và hành động bình thường của một đứa trẻ khi tự ý mang đồ dùng ở nhà đi cho người khác và sợ bị mẹ mắng.</a:t>
            </a:r>
            <a:endParaRPr lang="en-US" altLang="en-US" sz="2400">
              <a:latin typeface="Times New Roman" pitchFamily="18" charset="0"/>
              <a:cs typeface="Times New Roman" pitchFamily="18" charset="0"/>
            </a:endParaRPr>
          </a:p>
          <a:p>
            <a:pPr eaLnBrk="0" hangingPunct="0"/>
            <a:endParaRPr lang="en-US" altLang="en-US" sz="2400">
              <a:latin typeface="Times New Roman" pitchFamily="18" charset="0"/>
              <a:cs typeface="Times New Roman" pitchFamily="18" charset="0"/>
            </a:endParaRPr>
          </a:p>
        </p:txBody>
      </p:sp>
      <p:sp>
        <p:nvSpPr>
          <p:cNvPr id="53251" name="AutoShape 4"/>
          <p:cNvSpPr>
            <a:spLocks noChangeArrowheads="1"/>
          </p:cNvSpPr>
          <p:nvPr/>
        </p:nvSpPr>
        <p:spPr bwMode="auto">
          <a:xfrm>
            <a:off x="-1101725" y="2981325"/>
            <a:ext cx="71437" cy="90488"/>
          </a:xfrm>
          <a:prstGeom prst="rightArrow">
            <a:avLst>
              <a:gd name="adj1" fmla="val 50000"/>
              <a:gd name="adj2" fmla="val 25000"/>
            </a:avLst>
          </a:prstGeom>
          <a:solidFill>
            <a:srgbClr val="FFFFFF"/>
          </a:solidFill>
          <a:ln w="9525">
            <a:solidFill>
              <a:srgbClr val="000000"/>
            </a:solidFill>
            <a:miter lim="800000"/>
            <a:headEnd/>
            <a:tailEnd/>
          </a:ln>
        </p:spPr>
        <p:txBody>
          <a:bodyPr/>
          <a:lstStyle/>
          <a:p>
            <a:endParaRPr lang="en-US">
              <a:latin typeface="Calibri" pitchFamily="34" charset="0"/>
            </a:endParaRPr>
          </a:p>
        </p:txBody>
      </p:sp>
      <p:sp>
        <p:nvSpPr>
          <p:cNvPr id="9" name="Rectangle 6"/>
          <p:cNvSpPr>
            <a:spLocks noChangeArrowheads="1"/>
          </p:cNvSpPr>
          <p:nvPr/>
        </p:nvSpPr>
        <p:spPr bwMode="auto">
          <a:xfrm>
            <a:off x="682625" y="5381625"/>
            <a:ext cx="10947400" cy="831850"/>
          </a:xfrm>
          <a:prstGeom prst="rect">
            <a:avLst/>
          </a:prstGeom>
          <a:solidFill>
            <a:srgbClr val="FFFFFF"/>
          </a:solidFill>
          <a:ln w="9525">
            <a:noFill/>
            <a:miter lim="800000"/>
            <a:headEnd/>
            <a:tailEnd/>
          </a:ln>
        </p:spPr>
        <p:txBody>
          <a:bodyPr anchor="ctr">
            <a:spAutoFit/>
          </a:bodyPr>
          <a:lstStyle/>
          <a:p>
            <a:pPr algn="just" eaLnBrk="0" hangingPunct="0"/>
            <a:r>
              <a:rPr lang="en-US" altLang="en-US" sz="1400">
                <a:solidFill>
                  <a:srgbClr val="000000"/>
                </a:solidFill>
                <a:cs typeface="Times New Roman" pitchFamily="18" charset="0"/>
              </a:rPr>
              <a:t>       </a:t>
            </a:r>
            <a:r>
              <a:rPr lang="en-US" altLang="en-US" sz="2400">
                <a:solidFill>
                  <a:srgbClr val="000000"/>
                </a:solidFill>
                <a:latin typeface="Times New Roman" pitchFamily="18" charset="0"/>
                <a:cs typeface="Times New Roman" pitchFamily="18" charset="0"/>
              </a:rPr>
              <a:t>Hành động hồn nhiên, ngây thơ của Sơn và chị. Sự trong sáng, đáng yêu của những đứa trẻ </a:t>
            </a:r>
            <a:r>
              <a:rPr lang="en-US" altLang="en-US" sz="1400">
                <a:solidFill>
                  <a:srgbClr val="000000"/>
                </a:solidFill>
                <a:cs typeface="Times New Roman" pitchFamily="18" charset="0"/>
              </a:rPr>
              <a:t>.  </a:t>
            </a:r>
            <a:endParaRPr lang="en-US" altLang="en-US"/>
          </a:p>
        </p:txBody>
      </p:sp>
      <p:sp>
        <p:nvSpPr>
          <p:cNvPr id="10" name="Arrow: Right 9">
            <a:extLst/>
          </p:cNvPr>
          <p:cNvSpPr/>
          <p:nvPr/>
        </p:nvSpPr>
        <p:spPr>
          <a:xfrm>
            <a:off x="509588" y="5656263"/>
            <a:ext cx="344487"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84163" y="1485900"/>
            <a:ext cx="11423650" cy="42862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15925" y="1717675"/>
            <a:ext cx="11291888" cy="3784600"/>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ea typeface="MS Mincho" pitchFamily="49" charset="-128"/>
              </a:rPr>
              <a:t>b.Tấm lòng của những người mẹ</a:t>
            </a:r>
            <a:endParaRPr lang="en-US" sz="2400">
              <a:latin typeface="Times New Roman" pitchFamily="18" charset="0"/>
              <a:cs typeface="Times New Roman" pitchFamily="18" charset="0"/>
            </a:endParaRPr>
          </a:p>
          <a:p>
            <a:pPr algn="just"/>
            <a:r>
              <a:rPr lang="en-US" sz="2400" b="1">
                <a:solidFill>
                  <a:srgbClr val="0D0D0D"/>
                </a:solidFill>
                <a:latin typeface="Times New Roman" pitchFamily="18" charset="0"/>
                <a:ea typeface="MS Mincho" pitchFamily="49" charset="-128"/>
              </a:rPr>
              <a:t>- Mẹ Hiên: </a:t>
            </a:r>
            <a:r>
              <a:rPr lang="en-US" sz="2400">
                <a:solidFill>
                  <a:srgbClr val="000000"/>
                </a:solidFill>
                <a:latin typeface="Times New Roman" pitchFamily="18" charset="0"/>
                <a:cs typeface="Times New Roman" pitchFamily="18" charset="0"/>
              </a:rPr>
              <a:t>Cách ứng xử của mẹ Hiên không cho con lấy đồ của người khác, đó là đức tính "đói cho sạch, rách cho thơm". Mẹ Hiên tuy nghèo nhưng giàu lòng tự trọng.</a:t>
            </a:r>
            <a:endParaRPr lang="en-US" sz="2400">
              <a:latin typeface="Times New Roman" pitchFamily="18" charset="0"/>
              <a:cs typeface="Times New Roman" pitchFamily="18" charset="0"/>
            </a:endParaRPr>
          </a:p>
          <a:p>
            <a:pPr algn="just"/>
            <a:r>
              <a:rPr lang="en-US"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Mẹ Sơn:</a:t>
            </a:r>
            <a:endParaRPr lang="en-US" sz="2400">
              <a:latin typeface="Times New Roman" pitchFamily="18" charset="0"/>
              <a:cs typeface="Times New Roman" pitchFamily="18" charset="0"/>
            </a:endParaRPr>
          </a:p>
          <a:p>
            <a:pPr algn="just"/>
            <a:r>
              <a:rPr lang="en-US" sz="2400" b="1">
                <a:solidFill>
                  <a:srgbClr val="000000"/>
                </a:solidFill>
                <a:latin typeface="Times New Roman" pitchFamily="18" charset="0"/>
                <a:cs typeface="Times New Roman" pitchFamily="18" charset="0"/>
              </a:rPr>
              <a:t>+</a:t>
            </a:r>
            <a:r>
              <a:rPr lang="en-US" sz="2400">
                <a:solidFill>
                  <a:srgbClr val="000000"/>
                </a:solidFill>
                <a:latin typeface="Times New Roman" pitchFamily="18" charset="0"/>
                <a:cs typeface="Times New Roman" pitchFamily="18" charset="0"/>
              </a:rPr>
              <a:t> Cách ứng xử của mẹ Sơn: câu nói của mẹ Sơn "</a:t>
            </a:r>
            <a:r>
              <a:rPr lang="en-US" sz="2400" i="1">
                <a:solidFill>
                  <a:srgbClr val="000000"/>
                </a:solidFill>
                <a:latin typeface="Times New Roman" pitchFamily="18" charset="0"/>
                <a:cs typeface="Times New Roman" pitchFamily="18" charset="0"/>
              </a:rPr>
              <a:t>Hai con tôi quý quá, dám tự do lấy áo đem cho người ta không sợ mẹ mắng à?",</a:t>
            </a:r>
            <a:r>
              <a:rPr lang="en-US" sz="2400">
                <a:solidFill>
                  <a:srgbClr val="000000"/>
                </a:solidFill>
                <a:latin typeface="Times New Roman" pitchFamily="18" charset="0"/>
                <a:cs typeface="Times New Roman" pitchFamily="18" charset="0"/>
              </a:rPr>
              <a:t> với cử </a:t>
            </a:r>
            <a:r>
              <a:rPr lang="en-US" sz="2400" i="1">
                <a:solidFill>
                  <a:srgbClr val="000000"/>
                </a:solidFill>
                <a:latin typeface="Times New Roman" pitchFamily="18" charset="0"/>
                <a:cs typeface="Times New Roman" pitchFamily="18" charset="0"/>
              </a:rPr>
              <a:t>chỉ "âu yếm ôm con vào lòng" </a:t>
            </a:r>
            <a:r>
              <a:rPr lang="en-US" sz="2400">
                <a:solidFill>
                  <a:srgbClr val="000000"/>
                </a:solidFill>
                <a:latin typeface="Times New Roman" pitchFamily="18" charset="0"/>
                <a:cs typeface="Times New Roman" pitchFamily="18" charset="0"/>
              </a:rPr>
              <a:t>chứa đựng biết bao tình thơm thảo. </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Cho mẹ Hiên vay tiền để mua áo ấm cho con là những nét tươi sáng, ấm áp chứa đựng tình nghĩa, sự chia sẻ, giúp đỡ, đùm bọc lẫn nhau. Ðó là một việc làm đầy tình nghĩa, ấm áp tình người.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1800" y="606425"/>
            <a:ext cx="11290300" cy="53800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85838" y="752475"/>
            <a:ext cx="6108700"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1.3. Đánh giá khái quát</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469900" y="1468438"/>
            <a:ext cx="6108700" cy="338137"/>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000000"/>
                </a:solidFill>
                <a:latin typeface="Times New Roman" pitchFamily="18" charset="0"/>
                <a:cs typeface="Times New Roman" pitchFamily="18" charset="0"/>
              </a:rPr>
              <a:t>a</a:t>
            </a:r>
            <a:r>
              <a:rPr lang="vi-VN" sz="2400" b="1">
                <a:solidFill>
                  <a:srgbClr val="000000"/>
                </a:solidFill>
                <a:latin typeface="Times New Roman" pitchFamily="18" charset="0"/>
                <a:cs typeface="Times New Roman" pitchFamily="18" charset="0"/>
              </a:rPr>
              <a:t>. Nghệ thuật</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469900" y="2020888"/>
            <a:ext cx="11252200" cy="1708150"/>
          </a:xfrm>
          <a:prstGeom prst="rect">
            <a:avLst/>
          </a:prstGeom>
          <a:noFill/>
          <a:ln w="9525">
            <a:noFill/>
            <a:miter lim="800000"/>
            <a:headEnd/>
            <a:tailEnd/>
          </a:ln>
        </p:spPr>
        <p:txBody>
          <a:bodyPr>
            <a:spAutoFit/>
          </a:bodyPr>
          <a:lstStyle/>
          <a:p>
            <a:pPr marL="30163" algn="just">
              <a:lnSpc>
                <a:spcPts val="1800"/>
              </a:lnSpc>
              <a:spcAft>
                <a:spcPts val="1200"/>
              </a:spcAft>
            </a:pPr>
            <a:r>
              <a:rPr lang="en-US" sz="2400">
                <a:solidFill>
                  <a:srgbClr val="000000"/>
                </a:solidFill>
                <a:latin typeface="Times New Roman" pitchFamily="18" charset="0"/>
                <a:cs typeface="Times New Roman" pitchFamily="18" charset="0"/>
              </a:rPr>
              <a:t>- Cách kể chuyện  nhẹ nhàng, tinh tế, theo dòng cảm xúc của nhân vật.</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 Nhân vật được xây dựng qua nhiều phương diện như hành động, lời nói nhưng chủ yếu qua từng cảm xúc, tâm trạng về chuyển biến của thiên nhiên, cảnh vật, sự việc...</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 Kết hợp kể và miêu tả cảnh thiên nhiên đặc sắc.</a:t>
            </a:r>
            <a:endParaRPr lang="en-US" sz="2400">
              <a:latin typeface="Times New Roman" pitchFamily="18" charset="0"/>
              <a:cs typeface="Times New Roman" pitchFamily="18" charset="0"/>
            </a:endParaRPr>
          </a:p>
          <a:p>
            <a:pPr marL="30163" algn="just">
              <a:lnSpc>
                <a:spcPts val="1800"/>
              </a:lnSpc>
              <a:spcAft>
                <a:spcPts val="1200"/>
              </a:spcAft>
            </a:pPr>
            <a:r>
              <a:rPr lang="en-US" sz="2400">
                <a:solidFill>
                  <a:srgbClr val="000000"/>
                </a:solidFill>
                <a:latin typeface="Times New Roman" pitchFamily="18" charset="0"/>
                <a:cs typeface="Times New Roman" pitchFamily="18" charset="0"/>
              </a:rPr>
              <a:t>- Tình huống đặc sắc, có những chi tiết truyện giàu ý nghĩa.</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469900" y="4003675"/>
            <a:ext cx="6108700" cy="338138"/>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000000"/>
                </a:solidFill>
                <a:latin typeface="Times New Roman" pitchFamily="18" charset="0"/>
                <a:cs typeface="Times New Roman" pitchFamily="18" charset="0"/>
              </a:rPr>
              <a:t>b</a:t>
            </a:r>
            <a:r>
              <a:rPr lang="vi-VN" sz="2400" b="1">
                <a:solidFill>
                  <a:srgbClr val="000000"/>
                </a:solidFill>
                <a:latin typeface="Times New Roman" pitchFamily="18" charset="0"/>
                <a:cs typeface="Times New Roman" pitchFamily="18" charset="0"/>
              </a:rPr>
              <a:t>. Nội dung</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641350" y="4494213"/>
            <a:ext cx="11080750" cy="1200150"/>
          </a:xfrm>
          <a:prstGeom prst="rect">
            <a:avLst/>
          </a:prstGeom>
          <a:noFill/>
          <a:ln w="9525">
            <a:noFill/>
            <a:miter lim="800000"/>
            <a:headEnd/>
            <a:tailEnd/>
          </a:ln>
        </p:spPr>
        <p:txBody>
          <a:bodyPr>
            <a:spAutoFit/>
          </a:bodyPr>
          <a:lstStyle/>
          <a:p>
            <a:r>
              <a:rPr lang="en-US" sz="2400">
                <a:solidFill>
                  <a:srgbClr val="0D0D0D"/>
                </a:solidFill>
                <a:latin typeface="Times New Roman" pitchFamily="18" charset="0"/>
                <a:ea typeface="MS Mincho" pitchFamily="49" charset="-128"/>
              </a:rPr>
              <a:t>-  Ca ngợi tình yêu thương chia sẻ ấm áp, trong trẻo của con người với con người, đặc biệt tình yêu thương vô tư của trẻ thơ.</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Ẩn chứa niềm tin yêu, trân trọng của tác giả đối với con người.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1130300"/>
            <a:ext cx="11055350" cy="42560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274638" y="1328738"/>
            <a:ext cx="6094412" cy="484187"/>
          </a:xfrm>
          <a:prstGeom prst="rect">
            <a:avLst/>
          </a:prstGeom>
          <a:noFill/>
          <a:ln w="9525">
            <a:noFill/>
            <a:miter lim="800000"/>
            <a:headEnd/>
            <a:tailEnd/>
          </a:ln>
        </p:spPr>
        <p:txBody>
          <a:bodyPr>
            <a:spAutoFit/>
          </a:bodyPr>
          <a:lstStyle/>
          <a:p>
            <a:pPr marL="457200">
              <a:lnSpc>
                <a:spcPct val="115000"/>
              </a:lnSpc>
              <a:spcAft>
                <a:spcPts val="1000"/>
              </a:spcAft>
            </a:pPr>
            <a:r>
              <a:rPr lang="pt-BR" sz="2400" b="1">
                <a:latin typeface="Times New Roman" pitchFamily="18" charset="0"/>
                <a:cs typeface="Times New Roman" pitchFamily="18" charset="0"/>
              </a:rPr>
              <a:t>2. Định hướng phân tích</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568325" y="1965325"/>
            <a:ext cx="10764838" cy="2986088"/>
          </a:xfrm>
          <a:prstGeom prst="rect">
            <a:avLst/>
          </a:prstGeom>
          <a:noFill/>
          <a:ln w="9525">
            <a:noFill/>
            <a:miter lim="800000"/>
            <a:headEnd/>
            <a:tailEnd/>
          </a:ln>
        </p:spPr>
        <p:txBody>
          <a:bodyPr>
            <a:spAutoFit/>
          </a:bodyPr>
          <a:lstStyle/>
          <a:p>
            <a:pPr marL="30163" algn="just">
              <a:spcAft>
                <a:spcPts val="1200"/>
              </a:spcAft>
            </a:pPr>
            <a:r>
              <a:rPr lang="en-US" sz="2400" b="1" dirty="0" err="1">
                <a:solidFill>
                  <a:srgbClr val="000000"/>
                </a:solidFill>
                <a:latin typeface="Times New Roman" pitchFamily="18" charset="0"/>
                <a:cs typeface="Times New Roman" pitchFamily="18" charset="0"/>
              </a:rPr>
              <a:t>Thạch</a:t>
            </a:r>
            <a:r>
              <a:rPr lang="en-US" sz="2400" b="1" dirty="0">
                <a:solidFill>
                  <a:srgbClr val="000000"/>
                </a:solidFill>
                <a:latin typeface="Times New Roman" pitchFamily="18" charset="0"/>
                <a:cs typeface="Times New Roman" pitchFamily="18" charset="0"/>
              </a:rPr>
              <a:t> Lam </a:t>
            </a:r>
            <a:r>
              <a:rPr lang="en-US" sz="2400" b="1" dirty="0" err="1">
                <a:solidFill>
                  <a:srgbClr val="000000"/>
                </a:solidFill>
                <a:latin typeface="Times New Roman" pitchFamily="18" charset="0"/>
                <a:cs typeface="Times New Roman" pitchFamily="18" charset="0"/>
              </a:rPr>
              <a:t>là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văn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tiêu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biểu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của</a:t>
            </a:r>
            <a:r>
              <a:rPr lang="en-US" sz="2400" b="1" dirty="0">
                <a:solidFill>
                  <a:srgbClr val="000000"/>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Quê</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gốc</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Hà</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Nội</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thuở</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nhỏ</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sống</a:t>
            </a:r>
            <a:r>
              <a:rPr lang="en-US" sz="2400" b="1" dirty="0">
                <a:solidFill>
                  <a:srgbClr val="202122"/>
                </a:solidFill>
                <a:latin typeface="Times New Roman" pitchFamily="18" charset="0"/>
                <a:cs typeface="Times New Roman" pitchFamily="18" charset="0"/>
              </a:rPr>
              <a:t> ở </a:t>
            </a:r>
            <a:r>
              <a:rPr lang="en-US" sz="2400" b="1" dirty="0" err="1">
                <a:solidFill>
                  <a:srgbClr val="202122"/>
                </a:solidFill>
                <a:latin typeface="Times New Roman" pitchFamily="18" charset="0"/>
                <a:cs typeface="Times New Roman" pitchFamily="18" charset="0"/>
              </a:rPr>
              <a:t>quê</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ngoại</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Hải</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Dương</a:t>
            </a:r>
            <a:endParaRPr lang="en-US" sz="2400" dirty="0">
              <a:latin typeface="Times New Roman" pitchFamily="18" charset="0"/>
              <a:cs typeface="Times New Roman" pitchFamily="18" charset="0"/>
            </a:endParaRPr>
          </a:p>
          <a:p>
            <a:pPr marL="30163" algn="just">
              <a:spcAft>
                <a:spcPts val="1200"/>
              </a:spcAft>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Ông</a:t>
            </a:r>
            <a:r>
              <a:rPr lang="en-US" sz="2400" dirty="0">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là</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nhà</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văn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thành</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công</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với</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thể</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loại</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truyện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ngắn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phong</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cách</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viết</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văn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bình</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dị</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giàu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cảm</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xúc</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và</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đậm</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chất</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thơ</a:t>
            </a:r>
            <a:r>
              <a:rPr lang="en-US" sz="2400" dirty="0">
                <a:solidFill>
                  <a:srgbClr val="202122"/>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30163" algn="just">
              <a:spcAft>
                <a:spcPts val="1200"/>
              </a:spcAft>
            </a:pP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Tác</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phẩm</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tiêu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biểu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Gió</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lạnh</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đầu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mùa</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Cô</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hàng</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xén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Nhà</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mẹ</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Lê</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Quê</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mẹ</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Hà</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Nội</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ba</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mươi</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sáu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phố</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phường</a:t>
            </a:r>
            <a:r>
              <a:rPr lang="en-US" sz="2400" dirty="0">
                <a:solidFill>
                  <a:srgbClr val="202122"/>
                </a:solidFill>
                <a:latin typeface="Times New Roman" pitchFamily="18" charset="0"/>
                <a:cs typeface="Times New Roman" pitchFamily="18" charset="0"/>
              </a:rPr>
              <a:t>...</a:t>
            </a:r>
            <a:r>
              <a:rPr lang="en-US" sz="2400" dirty="0" err="1">
                <a:solidFill>
                  <a:srgbClr val="202122"/>
                </a:solidFill>
                <a:latin typeface="Times New Roman" pitchFamily="18" charset="0"/>
                <a:cs typeface="Times New Roman" pitchFamily="18" charset="0"/>
              </a:rPr>
              <a:t>Các</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tác</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phẩm</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của</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ông</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ẩn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chứa</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niềm</a:t>
            </a:r>
            <a:r>
              <a:rPr lang="en-US" sz="2400" dirty="0">
                <a:solidFill>
                  <a:srgbClr val="202122"/>
                </a:solidFill>
                <a:latin typeface="Times New Roman" pitchFamily="18" charset="0"/>
                <a:cs typeface="Times New Roman" pitchFamily="18" charset="0"/>
              </a:rPr>
              <a:t> tin </a:t>
            </a:r>
            <a:r>
              <a:rPr lang="en-US" sz="2400" dirty="0" err="1">
                <a:solidFill>
                  <a:srgbClr val="202122"/>
                </a:solidFill>
                <a:latin typeface="Times New Roman" pitchFamily="18" charset="0"/>
                <a:cs typeface="Times New Roman" pitchFamily="18" charset="0"/>
              </a:rPr>
              <a:t>yêu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trân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trọng</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đối</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với</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thiên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nhiên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và</a:t>
            </a:r>
            <a:r>
              <a:rPr lang="en-US" sz="2400" dirty="0">
                <a:solidFill>
                  <a:srgbClr val="202122"/>
                </a:solidFill>
                <a:latin typeface="Times New Roman" pitchFamily="18" charset="0"/>
                <a:cs typeface="Times New Roman" pitchFamily="18" charset="0"/>
              </a:rPr>
              <a:t> con </a:t>
            </a:r>
            <a:r>
              <a:rPr lang="en-US" sz="2400" dirty="0" err="1">
                <a:solidFill>
                  <a:srgbClr val="202122"/>
                </a:solidFill>
                <a:latin typeface="Times New Roman" pitchFamily="18" charset="0"/>
                <a:cs typeface="Times New Roman" pitchFamily="18" charset="0"/>
              </a:rPr>
              <a:t>người</a:t>
            </a:r>
            <a:r>
              <a:rPr lang="en-US" sz="2400" dirty="0">
                <a:solidFill>
                  <a:srgbClr val="202122"/>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441325"/>
            <a:ext cx="3321050"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222375"/>
            <a:ext cx="11123613" cy="41370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7347" name="TextBox 5"/>
          <p:cNvSpPr txBox="1">
            <a:spLocks noChangeArrowheads="1"/>
          </p:cNvSpPr>
          <p:nvPr/>
        </p:nvSpPr>
        <p:spPr bwMode="auto">
          <a:xfrm>
            <a:off x="1082675" y="593725"/>
            <a:ext cx="6094413" cy="338138"/>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FF0000"/>
                </a:solidFill>
                <a:latin typeface="Times New Roman" pitchFamily="18" charset="0"/>
                <a:cs typeface="Times New Roman" pitchFamily="18" charset="0"/>
              </a:rPr>
              <a:t>II. TÁC PHẨM </a:t>
            </a:r>
            <a:endParaRPr lang="en-US" sz="2400">
              <a:latin typeface="Times New Roman" pitchFamily="18" charset="0"/>
              <a:cs typeface="Times New Roman" pitchFamily="18" charset="0"/>
            </a:endParaRPr>
          </a:p>
        </p:txBody>
      </p:sp>
      <p:sp>
        <p:nvSpPr>
          <p:cNvPr id="3" name="Rectangle 1"/>
          <p:cNvSpPr>
            <a:spLocks noChangeArrowheads="1"/>
          </p:cNvSpPr>
          <p:nvPr/>
        </p:nvSpPr>
        <p:spPr bwMode="auto">
          <a:xfrm>
            <a:off x="800100" y="1481922"/>
            <a:ext cx="10572750" cy="3416320"/>
          </a:xfrm>
          <a:prstGeom prst="rect">
            <a:avLst/>
          </a:prstGeom>
          <a:noFill/>
          <a:ln w="9525">
            <a:noFill/>
            <a:miter lim="800000"/>
            <a:headEnd/>
            <a:tailEnd/>
          </a:ln>
        </p:spPr>
        <p:txBody>
          <a:bodyPr wrap="square" anchor="ctr">
            <a:spAutoFit/>
          </a:bodyPr>
          <a:lstStyle/>
          <a:p>
            <a:pPr algn="just" eaLnBrk="0" hangingPunct="0"/>
            <a:r>
              <a:rPr lang="en-US" altLang="en-US" sz="2400" dirty="0" err="1">
                <a:latin typeface="Times New Roman" pitchFamily="18" charset="0"/>
                <a:cs typeface="Times New Roman" pitchFamily="18" charset="0"/>
              </a:rPr>
              <a:t>Thạch</a:t>
            </a:r>
            <a:r>
              <a:rPr lang="en-US" altLang="en-US" sz="2400" dirty="0">
                <a:latin typeface="Times New Roman" pitchFamily="18" charset="0"/>
                <a:cs typeface="Times New Roman" pitchFamily="18" charset="0"/>
              </a:rPr>
              <a:t> Lam </a:t>
            </a:r>
            <a:r>
              <a:rPr lang="en-US" altLang="en-US" sz="2400" dirty="0" err="1">
                <a:latin typeface="Times New Roman" pitchFamily="18" charset="0"/>
                <a:cs typeface="Times New Roman" pitchFamily="18" charset="0"/>
              </a:rPr>
              <a:t>là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một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cây</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bút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nổi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tiếng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văn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học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Việt</a:t>
            </a:r>
            <a:r>
              <a:rPr lang="en-US" altLang="en-US" sz="2400" dirty="0">
                <a:latin typeface="Times New Roman" pitchFamily="18" charset="0"/>
                <a:cs typeface="Times New Roman" pitchFamily="18" charset="0"/>
              </a:rPr>
              <a:t> Nam </a:t>
            </a:r>
            <a:r>
              <a:rPr lang="en-US" altLang="en-US" sz="2400" dirty="0" err="1">
                <a:latin typeface="Times New Roman" pitchFamily="18" charset="0"/>
                <a:cs typeface="Times New Roman" pitchFamily="18" charset="0"/>
              </a:rPr>
              <a:t>trước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năm</a:t>
            </a:r>
            <a:r>
              <a:rPr lang="en-US" altLang="en-US" sz="2400" dirty="0">
                <a:latin typeface="Times New Roman" pitchFamily="18" charset="0"/>
                <a:cs typeface="Times New Roman" pitchFamily="18" charset="0"/>
              </a:rPr>
              <a:t> 1945. </a:t>
            </a:r>
            <a:r>
              <a:rPr lang="en-US" altLang="en-US" sz="2400" dirty="0" err="1">
                <a:latin typeface="Times New Roman" pitchFamily="18" charset="0"/>
                <a:cs typeface="Times New Roman" pitchFamily="18" charset="0"/>
              </a:rPr>
              <a:t>Ông</a:t>
            </a:r>
            <a:r>
              <a:rPr lang="en-US" altLang="en-US" sz="2400" dirty="0">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là</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nhà</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văn</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thành</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công</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với</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thể</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loại</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truyện</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ngắn</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với</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phong</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cách</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viết</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văn</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bình</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dị</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giàu</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cảm</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xúc</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và</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đậm</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chất</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thơ</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Các</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tác</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phẩm</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của</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ông</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ẩn</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chứa</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niềm</a:t>
            </a:r>
            <a:r>
              <a:rPr lang="en-US" altLang="en-US" sz="2400" dirty="0">
                <a:solidFill>
                  <a:srgbClr val="202122"/>
                </a:solidFill>
                <a:latin typeface="Times New Roman" pitchFamily="18" charset="0"/>
                <a:cs typeface="Times New Roman" pitchFamily="18" charset="0"/>
              </a:rPr>
              <a:t> tin </a:t>
            </a:r>
            <a:r>
              <a:rPr lang="en-US" altLang="en-US" sz="2400" dirty="0" err="1">
                <a:solidFill>
                  <a:srgbClr val="202122"/>
                </a:solidFill>
                <a:latin typeface="Times New Roman" pitchFamily="18" charset="0"/>
                <a:cs typeface="Times New Roman" pitchFamily="18" charset="0"/>
              </a:rPr>
              <a:t>yêu</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trân</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trọng</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đối</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với</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thiên</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nhiên</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và</a:t>
            </a:r>
            <a:r>
              <a:rPr lang="en-US" altLang="en-US" sz="2400" dirty="0">
                <a:solidFill>
                  <a:srgbClr val="202122"/>
                </a:solidFill>
                <a:latin typeface="Times New Roman" pitchFamily="18" charset="0"/>
                <a:cs typeface="Times New Roman" pitchFamily="18" charset="0"/>
              </a:rPr>
              <a:t> con </a:t>
            </a:r>
            <a:r>
              <a:rPr lang="en-US" altLang="en-US" sz="2400" dirty="0" err="1">
                <a:solidFill>
                  <a:srgbClr val="202122"/>
                </a:solidFill>
                <a:latin typeface="Times New Roman" pitchFamily="18" charset="0"/>
                <a:cs typeface="Times New Roman" pitchFamily="18" charset="0"/>
              </a:rPr>
              <a:t>người</a:t>
            </a:r>
            <a:r>
              <a:rPr lang="en-US" altLang="en-US" sz="2400" dirty="0">
                <a:solidFill>
                  <a:srgbClr val="202122"/>
                </a:solidFill>
                <a:latin typeface="Times New Roman" pitchFamily="18" charset="0"/>
                <a:cs typeface="Times New Roman" pitchFamily="18" charset="0"/>
              </a:rPr>
              <a:t>. </a:t>
            </a:r>
            <a:r>
              <a:rPr lang="en-US" altLang="en-US" sz="2400" dirty="0" err="1">
                <a:solidFill>
                  <a:srgbClr val="202122"/>
                </a:solidFill>
                <a:latin typeface="Times New Roman" pitchFamily="18" charset="0"/>
                <a:cs typeface="Times New Roman" pitchFamily="18" charset="0"/>
              </a:rPr>
              <a:t>T</a:t>
            </a:r>
            <a:r>
              <a:rPr lang="en-US" altLang="en-US" sz="2400" dirty="0" err="1">
                <a:latin typeface="Times New Roman" pitchFamily="18" charset="0"/>
                <a:cs typeface="Times New Roman" pitchFamily="18" charset="0"/>
              </a:rPr>
              <a:t>ruyện</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Gió</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lạnh</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đầu</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mùa</a:t>
            </a:r>
            <a:r>
              <a:rPr lang="en-US" altLang="en-US" sz="2400" i="1"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mãi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mãi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để</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lại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trong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lòng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người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sự</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ấm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áp</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tình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người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tình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đời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Với</a:t>
            </a:r>
            <a:r>
              <a:rPr lang="en-US" altLang="en-US" sz="2400" dirty="0">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cốt</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truyện</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đơn</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giản</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nói</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về</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chuyện</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cho</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áo</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trả</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áo</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rét</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giữa</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ba</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đứa</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trẻ</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và</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hai</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người</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mẹ</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nơi</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phố</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huyện</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nghèo</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cách</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chúng</a:t>
            </a:r>
            <a:r>
              <a:rPr lang="en-US" altLang="en-US" sz="2400" dirty="0">
                <a:solidFill>
                  <a:srgbClr val="000000"/>
                </a:solidFill>
                <a:latin typeface="Times New Roman" pitchFamily="18" charset="0"/>
                <a:cs typeface="Times New Roman" pitchFamily="18" charset="0"/>
              </a:rPr>
              <a:t> ta </a:t>
            </a:r>
            <a:r>
              <a:rPr lang="en-US" altLang="en-US" sz="2400" dirty="0" err="1">
                <a:solidFill>
                  <a:srgbClr val="000000"/>
                </a:solidFill>
                <a:latin typeface="Times New Roman" pitchFamily="18" charset="0"/>
                <a:cs typeface="Times New Roman" pitchFamily="18" charset="0"/>
              </a:rPr>
              <a:t>ngày</a:t>
            </a:r>
            <a:r>
              <a:rPr lang="en-US" altLang="en-US" sz="2400" dirty="0">
                <a:solidFill>
                  <a:srgbClr val="000000"/>
                </a:solidFill>
                <a:latin typeface="Times New Roman" pitchFamily="18" charset="0"/>
                <a:cs typeface="Times New Roman" pitchFamily="18" charset="0"/>
              </a:rPr>
              <a:t> nay </a:t>
            </a:r>
            <a:r>
              <a:rPr lang="en-US" altLang="en-US" sz="2400" dirty="0" err="1">
                <a:solidFill>
                  <a:srgbClr val="000000"/>
                </a:solidFill>
                <a:latin typeface="Times New Roman" pitchFamily="18" charset="0"/>
                <a:cs typeface="Times New Roman" pitchFamily="18" charset="0"/>
              </a:rPr>
              <a:t>trên</a:t>
            </a:r>
            <a:r>
              <a:rPr lang="en-US" altLang="en-US" sz="2400" dirty="0">
                <a:solidFill>
                  <a:srgbClr val="000000"/>
                </a:solidFill>
                <a:latin typeface="Times New Roman" pitchFamily="18" charset="0"/>
                <a:cs typeface="Times New Roman" pitchFamily="18" charset="0"/>
              </a:rPr>
              <a:t> 60 </a:t>
            </a:r>
            <a:r>
              <a:rPr lang="en-US" altLang="en-US" sz="2400" dirty="0" err="1">
                <a:solidFill>
                  <a:srgbClr val="000000"/>
                </a:solidFill>
                <a:latin typeface="Times New Roman" pitchFamily="18" charset="0"/>
                <a:cs typeface="Times New Roman" pitchFamily="18" charset="0"/>
              </a:rPr>
              <a:t>năm</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trời</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truyện</a:t>
            </a:r>
            <a:r>
              <a:rPr lang="en-US" altLang="en-US" sz="2400" dirty="0">
                <a:solidFill>
                  <a:srgbClr val="000000"/>
                </a:solidFill>
                <a:latin typeface="Times New Roman" pitchFamily="18" charset="0"/>
                <a:cs typeface="Times New Roman" pitchFamily="18" charset="0"/>
              </a:rPr>
              <a:t> ca</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ngợi</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tình</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yêu</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thương</a:t>
            </a:r>
            <a:r>
              <a:rPr lang="en-US" altLang="ja-JP" sz="2400" dirty="0">
                <a:solidFill>
                  <a:srgbClr val="0D0D0D"/>
                </a:solidFill>
                <a:latin typeface="Times New Roman" pitchFamily="18" charset="0"/>
                <a:ea typeface="MS Mincho" pitchFamily="49" charset="-128"/>
                <a:cs typeface="Times New Roman" pitchFamily="18" charset="0"/>
              </a:rPr>
              <a:t> chia </a:t>
            </a:r>
            <a:r>
              <a:rPr lang="en-US" altLang="ja-JP" sz="2400" dirty="0" err="1">
                <a:solidFill>
                  <a:srgbClr val="0D0D0D"/>
                </a:solidFill>
                <a:latin typeface="Times New Roman" pitchFamily="18" charset="0"/>
                <a:ea typeface="MS Mincho" pitchFamily="49" charset="-128"/>
                <a:cs typeface="Times New Roman" pitchFamily="18" charset="0"/>
              </a:rPr>
              <a:t>sẻ</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ấm</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áp</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trong</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trẻo</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của</a:t>
            </a:r>
            <a:r>
              <a:rPr lang="en-US" altLang="ja-JP" sz="2400" dirty="0">
                <a:solidFill>
                  <a:srgbClr val="0D0D0D"/>
                </a:solidFill>
                <a:latin typeface="Times New Roman" pitchFamily="18" charset="0"/>
                <a:ea typeface="MS Mincho" pitchFamily="49" charset="-128"/>
                <a:cs typeface="Times New Roman" pitchFamily="18" charset="0"/>
              </a:rPr>
              <a:t> con </a:t>
            </a:r>
            <a:r>
              <a:rPr lang="en-US" altLang="ja-JP" sz="2400" dirty="0" err="1">
                <a:solidFill>
                  <a:srgbClr val="0D0D0D"/>
                </a:solidFill>
                <a:latin typeface="Times New Roman" pitchFamily="18" charset="0"/>
                <a:ea typeface="MS Mincho" pitchFamily="49" charset="-128"/>
                <a:cs typeface="Times New Roman" pitchFamily="18" charset="0"/>
              </a:rPr>
              <a:t>người</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với</a:t>
            </a:r>
            <a:r>
              <a:rPr lang="en-US" altLang="ja-JP" sz="2400" dirty="0">
                <a:solidFill>
                  <a:srgbClr val="0D0D0D"/>
                </a:solidFill>
                <a:latin typeface="Times New Roman" pitchFamily="18" charset="0"/>
                <a:ea typeface="MS Mincho" pitchFamily="49" charset="-128"/>
                <a:cs typeface="Times New Roman" pitchFamily="18" charset="0"/>
              </a:rPr>
              <a:t> con </a:t>
            </a:r>
            <a:r>
              <a:rPr lang="en-US" altLang="ja-JP" sz="2400" dirty="0" err="1">
                <a:solidFill>
                  <a:srgbClr val="0D0D0D"/>
                </a:solidFill>
                <a:latin typeface="Times New Roman" pitchFamily="18" charset="0"/>
                <a:ea typeface="MS Mincho" pitchFamily="49" charset="-128"/>
                <a:cs typeface="Times New Roman" pitchFamily="18" charset="0"/>
              </a:rPr>
              <a:t>người</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đặc</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biệt</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tình</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yêu</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thương</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vô</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tư</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của</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trẻ</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thơ</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Trong</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đó</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tiêu</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biểu</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là</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nhân</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vật</a:t>
            </a:r>
            <a:r>
              <a:rPr lang="en-US" altLang="ja-JP" sz="2400" dirty="0">
                <a:solidFill>
                  <a:srgbClr val="0D0D0D"/>
                </a:solidFill>
                <a:latin typeface="Times New Roman" pitchFamily="18" charset="0"/>
                <a:ea typeface="MS Mincho" pitchFamily="49" charset="-128"/>
                <a:cs typeface="Times New Roman" pitchFamily="18" charset="0"/>
              </a:rPr>
              <a:t> </a:t>
            </a:r>
            <a:r>
              <a:rPr lang="en-US" altLang="ja-JP" sz="2400" dirty="0" err="1">
                <a:solidFill>
                  <a:srgbClr val="0D0D0D"/>
                </a:solidFill>
                <a:latin typeface="Times New Roman" pitchFamily="18" charset="0"/>
                <a:ea typeface="MS Mincho" pitchFamily="49" charset="-128"/>
                <a:cs typeface="Times New Roman" pitchFamily="18" charset="0"/>
              </a:rPr>
              <a:t>Sơn</a:t>
            </a:r>
            <a:r>
              <a:rPr lang="en-US" altLang="ja-JP" sz="2400" dirty="0">
                <a:solidFill>
                  <a:srgbClr val="0D0D0D"/>
                </a:solidFill>
                <a:latin typeface="Times New Roman" pitchFamily="18" charset="0"/>
                <a:ea typeface="MS Mincho" pitchFamily="49" charset="-128"/>
                <a:cs typeface="Times New Roman" pitchFamily="18" charset="0"/>
              </a:rPr>
              <a:t>.</a:t>
            </a:r>
            <a:endParaRPr lang="en-US" altLang="ja-JP"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27843" y="1130300"/>
            <a:ext cx="11123613" cy="41433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27843" y="1322389"/>
            <a:ext cx="11055350" cy="3784600"/>
          </a:xfrm>
          <a:prstGeom prst="rect">
            <a:avLst/>
          </a:prstGeom>
          <a:noFill/>
          <a:ln w="9525">
            <a:noFill/>
            <a:miter lim="800000"/>
            <a:headEnd/>
            <a:tailEnd/>
          </a:ln>
        </p:spPr>
        <p:txBody>
          <a:bodyPr>
            <a:spAutoFit/>
          </a:bodyPr>
          <a:lstStyle/>
          <a:p>
            <a:pPr marL="30163" algn="just">
              <a:spcAft>
                <a:spcPts val="1200"/>
              </a:spcAft>
            </a:pPr>
            <a:r>
              <a:rPr lang="en-US" sz="2400" dirty="0" err="1">
                <a:solidFill>
                  <a:srgbClr val="000000"/>
                </a:solidFill>
                <a:latin typeface="Times New Roman" pitchFamily="18" charset="0"/>
                <a:cs typeface="Times New Roman" pitchFamily="18" charset="0"/>
              </a:rPr>
              <a:t>Cách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nhẹ</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tế</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theo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thế</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trẻo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tuổi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Mùa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hai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chị</a:t>
            </a:r>
            <a:r>
              <a:rPr lang="en-US" sz="2400" dirty="0">
                <a:solidFill>
                  <a:srgbClr val="000000"/>
                </a:solidFill>
                <a:latin typeface="Times New Roman" pitchFamily="18" charset="0"/>
                <a:cs typeface="Times New Roman" pitchFamily="18" charset="0"/>
              </a:rPr>
              <a:t> Lan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mặc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đẹp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đẽ</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ấm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áp</a:t>
            </a:r>
            <a:r>
              <a:rPr lang="en-US" sz="2400" dirty="0">
                <a:solidFill>
                  <a:srgbClr val="000000"/>
                </a:solidFill>
                <a:latin typeface="Times New Roman" pitchFamily="18" charset="0"/>
                <a:cs typeface="Times New Roman" pitchFamily="18" charset="0"/>
              </a:rPr>
              <a:t>. Hai </a:t>
            </a:r>
            <a:r>
              <a:rPr lang="en-US" sz="2400" dirty="0" err="1">
                <a:solidFill>
                  <a:srgbClr val="000000"/>
                </a:solidFill>
                <a:latin typeface="Times New Roman" pitchFamily="18" charset="0"/>
                <a:cs typeface="Times New Roman" pitchFamily="18" charset="0"/>
              </a:rPr>
              <a:t>chị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xóm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nghèo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mặc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bộ</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nhiều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chỗ</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Đặc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biệt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chỉ</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rách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tơi</a:t>
            </a:r>
            <a:r>
              <a:rPr lang="en-US" sz="2400" dirty="0">
                <a:solidFill>
                  <a:srgbClr val="000000"/>
                </a:solidFill>
                <a:latin typeface="Times New Roman" pitchFamily="18" charset="0"/>
                <a:cs typeface="Times New Roman" pitchFamily="18" charset="0"/>
              </a:rPr>
              <a:t>, co </a:t>
            </a:r>
            <a:r>
              <a:rPr lang="en-US" sz="2400" dirty="0" err="1">
                <a:solidFill>
                  <a:srgbClr val="000000"/>
                </a:solidFill>
                <a:latin typeface="Times New Roman" pitchFamily="18" charset="0"/>
                <a:cs typeface="Times New Roman" pitchFamily="18" charset="0"/>
              </a:rPr>
              <a:t>ro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chịu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rét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Chị</a:t>
            </a:r>
            <a:r>
              <a:rPr lang="en-US" sz="2400" dirty="0">
                <a:solidFill>
                  <a:srgbClr val="000000"/>
                </a:solidFill>
                <a:latin typeface="Times New Roman" pitchFamily="18" charset="0"/>
                <a:cs typeface="Times New Roman" pitchFamily="18" charset="0"/>
              </a:rPr>
              <a:t> Lan </a:t>
            </a:r>
            <a:r>
              <a:rPr lang="en-US" sz="2400" dirty="0" err="1">
                <a:solidFill>
                  <a:srgbClr val="000000"/>
                </a:solidFill>
                <a:latin typeface="Times New Roman" pitchFamily="18" charset="0"/>
                <a:cs typeface="Times New Roman" pitchFamily="18" charset="0"/>
              </a:rPr>
              <a:t>hăm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ấm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vui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vui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tai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thân</a:t>
            </a:r>
            <a:r>
              <a:rPr lang="en-US" sz="2400" dirty="0">
                <a:solidFill>
                  <a:srgbClr val="000000"/>
                </a:solidFill>
                <a:latin typeface="Times New Roman" pitchFamily="18" charset="0"/>
                <a:cs typeface="Times New Roman" pitchFamily="18" charset="0"/>
              </a:rPr>
              <a:t>, lo </a:t>
            </a:r>
            <a:r>
              <a:rPr lang="en-US" sz="2400" dirty="0" err="1">
                <a:solidFill>
                  <a:srgbClr val="000000"/>
                </a:solidFill>
                <a:latin typeface="Times New Roman" pitchFamily="18" charset="0"/>
                <a:cs typeface="Times New Roman" pitchFamily="18" charset="0"/>
              </a:rPr>
              <a:t>sợ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mẹ</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hai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đòi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Mẹ</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Hiên</a:t>
            </a:r>
            <a:r>
              <a:rPr lang="en-US" sz="2400" dirty="0">
                <a:solidFill>
                  <a:srgbClr val="000000"/>
                </a:solidFill>
                <a:latin typeface="Times New Roman" pitchFamily="18" charset="0"/>
                <a:cs typeface="Times New Roman" pitchFamily="18" charset="0"/>
              </a:rPr>
              <a:t> sang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hoàn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mẹ</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mẹ</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mượn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tiền</a:t>
            </a:r>
            <a:r>
              <a:rPr lang="en-US" sz="2400" dirty="0">
                <a:solidFill>
                  <a:srgbClr val="000000"/>
                </a:solidFill>
                <a:latin typeface="Times New Roman" pitchFamily="18" charset="0"/>
                <a:cs typeface="Times New Roman" pitchFamily="18" charset="0"/>
              </a:rPr>
              <a:t> may </a:t>
            </a:r>
            <a:r>
              <a:rPr lang="en-US" sz="2400" dirty="0" err="1">
                <a:solidFill>
                  <a:srgbClr val="000000"/>
                </a:solidFill>
                <a:latin typeface="Times New Roman" pitchFamily="18" charset="0"/>
                <a:cs typeface="Times New Roman" pitchFamily="18" charset="0"/>
              </a:rPr>
              <a:t>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Cốt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giản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chi </a:t>
            </a:r>
            <a:r>
              <a:rPr lang="en-US" sz="2400" dirty="0" err="1">
                <a:solidFill>
                  <a:srgbClr val="000000"/>
                </a:solidFill>
                <a:latin typeface="Times New Roman" pitchFamily="18" charset="0"/>
                <a:cs typeface="Times New Roman" pitchFamily="18" charset="0"/>
              </a:rPr>
              <a:t>tiết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miêu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tế</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Thạch</a:t>
            </a:r>
            <a:r>
              <a:rPr lang="en-US" sz="2400" dirty="0">
                <a:solidFill>
                  <a:srgbClr val="000000"/>
                </a:solidFill>
                <a:latin typeface="Times New Roman" pitchFamily="18" charset="0"/>
                <a:cs typeface="Times New Roman" pitchFamily="18" charset="0"/>
              </a:rPr>
              <a:t> Lam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khám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vẻ</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đẹp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hồn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trẻ</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đặc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biệt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6738" y="620713"/>
            <a:ext cx="11125200" cy="58404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35013" y="909638"/>
            <a:ext cx="10956925" cy="5262562"/>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Truyện mở đầu bằng cảnh gió lạnh, đó là một buổi sáng mùa đông. Trời đang ấm, chỉ qua một đêm mưa rào, bỗng gió rét thổi về. Ai cũng tưởng như đang ở giữa mùa đông rét mướt. Sơn </a:t>
            </a:r>
            <a:r>
              <a:rPr lang="en-US" sz="2400" i="1">
                <a:solidFill>
                  <a:srgbClr val="000000"/>
                </a:solidFill>
                <a:latin typeface="Times New Roman" pitchFamily="18" charset="0"/>
                <a:cs typeface="Times New Roman" pitchFamily="18" charset="0"/>
              </a:rPr>
              <a:t>“tung chăn tỉnh dậy”, e</a:t>
            </a:r>
            <a:r>
              <a:rPr lang="en-US" sz="2400">
                <a:solidFill>
                  <a:srgbClr val="000000"/>
                </a:solidFill>
                <a:latin typeface="Times New Roman" pitchFamily="18" charset="0"/>
                <a:cs typeface="Times New Roman" pitchFamily="18" charset="0"/>
              </a:rPr>
              <a:t>m nhìn ra ngoài sân, nghe </a:t>
            </a:r>
            <a:r>
              <a:rPr lang="en-US" sz="2400" i="1">
                <a:solidFill>
                  <a:srgbClr val="000000"/>
                </a:solidFill>
                <a:latin typeface="Times New Roman" pitchFamily="18" charset="0"/>
                <a:cs typeface="Times New Roman" pitchFamily="18" charset="0"/>
              </a:rPr>
              <a:t>“gió vi vu…”,</a:t>
            </a:r>
            <a:r>
              <a:rPr lang="en-US" sz="2400">
                <a:solidFill>
                  <a:srgbClr val="000000"/>
                </a:solidFill>
                <a:latin typeface="Times New Roman" pitchFamily="18" charset="0"/>
                <a:cs typeface="Times New Roman" pitchFamily="18" charset="0"/>
              </a:rPr>
              <a:t> âm thanh xào xạc của những chiếc lá khô. Những khóm lan </a:t>
            </a:r>
            <a:r>
              <a:rPr lang="en-US" sz="2400" i="1">
                <a:solidFill>
                  <a:srgbClr val="000000"/>
                </a:solidFill>
                <a:latin typeface="Times New Roman" pitchFamily="18" charset="0"/>
                <a:cs typeface="Times New Roman" pitchFamily="18" charset="0"/>
              </a:rPr>
              <a:t>“lá rung động và hình như sắt lại vì rét”... </a:t>
            </a:r>
            <a:r>
              <a:rPr lang="en-US" sz="2400" b="1">
                <a:solidFill>
                  <a:srgbClr val="000000"/>
                </a:solidFill>
                <a:latin typeface="Times New Roman" pitchFamily="18" charset="0"/>
                <a:cs typeface="Times New Roman" pitchFamily="18" charset="0"/>
              </a:rPr>
              <a:t> Sơn cảm nhận rất rõ cái lạnh đầu mùa, em được mẹ, chị Lan chăm sóc ân cần</a:t>
            </a:r>
            <a:r>
              <a:rPr lang="en-US" sz="2400">
                <a:solidFill>
                  <a:srgbClr val="000000"/>
                </a:solidFill>
                <a:latin typeface="Times New Roman" pitchFamily="18" charset="0"/>
                <a:cs typeface="Times New Roman" pitchFamily="18" charset="0"/>
              </a:rPr>
              <a:t>, mẹ nhắc chị Lan lấy áo cho em áo ấm. Gia đình Sơn thuộc tầng lớp trung lưu, nên em được ăn mặc rất sạch đẹp, em mặc áo dạ đỏ lẫn áo vệ sinh, áo vải thâm bân ngoài. Sơn cảm nhận được sự biến đổi của thiên nhiên, cảnh vật khi bước vào mùa đông. Cậu bé còn cảm nhận được không khí ấm áp, tình yêu thương của mẹ, của vú già. Khi </a:t>
            </a:r>
            <a:r>
              <a:rPr lang="en-US" sz="2400" b="1">
                <a:solidFill>
                  <a:srgbClr val="0D0D0D"/>
                </a:solidFill>
                <a:latin typeface="Times New Roman" pitchFamily="18" charset="0"/>
                <a:ea typeface="MS Mincho" pitchFamily="49" charset="-128"/>
              </a:rPr>
              <a:t>vú nhắc đến chuyện chiếc áo bông, mẹ </a:t>
            </a:r>
            <a:r>
              <a:rPr lang="en-US" sz="2400">
                <a:solidFill>
                  <a:srgbClr val="000000"/>
                </a:solidFill>
                <a:latin typeface="Times New Roman" pitchFamily="18" charset="0"/>
                <a:cs typeface="Times New Roman" pitchFamily="18" charset="0"/>
              </a:rPr>
              <a:t> Sơn nhắc đến em Duyên, người em, đã mất nhớ em, Sơn cảm động và thương em quá. Sơn thấy mẹ rơm rớm nước mắt. Có thể nói, ngay đầu tác phẩm, người đọc đã cảm nhận được không khí ấm áp của gia đình Sơn, cảm nhận được Sơn là cậu bé ngoan ngoãn, sống giàu  tình cảm, tinh tế biết quan sát và cảm nhận được tâm trạng cảm xúc của người thân.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60400" y="1243012"/>
            <a:ext cx="11141075" cy="35575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28675" y="1512888"/>
            <a:ext cx="10868025" cy="3046412"/>
          </a:xfrm>
          <a:prstGeom prst="rect">
            <a:avLst/>
          </a:prstGeom>
          <a:noFill/>
          <a:ln w="9525">
            <a:noFill/>
            <a:miter lim="800000"/>
            <a:headEnd/>
            <a:tailEnd/>
          </a:ln>
        </p:spPr>
        <p:txBody>
          <a:bodyPr>
            <a:spAutoFit/>
          </a:bodyPr>
          <a:lstStyle/>
          <a:p>
            <a:r>
              <a:rPr lang="en-US" sz="2400" b="1" dirty="0" err="1">
                <a:solidFill>
                  <a:srgbClr val="000000"/>
                </a:solidFill>
                <a:latin typeface="Times New Roman" pitchFamily="18" charset="0"/>
                <a:cs typeface="Times New Roman" pitchFamily="18" charset="0"/>
              </a:rPr>
              <a:t>Trái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ngược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với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cuộc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sống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đầy</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đủ</a:t>
            </a:r>
            <a:r>
              <a:rPr lang="en-US" sz="2400" b="1" dirty="0">
                <a:solidFill>
                  <a:srgbClr val="000000"/>
                </a:solidFill>
                <a:latin typeface="Times New Roman" pitchFamily="18" charset="0"/>
                <a:cs typeface="Times New Roman" pitchFamily="18" charset="0"/>
              </a:rPr>
              <a:t>, sung </a:t>
            </a:r>
            <a:r>
              <a:rPr lang="en-US" sz="2400" b="1" dirty="0" err="1">
                <a:solidFill>
                  <a:srgbClr val="000000"/>
                </a:solidFill>
                <a:latin typeface="Times New Roman" pitchFamily="18" charset="0"/>
                <a:cs typeface="Times New Roman" pitchFamily="18" charset="0"/>
              </a:rPr>
              <a:t>túc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của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đình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Sơn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những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đứa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trẻ</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xóm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chợ</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rất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thương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a:t>
            </a:r>
            <a:r>
              <a:rPr lang="en-US" sz="2400" dirty="0" err="1">
                <a:solidFill>
                  <a:srgbClr val="000000"/>
                </a:solidFill>
                <a:latin typeface="Times New Roman" pitchFamily="18" charset="0"/>
                <a:cs typeface="Times New Roman" pitchFamily="18" charset="0"/>
              </a:rPr>
              <a:t>hằng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thằng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Xuân</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Tí</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Túc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vẫn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mặc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bộ</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rách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nhiều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chỗ</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Môi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chúng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tím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chỗ</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rách</a:t>
            </a:r>
            <a:r>
              <a:rPr lang="en-US" sz="2400" dirty="0">
                <a:solidFill>
                  <a:srgbClr val="000000"/>
                </a:solidFill>
                <a:latin typeface="Times New Roman" pitchFamily="18" charset="0"/>
                <a:cs typeface="Times New Roman" pitchFamily="18" charset="0"/>
              </a:rPr>
              <a:t> ‘da </a:t>
            </a:r>
            <a:r>
              <a:rPr lang="en-US" sz="2400" dirty="0" err="1">
                <a:solidFill>
                  <a:srgbClr val="000000"/>
                </a:solidFill>
                <a:latin typeface="Times New Roman" pitchFamily="18" charset="0"/>
                <a:cs typeface="Times New Roman" pitchFamily="18" charset="0"/>
              </a:rPr>
              <a:t>thịt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thổi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chúng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‘run </a:t>
            </a:r>
            <a:r>
              <a:rPr lang="en-US" sz="2400" dirty="0" err="1">
                <a:solidFill>
                  <a:srgbClr val="000000"/>
                </a:solidFill>
                <a:latin typeface="Times New Roman" pitchFamily="18" charset="0"/>
                <a:cs typeface="Times New Roman" pitchFamily="18" charset="0"/>
              </a:rPr>
              <a:t>lên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hai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hàm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răng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đập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nhau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Thạch</a:t>
            </a:r>
            <a:r>
              <a:rPr lang="en-US" sz="2400" dirty="0">
                <a:solidFill>
                  <a:srgbClr val="000000"/>
                </a:solidFill>
                <a:latin typeface="Times New Roman" pitchFamily="18" charset="0"/>
                <a:cs typeface="Times New Roman" pitchFamily="18" charset="0"/>
              </a:rPr>
              <a:t> Lam </a:t>
            </a:r>
            <a:r>
              <a:rPr lang="en-US" sz="2400" dirty="0" err="1">
                <a:solidFill>
                  <a:srgbClr val="000000"/>
                </a:solidFill>
                <a:latin typeface="Times New Roman" pitchFamily="18" charset="0"/>
                <a:cs typeface="Times New Roman" pitchFamily="18" charset="0"/>
              </a:rPr>
              <a:t>rất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hậu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nói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tuổi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chúng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rất</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vui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mừng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nhưng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vẫn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đứng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xa</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không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dám</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vồ</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vập</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đám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trẻ</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Hiên</a:t>
            </a:r>
            <a:r>
              <a:rPr lang="en-US" sz="2400" dirty="0">
                <a:solidFill>
                  <a:srgbClr val="000000"/>
                </a:solidFill>
                <a:latin typeface="Times New Roman" pitchFamily="18" charset="0"/>
                <a:cs typeface="Times New Roman" pitchFamily="18" charset="0"/>
              </a:rPr>
              <a:t>,</a:t>
            </a:r>
            <a:r>
              <a:rPr lang="en-US" sz="2400" b="1"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đứa</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gái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hàng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xóm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Lan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Duyên</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co </a:t>
            </a:r>
            <a:r>
              <a:rPr lang="en-US" sz="2400" i="1" dirty="0" err="1">
                <a:solidFill>
                  <a:srgbClr val="000000"/>
                </a:solidFill>
                <a:latin typeface="Times New Roman" pitchFamily="18" charset="0"/>
                <a:cs typeface="Times New Roman" pitchFamily="18" charset="0"/>
              </a:rPr>
              <a:t>ro</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đứng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bên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cột</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quán</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chỉ</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mặc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manh</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áo</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rách</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tả</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tơi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hở</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cả</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lưng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và</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tay</a:t>
            </a:r>
            <a:r>
              <a:rPr lang="en-US" sz="2400" i="1" dirty="0">
                <a:solidFill>
                  <a:srgbClr val="000000"/>
                </a:solidFill>
                <a:latin typeface="Times New Roman" pitchFamily="18" charset="0"/>
                <a:cs typeface="Times New Roman" pitchFamily="18" charset="0"/>
              </a:rPr>
              <a:t>”. </a:t>
            </a:r>
            <a:endParaRPr lang="en-US"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85800" y="928688"/>
            <a:ext cx="11052175" cy="52022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44563" y="1163638"/>
            <a:ext cx="10561637" cy="4524375"/>
          </a:xfrm>
          <a:prstGeom prst="rect">
            <a:avLst/>
          </a:prstGeom>
          <a:noFill/>
          <a:ln w="9525">
            <a:noFill/>
            <a:miter lim="800000"/>
            <a:headEnd/>
            <a:tailEnd/>
          </a:ln>
        </p:spPr>
        <p:txBody>
          <a:bodyPr>
            <a:spAutoFit/>
          </a:bodyPr>
          <a:lstStyle/>
          <a:p>
            <a:r>
              <a:rPr lang="en-US" sz="2400" i="1">
                <a:latin typeface="Times New Roman" pitchFamily="18" charset="0"/>
                <a:cs typeface="Times New Roman" pitchFamily="18" charset="0"/>
              </a:rPr>
              <a:t> </a:t>
            </a:r>
            <a:r>
              <a:rPr lang="en-US" sz="2400">
                <a:latin typeface="Times New Roman" pitchFamily="18" charset="0"/>
                <a:cs typeface="Times New Roman" pitchFamily="18" charset="0"/>
              </a:rPr>
              <a:t>Người đọc có thể thấy hoàn cảnh của những đứa trẻ rất khác biệt. Trong khi chị em Sơn sống trong gia đình sung túc, được mặc ấm, mặc đẹp thì bọn trẻ con nhà nghèo ăn mặc rách rưới, thiếu thốn đáng thương. Nhưng tình bạn trong sáng của những đứa trẻ khiến người đọc ấm lòng khi đọc tác phẩm.  </a:t>
            </a:r>
            <a:r>
              <a:rPr lang="en-US" sz="2400" b="1">
                <a:latin typeface="Times New Roman" pitchFamily="18" charset="0"/>
                <a:cs typeface="Times New Roman" pitchFamily="18" charset="0"/>
              </a:rPr>
              <a:t>Sơn và chị đều là những đứa sống giàu tình thương, tốt bụng, trong sáng, đáng yêu, giàu lòng trắc ẩn.</a:t>
            </a:r>
            <a:r>
              <a:rPr lang="en-US" sz="2400">
                <a:solidFill>
                  <a:srgbClr val="000000"/>
                </a:solidFill>
                <a:latin typeface="Times New Roman" pitchFamily="18" charset="0"/>
                <a:cs typeface="Times New Roman" pitchFamily="18" charset="0"/>
              </a:rPr>
              <a:t> Với các bạn, Sơn và chị vẫn thân mật chơi đùa, chứ không kiêu kỳ và khinh khỉnh như các em họ của Sơn (thể hiện qua các chi tiết quan sát hình ảnh của các bạn khi trời rét, chơi đùa..). Với Hiên</a:t>
            </a:r>
            <a:r>
              <a:rPr lang="en-US" sz="2400">
                <a:solidFill>
                  <a:srgbClr val="FF0000"/>
                </a:solidFill>
                <a:latin typeface="Times New Roman" pitchFamily="18" charset="0"/>
                <a:cs typeface="Times New Roman" pitchFamily="18" charset="0"/>
              </a:rPr>
              <a:t>, </a:t>
            </a:r>
            <a:r>
              <a:rPr lang="en-US" sz="2400">
                <a:latin typeface="Times New Roman" pitchFamily="18" charset="0"/>
                <a:cs typeface="Times New Roman" pitchFamily="18" charset="0"/>
              </a:rPr>
              <a:t>chị Lan dơ tay vẫy</a:t>
            </a:r>
            <a:r>
              <a:rPr lang="en-US" sz="2400">
                <a:solidFill>
                  <a:srgbClr val="000000"/>
                </a:solidFill>
                <a:latin typeface="Times New Roman" pitchFamily="18" charset="0"/>
                <a:cs typeface="Times New Roman" pitchFamily="18" charset="0"/>
              </a:rPr>
              <a:t> một con bé từ nãy vẫn đứng dựa vào cột, chị Lan ân cần hỏi han “Sao không lại đây Hiên, lại đây chơi với tôi”, </a:t>
            </a:r>
            <a:r>
              <a:rPr lang="en-US" sz="2400" i="1">
                <a:solidFill>
                  <a:srgbClr val="000000"/>
                </a:solidFill>
                <a:latin typeface="Times New Roman" pitchFamily="18" charset="0"/>
                <a:cs typeface="Times New Roman" pitchFamily="18" charset="0"/>
              </a:rPr>
              <a:t>“sao áo Hiên rách thế, áo lành đâu sao không mặc”.</a:t>
            </a:r>
            <a:r>
              <a:rPr lang="en-US"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Nghe cái Hiên </a:t>
            </a:r>
            <a:r>
              <a:rPr lang="en-US" sz="2400" i="1">
                <a:solidFill>
                  <a:srgbClr val="000000"/>
                </a:solidFill>
                <a:latin typeface="Times New Roman" pitchFamily="18" charset="0"/>
                <a:cs typeface="Times New Roman" pitchFamily="18" charset="0"/>
              </a:rPr>
              <a:t>“bịu xịu”</a:t>
            </a:r>
            <a:r>
              <a:rPr lang="en-US" sz="2400">
                <a:solidFill>
                  <a:srgbClr val="000000"/>
                </a:solidFill>
                <a:latin typeface="Times New Roman" pitchFamily="18" charset="0"/>
                <a:cs typeface="Times New Roman" pitchFamily="18" charset="0"/>
              </a:rPr>
              <a:t> nói với chị Lan là “</a:t>
            </a:r>
            <a:r>
              <a:rPr lang="en-US" sz="2400" i="1">
                <a:solidFill>
                  <a:srgbClr val="000000"/>
                </a:solidFill>
                <a:latin typeface="Times New Roman" pitchFamily="18" charset="0"/>
                <a:cs typeface="Times New Roman" pitchFamily="18" charset="0"/>
              </a:rPr>
              <a:t>hết áo rồi, chỉ còn cái áo này”,</a:t>
            </a:r>
            <a:r>
              <a:rPr lang="en-US" sz="2400">
                <a:solidFill>
                  <a:srgbClr val="000000"/>
                </a:solidFill>
                <a:latin typeface="Times New Roman" pitchFamily="18" charset="0"/>
                <a:cs typeface="Times New Roman" pitchFamily="18" charset="0"/>
              </a:rPr>
              <a:t> </a:t>
            </a:r>
            <a:r>
              <a:rPr lang="en-US" sz="2400">
                <a:latin typeface="Times New Roman" pitchFamily="18" charset="0"/>
                <a:cs typeface="Times New Roman" pitchFamily="18" charset="0"/>
              </a:rPr>
              <a:t>bấy giờ Sơn mới chợt nhớ ra</a:t>
            </a: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“mẹ cái Hiên rất nghèo, chỉ có nghề mò cua bắt ốc thì lấy đâu ra tiền mà sắm áo cho con nữa”.</a:t>
            </a:r>
            <a:r>
              <a:rPr lang="en-US" sz="2400">
                <a:solidFill>
                  <a:srgbClr val="000000"/>
                </a:solidFill>
                <a:latin typeface="Times New Roman" pitchFamily="18" charset="0"/>
                <a:cs typeface="Times New Roman" pitchFamily="18" charset="0"/>
              </a:rPr>
              <a:t>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87350" y="320675"/>
            <a:ext cx="5846763"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387350" y="373856"/>
            <a:ext cx="6130925" cy="461963"/>
          </a:xfrm>
          <a:prstGeom prst="rect">
            <a:avLst/>
          </a:prstGeom>
          <a:noFill/>
          <a:ln w="9525">
            <a:noFill/>
            <a:miter lim="800000"/>
            <a:headEnd/>
            <a:tailEnd/>
          </a:ln>
        </p:spPr>
        <p:txBody>
          <a:bodyPr>
            <a:spAutoFit/>
          </a:bodyPr>
          <a:lstStyle/>
          <a:p>
            <a:r>
              <a:rPr lang="da-DK" sz="2400" b="1" dirty="0">
                <a:latin typeface="Times New Roman" pitchFamily="18" charset="0"/>
                <a:cs typeface="Times New Roman" pitchFamily="18" charset="0"/>
              </a:rPr>
              <a:t>Hoạt động ôn tập: Ôn tập kiến thức cơ bản</a:t>
            </a:r>
            <a:endParaRPr lang="en-US" sz="2400" dirty="0">
              <a:latin typeface="Calibri" pitchFamily="34" charset="0"/>
            </a:endParaRPr>
          </a:p>
        </p:txBody>
      </p:sp>
      <p:sp>
        <p:nvSpPr>
          <p:cNvPr id="9" name="TextBox 8"/>
          <p:cNvSpPr txBox="1">
            <a:spLocks noChangeArrowheads="1"/>
          </p:cNvSpPr>
          <p:nvPr/>
        </p:nvSpPr>
        <p:spPr bwMode="auto">
          <a:xfrm>
            <a:off x="3657600" y="1090216"/>
            <a:ext cx="5700713" cy="1200329"/>
          </a:xfrm>
          <a:prstGeom prst="rect">
            <a:avLst/>
          </a:prstGeom>
          <a:blipFill>
            <a:blip r:embed="rId3"/>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n-US" sz="2400" b="1" dirty="0">
                <a:solidFill>
                  <a:srgbClr val="FF0000"/>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ÔN </a:t>
            </a:r>
            <a:r>
              <a:rPr lang="en-US" sz="2400" b="1" dirty="0">
                <a:solidFill>
                  <a:schemeClr val="bg1"/>
                </a:solidFill>
                <a:latin typeface="Times New Roman" pitchFamily="18" charset="0"/>
                <a:cs typeface="Times New Roman" pitchFamily="18" charset="0"/>
              </a:rPr>
              <a:t>TẬP VĂN BẢN</a:t>
            </a:r>
            <a:endParaRPr lang="en-US" sz="2400" dirty="0">
              <a:solidFill>
                <a:schemeClr val="bg1"/>
              </a:solidFill>
              <a:latin typeface="Times New Roman" pitchFamily="18" charset="0"/>
              <a:cs typeface="Times New Roman" pitchFamily="18" charset="0"/>
            </a:endParaRPr>
          </a:p>
          <a:p>
            <a:pPr algn="ctr"/>
            <a:r>
              <a:rPr lang="pt-BR" sz="2400" b="1" dirty="0">
                <a:solidFill>
                  <a:schemeClr val="bg1"/>
                </a:solidFill>
                <a:latin typeface="Times New Roman" pitchFamily="18" charset="0"/>
                <a:cs typeface="Times New Roman" pitchFamily="18" charset="0"/>
              </a:rPr>
              <a:t>       </a:t>
            </a:r>
            <a:r>
              <a:rPr lang="pt-BR" sz="2400" b="1" dirty="0" smtClean="0">
                <a:solidFill>
                  <a:schemeClr val="bg1"/>
                </a:solidFill>
                <a:latin typeface="Times New Roman" pitchFamily="18" charset="0"/>
                <a:cs typeface="Times New Roman" pitchFamily="18" charset="0"/>
              </a:rPr>
              <a:t>CÔ </a:t>
            </a:r>
            <a:r>
              <a:rPr lang="pt-BR" sz="2400" b="1" dirty="0">
                <a:solidFill>
                  <a:schemeClr val="bg1"/>
                </a:solidFill>
                <a:latin typeface="Times New Roman" pitchFamily="18" charset="0"/>
                <a:cs typeface="Times New Roman" pitchFamily="18" charset="0"/>
              </a:rPr>
              <a:t>BÉ BÁN DIÊM </a:t>
            </a:r>
            <a:endParaRPr lang="en-US" sz="2400" dirty="0">
              <a:solidFill>
                <a:schemeClr val="bg1"/>
              </a:solidFill>
              <a:latin typeface="Times New Roman" pitchFamily="18" charset="0"/>
              <a:cs typeface="Times New Roman" pitchFamily="18" charset="0"/>
            </a:endParaRPr>
          </a:p>
          <a:p>
            <a:pPr algn="ctr"/>
            <a:r>
              <a:rPr lang="en-US" sz="2400" b="1" dirty="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          (</a:t>
            </a:r>
            <a:r>
              <a:rPr lang="en-US" sz="2400" b="1" dirty="0">
                <a:solidFill>
                  <a:schemeClr val="bg1"/>
                </a:solidFill>
                <a:latin typeface="Times New Roman" pitchFamily="18" charset="0"/>
                <a:cs typeface="Times New Roman" pitchFamily="18" charset="0"/>
              </a:rPr>
              <a:t>Han Cri-</a:t>
            </a:r>
            <a:r>
              <a:rPr lang="en-US" sz="2400" b="1" dirty="0" err="1">
                <a:solidFill>
                  <a:schemeClr val="bg1"/>
                </a:solidFill>
                <a:latin typeface="Times New Roman" pitchFamily="18" charset="0"/>
                <a:cs typeface="Times New Roman" pitchFamily="18" charset="0"/>
              </a:rPr>
              <a:t>xti</a:t>
            </a:r>
            <a:r>
              <a:rPr lang="en-US" sz="2400" b="1" dirty="0">
                <a:solidFill>
                  <a:schemeClr val="bg1"/>
                </a:solidFill>
                <a:latin typeface="Times New Roman" pitchFamily="18" charset="0"/>
                <a:cs typeface="Times New Roman" pitchFamily="18" charset="0"/>
              </a:rPr>
              <a:t>-an An-</a:t>
            </a:r>
            <a:r>
              <a:rPr lang="en-US" sz="2400" b="1" dirty="0" err="1">
                <a:solidFill>
                  <a:schemeClr val="bg1"/>
                </a:solidFill>
                <a:latin typeface="Times New Roman" pitchFamily="18" charset="0"/>
                <a:cs typeface="Times New Roman" pitchFamily="18" charset="0"/>
              </a:rPr>
              <a:t>đéc</a:t>
            </a:r>
            <a:r>
              <a:rPr lang="en-US" sz="2400" b="1" dirty="0">
                <a:solidFill>
                  <a:schemeClr val="bg1"/>
                </a:solidFill>
                <a:latin typeface="Times New Roman" pitchFamily="18" charset="0"/>
                <a:cs typeface="Times New Roman" pitchFamily="18" charset="0"/>
              </a:rPr>
              <a:t>-</a:t>
            </a:r>
            <a:r>
              <a:rPr lang="en-US" sz="2400" b="1" dirty="0" err="1">
                <a:solidFill>
                  <a:schemeClr val="bg1"/>
                </a:solidFill>
                <a:latin typeface="Times New Roman" pitchFamily="18" charset="0"/>
                <a:cs typeface="Times New Roman" pitchFamily="18" charset="0"/>
              </a:rPr>
              <a:t>xen</a:t>
            </a:r>
            <a:r>
              <a:rPr lang="en-US" sz="2400" b="1" dirty="0">
                <a:solidFill>
                  <a:schemeClr val="bg1"/>
                </a:solidFill>
                <a:latin typeface="Times New Roman" pitchFamily="18" charset="0"/>
                <a:cs typeface="Times New Roman" pitchFamily="18" charset="0"/>
              </a:rPr>
              <a:t>)</a:t>
            </a:r>
            <a:endParaRPr lang="en-US" sz="2400" dirty="0">
              <a:solidFill>
                <a:schemeClr val="bg1"/>
              </a:solidFill>
              <a:latin typeface="Times New Roman" pitchFamily="18" charset="0"/>
              <a:cs typeface="Times New Roman" pitchFamily="18" charset="0"/>
            </a:endParaRPr>
          </a:p>
        </p:txBody>
      </p:sp>
      <p:sp>
        <p:nvSpPr>
          <p:cNvPr id="10" name="Rounded Rectangle 10"/>
          <p:cNvSpPr>
            <a:spLocks noChangeArrowheads="1"/>
          </p:cNvSpPr>
          <p:nvPr/>
        </p:nvSpPr>
        <p:spPr bwMode="auto">
          <a:xfrm>
            <a:off x="214313" y="2544763"/>
            <a:ext cx="8464550" cy="41703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12" name="TextBox 11"/>
          <p:cNvSpPr txBox="1">
            <a:spLocks noChangeArrowheads="1"/>
          </p:cNvSpPr>
          <p:nvPr/>
        </p:nvSpPr>
        <p:spPr bwMode="auto">
          <a:xfrm>
            <a:off x="839788" y="2582863"/>
            <a:ext cx="6130925" cy="460375"/>
          </a:xfrm>
          <a:prstGeom prst="rect">
            <a:avLst/>
          </a:prstGeom>
          <a:noFill/>
          <a:ln w="9525">
            <a:noFill/>
            <a:miter lim="800000"/>
            <a:headEnd/>
            <a:tailEnd/>
          </a:ln>
        </p:spPr>
        <p:txBody>
          <a:bodyPr>
            <a:spAutoFit/>
          </a:bodyPr>
          <a:lstStyle/>
          <a:p>
            <a:pPr algn="just"/>
            <a:r>
              <a:rPr lang="en-US" sz="2400" b="1">
                <a:latin typeface="Times New Roman" pitchFamily="18" charset="0"/>
                <a:cs typeface="Times New Roman" pitchFamily="18" charset="0"/>
              </a:rPr>
              <a:t>I. Tác giả</a:t>
            </a:r>
            <a:endParaRPr lang="en-US" sz="2400">
              <a:latin typeface="Times New Roman" pitchFamily="18" charset="0"/>
              <a:cs typeface="Times New Roman" pitchFamily="18" charset="0"/>
            </a:endParaRPr>
          </a:p>
        </p:txBody>
      </p:sp>
      <p:pic>
        <p:nvPicPr>
          <p:cNvPr id="14" name="Picture 13"/>
          <p:cNvPicPr>
            <a:picLocks noChangeAspect="1"/>
          </p:cNvPicPr>
          <p:nvPr/>
        </p:nvPicPr>
        <p:blipFill>
          <a:blip r:embed="rId4"/>
          <a:srcRect/>
          <a:stretch>
            <a:fillRect/>
          </a:stretch>
        </p:blipFill>
        <p:spPr bwMode="auto">
          <a:xfrm>
            <a:off x="8929688" y="2838852"/>
            <a:ext cx="2900362" cy="3295248"/>
          </a:xfrm>
          <a:prstGeom prst="rect">
            <a:avLst/>
          </a:prstGeom>
          <a:ln w="88900" cap="sq" cmpd="thickThin">
            <a:solidFill>
              <a:srgbClr val="000000"/>
            </a:solidFill>
            <a:prstDash val="solid"/>
            <a:miter lim="800000"/>
          </a:ln>
          <a:effectLst>
            <a:innerShdw blurRad="76200">
              <a:srgbClr val="000000"/>
            </a:innerShdw>
          </a:effectLst>
        </p:spPr>
      </p:pic>
      <p:sp>
        <p:nvSpPr>
          <p:cNvPr id="16" name="TextBox 15"/>
          <p:cNvSpPr txBox="1">
            <a:spLocks noChangeArrowheads="1"/>
          </p:cNvSpPr>
          <p:nvPr/>
        </p:nvSpPr>
        <p:spPr bwMode="auto">
          <a:xfrm>
            <a:off x="569913" y="3090863"/>
            <a:ext cx="8004175" cy="3640137"/>
          </a:xfrm>
          <a:prstGeom prst="rect">
            <a:avLst/>
          </a:prstGeom>
          <a:noFill/>
          <a:ln w="9525">
            <a:noFill/>
            <a:miter lim="800000"/>
            <a:headEnd/>
            <a:tailEnd/>
          </a:ln>
        </p:spPr>
        <p:txBody>
          <a:bodyPr>
            <a:spAutoFit/>
          </a:bodyPr>
          <a:lstStyle/>
          <a:p>
            <a:pPr marL="30163" algn="just">
              <a:lnSpc>
                <a:spcPts val="1800"/>
              </a:lnSpc>
              <a:spcAft>
                <a:spcPts val="1200"/>
              </a:spcAft>
            </a:pPr>
            <a:r>
              <a:rPr lang="en-US" sz="2200" b="1" dirty="0">
                <a:solidFill>
                  <a:srgbClr val="202122"/>
                </a:solidFill>
                <a:latin typeface="Times New Roman" pitchFamily="18" charset="0"/>
                <a:cs typeface="Times New Roman" pitchFamily="18" charset="0"/>
              </a:rPr>
              <a:t>- </a:t>
            </a:r>
            <a:r>
              <a:rPr lang="en-US" sz="2200" b="1" dirty="0" err="1">
                <a:solidFill>
                  <a:srgbClr val="202122"/>
                </a:solidFill>
                <a:latin typeface="Times New Roman" pitchFamily="18" charset="0"/>
                <a:cs typeface="Times New Roman" pitchFamily="18" charset="0"/>
              </a:rPr>
              <a:t>Tên</a:t>
            </a:r>
            <a:r>
              <a:rPr lang="en-US" sz="2200" b="1" dirty="0">
                <a:solidFill>
                  <a:srgbClr val="202122"/>
                </a:solidFill>
                <a:latin typeface="Times New Roman" pitchFamily="18" charset="0"/>
                <a:cs typeface="Times New Roman" pitchFamily="18" charset="0"/>
              </a:rPr>
              <a:t>: Han Cri-</a:t>
            </a:r>
            <a:r>
              <a:rPr lang="en-US" sz="2200" b="1" dirty="0" err="1">
                <a:solidFill>
                  <a:srgbClr val="202122"/>
                </a:solidFill>
                <a:latin typeface="Times New Roman" pitchFamily="18" charset="0"/>
                <a:cs typeface="Times New Roman" pitchFamily="18" charset="0"/>
              </a:rPr>
              <a:t>xti</a:t>
            </a:r>
            <a:r>
              <a:rPr lang="en-US" sz="2200" b="1" dirty="0">
                <a:solidFill>
                  <a:srgbClr val="202122"/>
                </a:solidFill>
                <a:latin typeface="Times New Roman" pitchFamily="18" charset="0"/>
                <a:cs typeface="Times New Roman" pitchFamily="18" charset="0"/>
              </a:rPr>
              <a:t>-an An-</a:t>
            </a:r>
            <a:r>
              <a:rPr lang="en-US" sz="2200" b="1" dirty="0" err="1">
                <a:solidFill>
                  <a:srgbClr val="202122"/>
                </a:solidFill>
                <a:latin typeface="Times New Roman" pitchFamily="18" charset="0"/>
                <a:cs typeface="Times New Roman" pitchFamily="18" charset="0"/>
              </a:rPr>
              <a:t>đéc</a:t>
            </a:r>
            <a:r>
              <a:rPr lang="en-US" sz="2200" b="1" dirty="0">
                <a:solidFill>
                  <a:srgbClr val="202122"/>
                </a:solidFill>
                <a:latin typeface="Times New Roman" pitchFamily="18" charset="0"/>
                <a:cs typeface="Times New Roman" pitchFamily="18" charset="0"/>
              </a:rPr>
              <a:t>-</a:t>
            </a:r>
            <a:r>
              <a:rPr lang="en-US" sz="2200" b="1" dirty="0" err="1">
                <a:solidFill>
                  <a:srgbClr val="202122"/>
                </a:solidFill>
                <a:latin typeface="Times New Roman" pitchFamily="18" charset="0"/>
                <a:cs typeface="Times New Roman" pitchFamily="18" charset="0"/>
              </a:rPr>
              <a:t>xen</a:t>
            </a:r>
            <a:r>
              <a:rPr lang="en-US" sz="2200" dirty="0">
                <a:solidFill>
                  <a:srgbClr val="202122"/>
                </a:solidFill>
                <a:latin typeface="Times New Roman" pitchFamily="18" charset="0"/>
                <a:cs typeface="Times New Roman" pitchFamily="18" charset="0"/>
              </a:rPr>
              <a:t> </a:t>
            </a:r>
            <a:endParaRPr lang="en-US" sz="2200" dirty="0">
              <a:latin typeface="Times New Roman" pitchFamily="18" charset="0"/>
              <a:cs typeface="Times New Roman" pitchFamily="18" charset="0"/>
            </a:endParaRPr>
          </a:p>
          <a:p>
            <a:pPr marL="30163" algn="just">
              <a:lnSpc>
                <a:spcPts val="1800"/>
              </a:lnSpc>
              <a:spcAft>
                <a:spcPts val="1200"/>
              </a:spcAft>
            </a:pP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Sinh</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năm</a:t>
            </a:r>
            <a:r>
              <a:rPr lang="en-US" sz="2200" dirty="0">
                <a:solidFill>
                  <a:srgbClr val="202122"/>
                </a:solidFill>
                <a:latin typeface="Times New Roman" pitchFamily="18" charset="0"/>
                <a:cs typeface="Times New Roman" pitchFamily="18" charset="0"/>
              </a:rPr>
              <a:t> </a:t>
            </a:r>
            <a:r>
              <a:rPr lang="en-US" sz="2200" dirty="0">
                <a:solidFill>
                  <a:srgbClr val="0645AD"/>
                </a:solidFill>
                <a:latin typeface="Times New Roman" pitchFamily="18" charset="0"/>
                <a:cs typeface="Times New Roman" pitchFamily="18" charset="0"/>
                <a:hlinkClick r:id="rId5" tooltip="1805"/>
              </a:rPr>
              <a:t>1805</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mất</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năm</a:t>
            </a:r>
            <a:r>
              <a:rPr lang="en-US" sz="2200" dirty="0">
                <a:solidFill>
                  <a:srgbClr val="202122"/>
                </a:solidFill>
                <a:latin typeface="Times New Roman" pitchFamily="18" charset="0"/>
                <a:cs typeface="Times New Roman" pitchFamily="18" charset="0"/>
              </a:rPr>
              <a:t> </a:t>
            </a:r>
            <a:r>
              <a:rPr lang="en-US" sz="2200" dirty="0">
                <a:solidFill>
                  <a:srgbClr val="0645AD"/>
                </a:solidFill>
                <a:latin typeface="Times New Roman" pitchFamily="18" charset="0"/>
                <a:cs typeface="Times New Roman" pitchFamily="18" charset="0"/>
                <a:hlinkClick r:id="rId6" tooltip="1875"/>
              </a:rPr>
              <a:t>1875</a:t>
            </a:r>
            <a:endParaRPr lang="en-US" sz="2200" dirty="0">
              <a:latin typeface="Times New Roman" pitchFamily="18" charset="0"/>
              <a:cs typeface="Times New Roman" pitchFamily="18" charset="0"/>
            </a:endParaRPr>
          </a:p>
          <a:p>
            <a:pPr marL="30163" algn="just">
              <a:lnSpc>
                <a:spcPts val="1800"/>
              </a:lnSpc>
              <a:spcAft>
                <a:spcPts val="1200"/>
              </a:spcAft>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Ông</a:t>
            </a:r>
            <a:r>
              <a:rPr lang="en-US" sz="2200" dirty="0">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là</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nhà</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văn</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người</a:t>
            </a:r>
            <a:r>
              <a:rPr lang="en-US" sz="2200" dirty="0">
                <a:solidFill>
                  <a:srgbClr val="202122"/>
                </a:solidFill>
                <a:latin typeface="Times New Roman" pitchFamily="18" charset="0"/>
                <a:cs typeface="Times New Roman" pitchFamily="18" charset="0"/>
              </a:rPr>
              <a:t> </a:t>
            </a:r>
            <a:r>
              <a:rPr lang="en-US" sz="2200" dirty="0" err="1">
                <a:solidFill>
                  <a:srgbClr val="0645AD"/>
                </a:solidFill>
                <a:latin typeface="Times New Roman" pitchFamily="18" charset="0"/>
                <a:cs typeface="Times New Roman" pitchFamily="18" charset="0"/>
                <a:hlinkClick r:id="rId7"/>
              </a:rPr>
              <a:t>Đan</a:t>
            </a:r>
            <a:r>
              <a:rPr lang="en-US" sz="2200" dirty="0">
                <a:solidFill>
                  <a:srgbClr val="0645AD"/>
                </a:solidFill>
                <a:latin typeface="Times New Roman" pitchFamily="18" charset="0"/>
                <a:cs typeface="Times New Roman" pitchFamily="18" charset="0"/>
                <a:hlinkClick r:id="rId7"/>
              </a:rPr>
              <a:t> </a:t>
            </a:r>
            <a:r>
              <a:rPr lang="en-US" sz="2200" dirty="0" err="1">
                <a:solidFill>
                  <a:srgbClr val="0645AD"/>
                </a:solidFill>
                <a:latin typeface="Times New Roman" pitchFamily="18" charset="0"/>
                <a:cs typeface="Times New Roman" pitchFamily="18" charset="0"/>
                <a:hlinkClick r:id="rId7"/>
              </a:rPr>
              <a:t>Mạch</a:t>
            </a:r>
            <a:r>
              <a:rPr lang="en-US" sz="2200" dirty="0" err="1">
                <a:latin typeface="Times New Roman" pitchFamily="18" charset="0"/>
                <a:cs typeface="Times New Roman" pitchFamily="18" charset="0"/>
              </a:rPr>
              <a:t>,</a:t>
            </a:r>
            <a:r>
              <a:rPr lang="en-US" sz="2200" dirty="0" err="1">
                <a:solidFill>
                  <a:srgbClr val="202122"/>
                </a:solidFill>
                <a:latin typeface="Times New Roman" pitchFamily="18" charset="0"/>
                <a:cs typeface="Times New Roman" pitchFamily="18" charset="0"/>
              </a:rPr>
              <a:t>chuyên</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viết</a:t>
            </a:r>
            <a:r>
              <a:rPr lang="en-US" sz="2200" dirty="0">
                <a:solidFill>
                  <a:srgbClr val="202122"/>
                </a:solidFill>
                <a:latin typeface="Times New Roman" pitchFamily="18" charset="0"/>
                <a:cs typeface="Times New Roman" pitchFamily="18" charset="0"/>
              </a:rPr>
              <a:t> </a:t>
            </a:r>
            <a:r>
              <a:rPr lang="en-US" sz="2200" dirty="0" err="1">
                <a:solidFill>
                  <a:srgbClr val="0645AD"/>
                </a:solidFill>
                <a:latin typeface="Times New Roman" pitchFamily="18" charset="0"/>
                <a:cs typeface="Times New Roman" pitchFamily="18" charset="0"/>
                <a:hlinkClick r:id="rId8" tooltip="Truyện cổ tích"/>
              </a:rPr>
              <a:t>truyện</a:t>
            </a:r>
            <a:r>
              <a:rPr lang="en-US" sz="2200" dirty="0">
                <a:solidFill>
                  <a:srgbClr val="0645AD"/>
                </a:solidFill>
                <a:latin typeface="Times New Roman" pitchFamily="18" charset="0"/>
                <a:cs typeface="Times New Roman" pitchFamily="18" charset="0"/>
                <a:hlinkClick r:id="rId8" tooltip="Truyện cổ tích"/>
              </a:rPr>
              <a:t> </a:t>
            </a:r>
            <a:r>
              <a:rPr lang="en-US" sz="2200" dirty="0" err="1">
                <a:solidFill>
                  <a:srgbClr val="0645AD"/>
                </a:solidFill>
                <a:latin typeface="Times New Roman" pitchFamily="18" charset="0"/>
                <a:cs typeface="Times New Roman" pitchFamily="18" charset="0"/>
                <a:hlinkClick r:id="rId8" tooltip="Truyện cổ tích"/>
              </a:rPr>
              <a:t>cổ</a:t>
            </a:r>
            <a:r>
              <a:rPr lang="en-US" sz="2200" dirty="0">
                <a:solidFill>
                  <a:srgbClr val="0645AD"/>
                </a:solidFill>
                <a:latin typeface="Times New Roman" pitchFamily="18" charset="0"/>
                <a:cs typeface="Times New Roman" pitchFamily="18" charset="0"/>
                <a:hlinkClick r:id="rId8" tooltip="Truyện cổ tích"/>
              </a:rPr>
              <a:t> </a:t>
            </a:r>
            <a:r>
              <a:rPr lang="en-US" sz="2200" dirty="0" err="1">
                <a:solidFill>
                  <a:srgbClr val="0645AD"/>
                </a:solidFill>
                <a:latin typeface="Times New Roman" pitchFamily="18" charset="0"/>
                <a:cs typeface="Times New Roman" pitchFamily="18" charset="0"/>
                <a:hlinkClick r:id="rId8" tooltip="Truyện cổ tích"/>
              </a:rPr>
              <a:t>tích</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cho</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thiếu</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nhi</a:t>
            </a:r>
            <a:endParaRPr lang="en-US" sz="2200" dirty="0">
              <a:latin typeface="Times New Roman" pitchFamily="18" charset="0"/>
              <a:cs typeface="Times New Roman" pitchFamily="18" charset="0"/>
            </a:endParaRPr>
          </a:p>
          <a:p>
            <a:pPr marL="30163" algn="just">
              <a:lnSpc>
                <a:spcPts val="1800"/>
              </a:lnSpc>
              <a:spcAft>
                <a:spcPts val="1200"/>
              </a:spcAft>
            </a:pP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Tác</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phẩm</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Sự</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hấp</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dẫn</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của</a:t>
            </a:r>
            <a:r>
              <a:rPr lang="en-US" sz="2200" dirty="0">
                <a:solidFill>
                  <a:srgbClr val="202122"/>
                </a:solidFill>
                <a:latin typeface="Times New Roman" pitchFamily="18" charset="0"/>
                <a:cs typeface="Times New Roman" pitchFamily="18" charset="0"/>
              </a:rPr>
              <a:t> Andersen </a:t>
            </a:r>
            <a:r>
              <a:rPr lang="en-US" sz="2200" dirty="0" err="1">
                <a:solidFill>
                  <a:srgbClr val="202122"/>
                </a:solidFill>
                <a:latin typeface="Times New Roman" pitchFamily="18" charset="0"/>
                <a:cs typeface="Times New Roman" pitchFamily="18" charset="0"/>
              </a:rPr>
              <a:t>lại</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nằm</a:t>
            </a:r>
            <a:r>
              <a:rPr lang="en-US" sz="2200" dirty="0">
                <a:solidFill>
                  <a:srgbClr val="202122"/>
                </a:solidFill>
                <a:latin typeface="Times New Roman" pitchFamily="18" charset="0"/>
                <a:cs typeface="Times New Roman" pitchFamily="18" charset="0"/>
              </a:rPr>
              <a:t> ở </a:t>
            </a:r>
            <a:r>
              <a:rPr lang="en-US" sz="2200" dirty="0" err="1">
                <a:solidFill>
                  <a:srgbClr val="202122"/>
                </a:solidFill>
                <a:latin typeface="Times New Roman" pitchFamily="18" charset="0"/>
                <a:cs typeface="Times New Roman" pitchFamily="18" charset="0"/>
              </a:rPr>
              <a:t>thể</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loại</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truyện</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cổ</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tích</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Năm</a:t>
            </a:r>
            <a:r>
              <a:rPr lang="en-US" sz="2200" dirty="0">
                <a:solidFill>
                  <a:srgbClr val="202122"/>
                </a:solidFill>
                <a:latin typeface="Times New Roman" pitchFamily="18" charset="0"/>
                <a:cs typeface="Times New Roman" pitchFamily="18" charset="0"/>
              </a:rPr>
              <a:t> </a:t>
            </a:r>
            <a:r>
              <a:rPr lang="en-US" sz="2200" dirty="0">
                <a:solidFill>
                  <a:srgbClr val="0645AD"/>
                </a:solidFill>
                <a:latin typeface="Times New Roman" pitchFamily="18" charset="0"/>
                <a:cs typeface="Times New Roman" pitchFamily="18" charset="0"/>
                <a:hlinkClick r:id="rId9" tooltip="1835"/>
              </a:rPr>
              <a:t>1835</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ông</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bắt</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đầu</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sáng</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tác</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truyện</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kể</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nhan</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đề</a:t>
            </a:r>
            <a:r>
              <a:rPr lang="en-US" sz="2200" dirty="0">
                <a:solidFill>
                  <a:srgbClr val="202122"/>
                </a:solidFill>
                <a:latin typeface="Times New Roman" pitchFamily="18" charset="0"/>
                <a:cs typeface="Times New Roman" pitchFamily="18" charset="0"/>
              </a:rPr>
              <a:t> </a:t>
            </a:r>
            <a:r>
              <a:rPr lang="en-US" sz="2200" i="1" dirty="0" err="1">
                <a:solidFill>
                  <a:srgbClr val="202122"/>
                </a:solidFill>
                <a:latin typeface="Times New Roman" pitchFamily="18" charset="0"/>
                <a:cs typeface="Times New Roman" pitchFamily="18" charset="0"/>
              </a:rPr>
              <a:t>Chuyện</a:t>
            </a:r>
            <a:r>
              <a:rPr lang="en-US" sz="2200" i="1" dirty="0">
                <a:solidFill>
                  <a:srgbClr val="202122"/>
                </a:solidFill>
                <a:latin typeface="Times New Roman" pitchFamily="18" charset="0"/>
                <a:cs typeface="Times New Roman" pitchFamily="18" charset="0"/>
              </a:rPr>
              <a:t> </a:t>
            </a:r>
            <a:r>
              <a:rPr lang="en-US" sz="2200" i="1" dirty="0" err="1">
                <a:solidFill>
                  <a:srgbClr val="202122"/>
                </a:solidFill>
                <a:latin typeface="Times New Roman" pitchFamily="18" charset="0"/>
                <a:cs typeface="Times New Roman" pitchFamily="18" charset="0"/>
              </a:rPr>
              <a:t>kể</a:t>
            </a:r>
            <a:r>
              <a:rPr lang="en-US" sz="2200" i="1" dirty="0">
                <a:solidFill>
                  <a:srgbClr val="202122"/>
                </a:solidFill>
                <a:latin typeface="Times New Roman" pitchFamily="18" charset="0"/>
                <a:cs typeface="Times New Roman" pitchFamily="18" charset="0"/>
              </a:rPr>
              <a:t> </a:t>
            </a:r>
            <a:r>
              <a:rPr lang="en-US" sz="2200" i="1" dirty="0" err="1">
                <a:solidFill>
                  <a:srgbClr val="202122"/>
                </a:solidFill>
                <a:latin typeface="Times New Roman" pitchFamily="18" charset="0"/>
                <a:cs typeface="Times New Roman" pitchFamily="18" charset="0"/>
              </a:rPr>
              <a:t>cho</a:t>
            </a:r>
            <a:r>
              <a:rPr lang="en-US" sz="2200" i="1" dirty="0">
                <a:solidFill>
                  <a:srgbClr val="202122"/>
                </a:solidFill>
                <a:latin typeface="Times New Roman" pitchFamily="18" charset="0"/>
                <a:cs typeface="Times New Roman" pitchFamily="18" charset="0"/>
              </a:rPr>
              <a:t> </a:t>
            </a:r>
            <a:r>
              <a:rPr lang="en-US" sz="2200" i="1" dirty="0" err="1">
                <a:solidFill>
                  <a:srgbClr val="202122"/>
                </a:solidFill>
                <a:latin typeface="Times New Roman" pitchFamily="18" charset="0"/>
                <a:cs typeface="Times New Roman" pitchFamily="18" charset="0"/>
              </a:rPr>
              <a:t>trẻ</a:t>
            </a:r>
            <a:r>
              <a:rPr lang="en-US" sz="2200" i="1" dirty="0">
                <a:solidFill>
                  <a:srgbClr val="202122"/>
                </a:solidFill>
                <a:latin typeface="Times New Roman" pitchFamily="18" charset="0"/>
                <a:cs typeface="Times New Roman" pitchFamily="18" charset="0"/>
              </a:rPr>
              <a:t> </a:t>
            </a:r>
            <a:r>
              <a:rPr lang="en-US" sz="2200" i="1" dirty="0" err="1">
                <a:solidFill>
                  <a:srgbClr val="202122"/>
                </a:solidFill>
                <a:latin typeface="Times New Roman" pitchFamily="18" charset="0"/>
                <a:cs typeface="Times New Roman" pitchFamily="18" charset="0"/>
              </a:rPr>
              <a:t>em</a:t>
            </a:r>
            <a:r>
              <a:rPr lang="en-US" sz="2200" dirty="0">
                <a:solidFill>
                  <a:srgbClr val="202122"/>
                </a:solidFill>
                <a:latin typeface="Times New Roman" pitchFamily="18" charset="0"/>
                <a:cs typeface="Times New Roman" pitchFamily="18" charset="0"/>
              </a:rPr>
              <a:t> . </a:t>
            </a:r>
            <a:endParaRPr lang="en-US" sz="2200" dirty="0">
              <a:latin typeface="Times New Roman" pitchFamily="18" charset="0"/>
              <a:cs typeface="Times New Roman" pitchFamily="18" charset="0"/>
            </a:endParaRPr>
          </a:p>
          <a:p>
            <a:pPr marL="30163" algn="just">
              <a:lnSpc>
                <a:spcPts val="1800"/>
              </a:lnSpc>
              <a:spcAft>
                <a:spcPts val="1200"/>
              </a:spcAft>
            </a:pPr>
            <a:r>
              <a:rPr lang="en-US" sz="2200" dirty="0" err="1">
                <a:solidFill>
                  <a:srgbClr val="202122"/>
                </a:solidFill>
                <a:latin typeface="Times New Roman" pitchFamily="18" charset="0"/>
                <a:cs typeface="Times New Roman" pitchFamily="18" charset="0"/>
              </a:rPr>
              <a:t>Tác</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phẩm</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cổ</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tích</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nổi</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tiếng</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nhất</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của</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ông</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như</a:t>
            </a:r>
            <a:r>
              <a:rPr lang="en-US" sz="2200" dirty="0">
                <a:solidFill>
                  <a:srgbClr val="202122"/>
                </a:solidFill>
                <a:latin typeface="Times New Roman" pitchFamily="18" charset="0"/>
                <a:cs typeface="Times New Roman" pitchFamily="18" charset="0"/>
              </a:rPr>
              <a:t> "</a:t>
            </a:r>
            <a:r>
              <a:rPr lang="en-US" sz="2200" i="1" dirty="0" err="1">
                <a:solidFill>
                  <a:srgbClr val="202122"/>
                </a:solidFill>
                <a:latin typeface="Times New Roman" pitchFamily="18" charset="0"/>
                <a:cs typeface="Times New Roman" pitchFamily="18" charset="0"/>
              </a:rPr>
              <a:t>Nàng</a:t>
            </a:r>
            <a:r>
              <a:rPr lang="en-US" sz="2200" i="1" dirty="0">
                <a:solidFill>
                  <a:srgbClr val="202122"/>
                </a:solidFill>
                <a:latin typeface="Times New Roman" pitchFamily="18" charset="0"/>
                <a:cs typeface="Times New Roman" pitchFamily="18" charset="0"/>
              </a:rPr>
              <a:t> </a:t>
            </a:r>
            <a:r>
              <a:rPr lang="en-US" sz="2200" i="1" dirty="0" err="1">
                <a:solidFill>
                  <a:srgbClr val="202122"/>
                </a:solidFill>
                <a:latin typeface="Times New Roman" pitchFamily="18" charset="0"/>
                <a:cs typeface="Times New Roman" pitchFamily="18" charset="0"/>
              </a:rPr>
              <a:t>tiên</a:t>
            </a:r>
            <a:r>
              <a:rPr lang="en-US" sz="2200" i="1" dirty="0">
                <a:solidFill>
                  <a:srgbClr val="202122"/>
                </a:solidFill>
                <a:latin typeface="Times New Roman" pitchFamily="18" charset="0"/>
                <a:cs typeface="Times New Roman" pitchFamily="18" charset="0"/>
              </a:rPr>
              <a:t> </a:t>
            </a:r>
            <a:r>
              <a:rPr lang="en-US" sz="2200" i="1" dirty="0" err="1">
                <a:solidFill>
                  <a:srgbClr val="202122"/>
                </a:solidFill>
                <a:latin typeface="Times New Roman" pitchFamily="18" charset="0"/>
                <a:cs typeface="Times New Roman" pitchFamily="18" charset="0"/>
              </a:rPr>
              <a:t>cá</a:t>
            </a:r>
            <a:r>
              <a:rPr lang="en-US" sz="2200" dirty="0">
                <a:solidFill>
                  <a:srgbClr val="202122"/>
                </a:solidFill>
                <a:latin typeface="Times New Roman" pitchFamily="18" charset="0"/>
                <a:cs typeface="Times New Roman" pitchFamily="18" charset="0"/>
              </a:rPr>
              <a:t>", "</a:t>
            </a:r>
            <a:r>
              <a:rPr lang="en-US" sz="2200" i="1" dirty="0" err="1">
                <a:solidFill>
                  <a:srgbClr val="202122"/>
                </a:solidFill>
                <a:latin typeface="Times New Roman" pitchFamily="18" charset="0"/>
                <a:cs typeface="Times New Roman" pitchFamily="18" charset="0"/>
              </a:rPr>
              <a:t>Bộ</a:t>
            </a:r>
            <a:r>
              <a:rPr lang="en-US" sz="2200" i="1" dirty="0">
                <a:solidFill>
                  <a:srgbClr val="202122"/>
                </a:solidFill>
                <a:latin typeface="Times New Roman" pitchFamily="18" charset="0"/>
                <a:cs typeface="Times New Roman" pitchFamily="18" charset="0"/>
              </a:rPr>
              <a:t> </a:t>
            </a:r>
            <a:r>
              <a:rPr lang="en-US" sz="2200" i="1" dirty="0" err="1">
                <a:solidFill>
                  <a:srgbClr val="202122"/>
                </a:solidFill>
                <a:latin typeface="Times New Roman" pitchFamily="18" charset="0"/>
                <a:cs typeface="Times New Roman" pitchFamily="18" charset="0"/>
              </a:rPr>
              <a:t>quần</a:t>
            </a:r>
            <a:r>
              <a:rPr lang="en-US" sz="2200" i="1" dirty="0">
                <a:solidFill>
                  <a:srgbClr val="202122"/>
                </a:solidFill>
                <a:latin typeface="Times New Roman" pitchFamily="18" charset="0"/>
                <a:cs typeface="Times New Roman" pitchFamily="18" charset="0"/>
              </a:rPr>
              <a:t> </a:t>
            </a:r>
            <a:r>
              <a:rPr lang="en-US" sz="2200" i="1" dirty="0" err="1">
                <a:solidFill>
                  <a:srgbClr val="202122"/>
                </a:solidFill>
                <a:latin typeface="Times New Roman" pitchFamily="18" charset="0"/>
                <a:cs typeface="Times New Roman" pitchFamily="18" charset="0"/>
              </a:rPr>
              <a:t>áo</a:t>
            </a:r>
            <a:r>
              <a:rPr lang="en-US" sz="2200" i="1" dirty="0">
                <a:solidFill>
                  <a:srgbClr val="202122"/>
                </a:solidFill>
                <a:latin typeface="Times New Roman" pitchFamily="18" charset="0"/>
                <a:cs typeface="Times New Roman" pitchFamily="18" charset="0"/>
              </a:rPr>
              <a:t> </a:t>
            </a:r>
            <a:r>
              <a:rPr lang="en-US" sz="2200" i="1" dirty="0" err="1">
                <a:solidFill>
                  <a:srgbClr val="202122"/>
                </a:solidFill>
                <a:latin typeface="Times New Roman" pitchFamily="18" charset="0"/>
                <a:cs typeface="Times New Roman" pitchFamily="18" charset="0"/>
              </a:rPr>
              <a:t>mới</a:t>
            </a:r>
            <a:r>
              <a:rPr lang="en-US" sz="2200" i="1" dirty="0">
                <a:solidFill>
                  <a:srgbClr val="202122"/>
                </a:solidFill>
                <a:latin typeface="Times New Roman" pitchFamily="18" charset="0"/>
                <a:cs typeface="Times New Roman" pitchFamily="18" charset="0"/>
              </a:rPr>
              <a:t> </a:t>
            </a:r>
            <a:r>
              <a:rPr lang="en-US" sz="2200" i="1" dirty="0" err="1">
                <a:solidFill>
                  <a:srgbClr val="202122"/>
                </a:solidFill>
                <a:latin typeface="Times New Roman" pitchFamily="18" charset="0"/>
                <a:cs typeface="Times New Roman" pitchFamily="18" charset="0"/>
              </a:rPr>
              <a:t>của</a:t>
            </a:r>
            <a:r>
              <a:rPr lang="en-US" sz="2200" i="1" dirty="0">
                <a:solidFill>
                  <a:srgbClr val="202122"/>
                </a:solidFill>
                <a:latin typeface="Times New Roman" pitchFamily="18" charset="0"/>
                <a:cs typeface="Times New Roman" pitchFamily="18" charset="0"/>
              </a:rPr>
              <a:t> </a:t>
            </a:r>
            <a:r>
              <a:rPr lang="en-US" sz="2200" i="1" dirty="0" err="1">
                <a:solidFill>
                  <a:srgbClr val="202122"/>
                </a:solidFill>
                <a:latin typeface="Times New Roman" pitchFamily="18" charset="0"/>
                <a:cs typeface="Times New Roman" pitchFamily="18" charset="0"/>
              </a:rPr>
              <a:t>hoàng</a:t>
            </a:r>
            <a:r>
              <a:rPr lang="en-US" sz="2200" i="1" dirty="0">
                <a:solidFill>
                  <a:srgbClr val="202122"/>
                </a:solidFill>
                <a:latin typeface="Times New Roman" pitchFamily="18" charset="0"/>
                <a:cs typeface="Times New Roman" pitchFamily="18" charset="0"/>
              </a:rPr>
              <a:t> </a:t>
            </a:r>
            <a:r>
              <a:rPr lang="en-US" sz="2200" i="1" dirty="0" err="1">
                <a:solidFill>
                  <a:srgbClr val="202122"/>
                </a:solidFill>
                <a:latin typeface="Times New Roman" pitchFamily="18" charset="0"/>
                <a:cs typeface="Times New Roman" pitchFamily="18" charset="0"/>
              </a:rPr>
              <a:t>đế</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Chú</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vịt</a:t>
            </a:r>
            <a:r>
              <a:rPr lang="en-US" sz="2200" dirty="0">
                <a:solidFill>
                  <a:srgbClr val="202122"/>
                </a:solidFill>
                <a:latin typeface="Times New Roman" pitchFamily="18" charset="0"/>
                <a:cs typeface="Times New Roman" pitchFamily="18" charset="0"/>
              </a:rPr>
              <a:t> con </a:t>
            </a:r>
            <a:r>
              <a:rPr lang="en-US" sz="2200" dirty="0" err="1">
                <a:solidFill>
                  <a:srgbClr val="202122"/>
                </a:solidFill>
                <a:latin typeface="Times New Roman" pitchFamily="18" charset="0"/>
                <a:cs typeface="Times New Roman" pitchFamily="18" charset="0"/>
              </a:rPr>
              <a:t>xấu</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xí</a:t>
            </a:r>
            <a:r>
              <a:rPr lang="en-US" sz="2200" i="1" dirty="0">
                <a:solidFill>
                  <a:srgbClr val="202122"/>
                </a:solidFill>
                <a:latin typeface="Times New Roman" pitchFamily="18" charset="0"/>
                <a:cs typeface="Times New Roman" pitchFamily="18" charset="0"/>
              </a:rPr>
              <a:t>"...</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Phong</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cách</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sáng</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tác</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giản</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dị</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đan</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xen</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giữa</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mộng</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tưởng</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và</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hiện</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thực</a:t>
            </a:r>
            <a:endParaRPr lang="en-US" sz="2200" dirty="0">
              <a:latin typeface="Times New Roman" pitchFamily="18" charset="0"/>
              <a:cs typeface="Times New Roman" pitchFamily="18" charset="0"/>
            </a:endParaRPr>
          </a:p>
          <a:p>
            <a:pPr marL="30163" algn="just">
              <a:lnSpc>
                <a:spcPts val="1800"/>
              </a:lnSpc>
              <a:spcAft>
                <a:spcPts val="1200"/>
              </a:spcAft>
            </a:pP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Truyện</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Cô</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bé</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bán</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diêm</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là</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một</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trong</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nhưng</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câu</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chuyện</a:t>
            </a:r>
            <a:r>
              <a:rPr lang="en-US" sz="2200" dirty="0">
                <a:solidFill>
                  <a:srgbClr val="202122"/>
                </a:solidFill>
                <a:latin typeface="Times New Roman" pitchFamily="18" charset="0"/>
                <a:cs typeface="Times New Roman" pitchFamily="18" charset="0"/>
              </a:rPr>
              <a:t> hay </a:t>
            </a:r>
            <a:r>
              <a:rPr lang="en-US" sz="2200" dirty="0" err="1">
                <a:solidFill>
                  <a:srgbClr val="202122"/>
                </a:solidFill>
                <a:latin typeface="Times New Roman" pitchFamily="18" charset="0"/>
                <a:cs typeface="Times New Roman" pitchFamily="18" charset="0"/>
              </a:rPr>
              <a:t>nhất</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của</a:t>
            </a:r>
            <a:r>
              <a:rPr lang="en-US" sz="2200" dirty="0">
                <a:solidFill>
                  <a:srgbClr val="202122"/>
                </a:solidFill>
                <a:latin typeface="Times New Roman" pitchFamily="18" charset="0"/>
                <a:cs typeface="Times New Roman" pitchFamily="18" charset="0"/>
              </a:rPr>
              <a:t> </a:t>
            </a:r>
            <a:r>
              <a:rPr lang="en-US" sz="2200" dirty="0" err="1">
                <a:solidFill>
                  <a:srgbClr val="202122"/>
                </a:solidFill>
                <a:latin typeface="Times New Roman" pitchFamily="18" charset="0"/>
                <a:cs typeface="Times New Roman" pitchFamily="18" charset="0"/>
              </a:rPr>
              <a:t>ông</a:t>
            </a:r>
            <a:r>
              <a:rPr lang="en-US" sz="2200" dirty="0">
                <a:solidFill>
                  <a:srgbClr val="202122"/>
                </a:solidFill>
                <a:latin typeface="Times New Roman" pitchFamily="18" charset="0"/>
                <a:cs typeface="Times New Roman" pitchFamily="18" charset="0"/>
              </a:rPr>
              <a:t>.</a:t>
            </a:r>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animBg="1"/>
      <p:bldP spid="10" grpId="0" animBg="1"/>
      <p:bldP spid="12" grpId="0"/>
      <p:bldP spid="1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74725"/>
            <a:ext cx="11215688" cy="54562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60388" y="1314450"/>
            <a:ext cx="10861675" cy="4413250"/>
          </a:xfrm>
          <a:prstGeom prst="rect">
            <a:avLst/>
          </a:prstGeom>
          <a:noFill/>
          <a:ln w="9525">
            <a:noFill/>
            <a:miter lim="800000"/>
            <a:headEnd/>
            <a:tailEnd/>
          </a:ln>
        </p:spPr>
        <p:txBody>
          <a:bodyPr>
            <a:spAutoFit/>
          </a:bodyPr>
          <a:lstStyle/>
          <a:p>
            <a:pPr algn="just">
              <a:lnSpc>
                <a:spcPct val="107000"/>
              </a:lnSpc>
              <a:spcAft>
                <a:spcPts val="800"/>
              </a:spcAft>
            </a:pPr>
            <a:r>
              <a:rPr lang="en-US" sz="2400">
                <a:solidFill>
                  <a:srgbClr val="000000"/>
                </a:solidFill>
                <a:latin typeface="Times New Roman" pitchFamily="18" charset="0"/>
                <a:cs typeface="Times New Roman" pitchFamily="18" charset="0"/>
              </a:rPr>
              <a:t>Tình thương và sự quan tâm của Sơn đối với bạn còn được thể hiện bằng những cử chỉ, hành động cụ thể.</a:t>
            </a:r>
            <a:r>
              <a:rPr lang="en-US" sz="2400">
                <a:latin typeface="Times New Roman" pitchFamily="18" charset="0"/>
                <a:cs typeface="Times New Roman" pitchFamily="18" charset="0"/>
              </a:rPr>
              <a:t> Sơn đã “</a:t>
            </a:r>
            <a:r>
              <a:rPr lang="en-US" sz="2400" i="1">
                <a:latin typeface="Times New Roman" pitchFamily="18" charset="0"/>
                <a:cs typeface="Times New Roman" pitchFamily="18" charset="0"/>
              </a:rPr>
              <a:t>động lòng thương</a:t>
            </a:r>
            <a:r>
              <a:rPr lang="en-US" sz="2400">
                <a:latin typeface="Times New Roman" pitchFamily="18" charset="0"/>
                <a:cs typeface="Times New Roman" pitchFamily="18" charset="0"/>
              </a:rPr>
              <a:t>” bạn và một “</a:t>
            </a:r>
            <a:r>
              <a:rPr lang="en-US" sz="2400" i="1">
                <a:latin typeface="Times New Roman" pitchFamily="18" charset="0"/>
                <a:cs typeface="Times New Roman" pitchFamily="18" charset="0"/>
              </a:rPr>
              <a:t>ý nghĩ tốt thoảng qua</a:t>
            </a:r>
            <a:r>
              <a:rPr lang="en-US" sz="2400">
                <a:latin typeface="Times New Roman" pitchFamily="18" charset="0"/>
                <a:cs typeface="Times New Roman" pitchFamily="18" charset="0"/>
              </a:rPr>
              <a:t>”… Sơn đã nói thầm với chị Lan về lấy chiếc áo bông cũ của em Duyên đem cho cái Hiên mặc khi gió lạnh đầu mùa đã thổi về.  Chị Lan “hăm hở” chạy về nhà lấy áo. Sơn yên lặng đợi chờ, trong lòng tự nhiên thấy ‘ấm áp vui vui’. Chiếc áo bông cũ đối với cái Hiên lúc bấy giờ là vô giá. Em đang sống trong cảnh nghèo, đói rét. Một miếng khi đói bằng một gói khi no.Cái áo cũ mà chị em Sơn đem cho cái Hiên chứa đựng biết bao tình người, thể hiện tình cảm san sẻ “lá lành đùm lá rách”. Trong gió lạnh đầu mùa mà thế </a:t>
            </a:r>
            <a:r>
              <a:rPr lang="en-US" sz="2400">
                <a:latin typeface="Times New Roman" pitchFamily="18" charset="0"/>
                <a:cs typeface="Times New Roman" pitchFamily="18" charset="0"/>
                <a:hlinkClick r:id="rId2" tooltip="Posts tagged with giới trẻ"/>
              </a:rPr>
              <a:t>giới trẻ</a:t>
            </a:r>
            <a:r>
              <a:rPr lang="en-US" sz="2400">
                <a:latin typeface="Times New Roman" pitchFamily="18" charset="0"/>
                <a:cs typeface="Times New Roman" pitchFamily="18" charset="0"/>
              </a:rPr>
              <a:t> con lại ấm áp tình người cao quý. </a:t>
            </a:r>
            <a:r>
              <a:rPr lang="en-US" sz="2400" b="1">
                <a:solidFill>
                  <a:srgbClr val="000000"/>
                </a:solidFill>
                <a:latin typeface="Times New Roman" pitchFamily="18" charset="0"/>
                <a:cs typeface="Times New Roman" pitchFamily="18" charset="0"/>
              </a:rPr>
              <a:t>Ý nghĩ, hành động cho bạn áo ấm của Sơn và chị Lan là hành động thể hiện yêu thương vô tư, trong sáng của những đứa trẻ.</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715963" y="1154113"/>
            <a:ext cx="10915650" cy="45418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15963" y="1717675"/>
            <a:ext cx="10915650" cy="3416300"/>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Vẻ đẹp tâm hồn của Sơn lại được thể hiện ở nét đẹp đáng yêu, sự ngây thơ, hồn nhiên, trong sáng ở cuối truyện</a:t>
            </a:r>
            <a:r>
              <a:rPr lang="en-US" sz="2400">
                <a:latin typeface="Times New Roman" pitchFamily="18" charset="0"/>
                <a:cs typeface="Times New Roman" pitchFamily="18" charset="0"/>
              </a:rPr>
              <a:t>. Câu chuyện cho áo được đẩy lên cao trào khi vú già biết chuyện cho áo bạn. Đó là chiếc áo của em Duyên, người em đã mất của Sơn, chiếc áo là vật kỉ niệm vô giá mà mẹ Sơn giữ gìn.  Hai chị em Sơn đổ lỗi cho nhau, bỏ ra khỏi nhà, đi đến chiều mới về.  Hành động vội vã đi tìm Hiên để đòi lại chiếc áo bông cũ không làm giảm bớt thiện cảm với nhân vật Sơn . Bởi vì đó là tâm lý và hành động bình thường của một đứa trẻ khi tự ý mang đồ dùng ở nhà đi cho người khác và sợ bị mẹ mắng.</a:t>
            </a:r>
            <a:r>
              <a:rPr lang="en-US" sz="2400">
                <a:solidFill>
                  <a:srgbClr val="000000"/>
                </a:solidFill>
                <a:latin typeface="Times New Roman" pitchFamily="18" charset="0"/>
                <a:cs typeface="Times New Roman" pitchFamily="18" charset="0"/>
              </a:rPr>
              <a:t> Hành động hồn nhiên, ngây thơ của Sơn và chị.  Từ đó, tác giả ca ngợi vẻ đẹp trong sáng, đáng yêu của những đứa trẻ.</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71513" y="1071563"/>
            <a:ext cx="11125200" cy="47894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39788" y="1439863"/>
            <a:ext cx="10807700" cy="3786187"/>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  Câu chuyện khép lại bằng hình ảnh ấm lòng người qua cách cư xử của những người mẹ khi biết chuyện cho áo của bọn trẻ </a:t>
            </a:r>
            <a:r>
              <a:rPr lang="en-US" sz="2400" b="1">
                <a:solidFill>
                  <a:srgbClr val="0D0D0D"/>
                </a:solidFill>
                <a:latin typeface="Times New Roman" pitchFamily="18" charset="0"/>
                <a:ea typeface="MS Mincho" pitchFamily="49" charset="-128"/>
              </a:rPr>
              <a:t>.Tấm lòng của những người mẹ khiến trang văn của Thạch Lam tàn đầy niềm tin yêu về tình người, tình đời. </a:t>
            </a:r>
            <a:r>
              <a:rPr lang="en-US" sz="2400">
                <a:solidFill>
                  <a:srgbClr val="0D0D0D"/>
                </a:solidFill>
                <a:latin typeface="Times New Roman" pitchFamily="18" charset="0"/>
                <a:ea typeface="MS Mincho" pitchFamily="49" charset="-128"/>
              </a:rPr>
              <a:t>Mẹ Hiên</a:t>
            </a:r>
            <a:r>
              <a:rPr lang="en-US" sz="2400" b="1">
                <a:solidFill>
                  <a:srgbClr val="0D0D0D"/>
                </a:solidFill>
                <a:latin typeface="Times New Roman" pitchFamily="18" charset="0"/>
                <a:ea typeface="MS Mincho" pitchFamily="49" charset="-128"/>
              </a:rPr>
              <a:t> </a:t>
            </a:r>
            <a:r>
              <a:rPr lang="en-US" sz="2400">
                <a:solidFill>
                  <a:srgbClr val="000000"/>
                </a:solidFill>
                <a:latin typeface="Times New Roman" pitchFamily="18" charset="0"/>
                <a:cs typeface="Times New Roman" pitchFamily="18" charset="0"/>
              </a:rPr>
              <a:t>không cho con lấy đồ của người khác, đó là đức tính "đói cho sạch, rách cho thơm". Mẹ Hiên tuy nghèo nhưng giàu lòng tự trọng. Còn mẹ Sơn, cách ứng xử bà với hai con thật đáng quý. Mẹ Sơn trách yêu hai con mình "</a:t>
            </a:r>
            <a:r>
              <a:rPr lang="en-US" sz="2400" i="1">
                <a:solidFill>
                  <a:srgbClr val="000000"/>
                </a:solidFill>
                <a:latin typeface="Times New Roman" pitchFamily="18" charset="0"/>
                <a:cs typeface="Times New Roman" pitchFamily="18" charset="0"/>
              </a:rPr>
              <a:t>Hai con tôi quý quá, dám tự do lấy áo đem cho người ta không sợ mẹ mắng à?",</a:t>
            </a:r>
            <a:r>
              <a:rPr lang="en-US" sz="2400">
                <a:solidFill>
                  <a:srgbClr val="000000"/>
                </a:solidFill>
                <a:latin typeface="Times New Roman" pitchFamily="18" charset="0"/>
                <a:cs typeface="Times New Roman" pitchFamily="18" charset="0"/>
              </a:rPr>
              <a:t> với cử </a:t>
            </a:r>
            <a:r>
              <a:rPr lang="en-US" sz="2400" i="1">
                <a:solidFill>
                  <a:srgbClr val="000000"/>
                </a:solidFill>
                <a:latin typeface="Times New Roman" pitchFamily="18" charset="0"/>
                <a:cs typeface="Times New Roman" pitchFamily="18" charset="0"/>
              </a:rPr>
              <a:t>chỉ "âu yếm ôm con vào lòng" </a:t>
            </a:r>
            <a:r>
              <a:rPr lang="en-US" sz="2400">
                <a:solidFill>
                  <a:srgbClr val="000000"/>
                </a:solidFill>
                <a:latin typeface="Times New Roman" pitchFamily="18" charset="0"/>
                <a:cs typeface="Times New Roman" pitchFamily="18" charset="0"/>
              </a:rPr>
              <a:t>chứa đựng biết bao tình thơm thảo. Đặc biệt khép lại câu chuyện là hành động vay tiền để mua áo ấm cho con là những nét tươi sáng, ấm áp chứa đựng tình nghĩa, sự chia sẻ, giúp đỡ, đùm bọc lẫn nhau. Ðó là một việc làm đầy tình nghĩa, ấm áp tình người.</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985838" y="1383506"/>
            <a:ext cx="10207625" cy="44973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330325" y="1924050"/>
            <a:ext cx="9518650" cy="3416300"/>
          </a:xfrm>
          <a:prstGeom prst="rect">
            <a:avLst/>
          </a:prstGeom>
          <a:noFill/>
          <a:ln w="9525">
            <a:noFill/>
            <a:miter lim="800000"/>
            <a:headEnd/>
            <a:tailEnd/>
          </a:ln>
        </p:spPr>
        <p:txBody>
          <a:bodyPr>
            <a:spAutoFit/>
          </a:bodyPr>
          <a:lstStyle/>
          <a:p>
            <a:pPr marL="30163" algn="just">
              <a:spcAft>
                <a:spcPts val="1200"/>
              </a:spcAft>
            </a:pPr>
            <a:r>
              <a:rPr lang="en-US" sz="2400" dirty="0" err="1">
                <a:solidFill>
                  <a:srgbClr val="000000"/>
                </a:solidFill>
                <a:latin typeface="Times New Roman" pitchFamily="18" charset="0"/>
                <a:cs typeface="Times New Roman" pitchFamily="18" charset="0"/>
              </a:rPr>
              <a:t>Tóm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sức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hấp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dẫn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mùa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ở </a:t>
            </a:r>
            <a:r>
              <a:rPr lang="en-US" sz="2400" dirty="0" err="1">
                <a:solidFill>
                  <a:srgbClr val="000000"/>
                </a:solidFill>
                <a:latin typeface="Times New Roman" pitchFamily="18" charset="0"/>
                <a:cs typeface="Times New Roman" pitchFamily="18" charset="0"/>
              </a:rPr>
              <a:t>cách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nhẹ</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tế</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theo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xây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dựng</a:t>
            </a:r>
            <a:r>
              <a:rPr lang="en-US" sz="2400" dirty="0">
                <a:solidFill>
                  <a:srgbClr val="000000"/>
                </a:solidFill>
                <a:latin typeface="Times New Roman" pitchFamily="18" charset="0"/>
                <a:cs typeface="Times New Roman" pitchFamily="18" charset="0"/>
              </a:rPr>
              <a:t> qua </a:t>
            </a:r>
            <a:r>
              <a:rPr lang="en-US" sz="2400" dirty="0" err="1">
                <a:solidFill>
                  <a:srgbClr val="000000"/>
                </a:solidFill>
                <a:latin typeface="Times New Roman" pitchFamily="18" charset="0"/>
                <a:cs typeface="Times New Roman" pitchFamily="18" charset="0"/>
              </a:rPr>
              <a:t>nhiều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diện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nói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chủ</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yếu</a:t>
            </a:r>
            <a:r>
              <a:rPr lang="en-US" sz="2400" dirty="0">
                <a:solidFill>
                  <a:srgbClr val="000000"/>
                </a:solidFill>
                <a:latin typeface="Times New Roman" pitchFamily="18" charset="0"/>
                <a:cs typeface="Times New Roman" pitchFamily="18" charset="0"/>
              </a:rPr>
              <a:t> qua </a:t>
            </a:r>
            <a:r>
              <a:rPr lang="en-US" sz="2400" dirty="0" err="1">
                <a:solidFill>
                  <a:srgbClr val="000000"/>
                </a:solidFill>
                <a:latin typeface="Times New Roman" pitchFamily="18" charset="0"/>
                <a:cs typeface="Times New Roman" pitchFamily="18" charset="0"/>
              </a:rPr>
              <a:t>từng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chuyển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việc</a:t>
            </a:r>
            <a:r>
              <a:rPr lang="en-US" sz="2400" dirty="0">
                <a:solidFill>
                  <a:srgbClr val="000000"/>
                </a:solidFill>
                <a:latin typeface="Times New Roman" pitchFamily="18" charset="0"/>
                <a:cs typeface="Times New Roman" pitchFamily="18" charset="0"/>
              </a:rPr>
              <a:t>...</a:t>
            </a:r>
            <a:r>
              <a:rPr lang="en-US" sz="2400" dirty="0" err="1">
                <a:solidFill>
                  <a:srgbClr val="000000"/>
                </a:solidFill>
                <a:latin typeface="Times New Roman" pitchFamily="18" charset="0"/>
                <a:cs typeface="Times New Roman" pitchFamily="18" charset="0"/>
              </a:rPr>
              <a:t>Đặc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biệt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ngắn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hợp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miêu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đặc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sắc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huống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đặc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sắc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chi </a:t>
            </a:r>
            <a:r>
              <a:rPr lang="en-US" sz="2400" dirty="0" err="1">
                <a:solidFill>
                  <a:srgbClr val="000000"/>
                </a:solidFill>
                <a:latin typeface="Times New Roman" pitchFamily="18" charset="0"/>
                <a:cs typeface="Times New Roman" pitchFamily="18" charset="0"/>
              </a:rPr>
              <a:t>tiết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giàu</a:t>
            </a:r>
            <a:r>
              <a:rPr lang="en-US" sz="2400" dirty="0">
                <a:solidFill>
                  <a:srgbClr val="000000"/>
                </a:solidFill>
                <a:latin typeface="Times New Roman" pitchFamily="18" charset="0"/>
                <a:cs typeface="Times New Roman" pitchFamily="18" charset="0"/>
              </a:rPr>
              <a:t> ý </a:t>
            </a:r>
            <a:r>
              <a:rPr lang="en-US" sz="2400" dirty="0" err="1">
                <a:solidFill>
                  <a:srgbClr val="000000"/>
                </a:solidFill>
                <a:latin typeface="Times New Roman" pitchFamily="18" charset="0"/>
                <a:cs typeface="Times New Roman" pitchFamily="18" charset="0"/>
              </a:rPr>
              <a:t>nghĩa</a:t>
            </a:r>
            <a:r>
              <a:rPr lang="en-US" sz="2400" dirty="0">
                <a:solidFill>
                  <a:srgbClr val="000000"/>
                </a:solidFill>
                <a:latin typeface="Times New Roman" pitchFamily="18" charset="0"/>
                <a:cs typeface="Times New Roman" pitchFamily="18" charset="0"/>
              </a:rPr>
              <a:t>. Qua </a:t>
            </a:r>
            <a:r>
              <a:rPr lang="en-US" sz="2400" dirty="0" err="1">
                <a:solidFill>
                  <a:srgbClr val="000000"/>
                </a:solidFill>
                <a:latin typeface="Times New Roman" pitchFamily="18" charset="0"/>
                <a:cs typeface="Times New Roman" pitchFamily="18" charset="0"/>
              </a:rPr>
              <a:t>đó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Thạch</a:t>
            </a:r>
            <a:r>
              <a:rPr lang="en-US" sz="2400" dirty="0">
                <a:solidFill>
                  <a:srgbClr val="000000"/>
                </a:solidFill>
                <a:latin typeface="Times New Roman" pitchFamily="18" charset="0"/>
                <a:cs typeface="Times New Roman" pitchFamily="18" charset="0"/>
              </a:rPr>
              <a:t> Lam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c</a:t>
            </a:r>
            <a:r>
              <a:rPr lang="en-US" sz="2400" dirty="0">
                <a:solidFill>
                  <a:srgbClr val="0D0D0D"/>
                </a:solidFill>
                <a:latin typeface="Times New Roman" pitchFamily="18" charset="0"/>
                <a:ea typeface="MS Mincho" pitchFamily="49" charset="-128"/>
              </a:rPr>
              <a:t>a </a:t>
            </a:r>
            <a:r>
              <a:rPr lang="en-US" sz="2400" dirty="0" err="1">
                <a:solidFill>
                  <a:srgbClr val="0D0D0D"/>
                </a:solidFill>
                <a:latin typeface="Times New Roman" pitchFamily="18" charset="0"/>
                <a:ea typeface="MS Mincho" pitchFamily="49" charset="-128"/>
              </a:rPr>
              <a:t>ngợi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tình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yêu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thương</a:t>
            </a:r>
            <a:r>
              <a:rPr lang="en-US" sz="2400" dirty="0">
                <a:solidFill>
                  <a:srgbClr val="0D0D0D"/>
                </a:solidFill>
                <a:latin typeface="Times New Roman" pitchFamily="18" charset="0"/>
                <a:ea typeface="MS Mincho" pitchFamily="49" charset="-128"/>
              </a:rPr>
              <a:t> chia </a:t>
            </a:r>
            <a:r>
              <a:rPr lang="en-US" sz="2400" dirty="0" err="1">
                <a:solidFill>
                  <a:srgbClr val="0D0D0D"/>
                </a:solidFill>
                <a:latin typeface="Times New Roman" pitchFamily="18" charset="0"/>
                <a:ea typeface="MS Mincho" pitchFamily="49" charset="-128"/>
              </a:rPr>
              <a:t>sẻ</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ấm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áp</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trong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trẻo</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con </a:t>
            </a:r>
            <a:r>
              <a:rPr lang="en-US" sz="2400" dirty="0" err="1">
                <a:solidFill>
                  <a:srgbClr val="0D0D0D"/>
                </a:solidFill>
                <a:latin typeface="Times New Roman" pitchFamily="18" charset="0"/>
                <a:ea typeface="MS Mincho" pitchFamily="49" charset="-128"/>
              </a:rPr>
              <a:t>người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với</a:t>
            </a:r>
            <a:r>
              <a:rPr lang="en-US" sz="2400" dirty="0">
                <a:solidFill>
                  <a:srgbClr val="0D0D0D"/>
                </a:solidFill>
                <a:latin typeface="Times New Roman" pitchFamily="18" charset="0"/>
                <a:ea typeface="MS Mincho" pitchFamily="49" charset="-128"/>
              </a:rPr>
              <a:t> con </a:t>
            </a:r>
            <a:r>
              <a:rPr lang="en-US" sz="2400" dirty="0" err="1">
                <a:solidFill>
                  <a:srgbClr val="0D0D0D"/>
                </a:solidFill>
                <a:latin typeface="Times New Roman" pitchFamily="18" charset="0"/>
                <a:ea typeface="MS Mincho" pitchFamily="49" charset="-128"/>
              </a:rPr>
              <a:t>người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đặc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biệt</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tình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yêu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thương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vô</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tư</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trẻ</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thơ</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Tác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phẩm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còn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ẩ</a:t>
            </a:r>
            <a:r>
              <a:rPr lang="en-US" sz="2400" dirty="0" err="1">
                <a:solidFill>
                  <a:srgbClr val="000000"/>
                </a:solidFill>
                <a:latin typeface="Times New Roman" pitchFamily="18" charset="0"/>
                <a:cs typeface="Times New Roman" pitchFamily="18" charset="0"/>
              </a:rPr>
              <a:t>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chứa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niềm</a:t>
            </a:r>
            <a:r>
              <a:rPr lang="en-US" sz="2400" dirty="0">
                <a:solidFill>
                  <a:srgbClr val="000000"/>
                </a:solidFill>
                <a:latin typeface="Times New Roman" pitchFamily="18" charset="0"/>
                <a:cs typeface="Times New Roman" pitchFamily="18" charset="0"/>
              </a:rPr>
              <a:t> tin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166813" y="1281113"/>
            <a:ext cx="10271125" cy="4070350"/>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1330325" y="1663700"/>
            <a:ext cx="10107613" cy="3913188"/>
          </a:xfrm>
          <a:prstGeom prst="rect">
            <a:avLst/>
          </a:prstGeom>
          <a:noFill/>
          <a:ln w="9525">
            <a:noFill/>
            <a:miter lim="800000"/>
            <a:headEnd/>
            <a:tailEnd/>
          </a:ln>
        </p:spPr>
        <p:txBody>
          <a:bodyPr>
            <a:spAutoFit/>
          </a:bodyPr>
          <a:lstStyle/>
          <a:p>
            <a:pPr>
              <a:lnSpc>
                <a:spcPct val="150000"/>
              </a:lnSpc>
            </a:pPr>
            <a:r>
              <a:rPr lang="en-US" sz="2400">
                <a:latin typeface="Times New Roman" pitchFamily="18" charset="0"/>
                <a:cs typeface="Times New Roman" pitchFamily="18" charset="0"/>
              </a:rPr>
              <a:t>Cùng với nhiều truyện ngắn đặc sắc như  </a:t>
            </a:r>
            <a:r>
              <a:rPr lang="en-US" sz="2400" i="1">
                <a:latin typeface="Times New Roman" pitchFamily="18" charset="0"/>
                <a:cs typeface="Times New Roman" pitchFamily="18" charset="0"/>
              </a:rPr>
              <a:t>Dưới bóng hoàng lan, Hai đứa trẻ, Nhà mẹ Lê, Cô hàng xén... </a:t>
            </a:r>
            <a:r>
              <a:rPr lang="en-US" sz="2400">
                <a:latin typeface="Times New Roman" pitchFamily="18" charset="0"/>
                <a:cs typeface="Times New Roman" pitchFamily="18" charset="0"/>
              </a:rPr>
              <a:t>truyện</a:t>
            </a:r>
            <a:r>
              <a:rPr lang="en-US" sz="2400" i="1">
                <a:latin typeface="Times New Roman" pitchFamily="18" charset="0"/>
                <a:cs typeface="Times New Roman" pitchFamily="18" charset="0"/>
              </a:rPr>
              <a:t> Gió lạnh đầu mùa</a:t>
            </a:r>
            <a:r>
              <a:rPr lang="en-US" sz="2400">
                <a:latin typeface="Times New Roman" pitchFamily="18" charset="0"/>
                <a:cs typeface="Times New Roman" pitchFamily="18" charset="0"/>
              </a:rPr>
              <a:t> đã làm nên tên tuổi của Thạch Lam. Ông đã dành cho tuổi thơ những trang văn đậm đà, trong sáng. Và ta càng thấy rõ tình nhân đạo thấm đẫm làm nên chất thơ trong truyện ngắn Thạch Lam. Vì thế, truyện “</a:t>
            </a:r>
            <a:r>
              <a:rPr lang="en-US" sz="2400" i="1">
                <a:latin typeface="Times New Roman" pitchFamily="18" charset="0"/>
                <a:cs typeface="Times New Roman" pitchFamily="18" charset="0"/>
              </a:rPr>
              <a:t>Gió lạnh đầu mùa” </a:t>
            </a:r>
            <a:r>
              <a:rPr lang="en-US" sz="2400">
                <a:latin typeface="Times New Roman" pitchFamily="18" charset="0"/>
                <a:cs typeface="Times New Roman" pitchFamily="18" charset="0"/>
              </a:rPr>
              <a:t>mãi mãi để lại trong lòng người sự ấm áp của tình người và tình đời. </a:t>
            </a:r>
            <a:br>
              <a:rPr lang="en-US" sz="2400">
                <a:latin typeface="Times New Roman" pitchFamily="18" charset="0"/>
                <a:cs typeface="Times New Roman" pitchFamily="18" charset="0"/>
              </a:rPr>
            </a:b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546100"/>
            <a:ext cx="3321050"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236663"/>
            <a:ext cx="3883025"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8325" y="608013"/>
            <a:ext cx="6094413" cy="482600"/>
          </a:xfrm>
          <a:prstGeom prst="rect">
            <a:avLst/>
          </a:prstGeom>
          <a:noFill/>
          <a:ln w="9525">
            <a:noFill/>
            <a:miter lim="800000"/>
            <a:headEnd/>
            <a:tailEnd/>
          </a:ln>
        </p:spPr>
        <p:txBody>
          <a:bodyPr>
            <a:spAutoFit/>
          </a:bodyPr>
          <a:lstStyle/>
          <a:p>
            <a:pPr marL="457200">
              <a:lnSpc>
                <a:spcPct val="115000"/>
              </a:lnSpc>
              <a:spcAft>
                <a:spcPts val="1000"/>
              </a:spcAft>
              <a:tabLst>
                <a:tab pos="628650" algn="l"/>
              </a:tabLst>
            </a:pPr>
            <a:r>
              <a:rPr lang="en-US" sz="2400" b="1">
                <a:solidFill>
                  <a:srgbClr val="FF0000"/>
                </a:solidFill>
                <a:latin typeface="Times New Roman" pitchFamily="18" charset="0"/>
                <a:cs typeface="Times New Roman" pitchFamily="18" charset="0"/>
              </a:rPr>
              <a:t>IV. LUYỆN TẬP </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349250" y="1327150"/>
            <a:ext cx="6092825" cy="482600"/>
          </a:xfrm>
          <a:prstGeom prst="rect">
            <a:avLst/>
          </a:prstGeom>
          <a:noFill/>
          <a:ln w="9525">
            <a:noFill/>
            <a:miter lim="800000"/>
            <a:headEnd/>
            <a:tailEnd/>
          </a:ln>
        </p:spPr>
        <p:txBody>
          <a:bodyPr>
            <a:spAutoFit/>
          </a:bodyPr>
          <a:lstStyle/>
          <a:p>
            <a:pPr marL="457200">
              <a:lnSpc>
                <a:spcPct val="115000"/>
              </a:lnSpc>
              <a:spcAft>
                <a:spcPts val="1000"/>
              </a:spcAft>
              <a:tabLst>
                <a:tab pos="628650" algn="l"/>
              </a:tabLst>
            </a:pPr>
            <a:r>
              <a:rPr lang="en-US" sz="2400" b="1">
                <a:solidFill>
                  <a:srgbClr val="FF0000"/>
                </a:solidFill>
                <a:latin typeface="Times New Roman" pitchFamily="18" charset="0"/>
                <a:cs typeface="Times New Roman" pitchFamily="18" charset="0"/>
              </a:rPr>
              <a:t>1. Dạng 1: </a:t>
            </a:r>
            <a:r>
              <a:rPr lang="en-US" sz="2400" b="1">
                <a:latin typeface="Times New Roman" pitchFamily="18" charset="0"/>
                <a:cs typeface="Times New Roman" pitchFamily="18" charset="0"/>
              </a:rPr>
              <a:t>Đọc hiểu.</a:t>
            </a:r>
            <a:endParaRPr lang="en-US" sz="2400">
              <a:latin typeface="Times New Roman" pitchFamily="18" charset="0"/>
              <a:cs typeface="Times New Roman" pitchFamily="18" charset="0"/>
            </a:endParaRPr>
          </a:p>
        </p:txBody>
      </p:sp>
      <p:sp>
        <p:nvSpPr>
          <p:cNvPr id="8" name="Rounded Rectangle 10"/>
          <p:cNvSpPr>
            <a:spLocks noChangeArrowheads="1"/>
          </p:cNvSpPr>
          <p:nvPr/>
        </p:nvSpPr>
        <p:spPr bwMode="auto">
          <a:xfrm>
            <a:off x="568325" y="2101850"/>
            <a:ext cx="11139488" cy="41338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10" name="TextBox 9">
            <a:extLst/>
          </p:cNvPr>
          <p:cNvSpPr txBox="1"/>
          <p:nvPr/>
        </p:nvSpPr>
        <p:spPr>
          <a:xfrm>
            <a:off x="680416" y="2293048"/>
            <a:ext cx="10838484" cy="3841052"/>
          </a:xfrm>
          <a:prstGeom prst="rect">
            <a:avLst/>
          </a:prstGeom>
          <a:noFill/>
        </p:spPr>
        <p:txBody>
          <a:bodyPr>
            <a:spAutoFit/>
          </a:bodyPr>
          <a:lstStyle/>
          <a:p>
            <a:pPr algn="ctr" fontAlgn="auto">
              <a:spcBef>
                <a:spcPts val="0"/>
              </a:spcBef>
              <a:spcAft>
                <a:spcPts val="0"/>
              </a:spcAft>
              <a:defRPr/>
            </a:pPr>
            <a:r>
              <a:rPr lang="en-US" sz="2400" dirty="0">
                <a:highlight>
                  <a:srgbClr val="00FF00"/>
                </a:highlight>
                <a:latin typeface="Times New Roman" panose="02020603050405020304" pitchFamily="18" charset="0"/>
                <a:ea typeface="Times New Roman" panose="02020603050405020304" pitchFamily="18" charset="0"/>
                <a:cs typeface="+mn-cs"/>
                <a:sym typeface="Wingdings" panose="05000000000000000000" pitchFamily="2" charset="2"/>
              </a:rPr>
              <a:t></a:t>
            </a:r>
            <a:r>
              <a:rPr lang="en-US" sz="2400" dirty="0">
                <a:highlight>
                  <a:srgbClr val="00FF00"/>
                </a:highlight>
                <a:latin typeface="Times New Roman" panose="02020603050405020304" pitchFamily="18" charset="0"/>
                <a:ea typeface="Times New Roman" panose="02020603050405020304" pitchFamily="18" charset="0"/>
                <a:cs typeface="+mn-cs"/>
              </a:rPr>
              <a:t> </a:t>
            </a:r>
            <a:r>
              <a:rPr lang="en-US" sz="2400" b="1" dirty="0">
                <a:highlight>
                  <a:srgbClr val="00FF00"/>
                </a:highlight>
                <a:latin typeface="Times New Roman" panose="02020603050405020304" pitchFamily="18" charset="0"/>
                <a:ea typeface="Times New Roman" panose="02020603050405020304" pitchFamily="18" charset="0"/>
                <a:cs typeface="+mn-cs"/>
              </a:rPr>
              <a:t>ĐỀ ĐỌC HIỂU SỐ 1</a:t>
            </a:r>
            <a:endParaRPr lang="en-US" sz="2400" dirty="0">
              <a:latin typeface="Times New Roman" panose="02020603050405020304" pitchFamily="18" charset="0"/>
              <a:ea typeface="Times New Roman" panose="02020603050405020304" pitchFamily="18" charset="0"/>
              <a:cs typeface="+mn-cs"/>
            </a:endParaRPr>
          </a:p>
          <a:p>
            <a:pPr algn="just" fontAlgn="auto">
              <a:lnSpc>
                <a:spcPct val="115000"/>
              </a:lnSpc>
              <a:spcBef>
                <a:spcPts val="0"/>
              </a:spcBef>
              <a:spcAft>
                <a:spcPts val="0"/>
              </a:spcAft>
              <a:defRPr/>
            </a:pP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Đọc</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đoạn</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văn</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sau</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và</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trả</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lời</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các</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câu</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hỏi</a:t>
            </a:r>
            <a:r>
              <a:rPr lang="en-US" sz="2400" b="1" dirty="0">
                <a:latin typeface="Times New Roman" panose="02020603050405020304" pitchFamily="18" charset="0"/>
                <a:ea typeface="Times New Roman" panose="02020603050405020304" pitchFamily="18" charset="0"/>
                <a:cs typeface="+mn-cs"/>
              </a:rPr>
              <a:t>:</a:t>
            </a:r>
            <a:endParaRPr lang="en-US" sz="2400" dirty="0">
              <a:latin typeface="Times New Roman" panose="02020603050405020304" pitchFamily="18" charset="0"/>
              <a:ea typeface="Times New Roman" panose="02020603050405020304" pitchFamily="18" charset="0"/>
              <a:cs typeface="+mn-cs"/>
            </a:endParaRPr>
          </a:p>
          <a:p>
            <a:pPr fontAlgn="auto">
              <a:spcBef>
                <a:spcPts val="0"/>
              </a:spcBef>
              <a:spcAft>
                <a:spcPts val="0"/>
              </a:spcAft>
              <a:defRPr/>
            </a:pP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Hiên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là</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đứa</a:t>
            </a:r>
            <a:r>
              <a:rPr lang="en-US" sz="2400" dirty="0">
                <a:solidFill>
                  <a:srgbClr val="000000"/>
                </a:solidFill>
                <a:latin typeface="Times New Roman" panose="02020603050405020304" pitchFamily="18" charset="0"/>
                <a:ea typeface="Times New Roman" panose="02020603050405020304" pitchFamily="18" charset="0"/>
                <a:cs typeface="+mn-cs"/>
              </a:rPr>
              <a:t> con </a:t>
            </a:r>
            <a:r>
              <a:rPr lang="en-US" sz="2400" dirty="0" err="1">
                <a:solidFill>
                  <a:srgbClr val="000000"/>
                </a:solidFill>
                <a:latin typeface="Times New Roman" panose="02020603050405020304" pitchFamily="18" charset="0"/>
                <a:ea typeface="Times New Roman" panose="02020603050405020304" pitchFamily="18" charset="0"/>
                <a:cs typeface="+mn-cs"/>
              </a:rPr>
              <a:t>gái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bên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hàng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xóm</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bạn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với</a:t>
            </a:r>
            <a:r>
              <a:rPr lang="en-US" sz="2400" dirty="0">
                <a:solidFill>
                  <a:srgbClr val="000000"/>
                </a:solidFill>
                <a:latin typeface="Times New Roman" panose="02020603050405020304" pitchFamily="18" charset="0"/>
                <a:ea typeface="Times New Roman" panose="02020603050405020304" pitchFamily="18" charset="0"/>
                <a:cs typeface="+mn-cs"/>
              </a:rPr>
              <a:t> Lan </a:t>
            </a:r>
            <a:r>
              <a:rPr lang="en-US" sz="2400" dirty="0" err="1">
                <a:solidFill>
                  <a:srgbClr val="000000"/>
                </a:solidFill>
                <a:latin typeface="Times New Roman" panose="02020603050405020304" pitchFamily="18" charset="0"/>
                <a:ea typeface="Times New Roman" panose="02020603050405020304" pitchFamily="18" charset="0"/>
                <a:cs typeface="+mn-cs"/>
              </a:rPr>
              <a:t>và</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Duyên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Sơn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thấy</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chị</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gọi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nó</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không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lại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bước</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gần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đến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trông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thấy</a:t>
            </a:r>
            <a:r>
              <a:rPr lang="en-US" sz="2400" dirty="0">
                <a:solidFill>
                  <a:srgbClr val="000000"/>
                </a:solidFill>
                <a:latin typeface="Times New Roman" panose="02020603050405020304" pitchFamily="18" charset="0"/>
                <a:ea typeface="Times New Roman" panose="02020603050405020304" pitchFamily="18" charset="0"/>
                <a:cs typeface="+mn-cs"/>
              </a:rPr>
              <a:t> con </a:t>
            </a:r>
            <a:r>
              <a:rPr lang="en-US" sz="2400" dirty="0" err="1">
                <a:solidFill>
                  <a:srgbClr val="000000"/>
                </a:solidFill>
                <a:latin typeface="Times New Roman" panose="02020603050405020304" pitchFamily="18" charset="0"/>
                <a:ea typeface="Times New Roman" panose="02020603050405020304" pitchFamily="18" charset="0"/>
                <a:cs typeface="+mn-cs"/>
              </a:rPr>
              <a:t>bé</a:t>
            </a:r>
            <a:r>
              <a:rPr lang="en-US" sz="2400" dirty="0">
                <a:solidFill>
                  <a:srgbClr val="000000"/>
                </a:solidFill>
                <a:latin typeface="Times New Roman" panose="02020603050405020304" pitchFamily="18" charset="0"/>
                <a:ea typeface="Times New Roman" panose="02020603050405020304" pitchFamily="18" charset="0"/>
                <a:cs typeface="+mn-cs"/>
              </a:rPr>
              <a:t> co </a:t>
            </a:r>
            <a:r>
              <a:rPr lang="en-US" sz="2400" dirty="0" err="1">
                <a:solidFill>
                  <a:srgbClr val="000000"/>
                </a:solidFill>
                <a:latin typeface="Times New Roman" panose="02020603050405020304" pitchFamily="18" charset="0"/>
                <a:ea typeface="Times New Roman" panose="02020603050405020304" pitchFamily="18" charset="0"/>
                <a:cs typeface="+mn-cs"/>
              </a:rPr>
              <a:t>ro</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đứng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bên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cột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quán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chỉ</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mặc</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có</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manh</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áo</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rách</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tả</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tơi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hở</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cả</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lưng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và</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tay</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Chị</a:t>
            </a:r>
            <a:r>
              <a:rPr lang="en-US" sz="2400" dirty="0">
                <a:solidFill>
                  <a:srgbClr val="000000"/>
                </a:solidFill>
                <a:latin typeface="Times New Roman" panose="02020603050405020304" pitchFamily="18" charset="0"/>
                <a:ea typeface="Times New Roman" panose="02020603050405020304" pitchFamily="18" charset="0"/>
                <a:cs typeface="+mn-cs"/>
              </a:rPr>
              <a:t> Lan </a:t>
            </a:r>
            <a:r>
              <a:rPr lang="en-US" sz="2400" dirty="0" err="1">
                <a:solidFill>
                  <a:srgbClr val="000000"/>
                </a:solidFill>
                <a:latin typeface="Times New Roman" panose="02020603050405020304" pitchFamily="18" charset="0"/>
                <a:ea typeface="Times New Roman" panose="02020603050405020304" pitchFamily="18" charset="0"/>
                <a:cs typeface="+mn-cs"/>
              </a:rPr>
              <a:t>cũng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đến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hỏi</a:t>
            </a:r>
            <a:r>
              <a:rPr lang="en-US" sz="2400" dirty="0">
                <a:solidFill>
                  <a:srgbClr val="000000"/>
                </a:solidFill>
                <a:latin typeface="Times New Roman" panose="02020603050405020304" pitchFamily="18" charset="0"/>
                <a:ea typeface="Times New Roman" panose="02020603050405020304" pitchFamily="18" charset="0"/>
                <a:cs typeface="+mn-cs"/>
              </a:rPr>
              <a:t>:</a:t>
            </a:r>
            <a:endParaRPr lang="en-US" sz="2400" dirty="0">
              <a:latin typeface="Times New Roman" panose="02020603050405020304" pitchFamily="18" charset="0"/>
              <a:ea typeface="Times New Roman" panose="02020603050405020304" pitchFamily="18" charset="0"/>
              <a:cs typeface="+mn-cs"/>
            </a:endParaRPr>
          </a:p>
          <a:p>
            <a:pPr fontAlgn="auto">
              <a:spcBef>
                <a:spcPts val="0"/>
              </a:spcBef>
              <a:spcAft>
                <a:spcPts val="0"/>
              </a:spcAft>
              <a:defRPr/>
            </a:pPr>
            <a:r>
              <a:rPr lang="en-US" sz="2400" dirty="0">
                <a:solidFill>
                  <a:srgbClr val="000000"/>
                </a:solidFill>
                <a:latin typeface="Times New Roman" panose="02020603050405020304" pitchFamily="18" charset="0"/>
                <a:ea typeface="Times New Roman" panose="02020603050405020304" pitchFamily="18" charset="0"/>
                <a:cs typeface="+mn-cs"/>
              </a:rPr>
              <a:t>- Sao </a:t>
            </a:r>
            <a:r>
              <a:rPr lang="en-US" sz="2400" dirty="0" err="1">
                <a:solidFill>
                  <a:srgbClr val="000000"/>
                </a:solidFill>
                <a:latin typeface="Times New Roman" panose="02020603050405020304" pitchFamily="18" charset="0"/>
                <a:ea typeface="Times New Roman" panose="02020603050405020304" pitchFamily="18" charset="0"/>
                <a:cs typeface="+mn-cs"/>
              </a:rPr>
              <a:t>áo</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của</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mày</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rách</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thế</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Hiên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áo</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lành</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đâu</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không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mặc</a:t>
            </a:r>
            <a:r>
              <a:rPr lang="en-US" sz="2400" dirty="0">
                <a:solidFill>
                  <a:srgbClr val="000000"/>
                </a:solidFill>
                <a:latin typeface="Times New Roman" panose="02020603050405020304" pitchFamily="18" charset="0"/>
                <a:ea typeface="Times New Roman" panose="02020603050405020304" pitchFamily="18" charset="0"/>
                <a:cs typeface="+mn-cs"/>
              </a:rPr>
              <a:t>?</a:t>
            </a:r>
            <a:endParaRPr lang="en-US" sz="2400" dirty="0">
              <a:latin typeface="Times New Roman" panose="02020603050405020304" pitchFamily="18" charset="0"/>
              <a:ea typeface="Times New Roman" panose="02020603050405020304" pitchFamily="18" charset="0"/>
              <a:cs typeface="+mn-cs"/>
            </a:endParaRPr>
          </a:p>
          <a:p>
            <a:pPr fontAlgn="auto">
              <a:spcBef>
                <a:spcPts val="0"/>
              </a:spcBef>
              <a:spcAft>
                <a:spcPts val="0"/>
              </a:spcAft>
              <a:defRPr/>
            </a:pPr>
            <a:r>
              <a:rPr lang="en-US" sz="2400" dirty="0">
                <a:solidFill>
                  <a:srgbClr val="000000"/>
                </a:solidFill>
                <a:latin typeface="Times New Roman" panose="02020603050405020304" pitchFamily="18" charset="0"/>
                <a:ea typeface="Times New Roman" panose="02020603050405020304" pitchFamily="18" charset="0"/>
                <a:cs typeface="+mn-cs"/>
              </a:rPr>
              <a:t>Con </a:t>
            </a:r>
            <a:r>
              <a:rPr lang="en-US" sz="2400" dirty="0" err="1">
                <a:solidFill>
                  <a:srgbClr val="000000"/>
                </a:solidFill>
                <a:latin typeface="Times New Roman" panose="02020603050405020304" pitchFamily="18" charset="0"/>
                <a:ea typeface="Times New Roman" panose="02020603050405020304" pitchFamily="18" charset="0"/>
                <a:cs typeface="+mn-cs"/>
              </a:rPr>
              <a:t>bé</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bịu</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xịu</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nói</a:t>
            </a:r>
            <a:r>
              <a:rPr lang="en-US" sz="2400" dirty="0">
                <a:solidFill>
                  <a:srgbClr val="000000"/>
                </a:solidFill>
                <a:latin typeface="Times New Roman" panose="02020603050405020304" pitchFamily="18" charset="0"/>
                <a:ea typeface="Times New Roman" panose="02020603050405020304" pitchFamily="18" charset="0"/>
                <a:cs typeface="+mn-cs"/>
              </a:rPr>
              <a:t>:</a:t>
            </a:r>
            <a:endParaRPr lang="en-US" sz="2400" dirty="0">
              <a:latin typeface="Times New Roman" panose="02020603050405020304" pitchFamily="18" charset="0"/>
              <a:ea typeface="Times New Roman" panose="02020603050405020304" pitchFamily="18" charset="0"/>
              <a:cs typeface="+mn-cs"/>
            </a:endParaRPr>
          </a:p>
          <a:p>
            <a:pPr fontAlgn="auto">
              <a:spcBef>
                <a:spcPts val="0"/>
              </a:spcBef>
              <a:spcAft>
                <a:spcPts val="0"/>
              </a:spcAft>
              <a:defRPr/>
            </a:pP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Hết</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áo</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rồi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chỉ</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còn</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cái</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này</a:t>
            </a:r>
            <a:r>
              <a:rPr lang="en-US" sz="2400" dirty="0">
                <a:solidFill>
                  <a:srgbClr val="000000"/>
                </a:solidFill>
                <a:latin typeface="Times New Roman" panose="02020603050405020304" pitchFamily="18" charset="0"/>
                <a:ea typeface="Times New Roman" panose="02020603050405020304" pitchFamily="18" charset="0"/>
                <a:cs typeface="+mn-cs"/>
              </a:rPr>
              <a:t>.</a:t>
            </a:r>
            <a:endParaRPr lang="en-US" sz="2400" dirty="0">
              <a:latin typeface="Times New Roman" panose="02020603050405020304" pitchFamily="18" charset="0"/>
              <a:ea typeface="Times New Roman" panose="02020603050405020304" pitchFamily="18" charset="0"/>
              <a:cs typeface="+mn-cs"/>
            </a:endParaRPr>
          </a:p>
          <a:p>
            <a:pPr fontAlgn="auto">
              <a:spcBef>
                <a:spcPts val="0"/>
              </a:spcBef>
              <a:spcAft>
                <a:spcPts val="0"/>
              </a:spcAft>
              <a:defRPr/>
            </a:pPr>
            <a:r>
              <a:rPr lang="en-US" sz="2400" dirty="0">
                <a:solidFill>
                  <a:srgbClr val="000000"/>
                </a:solidFill>
                <a:latin typeface="Times New Roman" panose="02020603050405020304" pitchFamily="18" charset="0"/>
                <a:ea typeface="Times New Roman" panose="02020603050405020304" pitchFamily="18" charset="0"/>
                <a:cs typeface="+mn-cs"/>
              </a:rPr>
              <a:t>- Sao </a:t>
            </a:r>
            <a:r>
              <a:rPr lang="en-US" sz="2400" dirty="0" err="1">
                <a:solidFill>
                  <a:srgbClr val="000000"/>
                </a:solidFill>
                <a:latin typeface="Times New Roman" panose="02020603050405020304" pitchFamily="18" charset="0"/>
                <a:ea typeface="Times New Roman" panose="02020603050405020304" pitchFamily="18" charset="0"/>
                <a:cs typeface="+mn-cs"/>
              </a:rPr>
              <a:t>không</a:t>
            </a:r>
            <a:r>
              <a:rPr lang="en-US" sz="2400" dirty="0">
                <a:solidFill>
                  <a:srgbClr val="000000"/>
                </a:solidFill>
                <a:latin typeface="Times New Roman" panose="02020603050405020304" pitchFamily="18" charset="0"/>
                <a:ea typeface="Times New Roman" panose="02020603050405020304" pitchFamily="18" charset="0"/>
                <a:cs typeface="+mn-cs"/>
              </a:rPr>
              <a:t> </a:t>
            </a:r>
            <a:r>
              <a:rPr lang="en-US" sz="2400" dirty="0" err="1">
                <a:solidFill>
                  <a:srgbClr val="000000"/>
                </a:solidFill>
                <a:latin typeface="Times New Roman" panose="02020603050405020304" pitchFamily="18" charset="0"/>
                <a:ea typeface="Times New Roman" panose="02020603050405020304" pitchFamily="18" charset="0"/>
                <a:cs typeface="+mn-cs"/>
              </a:rPr>
              <a:t>bảo</a:t>
            </a:r>
            <a:r>
              <a:rPr lang="en-US" sz="2400" dirty="0">
                <a:solidFill>
                  <a:srgbClr val="000000"/>
                </a:solidFill>
                <a:latin typeface="Times New Roman" panose="02020603050405020304" pitchFamily="18" charset="0"/>
                <a:ea typeface="Times New Roman" panose="02020603050405020304" pitchFamily="18" charset="0"/>
                <a:cs typeface="+mn-cs"/>
              </a:rPr>
              <a:t> u </a:t>
            </a:r>
            <a:r>
              <a:rPr lang="en-US" sz="2400" dirty="0" err="1">
                <a:solidFill>
                  <a:srgbClr val="000000"/>
                </a:solidFill>
                <a:latin typeface="Times New Roman" panose="02020603050405020304" pitchFamily="18" charset="0"/>
                <a:ea typeface="Times New Roman" panose="02020603050405020304" pitchFamily="18" charset="0"/>
                <a:cs typeface="+mn-cs"/>
              </a:rPr>
              <a:t>mày</a:t>
            </a:r>
            <a:r>
              <a:rPr lang="en-US" sz="2400" dirty="0">
                <a:solidFill>
                  <a:srgbClr val="000000"/>
                </a:solidFill>
                <a:latin typeface="Times New Roman" panose="02020603050405020304" pitchFamily="18" charset="0"/>
                <a:ea typeface="Times New Roman" panose="02020603050405020304" pitchFamily="18" charset="0"/>
                <a:cs typeface="+mn-cs"/>
              </a:rPr>
              <a:t> may </a:t>
            </a:r>
            <a:r>
              <a:rPr lang="en-US" sz="2400" dirty="0" err="1">
                <a:solidFill>
                  <a:srgbClr val="000000"/>
                </a:solidFill>
                <a:latin typeface="Times New Roman" panose="02020603050405020304" pitchFamily="18" charset="0"/>
                <a:ea typeface="Times New Roman" panose="02020603050405020304" pitchFamily="18" charset="0"/>
                <a:cs typeface="+mn-cs"/>
              </a:rPr>
              <a:t>cho</a:t>
            </a:r>
            <a:r>
              <a:rPr lang="en-US" sz="2400" dirty="0">
                <a:solidFill>
                  <a:srgbClr val="000000"/>
                </a:solidFill>
                <a:latin typeface="Times New Roman" panose="02020603050405020304" pitchFamily="18" charset="0"/>
                <a:ea typeface="Times New Roman" panose="02020603050405020304" pitchFamily="18" charset="0"/>
                <a:cs typeface="+mn-cs"/>
              </a:rPr>
              <a:t>?</a:t>
            </a:r>
            <a:endParaRPr lang="en-US" sz="2400" dirty="0">
              <a:latin typeface="Times New Roman" panose="02020603050405020304" pitchFamily="18" charset="0"/>
              <a:ea typeface="Times New Roman" panose="02020603050405020304" pitchFamily="18" charset="0"/>
              <a:cs typeface="+mn-cs"/>
            </a:endParaRPr>
          </a:p>
          <a:p>
            <a:pPr fontAlgn="auto">
              <a:spcBef>
                <a:spcPts val="0"/>
              </a:spcBef>
              <a:spcAft>
                <a:spcPts val="0"/>
              </a:spcAft>
              <a:defRPr/>
            </a:pPr>
            <a:r>
              <a:rPr lang="en-US" sz="2400" dirty="0">
                <a:solidFill>
                  <a:srgbClr val="000000"/>
                </a:solidFill>
                <a:latin typeface="Times New Roman" panose="02020603050405020304" pitchFamily="18" charset="0"/>
                <a:ea typeface="Times New Roman" panose="02020603050405020304" pitchFamily="18" charset="0"/>
                <a:cs typeface="+mn-cs"/>
              </a:rPr>
              <a:t>   </a:t>
            </a:r>
            <a:endParaRPr lang="en-US" sz="2400" dirty="0">
              <a:latin typeface="Times New Roman" panose="02020603050405020304" pitchFamily="18" charset="0"/>
              <a:ea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81831" y="1312863"/>
            <a:ext cx="10815638" cy="46386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31850" y="1554708"/>
            <a:ext cx="10515600" cy="3785652"/>
          </a:xfrm>
          <a:prstGeom prst="rect">
            <a:avLst/>
          </a:prstGeom>
          <a:noFill/>
          <a:ln w="9525">
            <a:noFill/>
            <a:miter lim="800000"/>
            <a:headEnd/>
            <a:tailEnd/>
          </a:ln>
        </p:spPr>
        <p:txBody>
          <a:bodyPr wrap="square">
            <a:spAutoFit/>
          </a:bodyPr>
          <a:lstStyle/>
          <a:p>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bây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giờ</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chợt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nhớ</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mẹ</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nghèo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chỉ</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mò</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cua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bắt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ốc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thì</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còn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tiền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sắm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nữa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cũng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a:t>
            </a:r>
            <a:r>
              <a:rPr lang="en-US" sz="2400" dirty="0">
                <a:solidFill>
                  <a:srgbClr val="000000"/>
                </a:solidFill>
                <a:latin typeface="Times New Roman" pitchFamily="18" charset="0"/>
                <a:cs typeface="Times New Roman" pitchFamily="18" charset="0"/>
              </a:rPr>
              <a:t> ban </a:t>
            </a:r>
            <a:r>
              <a:rPr lang="en-US" sz="2400" dirty="0" err="1">
                <a:solidFill>
                  <a:srgbClr val="000000"/>
                </a:solidFill>
                <a:latin typeface="Times New Roman" pitchFamily="18" charset="0"/>
                <a:cs typeface="Times New Roman" pitchFamily="18" charset="0"/>
              </a:rPr>
              <a:t>sáng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nhớ</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Duyên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ngày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trước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vẫn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cùng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nói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đùa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nghịch</a:t>
            </a:r>
            <a:r>
              <a:rPr lang="en-US" sz="2400" dirty="0">
                <a:solidFill>
                  <a:srgbClr val="000000"/>
                </a:solidFill>
                <a:latin typeface="Times New Roman" pitchFamily="18" charset="0"/>
                <a:cs typeface="Times New Roman" pitchFamily="18" charset="0"/>
              </a:rPr>
              <a:t> ở </a:t>
            </a:r>
            <a:r>
              <a:rPr lang="en-US" sz="2400" dirty="0" err="1">
                <a:solidFill>
                  <a:srgbClr val="000000"/>
                </a:solidFill>
                <a:latin typeface="Times New Roman" pitchFamily="18" charset="0"/>
                <a:cs typeface="Times New Roman" pitchFamily="18" charset="0"/>
              </a:rPr>
              <a:t>vườn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ý </a:t>
            </a:r>
            <a:r>
              <a:rPr lang="en-US" sz="2400" dirty="0" err="1">
                <a:solidFill>
                  <a:srgbClr val="000000"/>
                </a:solidFill>
                <a:latin typeface="Times New Roman" pitchFamily="18" charset="0"/>
                <a:cs typeface="Times New Roman" pitchFamily="18" charset="0"/>
              </a:rPr>
              <a:t>nghĩ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tốt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bỗng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thoáng</a:t>
            </a:r>
            <a:r>
              <a:rPr lang="en-US" sz="2400" dirty="0">
                <a:solidFill>
                  <a:srgbClr val="000000"/>
                </a:solidFill>
                <a:latin typeface="Times New Roman" pitchFamily="18" charset="0"/>
                <a:cs typeface="Times New Roman" pitchFamily="18" charset="0"/>
              </a:rPr>
              <a:t> qua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trí</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thì</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thầm</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solidFill>
                  <a:srgbClr val="000000"/>
                </a:solidFill>
                <a:latin typeface="Times New Roman" pitchFamily="18" charset="0"/>
                <a:cs typeface="Times New Roman" pitchFamily="18" charset="0"/>
              </a:rPr>
              <a:t>- Hay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chúng</a:t>
            </a:r>
            <a:r>
              <a:rPr lang="en-US" sz="2400" dirty="0">
                <a:solidFill>
                  <a:srgbClr val="000000"/>
                </a:solidFill>
                <a:latin typeface="Times New Roman" pitchFamily="18" charset="0"/>
                <a:cs typeface="Times New Roman" pitchFamily="18" charset="0"/>
              </a:rPr>
              <a:t> ta </a:t>
            </a:r>
            <a:r>
              <a:rPr lang="en-US" sz="2400" dirty="0" err="1">
                <a:solidFill>
                  <a:srgbClr val="000000"/>
                </a:solidFill>
                <a:latin typeface="Times New Roman" pitchFamily="18" charset="0"/>
                <a:cs typeface="Times New Roman" pitchFamily="18" charset="0"/>
              </a:rPr>
              <a:t>đem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chị</a:t>
            </a:r>
            <a:r>
              <a:rPr lang="en-US" sz="2400" dirty="0">
                <a:solidFill>
                  <a:srgbClr val="000000"/>
                </a:solidFill>
                <a:latin typeface="Times New Roman" pitchFamily="18" charset="0"/>
                <a:cs typeface="Times New Roman" pitchFamily="18" charset="0"/>
              </a:rPr>
              <a:t> ạ.</a:t>
            </a:r>
            <a:endParaRPr lang="en-US" sz="2400" dirty="0">
              <a:latin typeface="Times New Roman" pitchFamily="18" charset="0"/>
              <a:cs typeface="Times New Roman" pitchFamily="18" charset="0"/>
            </a:endParaRPr>
          </a:p>
          <a:p>
            <a:r>
              <a:rPr lang="en-US" sz="2400" dirty="0">
                <a:solidFill>
                  <a:srgbClr val="000000"/>
                </a:solidFill>
                <a:latin typeface="Times New Roman" pitchFamily="18" charset="0"/>
                <a:cs typeface="Times New Roman" pitchFamily="18" charset="0"/>
              </a:rPr>
              <a:t>- Ừ, </a:t>
            </a:r>
            <a:r>
              <a:rPr lang="en-US" sz="2400" dirty="0" err="1">
                <a:solidFill>
                  <a:srgbClr val="000000"/>
                </a:solidFill>
                <a:latin typeface="Times New Roman" pitchFamily="18" charset="0"/>
                <a:cs typeface="Times New Roman" pitchFamily="18" charset="0"/>
              </a:rPr>
              <a:t>phải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lấy</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ngây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tuổi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trẻ</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chị</a:t>
            </a:r>
            <a:r>
              <a:rPr lang="en-US" sz="2400" dirty="0">
                <a:solidFill>
                  <a:srgbClr val="000000"/>
                </a:solidFill>
                <a:latin typeface="Times New Roman" pitchFamily="18" charset="0"/>
                <a:cs typeface="Times New Roman" pitchFamily="18" charset="0"/>
              </a:rPr>
              <a:t> Lan </a:t>
            </a:r>
            <a:r>
              <a:rPr lang="en-US" sz="2400" dirty="0" err="1">
                <a:solidFill>
                  <a:srgbClr val="000000"/>
                </a:solidFill>
                <a:latin typeface="Times New Roman" pitchFamily="18" charset="0"/>
                <a:cs typeface="Times New Roman" pitchFamily="18" charset="0"/>
              </a:rPr>
              <a:t>hăm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chạy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đứng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lặng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ấm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vui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vui</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solidFill>
                  <a:srgbClr val="000000"/>
                </a:solidFill>
                <a:latin typeface="Times New Roman" pitchFamily="18" charset="0"/>
                <a:cs typeface="Times New Roman" pitchFamily="18" charset="0"/>
              </a:rPr>
              <a:t>                                                                        </a:t>
            </a:r>
            <a:r>
              <a:rPr lang="en-US" sz="2400" dirty="0" smtClean="0">
                <a:solidFill>
                  <a:srgbClr val="000000"/>
                </a:solidFill>
                <a:latin typeface="Times New Roman" pitchFamily="18" charset="0"/>
                <a:cs typeface="Times New Roman" pitchFamily="18" charset="0"/>
              </a:rPr>
              <a:t>(</a:t>
            </a:r>
            <a:r>
              <a:rPr lang="en-US" sz="2400" dirty="0" err="1">
                <a:solidFill>
                  <a:srgbClr val="000000"/>
                </a:solidFill>
                <a:latin typeface="Times New Roman" pitchFamily="18" charset="0"/>
                <a:cs typeface="Times New Roman" pitchFamily="18" charset="0"/>
              </a:rPr>
              <a:t>Trích</a:t>
            </a:r>
            <a:r>
              <a:rPr lang="en-US" sz="2400"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Gió</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lạnh</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đầu</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mùa</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Thạch</a:t>
            </a:r>
            <a:r>
              <a:rPr lang="en-US" sz="2400" dirty="0">
                <a:solidFill>
                  <a:srgbClr val="000000"/>
                </a:solidFill>
                <a:latin typeface="Times New Roman" pitchFamily="18" charset="0"/>
                <a:cs typeface="Times New Roman" pitchFamily="18" charset="0"/>
              </a:rPr>
              <a:t> Lam)</a:t>
            </a:r>
            <a:endParaRPr lang="en-US"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530225" y="1028700"/>
            <a:ext cx="11661775" cy="28305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Xác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phương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thức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biểu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đạt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chính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trên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l" defTabSz="914400" rtl="0" eaLnBrk="1" fontAlgn="base" latinLnBrk="0" hangingPunct="1">
              <a:lnSpc>
                <a:spcPct val="150000"/>
              </a:lnSpc>
              <a:spcBef>
                <a:spcPts val="600"/>
              </a:spcBef>
              <a:spcAft>
                <a:spcPts val="6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Chỉ</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miêu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nhớ</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cuộc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nghèo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khổ</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suy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xúc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giúp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nhận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điều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gì</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vật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3:</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Tại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sao</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chị</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Lan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lấy</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áo</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Hiên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Sơn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lại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thấy</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lòng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ấm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áp</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vui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vui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4:</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đã</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bao</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giờ</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giúp</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đỡ</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khác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chưa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kể</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việc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cụ</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mình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b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37598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54000" y="492125"/>
            <a:ext cx="11671300" cy="62801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100" b="1">
              <a:latin typeface="Times New Roman" pitchFamily="18" charset="0"/>
              <a:cs typeface="Times New Roman" pitchFamily="18" charset="0"/>
            </a:endParaRPr>
          </a:p>
          <a:p>
            <a:pPr algn="ctr" eaLnBrk="0" hangingPunct="0"/>
            <a:endParaRPr lang="en-US" altLang="en-US" sz="2100">
              <a:latin typeface="Times New Roman" pitchFamily="18" charset="0"/>
              <a:cs typeface="Times New Roman" pitchFamily="18" charset="0"/>
            </a:endParaRPr>
          </a:p>
        </p:txBody>
      </p:sp>
      <p:sp>
        <p:nvSpPr>
          <p:cNvPr id="6" name="TextBox 5">
            <a:extLst/>
          </p:cNvPr>
          <p:cNvSpPr txBox="1"/>
          <p:nvPr/>
        </p:nvSpPr>
        <p:spPr>
          <a:xfrm>
            <a:off x="461169" y="465138"/>
            <a:ext cx="11256962" cy="6334125"/>
          </a:xfrm>
          <a:prstGeom prst="rect">
            <a:avLst/>
          </a:prstGeom>
          <a:noFill/>
        </p:spPr>
        <p:txBody>
          <a:bodyPr>
            <a:spAutoFit/>
          </a:bodyPr>
          <a:lstStyle/>
          <a:p>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Gợi</a:t>
            </a:r>
            <a:r>
              <a:rPr lang="en-US" sz="2100" b="1" dirty="0">
                <a:latin typeface="Times New Roman" pitchFamily="18" charset="0"/>
                <a:cs typeface="Times New Roman" pitchFamily="18" charset="0"/>
              </a:rPr>
              <a:t> ý:</a:t>
            </a:r>
            <a:endParaRPr lang="en-US" sz="2100" dirty="0">
              <a:latin typeface="Times New Roman" pitchFamily="18" charset="0"/>
              <a:cs typeface="Times New Roman" pitchFamily="18" charset="0"/>
            </a:endParaRPr>
          </a:p>
          <a:p>
            <a:r>
              <a:rPr lang="en-US" sz="2100" b="1" dirty="0" err="1">
                <a:latin typeface="Times New Roman" pitchFamily="18" charset="0"/>
                <a:cs typeface="Times New Roman" pitchFamily="18" charset="0"/>
              </a:rPr>
              <a:t>Câu</a:t>
            </a:r>
            <a:r>
              <a:rPr lang="en-US" sz="2100" b="1" dirty="0">
                <a:latin typeface="Times New Roman" pitchFamily="18" charset="0"/>
                <a:cs typeface="Times New Roman" pitchFamily="18" charset="0"/>
              </a:rPr>
              <a:t> 1:</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Phương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thức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biểu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đạt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chính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trong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đoạn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văn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trên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Tự</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sự</a:t>
            </a:r>
            <a:endParaRPr lang="en-US" sz="2100" dirty="0">
              <a:latin typeface="Times New Roman" pitchFamily="18" charset="0"/>
              <a:cs typeface="Times New Roman" pitchFamily="18" charset="0"/>
            </a:endParaRPr>
          </a:p>
          <a:p>
            <a:pPr>
              <a:lnSpc>
                <a:spcPct val="150000"/>
              </a:lnSpc>
              <a:spcBef>
                <a:spcPts val="600"/>
              </a:spcBef>
              <a:spcAft>
                <a:spcPts val="600"/>
              </a:spcAft>
            </a:pPr>
            <a:r>
              <a:rPr lang="en-US" sz="2100" b="1" dirty="0" err="1">
                <a:latin typeface="Times New Roman" pitchFamily="18" charset="0"/>
                <a:cs typeface="Times New Roman" pitchFamily="18" charset="0"/>
              </a:rPr>
              <a:t>Câu</a:t>
            </a:r>
            <a:r>
              <a:rPr lang="en-US" sz="2100" b="1" dirty="0">
                <a:latin typeface="Times New Roman" pitchFamily="18" charset="0"/>
                <a:cs typeface="Times New Roman" pitchFamily="18" charset="0"/>
              </a:rPr>
              <a:t> 2:</a:t>
            </a:r>
            <a:r>
              <a:rPr lang="en-US" sz="2100" dirty="0">
                <a:latin typeface="Times New Roman" pitchFamily="18" charset="0"/>
                <a:cs typeface="Times New Roman" pitchFamily="18" charset="0"/>
              </a:rPr>
              <a:t> </a:t>
            </a:r>
          </a:p>
          <a:p>
            <a:pPr>
              <a:lnSpc>
                <a:spcPct val="150000"/>
              </a:lnSpc>
              <a:spcBef>
                <a:spcPts val="600"/>
              </a:spcBef>
              <a:spcAft>
                <a:spcPts val="600"/>
              </a:spcAft>
            </a:pPr>
            <a:r>
              <a:rPr lang="en-US" sz="2100" dirty="0">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Chỉ</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ra</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các</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câu</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văn</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miêu</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tả</a:t>
            </a:r>
            <a:r>
              <a:rPr lang="en-US" sz="2100" dirty="0">
                <a:solidFill>
                  <a:srgbClr val="000000"/>
                </a:solidFill>
                <a:latin typeface="Times New Roman" pitchFamily="18" charset="0"/>
                <a:cs typeface="Times New Roman" pitchFamily="18" charset="0"/>
              </a:rPr>
              <a:t> ý </a:t>
            </a:r>
            <a:r>
              <a:rPr lang="en-US" sz="2100" dirty="0" err="1">
                <a:solidFill>
                  <a:srgbClr val="000000"/>
                </a:solidFill>
                <a:latin typeface="Times New Roman" pitchFamily="18" charset="0"/>
                <a:cs typeface="Times New Roman" pitchFamily="18" charset="0"/>
              </a:rPr>
              <a:t>nghĩ</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của</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Sơn</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khi</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Sơn</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nhớ</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ra</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cuộc</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sống</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nghèo</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khổ</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của</a:t>
            </a:r>
            <a:r>
              <a:rPr lang="en-US" sz="2100" dirty="0">
                <a:solidFill>
                  <a:srgbClr val="000000"/>
                </a:solidFill>
                <a:latin typeface="Times New Roman" pitchFamily="18" charset="0"/>
                <a:cs typeface="Times New Roman" pitchFamily="18" charset="0"/>
              </a:rPr>
              <a:t> </a:t>
            </a:r>
            <a:r>
              <a:rPr lang="en-US" sz="2100" dirty="0" err="1">
                <a:solidFill>
                  <a:srgbClr val="000000"/>
                </a:solidFill>
                <a:latin typeface="Times New Roman" pitchFamily="18" charset="0"/>
                <a:cs typeface="Times New Roman" pitchFamily="18" charset="0"/>
              </a:rPr>
              <a:t>mẹ</a:t>
            </a:r>
            <a:r>
              <a:rPr lang="en-US" sz="2100" dirty="0">
                <a:solidFill>
                  <a:srgbClr val="000000"/>
                </a:solidFill>
                <a:latin typeface="Times New Roman" pitchFamily="18" charset="0"/>
                <a:cs typeface="Times New Roman" pitchFamily="18" charset="0"/>
              </a:rPr>
              <a:t> con </a:t>
            </a:r>
            <a:r>
              <a:rPr lang="en-US" sz="2100" dirty="0" err="1">
                <a:solidFill>
                  <a:srgbClr val="000000"/>
                </a:solidFill>
                <a:latin typeface="Times New Roman" pitchFamily="18" charset="0"/>
                <a:cs typeface="Times New Roman" pitchFamily="18" charset="0"/>
              </a:rPr>
              <a:t>Hiên</a:t>
            </a:r>
            <a:r>
              <a:rPr lang="en-US" sz="2100" dirty="0">
                <a:solidFill>
                  <a:srgbClr val="000000"/>
                </a:solidFill>
                <a:latin typeface="Times New Roman" pitchFamily="18" charset="0"/>
                <a:cs typeface="Times New Roman" pitchFamily="18" charset="0"/>
              </a:rPr>
              <a:t>: </a:t>
            </a:r>
            <a:r>
              <a:rPr lang="en-US" sz="2100" dirty="0" err="1">
                <a:latin typeface="Times New Roman" pitchFamily="18" charset="0"/>
                <a:cs typeface="Times New Roman" pitchFamily="18" charset="0"/>
              </a:rPr>
              <a:t>Nghe</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cái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Hiên</a:t>
            </a:r>
            <a:r>
              <a:rPr lang="en-US" sz="2100" dirty="0">
                <a:latin typeface="Times New Roman" pitchFamily="18" charset="0"/>
                <a:cs typeface="Times New Roman" pitchFamily="18" charset="0"/>
              </a:rPr>
              <a:t> </a:t>
            </a:r>
            <a:r>
              <a:rPr lang="en-US" sz="2100" i="1" dirty="0">
                <a:latin typeface="Times New Roman" pitchFamily="18" charset="0"/>
                <a:cs typeface="Times New Roman" pitchFamily="18" charset="0"/>
              </a:rPr>
              <a:t>“</a:t>
            </a:r>
            <a:r>
              <a:rPr lang="en-US" sz="2100" i="1" dirty="0" err="1">
                <a:latin typeface="Times New Roman" pitchFamily="18" charset="0"/>
                <a:cs typeface="Times New Roman" pitchFamily="18" charset="0"/>
              </a:rPr>
              <a:t>bịu</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xịu</a:t>
            </a:r>
            <a:r>
              <a:rPr lang="en-US" sz="2100" i="1" dirty="0">
                <a:latin typeface="Times New Roman" pitchFamily="18" charset="0"/>
                <a:cs typeface="Times New Roman" pitchFamily="18" charset="0"/>
              </a:rPr>
              <a: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nói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với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chị</a:t>
            </a:r>
            <a:r>
              <a:rPr lang="en-US" sz="2100" dirty="0">
                <a:latin typeface="Times New Roman" pitchFamily="18" charset="0"/>
                <a:cs typeface="Times New Roman" pitchFamily="18" charset="0"/>
              </a:rPr>
              <a:t> Lan </a:t>
            </a:r>
            <a:r>
              <a:rPr lang="en-US" sz="2100" dirty="0" err="1">
                <a:latin typeface="Times New Roman" pitchFamily="18" charset="0"/>
                <a:cs typeface="Times New Roman" pitchFamily="18" charset="0"/>
              </a:rPr>
              <a:t>là</a:t>
            </a:r>
            <a:r>
              <a:rPr lang="en-US" sz="2100" dirty="0">
                <a:latin typeface="Times New Roman" pitchFamily="18" charset="0"/>
                <a:cs typeface="Times New Roman" pitchFamily="18" charset="0"/>
              </a:rPr>
              <a:t> “</a:t>
            </a:r>
            <a:r>
              <a:rPr lang="en-US" sz="2100" i="1" dirty="0" err="1">
                <a:latin typeface="Times New Roman" pitchFamily="18" charset="0"/>
                <a:cs typeface="Times New Roman" pitchFamily="18" charset="0"/>
              </a:rPr>
              <a:t>hết</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áo</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rồi</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chỉ</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còn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cái</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áo</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này</a:t>
            </a:r>
            <a:r>
              <a:rPr lang="en-US" sz="2100" i="1" dirty="0">
                <a:latin typeface="Times New Roman" pitchFamily="18" charset="0"/>
                <a:cs typeface="Times New Roman" pitchFamily="18" charset="0"/>
              </a:rPr>
              <a:t>”,</a:t>
            </a:r>
            <a:r>
              <a:rPr lang="en-US" sz="2100" dirty="0">
                <a:latin typeface="Times New Roman" pitchFamily="18" charset="0"/>
                <a:cs typeface="Times New Roman" pitchFamily="18" charset="0"/>
              </a:rPr>
              <a:t> </a:t>
            </a:r>
            <a:r>
              <a:rPr lang="en-US" sz="2100" i="1" dirty="0" err="1">
                <a:latin typeface="Times New Roman" pitchFamily="18" charset="0"/>
                <a:cs typeface="Times New Roman" pitchFamily="18" charset="0"/>
              </a:rPr>
              <a:t>bấy</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giờ</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Sơn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mới</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chợt</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nhớ</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ra</a:t>
            </a:r>
            <a:r>
              <a:rPr lang="en-US" sz="2100" dirty="0">
                <a:latin typeface="Times New Roman" pitchFamily="18" charset="0"/>
                <a:cs typeface="Times New Roman" pitchFamily="18" charset="0"/>
              </a:rPr>
              <a:t> </a:t>
            </a:r>
            <a:r>
              <a:rPr lang="en-US" sz="2100" i="1" dirty="0">
                <a:latin typeface="Times New Roman" pitchFamily="18" charset="0"/>
                <a:cs typeface="Times New Roman" pitchFamily="18" charset="0"/>
              </a:rPr>
              <a:t>“</a:t>
            </a:r>
            <a:r>
              <a:rPr lang="en-US" sz="2100" i="1" dirty="0" err="1">
                <a:latin typeface="Times New Roman" pitchFamily="18" charset="0"/>
                <a:cs typeface="Times New Roman" pitchFamily="18" charset="0"/>
              </a:rPr>
              <a:t>mẹ</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cái</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Hiên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rất</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nghèo</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chỉ</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có</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nghề</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mò</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cua</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bắt</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ốc</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thì</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lấy</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đâu</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ra</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tiền</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mà</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sắm</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áo</a:t>
            </a:r>
            <a:r>
              <a:rPr lang="en-US" sz="2100" i="1" dirty="0">
                <a:latin typeface="Times New Roman" pitchFamily="18" charset="0"/>
                <a:cs typeface="Times New Roman" pitchFamily="18" charset="0"/>
              </a:rPr>
              <a:t> </a:t>
            </a:r>
            <a:r>
              <a:rPr lang="en-US" sz="2100" i="1" dirty="0" err="1">
                <a:latin typeface="Times New Roman" pitchFamily="18" charset="0"/>
                <a:cs typeface="Times New Roman" pitchFamily="18" charset="0"/>
              </a:rPr>
              <a:t>cho</a:t>
            </a:r>
            <a:r>
              <a:rPr lang="en-US" sz="2100" i="1" dirty="0">
                <a:latin typeface="Times New Roman" pitchFamily="18" charset="0"/>
                <a:cs typeface="Times New Roman" pitchFamily="18" charset="0"/>
              </a:rPr>
              <a:t> con </a:t>
            </a:r>
            <a:r>
              <a:rPr lang="en-US" sz="2100" i="1" dirty="0" err="1">
                <a:latin typeface="Times New Roman" pitchFamily="18" charset="0"/>
                <a:cs typeface="Times New Roman" pitchFamily="18" charset="0"/>
              </a:rPr>
              <a:t>nữa</a:t>
            </a:r>
            <a:r>
              <a:rPr lang="en-US" sz="2100" i="1" dirty="0">
                <a:latin typeface="Times New Roman" pitchFamily="18" charset="0"/>
                <a:cs typeface="Times New Roman" pitchFamily="18" charset="0"/>
              </a:rPr>
              <a:t>”.</a:t>
            </a:r>
            <a:r>
              <a:rPr lang="en-US" sz="2100" dirty="0">
                <a:latin typeface="Times New Roman" pitchFamily="18" charset="0"/>
                <a:cs typeface="Times New Roman" pitchFamily="18" charset="0"/>
              </a:rPr>
              <a:t> </a:t>
            </a:r>
          </a:p>
          <a:p>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Những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suy</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nghĩ</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cảm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xúc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ấy</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giúp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em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cảm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nhận</a:t>
            </a:r>
            <a:r>
              <a:rPr lang="en-US" sz="2100" dirty="0">
                <a:latin typeface="Times New Roman" pitchFamily="18" charset="0"/>
                <a:cs typeface="Times New Roman" pitchFamily="18" charset="0"/>
              </a:rPr>
              <a:t> ở </a:t>
            </a:r>
            <a:r>
              <a:rPr lang="en-US" sz="2100" dirty="0" err="1">
                <a:latin typeface="Times New Roman" pitchFamily="18" charset="0"/>
                <a:cs typeface="Times New Roman" pitchFamily="18" charset="0"/>
              </a:rPr>
              <a:t>nhân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vật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Sơn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và</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chị</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đều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những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đứa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trẻ</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sống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giàu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tình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thương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tốt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bụng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trong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sáng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đáng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yêu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giàu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lòng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trắc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ẩn</a:t>
            </a:r>
            <a:r>
              <a:rPr lang="en-US" sz="2100" dirty="0">
                <a:latin typeface="Times New Roman" pitchFamily="18" charset="0"/>
                <a:cs typeface="Times New Roman" pitchFamily="18" charset="0"/>
              </a:rPr>
              <a:t>.</a:t>
            </a:r>
          </a:p>
          <a:p>
            <a:r>
              <a:rPr lang="en-US" sz="2100" b="1" dirty="0" err="1">
                <a:latin typeface="Times New Roman" pitchFamily="18" charset="0"/>
                <a:cs typeface="Times New Roman" pitchFamily="18" charset="0"/>
              </a:rPr>
              <a:t>Câu</a:t>
            </a:r>
            <a:r>
              <a:rPr lang="en-US" sz="2100" b="1" dirty="0">
                <a:latin typeface="Times New Roman" pitchFamily="18" charset="0"/>
                <a:cs typeface="Times New Roman" pitchFamily="18" charset="0"/>
              </a:rPr>
              <a:t> 3:</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chị</a:t>
            </a:r>
            <a:r>
              <a:rPr lang="en-US" sz="2100" dirty="0">
                <a:latin typeface="Times New Roman" pitchFamily="18" charset="0"/>
                <a:cs typeface="Times New Roman" pitchFamily="18" charset="0"/>
              </a:rPr>
              <a:t> Lan </a:t>
            </a:r>
            <a:r>
              <a:rPr lang="en-US" sz="2100" dirty="0" err="1">
                <a:latin typeface="Times New Roman" pitchFamily="18" charset="0"/>
                <a:cs typeface="Times New Roman" pitchFamily="18" charset="0"/>
              </a:rPr>
              <a:t>về</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lấy</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áo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Hiên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Sơn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lại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thấy</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lòng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ấm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áp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vui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vui</a:t>
            </a:r>
            <a:r>
              <a:rPr lang="en-US" sz="2100" dirty="0">
                <a:latin typeface="Times New Roman" pitchFamily="18" charset="0"/>
                <a:cs typeface="Times New Roman" pitchFamily="18" charset="0"/>
              </a:rPr>
              <a:t>:</a:t>
            </a:r>
          </a:p>
          <a:p>
            <a:pPr>
              <a:buFontTx/>
              <a:buChar char="-"/>
            </a:pPr>
            <a:r>
              <a:rPr lang="en-US" sz="2100" dirty="0" err="1">
                <a:latin typeface="Times New Roman" pitchFamily="18" charset="0"/>
                <a:cs typeface="Times New Roman" pitchFamily="18" charset="0"/>
              </a:rPr>
              <a:t>Sơn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thương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Hiên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vì</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thấy</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bạn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đang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rất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rét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chị</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về</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lấy</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áo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ấm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bạn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Sơn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cảm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thấy</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hạnh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phúc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vì</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đã</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giúp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đỡ</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bạn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yên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tâm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vì</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bạn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mình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sẽ</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đỡ</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lạnh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có</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áo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ấm</a:t>
            </a:r>
            <a:r>
              <a:rPr lang="en-US" sz="2100" dirty="0">
                <a:latin typeface="Times New Roman" pitchFamily="18" charset="0"/>
                <a:cs typeface="Times New Roman" pitchFamily="18" charset="0"/>
              </a:rPr>
              <a:t>.</a:t>
            </a:r>
          </a:p>
          <a:p>
            <a:endParaRPr lang="en-US" sz="2100" b="1" dirty="0">
              <a:latin typeface="Times New Roman" pitchFamily="18" charset="0"/>
              <a:cs typeface="Times New Roman" pitchFamily="18" charset="0"/>
            </a:endParaRPr>
          </a:p>
          <a:p>
            <a:r>
              <a:rPr lang="en-US" sz="2100" b="1" dirty="0" err="1">
                <a:latin typeface="Times New Roman" pitchFamily="18" charset="0"/>
                <a:cs typeface="Times New Roman" pitchFamily="18" charset="0"/>
              </a:rPr>
              <a:t>Câu</a:t>
            </a:r>
            <a:r>
              <a:rPr lang="en-US" sz="2100" b="1" dirty="0">
                <a:latin typeface="Times New Roman" pitchFamily="18" charset="0"/>
                <a:cs typeface="Times New Roman" pitchFamily="18" charset="0"/>
              </a:rPr>
              <a:t> 4:</a:t>
            </a:r>
            <a:r>
              <a:rPr lang="en-US" sz="2100" dirty="0">
                <a:latin typeface="Times New Roman" pitchFamily="18" charset="0"/>
                <a:cs typeface="Times New Roman" pitchFamily="18" charset="0"/>
              </a:rPr>
              <a:t> HS </a:t>
            </a:r>
            <a:r>
              <a:rPr lang="en-US" sz="2100" dirty="0" err="1">
                <a:latin typeface="Times New Roman" pitchFamily="18" charset="0"/>
                <a:cs typeface="Times New Roman" pitchFamily="18" charset="0"/>
              </a:rPr>
              <a:t>kể</a:t>
            </a:r>
            <a:r>
              <a:rPr lang="en-US" sz="2100" dirty="0">
                <a:latin typeface="Times New Roman" pitchFamily="18" charset="0"/>
                <a:cs typeface="Times New Roman" pitchFamily="18" charset="0"/>
              </a:rPr>
              <a:t> 2 </a:t>
            </a:r>
            <a:r>
              <a:rPr lang="en-US" sz="2100" dirty="0" err="1">
                <a:latin typeface="Times New Roman" pitchFamily="18" charset="0"/>
                <a:cs typeface="Times New Roman" pitchFamily="18" charset="0"/>
              </a:rPr>
              <a:t>việc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cụ</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của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mình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đã</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giúp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đỡ</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người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khác</a:t>
            </a:r>
            <a:r>
              <a:rPr lang="en-US" sz="2100" dirty="0">
                <a:latin typeface="Times New Roman" pitchFamily="18" charset="0"/>
                <a:cs typeface="Times New Roman" pitchFamily="18" charset="0"/>
              </a:rPr>
              <a:t>:</a:t>
            </a:r>
          </a:p>
          <a:p>
            <a:pPr>
              <a:lnSpc>
                <a:spcPct val="115000"/>
              </a:lnSpc>
              <a:spcAft>
                <a:spcPts val="1000"/>
              </a:spcAft>
            </a:pPr>
            <a:r>
              <a:rPr lang="en-US" sz="2100" dirty="0" err="1">
                <a:latin typeface="Times New Roman" pitchFamily="18" charset="0"/>
                <a:cs typeface="Times New Roman" pitchFamily="18" charset="0"/>
              </a:rPr>
              <a:t>Chấp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nhận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nhiều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đáp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án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khác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nhau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miễn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a:t>
            </a:r>
            <a:r>
              <a:rPr lang="en-US" sz="2100" dirty="0">
                <a:latin typeface="Times New Roman" pitchFamily="18" charset="0"/>
                <a:cs typeface="Times New Roman" pitchFamily="18" charset="0"/>
              </a:rPr>
              <a:t> HS </a:t>
            </a:r>
            <a:r>
              <a:rPr lang="en-US" sz="2100" dirty="0" err="1">
                <a:latin typeface="Times New Roman" pitchFamily="18" charset="0"/>
                <a:cs typeface="Times New Roman" pitchFamily="18" charset="0"/>
              </a:rPr>
              <a:t>biết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những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hành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động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việc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cụ</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giúp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đỡ</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người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khác</a:t>
            </a:r>
            <a:r>
              <a:rPr lang="en-US" sz="2100" dirty="0">
                <a:latin typeface="Times New Roman" pitchFamily="18" charset="0"/>
                <a:cs typeface="Times New Roman" pitchFamily="18" charset="0"/>
              </a:rPr>
              <a:t>.</a:t>
            </a:r>
            <a:br>
              <a:rPr lang="en-US" sz="2100" dirty="0">
                <a:latin typeface="Times New Roman" pitchFamily="18" charset="0"/>
                <a:cs typeface="Times New Roman" pitchFamily="18" charset="0"/>
              </a:rPr>
            </a:br>
            <a:endParaRPr lang="en-US" sz="21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84163" y="446088"/>
            <a:ext cx="11498262" cy="64119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a:extLst/>
          </p:cNvPr>
          <p:cNvSpPr txBox="1"/>
          <p:nvPr/>
        </p:nvSpPr>
        <p:spPr>
          <a:xfrm>
            <a:off x="628039" y="446379"/>
            <a:ext cx="11092721" cy="4154984"/>
          </a:xfrm>
          <a:prstGeom prst="rect">
            <a:avLst/>
          </a:prstGeom>
          <a:noFill/>
        </p:spPr>
        <p:txBody>
          <a:bodyPr>
            <a:spAutoFit/>
          </a:bodyPr>
          <a:lstStyle/>
          <a:p>
            <a:pPr algn="ctr" fontAlgn="auto">
              <a:spcBef>
                <a:spcPts val="0"/>
              </a:spcBef>
              <a:spcAft>
                <a:spcPts val="0"/>
              </a:spcAft>
              <a:defRPr/>
            </a:pPr>
            <a:r>
              <a:rPr lang="en-US" sz="2400" dirty="0">
                <a:highlight>
                  <a:srgbClr val="00FF00"/>
                </a:highlight>
                <a:latin typeface="Times New Roman" panose="02020603050405020304" pitchFamily="18" charset="0"/>
                <a:ea typeface="Times New Roman" panose="02020603050405020304" pitchFamily="18" charset="0"/>
                <a:cs typeface="+mn-cs"/>
                <a:sym typeface="Wingdings" panose="05000000000000000000" pitchFamily="2" charset="2"/>
              </a:rPr>
              <a:t></a:t>
            </a:r>
            <a:r>
              <a:rPr lang="en-US" sz="2400" dirty="0">
                <a:highlight>
                  <a:srgbClr val="00FF00"/>
                </a:highlight>
                <a:latin typeface="Times New Roman" panose="02020603050405020304" pitchFamily="18" charset="0"/>
                <a:ea typeface="Times New Roman" panose="02020603050405020304" pitchFamily="18" charset="0"/>
                <a:cs typeface="+mn-cs"/>
              </a:rPr>
              <a:t> </a:t>
            </a:r>
            <a:r>
              <a:rPr lang="en-US" sz="2400" b="1" dirty="0">
                <a:highlight>
                  <a:srgbClr val="00FF00"/>
                </a:highlight>
                <a:latin typeface="Times New Roman" panose="02020603050405020304" pitchFamily="18" charset="0"/>
                <a:ea typeface="Times New Roman" panose="02020603050405020304" pitchFamily="18" charset="0"/>
                <a:cs typeface="+mn-cs"/>
              </a:rPr>
              <a:t>ĐỀ ĐỌC HIỂU SỐ 2</a:t>
            </a:r>
            <a:endParaRPr lang="en-US" sz="2400" dirty="0">
              <a:latin typeface="Times New Roman" panose="02020603050405020304" pitchFamily="18" charset="0"/>
              <a:ea typeface="Times New Roman" panose="02020603050405020304" pitchFamily="18" charset="0"/>
              <a:cs typeface="+mn-cs"/>
            </a:endParaRPr>
          </a:p>
          <a:p>
            <a:pPr algn="just" fontAlgn="auto">
              <a:spcBef>
                <a:spcPts val="0"/>
              </a:spcBef>
              <a:spcAft>
                <a:spcPts val="0"/>
              </a:spcAft>
              <a:defRPr/>
            </a:pP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Đọc</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văn</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bản</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sau</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và</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trả</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lời</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các</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câu</a:t>
            </a:r>
            <a:r>
              <a:rPr lang="en-US" sz="2400" b="1" dirty="0">
                <a:latin typeface="Times New Roman" panose="02020603050405020304" pitchFamily="18" charset="0"/>
                <a:ea typeface="Times New Roman" panose="02020603050405020304" pitchFamily="18" charset="0"/>
                <a:cs typeface="+mn-cs"/>
              </a:rPr>
              <a:t> </a:t>
            </a:r>
            <a:r>
              <a:rPr lang="en-US" sz="2400" b="1" dirty="0" err="1">
                <a:latin typeface="Times New Roman" panose="02020603050405020304" pitchFamily="18" charset="0"/>
                <a:ea typeface="Times New Roman" panose="02020603050405020304" pitchFamily="18" charset="0"/>
                <a:cs typeface="+mn-cs"/>
              </a:rPr>
              <a:t>hỏi</a:t>
            </a:r>
            <a:r>
              <a:rPr lang="en-US" sz="2400" b="1" dirty="0">
                <a:latin typeface="Times New Roman" panose="02020603050405020304" pitchFamily="18" charset="0"/>
                <a:ea typeface="Times New Roman" panose="02020603050405020304" pitchFamily="18" charset="0"/>
                <a:cs typeface="+mn-cs"/>
              </a:rPr>
              <a:t>:</a:t>
            </a:r>
            <a:endParaRPr lang="en-US" sz="2400" dirty="0">
              <a:latin typeface="Times New Roman" panose="02020603050405020304" pitchFamily="18" charset="0"/>
              <a:ea typeface="Times New Roman" panose="02020603050405020304" pitchFamily="18" charset="0"/>
              <a:cs typeface="+mn-cs"/>
            </a:endParaRPr>
          </a:p>
          <a:p>
            <a:pPr fontAlgn="auto">
              <a:spcBef>
                <a:spcPts val="0"/>
              </a:spcBef>
              <a:spcAft>
                <a:spcPts val="0"/>
              </a:spcAft>
              <a:defRPr/>
            </a:pP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Một</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người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ăn</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xin</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đã</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già</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Đôi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mắt</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ông</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đỏ</a:t>
            </a:r>
            <a:r>
              <a:rPr lang="en-US" sz="2400" dirty="0">
                <a:solidFill>
                  <a:srgbClr val="000000"/>
                </a:solidFill>
                <a:latin typeface="Times New Roman" panose="02020603050405020304" pitchFamily="18" charset="0"/>
                <a:cs typeface="+mn-cs"/>
              </a:rPr>
              <a:t> hoe, </a:t>
            </a:r>
            <a:r>
              <a:rPr lang="en-US" sz="2400" dirty="0" err="1">
                <a:solidFill>
                  <a:srgbClr val="000000"/>
                </a:solidFill>
                <a:latin typeface="Times New Roman" panose="02020603050405020304" pitchFamily="18" charset="0"/>
                <a:cs typeface="+mn-cs"/>
              </a:rPr>
              <a:t>nước</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mắt</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ông</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giàn</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giụa</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đôi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môi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tái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nhợt</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áo</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quần</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tả</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tơi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Ông</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chìa</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tay</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xin</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tôi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Tôi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lục</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hết</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túi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nọ</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đến</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cả</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khăn</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túi</a:t>
            </a:r>
            <a:r>
              <a:rPr lang="en-US" sz="2400" dirty="0">
                <a:solidFill>
                  <a:srgbClr val="000000"/>
                </a:solidFill>
                <a:latin typeface="Times New Roman" panose="02020603050405020304" pitchFamily="18" charset="0"/>
                <a:cs typeface="+mn-cs"/>
              </a:rPr>
              <a:t> kia, </a:t>
            </a:r>
            <a:r>
              <a:rPr lang="en-US" sz="2400" dirty="0" err="1">
                <a:solidFill>
                  <a:srgbClr val="000000"/>
                </a:solidFill>
                <a:latin typeface="Times New Roman" panose="02020603050405020304" pitchFamily="18" charset="0"/>
                <a:cs typeface="+mn-cs"/>
              </a:rPr>
              <a:t>không</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có</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lấy</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một</a:t>
            </a:r>
            <a:r>
              <a:rPr lang="en-US" sz="2400" dirty="0">
                <a:solidFill>
                  <a:srgbClr val="000000"/>
                </a:solidFill>
                <a:latin typeface="Times New Roman" panose="02020603050405020304" pitchFamily="18" charset="0"/>
                <a:cs typeface="+mn-cs"/>
              </a:rPr>
              <a:t> xu, </a:t>
            </a:r>
            <a:r>
              <a:rPr lang="en-US" sz="2400" dirty="0" err="1">
                <a:solidFill>
                  <a:srgbClr val="000000"/>
                </a:solidFill>
                <a:latin typeface="Times New Roman" panose="02020603050405020304" pitchFamily="18" charset="0"/>
                <a:cs typeface="+mn-cs"/>
              </a:rPr>
              <a:t>không</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có</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cả</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khăn</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tay</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chẳng</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có</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gì</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hết</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Ông</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vẫn</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đợi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tôi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Tôi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chẳng</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biết</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làm</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thế</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nào</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Bàn</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tay</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tôi</a:t>
            </a:r>
            <a:r>
              <a:rPr lang="en-US" sz="2400" dirty="0">
                <a:solidFill>
                  <a:srgbClr val="000000"/>
                </a:solidFill>
                <a:latin typeface="Times New Roman" panose="02020603050405020304" pitchFamily="18" charset="0"/>
                <a:cs typeface="+mn-cs"/>
              </a:rPr>
              <a:t> run </a:t>
            </a:r>
            <a:r>
              <a:rPr lang="en-US" sz="2400" dirty="0" err="1">
                <a:solidFill>
                  <a:srgbClr val="000000"/>
                </a:solidFill>
                <a:latin typeface="Times New Roman" panose="02020603050405020304" pitchFamily="18" charset="0"/>
                <a:cs typeface="+mn-cs"/>
              </a:rPr>
              <a:t>run</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nắm</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chặt</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lấy</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bàn</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tay</a:t>
            </a:r>
            <a:r>
              <a:rPr lang="en-US" sz="2400" dirty="0">
                <a:solidFill>
                  <a:srgbClr val="000000"/>
                </a:solidFill>
                <a:latin typeface="Times New Roman" panose="02020603050405020304" pitchFamily="18" charset="0"/>
                <a:cs typeface="+mn-cs"/>
              </a:rPr>
              <a:t> run </a:t>
            </a:r>
            <a:r>
              <a:rPr lang="en-US" sz="2400" dirty="0" err="1">
                <a:solidFill>
                  <a:srgbClr val="000000"/>
                </a:solidFill>
                <a:latin typeface="Times New Roman" panose="02020603050405020304" pitchFamily="18" charset="0"/>
                <a:cs typeface="+mn-cs"/>
              </a:rPr>
              <a:t>rẩy</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của</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ông</a:t>
            </a:r>
            <a:r>
              <a:rPr lang="en-US" sz="2400" dirty="0">
                <a:solidFill>
                  <a:srgbClr val="000000"/>
                </a:solidFill>
                <a:latin typeface="Times New Roman" panose="02020603050405020304" pitchFamily="18" charset="0"/>
                <a:cs typeface="+mn-cs"/>
              </a:rPr>
              <a:t>: </a:t>
            </a:r>
            <a:endParaRPr lang="en-US" sz="2400" b="1" dirty="0">
              <a:latin typeface="Times New Roman" panose="02020603050405020304" pitchFamily="18" charset="0"/>
              <a:cs typeface="+mn-cs"/>
            </a:endParaRPr>
          </a:p>
          <a:p>
            <a:pPr fontAlgn="auto">
              <a:spcBef>
                <a:spcPts val="0"/>
              </a:spcBef>
              <a:spcAft>
                <a:spcPts val="0"/>
              </a:spcAft>
              <a:defRPr/>
            </a:pPr>
            <a:r>
              <a:rPr lang="en-US" sz="2400" dirty="0">
                <a:solidFill>
                  <a:srgbClr val="000000"/>
                </a:solidFill>
                <a:latin typeface="Times New Roman" panose="02020603050405020304" pitchFamily="18" charset="0"/>
                <a:cs typeface="+mn-cs"/>
              </a:rPr>
              <a:t> - Xin </a:t>
            </a:r>
            <a:r>
              <a:rPr lang="en-US" sz="2400" dirty="0" err="1">
                <a:solidFill>
                  <a:srgbClr val="000000"/>
                </a:solidFill>
                <a:latin typeface="Times New Roman" panose="02020603050405020304" pitchFamily="18" charset="0"/>
                <a:cs typeface="+mn-cs"/>
              </a:rPr>
              <a:t>ông</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đừng</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giận</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cháu</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Cháu</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không</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có</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gì</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cho</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ông</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cả</a:t>
            </a:r>
            <a:r>
              <a:rPr lang="en-US" sz="2400" dirty="0">
                <a:solidFill>
                  <a:srgbClr val="000000"/>
                </a:solidFill>
                <a:latin typeface="Times New Roman" panose="02020603050405020304" pitchFamily="18" charset="0"/>
                <a:cs typeface="+mn-cs"/>
              </a:rPr>
              <a:t>. </a:t>
            </a:r>
            <a:endParaRPr lang="en-US" sz="2400" b="1" dirty="0">
              <a:latin typeface="Times New Roman" panose="02020603050405020304" pitchFamily="18" charset="0"/>
              <a:cs typeface="+mn-cs"/>
            </a:endParaRPr>
          </a:p>
          <a:p>
            <a:pPr fontAlgn="auto">
              <a:spcBef>
                <a:spcPts val="0"/>
              </a:spcBef>
              <a:spcAft>
                <a:spcPts val="0"/>
              </a:spcAft>
              <a:defRPr/>
            </a:pP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Ông</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nhìn</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tôi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chăm</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chăm</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đôi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môi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nở</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nụ</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cười</a:t>
            </a:r>
            <a:r>
              <a:rPr lang="en-US" sz="2400" dirty="0">
                <a:solidFill>
                  <a:srgbClr val="000000"/>
                </a:solidFill>
                <a:latin typeface="Times New Roman" panose="02020603050405020304" pitchFamily="18" charset="0"/>
                <a:cs typeface="+mn-cs"/>
              </a:rPr>
              <a:t>:</a:t>
            </a:r>
            <a:endParaRPr lang="en-US" sz="2400" b="1" dirty="0">
              <a:latin typeface="Times New Roman" panose="02020603050405020304" pitchFamily="18" charset="0"/>
              <a:cs typeface="+mn-cs"/>
            </a:endParaRPr>
          </a:p>
          <a:p>
            <a:pPr fontAlgn="auto">
              <a:spcBef>
                <a:spcPts val="0"/>
              </a:spcBef>
              <a:spcAft>
                <a:spcPts val="0"/>
              </a:spcAft>
              <a:defRPr/>
            </a:pP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Cháu</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ơi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cảm</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ơn</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cháu</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Như</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vậy</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là</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cháu</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đã</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cho</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lão</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rồi</a:t>
            </a:r>
            <a:r>
              <a:rPr lang="en-US" sz="2400" dirty="0">
                <a:solidFill>
                  <a:srgbClr val="000000"/>
                </a:solidFill>
                <a:latin typeface="Times New Roman" panose="02020603050405020304" pitchFamily="18" charset="0"/>
                <a:cs typeface="+mn-cs"/>
              </a:rPr>
              <a:t>. </a:t>
            </a:r>
            <a:endParaRPr lang="en-US" sz="2400" b="1" dirty="0">
              <a:latin typeface="Times New Roman" panose="02020603050405020304" pitchFamily="18" charset="0"/>
              <a:cs typeface="+mn-cs"/>
            </a:endParaRPr>
          </a:p>
          <a:p>
            <a:pPr fontAlgn="auto">
              <a:spcBef>
                <a:spcPts val="0"/>
              </a:spcBef>
              <a:spcAft>
                <a:spcPts val="0"/>
              </a:spcAft>
              <a:defRPr/>
            </a:pPr>
            <a:r>
              <a:rPr lang="en-US" sz="2400" dirty="0">
                <a:solidFill>
                  <a:srgbClr val="000000"/>
                </a:solidFill>
                <a:latin typeface="Times New Roman" panose="02020603050405020304" pitchFamily="18" charset="0"/>
                <a:cs typeface="+mn-cs"/>
              </a:rPr>
              <a:t>Khi </a:t>
            </a:r>
            <a:r>
              <a:rPr lang="en-US" sz="2400" dirty="0" err="1">
                <a:solidFill>
                  <a:srgbClr val="000000"/>
                </a:solidFill>
                <a:latin typeface="Times New Roman" panose="02020603050405020304" pitchFamily="18" charset="0"/>
                <a:cs typeface="+mn-cs"/>
              </a:rPr>
              <a:t>ấy</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tôi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chợt</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hiểu</a:t>
            </a:r>
            <a:r>
              <a:rPr lang="en-US" sz="2400" dirty="0">
                <a:solidFill>
                  <a:srgbClr val="000000"/>
                </a:solidFill>
                <a:latin typeface="Times New Roman" panose="02020603050405020304" pitchFamily="18" charset="0"/>
                <a:cs typeface="+mn-cs"/>
              </a:rPr>
              <a:t> ra: </a:t>
            </a:r>
            <a:r>
              <a:rPr lang="en-US" sz="2400" dirty="0" err="1">
                <a:solidFill>
                  <a:srgbClr val="000000"/>
                </a:solidFill>
                <a:latin typeface="Times New Roman" panose="02020603050405020304" pitchFamily="18" charset="0"/>
                <a:cs typeface="+mn-cs"/>
              </a:rPr>
              <a:t>cả</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tôi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nữa</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tôi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cũng</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vừa</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nhận</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được</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một</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cái</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gì</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đó</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của</a:t>
            </a:r>
            <a:r>
              <a:rPr lang="en-US" sz="2400" dirty="0">
                <a:solidFill>
                  <a:srgbClr val="000000"/>
                </a:solidFill>
                <a:latin typeface="Times New Roman" panose="02020603050405020304" pitchFamily="18" charset="0"/>
                <a:cs typeface="+mn-cs"/>
              </a:rPr>
              <a:t> </a:t>
            </a:r>
            <a:r>
              <a:rPr lang="en-US" sz="2400" dirty="0" err="1">
                <a:solidFill>
                  <a:srgbClr val="000000"/>
                </a:solidFill>
                <a:latin typeface="Times New Roman" panose="02020603050405020304" pitchFamily="18" charset="0"/>
                <a:cs typeface="+mn-cs"/>
              </a:rPr>
              <a:t>ông</a:t>
            </a:r>
            <a:r>
              <a:rPr lang="en-US" sz="2400" dirty="0">
                <a:solidFill>
                  <a:srgbClr val="000000"/>
                </a:solidFill>
                <a:latin typeface="Times New Roman" panose="02020603050405020304" pitchFamily="18" charset="0"/>
                <a:cs typeface="+mn-cs"/>
              </a:rPr>
              <a:t>". </a:t>
            </a:r>
            <a:endParaRPr lang="en-US" sz="2400" b="1" dirty="0">
              <a:latin typeface="Times New Roman" panose="02020603050405020304" pitchFamily="18" charset="0"/>
              <a:cs typeface="+mn-cs"/>
            </a:endParaRPr>
          </a:p>
          <a:p>
            <a:pPr algn="r" fontAlgn="auto">
              <a:spcBef>
                <a:spcPts val="0"/>
              </a:spcBef>
              <a:spcAft>
                <a:spcPts val="0"/>
              </a:spcAft>
              <a:defRPr/>
            </a:pPr>
            <a:r>
              <a:rPr lang="en-US" sz="2400" i="1" dirty="0">
                <a:solidFill>
                  <a:srgbClr val="000000"/>
                </a:solidFill>
                <a:latin typeface="Times New Roman" panose="02020603050405020304" pitchFamily="18" charset="0"/>
                <a:cs typeface="+mn-cs"/>
              </a:rPr>
              <a:t>(Theo </a:t>
            </a:r>
            <a:r>
              <a:rPr lang="en-US" sz="2400" i="1" dirty="0" err="1">
                <a:solidFill>
                  <a:srgbClr val="000000"/>
                </a:solidFill>
                <a:latin typeface="Times New Roman" panose="02020603050405020304" pitchFamily="18" charset="0"/>
                <a:cs typeface="+mn-cs"/>
              </a:rPr>
              <a:t>Tuốc-ghê-nhép</a:t>
            </a:r>
            <a:r>
              <a:rPr lang="en-US" sz="2400" i="1" dirty="0">
                <a:solidFill>
                  <a:srgbClr val="000000"/>
                </a:solidFill>
                <a:latin typeface="Times New Roman" panose="02020603050405020304" pitchFamily="18" charset="0"/>
                <a:cs typeface="+mn-cs"/>
              </a:rPr>
              <a:t>)</a:t>
            </a:r>
            <a:endParaRPr lang="en-US" sz="2400" b="1" dirty="0">
              <a:latin typeface="Times New Roman" panose="02020603050405020304" pitchFamily="18" charset="0"/>
              <a:cs typeface="+mn-cs"/>
            </a:endParaRPr>
          </a:p>
        </p:txBody>
      </p:sp>
      <p:sp>
        <p:nvSpPr>
          <p:cNvPr id="9" name="TextBox 8"/>
          <p:cNvSpPr txBox="1">
            <a:spLocks noChangeArrowheads="1"/>
          </p:cNvSpPr>
          <p:nvPr/>
        </p:nvSpPr>
        <p:spPr bwMode="auto">
          <a:xfrm>
            <a:off x="909638" y="4524375"/>
            <a:ext cx="11215687" cy="2308225"/>
          </a:xfrm>
          <a:prstGeom prst="rect">
            <a:avLst/>
          </a:prstGeom>
          <a:noFill/>
          <a:ln w="9525">
            <a:noFill/>
            <a:miter lim="800000"/>
            <a:headEnd/>
            <a:tailEnd/>
          </a:ln>
        </p:spPr>
        <p:txBody>
          <a:bodyPr>
            <a:spAutoFit/>
          </a:bodyPr>
          <a:lstStyle/>
          <a:p>
            <a:r>
              <a:rPr lang="en-US" sz="2400" b="1">
                <a:solidFill>
                  <a:srgbClr val="000000"/>
                </a:solidFill>
                <a:latin typeface="Times New Roman" pitchFamily="18" charset="0"/>
              </a:rPr>
              <a:t>Câu 1:</a:t>
            </a:r>
            <a:r>
              <a:rPr lang="en-US" sz="2400">
                <a:solidFill>
                  <a:srgbClr val="000000"/>
                </a:solidFill>
                <a:latin typeface="Times New Roman" pitchFamily="18" charset="0"/>
              </a:rPr>
              <a:t> Câu chuyện được kể ở ngôi thứ mấy? Ai là người kể chuyện?</a:t>
            </a:r>
            <a:endParaRPr lang="en-US" sz="2400" b="1">
              <a:latin typeface="Times New Roman" pitchFamily="18" charset="0"/>
            </a:endParaRPr>
          </a:p>
          <a:p>
            <a:r>
              <a:rPr lang="en-US" sz="2400" b="1">
                <a:solidFill>
                  <a:srgbClr val="000000"/>
                </a:solidFill>
                <a:latin typeface="Times New Roman" pitchFamily="18" charset="0"/>
              </a:rPr>
              <a:t>Câu 2:  </a:t>
            </a:r>
            <a:r>
              <a:rPr lang="en-US" sz="2400">
                <a:solidFill>
                  <a:srgbClr val="000000"/>
                </a:solidFill>
                <a:latin typeface="Times New Roman" pitchFamily="18" charset="0"/>
              </a:rPr>
              <a:t>Khi nhận được hành động chìa tay xin của ông xin của ông lão ăn xin về phía mình, cậu bé đã cư xử với ông lão như thế nào?</a:t>
            </a:r>
            <a:endParaRPr lang="en-US" sz="2400" b="1">
              <a:latin typeface="Times New Roman" pitchFamily="18" charset="0"/>
            </a:endParaRPr>
          </a:p>
          <a:p>
            <a:r>
              <a:rPr lang="en-US" sz="2400" b="1">
                <a:solidFill>
                  <a:srgbClr val="000000"/>
                </a:solidFill>
                <a:latin typeface="Times New Roman" pitchFamily="18" charset="0"/>
              </a:rPr>
              <a:t>Câu 3: </a:t>
            </a:r>
            <a:r>
              <a:rPr lang="en-US" sz="2400">
                <a:solidFill>
                  <a:srgbClr val="000000"/>
                </a:solidFill>
                <a:latin typeface="Times New Roman" pitchFamily="18" charset="0"/>
              </a:rPr>
              <a:t>Em hiểu câu nói của ông lão đã nói với cậu bé: </a:t>
            </a:r>
            <a:r>
              <a:rPr lang="en-US" sz="2400" i="1">
                <a:solidFill>
                  <a:srgbClr val="000000"/>
                </a:solidFill>
                <a:latin typeface="Times New Roman" pitchFamily="18" charset="0"/>
              </a:rPr>
              <a:t>“Như vậy là cháu đã cho lão rồi.”</a:t>
            </a:r>
            <a:r>
              <a:rPr lang="en-US" sz="2400">
                <a:solidFill>
                  <a:srgbClr val="000000"/>
                </a:solidFill>
                <a:latin typeface="Times New Roman" pitchFamily="18" charset="0"/>
              </a:rPr>
              <a:t>nghĩa là gì? Cậu bé nhận được điều gì từ ông lão ăn xin?</a:t>
            </a:r>
            <a:endParaRPr lang="en-US" sz="2400" b="1">
              <a:latin typeface="Times New Roman" pitchFamily="18" charset="0"/>
            </a:endParaRPr>
          </a:p>
          <a:p>
            <a:r>
              <a:rPr lang="en-US" sz="2400" b="1">
                <a:solidFill>
                  <a:srgbClr val="000000"/>
                </a:solidFill>
                <a:latin typeface="Times New Roman" pitchFamily="18" charset="0"/>
              </a:rPr>
              <a:t>Câu 4: </a:t>
            </a:r>
            <a:r>
              <a:rPr lang="en-US" sz="2400">
                <a:solidFill>
                  <a:srgbClr val="000000"/>
                </a:solidFill>
                <a:latin typeface="Times New Roman" pitchFamily="18" charset="0"/>
              </a:rPr>
              <a:t>Em rút ra bài học gì qua câu chuyện trên? </a:t>
            </a:r>
            <a:endParaRPr lang="en-US" sz="2400"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239713"/>
            <a:ext cx="3321050"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dirty="0">
              <a:latin typeface="Times New Roman" pitchFamily="18" charset="0"/>
              <a:cs typeface="Times New Roman" pitchFamily="18" charset="0"/>
            </a:endParaRPr>
          </a:p>
          <a:p>
            <a:pPr algn="ctr" eaLnBrk="0" hangingPunct="0"/>
            <a:endParaRPr lang="en-US" altLang="en-US" sz="2400" dirty="0">
              <a:latin typeface="Times New Roman" pitchFamily="18" charset="0"/>
              <a:cs typeface="Times New Roman" pitchFamily="18" charset="0"/>
            </a:endParaRPr>
          </a:p>
        </p:txBody>
      </p:sp>
      <p:sp>
        <p:nvSpPr>
          <p:cNvPr id="5" name="Rounded Rectangle 10"/>
          <p:cNvSpPr>
            <a:spLocks noChangeArrowheads="1"/>
          </p:cNvSpPr>
          <p:nvPr/>
        </p:nvSpPr>
        <p:spPr bwMode="auto">
          <a:xfrm>
            <a:off x="415925" y="1028700"/>
            <a:ext cx="11620500" cy="57165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74713" y="323205"/>
            <a:ext cx="2862262" cy="461665"/>
          </a:xfrm>
          <a:prstGeom prst="rect">
            <a:avLst/>
          </a:prstGeom>
          <a:noFill/>
          <a:ln w="9525">
            <a:noFill/>
            <a:miter lim="800000"/>
            <a:headEnd/>
            <a:tailEnd/>
          </a:ln>
        </p:spPr>
        <p:txBody>
          <a:bodyPr wrap="square">
            <a:spAutoFit/>
          </a:bodyPr>
          <a:lstStyle/>
          <a:p>
            <a:pPr marL="30163" algn="just">
              <a:spcAft>
                <a:spcPts val="1200"/>
              </a:spcAft>
            </a:pPr>
            <a:r>
              <a:rPr lang="en-US" sz="2400" b="1" dirty="0">
                <a:solidFill>
                  <a:srgbClr val="000000"/>
                </a:solidFill>
                <a:latin typeface="Times New Roman" pitchFamily="18" charset="0"/>
                <a:cs typeface="Times New Roman" pitchFamily="18" charset="0"/>
              </a:rPr>
              <a:t>II</a:t>
            </a:r>
            <a:r>
              <a:rPr lang="vi-VN"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Tác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phẩm</a:t>
            </a:r>
            <a:r>
              <a:rPr lang="en-US" sz="2400" b="1"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7" name="TextBox 6">
            <a:extLst/>
          </p:cNvPr>
          <p:cNvSpPr txBox="1"/>
          <p:nvPr/>
        </p:nvSpPr>
        <p:spPr>
          <a:xfrm>
            <a:off x="898525" y="1179513"/>
            <a:ext cx="11137900" cy="5565775"/>
          </a:xfrm>
          <a:prstGeom prst="rect">
            <a:avLst/>
          </a:prstGeom>
          <a:noFill/>
        </p:spPr>
        <p:txBody>
          <a:bodyPr>
            <a:spAutoFit/>
          </a:bodyPr>
          <a:lstStyle/>
          <a:p>
            <a:pPr marL="30163" algn="just">
              <a:lnSpc>
                <a:spcPts val="1800"/>
              </a:lnSpc>
              <a:spcAft>
                <a:spcPts val="1200"/>
              </a:spcAft>
            </a:pPr>
            <a:r>
              <a:rPr lang="en-US" sz="2400" b="1">
                <a:solidFill>
                  <a:srgbClr val="000000"/>
                </a:solidFill>
                <a:latin typeface="Times New Roman" pitchFamily="18" charset="0"/>
                <a:cs typeface="Times New Roman" pitchFamily="18" charset="0"/>
              </a:rPr>
              <a:t>1. Thể loại : Chuyện cổ do An- đéc- xen sưu tầm và sáng tạo.</a:t>
            </a:r>
            <a:endParaRPr lang="en-US" sz="2400">
              <a:latin typeface="Times New Roman" pitchFamily="18" charset="0"/>
              <a:cs typeface="Times New Roman" pitchFamily="18" charset="0"/>
            </a:endParaRPr>
          </a:p>
          <a:p>
            <a:pPr marL="30163" algn="just">
              <a:lnSpc>
                <a:spcPts val="1800"/>
              </a:lnSpc>
              <a:spcAft>
                <a:spcPts val="1200"/>
              </a:spcAft>
            </a:pPr>
            <a:r>
              <a:rPr lang="en-US" sz="2400" b="1">
                <a:solidFill>
                  <a:srgbClr val="000000"/>
                </a:solidFill>
                <a:latin typeface="Times New Roman" pitchFamily="18" charset="0"/>
                <a:cs typeface="Times New Roman" pitchFamily="18" charset="0"/>
              </a:rPr>
              <a:t>- </a:t>
            </a:r>
            <a:r>
              <a:rPr lang="vi-VN" sz="2400" b="1">
                <a:solidFill>
                  <a:srgbClr val="000000"/>
                </a:solidFill>
                <a:latin typeface="Times New Roman" pitchFamily="18" charset="0"/>
                <a:cs typeface="Times New Roman" pitchFamily="18" charset="0"/>
              </a:rPr>
              <a:t>Kiểu văn bản: </a:t>
            </a:r>
            <a:r>
              <a:rPr lang="vi-VN" sz="2400">
                <a:solidFill>
                  <a:srgbClr val="000000"/>
                </a:solidFill>
                <a:latin typeface="Times New Roman" pitchFamily="18" charset="0"/>
                <a:cs typeface="Times New Roman" pitchFamily="18" charset="0"/>
              </a:rPr>
              <a:t>Tự sự</a:t>
            </a:r>
            <a:endParaRPr lang="en-US" sz="2400">
              <a:latin typeface="Times New Roman" pitchFamily="18" charset="0"/>
              <a:cs typeface="Times New Roman" pitchFamily="18" charset="0"/>
            </a:endParaRPr>
          </a:p>
          <a:p>
            <a:pPr marL="30163" algn="just">
              <a:lnSpc>
                <a:spcPts val="1800"/>
              </a:lnSpc>
              <a:spcAft>
                <a:spcPts val="1200"/>
              </a:spcAft>
            </a:pPr>
            <a:r>
              <a:rPr lang="en-US" sz="2400" b="1">
                <a:solidFill>
                  <a:srgbClr val="000000"/>
                </a:solidFill>
                <a:latin typeface="Times New Roman" pitchFamily="18" charset="0"/>
                <a:cs typeface="Times New Roman" pitchFamily="18" charset="0"/>
              </a:rPr>
              <a:t>- Ngôi kể:</a:t>
            </a:r>
            <a:r>
              <a:rPr lang="en-US" sz="2400">
                <a:solidFill>
                  <a:srgbClr val="000000"/>
                </a:solidFill>
                <a:latin typeface="Times New Roman" pitchFamily="18" charset="0"/>
                <a:cs typeface="Times New Roman" pitchFamily="18" charset="0"/>
              </a:rPr>
              <a:t> thứ ba</a:t>
            </a:r>
            <a:endParaRPr lang="en-US" sz="2400">
              <a:latin typeface="Times New Roman" pitchFamily="18" charset="0"/>
              <a:cs typeface="Times New Roman" pitchFamily="18" charset="0"/>
            </a:endParaRPr>
          </a:p>
          <a:p>
            <a:pPr marL="30163">
              <a:lnSpc>
                <a:spcPct val="107000"/>
              </a:lnSpc>
            </a:pPr>
            <a:r>
              <a:rPr lang="en-US" sz="2400" b="1">
                <a:solidFill>
                  <a:srgbClr val="0D0D0D"/>
                </a:solidFill>
                <a:latin typeface="Times New Roman" pitchFamily="18" charset="0"/>
                <a:ea typeface="MS Mincho" pitchFamily="49" charset="-128"/>
              </a:rPr>
              <a:t>2. Đọc- kể tóm tắt </a:t>
            </a:r>
            <a:endParaRPr lang="en-US" sz="2400">
              <a:latin typeface="Times New Roman" pitchFamily="18" charset="0"/>
              <a:cs typeface="Times New Roman" pitchFamily="18" charset="0"/>
            </a:endParaRPr>
          </a:p>
          <a:p>
            <a:pPr marL="30163">
              <a:lnSpc>
                <a:spcPct val="107000"/>
              </a:lnSpc>
            </a:pPr>
            <a:r>
              <a:rPr lang="en-US" sz="2400">
                <a:solidFill>
                  <a:srgbClr val="000000"/>
                </a:solidFill>
                <a:latin typeface="Times New Roman" pitchFamily="18" charset="0"/>
                <a:cs typeface="Times New Roman" pitchFamily="18" charset="0"/>
              </a:rPr>
              <a:t>    Trong đêm giao thừa, trời rét mướt, có một cô bé đầu trần, chân đi đất, bụng đói đang rầu rĩ đi bán diêm trong bóng tối. Cô bé bán diêm ấy đã mồ côi mẹ và cũng đã mất đi người thương yêu em nhất là bà nội. Em không dám về nhà vì sợ bố sẽ đánh em. Vừa lạnh vừa đói, cô bé ngồi nép vào một góc tường rồi khẽ quẹt một que diêm để sưởi ấm. Que diêm thứ nhất cho em có cảm giác ấm áp như ngồi bên lò sưởi. Em vội quẹt que diêm thứ hai, em được thấy một bàn ăn thịnh soạn hiện lên. Rồi em quẹt que diêm thứ ba và được thấy cây thông Nô-en. Quẹt que diêm thứ tư: bà nội hiền từ của em hiện lên đẹp đẽ, gần gũi và phúc hậu biết mấy. Nhưng ảo ảnh đó nhanh chóng tan đi sau sự vụt tắt của que diêm. Em vội vàng quẹt hết cả bao diêm để mong níu bà nội lại. Cô bé bán diêm đã chết trong giá rét khi mơ cùng bà bay lên cao mãi.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39713" y="225425"/>
            <a:ext cx="11722100" cy="64897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584200" y="230188"/>
            <a:ext cx="11368088" cy="6627812"/>
          </a:xfrm>
          <a:prstGeom prst="rect">
            <a:avLst/>
          </a:prstGeom>
          <a:noFill/>
        </p:spPr>
        <p:txBody>
          <a:bodyPr>
            <a:spAutoFit/>
          </a:bodyPr>
          <a:lstStyle/>
          <a:p>
            <a:pPr marL="457200">
              <a:spcAft>
                <a:spcPts val="1000"/>
              </a:spcAft>
              <a:tabLst>
                <a:tab pos="628650" algn="l"/>
              </a:tabLst>
            </a:pPr>
            <a:r>
              <a:rPr lang="en-US" sz="2400" b="1">
                <a:latin typeface="Times New Roman" pitchFamily="18" charset="0"/>
                <a:cs typeface="Times New Roman" pitchFamily="18" charset="0"/>
              </a:rPr>
              <a:t>                                                        Gợi ý: </a:t>
            </a:r>
            <a:endParaRPr lang="en-US" sz="2400">
              <a:latin typeface="Times New Roman" pitchFamily="18" charset="0"/>
              <a:cs typeface="Times New Roman" pitchFamily="18" charset="0"/>
            </a:endParaRPr>
          </a:p>
          <a:p>
            <a:pPr marL="457200">
              <a:tabLst>
                <a:tab pos="628650" algn="l"/>
              </a:tabLst>
            </a:pPr>
            <a:r>
              <a:rPr lang="en-US" sz="2400" b="1">
                <a:solidFill>
                  <a:srgbClr val="000000"/>
                </a:solidFill>
                <a:latin typeface="Times New Roman" pitchFamily="18" charset="0"/>
              </a:rPr>
              <a:t>Câu 1:</a:t>
            </a:r>
            <a:r>
              <a:rPr lang="en-US" sz="2400">
                <a:solidFill>
                  <a:srgbClr val="000000"/>
                </a:solidFill>
                <a:latin typeface="Times New Roman" pitchFamily="18" charset="0"/>
              </a:rPr>
              <a:t> Câu chuyện được kể ở ngôi thứ nhất,  nhân vật “tôi”- cậu bé kể chuyện.</a:t>
            </a:r>
            <a:endParaRPr lang="en-US" sz="2400" b="1">
              <a:latin typeface="Times New Roman" pitchFamily="18" charset="0"/>
            </a:endParaRPr>
          </a:p>
          <a:p>
            <a:pPr marL="457200">
              <a:tabLst>
                <a:tab pos="628650" algn="l"/>
              </a:tabLst>
            </a:pPr>
            <a:r>
              <a:rPr lang="en-US" sz="2400" b="1">
                <a:solidFill>
                  <a:srgbClr val="000000"/>
                </a:solidFill>
                <a:latin typeface="Times New Roman" pitchFamily="18" charset="0"/>
              </a:rPr>
              <a:t>Câu 2:  </a:t>
            </a:r>
            <a:r>
              <a:rPr lang="en-US" sz="2400">
                <a:solidFill>
                  <a:srgbClr val="000000"/>
                </a:solidFill>
                <a:latin typeface="Times New Roman" pitchFamily="18" charset="0"/>
              </a:rPr>
              <a:t>Khi nhận được hành động chìa tay xin của ông xin của ông lão ăn xin về phía mình, cậu bé đã cư xử với ông lão bằng lời nói, hành động cụ thể:</a:t>
            </a:r>
            <a:endParaRPr lang="en-US" sz="2400" b="1">
              <a:latin typeface="Times New Roman" pitchFamily="18" charset="0"/>
            </a:endParaRPr>
          </a:p>
          <a:p>
            <a:pPr marL="457200">
              <a:buFont typeface="Times New Roman" pitchFamily="18" charset="0"/>
              <a:buChar char="-"/>
              <a:tabLst>
                <a:tab pos="628650" algn="l"/>
              </a:tabLst>
            </a:pPr>
            <a:r>
              <a:rPr lang="en-US" sz="2400">
                <a:solidFill>
                  <a:srgbClr val="000000"/>
                </a:solidFill>
                <a:latin typeface="Times New Roman" pitchFamily="18" charset="0"/>
                <a:cs typeface="Times New Roman" pitchFamily="18" charset="0"/>
              </a:rPr>
              <a:t>Hành động: </a:t>
            </a:r>
            <a:r>
              <a:rPr lang="en-US" sz="2400" i="1">
                <a:solidFill>
                  <a:srgbClr val="000000"/>
                </a:solidFill>
                <a:latin typeface="Times New Roman" pitchFamily="18" charset="0"/>
                <a:cs typeface="Times New Roman" pitchFamily="18" charset="0"/>
              </a:rPr>
              <a:t>lục hết túi nọ đến cả khăn túi kia</a:t>
            </a:r>
            <a:r>
              <a:rPr lang="en-US" sz="2400">
                <a:solidFill>
                  <a:srgbClr val="000000"/>
                </a:solidFill>
                <a:latin typeface="Times New Roman" pitchFamily="18" charset="0"/>
                <a:cs typeface="Times New Roman" pitchFamily="18" charset="0"/>
              </a:rPr>
              <a:t>, rất muốn cho ông lão một cái gì đó, nhưng không có tài sản gì đành phải </a:t>
            </a:r>
            <a:r>
              <a:rPr lang="en-US" sz="2400" i="1">
                <a:solidFill>
                  <a:srgbClr val="000000"/>
                </a:solidFill>
                <a:latin typeface="Times New Roman" pitchFamily="18" charset="0"/>
                <a:cs typeface="Times New Roman" pitchFamily="18" charset="0"/>
              </a:rPr>
              <a:t>nắm chặt lấy tay ông lão</a:t>
            </a:r>
            <a:r>
              <a:rPr lang="en-US" sz="2400">
                <a:solidFill>
                  <a:srgbClr val="000000"/>
                </a:solidFill>
                <a:latin typeface="Times New Roman" pitchFamily="18" charset="0"/>
                <a:cs typeface="Times New Roman" pitchFamily="18" charset="0"/>
              </a:rPr>
              <a:t>.</a:t>
            </a:r>
            <a:endParaRPr lang="en-US" sz="2400" b="1">
              <a:latin typeface="Times New Roman" pitchFamily="18" charset="0"/>
              <a:cs typeface="Times New Roman" pitchFamily="18" charset="0"/>
            </a:endParaRPr>
          </a:p>
          <a:p>
            <a:pPr marL="457200">
              <a:buFont typeface="Times New Roman" pitchFamily="18" charset="0"/>
              <a:buChar char="-"/>
              <a:tabLst>
                <a:tab pos="628650" algn="l"/>
              </a:tabLst>
            </a:pPr>
            <a:r>
              <a:rPr lang="en-US" sz="2400">
                <a:solidFill>
                  <a:srgbClr val="000000"/>
                </a:solidFill>
                <a:latin typeface="Times New Roman" pitchFamily="18" charset="0"/>
                <a:cs typeface="Times New Roman" pitchFamily="18" charset="0"/>
              </a:rPr>
              <a:t>Lời nói: “ </a:t>
            </a:r>
            <a:r>
              <a:rPr lang="en-US" sz="2400" i="1">
                <a:solidFill>
                  <a:srgbClr val="000000"/>
                </a:solidFill>
                <a:latin typeface="Times New Roman" pitchFamily="18" charset="0"/>
                <a:cs typeface="Times New Roman" pitchFamily="18" charset="0"/>
              </a:rPr>
              <a:t>Xin ông đừng giận cháu! Cháu không có gì cho ông cả</a:t>
            </a:r>
            <a:r>
              <a:rPr lang="en-US" sz="2400">
                <a:solidFill>
                  <a:srgbClr val="000000"/>
                </a:solidFill>
                <a:latin typeface="Times New Roman" pitchFamily="18" charset="0"/>
                <a:cs typeface="Times New Roman" pitchFamily="18" charset="0"/>
              </a:rPr>
              <a:t>.”</a:t>
            </a:r>
            <a:endParaRPr lang="en-US" sz="2400" b="1">
              <a:latin typeface="Times New Roman" pitchFamily="18" charset="0"/>
              <a:cs typeface="Times New Roman" pitchFamily="18" charset="0"/>
            </a:endParaRPr>
          </a:p>
          <a:p>
            <a:pPr marL="457200">
              <a:tabLst>
                <a:tab pos="628650" algn="l"/>
              </a:tabLst>
            </a:pPr>
            <a:r>
              <a:rPr lang="en-US" sz="2400">
                <a:solidFill>
                  <a:srgbClr val="000000"/>
                </a:solidFill>
                <a:latin typeface="Times New Roman" pitchFamily="18" charset="0"/>
              </a:rPr>
              <a:t>(HS có thể trả lời cụ thể: Hành động lời nói đó chứng tỏ cậu bé rất xót thương cho ông lão, và chân thành muốn giúp đỡ ông)</a:t>
            </a:r>
            <a:endParaRPr lang="en-US" sz="2400" b="1">
              <a:latin typeface="Times New Roman" pitchFamily="18" charset="0"/>
            </a:endParaRPr>
          </a:p>
          <a:p>
            <a:pPr marL="457200">
              <a:tabLst>
                <a:tab pos="628650" algn="l"/>
              </a:tabLst>
            </a:pPr>
            <a:r>
              <a:rPr lang="en-US" sz="2400" b="1">
                <a:solidFill>
                  <a:srgbClr val="000000"/>
                </a:solidFill>
                <a:latin typeface="Times New Roman" pitchFamily="18" charset="0"/>
              </a:rPr>
              <a:t>Câu 3:</a:t>
            </a:r>
            <a:endParaRPr lang="en-US" sz="2400" b="1">
              <a:latin typeface="Times New Roman" pitchFamily="18" charset="0"/>
            </a:endParaRPr>
          </a:p>
          <a:p>
            <a:pPr marL="457200">
              <a:tabLst>
                <a:tab pos="628650" algn="l"/>
              </a:tabLst>
            </a:pPr>
            <a:r>
              <a:rPr lang="en-US" sz="2400" b="1">
                <a:solidFill>
                  <a:srgbClr val="000000"/>
                </a:solidFill>
                <a:latin typeface="Times New Roman" pitchFamily="18" charset="0"/>
              </a:rPr>
              <a:t>- Ý 1:  </a:t>
            </a:r>
            <a:r>
              <a:rPr lang="en-US" sz="2400">
                <a:solidFill>
                  <a:srgbClr val="000000"/>
                </a:solidFill>
                <a:latin typeface="Times New Roman" pitchFamily="18" charset="0"/>
              </a:rPr>
              <a:t>Em hiểu câu nói của ông lão đã nói với cậu bé: </a:t>
            </a:r>
            <a:r>
              <a:rPr lang="en-US" sz="2400" i="1">
                <a:solidFill>
                  <a:srgbClr val="000000"/>
                </a:solidFill>
                <a:latin typeface="Times New Roman" pitchFamily="18" charset="0"/>
              </a:rPr>
              <a:t>“Như vậy là cháu đã cho lão rồi.”</a:t>
            </a:r>
            <a:r>
              <a:rPr lang="en-US" sz="2400">
                <a:solidFill>
                  <a:srgbClr val="000000"/>
                </a:solidFill>
                <a:latin typeface="Times New Roman" pitchFamily="18" charset="0"/>
              </a:rPr>
              <a:t>nghĩa là: </a:t>
            </a:r>
            <a:r>
              <a:rPr lang="en-US" sz="2400" b="1">
                <a:solidFill>
                  <a:srgbClr val="000000"/>
                </a:solidFill>
                <a:latin typeface="Times New Roman" pitchFamily="18" charset="0"/>
              </a:rPr>
              <a:t>cậu bé đã cho ông lão sự sẻ chia, cảm thông, sự chân thành và lòng kính trọng.</a:t>
            </a:r>
            <a:endParaRPr lang="en-US" sz="2400" b="1">
              <a:latin typeface="Times New Roman" pitchFamily="18" charset="0"/>
            </a:endParaRPr>
          </a:p>
          <a:p>
            <a:pPr marL="457200">
              <a:tabLst>
                <a:tab pos="628650" algn="l"/>
              </a:tabLst>
            </a:pPr>
            <a:r>
              <a:rPr lang="en-US" sz="2400" b="1">
                <a:solidFill>
                  <a:srgbClr val="000000"/>
                </a:solidFill>
                <a:latin typeface="Times New Roman" pitchFamily="18" charset="0"/>
              </a:rPr>
              <a:t>- Ý 2:</a:t>
            </a:r>
            <a:r>
              <a:rPr lang="en-US" sz="2400">
                <a:solidFill>
                  <a:srgbClr val="000000"/>
                </a:solidFill>
                <a:latin typeface="Times New Roman" pitchFamily="18" charset="0"/>
              </a:rPr>
              <a:t> Cậu bé nhận </a:t>
            </a:r>
            <a:r>
              <a:rPr lang="en-US" sz="2400" b="1">
                <a:solidFill>
                  <a:srgbClr val="000000"/>
                </a:solidFill>
                <a:latin typeface="Times New Roman" pitchFamily="18" charset="0"/>
              </a:rPr>
              <a:t>được sự biết ơn, thấu hiểu, đồng cảm</a:t>
            </a:r>
            <a:r>
              <a:rPr lang="en-US" sz="2400">
                <a:solidFill>
                  <a:srgbClr val="000000"/>
                </a:solidFill>
                <a:latin typeface="Times New Roman" pitchFamily="18" charset="0"/>
              </a:rPr>
              <a:t> từ ông lão ăn xin. </a:t>
            </a:r>
            <a:endParaRPr lang="en-US" sz="2400" b="1">
              <a:latin typeface="Times New Roman" pitchFamily="18" charset="0"/>
            </a:endParaRPr>
          </a:p>
          <a:p>
            <a:pPr marL="457200">
              <a:tabLst>
                <a:tab pos="628650" algn="l"/>
              </a:tabLst>
            </a:pPr>
            <a:r>
              <a:rPr lang="en-US" sz="2400" b="1">
                <a:solidFill>
                  <a:srgbClr val="000000"/>
                </a:solidFill>
                <a:latin typeface="Times New Roman" pitchFamily="18" charset="0"/>
              </a:rPr>
              <a:t>Câu 4: </a:t>
            </a:r>
            <a:r>
              <a:rPr lang="en-US" sz="2400">
                <a:solidFill>
                  <a:srgbClr val="000000"/>
                </a:solidFill>
                <a:latin typeface="Times New Roman" pitchFamily="18" charset="0"/>
              </a:rPr>
              <a:t>Em rút ra bài học gì qua câu chuyện trên:</a:t>
            </a:r>
            <a:endParaRPr lang="en-US" sz="2400" b="1">
              <a:latin typeface="Times New Roman" pitchFamily="18" charset="0"/>
            </a:endParaRPr>
          </a:p>
          <a:p>
            <a:pPr marL="457200">
              <a:spcAft>
                <a:spcPts val="1000"/>
              </a:spcAft>
              <a:tabLst>
                <a:tab pos="628650" algn="l"/>
              </a:tabLst>
            </a:pPr>
            <a:r>
              <a:rPr lang="en-US" sz="2400">
                <a:latin typeface="Times New Roman" pitchFamily="18" charset="0"/>
                <a:cs typeface="Times New Roman" pitchFamily="18" charset="0"/>
              </a:rPr>
              <a:t>- Bài học về </a:t>
            </a:r>
            <a:r>
              <a:rPr lang="en-US" sz="2400" b="1">
                <a:latin typeface="Times New Roman" pitchFamily="18" charset="0"/>
                <a:cs typeface="Times New Roman" pitchFamily="18" charset="0"/>
              </a:rPr>
              <a:t>sự sẻ chia, yêu thương, chân thành</a:t>
            </a:r>
            <a:r>
              <a:rPr lang="en-US" sz="2400">
                <a:latin typeface="Times New Roman" pitchFamily="18" charset="0"/>
                <a:cs typeface="Times New Roman" pitchFamily="18" charset="0"/>
              </a:rPr>
              <a:t>.</a:t>
            </a:r>
          </a:p>
          <a:p>
            <a:pPr marL="457200">
              <a:spcAft>
                <a:spcPts val="1000"/>
              </a:spcAft>
              <a:tabLst>
                <a:tab pos="628650" algn="l"/>
              </a:tabLst>
            </a:pPr>
            <a:r>
              <a:rPr lang="en-US" sz="2400">
                <a:latin typeface="Times New Roman" pitchFamily="18" charset="0"/>
                <a:cs typeface="Times New Roman" pitchFamily="18" charset="0"/>
              </a:rPr>
              <a:t>- Bài học về </a:t>
            </a:r>
            <a:r>
              <a:rPr lang="en-US" sz="2400" b="1">
                <a:latin typeface="Times New Roman" pitchFamily="18" charset="0"/>
                <a:cs typeface="Times New Roman" pitchFamily="18" charset="0"/>
              </a:rPr>
              <a:t>lòng biết ơn.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455613"/>
            <a:ext cx="5191125"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82600" y="1139825"/>
            <a:ext cx="11214100" cy="49847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8325" y="568325"/>
            <a:ext cx="6116638" cy="460375"/>
          </a:xfrm>
          <a:prstGeom prst="rect">
            <a:avLst/>
          </a:prstGeom>
          <a:noFill/>
          <a:ln w="9525">
            <a:noFill/>
            <a:miter lim="800000"/>
            <a:headEnd/>
            <a:tailEnd/>
          </a:ln>
        </p:spPr>
        <p:txBody>
          <a:bodyPr>
            <a:spAutoFit/>
          </a:bodyPr>
          <a:lstStyle/>
          <a:p>
            <a:pPr algn="just">
              <a:lnSpc>
                <a:spcPct val="107000"/>
              </a:lnSpc>
              <a:spcAft>
                <a:spcPts val="800"/>
              </a:spcAft>
            </a:pPr>
            <a:r>
              <a:rPr lang="en-US" sz="2400" b="1" dirty="0">
                <a:solidFill>
                  <a:srgbClr val="FF0000"/>
                </a:solidFill>
                <a:latin typeface="Times New Roman" pitchFamily="18" charset="0"/>
                <a:cs typeface="Times New Roman" pitchFamily="18" charset="0"/>
              </a:rPr>
              <a:t>2. </a:t>
            </a:r>
            <a:r>
              <a:rPr lang="en-US" sz="2400" b="1" dirty="0" err="1">
                <a:solidFill>
                  <a:srgbClr val="FF0000"/>
                </a:solidFill>
                <a:latin typeface="Times New Roman" pitchFamily="18" charset="0"/>
                <a:cs typeface="Times New Roman" pitchFamily="18" charset="0"/>
              </a:rPr>
              <a:t>Dạng</a:t>
            </a:r>
            <a:r>
              <a:rPr lang="en-US" sz="2400" b="1" dirty="0">
                <a:solidFill>
                  <a:srgbClr val="FF0000"/>
                </a:solidFill>
                <a:latin typeface="Times New Roman" pitchFamily="18" charset="0"/>
                <a:cs typeface="Times New Roman" pitchFamily="18" charset="0"/>
              </a:rPr>
              <a:t> 2:</a:t>
            </a:r>
            <a:r>
              <a:rPr lang="en-US" sz="2400" b="1" dirty="0">
                <a:solidFill>
                  <a:srgbClr val="000000"/>
                </a:solidFill>
                <a:latin typeface="Times New Roman" pitchFamily="18" charset="0"/>
                <a:cs typeface="Times New Roman" pitchFamily="18" charset="0"/>
              </a:rPr>
              <a:t> So </a:t>
            </a:r>
            <a:r>
              <a:rPr lang="en-US" sz="2400" b="1" dirty="0" err="1">
                <a:solidFill>
                  <a:srgbClr val="000000"/>
                </a:solidFill>
                <a:latin typeface="Times New Roman" pitchFamily="18" charset="0"/>
                <a:cs typeface="Times New Roman" pitchFamily="18" charset="0"/>
              </a:rPr>
              <a:t>sánh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giữa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các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nhân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vật</a:t>
            </a:r>
            <a:r>
              <a:rPr lang="en-US" sz="2400" b="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7" name="TextBox 6">
            <a:extLst/>
          </p:cNvPr>
          <p:cNvSpPr txBox="1"/>
          <p:nvPr/>
        </p:nvSpPr>
        <p:spPr>
          <a:xfrm>
            <a:off x="482600" y="1546224"/>
            <a:ext cx="11214100" cy="4310063"/>
          </a:xfrm>
          <a:prstGeom prst="rect">
            <a:avLst/>
          </a:prstGeom>
          <a:noFill/>
        </p:spPr>
        <p:txBody>
          <a:bodyPr>
            <a:spAutoFit/>
          </a:bodyPr>
          <a:lstStyle/>
          <a:p>
            <a:pPr algn="just">
              <a:lnSpc>
                <a:spcPct val="107000"/>
              </a:lnSpc>
              <a:spcAft>
                <a:spcPts val="800"/>
              </a:spcAft>
            </a:pPr>
            <a:r>
              <a:rPr lang="en-US" sz="2400">
                <a:solidFill>
                  <a:srgbClr val="000000"/>
                </a:solidFill>
                <a:latin typeface="Times New Roman" pitchFamily="18" charset="0"/>
                <a:cs typeface="Times New Roman" pitchFamily="18" charset="0"/>
              </a:rPr>
              <a:t>Một vài điểm giống nhau và khác nhau giữa hai nhân vật cô bé bán diêm (</a:t>
            </a:r>
            <a:r>
              <a:rPr lang="en-US" sz="2400" i="1">
                <a:solidFill>
                  <a:srgbClr val="000000"/>
                </a:solidFill>
                <a:latin typeface="Times New Roman" pitchFamily="18" charset="0"/>
                <a:cs typeface="Times New Roman" pitchFamily="18" charset="0"/>
              </a:rPr>
              <a:t>Cô bé bán diêm)</a:t>
            </a:r>
            <a:r>
              <a:rPr lang="en-US" sz="2400">
                <a:solidFill>
                  <a:srgbClr val="000000"/>
                </a:solidFill>
                <a:latin typeface="Times New Roman" pitchFamily="18" charset="0"/>
                <a:cs typeface="Times New Roman" pitchFamily="18" charset="0"/>
              </a:rPr>
              <a:t> và Hiên </a:t>
            </a:r>
            <a:r>
              <a:rPr lang="en-US" sz="2400" i="1">
                <a:solidFill>
                  <a:srgbClr val="000000"/>
                </a:solidFill>
                <a:latin typeface="Times New Roman" pitchFamily="18" charset="0"/>
                <a:cs typeface="Times New Roman" pitchFamily="18" charset="0"/>
              </a:rPr>
              <a:t>(Gió lạnh đầu mùa</a:t>
            </a:r>
            <a:r>
              <a:rPr lang="en-US"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lgn="just">
              <a:buSzPts val="1000"/>
              <a:buFont typeface="Symbol" pitchFamily="18" charset="2"/>
              <a:buChar char=""/>
            </a:pPr>
            <a:r>
              <a:rPr lang="en-US" sz="2400">
                <a:solidFill>
                  <a:srgbClr val="000000"/>
                </a:solidFill>
                <a:latin typeface="Times New Roman" pitchFamily="18" charset="0"/>
                <a:cs typeface="Times New Roman" pitchFamily="18" charset="0"/>
              </a:rPr>
              <a:t>Giống nhau: Đều là những cô bé có hoàn cảnh nghèo khó, thiếu thốn, không được hưởng một cuộc sống có "cơm ngon áo đẹp".</a:t>
            </a:r>
          </a:p>
          <a:p>
            <a:pPr algn="just">
              <a:buSzPts val="1000"/>
              <a:buFont typeface="Symbol" pitchFamily="18" charset="2"/>
              <a:buChar char=""/>
            </a:pPr>
            <a:r>
              <a:rPr lang="en-US" sz="2400">
                <a:solidFill>
                  <a:srgbClr val="000000"/>
                </a:solidFill>
                <a:latin typeface="Times New Roman" pitchFamily="18" charset="0"/>
                <a:cs typeface="Times New Roman" pitchFamily="18" charset="0"/>
              </a:rPr>
              <a:t>Khác nhau:</a:t>
            </a:r>
          </a:p>
          <a:p>
            <a:pPr marL="742950" lvl="1" indent="-285750" algn="just">
              <a:buSzPts val="1000"/>
              <a:buFont typeface="Courier New" pitchFamily="49" charset="0"/>
              <a:buChar char="o"/>
            </a:pPr>
            <a:r>
              <a:rPr lang="en-US" sz="2400">
                <a:solidFill>
                  <a:srgbClr val="000000"/>
                </a:solidFill>
                <a:latin typeface="Times New Roman" pitchFamily="18" charset="0"/>
                <a:cs typeface="Times New Roman" pitchFamily="18" charset="0"/>
              </a:rPr>
              <a:t>Cô bé bán diêm: Có cuộc sống bất hạnh, không có sự yêu thương, bảo vệ của gia đình. Em phải tự mình kiếm tiền mang về cho bố, nếu không có tiền sẽ không được về nhà. Số phận của em là một số phận đầy bi kịch khi em đã không thể chông chọi được sự khắc nghiệt của cuộc sống, đã chết đi, về với vòng tay yêu thương của bà.</a:t>
            </a:r>
          </a:p>
          <a:p>
            <a:pPr marL="742950" lvl="1" indent="-285750" algn="just">
              <a:buSzPts val="1000"/>
              <a:buFont typeface="Courier New" pitchFamily="49" charset="0"/>
              <a:buChar char="o"/>
            </a:pPr>
            <a:r>
              <a:rPr lang="en-US" sz="2400">
                <a:solidFill>
                  <a:srgbClr val="000000"/>
                </a:solidFill>
                <a:latin typeface="Times New Roman" pitchFamily="18" charset="0"/>
                <a:cs typeface="Times New Roman" pitchFamily="18" charset="0"/>
              </a:rPr>
              <a:t>Hiên: Em vẫn có mẹ bên cạnh chăm sóc, vẫn có bạn bè, có hai chị em Sơn quan tâm, yêu thương và đùm bọc. </a:t>
            </a:r>
            <a:endParaRPr lang="en-US" sz="2400">
              <a:solidFill>
                <a:srgbClr val="0D0D0D"/>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35819" y="120650"/>
            <a:ext cx="10507662" cy="941796"/>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a:spAutoFit/>
          </a:bodyPr>
          <a:lstStyle/>
          <a:p>
            <a:pPr marL="457200">
              <a:lnSpc>
                <a:spcPct val="115000"/>
              </a:lnSpc>
              <a:spcAft>
                <a:spcPts val="1000"/>
              </a:spcAft>
              <a:tabLst>
                <a:tab pos="628650" algn="l"/>
              </a:tabLst>
            </a:pPr>
            <a:r>
              <a:rPr lang="en-US" sz="2400" b="1" dirty="0">
                <a:solidFill>
                  <a:schemeClr val="bg1"/>
                </a:solidFill>
                <a:latin typeface="Times New Roman" pitchFamily="18" charset="0"/>
                <a:cs typeface="Times New Roman" pitchFamily="18" charset="0"/>
              </a:rPr>
              <a:t>3. </a:t>
            </a:r>
            <a:r>
              <a:rPr lang="en-US" sz="2400" b="1" dirty="0" err="1">
                <a:solidFill>
                  <a:schemeClr val="bg1"/>
                </a:solidFill>
                <a:latin typeface="Times New Roman" pitchFamily="18" charset="0"/>
                <a:cs typeface="Times New Roman" pitchFamily="18" charset="0"/>
              </a:rPr>
              <a:t>Dạng</a:t>
            </a:r>
            <a:r>
              <a:rPr lang="en-US" sz="2400" b="1" dirty="0">
                <a:solidFill>
                  <a:schemeClr val="bg1"/>
                </a:solidFill>
                <a:latin typeface="Times New Roman" pitchFamily="18" charset="0"/>
                <a:cs typeface="Times New Roman" pitchFamily="18" charset="0"/>
              </a:rPr>
              <a:t> 3: </a:t>
            </a:r>
            <a:r>
              <a:rPr lang="en-US" sz="2400" b="1" dirty="0" err="1">
                <a:solidFill>
                  <a:schemeClr val="bg1"/>
                </a:solidFill>
                <a:latin typeface="Times New Roman" pitchFamily="18" charset="0"/>
                <a:cs typeface="Times New Roman" pitchFamily="18" charset="0"/>
              </a:rPr>
              <a:t>Viết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đoạn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văn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ngắn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cảm</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nhận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về</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một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nhân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vật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yêu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thích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trong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tác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phẩm</a:t>
            </a:r>
            <a:r>
              <a:rPr lang="en-US" sz="2400" b="1" dirty="0">
                <a:solidFill>
                  <a:schemeClr val="bg1"/>
                </a:solidFill>
                <a:latin typeface="Times New Roman" pitchFamily="18" charset="0"/>
                <a:cs typeface="Times New Roman" pitchFamily="18" charset="0"/>
              </a:rPr>
              <a:t>.</a:t>
            </a:r>
          </a:p>
        </p:txBody>
      </p:sp>
      <p:sp>
        <p:nvSpPr>
          <p:cNvPr id="7" name="TextBox 6"/>
          <p:cNvSpPr txBox="1">
            <a:spLocks noChangeArrowheads="1"/>
          </p:cNvSpPr>
          <p:nvPr/>
        </p:nvSpPr>
        <p:spPr bwMode="auto">
          <a:xfrm>
            <a:off x="889000" y="1359103"/>
            <a:ext cx="10401300" cy="855663"/>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a:spAutoFit/>
          </a:bodyPr>
          <a:lstStyle/>
          <a:p>
            <a:pPr algn="just">
              <a:lnSpc>
                <a:spcPct val="107000"/>
              </a:lnSpc>
              <a:spcAft>
                <a:spcPts val="800"/>
              </a:spcAft>
            </a:pPr>
            <a:r>
              <a:rPr lang="en-US" sz="2400" b="1" dirty="0" err="1">
                <a:solidFill>
                  <a:srgbClr val="000000"/>
                </a:solidFill>
                <a:latin typeface="Times New Roman" pitchFamily="18" charset="0"/>
                <a:cs typeface="Times New Roman" pitchFamily="18" charset="0"/>
              </a:rPr>
              <a:t>Có</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nhiều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nhân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vật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trẻ</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em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xuất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hiện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trong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truyện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Gió</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lạnh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đầu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mùa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Hãy</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viết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một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đọan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văn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trình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bày</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cảm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nhận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về</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một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nhân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vật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mà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em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thấy</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thú</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vị</a:t>
            </a:r>
            <a:r>
              <a:rPr lang="en-US" sz="2400" b="1" dirty="0">
                <a:solidFill>
                  <a:srgbClr val="000000"/>
                </a:solidFill>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9" name="TextBox 8">
            <a:extLst/>
          </p:cNvPr>
          <p:cNvSpPr txBox="1"/>
          <p:nvPr/>
        </p:nvSpPr>
        <p:spPr>
          <a:xfrm>
            <a:off x="862409" y="2598738"/>
            <a:ext cx="10454481" cy="2066925"/>
          </a:xfrm>
          <a:prstGeom prst="rect">
            <a:avLst/>
          </a:prstGeom>
          <a:noFill/>
        </p:spPr>
        <p:txBody>
          <a:bodyPr wrap="square">
            <a:spAutoFit/>
          </a:bodyPr>
          <a:lstStyle/>
          <a:p>
            <a:pPr algn="just"/>
            <a:r>
              <a:rPr lang="en-US" sz="2400" b="1" dirty="0" err="1">
                <a:solidFill>
                  <a:srgbClr val="000000"/>
                </a:solidFill>
                <a:latin typeface="Times New Roman" pitchFamily="18" charset="0"/>
                <a:cs typeface="Times New Roman" pitchFamily="18" charset="0"/>
              </a:rPr>
              <a:t>Hướng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dẫn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giải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Nhân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vật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Sơn</a:t>
            </a:r>
            <a:r>
              <a:rPr lang="en-US" sz="2400" b="1"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nSpc>
                <a:spcPct val="107000"/>
              </a:lnSpc>
              <a:spcAft>
                <a:spcPts val="800"/>
              </a:spcAft>
            </a:pPr>
            <a:r>
              <a:rPr lang="en-US" sz="2400" b="1" dirty="0">
                <a:latin typeface="Times New Roman" pitchFamily="18" charset="0"/>
                <a:cs typeface="Times New Roman" pitchFamily="18" charset="0"/>
              </a:rPr>
              <a:t>a. </a:t>
            </a:r>
            <a:r>
              <a:rPr lang="en-US" sz="2400" b="1" dirty="0" err="1">
                <a:latin typeface="Times New Roman" pitchFamily="18" charset="0"/>
                <a:cs typeface="Times New Roman" pitchFamily="18" charset="0"/>
              </a:rPr>
              <a:t>Dàn</a:t>
            </a:r>
            <a:r>
              <a:rPr lang="en-US" sz="2400" b="1" dirty="0">
                <a:latin typeface="Times New Roman" pitchFamily="18" charset="0"/>
                <a:cs typeface="Times New Roman" pitchFamily="18" charset="0"/>
              </a:rPr>
              <a:t> ý:</a:t>
            </a:r>
            <a:r>
              <a:rPr lang="en-US" sz="2400" dirty="0">
                <a:latin typeface="Times New Roman" pitchFamily="18" charset="0"/>
                <a:cs typeface="Times New Roman" pitchFamily="18" charset="0"/>
              </a:rPr>
              <a:t> </a:t>
            </a:r>
          </a:p>
          <a:p>
            <a:r>
              <a:rPr lang="en-US" sz="2400" dirty="0">
                <a:solidFill>
                  <a:srgbClr val="0D0D0D"/>
                </a:solidFill>
                <a:latin typeface="Times New Roman" pitchFamily="18" charset="0"/>
                <a:cs typeface="Times New Roman" pitchFamily="18" charset="0"/>
              </a:rPr>
              <a:t>-</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Mở</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đoạn</a:t>
            </a:r>
            <a:r>
              <a:rPr lang="en-US" sz="2400" b="1"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ea typeface="MS Mincho" pitchFamily="49" charset="-128"/>
              </a:rPr>
              <a:t>Giới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thiệu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về</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tác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phẩm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Gió</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lạnh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đầu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mùa</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tác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giả</a:t>
            </a:r>
            <a:r>
              <a:rPr lang="en-US" sz="2400" dirty="0">
                <a:solidFill>
                  <a:srgbClr val="0D0D0D"/>
                </a:solidFill>
                <a:latin typeface="Times New Roman" pitchFamily="18" charset="0"/>
                <a:ea typeface="MS Mincho" pitchFamily="49" charset="-128"/>
              </a:rPr>
              <a:t> </a:t>
            </a:r>
            <a:r>
              <a:rPr lang="en-US" sz="2400" dirty="0">
                <a:latin typeface="Times New Roman" pitchFamily="18" charset="0"/>
                <a:cs typeface="Times New Roman" pitchFamily="18" charset="0"/>
              </a:rPr>
              <a:t>Thach </a:t>
            </a:r>
            <a:r>
              <a:rPr lang="en-US" sz="2400" dirty="0" err="1">
                <a:latin typeface="Times New Roman" pitchFamily="18" charset="0"/>
                <a:cs typeface="Times New Roman" pitchFamily="18" charset="0"/>
              </a:rPr>
              <a:t>Lam</a:t>
            </a:r>
            <a:r>
              <a:rPr lang="en-US" sz="2400" dirty="0" err="1">
                <a:solidFill>
                  <a:srgbClr val="0D0D0D"/>
                </a:solidFill>
                <a:latin typeface="Times New Roman" pitchFamily="18" charset="0"/>
                <a:ea typeface="MS Mincho" pitchFamily="49" charset="-128"/>
              </a:rPr>
              <a:t>và</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cảm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xúc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chung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về</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nhân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vật</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Sơn</a:t>
            </a:r>
            <a:r>
              <a:rPr lang="en-US" sz="2400" dirty="0">
                <a:solidFill>
                  <a:srgbClr val="0D0D0D"/>
                </a:solidFill>
                <a:latin typeface="Times New Roman" pitchFamily="18" charset="0"/>
                <a:ea typeface="MS Mincho" pitchFamily="49" charset="-128"/>
              </a:rPr>
              <a:t> </a:t>
            </a:r>
            <a:r>
              <a:rPr lang="en-US" sz="2400" b="1" dirty="0" err="1">
                <a:solidFill>
                  <a:srgbClr val="000000"/>
                </a:solidFill>
                <a:latin typeface="Times New Roman" pitchFamily="18" charset="0"/>
                <a:cs typeface="Times New Roman" pitchFamily="18" charset="0"/>
              </a:rPr>
              <a:t>Sơn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chị</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đều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những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đứa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sống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giàu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tình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thương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tốt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bụng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trong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yêu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giàu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lòng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trắc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ẩn</a:t>
            </a:r>
            <a:r>
              <a:rPr lang="en-US" sz="2400" b="1"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0" name="Rounded Rectangle 10"/>
          <p:cNvSpPr>
            <a:spLocks noChangeArrowheads="1"/>
          </p:cNvSpPr>
          <p:nvPr/>
        </p:nvSpPr>
        <p:spPr bwMode="auto">
          <a:xfrm>
            <a:off x="543717" y="2339974"/>
            <a:ext cx="11091863" cy="278924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34963" y="330200"/>
            <a:ext cx="11509375" cy="63150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a:extLst/>
          </p:cNvPr>
          <p:cNvSpPr txBox="1"/>
          <p:nvPr/>
        </p:nvSpPr>
        <p:spPr>
          <a:xfrm>
            <a:off x="421481" y="330200"/>
            <a:ext cx="11336338" cy="6316662"/>
          </a:xfrm>
          <a:prstGeom prst="rect">
            <a:avLst/>
          </a:prstGeom>
          <a:noFill/>
        </p:spPr>
        <p:txBody>
          <a:bodyPr>
            <a:spAutoFit/>
          </a:bodyPr>
          <a:lstStyle/>
          <a:p>
            <a:pPr marL="457200">
              <a:lnSpc>
                <a:spcPct val="107000"/>
              </a:lnSpc>
              <a:spcAft>
                <a:spcPts val="800"/>
              </a:spcAft>
            </a:pP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Thân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đoạn</a:t>
            </a:r>
            <a:r>
              <a:rPr lang="en-US" sz="2400" b="1" dirty="0">
                <a:solidFill>
                  <a:srgbClr val="0D0D0D"/>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marL="457200">
              <a:lnSpc>
                <a:spcPct val="107000"/>
              </a:lnSpc>
              <a:spcAft>
                <a:spcPts val="800"/>
              </a:spcAft>
            </a:pP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Ấn</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tượng</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về</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cảm</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xúc</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của</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Sơn</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vào</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buổi</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sáng</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chớm</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đông</a:t>
            </a:r>
            <a:r>
              <a:rPr lang="en-US" sz="2400" b="1" dirty="0">
                <a:solidFill>
                  <a:srgbClr val="0D0D0D"/>
                </a:solidFill>
                <a:latin typeface="Times New Roman" pitchFamily="18" charset="0"/>
                <a:ea typeface="MS Mincho" pitchFamily="49" charset="-128"/>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nhận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đổi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bước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mùa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đông</a:t>
            </a:r>
            <a:r>
              <a:rPr lang="en-US" sz="2400" dirty="0">
                <a:solidFill>
                  <a:srgbClr val="000000"/>
                </a:solidFill>
                <a:latin typeface="Times New Roman" pitchFamily="18" charset="0"/>
                <a:cs typeface="Times New Roman" pitchFamily="18" charset="0"/>
              </a:rPr>
              <a:t>. </a:t>
            </a:r>
            <a:r>
              <a:rPr lang="en-US" sz="2400" b="1" dirty="0" err="1">
                <a:solidFill>
                  <a:srgbClr val="0D0D0D"/>
                </a:solidFill>
                <a:latin typeface="Times New Roman" pitchFamily="18" charset="0"/>
                <a:ea typeface="MS Mincho" pitchFamily="49" charset="-128"/>
              </a:rPr>
              <a:t>Cảm</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xúc</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của</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Sơn</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khi</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vú</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nhắc</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đến</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chuyện</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chiếc</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áo</a:t>
            </a:r>
            <a:r>
              <a:rPr lang="en-US" sz="2400" b="1" dirty="0">
                <a:solidFill>
                  <a:srgbClr val="0D0D0D"/>
                </a:solidFill>
                <a:latin typeface="Times New Roman" pitchFamily="18" charset="0"/>
                <a:ea typeface="MS Mincho" pitchFamily="49" charset="-128"/>
              </a:rPr>
              <a:t> </a:t>
            </a:r>
            <a:r>
              <a:rPr lang="en-US" sz="2400" b="1" dirty="0" err="1">
                <a:solidFill>
                  <a:srgbClr val="0D0D0D"/>
                </a:solidFill>
                <a:latin typeface="Times New Roman" pitchFamily="18" charset="0"/>
                <a:ea typeface="MS Mincho" pitchFamily="49" charset="-128"/>
              </a:rPr>
              <a:t>bông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mẹ</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rơm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rớm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nước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mắt</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457200">
              <a:lnSpc>
                <a:spcPct val="107000"/>
              </a:lnSpc>
              <a:spcAft>
                <a:spcPts val="800"/>
              </a:spcAft>
            </a:pP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cậu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ngoan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ngoãn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giàu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tế</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quan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sát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nhận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thân</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457200" algn="just">
              <a:lnSpc>
                <a:spcPct val="107000"/>
              </a:lnSpc>
              <a:spcAft>
                <a:spcPts val="800"/>
              </a:spcAft>
            </a:pP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Ấn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tượng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về</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thái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độ</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hành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động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của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Sơn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với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các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bạn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nhỏ</a:t>
            </a:r>
            <a:r>
              <a:rPr lang="en-US" sz="2400" b="1"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457200" algn="just">
              <a:lnSpc>
                <a:spcPct val="107000"/>
              </a:lnSpc>
              <a:spcAft>
                <a:spcPts val="800"/>
              </a:spcAft>
            </a:pPr>
            <a:r>
              <a:rPr lang="en-US" sz="2400" dirty="0">
                <a:solidFill>
                  <a:srgbClr val="000000"/>
                </a:solidFill>
                <a:latin typeface="Times New Roman" pitchFamily="18" charset="0"/>
                <a:cs typeface="Times New Roman" pitchFamily="18" charset="0"/>
              </a:rPr>
              <a:t> + +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vẫn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đùa</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marL="457200" algn="just">
              <a:lnSpc>
                <a:spcPct val="107000"/>
              </a:lnSpc>
              <a:spcAft>
                <a:spcPts val="800"/>
              </a:spcAft>
            </a:pPr>
            <a:r>
              <a:rPr lang="en-US" sz="2400" dirty="0">
                <a:solidFill>
                  <a:srgbClr val="000000"/>
                </a:solidFill>
                <a:latin typeface="Times New Roman" pitchFamily="18" charset="0"/>
                <a:cs typeface="Times New Roman" pitchFamily="18" charset="0"/>
              </a:rPr>
              <a:t>+ +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a:t>
            </a:r>
            <a:r>
              <a:rPr lang="en-US" sz="2400" i="1" dirty="0" err="1">
                <a:solidFill>
                  <a:srgbClr val="000000"/>
                </a:solidFill>
                <a:latin typeface="Times New Roman" pitchFamily="18" charset="0"/>
                <a:cs typeface="Times New Roman" pitchFamily="18" charset="0"/>
              </a:rPr>
              <a:t>động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lòng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thương</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“ý </a:t>
            </a:r>
            <a:r>
              <a:rPr lang="en-US" sz="2400" i="1" dirty="0" err="1">
                <a:solidFill>
                  <a:srgbClr val="000000"/>
                </a:solidFill>
                <a:latin typeface="Times New Roman" pitchFamily="18" charset="0"/>
                <a:cs typeface="Times New Roman" pitchFamily="18" charset="0"/>
              </a:rPr>
              <a:t>nghĩ</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tốt</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thoảng</a:t>
            </a:r>
            <a:r>
              <a:rPr lang="en-US" sz="2400" i="1" dirty="0">
                <a:solidFill>
                  <a:srgbClr val="000000"/>
                </a:solidFill>
                <a:latin typeface="Times New Roman" pitchFamily="18" charset="0"/>
                <a:cs typeface="Times New Roman" pitchFamily="18" charset="0"/>
              </a:rPr>
              <a:t> qua”… </a:t>
            </a:r>
            <a:r>
              <a:rPr lang="en-US" sz="2400" i="1" dirty="0" err="1">
                <a:solidFill>
                  <a:srgbClr val="000000"/>
                </a:solidFill>
                <a:latin typeface="Times New Roman" pitchFamily="18" charset="0"/>
                <a:cs typeface="Times New Roman" pitchFamily="18" charset="0"/>
              </a:rPr>
              <a:t>Sơn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đã</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nói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thầm</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với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chị</a:t>
            </a:r>
            <a:r>
              <a:rPr lang="en-US" sz="2400" i="1" dirty="0">
                <a:solidFill>
                  <a:srgbClr val="000000"/>
                </a:solidFill>
                <a:latin typeface="Times New Roman" pitchFamily="18" charset="0"/>
                <a:cs typeface="Times New Roman" pitchFamily="18" charset="0"/>
              </a:rPr>
              <a:t> Lan </a:t>
            </a:r>
            <a:r>
              <a:rPr lang="en-US" sz="2400" i="1" dirty="0" err="1">
                <a:solidFill>
                  <a:srgbClr val="000000"/>
                </a:solidFill>
                <a:latin typeface="Times New Roman" pitchFamily="18" charset="0"/>
                <a:cs typeface="Times New Roman" pitchFamily="18" charset="0"/>
              </a:rPr>
              <a:t>về</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lấy</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chiếc</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áo</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bông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cũ</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của</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em</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Duyên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đem</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cho</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cái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Hiên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mặc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mùa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thổi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endParaRPr lang="en-US" sz="2400" dirty="0">
              <a:latin typeface="Times New Roman" pitchFamily="18" charset="0"/>
              <a:cs typeface="Times New Roman" pitchFamily="18" charset="0"/>
            </a:endParaRPr>
          </a:p>
          <a:p>
            <a:pPr marL="457200">
              <a:lnSpc>
                <a:spcPct val="107000"/>
              </a:lnSpc>
              <a:spcAft>
                <a:spcPts val="800"/>
              </a:spcAft>
            </a:pPr>
            <a:r>
              <a:rPr lang="en-US" sz="2400" b="1" dirty="0" err="1">
                <a:solidFill>
                  <a:srgbClr val="000000"/>
                </a:solidFill>
                <a:latin typeface="Times New Roman" pitchFamily="18" charset="0"/>
                <a:cs typeface="Times New Roman" pitchFamily="18" charset="0"/>
              </a:rPr>
              <a:t>Sơn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chị</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đều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những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đứa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sống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giàu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tình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thương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tốt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bụng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trong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yêu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giàu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lòng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trắc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ẩn</a:t>
            </a:r>
            <a:r>
              <a:rPr lang="en-US" sz="2400" b="1"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457200">
              <a:lnSpc>
                <a:spcPct val="107000"/>
              </a:lnSpc>
              <a:spcAft>
                <a:spcPts val="800"/>
              </a:spcAft>
            </a:pP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11968" y="1028700"/>
            <a:ext cx="11155363" cy="47863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511968" y="1290638"/>
            <a:ext cx="11155363" cy="4033837"/>
          </a:xfrm>
          <a:prstGeom prst="rect">
            <a:avLst/>
          </a:prstGeom>
          <a:noFill/>
        </p:spPr>
        <p:txBody>
          <a:bodyPr>
            <a:spAutoFit/>
          </a:bodyPr>
          <a:lstStyle/>
          <a:p>
            <a:pPr>
              <a:lnSpc>
                <a:spcPct val="107000"/>
              </a:lnSpc>
              <a:spcAft>
                <a:spcPts val="800"/>
              </a:spcAft>
            </a:pPr>
            <a:r>
              <a:rPr lang="en-US" sz="2400" dirty="0">
                <a:solidFill>
                  <a:srgbClr val="000000"/>
                </a:solidFill>
                <a:latin typeface="Times New Roman" pitchFamily="18" charset="0"/>
                <a:cs typeface="Times New Roman" pitchFamily="18" charset="0"/>
              </a:rPr>
              <a:t>+ + </a:t>
            </a:r>
            <a:r>
              <a:rPr lang="pt-BR" sz="2400" dirty="0">
                <a:solidFill>
                  <a:srgbClr val="000000"/>
                </a:solidFill>
                <a:latin typeface="Times New Roman" pitchFamily="18" charset="0"/>
                <a:cs typeface="Times New Roman" pitchFamily="18" charset="0"/>
              </a:rPr>
              <a:t>Khi cùng chị Lan mang chiếc áo bông cũ cho Hiên,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mình</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a:t>
            </a:r>
            <a:r>
              <a:rPr lang="en-US" sz="2400" i="1" dirty="0" err="1">
                <a:solidFill>
                  <a:srgbClr val="000000"/>
                </a:solidFill>
                <a:latin typeface="Times New Roman" pitchFamily="18" charset="0"/>
                <a:cs typeface="Times New Roman" pitchFamily="18" charset="0"/>
              </a:rPr>
              <a:t>ấm</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áp</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vui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vui</a:t>
            </a:r>
            <a:r>
              <a:rPr lang="en-US" sz="2400" i="1"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đứng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lặng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chờ</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chị</a:t>
            </a:r>
            <a:r>
              <a:rPr lang="en-US" sz="2400" dirty="0">
                <a:solidFill>
                  <a:srgbClr val="000000"/>
                </a:solidFill>
                <a:latin typeface="Times New Roman" pitchFamily="18" charset="0"/>
                <a:cs typeface="Times New Roman" pitchFamily="18" charset="0"/>
              </a:rPr>
              <a:t> Lan </a:t>
            </a:r>
            <a:r>
              <a:rPr lang="en-US" sz="2400" dirty="0" err="1">
                <a:solidFill>
                  <a:srgbClr val="000000"/>
                </a:solidFill>
                <a:latin typeface="Times New Roman" pitchFamily="18" charset="0"/>
                <a:cs typeface="Times New Roman" pitchFamily="18" charset="0"/>
              </a:rPr>
              <a:t>chạy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áo</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nSpc>
                <a:spcPct val="107000"/>
              </a:lnSpc>
              <a:spcAft>
                <a:spcPts val="800"/>
              </a:spcAft>
            </a:pPr>
            <a:r>
              <a:rPr lang="en-US" sz="2400" b="1" dirty="0">
                <a:solidFill>
                  <a:srgbClr val="000000"/>
                </a:solidFill>
                <a:latin typeface="Times New Roman" pitchFamily="18" charset="0"/>
                <a:cs typeface="Times New Roman" pitchFamily="18" charset="0"/>
              </a:rPr>
              <a:t>Ý </a:t>
            </a:r>
            <a:r>
              <a:rPr lang="en-US" sz="2400" b="1" dirty="0" err="1">
                <a:solidFill>
                  <a:srgbClr val="000000"/>
                </a:solidFill>
                <a:latin typeface="Times New Roman" pitchFamily="18" charset="0"/>
                <a:cs typeface="Times New Roman" pitchFamily="18" charset="0"/>
              </a:rPr>
              <a:t>nghĩ</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hành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động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cho</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bạn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áo</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ấm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hành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động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thể</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hiện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yêu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thương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vô</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tư</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trong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của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những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đứa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trẻ</a:t>
            </a:r>
            <a:r>
              <a:rPr lang="en-US" sz="2400" b="1"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nSpc>
                <a:spcPct val="107000"/>
              </a:lnSpc>
              <a:spcAft>
                <a:spcPts val="800"/>
              </a:spcAft>
            </a:pP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nSpc>
                <a:spcPct val="107000"/>
              </a:lnSpc>
              <a:spcAft>
                <a:spcPts val="800"/>
              </a:spcAft>
            </a:pP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đòi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bớt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Sơn</a:t>
            </a:r>
            <a:r>
              <a:rPr lang="en-US" sz="2400" dirty="0">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hồn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ngây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đứa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trẻ</a:t>
            </a:r>
            <a:r>
              <a:rPr lang="en-US" sz="2400" dirty="0">
                <a:solidFill>
                  <a:srgbClr val="000000"/>
                </a:solidFill>
                <a:latin typeface="Times New Roman" pitchFamily="18" charset="0"/>
                <a:cs typeface="Times New Roman" pitchFamily="18" charset="0"/>
              </a:rPr>
              <a:t> .  </a:t>
            </a:r>
            <a:endParaRPr lang="en-US" sz="2400" dirty="0">
              <a:latin typeface="Times New Roman" pitchFamily="18" charset="0"/>
              <a:cs typeface="Times New Roman" pitchFamily="18" charset="0"/>
            </a:endParaRPr>
          </a:p>
          <a:p>
            <a:pPr>
              <a:lnSpc>
                <a:spcPct val="107000"/>
              </a:lnSpc>
              <a:spcAft>
                <a:spcPts val="800"/>
              </a:spcAft>
            </a:pP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Kết</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đoạn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Đánh</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giá</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khái</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quát</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về</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nhân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vật</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Sơn</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và</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cảm</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nghĩ</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của</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em</a:t>
            </a:r>
            <a:r>
              <a:rPr lang="en-US" sz="2400" dirty="0">
                <a:solidFill>
                  <a:srgbClr val="0D0D0D"/>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84200" y="620713"/>
            <a:ext cx="3673475"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27843" y="1506538"/>
            <a:ext cx="11123613" cy="45862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393700" y="669925"/>
            <a:ext cx="6092825" cy="460375"/>
          </a:xfrm>
          <a:prstGeom prst="rect">
            <a:avLst/>
          </a:prstGeom>
          <a:noFill/>
          <a:ln w="9525">
            <a:noFill/>
            <a:miter lim="800000"/>
            <a:headEnd/>
            <a:tailEnd/>
          </a:ln>
        </p:spPr>
        <p:txBody>
          <a:bodyPr>
            <a:spAutoFit/>
          </a:bodyPr>
          <a:lstStyle/>
          <a:p>
            <a:pPr marL="457200">
              <a:lnSpc>
                <a:spcPct val="107000"/>
              </a:lnSpc>
              <a:spcAft>
                <a:spcPts val="800"/>
              </a:spcAft>
            </a:pPr>
            <a:r>
              <a:rPr lang="en-US" sz="2400" b="1" dirty="0">
                <a:solidFill>
                  <a:srgbClr val="0D0D0D"/>
                </a:solidFill>
                <a:latin typeface="Times New Roman" pitchFamily="18" charset="0"/>
                <a:cs typeface="Times New Roman" pitchFamily="18" charset="0"/>
              </a:rPr>
              <a:t>b. </a:t>
            </a:r>
            <a:r>
              <a:rPr lang="en-US" sz="2400" b="1" dirty="0" err="1">
                <a:solidFill>
                  <a:srgbClr val="0D0D0D"/>
                </a:solidFill>
                <a:latin typeface="Times New Roman" pitchFamily="18" charset="0"/>
                <a:cs typeface="Times New Roman" pitchFamily="18" charset="0"/>
              </a:rPr>
              <a:t>Đoạn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văn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tham</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khảo</a:t>
            </a:r>
            <a:endParaRPr lang="en-US" sz="2400" dirty="0">
              <a:latin typeface="Times New Roman" pitchFamily="18" charset="0"/>
              <a:cs typeface="Times New Roman" pitchFamily="18" charset="0"/>
            </a:endParaRPr>
          </a:p>
        </p:txBody>
      </p:sp>
      <p:sp>
        <p:nvSpPr>
          <p:cNvPr id="7" name="TextBox 6"/>
          <p:cNvSpPr txBox="1">
            <a:spLocks noChangeArrowheads="1"/>
          </p:cNvSpPr>
          <p:nvPr/>
        </p:nvSpPr>
        <p:spPr bwMode="auto">
          <a:xfrm>
            <a:off x="667543" y="1792288"/>
            <a:ext cx="10844213" cy="3784600"/>
          </a:xfrm>
          <a:prstGeom prst="rect">
            <a:avLst/>
          </a:prstGeom>
          <a:noFill/>
          <a:ln w="9525">
            <a:noFill/>
            <a:miter lim="800000"/>
            <a:headEnd/>
            <a:tailEnd/>
          </a:ln>
        </p:spPr>
        <p:txBody>
          <a:bodyPr>
            <a:spAutoFit/>
          </a:bodyPr>
          <a:lstStyle/>
          <a:p>
            <a:r>
              <a:rPr lang="en-US" sz="2400" dirty="0" err="1">
                <a:solidFill>
                  <a:srgbClr val="0D0D0D"/>
                </a:solidFill>
                <a:latin typeface="Times New Roman" pitchFamily="18" charset="0"/>
                <a:ea typeface="MS Mincho" pitchFamily="49" charset="-128"/>
              </a:rPr>
              <a:t>Gấp</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lại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truyện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ngắn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Gió</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lạnh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đầu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mùa</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a:t>
            </a:r>
            <a:r>
              <a:rPr lang="en-US" sz="2400" dirty="0" err="1">
                <a:latin typeface="Times New Roman" pitchFamily="18" charset="0"/>
                <a:cs typeface="Times New Roman" pitchFamily="18" charset="0"/>
              </a:rPr>
              <a:t>Thạch</a:t>
            </a:r>
            <a:r>
              <a:rPr lang="en-US" sz="2400" dirty="0">
                <a:latin typeface="Times New Roman" pitchFamily="18" charset="0"/>
                <a:cs typeface="Times New Roman" pitchFamily="18" charset="0"/>
              </a:rPr>
              <a:t> Lam, </a:t>
            </a:r>
            <a:r>
              <a:rPr lang="en-US" sz="2400" dirty="0" err="1">
                <a:latin typeface="Times New Roman" pitchFamily="18" charset="0"/>
                <a:cs typeface="Times New Roman" pitchFamily="18" charset="0"/>
              </a:rPr>
              <a:t>lòng</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bâng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khuâng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nhớ</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giàu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tình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thương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trong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yêu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giàu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lòng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trắc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ẩn</a:t>
            </a:r>
            <a:r>
              <a:rPr lang="en-US" sz="2400" b="1" dirty="0">
                <a:solidFill>
                  <a:srgbClr val="000000"/>
                </a:solidFill>
                <a:latin typeface="Times New Roman" pitchFamily="18" charset="0"/>
                <a:cs typeface="Times New Roman" pitchFamily="18" charset="0"/>
              </a:rPr>
              <a:t> (1). </a:t>
            </a:r>
            <a:r>
              <a:rPr lang="en-US" sz="2400" dirty="0" err="1">
                <a:solidFill>
                  <a:srgbClr val="000000"/>
                </a:solidFill>
                <a:latin typeface="Times New Roman" pitchFamily="18" charset="0"/>
                <a:cs typeface="Times New Roman" pitchFamily="18" charset="0"/>
              </a:rPr>
              <a:t>Mở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a:t>
            </a:r>
            <a:r>
              <a:rPr lang="en-US" sz="2400" dirty="0" err="1">
                <a:solidFill>
                  <a:srgbClr val="0D0D0D"/>
                </a:solidFill>
                <a:latin typeface="Times New Roman" pitchFamily="18" charset="0"/>
                <a:ea typeface="MS Mincho" pitchFamily="49" charset="-128"/>
              </a:rPr>
              <a:t>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tượng</a:t>
            </a:r>
            <a:r>
              <a:rPr lang="en-US" sz="2400" b="1"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về</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Sơn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vào</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buổi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sáng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chớm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đông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cậu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bé</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tinh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tế</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nhận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ra</a:t>
            </a:r>
            <a:r>
              <a:rPr lang="en-US" sz="2400" b="1" dirty="0">
                <a:solidFill>
                  <a:srgbClr val="0D0D0D"/>
                </a:solidFill>
                <a:latin typeface="Times New Roman" pitchFamily="18" charset="0"/>
                <a:ea typeface="MS Mincho" pitchFamily="49" charset="-128"/>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đổi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bước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mùa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đông</a:t>
            </a:r>
            <a:r>
              <a:rPr lang="en-US" sz="2400" dirty="0">
                <a:solidFill>
                  <a:srgbClr val="000000"/>
                </a:solidFill>
                <a:latin typeface="Times New Roman" pitchFamily="18" charset="0"/>
                <a:cs typeface="Times New Roman" pitchFamily="18" charset="0"/>
              </a:rPr>
              <a:t> (2). </a:t>
            </a:r>
            <a:r>
              <a:rPr lang="en-US" sz="2400" dirty="0" err="1">
                <a:solidFill>
                  <a:srgbClr val="000000"/>
                </a:solidFill>
                <a:latin typeface="Times New Roman" pitchFamily="18" charset="0"/>
                <a:cs typeface="Times New Roman" pitchFamily="18" charset="0"/>
              </a:rPr>
              <a:t>Rồi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vú</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nhắc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chiếc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nhớ</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Duyên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quá</a:t>
            </a:r>
            <a:r>
              <a:rPr lang="en-US" sz="2400" dirty="0">
                <a:solidFill>
                  <a:srgbClr val="000000"/>
                </a:solidFill>
                <a:latin typeface="Times New Roman" pitchFamily="18" charset="0"/>
                <a:cs typeface="Times New Roman" pitchFamily="18" charset="0"/>
              </a:rPr>
              <a:t> ,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mẹ</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rơm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rớm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nước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mắt</a:t>
            </a:r>
            <a:r>
              <a:rPr lang="en-US" sz="2400" dirty="0">
                <a:solidFill>
                  <a:srgbClr val="000000"/>
                </a:solidFill>
                <a:latin typeface="Times New Roman" pitchFamily="18" charset="0"/>
                <a:cs typeface="Times New Roman" pitchFamily="18" charset="0"/>
              </a:rPr>
              <a:t> (3).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nói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tuy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còn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nhỏ</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cậu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ngoan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ngoãn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giàu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tế</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quan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sát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nhận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thân</a:t>
            </a:r>
            <a:r>
              <a:rPr lang="en-US" sz="2400" dirty="0">
                <a:solidFill>
                  <a:srgbClr val="000000"/>
                </a:solidFill>
                <a:latin typeface="Times New Roman" pitchFamily="18" charset="0"/>
                <a:cs typeface="Times New Roman" pitchFamily="18" charset="0"/>
              </a:rPr>
              <a:t> (4). </a:t>
            </a:r>
            <a:r>
              <a:rPr lang="en-US" sz="2400" dirty="0" err="1">
                <a:solidFill>
                  <a:srgbClr val="000000"/>
                </a:solidFill>
                <a:latin typeface="Times New Roman" pitchFamily="18" charset="0"/>
                <a:cs typeface="Times New Roman" pitchFamily="18" charset="0"/>
              </a:rPr>
              <a:t>Rồi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cùng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nghèo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ngoài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xóm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khỏi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xót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nhìn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mặc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rách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rưới</a:t>
            </a:r>
            <a:r>
              <a:rPr lang="en-US" sz="2400" dirty="0">
                <a:solidFill>
                  <a:srgbClr val="000000"/>
                </a:solidFill>
                <a:latin typeface="Times New Roman" pitchFamily="18" charset="0"/>
                <a:cs typeface="Times New Roman" pitchFamily="18" charset="0"/>
              </a:rPr>
              <a:t>, da </a:t>
            </a:r>
            <a:r>
              <a:rPr lang="en-US" sz="2400" dirty="0" err="1">
                <a:solidFill>
                  <a:srgbClr val="000000"/>
                </a:solidFill>
                <a:latin typeface="Times New Roman" pitchFamily="18" charset="0"/>
                <a:cs typeface="Times New Roman" pitchFamily="18" charset="0"/>
              </a:rPr>
              <a:t>tím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dưới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mùa</a:t>
            </a:r>
            <a:r>
              <a:rPr lang="en-US" sz="2400" dirty="0">
                <a:solidFill>
                  <a:srgbClr val="000000"/>
                </a:solidFill>
                <a:latin typeface="Times New Roman" pitchFamily="18" charset="0"/>
                <a:cs typeface="Times New Roman" pitchFamily="18" charset="0"/>
              </a:rPr>
              <a:t> (5). </a:t>
            </a:r>
            <a:endParaRPr lang="en-US"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28613" y="511175"/>
            <a:ext cx="11522075" cy="59944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05618" y="714375"/>
            <a:ext cx="11168063" cy="5632450"/>
          </a:xfrm>
          <a:prstGeom prst="rect">
            <a:avLst/>
          </a:prstGeom>
          <a:noFill/>
          <a:ln w="9525">
            <a:noFill/>
            <a:miter lim="800000"/>
            <a:headEnd/>
            <a:tailEnd/>
          </a:ln>
        </p:spPr>
        <p:txBody>
          <a:bodyPr>
            <a:spAutoFit/>
          </a:bodyPr>
          <a:lstStyle/>
          <a:p>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vẫn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đùa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nhận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nhất</a:t>
            </a:r>
            <a:r>
              <a:rPr lang="en-US" sz="2400" dirty="0">
                <a:solidFill>
                  <a:srgbClr val="000000"/>
                </a:solidFill>
                <a:latin typeface="Times New Roman" pitchFamily="18" charset="0"/>
                <a:cs typeface="Times New Roman" pitchFamily="18" charset="0"/>
              </a:rPr>
              <a:t> (6).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a:t>
            </a:r>
            <a:r>
              <a:rPr lang="en-US" sz="2400" i="1" dirty="0" err="1">
                <a:solidFill>
                  <a:srgbClr val="000000"/>
                </a:solidFill>
                <a:latin typeface="Times New Roman" pitchFamily="18" charset="0"/>
                <a:cs typeface="Times New Roman" pitchFamily="18" charset="0"/>
              </a:rPr>
              <a:t>động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lòng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thương</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“ý </a:t>
            </a:r>
            <a:r>
              <a:rPr lang="en-US" sz="2400" i="1" dirty="0" err="1">
                <a:solidFill>
                  <a:srgbClr val="000000"/>
                </a:solidFill>
                <a:latin typeface="Times New Roman" pitchFamily="18" charset="0"/>
                <a:cs typeface="Times New Roman" pitchFamily="18" charset="0"/>
              </a:rPr>
              <a:t>nghĩ</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tốt</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thoảng</a:t>
            </a:r>
            <a:r>
              <a:rPr lang="en-US" sz="2400" i="1" dirty="0">
                <a:solidFill>
                  <a:srgbClr val="000000"/>
                </a:solidFill>
                <a:latin typeface="Times New Roman" pitchFamily="18" charset="0"/>
                <a:cs typeface="Times New Roman" pitchFamily="18" charset="0"/>
              </a:rPr>
              <a:t> qua”… “</a:t>
            </a:r>
            <a:r>
              <a:rPr lang="en-US" sz="2400" i="1" dirty="0" err="1">
                <a:solidFill>
                  <a:srgbClr val="000000"/>
                </a:solidFill>
                <a:latin typeface="Times New Roman" pitchFamily="18" charset="0"/>
                <a:cs typeface="Times New Roman" pitchFamily="18" charset="0"/>
              </a:rPr>
              <a:t>Sơn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đã</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nói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thầm</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với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chị</a:t>
            </a:r>
            <a:r>
              <a:rPr lang="en-US" sz="2400" i="1" dirty="0">
                <a:solidFill>
                  <a:srgbClr val="000000"/>
                </a:solidFill>
                <a:latin typeface="Times New Roman" pitchFamily="18" charset="0"/>
                <a:cs typeface="Times New Roman" pitchFamily="18" charset="0"/>
              </a:rPr>
              <a:t> Lan </a:t>
            </a:r>
            <a:r>
              <a:rPr lang="en-US" sz="2400" i="1" dirty="0" err="1">
                <a:solidFill>
                  <a:srgbClr val="000000"/>
                </a:solidFill>
                <a:latin typeface="Times New Roman" pitchFamily="18" charset="0"/>
                <a:cs typeface="Times New Roman" pitchFamily="18" charset="0"/>
              </a:rPr>
              <a:t>về</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lấy</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chiếc</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áo</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bông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cũ</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của</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em</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Duyên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đem</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cho</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cái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Hiên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mặc</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mùa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tràn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(7). </a:t>
            </a:r>
            <a:r>
              <a:rPr lang="en-US" sz="2400" b="1" dirty="0" err="1">
                <a:solidFill>
                  <a:srgbClr val="000000"/>
                </a:solidFill>
                <a:latin typeface="Times New Roman" pitchFamily="18" charset="0"/>
                <a:cs typeface="Times New Roman" pitchFamily="18" charset="0"/>
              </a:rPr>
              <a:t>Sơn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chị</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đều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những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đứa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sống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giàu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tình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thương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tốt</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bụng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trong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đáng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yêu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giàu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lòng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trắc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ẩn</a:t>
            </a:r>
            <a:r>
              <a:rPr lang="en-US" sz="2400" b="1" dirty="0">
                <a:solidFill>
                  <a:srgbClr val="000000"/>
                </a:solidFill>
                <a:latin typeface="Times New Roman" pitchFamily="18" charset="0"/>
                <a:cs typeface="Times New Roman" pitchFamily="18" charset="0"/>
              </a:rPr>
              <a:t> (7). </a:t>
            </a:r>
            <a:r>
              <a:rPr lang="en-US" sz="2400" dirty="0" err="1">
                <a:solidFill>
                  <a:srgbClr val="000000"/>
                </a:solidFill>
                <a:latin typeface="Times New Roman" pitchFamily="18" charset="0"/>
                <a:cs typeface="Times New Roman" pitchFamily="18" charset="0"/>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mình</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a:t>
            </a:r>
            <a:r>
              <a:rPr lang="en-US" sz="2400" i="1" dirty="0" err="1">
                <a:solidFill>
                  <a:srgbClr val="000000"/>
                </a:solidFill>
                <a:latin typeface="Times New Roman" pitchFamily="18" charset="0"/>
                <a:cs typeface="Times New Roman" pitchFamily="18" charset="0"/>
              </a:rPr>
              <a:t>ấm</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áp</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vui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vui</a:t>
            </a:r>
            <a:r>
              <a:rPr lang="en-US" sz="2400" i="1"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đứng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lặng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chờ</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chị</a:t>
            </a:r>
            <a:r>
              <a:rPr lang="en-US" sz="2400" dirty="0">
                <a:solidFill>
                  <a:srgbClr val="000000"/>
                </a:solidFill>
                <a:latin typeface="Times New Roman" pitchFamily="18" charset="0"/>
                <a:cs typeface="Times New Roman" pitchFamily="18" charset="0"/>
              </a:rPr>
              <a:t> Lan </a:t>
            </a:r>
            <a:r>
              <a:rPr lang="en-US" sz="2400" dirty="0" err="1">
                <a:solidFill>
                  <a:srgbClr val="000000"/>
                </a:solidFill>
                <a:latin typeface="Times New Roman" pitchFamily="18" charset="0"/>
                <a:cs typeface="Times New Roman" pitchFamily="18" charset="0"/>
              </a:rPr>
              <a:t>chạy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áo</a:t>
            </a:r>
            <a:r>
              <a:rPr lang="en-US" sz="2400" dirty="0">
                <a:solidFill>
                  <a:srgbClr val="000000"/>
                </a:solidFill>
                <a:latin typeface="Times New Roman" pitchFamily="18" charset="0"/>
                <a:cs typeface="Times New Roman" pitchFamily="18" charset="0"/>
              </a:rPr>
              <a:t> (8).  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ấm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trẻ</a:t>
            </a:r>
            <a:r>
              <a:rPr lang="en-US" sz="2400" dirty="0">
                <a:latin typeface="Times New Roman" pitchFamily="18" charset="0"/>
                <a:cs typeface="Times New Roman" pitchFamily="18" charset="0"/>
              </a:rPr>
              <a:t> (9).</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Nét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đòi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a:t>
            </a:r>
            <a:r>
              <a:rPr lang="en-US" sz="2400" dirty="0">
                <a:latin typeface="Times New Roman" pitchFamily="18" charset="0"/>
                <a:cs typeface="Times New Roman" pitchFamily="18" charset="0"/>
              </a:rPr>
              <a:t> (10). Hai </a:t>
            </a:r>
            <a:r>
              <a:rPr lang="en-US" sz="2400" dirty="0" err="1">
                <a:latin typeface="Times New Roman" pitchFamily="18" charset="0"/>
                <a:cs typeface="Times New Roman" pitchFamily="18" charset="0"/>
              </a:rPr>
              <a:t>chị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 (11). </a:t>
            </a:r>
            <a:r>
              <a:rPr lang="en-US" sz="2400" dirty="0" err="1">
                <a:latin typeface="Times New Roman" pitchFamily="18" charset="0"/>
                <a:cs typeface="Times New Roman" pitchFamily="18" charset="0"/>
              </a:rPr>
              <a:t>Khép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con (12).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chi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giàu</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Thạch</a:t>
            </a:r>
            <a:r>
              <a:rPr lang="en-US" sz="2400" dirty="0">
                <a:latin typeface="Times New Roman" pitchFamily="18" charset="0"/>
                <a:cs typeface="Times New Roman" pitchFamily="18" charset="0"/>
              </a:rPr>
              <a:t> Lam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ca </a:t>
            </a:r>
            <a:r>
              <a:rPr lang="en-US" sz="2400" dirty="0" err="1">
                <a:latin typeface="Times New Roman" pitchFamily="18" charset="0"/>
                <a:cs typeface="Times New Roman" pitchFamily="18" charset="0"/>
              </a:rPr>
              <a:t>ngợi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Sơn</a:t>
            </a:r>
            <a:r>
              <a:rPr lang="en-US" sz="2400" dirty="0">
                <a:latin typeface="Times New Roman" pitchFamily="18" charset="0"/>
                <a:cs typeface="Times New Roman" pitchFamily="18" charset="0"/>
              </a:rPr>
              <a:t> (13). Qua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Thạch</a:t>
            </a:r>
            <a:r>
              <a:rPr lang="en-US" sz="2400" dirty="0">
                <a:latin typeface="Times New Roman" pitchFamily="18" charset="0"/>
                <a:cs typeface="Times New Roman" pitchFamily="18" charset="0"/>
              </a:rPr>
              <a:t> Lam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c</a:t>
            </a:r>
            <a:r>
              <a:rPr lang="en-US" sz="2400" dirty="0">
                <a:solidFill>
                  <a:srgbClr val="0D0D0D"/>
                </a:solidFill>
                <a:latin typeface="Times New Roman" pitchFamily="18" charset="0"/>
                <a:ea typeface="MS Mincho" pitchFamily="49" charset="-128"/>
              </a:rPr>
              <a:t>a </a:t>
            </a:r>
            <a:r>
              <a:rPr lang="en-US" sz="2400" dirty="0" err="1">
                <a:solidFill>
                  <a:srgbClr val="0D0D0D"/>
                </a:solidFill>
                <a:latin typeface="Times New Roman" pitchFamily="18" charset="0"/>
                <a:ea typeface="MS Mincho" pitchFamily="49" charset="-128"/>
              </a:rPr>
              <a:t>ngợi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tình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yêu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thương</a:t>
            </a:r>
            <a:r>
              <a:rPr lang="en-US" sz="2400" dirty="0">
                <a:solidFill>
                  <a:srgbClr val="0D0D0D"/>
                </a:solidFill>
                <a:latin typeface="Times New Roman" pitchFamily="18" charset="0"/>
                <a:ea typeface="MS Mincho" pitchFamily="49" charset="-128"/>
              </a:rPr>
              <a:t> chia </a:t>
            </a:r>
            <a:r>
              <a:rPr lang="en-US" sz="2400" dirty="0" err="1">
                <a:solidFill>
                  <a:srgbClr val="0D0D0D"/>
                </a:solidFill>
                <a:latin typeface="Times New Roman" pitchFamily="18" charset="0"/>
                <a:ea typeface="MS Mincho" pitchFamily="49" charset="-128"/>
              </a:rPr>
              <a:t>sẻ</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ấm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áp</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trong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trẻo</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con </a:t>
            </a:r>
            <a:r>
              <a:rPr lang="en-US" sz="2400" dirty="0" err="1">
                <a:solidFill>
                  <a:srgbClr val="0D0D0D"/>
                </a:solidFill>
                <a:latin typeface="Times New Roman" pitchFamily="18" charset="0"/>
                <a:ea typeface="MS Mincho" pitchFamily="49" charset="-128"/>
              </a:rPr>
              <a:t>người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với</a:t>
            </a:r>
            <a:r>
              <a:rPr lang="en-US" sz="2400" dirty="0">
                <a:solidFill>
                  <a:srgbClr val="0D0D0D"/>
                </a:solidFill>
                <a:latin typeface="Times New Roman" pitchFamily="18" charset="0"/>
                <a:ea typeface="MS Mincho" pitchFamily="49" charset="-128"/>
              </a:rPr>
              <a:t> con </a:t>
            </a:r>
            <a:r>
              <a:rPr lang="en-US" sz="2400" dirty="0" err="1">
                <a:solidFill>
                  <a:srgbClr val="0D0D0D"/>
                </a:solidFill>
                <a:latin typeface="Times New Roman" pitchFamily="18" charset="0"/>
                <a:ea typeface="MS Mincho" pitchFamily="49" charset="-128"/>
              </a:rPr>
              <a:t>người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đặc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biệt</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tình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yêu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thương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vô</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tư</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trẻ</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thơ</a:t>
            </a:r>
            <a:r>
              <a:rPr lang="en-US" sz="2400" dirty="0">
                <a:solidFill>
                  <a:srgbClr val="0D0D0D"/>
                </a:solidFill>
                <a:latin typeface="Times New Roman" pitchFamily="18" charset="0"/>
                <a:ea typeface="MS Mincho" pitchFamily="49" charset="-128"/>
              </a:rPr>
              <a:t> (14).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3"/>
          <p:cNvPicPr>
            <a:picLocks noChangeAspect="1" noChangeArrowheads="1"/>
          </p:cNvPicPr>
          <p:nvPr/>
        </p:nvPicPr>
        <p:blipFill>
          <a:blip r:embed="rId2"/>
          <a:srcRect/>
          <a:stretch>
            <a:fillRect/>
          </a:stretch>
        </p:blipFill>
        <p:spPr bwMode="auto">
          <a:xfrm>
            <a:off x="0" y="1"/>
            <a:ext cx="12192000" cy="6858000"/>
          </a:xfrm>
          <a:prstGeom prst="rect">
            <a:avLst/>
          </a:prstGeom>
          <a:noFill/>
          <a:ln w="9525">
            <a:noFill/>
            <a:miter lim="800000"/>
            <a:headEnd/>
            <a:tailEnd/>
          </a:ln>
        </p:spPr>
      </p:pic>
      <p:sp>
        <p:nvSpPr>
          <p:cNvPr id="78850" name="Rounded Rectangle 12"/>
          <p:cNvSpPr>
            <a:spLocks noChangeArrowheads="1"/>
          </p:cNvSpPr>
          <p:nvPr/>
        </p:nvSpPr>
        <p:spPr bwMode="auto">
          <a:xfrm>
            <a:off x="3536950" y="5110163"/>
            <a:ext cx="6656388" cy="1558925"/>
          </a:xfrm>
          <a:prstGeom prst="roundRect">
            <a:avLst>
              <a:gd name="adj" fmla="val 16667"/>
            </a:avLst>
          </a:prstGeom>
          <a:solidFill>
            <a:srgbClr val="F79646"/>
          </a:solidFill>
          <a:ln w="25400">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eaLnBrk="0" hangingPunct="0">
              <a:spcAft>
                <a:spcPts val="800"/>
              </a:spcAft>
            </a:pPr>
            <a:endParaRPr lang="en-US" altLang="en-US" sz="1400" b="1" dirty="0">
              <a:solidFill>
                <a:srgbClr val="0D0D0D"/>
              </a:solidFill>
              <a:latin typeface="Calibri" pitchFamily="34" charset="0"/>
            </a:endParaRPr>
          </a:p>
          <a:p>
            <a:pPr eaLnBrk="0" hangingPunct="0">
              <a:spcAft>
                <a:spcPts val="800"/>
              </a:spcAft>
            </a:pPr>
            <a:endParaRPr lang="en-US" altLang="en-US" sz="1400" b="1" dirty="0">
              <a:solidFill>
                <a:srgbClr val="0D0D0D"/>
              </a:solidFill>
              <a:latin typeface="Calibri" pitchFamily="34" charset="0"/>
            </a:endParaRPr>
          </a:p>
          <a:p>
            <a:pPr eaLnBrk="0" hangingPunct="0">
              <a:spcAft>
                <a:spcPts val="800"/>
              </a:spcAft>
            </a:pPr>
            <a:r>
              <a:rPr lang="en-US" altLang="en-US" sz="2400" b="1" dirty="0">
                <a:solidFill>
                  <a:srgbClr val="0D0D0D"/>
                </a:solidFill>
                <a:latin typeface="Times New Roman" pitchFamily="18" charset="0"/>
                <a:cs typeface="Times New Roman" pitchFamily="18" charset="0"/>
              </a:rPr>
              <a:t>ÔN TẬP ĐỌC- HIỂU VĂN BẢN</a:t>
            </a:r>
          </a:p>
          <a:p>
            <a:pPr algn="ctr" eaLnBrk="0" hangingPunct="0">
              <a:spcAft>
                <a:spcPts val="800"/>
              </a:spcAft>
            </a:pPr>
            <a:r>
              <a:rPr lang="en-US" altLang="ja-JP" sz="2400" b="1" dirty="0">
                <a:solidFill>
                  <a:srgbClr val="0D0D0D"/>
                </a:solidFill>
                <a:latin typeface="Times New Roman" pitchFamily="18" charset="0"/>
                <a:cs typeface="Times New Roman" pitchFamily="18" charset="0"/>
              </a:rPr>
              <a:t> </a:t>
            </a:r>
            <a:r>
              <a:rPr lang="en-US" altLang="ja-JP" sz="2400" b="1" dirty="0">
                <a:solidFill>
                  <a:srgbClr val="0000FF"/>
                </a:solidFill>
                <a:latin typeface="Times New Roman" pitchFamily="18" charset="0"/>
                <a:cs typeface="Times New Roman" pitchFamily="18" charset="0"/>
              </a:rPr>
              <a:t>CON CHÀO MÀO</a:t>
            </a:r>
          </a:p>
          <a:p>
            <a:pPr algn="ctr" eaLnBrk="0" hangingPunct="0">
              <a:spcAft>
                <a:spcPts val="800"/>
              </a:spcAft>
            </a:pPr>
            <a:r>
              <a:rPr lang="en-US" altLang="ja-JP" sz="2400" b="1" dirty="0">
                <a:solidFill>
                  <a:srgbClr val="0D0D0D"/>
                </a:solidFill>
                <a:latin typeface="Times New Roman" pitchFamily="18" charset="0"/>
                <a:cs typeface="Times New Roman" pitchFamily="18" charset="0"/>
              </a:rPr>
              <a:t>                        </a:t>
            </a:r>
            <a:r>
              <a:rPr lang="en-US" altLang="ja-JP" sz="2400" b="1" i="1" dirty="0">
                <a:solidFill>
                  <a:srgbClr val="0D0D0D"/>
                </a:solidFill>
                <a:latin typeface="Times New Roman" pitchFamily="18" charset="0"/>
                <a:cs typeface="Times New Roman" pitchFamily="18" charset="0"/>
              </a:rPr>
              <a:t>(</a:t>
            </a:r>
            <a:r>
              <a:rPr lang="en-US" altLang="en-US" sz="2400" i="1" dirty="0">
                <a:latin typeface="Times New Roman" pitchFamily="18" charset="0"/>
                <a:cs typeface="Times New Roman" pitchFamily="18" charset="0"/>
              </a:rPr>
              <a:t>Mai </a:t>
            </a:r>
            <a:r>
              <a:rPr lang="en-US" altLang="en-US" sz="2400" i="1" dirty="0" err="1">
                <a:latin typeface="Times New Roman" pitchFamily="18" charset="0"/>
                <a:cs typeface="Times New Roman" pitchFamily="18" charset="0"/>
              </a:rPr>
              <a:t>Văn</a:t>
            </a:r>
            <a:r>
              <a:rPr lang="en-US" altLang="en-US" sz="2400" i="1" dirty="0">
                <a:latin typeface="Times New Roman" pitchFamily="18" charset="0"/>
                <a:cs typeface="Times New Roman" pitchFamily="18" charset="0"/>
              </a:rPr>
              <a:t> </a:t>
            </a:r>
            <a:r>
              <a:rPr lang="en-US" altLang="en-US" sz="2400" i="1" dirty="0" err="1">
                <a:latin typeface="Times New Roman" pitchFamily="18" charset="0"/>
                <a:cs typeface="Times New Roman" pitchFamily="18" charset="0"/>
              </a:rPr>
              <a:t>Phấn</a:t>
            </a:r>
            <a:r>
              <a:rPr lang="en-US" altLang="en-US" sz="2400" i="1" dirty="0">
                <a:latin typeface="Times New Roman" pitchFamily="18" charset="0"/>
                <a:cs typeface="Times New Roman" pitchFamily="18" charset="0"/>
              </a:rPr>
              <a:t>)</a:t>
            </a:r>
            <a:endParaRPr lang="en-US" altLang="ja-JP" sz="2400" b="1" i="1" dirty="0">
              <a:solidFill>
                <a:srgbClr val="0D0D0D"/>
              </a:solidFill>
              <a:latin typeface="Times New Roman" pitchFamily="18" charset="0"/>
              <a:cs typeface="游ゴシック"/>
            </a:endParaRPr>
          </a:p>
          <a:p>
            <a:pPr algn="ctr" eaLnBrk="0" hangingPunct="0">
              <a:spcAft>
                <a:spcPts val="800"/>
              </a:spcAft>
            </a:pPr>
            <a:endParaRPr lang="en-US" altLang="ja-JP" sz="1300" b="1" dirty="0">
              <a:solidFill>
                <a:srgbClr val="0D0D0D"/>
              </a:solidFill>
              <a:latin typeface="MS Mincho" pitchFamily="49" charset="-128"/>
              <a:cs typeface="游ゴシック"/>
            </a:endParaRPr>
          </a:p>
          <a:p>
            <a:pPr algn="ctr" eaLnBrk="0" hangingPunct="0"/>
            <a:endParaRPr lang="en-US"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831975" y="828674"/>
            <a:ext cx="8515349" cy="4129089"/>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79874" name="TextBox 5"/>
          <p:cNvSpPr txBox="1">
            <a:spLocks noChangeArrowheads="1"/>
          </p:cNvSpPr>
          <p:nvPr/>
        </p:nvSpPr>
        <p:spPr bwMode="auto">
          <a:xfrm>
            <a:off x="3265488" y="1089025"/>
            <a:ext cx="6116637" cy="482600"/>
          </a:xfrm>
          <a:prstGeom prst="rect">
            <a:avLst/>
          </a:prstGeom>
          <a:noFill/>
          <a:ln w="9525">
            <a:noFill/>
            <a:miter lim="800000"/>
            <a:headEnd/>
            <a:tailEnd/>
          </a:ln>
        </p:spPr>
        <p:txBody>
          <a:bodyPr>
            <a:spAutoFit/>
          </a:bodyPr>
          <a:lstStyle/>
          <a:p>
            <a:pPr marL="38100">
              <a:lnSpc>
                <a:spcPct val="115000"/>
              </a:lnSpc>
              <a:spcAft>
                <a:spcPts val="1000"/>
              </a:spcAft>
            </a:pPr>
            <a:r>
              <a:rPr lang="en-US" sz="2400" b="1" dirty="0">
                <a:solidFill>
                  <a:srgbClr val="FF0000"/>
                </a:solidFill>
                <a:latin typeface="Times New Roman" pitchFamily="18" charset="0"/>
                <a:cs typeface="Times New Roman" pitchFamily="18" charset="0"/>
              </a:rPr>
              <a:t>I. TÁC GIẢ</a:t>
            </a:r>
            <a:endParaRPr lang="en-US" sz="2400" dirty="0">
              <a:latin typeface="Times New Roman" pitchFamily="18" charset="0"/>
              <a:cs typeface="Times New Roman" pitchFamily="18" charset="0"/>
            </a:endParaRPr>
          </a:p>
        </p:txBody>
      </p:sp>
      <p:sp>
        <p:nvSpPr>
          <p:cNvPr id="79875" name="TextBox 7"/>
          <p:cNvSpPr txBox="1">
            <a:spLocks noChangeArrowheads="1"/>
          </p:cNvSpPr>
          <p:nvPr/>
        </p:nvSpPr>
        <p:spPr bwMode="auto">
          <a:xfrm>
            <a:off x="2167731" y="1571625"/>
            <a:ext cx="7843838" cy="2925032"/>
          </a:xfrm>
          <a:prstGeom prst="rect">
            <a:avLst/>
          </a:prstGeom>
          <a:noFill/>
          <a:ln w="9525">
            <a:noFill/>
            <a:miter lim="800000"/>
            <a:headEnd/>
            <a:tailEnd/>
          </a:ln>
        </p:spPr>
        <p:txBody>
          <a:bodyPr wrap="square">
            <a:spAutoFit/>
          </a:bodyPr>
          <a:lstStyle/>
          <a:p>
            <a:pPr>
              <a:lnSpc>
                <a:spcPct val="107000"/>
              </a:lnSpc>
              <a:spcBef>
                <a:spcPts val="600"/>
              </a:spcBef>
              <a:spcAft>
                <a:spcPts val="600"/>
              </a:spcAft>
            </a:pPr>
            <a:r>
              <a:rPr lang="en-US" sz="2400" dirty="0">
                <a:solidFill>
                  <a:srgbClr val="000000"/>
                </a:solidFill>
                <a:latin typeface="Times New Roman" pitchFamily="18" charset="0"/>
                <a:cs typeface="Times New Roman" pitchFamily="18" charset="0"/>
              </a:rPr>
              <a:t>Mai </a:t>
            </a:r>
            <a:r>
              <a:rPr lang="en-US" sz="2400" dirty="0" err="1">
                <a:solidFill>
                  <a:srgbClr val="000000"/>
                </a:solidFill>
                <a:latin typeface="Times New Roman" pitchFamily="18" charset="0"/>
                <a:cs typeface="Times New Roman" pitchFamily="18" charset="0"/>
              </a:rPr>
              <a:t>Văn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Phấn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sinh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năm</a:t>
            </a:r>
            <a:r>
              <a:rPr lang="en-US" sz="2400" dirty="0">
                <a:solidFill>
                  <a:srgbClr val="000000"/>
                </a:solidFill>
                <a:latin typeface="Times New Roman" pitchFamily="18" charset="0"/>
                <a:cs typeface="Times New Roman" pitchFamily="18" charset="0"/>
              </a:rPr>
              <a:t> 1955 </a:t>
            </a:r>
            <a:r>
              <a:rPr lang="en-US" sz="2400" dirty="0" err="1">
                <a:solidFill>
                  <a:srgbClr val="000000"/>
                </a:solidFill>
                <a:latin typeface="Times New Roman" pitchFamily="18" charset="0"/>
                <a:cs typeface="Times New Roman" pitchFamily="18" charset="0"/>
              </a:rPr>
              <a:t>tại</a:t>
            </a:r>
            <a:r>
              <a:rPr lang="en-US" sz="2400" dirty="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hlinkClick r:id="rId2"/>
              </a:rPr>
              <a:t>Kim </a:t>
            </a:r>
            <a:r>
              <a:rPr lang="en-US" sz="2400" dirty="0" err="1">
                <a:solidFill>
                  <a:srgbClr val="000000"/>
                </a:solidFill>
                <a:latin typeface="Times New Roman" pitchFamily="18" charset="0"/>
                <a:cs typeface="Times New Roman" pitchFamily="18" charset="0"/>
                <a:hlinkClick r:id="rId2"/>
              </a:rPr>
              <a:t>Sơn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hlinkClick r:id="rId3" tooltip="Bắc Việt Nam"/>
              </a:rPr>
              <a:t>Ninh</a:t>
            </a:r>
            <a:r>
              <a:rPr lang="en-US" sz="2400" dirty="0">
                <a:solidFill>
                  <a:srgbClr val="000000"/>
                </a:solidFill>
                <a:latin typeface="Times New Roman" pitchFamily="18" charset="0"/>
                <a:cs typeface="Times New Roman" pitchFamily="18" charset="0"/>
                <a:hlinkClick r:id="rId3" tooltip="Bắc Việt Nam"/>
              </a:rPr>
              <a:t> </a:t>
            </a:r>
            <a:r>
              <a:rPr lang="en-US" sz="2400" dirty="0" err="1">
                <a:solidFill>
                  <a:srgbClr val="000000"/>
                </a:solidFill>
                <a:latin typeface="Times New Roman" pitchFamily="18" charset="0"/>
                <a:cs typeface="Times New Roman" pitchFamily="18" charset="0"/>
                <a:hlinkClick r:id="rId3" tooltip="Bắc Việt Nam"/>
              </a:rPr>
              <a:t>Bình</a:t>
            </a:r>
            <a:endParaRPr lang="en-US" sz="2400" dirty="0">
              <a:latin typeface="Times New Roman" pitchFamily="18" charset="0"/>
              <a:cs typeface="Times New Roman" pitchFamily="18" charset="0"/>
            </a:endParaRPr>
          </a:p>
          <a:p>
            <a:pPr>
              <a:lnSpc>
                <a:spcPct val="107000"/>
              </a:lnSpc>
              <a:spcBef>
                <a:spcPts val="600"/>
              </a:spcBef>
              <a:spcAft>
                <a:spcPts val="600"/>
              </a:spcAft>
            </a:pPr>
            <a:r>
              <a:rPr lang="en-US" sz="2400" dirty="0" err="1">
                <a:solidFill>
                  <a:srgbClr val="000000"/>
                </a:solidFill>
                <a:latin typeface="Times New Roman" pitchFamily="18" charset="0"/>
                <a:cs typeface="Times New Roman" pitchFamily="18" charset="0"/>
              </a:rPr>
              <a:t>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thơ,viết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tiểu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luận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phê</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bình</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nSpc>
                <a:spcPct val="107000"/>
              </a:lnSpc>
              <a:spcBef>
                <a:spcPts val="600"/>
              </a:spcBef>
              <a:spcAft>
                <a:spcPts val="600"/>
              </a:spcAft>
            </a:pP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phú</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nội</a:t>
            </a:r>
            <a:r>
              <a:rPr lang="en-US" sz="2400" dirty="0">
                <a:solidFill>
                  <a:srgbClr val="000000"/>
                </a:solidFill>
                <a:latin typeface="Times New Roman" pitchFamily="18" charset="0"/>
                <a:cs typeface="Times New Roman" pitchFamily="18" charset="0"/>
              </a:rPr>
              <a:t> dung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nghệ</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thuật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dịch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nhiều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tiếng</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nSpc>
                <a:spcPct val="107000"/>
              </a:lnSpc>
              <a:spcBef>
                <a:spcPts val="600"/>
              </a:spcBef>
              <a:spcAft>
                <a:spcPts val="600"/>
              </a:spcAft>
            </a:pPr>
            <a:r>
              <a:rPr lang="en-US" sz="2400" dirty="0" err="1">
                <a:solidFill>
                  <a:srgbClr val="000000"/>
                </a:solidFill>
                <a:latin typeface="Times New Roman" pitchFamily="18" charset="0"/>
                <a:cs typeface="Times New Roman" pitchFamily="18" charset="0"/>
              </a:rPr>
              <a:t>Tác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phấm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biểu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giọt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giọt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cầu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cuối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mùa</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68313" y="261938"/>
            <a:ext cx="3321050"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dirty="0">
              <a:latin typeface="Times New Roman" pitchFamily="18" charset="0"/>
              <a:cs typeface="Times New Roman" pitchFamily="18" charset="0"/>
            </a:endParaRPr>
          </a:p>
          <a:p>
            <a:pPr algn="ctr" eaLnBrk="0" hangingPunct="0"/>
            <a:endParaRPr lang="en-US" altLang="en-US" sz="2400" dirty="0">
              <a:latin typeface="Times New Roman" pitchFamily="18" charset="0"/>
              <a:cs typeface="Times New Roman" pitchFamily="18" charset="0"/>
            </a:endParaRPr>
          </a:p>
        </p:txBody>
      </p:sp>
      <p:sp>
        <p:nvSpPr>
          <p:cNvPr id="5" name="Rounded Rectangle 10"/>
          <p:cNvSpPr>
            <a:spLocks noChangeArrowheads="1"/>
          </p:cNvSpPr>
          <p:nvPr/>
        </p:nvSpPr>
        <p:spPr bwMode="auto">
          <a:xfrm>
            <a:off x="296069" y="1093788"/>
            <a:ext cx="11587162" cy="5502275"/>
          </a:xfrm>
          <a:prstGeom prst="roundRect">
            <a:avLst>
              <a:gd name="adj" fmla="val 8098"/>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42950" y="344488"/>
            <a:ext cx="6092825" cy="461962"/>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II. VĂN BẢN </a:t>
            </a:r>
            <a:endParaRPr lang="en-US" sz="2400">
              <a:latin typeface="Times New Roman" pitchFamily="18" charset="0"/>
              <a:cs typeface="Times New Roman" pitchFamily="18" charset="0"/>
            </a:endParaRPr>
          </a:p>
        </p:txBody>
      </p:sp>
      <p:sp>
        <p:nvSpPr>
          <p:cNvPr id="7" name="TextBox 6">
            <a:extLst/>
          </p:cNvPr>
          <p:cNvSpPr txBox="1"/>
          <p:nvPr/>
        </p:nvSpPr>
        <p:spPr>
          <a:xfrm>
            <a:off x="596106" y="1308101"/>
            <a:ext cx="11287125" cy="5287962"/>
          </a:xfrm>
          <a:prstGeom prst="rect">
            <a:avLst/>
          </a:prstGeom>
          <a:noFill/>
        </p:spPr>
        <p:txBody>
          <a:bodyPr>
            <a:spAutoFit/>
          </a:bodyPr>
          <a:lstStyle/>
          <a:p>
            <a:pPr>
              <a:spcBef>
                <a:spcPts val="600"/>
              </a:spcBef>
              <a:spcAft>
                <a:spcPts val="600"/>
              </a:spcAft>
            </a:pPr>
            <a:r>
              <a:rPr lang="en-US" sz="2400" b="1" dirty="0">
                <a:solidFill>
                  <a:srgbClr val="202122"/>
                </a:solidFill>
                <a:latin typeface="Times New Roman" pitchFamily="18" charset="0"/>
                <a:cs typeface="Times New Roman" pitchFamily="18" charset="0"/>
              </a:rPr>
              <a:t>1. </a:t>
            </a:r>
            <a:r>
              <a:rPr lang="en-US" sz="2400" b="1" dirty="0" err="1">
                <a:solidFill>
                  <a:srgbClr val="202122"/>
                </a:solidFill>
                <a:latin typeface="Times New Roman" pitchFamily="18" charset="0"/>
                <a:cs typeface="Times New Roman" pitchFamily="18" charset="0"/>
              </a:rPr>
              <a:t>Xuất</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xứ</a:t>
            </a:r>
            <a:r>
              <a:rPr lang="en-US" sz="2400" b="1" dirty="0">
                <a:solidFill>
                  <a:srgbClr val="202122"/>
                </a:solidFill>
                <a:latin typeface="Times New Roman" pitchFamily="18" charset="0"/>
                <a:cs typeface="Times New Roman" pitchFamily="18" charset="0"/>
              </a:rPr>
              <a:t>:</a:t>
            </a:r>
            <a:r>
              <a:rPr lang="en-US" sz="2400" dirty="0">
                <a:solidFill>
                  <a:srgbClr val="202122"/>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spcBef>
                <a:spcPts val="600"/>
              </a:spcBef>
              <a:spcAft>
                <a:spcPts val="600"/>
              </a:spcAft>
            </a:pP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Trích</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trong</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tập</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thơ</a:t>
            </a:r>
            <a:r>
              <a:rPr lang="en-US" sz="2400" dirty="0">
                <a:solidFill>
                  <a:srgbClr val="202122"/>
                </a:solidFill>
                <a:latin typeface="Times New Roman" pitchFamily="18" charset="0"/>
                <a:cs typeface="Times New Roman" pitchFamily="18" charset="0"/>
              </a:rPr>
              <a:t> : </a:t>
            </a:r>
            <a:r>
              <a:rPr lang="en-US" sz="2400" i="1" dirty="0">
                <a:solidFill>
                  <a:srgbClr val="202122"/>
                </a:solidFill>
                <a:latin typeface="Times New Roman" pitchFamily="18" charset="0"/>
                <a:cs typeface="Times New Roman" pitchFamily="18" charset="0"/>
              </a:rPr>
              <a:t>“</a:t>
            </a:r>
            <a:r>
              <a:rPr lang="en-US" sz="2400" i="1" dirty="0" err="1">
                <a:solidFill>
                  <a:srgbClr val="202122"/>
                </a:solidFill>
                <a:latin typeface="Times New Roman" pitchFamily="18" charset="0"/>
                <a:cs typeface="Times New Roman" pitchFamily="18" charset="0"/>
              </a:rPr>
              <a:t>Bầu</a:t>
            </a:r>
            <a:r>
              <a:rPr lang="en-US" sz="2400" i="1" dirty="0">
                <a:solidFill>
                  <a:srgbClr val="202122"/>
                </a:solidFill>
                <a:latin typeface="Times New Roman" pitchFamily="18" charset="0"/>
                <a:cs typeface="Times New Roman" pitchFamily="18" charset="0"/>
              </a:rPr>
              <a:t> </a:t>
            </a:r>
            <a:r>
              <a:rPr lang="en-US" sz="2400" i="1" dirty="0" err="1">
                <a:solidFill>
                  <a:srgbClr val="202122"/>
                </a:solidFill>
                <a:latin typeface="Times New Roman" pitchFamily="18" charset="0"/>
                <a:cs typeface="Times New Roman" pitchFamily="18" charset="0"/>
              </a:rPr>
              <a:t>trời</a:t>
            </a:r>
            <a:r>
              <a:rPr lang="en-US" sz="2400" i="1" dirty="0">
                <a:solidFill>
                  <a:srgbClr val="202122"/>
                </a:solidFill>
                <a:latin typeface="Times New Roman" pitchFamily="18" charset="0"/>
                <a:cs typeface="Times New Roman" pitchFamily="18" charset="0"/>
              </a:rPr>
              <a:t> </a:t>
            </a:r>
            <a:r>
              <a:rPr lang="en-US" sz="2400" i="1" dirty="0" err="1">
                <a:solidFill>
                  <a:srgbClr val="202122"/>
                </a:solidFill>
                <a:latin typeface="Times New Roman" pitchFamily="18" charset="0"/>
                <a:cs typeface="Times New Roman" pitchFamily="18" charset="0"/>
              </a:rPr>
              <a:t>không</a:t>
            </a:r>
            <a:r>
              <a:rPr lang="en-US" sz="2400" i="1" dirty="0">
                <a:solidFill>
                  <a:srgbClr val="202122"/>
                </a:solidFill>
                <a:latin typeface="Times New Roman" pitchFamily="18" charset="0"/>
                <a:cs typeface="Times New Roman" pitchFamily="18" charset="0"/>
              </a:rPr>
              <a:t> </a:t>
            </a:r>
            <a:r>
              <a:rPr lang="en-US" sz="2400" i="1" dirty="0" err="1">
                <a:solidFill>
                  <a:srgbClr val="202122"/>
                </a:solidFill>
                <a:latin typeface="Times New Roman" pitchFamily="18" charset="0"/>
                <a:cs typeface="Times New Roman" pitchFamily="18" charset="0"/>
              </a:rPr>
              <a:t>mái</a:t>
            </a:r>
            <a:r>
              <a:rPr lang="en-US" sz="2400" i="1" dirty="0">
                <a:solidFill>
                  <a:srgbClr val="202122"/>
                </a:solidFill>
                <a:latin typeface="Times New Roman" pitchFamily="18" charset="0"/>
                <a:cs typeface="Times New Roman" pitchFamily="18" charset="0"/>
              </a:rPr>
              <a:t> </a:t>
            </a:r>
            <a:r>
              <a:rPr lang="en-US" sz="2400" i="1" dirty="0" err="1">
                <a:solidFill>
                  <a:srgbClr val="202122"/>
                </a:solidFill>
                <a:latin typeface="Times New Roman" pitchFamily="18" charset="0"/>
                <a:cs typeface="Times New Roman" pitchFamily="18" charset="0"/>
              </a:rPr>
              <a:t>che</a:t>
            </a:r>
            <a:r>
              <a:rPr lang="en-US" sz="2400" i="1" dirty="0">
                <a:solidFill>
                  <a:srgbClr val="202122"/>
                </a:solidFill>
                <a:latin typeface="Times New Roman" pitchFamily="18" charset="0"/>
                <a:cs typeface="Times New Roman" pitchFamily="18" charset="0"/>
              </a:rPr>
              <a:t>" </a:t>
            </a:r>
            <a:r>
              <a:rPr lang="en-US" sz="2400" dirty="0">
                <a:solidFill>
                  <a:srgbClr val="202122"/>
                </a:solidFill>
                <a:latin typeface="Times New Roman" pitchFamily="18" charset="0"/>
                <a:cs typeface="Times New Roman" pitchFamily="18" charset="0"/>
              </a:rPr>
              <a:t>(2010). </a:t>
            </a:r>
            <a:r>
              <a:rPr lang="en-US" sz="2400" dirty="0" err="1">
                <a:solidFill>
                  <a:srgbClr val="202122"/>
                </a:solidFill>
                <a:latin typeface="Times New Roman" pitchFamily="18" charset="0"/>
                <a:cs typeface="Times New Roman" pitchFamily="18" charset="0"/>
              </a:rPr>
              <a:t>Bài</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thơ</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được</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dịch</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ra</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tiếng</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Anh</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tiếng</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Pháp</a:t>
            </a:r>
            <a:r>
              <a:rPr lang="en-US" sz="2400" dirty="0">
                <a:solidFill>
                  <a:srgbClr val="202122"/>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spcBef>
                <a:spcPts val="600"/>
              </a:spcBef>
              <a:spcAft>
                <a:spcPts val="600"/>
              </a:spcAft>
            </a:pP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Thể</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thơ</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tự</a:t>
            </a:r>
            <a:r>
              <a:rPr lang="en-US" sz="2400" dirty="0">
                <a:solidFill>
                  <a:srgbClr val="202122"/>
                </a:solidFill>
                <a:latin typeface="Times New Roman" pitchFamily="18" charset="0"/>
                <a:cs typeface="Times New Roman" pitchFamily="18" charset="0"/>
              </a:rPr>
              <a:t> do</a:t>
            </a:r>
            <a:endParaRPr lang="en-US" sz="2400" dirty="0">
              <a:latin typeface="Times New Roman" pitchFamily="18" charset="0"/>
              <a:cs typeface="Times New Roman" pitchFamily="18" charset="0"/>
            </a:endParaRPr>
          </a:p>
          <a:p>
            <a:pPr>
              <a:spcBef>
                <a:spcPts val="600"/>
              </a:spcBef>
              <a:spcAft>
                <a:spcPts val="600"/>
              </a:spcAft>
            </a:pPr>
            <a:r>
              <a:rPr lang="en-US" sz="2400" dirty="0">
                <a:solidFill>
                  <a:srgbClr val="202122"/>
                </a:solidFill>
                <a:latin typeface="Times New Roman" pitchFamily="18" charset="0"/>
                <a:cs typeface="Times New Roman" pitchFamily="18" charset="0"/>
              </a:rPr>
              <a:t> - </a:t>
            </a:r>
            <a:r>
              <a:rPr lang="en-US" sz="2400" dirty="0" err="1">
                <a:solidFill>
                  <a:srgbClr val="202122"/>
                </a:solidFill>
                <a:latin typeface="Times New Roman" pitchFamily="18" charset="0"/>
                <a:cs typeface="Times New Roman" pitchFamily="18" charset="0"/>
              </a:rPr>
              <a:t>Phương</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thức</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biểu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đạt</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biểu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cảm</a:t>
            </a:r>
            <a:r>
              <a:rPr lang="en-US" sz="2400" dirty="0">
                <a:solidFill>
                  <a:srgbClr val="202122"/>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spcBef>
                <a:spcPts val="600"/>
              </a:spcBef>
              <a:spcAft>
                <a:spcPts val="600"/>
              </a:spcAft>
            </a:pPr>
            <a:r>
              <a:rPr lang="en-US" sz="2400" dirty="0">
                <a:solidFill>
                  <a:srgbClr val="202122"/>
                </a:solidFill>
                <a:latin typeface="Times New Roman" pitchFamily="18" charset="0"/>
                <a:cs typeface="Times New Roman" pitchFamily="18" charset="0"/>
              </a:rPr>
              <a:t>2. </a:t>
            </a:r>
            <a:r>
              <a:rPr lang="en-US" sz="2400" dirty="0" err="1">
                <a:solidFill>
                  <a:srgbClr val="202122"/>
                </a:solidFill>
                <a:latin typeface="Times New Roman" pitchFamily="18" charset="0"/>
                <a:cs typeface="Times New Roman" pitchFamily="18" charset="0"/>
              </a:rPr>
              <a:t>Nhân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vật</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trữ</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tình</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Nhân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vật</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tôi</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nhà</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thơ</a:t>
            </a:r>
            <a:endParaRPr lang="en-US" sz="2400" dirty="0">
              <a:latin typeface="Times New Roman" pitchFamily="18" charset="0"/>
              <a:cs typeface="Times New Roman" pitchFamily="18" charset="0"/>
            </a:endParaRPr>
          </a:p>
          <a:p>
            <a:pPr>
              <a:spcBef>
                <a:spcPts val="600"/>
              </a:spcBef>
              <a:spcAft>
                <a:spcPts val="600"/>
              </a:spcAft>
              <a:buFont typeface="Calibri Light"/>
              <a:buAutoNum type="arabicPeriod" startAt="3"/>
            </a:pPr>
            <a:r>
              <a:rPr lang="en-US" sz="2400" b="1" dirty="0" err="1">
                <a:solidFill>
                  <a:srgbClr val="202122"/>
                </a:solidFill>
                <a:latin typeface="Times New Roman" pitchFamily="18" charset="0"/>
                <a:cs typeface="Times New Roman" pitchFamily="18" charset="0"/>
              </a:rPr>
              <a:t>Bố</a:t>
            </a:r>
            <a:r>
              <a:rPr lang="en-US" sz="2400" b="1" dirty="0">
                <a:solidFill>
                  <a:srgbClr val="202122"/>
                </a:solidFill>
                <a:latin typeface="Times New Roman" pitchFamily="18" charset="0"/>
                <a:cs typeface="Times New Roman" pitchFamily="18" charset="0"/>
              </a:rPr>
              <a:t> </a:t>
            </a:r>
            <a:r>
              <a:rPr lang="en-US" sz="2400" b="1" dirty="0" err="1">
                <a:solidFill>
                  <a:srgbClr val="202122"/>
                </a:solidFill>
                <a:latin typeface="Times New Roman" pitchFamily="18" charset="0"/>
                <a:cs typeface="Times New Roman" pitchFamily="18" charset="0"/>
              </a:rPr>
              <a:t>cục</a:t>
            </a:r>
            <a:r>
              <a:rPr lang="en-US" sz="2400" dirty="0">
                <a:solidFill>
                  <a:srgbClr val="202122"/>
                </a:solidFill>
                <a:latin typeface="Times New Roman" pitchFamily="18" charset="0"/>
                <a:cs typeface="Times New Roman" pitchFamily="18" charset="0"/>
              </a:rPr>
              <a:t>: 3 </a:t>
            </a:r>
            <a:r>
              <a:rPr lang="en-US" sz="2400" dirty="0" err="1">
                <a:solidFill>
                  <a:srgbClr val="202122"/>
                </a:solidFill>
                <a:latin typeface="Times New Roman" pitchFamily="18" charset="0"/>
                <a:cs typeface="Times New Roman" pitchFamily="18" charset="0"/>
              </a:rPr>
              <a:t>phần</a:t>
            </a:r>
            <a:endParaRPr lang="en-US" sz="2400" dirty="0">
              <a:latin typeface="Times New Roman" pitchFamily="18" charset="0"/>
              <a:cs typeface="Times New Roman" pitchFamily="18" charset="0"/>
            </a:endParaRPr>
          </a:p>
          <a:p>
            <a:pPr>
              <a:spcBef>
                <a:spcPts val="600"/>
              </a:spcBef>
              <a:spcAft>
                <a:spcPts val="600"/>
              </a:spcAft>
            </a:pP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Phần</a:t>
            </a:r>
            <a:r>
              <a:rPr lang="en-US" sz="2400" dirty="0">
                <a:solidFill>
                  <a:srgbClr val="202122"/>
                </a:solidFill>
                <a:latin typeface="Times New Roman" pitchFamily="18" charset="0"/>
                <a:cs typeface="Times New Roman" pitchFamily="18" charset="0"/>
              </a:rPr>
              <a:t> 1(3 </a:t>
            </a:r>
            <a:r>
              <a:rPr lang="en-US" sz="2400" dirty="0" err="1">
                <a:solidFill>
                  <a:srgbClr val="202122"/>
                </a:solidFill>
                <a:latin typeface="Times New Roman" pitchFamily="18" charset="0"/>
                <a:cs typeface="Times New Roman" pitchFamily="18" charset="0"/>
              </a:rPr>
              <a:t>câu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thơ</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đầu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Hình</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ảnh</a:t>
            </a:r>
            <a:r>
              <a:rPr lang="en-US" sz="2400" dirty="0">
                <a:solidFill>
                  <a:srgbClr val="202122"/>
                </a:solidFill>
                <a:latin typeface="Times New Roman" pitchFamily="18" charset="0"/>
                <a:cs typeface="Times New Roman" pitchFamily="18" charset="0"/>
              </a:rPr>
              <a:t> con </a:t>
            </a:r>
            <a:r>
              <a:rPr lang="en-US" sz="2400" dirty="0" err="1">
                <a:solidFill>
                  <a:srgbClr val="202122"/>
                </a:solidFill>
                <a:latin typeface="Times New Roman" pitchFamily="18" charset="0"/>
                <a:cs typeface="Times New Roman" pitchFamily="18" charset="0"/>
              </a:rPr>
              <a:t>chim</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chào</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mào</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và</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tiếng</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hót</a:t>
            </a:r>
            <a:r>
              <a:rPr lang="en-US" sz="2400" dirty="0">
                <a:solidFill>
                  <a:srgbClr val="202122"/>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ct val="115000"/>
              </a:lnSpc>
            </a:pP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Phần</a:t>
            </a:r>
            <a:r>
              <a:rPr lang="en-US" sz="2400" dirty="0">
                <a:solidFill>
                  <a:srgbClr val="202122"/>
                </a:solidFill>
                <a:latin typeface="Times New Roman" pitchFamily="18" charset="0"/>
                <a:cs typeface="Times New Roman" pitchFamily="18" charset="0"/>
              </a:rPr>
              <a:t> 2 (10 </a:t>
            </a:r>
            <a:r>
              <a:rPr lang="en-US" sz="2400" dirty="0" err="1">
                <a:solidFill>
                  <a:srgbClr val="202122"/>
                </a:solidFill>
                <a:latin typeface="Times New Roman" pitchFamily="18" charset="0"/>
                <a:cs typeface="Times New Roman" pitchFamily="18" charset="0"/>
              </a:rPr>
              <a:t>câu</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tiếp</a:t>
            </a:r>
            <a:r>
              <a:rPr lang="en-US" sz="2400" dirty="0">
                <a:solidFill>
                  <a:srgbClr val="202122"/>
                </a:solidFill>
                <a:latin typeface="Times New Roman" pitchFamily="18" charset="0"/>
                <a:cs typeface="Times New Roman" pitchFamily="18" charset="0"/>
              </a:rPr>
              <a:t>) </a:t>
            </a:r>
            <a:r>
              <a:rPr lang="en-US" sz="2400" b="1"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xúc</a:t>
            </a:r>
            <a:r>
              <a:rPr lang="en-US" sz="2400" dirty="0">
                <a:solidFill>
                  <a:srgbClr val="000000"/>
                </a:solidFill>
                <a:latin typeface="Times New Roman" pitchFamily="18" charset="0"/>
                <a:cs typeface="Times New Roman" pitchFamily="18" charset="0"/>
              </a:rPr>
              <a:t>, ý </a:t>
            </a:r>
            <a:r>
              <a:rPr lang="en-US" sz="2400" dirty="0" err="1">
                <a:solidFill>
                  <a:srgbClr val="000000"/>
                </a:solidFill>
                <a:latin typeface="Times New Roman" pitchFamily="18" charset="0"/>
                <a:cs typeface="Times New Roman" pitchFamily="18" charset="0"/>
              </a:rPr>
              <a:t>nghĩ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a:t>
            </a:r>
            <a:r>
              <a:rPr lang="en-US" sz="2400" i="1" dirty="0" err="1">
                <a:solidFill>
                  <a:srgbClr val="000000"/>
                </a:solidFill>
                <a:latin typeface="Times New Roman" pitchFamily="18" charset="0"/>
                <a:cs typeface="Times New Roman" pitchFamily="18" charset="0"/>
              </a:rPr>
              <a:t>vội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vẽ</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chiếc</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lồng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trong</a:t>
            </a:r>
            <a:r>
              <a:rPr lang="en-US" sz="2400" i="1" dirty="0">
                <a:solidFill>
                  <a:srgbClr val="000000"/>
                </a:solidFill>
                <a:latin typeface="Times New Roman" pitchFamily="18" charset="0"/>
                <a:cs typeface="Times New Roman" pitchFamily="18" charset="0"/>
              </a:rPr>
              <a:t> ý </a:t>
            </a:r>
            <a:r>
              <a:rPr lang="en-US" sz="2400" i="1" dirty="0" err="1">
                <a:solidFill>
                  <a:srgbClr val="000000"/>
                </a:solidFill>
                <a:latin typeface="Times New Roman" pitchFamily="18" charset="0"/>
                <a:cs typeface="Times New Roman" pitchFamily="18" charset="0"/>
              </a:rPr>
              <a:t>nghĩ</a:t>
            </a:r>
            <a:r>
              <a:rPr lang="en-US" sz="2400" i="1"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ct val="115000"/>
              </a:lnSpc>
            </a:pP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Phần</a:t>
            </a:r>
            <a:r>
              <a:rPr lang="en-US" sz="2400" dirty="0">
                <a:solidFill>
                  <a:srgbClr val="202122"/>
                </a:solidFill>
                <a:latin typeface="Times New Roman" pitchFamily="18" charset="0"/>
                <a:cs typeface="Times New Roman" pitchFamily="18" charset="0"/>
              </a:rPr>
              <a:t> 3: (</a:t>
            </a:r>
            <a:r>
              <a:rPr lang="en-US" sz="2400" dirty="0" err="1">
                <a:solidFill>
                  <a:srgbClr val="202122"/>
                </a:solidFill>
                <a:latin typeface="Times New Roman" pitchFamily="18" charset="0"/>
                <a:cs typeface="Times New Roman" pitchFamily="18" charset="0"/>
              </a:rPr>
              <a:t>Còn</a:t>
            </a:r>
            <a:r>
              <a:rPr lang="en-US" sz="2400" dirty="0">
                <a:solidFill>
                  <a:srgbClr val="202122"/>
                </a:solidFill>
                <a:latin typeface="Times New Roman" pitchFamily="18" charset="0"/>
                <a:cs typeface="Times New Roman" pitchFamily="18" charset="0"/>
              </a:rPr>
              <a:t> </a:t>
            </a:r>
            <a:r>
              <a:rPr lang="en-US" sz="2400" dirty="0" err="1">
                <a:solidFill>
                  <a:srgbClr val="202122"/>
                </a:solidFill>
                <a:latin typeface="Times New Roman" pitchFamily="18" charset="0"/>
                <a:cs typeface="Times New Roman" pitchFamily="18" charset="0"/>
              </a:rPr>
              <a:t>lại</a:t>
            </a:r>
            <a:r>
              <a:rPr lang="en-US" sz="2400" dirty="0">
                <a:solidFill>
                  <a:srgbClr val="202122"/>
                </a:solidFill>
                <a:latin typeface="Times New Roman" pitchFamily="18" charset="0"/>
                <a:cs typeface="Times New Roman" pitchFamily="18" charset="0"/>
              </a:rPr>
              <a:t>): </a:t>
            </a:r>
            <a:r>
              <a:rPr lang="de-DE" sz="2400" dirty="0">
                <a:solidFill>
                  <a:srgbClr val="000000"/>
                </a:solidFill>
                <a:latin typeface="Times New Roman" pitchFamily="18" charset="0"/>
                <a:cs typeface="Times New Roman" pitchFamily="18" charset="0"/>
              </a:rPr>
              <a:t>Hình ảnh và tiếng chim chào mào trong tâm hồn nhà thơ.</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349250" y="374650"/>
            <a:ext cx="11612563" cy="60864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a:extLst/>
          </p:cNvPr>
          <p:cNvSpPr txBox="1"/>
          <p:nvPr/>
        </p:nvSpPr>
        <p:spPr>
          <a:xfrm>
            <a:off x="469900" y="595313"/>
            <a:ext cx="11491913" cy="5667375"/>
          </a:xfrm>
          <a:prstGeom prst="rect">
            <a:avLst/>
          </a:prstGeom>
          <a:noFill/>
        </p:spPr>
        <p:txBody>
          <a:bodyPr>
            <a:spAutoFit/>
          </a:bodyPr>
          <a:lstStyle/>
          <a:p>
            <a:pPr>
              <a:lnSpc>
                <a:spcPct val="107000"/>
              </a:lnSpc>
              <a:tabLst>
                <a:tab pos="1385888" algn="l"/>
              </a:tabLst>
            </a:pPr>
            <a:r>
              <a:rPr lang="en-US" sz="2400" b="1">
                <a:solidFill>
                  <a:srgbClr val="0D0D0D"/>
                </a:solidFill>
                <a:latin typeface="Times New Roman" pitchFamily="18" charset="0"/>
                <a:ea typeface="MS Mincho" pitchFamily="49" charset="-128"/>
                <a:cs typeface="Times New Roman" pitchFamily="18" charset="0"/>
              </a:rPr>
              <a:t>3. Bố cục: 3 phần</a:t>
            </a:r>
            <a:endParaRPr lang="en-US" sz="2400">
              <a:latin typeface="Times New Roman" pitchFamily="18" charset="0"/>
              <a:ea typeface="MS Mincho" pitchFamily="49" charset="-128"/>
              <a:cs typeface="Times New Roman" pitchFamily="18" charset="0"/>
            </a:endParaRPr>
          </a:p>
          <a:p>
            <a:pPr algn="just">
              <a:tabLst>
                <a:tab pos="1385888" algn="l"/>
              </a:tabLst>
            </a:pPr>
            <a:r>
              <a:rPr lang="en-US" sz="2400">
                <a:solidFill>
                  <a:srgbClr val="000000"/>
                </a:solidFill>
                <a:latin typeface="Times New Roman" pitchFamily="18" charset="0"/>
                <a:ea typeface="MS Mincho" pitchFamily="49" charset="-128"/>
                <a:cs typeface="Times New Roman" pitchFamily="18" charset="0"/>
              </a:rPr>
              <a:t>+ </a:t>
            </a:r>
            <a:r>
              <a:rPr lang="en-US" sz="2400" b="1">
                <a:solidFill>
                  <a:srgbClr val="000000"/>
                </a:solidFill>
                <a:latin typeface="Times New Roman" pitchFamily="18" charset="0"/>
                <a:ea typeface="MS Mincho" pitchFamily="49" charset="-128"/>
                <a:cs typeface="Times New Roman" pitchFamily="18" charset="0"/>
              </a:rPr>
              <a:t>Phần</a:t>
            </a:r>
            <a:r>
              <a:rPr lang="vi-VN" sz="2400" b="1">
                <a:solidFill>
                  <a:srgbClr val="000000"/>
                </a:solidFill>
                <a:latin typeface="Times New Roman" pitchFamily="18" charset="0"/>
                <a:ea typeface="MS Mincho" pitchFamily="49" charset="-128"/>
                <a:cs typeface="Times New Roman" pitchFamily="18" charset="0"/>
              </a:rPr>
              <a:t> 1</a:t>
            </a:r>
            <a:r>
              <a:rPr lang="en-US" sz="2400">
                <a:solidFill>
                  <a:srgbClr val="000000"/>
                </a:solidFill>
                <a:latin typeface="Times New Roman" pitchFamily="18" charset="0"/>
                <a:ea typeface="MS Mincho" pitchFamily="49" charset="-128"/>
                <a:cs typeface="Times New Roman" pitchFamily="18" charset="0"/>
              </a:rPr>
              <a:t>: Từ đầu đến</a:t>
            </a:r>
            <a:r>
              <a:rPr lang="en-US" sz="2400" i="1">
                <a:solidFill>
                  <a:srgbClr val="000000"/>
                </a:solidFill>
                <a:latin typeface="Times New Roman" pitchFamily="18" charset="0"/>
                <a:ea typeface="MS Mincho" pitchFamily="49" charset="-128"/>
                <a:cs typeface="Times New Roman" pitchFamily="18" charset="0"/>
              </a:rPr>
              <a:t>:“Lúc này đôi bàn tay em đã cứng đờ ra” </a:t>
            </a:r>
            <a:r>
              <a:rPr lang="en-US" sz="2400">
                <a:solidFill>
                  <a:srgbClr val="FF0000"/>
                </a:solidFill>
                <a:latin typeface="Times New Roman" pitchFamily="18" charset="0"/>
                <a:ea typeface="MS Mincho" pitchFamily="49" charset="-128"/>
                <a:cs typeface="Times New Roman" pitchFamily="18" charset="0"/>
              </a:rPr>
              <a:t>Hoàn cảnh của cô bé bán diêm. </a:t>
            </a:r>
            <a:endParaRPr lang="en-US" sz="2400">
              <a:latin typeface="Times New Roman" pitchFamily="18" charset="0"/>
              <a:ea typeface="MS Mincho" pitchFamily="49" charset="-128"/>
              <a:cs typeface="Times New Roman" pitchFamily="18" charset="0"/>
            </a:endParaRPr>
          </a:p>
          <a:p>
            <a:pPr algn="just">
              <a:tabLst>
                <a:tab pos="1385888" algn="l"/>
              </a:tabLst>
            </a:pPr>
            <a:r>
              <a:rPr lang="en-US" sz="2400" b="1">
                <a:solidFill>
                  <a:srgbClr val="000000"/>
                </a:solidFill>
                <a:latin typeface="Times New Roman" pitchFamily="18" charset="0"/>
                <a:ea typeface="MS Mincho" pitchFamily="49" charset="-128"/>
                <a:cs typeface="Times New Roman" pitchFamily="18" charset="0"/>
              </a:rPr>
              <a:t>+ Phần 2:</a:t>
            </a:r>
            <a:r>
              <a:rPr lang="en-US" sz="2400">
                <a:solidFill>
                  <a:srgbClr val="000000"/>
                </a:solidFill>
                <a:latin typeface="Times New Roman" pitchFamily="18" charset="0"/>
                <a:ea typeface="MS Mincho" pitchFamily="49" charset="-128"/>
                <a:cs typeface="Times New Roman" pitchFamily="18" charset="0"/>
              </a:rPr>
              <a:t> Tiếp theo đến </a:t>
            </a:r>
            <a:r>
              <a:rPr lang="en-US" sz="2400" i="1">
                <a:solidFill>
                  <a:srgbClr val="000000"/>
                </a:solidFill>
                <a:latin typeface="Times New Roman" pitchFamily="18" charset="0"/>
                <a:ea typeface="MS Mincho" pitchFamily="49" charset="-128"/>
                <a:cs typeface="Times New Roman" pitchFamily="18" charset="0"/>
              </a:rPr>
              <a:t>“Họ đã về chầu Thượng đế” </a:t>
            </a:r>
            <a:r>
              <a:rPr lang="en-US" sz="2400">
                <a:solidFill>
                  <a:srgbClr val="FF0000"/>
                </a:solidFill>
                <a:latin typeface="Times New Roman" pitchFamily="18" charset="0"/>
                <a:ea typeface="MS Mincho" pitchFamily="49" charset="-128"/>
                <a:cs typeface="Times New Roman" pitchFamily="18" charset="0"/>
              </a:rPr>
              <a:t>Những giấc mộng tưởng của cô bé bán diêm sau mỗi lần quẹt diêm.</a:t>
            </a:r>
            <a:endParaRPr lang="en-US" sz="2400">
              <a:latin typeface="Times New Roman" pitchFamily="18" charset="0"/>
              <a:ea typeface="MS Mincho" pitchFamily="49" charset="-128"/>
              <a:cs typeface="Times New Roman" pitchFamily="18" charset="0"/>
            </a:endParaRPr>
          </a:p>
          <a:p>
            <a:pPr algn="just">
              <a:tabLst>
                <a:tab pos="1385888" algn="l"/>
              </a:tabLst>
            </a:pPr>
            <a:r>
              <a:rPr lang="en-US" sz="2400" b="1">
                <a:solidFill>
                  <a:srgbClr val="000000"/>
                </a:solidFill>
                <a:latin typeface="Times New Roman" pitchFamily="18" charset="0"/>
                <a:ea typeface="MS Mincho" pitchFamily="49" charset="-128"/>
                <a:cs typeface="Times New Roman" pitchFamily="18" charset="0"/>
              </a:rPr>
              <a:t>+ Phần 3:</a:t>
            </a:r>
            <a:r>
              <a:rPr lang="en-US" sz="2400">
                <a:solidFill>
                  <a:srgbClr val="000000"/>
                </a:solidFill>
                <a:latin typeface="Times New Roman" pitchFamily="18" charset="0"/>
                <a:ea typeface="MS Mincho" pitchFamily="49" charset="-128"/>
                <a:cs typeface="Times New Roman" pitchFamily="18" charset="0"/>
              </a:rPr>
              <a:t> (Còn lại) </a:t>
            </a:r>
            <a:r>
              <a:rPr lang="en-US" sz="2400">
                <a:solidFill>
                  <a:srgbClr val="FF0000"/>
                </a:solidFill>
                <a:latin typeface="Times New Roman" pitchFamily="18" charset="0"/>
                <a:ea typeface="MS Mincho" pitchFamily="49" charset="-128"/>
                <a:cs typeface="Times New Roman" pitchFamily="18" charset="0"/>
              </a:rPr>
              <a:t>Cái chết của cô bé bán diêm. </a:t>
            </a:r>
            <a:endParaRPr lang="en-US" sz="2400">
              <a:latin typeface="Times New Roman" pitchFamily="18" charset="0"/>
              <a:ea typeface="MS Mincho" pitchFamily="49" charset="-128"/>
              <a:cs typeface="Times New Roman" pitchFamily="18" charset="0"/>
            </a:endParaRPr>
          </a:p>
          <a:p>
            <a:pPr>
              <a:tabLst>
                <a:tab pos="1385888" algn="l"/>
              </a:tabLst>
            </a:pPr>
            <a:r>
              <a:rPr lang="en-US" sz="2400" b="1">
                <a:solidFill>
                  <a:srgbClr val="0D0D0D"/>
                </a:solidFill>
                <a:latin typeface="Times New Roman" pitchFamily="18" charset="0"/>
                <a:ea typeface="MS Mincho" pitchFamily="49" charset="-128"/>
                <a:cs typeface="Times New Roman" pitchFamily="18" charset="0"/>
              </a:rPr>
              <a:t>4. Đặc sắc nghệ thuật </a:t>
            </a:r>
            <a:endParaRPr lang="en-US" sz="2400">
              <a:latin typeface="Times New Roman" pitchFamily="18" charset="0"/>
              <a:cs typeface="Times New Roman" pitchFamily="18" charset="0"/>
            </a:endParaRPr>
          </a:p>
          <a:p>
            <a:pPr>
              <a:tabLst>
                <a:tab pos="1385888" algn="l"/>
              </a:tabLst>
            </a:pPr>
            <a:r>
              <a:rPr lang="en-US" sz="2400">
                <a:solidFill>
                  <a:srgbClr val="000000"/>
                </a:solidFill>
                <a:latin typeface="Times New Roman" pitchFamily="18" charset="0"/>
                <a:cs typeface="Times New Roman" pitchFamily="18" charset="0"/>
              </a:rPr>
              <a:t>- Nghệ thuật kể chuyện hấp dẫn, đan xen giữa yếu tố thật và huyền ảo với các tình tiết diễn biến hợp lí</a:t>
            </a:r>
            <a:endParaRPr lang="en-US" sz="2400">
              <a:latin typeface="Times New Roman" pitchFamily="18" charset="0"/>
              <a:cs typeface="Times New Roman" pitchFamily="18" charset="0"/>
            </a:endParaRPr>
          </a:p>
          <a:p>
            <a:pPr>
              <a:tabLst>
                <a:tab pos="1385888" algn="l"/>
              </a:tabLst>
            </a:pPr>
            <a:r>
              <a:rPr lang="en-US" sz="2400">
                <a:solidFill>
                  <a:srgbClr val="000000"/>
                </a:solidFill>
                <a:latin typeface="Times New Roman" pitchFamily="18" charset="0"/>
                <a:cs typeface="Times New Roman" pitchFamily="18" charset="0"/>
              </a:rPr>
              <a:t>- Ngôi kể thứ ba, ngôn ngữ kể linh hoạt, kết hợp tự sự, miêu tả và biểu cảm.</a:t>
            </a:r>
            <a:endParaRPr lang="en-US" sz="2400">
              <a:latin typeface="Times New Roman" pitchFamily="18" charset="0"/>
              <a:cs typeface="Times New Roman" pitchFamily="18" charset="0"/>
            </a:endParaRPr>
          </a:p>
          <a:p>
            <a:pPr>
              <a:tabLst>
                <a:tab pos="1385888" algn="l"/>
              </a:tabLst>
            </a:pPr>
            <a:r>
              <a:rPr lang="en-US" sz="2400">
                <a:solidFill>
                  <a:srgbClr val="000000"/>
                </a:solidFill>
                <a:latin typeface="Times New Roman" pitchFamily="18" charset="0"/>
                <a:cs typeface="Times New Roman" pitchFamily="18" charset="0"/>
              </a:rPr>
              <a:t>- Kết cấu truyện theo lối tương phản, đối lập</a:t>
            </a:r>
            <a:endParaRPr lang="en-US" sz="2400">
              <a:latin typeface="Times New Roman" pitchFamily="18" charset="0"/>
              <a:cs typeface="Times New Roman" pitchFamily="18" charset="0"/>
            </a:endParaRPr>
          </a:p>
          <a:p>
            <a:pPr>
              <a:lnSpc>
                <a:spcPct val="107000"/>
              </a:lnSpc>
              <a:tabLst>
                <a:tab pos="1385888" algn="l"/>
              </a:tabLst>
            </a:pPr>
            <a:r>
              <a:rPr lang="en-US" sz="2400" b="1">
                <a:latin typeface="Times New Roman" pitchFamily="18" charset="0"/>
                <a:cs typeface="Times New Roman" pitchFamily="18" charset="0"/>
              </a:rPr>
              <a:t>5. </a:t>
            </a:r>
            <a:r>
              <a:rPr lang="en-US" sz="2400" b="1">
                <a:solidFill>
                  <a:srgbClr val="0D0D0D"/>
                </a:solidFill>
                <a:latin typeface="Times New Roman" pitchFamily="18" charset="0"/>
                <a:ea typeface="MS Mincho" pitchFamily="49" charset="-128"/>
              </a:rPr>
              <a:t>Nội dung ý nghĩa:</a:t>
            </a:r>
            <a:endParaRPr lang="en-US" sz="2400">
              <a:latin typeface="Times New Roman" pitchFamily="18" charset="0"/>
              <a:cs typeface="Times New Roman" pitchFamily="18" charset="0"/>
            </a:endParaRPr>
          </a:p>
          <a:p>
            <a:pPr algn="just">
              <a:lnSpc>
                <a:spcPts val="1800"/>
              </a:lnSpc>
              <a:spcAft>
                <a:spcPts val="1200"/>
              </a:spcAft>
              <a:tabLst>
                <a:tab pos="1385888" algn="l"/>
              </a:tabLst>
            </a:pPr>
            <a:r>
              <a:rPr lang="en-US" sz="2400">
                <a:solidFill>
                  <a:srgbClr val="000000"/>
                </a:solidFill>
                <a:latin typeface="Times New Roman" pitchFamily="18" charset="0"/>
                <a:cs typeface="Times New Roman" pitchFamily="18" charset="0"/>
              </a:rPr>
              <a:t>- Truyện kể về hình ảnh một cô bé bán diêm nghèo khổ, cô đơn, bất hạnh trong đêm giao thừa. </a:t>
            </a:r>
            <a:endParaRPr lang="en-US" sz="2400">
              <a:latin typeface="Times New Roman" pitchFamily="18" charset="0"/>
              <a:cs typeface="Times New Roman" pitchFamily="18" charset="0"/>
            </a:endParaRPr>
          </a:p>
          <a:p>
            <a:pPr algn="just">
              <a:lnSpc>
                <a:spcPts val="1800"/>
              </a:lnSpc>
              <a:spcAft>
                <a:spcPts val="1200"/>
              </a:spcAft>
              <a:tabLst>
                <a:tab pos="1385888" algn="l"/>
              </a:tabLst>
            </a:pPr>
            <a:r>
              <a:rPr lang="en-US" sz="2400">
                <a:solidFill>
                  <a:srgbClr val="000000"/>
                </a:solidFill>
                <a:latin typeface="Times New Roman" pitchFamily="18" charset="0"/>
                <a:cs typeface="Times New Roman" pitchFamily="18" charset="0"/>
              </a:rPr>
              <a:t>- Qua đó tác giả muốn gửi gắm một thông điệp giàu tính nhân đạo: hãy yêu thương  và để trẻ thơ được sống hạnh phúc.</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arn(inVertical)">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47662" y="1395016"/>
            <a:ext cx="11483975" cy="406796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a:extLst/>
          </p:cNvPr>
          <p:cNvSpPr txBox="1"/>
          <p:nvPr/>
        </p:nvSpPr>
        <p:spPr>
          <a:xfrm>
            <a:off x="656432" y="1547019"/>
            <a:ext cx="10866437" cy="3763962"/>
          </a:xfrm>
          <a:prstGeom prst="rect">
            <a:avLst/>
          </a:prstGeom>
          <a:noFill/>
        </p:spPr>
        <p:txBody>
          <a:bodyPr wrap="square">
            <a:spAutoFit/>
          </a:bodyPr>
          <a:lstStyle/>
          <a:p>
            <a:pPr algn="just">
              <a:lnSpc>
                <a:spcPct val="115000"/>
              </a:lnSpc>
            </a:pPr>
            <a:r>
              <a:rPr lang="en-US" sz="2400" b="1" dirty="0">
                <a:latin typeface="Times New Roman" pitchFamily="18" charset="0"/>
                <a:cs typeface="Times New Roman" pitchFamily="18" charset="0"/>
              </a:rPr>
              <a:t>4.</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Đặc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sắc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nghệ</a:t>
            </a:r>
            <a:r>
              <a:rPr lang="en-US" sz="2400" b="1" dirty="0">
                <a:solidFill>
                  <a:srgbClr val="000000"/>
                </a:solidFill>
                <a:latin typeface="Times New Roman" pitchFamily="18" charset="0"/>
                <a:cs typeface="Times New Roman" pitchFamily="18" charset="0"/>
              </a:rPr>
              <a:t> </a:t>
            </a:r>
            <a:r>
              <a:rPr lang="vi-VN" sz="2400" b="1" dirty="0">
                <a:solidFill>
                  <a:srgbClr val="000000"/>
                </a:solidFill>
                <a:latin typeface="Times New Roman" pitchFamily="18" charset="0"/>
                <a:cs typeface="Times New Roman" pitchFamily="18" charset="0"/>
              </a:rPr>
              <a:t>thuật</a:t>
            </a:r>
            <a:endParaRPr lang="en-US" sz="2400" dirty="0">
              <a:latin typeface="Times New Roman" pitchFamily="18" charset="0"/>
              <a:cs typeface="Times New Roman" pitchFamily="18" charset="0"/>
            </a:endParaRPr>
          </a:p>
          <a:p>
            <a:pPr algn="just">
              <a:lnSpc>
                <a:spcPts val="1800"/>
              </a:lnSpc>
              <a:spcAft>
                <a:spcPts val="1200"/>
              </a:spcAf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tự</a:t>
            </a:r>
            <a:r>
              <a:rPr lang="en-US" sz="2400" dirty="0">
                <a:solidFill>
                  <a:srgbClr val="000000"/>
                </a:solidFill>
                <a:latin typeface="Times New Roman" pitchFamily="18" charset="0"/>
                <a:cs typeface="Times New Roman" pitchFamily="18" charset="0"/>
              </a:rPr>
              <a:t> do,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lặp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hoàn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toàn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nhiều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vang</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ts val="1800"/>
              </a:lnSpc>
              <a:spcAft>
                <a:spcPts val="1200"/>
              </a:spcAf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giàu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sức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gợi</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ts val="1800"/>
              </a:lnSpc>
              <a:spcAft>
                <a:spcPts val="1200"/>
              </a:spcAf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Cấu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nhiều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dư</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đọc</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ts val="1800"/>
              </a:lnSpc>
              <a:spcAft>
                <a:spcPts val="1200"/>
              </a:spcAft>
            </a:pPr>
            <a:r>
              <a:rPr lang="en-US" sz="2400" b="1" dirty="0">
                <a:solidFill>
                  <a:srgbClr val="000000"/>
                </a:solidFill>
                <a:latin typeface="Times New Roman" pitchFamily="18" charset="0"/>
                <a:cs typeface="Times New Roman" pitchFamily="18" charset="0"/>
              </a:rPr>
              <a:t>5</a:t>
            </a:r>
            <a:r>
              <a:rPr lang="vi-VN" sz="2400" b="1" dirty="0">
                <a:solidFill>
                  <a:srgbClr val="000000"/>
                </a:solidFill>
                <a:latin typeface="Times New Roman" pitchFamily="18" charset="0"/>
                <a:cs typeface="Times New Roman" pitchFamily="18" charset="0"/>
              </a:rPr>
              <a:t>. Nội dung</a:t>
            </a:r>
            <a:r>
              <a:rPr lang="en-US" sz="2400" b="1" dirty="0">
                <a:solidFill>
                  <a:srgbClr val="000000"/>
                </a:solidFill>
                <a:latin typeface="Times New Roman" pitchFamily="18" charset="0"/>
                <a:cs typeface="Times New Roman" pitchFamily="18" charset="0"/>
              </a:rPr>
              <a:t>, ý </a:t>
            </a:r>
            <a:r>
              <a:rPr lang="en-US" sz="2400" b="1" dirty="0" err="1">
                <a:solidFill>
                  <a:srgbClr val="000000"/>
                </a:solidFill>
                <a:latin typeface="Times New Roman" pitchFamily="18" charset="0"/>
                <a:cs typeface="Times New Roman" pitchFamily="18" charset="0"/>
              </a:rPr>
              <a:t>nghĩa</a:t>
            </a:r>
            <a:r>
              <a:rPr lang="en-US" sz="2400" b="1"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Bức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tranh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trong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sáng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khoáng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đạt</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thanh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bình</a:t>
            </a:r>
            <a:r>
              <a:rPr lang="en-US" sz="2400" dirty="0">
                <a:solidFill>
                  <a:srgbClr val="0D0D0D"/>
                </a:solidFill>
                <a:latin typeface="Times New Roman" pitchFamily="18" charset="0"/>
                <a:ea typeface="MS Mincho" pitchFamily="49" charset="-128"/>
              </a:rPr>
              <a:t> qua </a:t>
            </a:r>
            <a:r>
              <a:rPr lang="en-US" sz="2400" dirty="0" err="1">
                <a:solidFill>
                  <a:srgbClr val="0D0D0D"/>
                </a:solidFill>
                <a:latin typeface="Times New Roman" pitchFamily="18" charset="0"/>
                <a:ea typeface="MS Mincho" pitchFamily="49" charset="-128"/>
              </a:rPr>
              <a:t>vẻ</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đẹp</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con </a:t>
            </a:r>
            <a:r>
              <a:rPr lang="en-US" sz="2400" dirty="0" err="1">
                <a:solidFill>
                  <a:srgbClr val="0D0D0D"/>
                </a:solidFill>
                <a:latin typeface="Times New Roman" pitchFamily="18" charset="0"/>
                <a:ea typeface="MS Mincho" pitchFamily="49" charset="-128"/>
              </a:rPr>
              <a:t>chim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chào</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mào</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và</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tiếng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chim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trong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trẻo</a:t>
            </a:r>
            <a:r>
              <a:rPr lang="en-US" sz="2400" dirty="0">
                <a:solidFill>
                  <a:srgbClr val="0D0D0D"/>
                </a:solidFill>
                <a:latin typeface="Times New Roman" pitchFamily="18" charset="0"/>
                <a:ea typeface="MS Mincho" pitchFamily="49" charset="-128"/>
              </a:rPr>
              <a:t>.</a:t>
            </a:r>
            <a:endParaRPr lang="en-US" sz="2400" dirty="0">
              <a:latin typeface="Times New Roman" pitchFamily="18" charset="0"/>
              <a:cs typeface="Times New Roman" pitchFamily="18" charset="0"/>
            </a:endParaRPr>
          </a:p>
          <a:p>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Tình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yêu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tác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giả</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được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thể</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hiện</a:t>
            </a:r>
            <a:r>
              <a:rPr lang="en-US" sz="2400" dirty="0">
                <a:solidFill>
                  <a:srgbClr val="0D0D0D"/>
                </a:solidFill>
                <a:latin typeface="Times New Roman" pitchFamily="18" charset="0"/>
                <a:ea typeface="MS Mincho" pitchFamily="49" charset="-128"/>
              </a:rPr>
              <a:t> qua </a:t>
            </a:r>
            <a:r>
              <a:rPr lang="en-US" sz="2400" dirty="0" err="1">
                <a:solidFill>
                  <a:srgbClr val="0D0D0D"/>
                </a:solidFill>
                <a:latin typeface="Times New Roman" pitchFamily="18" charset="0"/>
                <a:ea typeface="MS Mincho" pitchFamily="49" charset="-128"/>
              </a:rPr>
              <a:t>thái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độ</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tôn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trọng</a:t>
            </a:r>
            <a:r>
              <a:rPr lang="en-US" sz="2400" dirty="0">
                <a:solidFill>
                  <a:srgbClr val="0D0D0D"/>
                </a:solidFill>
                <a:latin typeface="Times New Roman" pitchFamily="18" charset="0"/>
                <a:ea typeface="MS Mincho" pitchFamily="49" charset="-128"/>
              </a:rPr>
              <a:t>, qua </a:t>
            </a:r>
            <a:r>
              <a:rPr lang="en-US" sz="2400" dirty="0" err="1">
                <a:solidFill>
                  <a:srgbClr val="0D0D0D"/>
                </a:solidFill>
                <a:latin typeface="Times New Roman" pitchFamily="18" charset="0"/>
                <a:ea typeface="MS Mincho" pitchFamily="49" charset="-128"/>
              </a:rPr>
              <a:t>cách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ứng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xử</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con </a:t>
            </a:r>
            <a:r>
              <a:rPr lang="en-US" sz="2400" dirty="0" err="1">
                <a:solidFill>
                  <a:srgbClr val="0D0D0D"/>
                </a:solidFill>
                <a:latin typeface="Times New Roman" pitchFamily="18" charset="0"/>
                <a:ea typeface="MS Mincho" pitchFamily="49" charset="-128"/>
              </a:rPr>
              <a:t>người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với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nhiên</a:t>
            </a:r>
            <a:r>
              <a:rPr lang="en-US" sz="2400" dirty="0">
                <a:solidFill>
                  <a:srgbClr val="0D0D0D"/>
                </a:solidFill>
                <a:latin typeface="Times New Roman" pitchFamily="18" charset="0"/>
                <a:ea typeface="MS Mincho" pitchFamily="49" charset="-128"/>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820738" y="712787"/>
            <a:ext cx="6932613"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063288" cy="50133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11173" y="741363"/>
            <a:ext cx="8126413" cy="482600"/>
          </a:xfrm>
          <a:prstGeom prst="rect">
            <a:avLst/>
          </a:prstGeom>
          <a:noFill/>
          <a:ln w="9525">
            <a:noFill/>
            <a:miter lim="800000"/>
            <a:headEnd/>
            <a:tailEnd/>
          </a:ln>
        </p:spPr>
        <p:txBody>
          <a:bodyPr>
            <a:spAutoFit/>
          </a:bodyPr>
          <a:lstStyle/>
          <a:p>
            <a:pPr marL="457200">
              <a:lnSpc>
                <a:spcPct val="115000"/>
              </a:lnSpc>
              <a:spcAft>
                <a:spcPts val="1000"/>
              </a:spcAft>
            </a:pPr>
            <a:r>
              <a:rPr lang="en-US" sz="2400" b="1" dirty="0">
                <a:solidFill>
                  <a:srgbClr val="FF0000"/>
                </a:solidFill>
                <a:latin typeface="Times New Roman" pitchFamily="18" charset="0"/>
                <a:cs typeface="Times New Roman" pitchFamily="18" charset="0"/>
              </a:rPr>
              <a:t>III. ĐỊNH HƯỚNG PHÂN TÍCH VĂN BẢN</a:t>
            </a:r>
            <a:endParaRPr lang="en-US" sz="2400" dirty="0">
              <a:latin typeface="Times New Roman" pitchFamily="18" charset="0"/>
              <a:cs typeface="Times New Roman" pitchFamily="18" charset="0"/>
            </a:endParaRPr>
          </a:p>
        </p:txBody>
      </p:sp>
      <p:sp>
        <p:nvSpPr>
          <p:cNvPr id="9" name="TextBox 8"/>
          <p:cNvSpPr txBox="1">
            <a:spLocks noChangeArrowheads="1"/>
          </p:cNvSpPr>
          <p:nvPr/>
        </p:nvSpPr>
        <p:spPr bwMode="auto">
          <a:xfrm>
            <a:off x="993775" y="1643063"/>
            <a:ext cx="6092825" cy="484187"/>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00000"/>
                </a:solidFill>
                <a:latin typeface="Times New Roman" pitchFamily="18" charset="0"/>
                <a:cs typeface="Times New Roman" pitchFamily="18" charset="0"/>
              </a:rPr>
              <a:t>1. Dàn ý:</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798513" y="2112963"/>
            <a:ext cx="10825162" cy="461962"/>
          </a:xfrm>
          <a:prstGeom prst="rect">
            <a:avLst/>
          </a:prstGeom>
          <a:noFill/>
          <a:ln w="9525">
            <a:noFill/>
            <a:miter lim="800000"/>
            <a:headEnd/>
            <a:tailEnd/>
          </a:ln>
        </p:spPr>
        <p:txBody>
          <a:bodyPr>
            <a:spAutoFit/>
          </a:bodyPr>
          <a:lstStyle/>
          <a:p>
            <a:r>
              <a:rPr lang="en-US" sz="2400" b="1" dirty="0">
                <a:latin typeface="Times New Roman" pitchFamily="18" charset="0"/>
                <a:cs typeface="Times New Roman" pitchFamily="18" charset="0"/>
              </a:rPr>
              <a:t>1.1. </a:t>
            </a:r>
            <a:r>
              <a:rPr lang="en-US" sz="2400" b="1" dirty="0" err="1">
                <a:latin typeface="Times New Roman" pitchFamily="18" charset="0"/>
                <a:cs typeface="Times New Roman" pitchFamily="18" charset="0"/>
              </a:rPr>
              <a:t>Nêu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vấn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đề</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endParaRPr lang="en-US" sz="2400" dirty="0">
              <a:latin typeface="Calibri" pitchFamily="34" charset="0"/>
            </a:endParaRPr>
          </a:p>
        </p:txBody>
      </p:sp>
      <p:sp>
        <p:nvSpPr>
          <p:cNvPr id="13" name="TextBox 12"/>
          <p:cNvSpPr txBox="1">
            <a:spLocks noChangeArrowheads="1"/>
          </p:cNvSpPr>
          <p:nvPr/>
        </p:nvSpPr>
        <p:spPr bwMode="auto">
          <a:xfrm>
            <a:off x="798513" y="2679700"/>
            <a:ext cx="6092825" cy="484188"/>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00000"/>
                </a:solidFill>
                <a:latin typeface="Times New Roman" pitchFamily="18" charset="0"/>
                <a:cs typeface="Times New Roman" pitchFamily="18" charset="0"/>
              </a:rPr>
              <a:t>1.2. Giải quyết vấn đề:</a:t>
            </a:r>
            <a:endParaRPr lang="en-US" sz="2400">
              <a:latin typeface="Times New Roman" pitchFamily="18" charset="0"/>
              <a:cs typeface="Times New Roman" pitchFamily="18" charset="0"/>
            </a:endParaRPr>
          </a:p>
        </p:txBody>
      </p:sp>
      <p:sp>
        <p:nvSpPr>
          <p:cNvPr id="15" name="TextBox 14"/>
          <p:cNvSpPr txBox="1">
            <a:spLocks noChangeArrowheads="1"/>
          </p:cNvSpPr>
          <p:nvPr/>
        </p:nvSpPr>
        <p:spPr bwMode="auto">
          <a:xfrm>
            <a:off x="869950" y="3259138"/>
            <a:ext cx="10083800" cy="461962"/>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B1: Khái quát về văn bản: </a:t>
            </a:r>
            <a:r>
              <a:rPr lang="en-US" sz="2400">
                <a:latin typeface="Times New Roman" pitchFamily="18" charset="0"/>
                <a:cs typeface="Times New Roman" pitchFamily="18" charset="0"/>
              </a:rPr>
              <a:t>chủ đề, thể thơ, bố cục văn bản, …</a:t>
            </a:r>
            <a:endParaRPr lang="en-US" sz="2400">
              <a:latin typeface="Calibri" pitchFamily="34" charset="0"/>
            </a:endParaRPr>
          </a:p>
        </p:txBody>
      </p:sp>
      <p:sp>
        <p:nvSpPr>
          <p:cNvPr id="17" name="TextBox 16"/>
          <p:cNvSpPr txBox="1">
            <a:spLocks noChangeArrowheads="1"/>
          </p:cNvSpPr>
          <p:nvPr/>
        </p:nvSpPr>
        <p:spPr bwMode="auto">
          <a:xfrm>
            <a:off x="820738" y="4059238"/>
            <a:ext cx="10550525" cy="482600"/>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00000"/>
                </a:solidFill>
                <a:latin typeface="Times New Roman" pitchFamily="18" charset="0"/>
                <a:cs typeface="Times New Roman" pitchFamily="18" charset="0"/>
              </a:rPr>
              <a:t>B2: Phân tích nội dung – nghệ thuật của văn bản theo luận điểm:</a:t>
            </a:r>
            <a:endParaRPr lang="en-US" sz="2400">
              <a:latin typeface="Times New Roman" pitchFamily="18" charset="0"/>
              <a:cs typeface="Times New Roman" pitchFamily="18" charset="0"/>
            </a:endParaRPr>
          </a:p>
        </p:txBody>
      </p:sp>
      <p:sp>
        <p:nvSpPr>
          <p:cNvPr id="19" name="TextBox 18"/>
          <p:cNvSpPr txBox="1">
            <a:spLocks noChangeArrowheads="1"/>
          </p:cNvSpPr>
          <p:nvPr/>
        </p:nvSpPr>
        <p:spPr bwMode="auto">
          <a:xfrm>
            <a:off x="820738" y="4692650"/>
            <a:ext cx="10550525" cy="1570038"/>
          </a:xfrm>
          <a:prstGeom prst="rect">
            <a:avLst/>
          </a:prstGeom>
          <a:noFill/>
          <a:ln w="9525">
            <a:noFill/>
            <a:miter lim="800000"/>
            <a:headEnd/>
            <a:tailEnd/>
          </a:ln>
        </p:spPr>
        <p:txBody>
          <a:bodyPr>
            <a:spAutoFit/>
          </a:bodyPr>
          <a:lstStyle/>
          <a:p>
            <a:pPr algn="just"/>
            <a:r>
              <a:rPr lang="en-US" sz="2400" b="1" dirty="0">
                <a:solidFill>
                  <a:srgbClr val="000000"/>
                </a:solidFill>
                <a:latin typeface="Times New Roman" pitchFamily="18" charset="0"/>
                <a:cs typeface="Times New Roman" pitchFamily="18" charset="0"/>
              </a:rPr>
              <a:t>a. </a:t>
            </a:r>
            <a:r>
              <a:rPr lang="en-US" sz="2400" b="1" dirty="0" err="1">
                <a:solidFill>
                  <a:srgbClr val="000000"/>
                </a:solidFill>
                <a:latin typeface="Times New Roman" pitchFamily="18" charset="0"/>
                <a:cs typeface="Times New Roman" pitchFamily="18" charset="0"/>
              </a:rPr>
              <a:t>Khổ</a:t>
            </a:r>
            <a:r>
              <a:rPr lang="en-US" sz="2400" b="1" dirty="0">
                <a:solidFill>
                  <a:srgbClr val="000000"/>
                </a:solidFill>
                <a:latin typeface="Times New Roman" pitchFamily="18" charset="0"/>
                <a:cs typeface="Times New Roman" pitchFamily="18" charset="0"/>
              </a:rPr>
              <a:t> 1: </a:t>
            </a:r>
            <a:r>
              <a:rPr lang="en-US" sz="2400" b="1" dirty="0" err="1">
                <a:solidFill>
                  <a:srgbClr val="000000"/>
                </a:solidFill>
                <a:latin typeface="Times New Roman" pitchFamily="18" charset="0"/>
                <a:cs typeface="Times New Roman" pitchFamily="18" charset="0"/>
              </a:rPr>
              <a:t>Hình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ảnh</a:t>
            </a:r>
            <a:r>
              <a:rPr lang="en-US" sz="2400" b="1" dirty="0">
                <a:solidFill>
                  <a:srgbClr val="000000"/>
                </a:solidFill>
                <a:latin typeface="Times New Roman" pitchFamily="18" charset="0"/>
                <a:cs typeface="Times New Roman" pitchFamily="18" charset="0"/>
              </a:rPr>
              <a:t> con </a:t>
            </a:r>
            <a:r>
              <a:rPr lang="en-US" sz="2400" b="1" dirty="0" err="1">
                <a:solidFill>
                  <a:srgbClr val="000000"/>
                </a:solidFill>
                <a:latin typeface="Times New Roman" pitchFamily="18" charset="0"/>
                <a:cs typeface="Times New Roman" pitchFamily="18" charset="0"/>
              </a:rPr>
              <a:t>chim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chào</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mào</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và</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tiếng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hót</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chào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đỏ</a:t>
            </a:r>
            <a:endParaRPr lang="en-US" sz="2400" dirty="0">
              <a:latin typeface="Times New Roman" pitchFamily="18" charset="0"/>
              <a:cs typeface="Times New Roman" pitchFamily="18" charset="0"/>
            </a:endParaRPr>
          </a:p>
          <a:p>
            <a:pPr algn="ctr"/>
            <a:r>
              <a:rPr lang="en-US" sz="2400" dirty="0" err="1">
                <a:latin typeface="Times New Roman" pitchFamily="18" charset="0"/>
                <a:cs typeface="Times New Roman" pitchFamily="18" charset="0"/>
              </a:rPr>
              <a:t>Hót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chót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vót</a:t>
            </a:r>
            <a:endParaRPr lang="en-US" sz="2400" dirty="0">
              <a:latin typeface="Times New Roman" pitchFamily="18" charset="0"/>
              <a:cs typeface="Times New Roman" pitchFamily="18" charset="0"/>
            </a:endParaRPr>
          </a:p>
          <a:p>
            <a:pPr algn="ct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triu</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uýt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huýt</a:t>
            </a:r>
            <a:r>
              <a:rPr lang="fr-FR" sz="2400" dirty="0">
                <a:latin typeface="Times New Roman" pitchFamily="18" charset="0"/>
                <a:cs typeface="Times New Roman" pitchFamily="18" charset="0"/>
              </a:rPr>
              <a:t>… tu </a:t>
            </a:r>
            <a:r>
              <a:rPr lang="fr-FR" sz="2400" dirty="0" err="1">
                <a:latin typeface="Times New Roman" pitchFamily="18" charset="0"/>
                <a:cs typeface="Times New Roman" pitchFamily="18" charset="0"/>
              </a:rPr>
              <a:t>hìu</a:t>
            </a:r>
            <a:r>
              <a:rPr lang="fr-FR"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1" grpId="0"/>
      <p:bldP spid="13" grpId="0"/>
      <p:bldP spid="15" grpId="0"/>
      <p:bldP spid="17" grpId="0"/>
      <p:bldP spid="1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72294" y="1331119"/>
            <a:ext cx="11034712" cy="46021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81857" y="1739374"/>
            <a:ext cx="10415587" cy="3785652"/>
          </a:xfrm>
          <a:prstGeom prst="rect">
            <a:avLst/>
          </a:prstGeom>
          <a:noFill/>
          <a:ln w="9525">
            <a:noFill/>
            <a:miter lim="800000"/>
            <a:headEnd/>
            <a:tailEnd/>
          </a:ln>
        </p:spPr>
        <p:txBody>
          <a:bodyPr wrap="square">
            <a:spAutoFit/>
          </a:bodyPr>
          <a:lstStyle/>
          <a:p>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chú</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chiếc</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lông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có</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đốm</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trắng</a:t>
            </a:r>
            <a:r>
              <a:rPr lang="en-US" sz="2400"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cái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mào</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màu</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đỏ</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rực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đang</a:t>
            </a:r>
            <a:r>
              <a:rPr lang="en-US" sz="2400" dirty="0">
                <a:solidFill>
                  <a:srgbClr val="000000"/>
                </a:solidFill>
                <a:latin typeface="Times New Roman" pitchFamily="18" charset="0"/>
                <a:cs typeface="Times New Roman" pitchFamily="18" charset="0"/>
              </a:rPr>
              <a:t> say </a:t>
            </a:r>
            <a:r>
              <a:rPr lang="en-US" sz="2400" dirty="0" err="1">
                <a:solidFill>
                  <a:srgbClr val="000000"/>
                </a:solidFill>
                <a:latin typeface="Times New Roman" pitchFamily="18" charset="0"/>
                <a:cs typeface="Times New Roman" pitchFamily="18" charset="0"/>
              </a:rPr>
              <a:t>sưa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hót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líu</a:t>
            </a:r>
            <a:r>
              <a:rPr lang="en-US" sz="2400" dirty="0">
                <a:solidFill>
                  <a:srgbClr val="000000"/>
                </a:solidFill>
                <a:latin typeface="Times New Roman" pitchFamily="18" charset="0"/>
                <a:cs typeface="Times New Roman" pitchFamily="18" charset="0"/>
              </a:rPr>
              <a:t> lo </a:t>
            </a:r>
            <a:r>
              <a:rPr lang="en-US" sz="2400" dirty="0" err="1">
                <a:solidFill>
                  <a:srgbClr val="000000"/>
                </a:solidFill>
                <a:latin typeface="Times New Roman" pitchFamily="18" charset="0"/>
                <a:cs typeface="Times New Roman" pitchFamily="18" charset="0"/>
              </a:rPr>
              <a:t>trên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cao</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đồng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đặt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định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trí</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Hót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cao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chót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vót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này</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en-US" sz="2400" dirty="0">
                <a:solidFill>
                  <a:srgbClr val="000000"/>
                </a:solidFill>
                <a:latin typeface="Times New Roman" pitchFamily="18" charset="0"/>
                <a:cs typeface="Times New Roman" pitchFamily="18" charset="0"/>
              </a:rPr>
              <a:t>Ba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khung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ban </a:t>
            </a:r>
            <a:r>
              <a:rPr lang="en-US" sz="2400" dirty="0" err="1">
                <a:solidFill>
                  <a:srgbClr val="000000"/>
                </a:solidFill>
                <a:latin typeface="Times New Roman" pitchFamily="18" charset="0"/>
                <a:cs typeface="Times New Roman" pitchFamily="18" charset="0"/>
              </a:rPr>
              <a:t>mai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suốt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hoặc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hoàng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hôn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tịnh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khoảng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sạch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mướt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khổ</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này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bản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ký</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xướng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thú</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triu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uýt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huýt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hìu</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Nghệ</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thuật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ngôn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từ</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hàm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bút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pháp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thực</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2113" y="494506"/>
            <a:ext cx="11395075" cy="62753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92138" y="761206"/>
            <a:ext cx="10995025" cy="5741987"/>
          </a:xfrm>
          <a:prstGeom prst="rect">
            <a:avLst/>
          </a:prstGeom>
          <a:noFill/>
          <a:ln w="9525">
            <a:noFill/>
            <a:miter lim="800000"/>
            <a:headEnd/>
            <a:tailEnd/>
          </a:ln>
        </p:spPr>
        <p:txBody>
          <a:bodyPr>
            <a:spAutoFit/>
          </a:bodyPr>
          <a:lstStyle/>
          <a:p>
            <a:pPr algn="just">
              <a:lnSpc>
                <a:spcPct val="115000"/>
              </a:lnSpc>
            </a:pPr>
            <a:r>
              <a:rPr lang="en-US" sz="2400" b="1" dirty="0">
                <a:solidFill>
                  <a:srgbClr val="000000"/>
                </a:solidFill>
                <a:latin typeface="Times New Roman" pitchFamily="18" charset="0"/>
                <a:cs typeface="Times New Roman" pitchFamily="18" charset="0"/>
              </a:rPr>
              <a:t>b. </a:t>
            </a:r>
            <a:r>
              <a:rPr lang="en-US" sz="2400" b="1" dirty="0" err="1">
                <a:solidFill>
                  <a:srgbClr val="000000"/>
                </a:solidFill>
                <a:latin typeface="Times New Roman" pitchFamily="18" charset="0"/>
                <a:cs typeface="Times New Roman" pitchFamily="18" charset="0"/>
              </a:rPr>
              <a:t>Phần</a:t>
            </a:r>
            <a:r>
              <a:rPr lang="en-US" sz="2400" b="1" dirty="0">
                <a:solidFill>
                  <a:srgbClr val="000000"/>
                </a:solidFill>
                <a:latin typeface="Times New Roman" pitchFamily="18" charset="0"/>
                <a:cs typeface="Times New Roman" pitchFamily="18" charset="0"/>
              </a:rPr>
              <a:t> 2 (10 </a:t>
            </a:r>
            <a:r>
              <a:rPr lang="en-US" sz="2400" b="1" dirty="0" err="1">
                <a:solidFill>
                  <a:srgbClr val="000000"/>
                </a:solidFill>
                <a:latin typeface="Times New Roman" pitchFamily="18" charset="0"/>
                <a:cs typeface="Times New Roman" pitchFamily="18" charset="0"/>
              </a:rPr>
              <a:t>câu</a:t>
            </a:r>
            <a:r>
              <a:rPr lang="en-US" sz="2400" b="1"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xúc</a:t>
            </a:r>
            <a:r>
              <a:rPr lang="en-US" sz="2400" dirty="0">
                <a:solidFill>
                  <a:srgbClr val="000000"/>
                </a:solidFill>
                <a:latin typeface="Times New Roman" pitchFamily="18" charset="0"/>
                <a:cs typeface="Times New Roman" pitchFamily="18" charset="0"/>
              </a:rPr>
              <a:t>, ý </a:t>
            </a:r>
            <a:r>
              <a:rPr lang="en-US" sz="2400" dirty="0" err="1">
                <a:solidFill>
                  <a:srgbClr val="000000"/>
                </a:solidFill>
                <a:latin typeface="Times New Roman" pitchFamily="18" charset="0"/>
                <a:cs typeface="Times New Roman" pitchFamily="18" charset="0"/>
              </a:rPr>
              <a:t>nghĩ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a:t>
            </a:r>
            <a:r>
              <a:rPr lang="en-US" sz="2400" i="1" dirty="0" err="1">
                <a:solidFill>
                  <a:srgbClr val="000000"/>
                </a:solidFill>
                <a:latin typeface="Times New Roman" pitchFamily="18" charset="0"/>
                <a:cs typeface="Times New Roman" pitchFamily="18" charset="0"/>
              </a:rPr>
              <a:t>vội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vẽ</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chiếc</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lồng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trong</a:t>
            </a:r>
            <a:r>
              <a:rPr lang="en-US" sz="2400" i="1" dirty="0">
                <a:solidFill>
                  <a:srgbClr val="000000"/>
                </a:solidFill>
                <a:latin typeface="Times New Roman" pitchFamily="18" charset="0"/>
                <a:cs typeface="Times New Roman" pitchFamily="18" charset="0"/>
              </a:rPr>
              <a:t> ý </a:t>
            </a:r>
            <a:r>
              <a:rPr lang="en-US" sz="2400" i="1" dirty="0" err="1">
                <a:solidFill>
                  <a:srgbClr val="000000"/>
                </a:solidFill>
                <a:latin typeface="Times New Roman" pitchFamily="18" charset="0"/>
                <a:cs typeface="Times New Roman" pitchFamily="18" charset="0"/>
              </a:rPr>
              <a:t>nghĩ</a:t>
            </a:r>
            <a:r>
              <a:rPr lang="en-US" sz="2400" i="1"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ctr"/>
            <a:r>
              <a:rPr lang="fr-FR" sz="2400" dirty="0" err="1">
                <a:latin typeface="Times New Roman" pitchFamily="18" charset="0"/>
                <a:cs typeface="Times New Roman" pitchFamily="18" charset="0"/>
              </a:rPr>
              <a:t>Tôi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vội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vẽ</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chiếc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lồng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trong</a:t>
            </a:r>
            <a:r>
              <a:rPr lang="fr-FR" sz="2400" dirty="0">
                <a:latin typeface="Times New Roman" pitchFamily="18" charset="0"/>
                <a:cs typeface="Times New Roman" pitchFamily="18" charset="0"/>
              </a:rPr>
              <a:t> ý </a:t>
            </a:r>
            <a:r>
              <a:rPr lang="fr-FR" sz="2400" dirty="0" err="1">
                <a:latin typeface="Times New Roman" pitchFamily="18" charset="0"/>
                <a:cs typeface="Times New Roman" pitchFamily="18" charset="0"/>
              </a:rPr>
              <a:t>nghĩ</a:t>
            </a:r>
            <a:endParaRPr lang="en-US" sz="2400" dirty="0">
              <a:latin typeface="Times New Roman" pitchFamily="18" charset="0"/>
              <a:cs typeface="Times New Roman" pitchFamily="18" charset="0"/>
            </a:endParaRPr>
          </a:p>
          <a:p>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Sợ</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chim</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bay</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đi</a:t>
            </a:r>
            <a:r>
              <a:rPr lang="fr-FR"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ý </a:t>
            </a:r>
            <a:r>
              <a:rPr lang="en-US" sz="2400" dirty="0" err="1">
                <a:solidFill>
                  <a:srgbClr val="000000"/>
                </a:solidFill>
                <a:latin typeface="Times New Roman" pitchFamily="18" charset="0"/>
                <a:cs typeface="Times New Roman" pitchFamily="18" charset="0"/>
              </a:rPr>
              <a:t>nghĩ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a:t>
            </a:r>
            <a:r>
              <a:rPr lang="en-US" sz="2400" i="1" dirty="0" err="1">
                <a:solidFill>
                  <a:srgbClr val="000000"/>
                </a:solidFill>
                <a:latin typeface="Times New Roman" pitchFamily="18" charset="0"/>
                <a:cs typeface="Times New Roman" pitchFamily="18" charset="0"/>
              </a:rPr>
              <a:t>tôi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nhìn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a:t>
            </a:r>
            <a:r>
              <a:rPr lang="en-US" sz="2400" i="1" dirty="0" err="1">
                <a:solidFill>
                  <a:srgbClr val="000000"/>
                </a:solidFill>
                <a:latin typeface="Times New Roman" pitchFamily="18" charset="0"/>
                <a:cs typeface="Times New Roman" pitchFamily="18" charset="0"/>
              </a:rPr>
              <a:t>vội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vẽ</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chiếc</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lồng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trong</a:t>
            </a:r>
            <a:r>
              <a:rPr lang="en-US" sz="2400" i="1" dirty="0">
                <a:solidFill>
                  <a:srgbClr val="000000"/>
                </a:solidFill>
                <a:latin typeface="Times New Roman" pitchFamily="18" charset="0"/>
                <a:cs typeface="Times New Roman" pitchFamily="18" charset="0"/>
              </a:rPr>
              <a:t> ý </a:t>
            </a:r>
            <a:r>
              <a:rPr lang="en-US" sz="2400" i="1" dirty="0" err="1">
                <a:solidFill>
                  <a:srgbClr val="000000"/>
                </a:solidFill>
                <a:latin typeface="Times New Roman" pitchFamily="18" charset="0"/>
                <a:cs typeface="Times New Roman" pitchFamily="18" charset="0"/>
              </a:rPr>
              <a:t>nghĩ</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chóng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vẽ</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chiếc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lồng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muốm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chiếm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muốn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hữu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đẹp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en-US" sz="2400" dirty="0">
                <a:solidFill>
                  <a:srgbClr val="000000"/>
                </a:solidFill>
                <a:latin typeface="Times New Roman" pitchFamily="18" charset="0"/>
                <a:cs typeface="Times New Roman" pitchFamily="18" charset="0"/>
              </a:rPr>
              <a:t>                                </a:t>
            </a:r>
            <a:r>
              <a:rPr lang="fr-FR" sz="2400" dirty="0" err="1">
                <a:latin typeface="Times New Roman" pitchFamily="18" charset="0"/>
                <a:cs typeface="Times New Roman" pitchFamily="18" charset="0"/>
              </a:rPr>
              <a:t>Vừa</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vẽ</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xong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nó</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cất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cánh</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gió</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đuổi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endParaRPr lang="en-US" sz="2400" dirty="0">
              <a:latin typeface="Times New Roman" pitchFamily="18" charset="0"/>
              <a:cs typeface="Times New Roman" pitchFamily="18" charset="0"/>
            </a:endParaRPr>
          </a:p>
          <a:p>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a:t>
            </a:r>
            <a:r>
              <a:rPr lang="en-US" sz="2400" i="1" dirty="0" err="1">
                <a:solidFill>
                  <a:srgbClr val="000000"/>
                </a:solidFill>
                <a:latin typeface="Times New Roman" pitchFamily="18" charset="0"/>
                <a:cs typeface="Times New Roman" pitchFamily="18" charset="0"/>
              </a:rPr>
              <a:t>hối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hả</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đuổi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theo</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vật</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tôi</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theo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gian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níu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giữ</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tiếng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hót</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err="1">
                <a:solidFill>
                  <a:srgbClr val="000000"/>
                </a:solidFill>
                <a:latin typeface="Times New Roman" pitchFamily="18" charset="0"/>
                <a:cs typeface="Times New Roman" pitchFamily="18" charset="0"/>
              </a:rPr>
              <a:t>Các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ảnh</a:t>
            </a:r>
            <a:r>
              <a:rPr lang="en-US" sz="2400"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khung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nắng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khung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gió</a:t>
            </a:r>
            <a:r>
              <a:rPr lang="en-US" sz="2400" i="1"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a:t>
            </a:r>
            <a:r>
              <a:rPr lang="en-US" sz="2400" i="1" dirty="0" err="1">
                <a:solidFill>
                  <a:srgbClr val="000000"/>
                </a:solidFill>
                <a:latin typeface="Times New Roman" pitchFamily="18" charset="0"/>
                <a:cs typeface="Times New Roman" pitchFamily="18" charset="0"/>
              </a:rPr>
              <a:t>nhành</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cây</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xanh</a:t>
            </a:r>
            <a:r>
              <a:rPr lang="en-US" sz="2400" i="1"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kia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chính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chiếc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lồng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vẽ</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ý </a:t>
            </a:r>
            <a:r>
              <a:rPr lang="en-US" sz="2400" dirty="0" err="1">
                <a:solidFill>
                  <a:srgbClr val="000000"/>
                </a:solidFill>
                <a:latin typeface="Times New Roman" pitchFamily="18" charset="0"/>
                <a:cs typeface="Times New Roman" pitchFamily="18" charset="0"/>
              </a:rPr>
              <a:t>nghĩ</a:t>
            </a:r>
            <a:r>
              <a:rPr lang="en-US" sz="2400" dirty="0">
                <a:solidFill>
                  <a:srgbClr val="000000"/>
                </a:solidFill>
                <a:latin typeface="Times New Roman" pitchFamily="18" charset="0"/>
                <a:cs typeface="Times New Roman" pitchFamily="18" charset="0"/>
              </a:rPr>
              <a:t> . </a:t>
            </a:r>
            <a:r>
              <a:rPr lang="en-US" sz="2400" dirty="0" err="1">
                <a:solidFill>
                  <a:srgbClr val="000000"/>
                </a:solidFill>
                <a:latin typeface="Times New Roman" pitchFamily="18" charset="0"/>
                <a:cs typeface="Times New Roman" pitchFamily="18" charset="0"/>
              </a:rPr>
              <a:t>Hành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động</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a:t>
            </a:r>
            <a:r>
              <a:rPr lang="en-US" sz="2400" i="1" dirty="0" err="1">
                <a:solidFill>
                  <a:srgbClr val="000000"/>
                </a:solidFill>
                <a:latin typeface="Times New Roman" pitchFamily="18" charset="0"/>
                <a:cs typeface="Times New Roman" pitchFamily="18" charset="0"/>
              </a:rPr>
              <a:t>đuổi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theo</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này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vẻ</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đẹp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hồn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thăng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hoa</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69875" y="390525"/>
            <a:ext cx="11617325" cy="63579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58813" y="631825"/>
            <a:ext cx="10861675" cy="6000750"/>
          </a:xfrm>
          <a:prstGeom prst="rect">
            <a:avLst/>
          </a:prstGeom>
          <a:noFill/>
          <a:ln w="9525">
            <a:noFill/>
            <a:miter lim="800000"/>
            <a:headEnd/>
            <a:tailEnd/>
          </a:ln>
        </p:spPr>
        <p:txBody>
          <a:bodyPr>
            <a:spAutoFit/>
          </a:bodyPr>
          <a:lstStyle/>
          <a:p>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sâu</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đỏ</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giọt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endParaRPr lang="en-US" sz="2400" dirty="0">
              <a:latin typeface="Times New Roman" pitchFamily="18" charset="0"/>
              <a:cs typeface="Times New Roman" pitchFamily="18" charset="0"/>
            </a:endParaRPr>
          </a:p>
          <a:p>
            <a:r>
              <a:rPr lang="en-US" sz="2400" i="1"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còn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tăm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tích</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a:t>
            </a:r>
            <a:r>
              <a:rPr lang="en-US" sz="2400" i="1" dirty="0" err="1">
                <a:solidFill>
                  <a:srgbClr val="000000"/>
                </a:solidFill>
                <a:latin typeface="Times New Roman" pitchFamily="18" charset="0"/>
                <a:cs typeface="Times New Roman" pitchFamily="18" charset="0"/>
              </a:rPr>
              <a:t>tôi</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dung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mổ</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i="1" dirty="0">
                <a:solidFill>
                  <a:srgbClr val="000000"/>
                </a:solidFill>
                <a:latin typeface="Times New Roman" pitchFamily="18" charset="0"/>
                <a:cs typeface="Times New Roman" pitchFamily="18" charset="0"/>
              </a:rPr>
              <a:t> “con </a:t>
            </a:r>
            <a:r>
              <a:rPr lang="en-US" sz="2400" i="1" dirty="0" err="1">
                <a:solidFill>
                  <a:srgbClr val="000000"/>
                </a:solidFill>
                <a:latin typeface="Times New Roman" pitchFamily="18" charset="0"/>
                <a:cs typeface="Times New Roman" pitchFamily="18" charset="0"/>
              </a:rPr>
              <a:t>sâu</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trái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cây</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chín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giọt</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nước</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thanh</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sạch</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tôi</a:t>
            </a:r>
            <a:r>
              <a:rPr lang="en-US" sz="2400" dirty="0">
                <a:solidFill>
                  <a:srgbClr val="000000"/>
                </a:solidFill>
                <a:latin typeface="Times New Roman" pitchFamily="18" charset="0"/>
                <a:cs typeface="Times New Roman" pitchFamily="18" charset="0"/>
              </a:rPr>
              <a:t> –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gì</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thường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chính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chuộc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lỗi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hiểu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rằng</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quý</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sẽ</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chỉ</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cuộc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tự</a:t>
            </a:r>
            <a:r>
              <a:rPr lang="en-US" sz="2400" dirty="0">
                <a:solidFill>
                  <a:srgbClr val="000000"/>
                </a:solidFill>
                <a:latin typeface="Times New Roman" pitchFamily="18" charset="0"/>
                <a:cs typeface="Times New Roman" pitchFamily="18" charset="0"/>
              </a:rPr>
              <a:t> do, </a:t>
            </a:r>
            <a:r>
              <a:rPr lang="en-US" sz="2400" dirty="0" err="1">
                <a:solidFill>
                  <a:srgbClr val="000000"/>
                </a:solidFill>
                <a:latin typeface="Times New Roman" pitchFamily="18" charset="0"/>
                <a:cs typeface="Times New Roman" pitchFamily="18" charset="0"/>
              </a:rPr>
              <a:t>tự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giữa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err="1">
                <a:solidFill>
                  <a:srgbClr val="000000"/>
                </a:solidFill>
                <a:latin typeface="Times New Roman" pitchFamily="18" charset="0"/>
                <a:cs typeface="Times New Roman" pitchFamily="18" charset="0"/>
              </a:rPr>
              <a:t>Từ</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bộc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lộ</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trọn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vẹn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mình</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b="1" dirty="0">
                <a:solidFill>
                  <a:srgbClr val="000000"/>
                </a:solidFill>
                <a:latin typeface="Times New Roman" pitchFamily="18" charset="0"/>
                <a:cs typeface="Times New Roman" pitchFamily="18" charset="0"/>
              </a:rPr>
              <a:t>3. </a:t>
            </a:r>
            <a:r>
              <a:rPr lang="en-US" sz="2400" b="1" dirty="0" err="1">
                <a:solidFill>
                  <a:srgbClr val="000000"/>
                </a:solidFill>
                <a:latin typeface="Times New Roman" pitchFamily="18" charset="0"/>
                <a:cs typeface="Times New Roman" pitchFamily="18" charset="0"/>
              </a:rPr>
              <a:t>Phần</a:t>
            </a:r>
            <a:r>
              <a:rPr lang="en-US" sz="2400" b="1" dirty="0">
                <a:solidFill>
                  <a:srgbClr val="000000"/>
                </a:solidFill>
                <a:latin typeface="Times New Roman" pitchFamily="18" charset="0"/>
                <a:cs typeface="Times New Roman" pitchFamily="18" charset="0"/>
              </a:rPr>
              <a:t> 3 (3 </a:t>
            </a:r>
            <a:r>
              <a:rPr lang="en-US" sz="2400" b="1" dirty="0" err="1">
                <a:solidFill>
                  <a:srgbClr val="000000"/>
                </a:solidFill>
                <a:latin typeface="Times New Roman" pitchFamily="18" charset="0"/>
                <a:cs typeface="Times New Roman" pitchFamily="18" charset="0"/>
              </a:rPr>
              <a:t>câu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cuối</a:t>
            </a:r>
            <a:r>
              <a:rPr lang="en-US" sz="2400" b="1" dirty="0">
                <a:solidFill>
                  <a:srgbClr val="000000"/>
                </a:solidFill>
                <a:latin typeface="Times New Roman" pitchFamily="18" charset="0"/>
                <a:cs typeface="Times New Roman" pitchFamily="18" charset="0"/>
              </a:rPr>
              <a:t>): </a:t>
            </a:r>
            <a:r>
              <a:rPr lang="de-DE" sz="2400" b="1" dirty="0">
                <a:solidFill>
                  <a:srgbClr val="000000"/>
                </a:solidFill>
                <a:latin typeface="Times New Roman" pitchFamily="18" charset="0"/>
                <a:cs typeface="Times New Roman" pitchFamily="18" charset="0"/>
              </a:rPr>
              <a:t>hình ảnh và tiếng chim chào mào trong tâm hồn nhà thơ.</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uýt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huýt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hìu</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bay </a:t>
            </a:r>
            <a:r>
              <a:rPr lang="en-US" sz="2400" dirty="0" err="1">
                <a:latin typeface="Times New Roman" pitchFamily="18" charset="0"/>
                <a:cs typeface="Times New Roman" pitchFamily="18" charset="0"/>
              </a:rPr>
              <a:t>về</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rõ</a:t>
            </a:r>
            <a:r>
              <a:rPr lang="en-US" sz="2400" dirty="0">
                <a:solidFill>
                  <a:srgbClr val="000000"/>
                </a:solidFill>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88950" y="1264444"/>
            <a:ext cx="11201400" cy="4869656"/>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88950" y="1572419"/>
            <a:ext cx="11201400" cy="4119563"/>
          </a:xfrm>
          <a:prstGeom prst="rect">
            <a:avLst/>
          </a:prstGeom>
          <a:noFill/>
          <a:ln w="9525">
            <a:noFill/>
            <a:miter lim="800000"/>
            <a:headEnd/>
            <a:tailEnd/>
          </a:ln>
        </p:spPr>
        <p:txBody>
          <a:bodyPr>
            <a:spAutoFit/>
          </a:bodyPr>
          <a:lstStyle/>
          <a:p>
            <a:pPr algn="just">
              <a:lnSpc>
                <a:spcPct val="107000"/>
              </a:lnSpc>
              <a:spcAft>
                <a:spcPts val="800"/>
              </a:spcAft>
            </a:pPr>
            <a:r>
              <a:rPr lang="en-US" sz="2400" dirty="0">
                <a:solidFill>
                  <a:srgbClr val="000000"/>
                </a:solidFill>
                <a:latin typeface="Times New Roman" pitchFamily="18" charset="0"/>
                <a:cs typeface="Times New Roman" pitchFamily="18" charset="0"/>
              </a:rPr>
              <a:t>- Hai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khẳng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định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đổi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ý </a:t>
            </a:r>
            <a:r>
              <a:rPr lang="en-US" sz="2400" dirty="0" err="1">
                <a:solidFill>
                  <a:srgbClr val="000000"/>
                </a:solidFill>
                <a:latin typeface="Times New Roman" pitchFamily="18" charset="0"/>
                <a:cs typeface="Times New Roman" pitchFamily="18" charset="0"/>
              </a:rPr>
              <a:t>nghĩ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Chẳng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cần</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bay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nữa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tiếng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hót</a:t>
            </a:r>
            <a:r>
              <a:rPr lang="en-US" sz="2400" dirty="0">
                <a:solidFill>
                  <a:srgbClr val="000000"/>
                </a:solidFill>
                <a:latin typeface="Times New Roman" pitchFamily="18" charset="0"/>
                <a:cs typeface="Times New Roman" pitchFamily="18" charset="0"/>
              </a:rPr>
              <a:t> du </a:t>
            </a:r>
            <a:r>
              <a:rPr lang="en-US" sz="2400" dirty="0" err="1">
                <a:solidFill>
                  <a:srgbClr val="000000"/>
                </a:solidFill>
                <a:latin typeface="Times New Roman" pitchFamily="18" charset="0"/>
                <a:cs typeface="Times New Roman" pitchFamily="18" charset="0"/>
              </a:rPr>
              <a:t>dương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vẫn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hồn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Bởi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vì</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tôi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ứng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xử</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bằng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tôn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bằng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muốn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chiếm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ích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kỉ</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hẹp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hòi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hồn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ta </a:t>
            </a:r>
            <a:r>
              <a:rPr lang="en-US" sz="2400" dirty="0" err="1">
                <a:solidFill>
                  <a:srgbClr val="000000"/>
                </a:solidFill>
                <a:latin typeface="Times New Roman" pitchFamily="18" charset="0"/>
                <a:cs typeface="Times New Roman" pitchFamily="18" charset="0"/>
              </a:rPr>
              <a:t>rộng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phú</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tràn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niềm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vui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sức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sống</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ct val="107000"/>
              </a:lnSpc>
              <a:spcAft>
                <a:spcPts val="800"/>
              </a:spcAf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triu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uýt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huýt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lặp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2 </a:t>
            </a:r>
            <a:r>
              <a:rPr lang="en-US" sz="2400" dirty="0" err="1">
                <a:solidFill>
                  <a:srgbClr val="000000"/>
                </a:solidFill>
                <a:latin typeface="Times New Roman" pitchFamily="18" charset="0"/>
                <a:cs typeface="Times New Roman" pitchFamily="18" charset="0"/>
              </a:rPr>
              <a:t>lần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điệp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nữa</a:t>
            </a:r>
            <a:r>
              <a:rPr lang="en-US" sz="2400" dirty="0">
                <a:solidFill>
                  <a:srgbClr val="000000"/>
                </a:solidFill>
                <a:latin typeface="Times New Roman" pitchFamily="18" charset="0"/>
                <a:cs typeface="Times New Roman" pitchFamily="18" charset="0"/>
              </a:rPr>
              <a:t> ở </a:t>
            </a:r>
            <a:r>
              <a:rPr lang="en-US" sz="2400" dirty="0" err="1">
                <a:solidFill>
                  <a:srgbClr val="000000"/>
                </a:solidFill>
                <a:latin typeface="Times New Roman" pitchFamily="18" charset="0"/>
                <a:cs typeface="Times New Roman" pitchFamily="18" charset="0"/>
              </a:rPr>
              <a:t>cuối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Chuỗi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nhắc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trọn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vẹn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từng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nhận</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“con </a:t>
            </a:r>
            <a:r>
              <a:rPr lang="en-US" sz="2400" i="1" dirty="0" err="1">
                <a:solidFill>
                  <a:srgbClr val="000000"/>
                </a:solidFill>
                <a:latin typeface="Times New Roman" pitchFamily="18" charset="0"/>
                <a:cs typeface="Times New Roman" pitchFamily="18" charset="0"/>
              </a:rPr>
              <a:t>chào</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a:t>
            </a:r>
            <a:r>
              <a:rPr lang="en-US" sz="2400" dirty="0">
                <a:solidFill>
                  <a:srgbClr val="000000"/>
                </a:solidFill>
                <a:latin typeface="Times New Roman" pitchFamily="18" charset="0"/>
                <a:cs typeface="Times New Roman" pitchFamily="18" charset="0"/>
              </a:rPr>
              <a:t> qua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từ</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lẻ</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hòa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nhập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từ</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lót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chói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gắt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bè</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vọng</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90538" y="636588"/>
            <a:ext cx="11198225" cy="57642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008063" y="857250"/>
            <a:ext cx="6092825" cy="461963"/>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cs typeface="Times New Roman" pitchFamily="18" charset="0"/>
              </a:rPr>
              <a:t>1.3. Đánh giá khái quát</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82638" y="1584325"/>
            <a:ext cx="6094412" cy="338138"/>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000000"/>
                </a:solidFill>
                <a:latin typeface="Times New Roman" pitchFamily="18" charset="0"/>
                <a:cs typeface="Times New Roman" pitchFamily="18" charset="0"/>
              </a:rPr>
              <a:t>a</a:t>
            </a:r>
            <a:r>
              <a:rPr lang="vi-VN" sz="2400" b="1">
                <a:solidFill>
                  <a:srgbClr val="000000"/>
                </a:solidFill>
                <a:latin typeface="Times New Roman" pitchFamily="18" charset="0"/>
                <a:cs typeface="Times New Roman" pitchFamily="18" charset="0"/>
              </a:rPr>
              <a:t>. Nghệ thuật</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569118" y="1888113"/>
            <a:ext cx="11198225" cy="1877437"/>
          </a:xfrm>
          <a:prstGeom prst="rect">
            <a:avLst/>
          </a:prstGeom>
          <a:noFill/>
          <a:ln w="9525">
            <a:noFill/>
            <a:miter lim="800000"/>
            <a:headEnd/>
            <a:tailEnd/>
          </a:ln>
        </p:spPr>
        <p:txBody>
          <a:bodyPr>
            <a:spAutoFit/>
          </a:bodyPr>
          <a:lstStyle/>
          <a:p>
            <a:pPr marL="30163" algn="just">
              <a:spcAft>
                <a:spcPts val="1200"/>
              </a:spcAf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tự</a:t>
            </a:r>
            <a:r>
              <a:rPr lang="en-US" sz="2400" dirty="0">
                <a:solidFill>
                  <a:srgbClr val="000000"/>
                </a:solidFill>
                <a:latin typeface="Times New Roman" pitchFamily="18" charset="0"/>
                <a:cs typeface="Times New Roman" pitchFamily="18" charset="0"/>
              </a:rPr>
              <a:t> do,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lặp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hoàn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toàn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nhiều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vang</a:t>
            </a:r>
            <a:endParaRPr lang="en-US" sz="2400" dirty="0">
              <a:latin typeface="Times New Roman" pitchFamily="18" charset="0"/>
              <a:cs typeface="Times New Roman" pitchFamily="18" charset="0"/>
            </a:endParaRPr>
          </a:p>
          <a:p>
            <a:pPr marL="30163" algn="just">
              <a:spcAft>
                <a:spcPts val="1200"/>
              </a:spcAf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giàu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sức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gợi</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30163" algn="just">
              <a:spcAft>
                <a:spcPts val="1200"/>
              </a:spcAft>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Cấu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nhiều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dư</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đọc</a:t>
            </a:r>
            <a:endParaRPr lang="en-US" sz="2400" dirty="0">
              <a:latin typeface="Times New Roman" pitchFamily="18" charset="0"/>
              <a:cs typeface="Times New Roman" pitchFamily="18" charset="0"/>
            </a:endParaRPr>
          </a:p>
        </p:txBody>
      </p:sp>
      <p:sp>
        <p:nvSpPr>
          <p:cNvPr id="11" name="TextBox 10"/>
          <p:cNvSpPr txBox="1">
            <a:spLocks noChangeArrowheads="1"/>
          </p:cNvSpPr>
          <p:nvPr/>
        </p:nvSpPr>
        <p:spPr bwMode="auto">
          <a:xfrm>
            <a:off x="782638" y="3898106"/>
            <a:ext cx="6094412" cy="461665"/>
          </a:xfrm>
          <a:prstGeom prst="rect">
            <a:avLst/>
          </a:prstGeom>
          <a:noFill/>
          <a:ln w="9525">
            <a:noFill/>
            <a:miter lim="800000"/>
            <a:headEnd/>
            <a:tailEnd/>
          </a:ln>
        </p:spPr>
        <p:txBody>
          <a:bodyPr>
            <a:spAutoFit/>
          </a:bodyPr>
          <a:lstStyle/>
          <a:p>
            <a:pPr marL="30163" algn="just">
              <a:spcAft>
                <a:spcPts val="1200"/>
              </a:spcAft>
            </a:pPr>
            <a:r>
              <a:rPr lang="en-US" sz="2400" b="1" dirty="0">
                <a:solidFill>
                  <a:srgbClr val="000000"/>
                </a:solidFill>
                <a:latin typeface="Times New Roman" pitchFamily="18" charset="0"/>
                <a:cs typeface="Times New Roman" pitchFamily="18" charset="0"/>
              </a:rPr>
              <a:t>b</a:t>
            </a:r>
            <a:r>
              <a:rPr lang="vi-VN" sz="2400" b="1" dirty="0">
                <a:solidFill>
                  <a:srgbClr val="000000"/>
                </a:solidFill>
                <a:latin typeface="Times New Roman" pitchFamily="18" charset="0"/>
                <a:cs typeface="Times New Roman" pitchFamily="18" charset="0"/>
              </a:rPr>
              <a:t>. Nội dung</a:t>
            </a:r>
            <a:endParaRPr lang="en-US" sz="2400" dirty="0">
              <a:latin typeface="Times New Roman" pitchFamily="18" charset="0"/>
              <a:cs typeface="Times New Roman" pitchFamily="18" charset="0"/>
            </a:endParaRPr>
          </a:p>
        </p:txBody>
      </p:sp>
      <p:sp>
        <p:nvSpPr>
          <p:cNvPr id="13" name="TextBox 12"/>
          <p:cNvSpPr txBox="1">
            <a:spLocks noChangeArrowheads="1"/>
          </p:cNvSpPr>
          <p:nvPr/>
        </p:nvSpPr>
        <p:spPr bwMode="auto">
          <a:xfrm>
            <a:off x="747713" y="4368800"/>
            <a:ext cx="10841037" cy="1570038"/>
          </a:xfrm>
          <a:prstGeom prst="rect">
            <a:avLst/>
          </a:prstGeom>
          <a:noFill/>
          <a:ln w="9525">
            <a:noFill/>
            <a:miter lim="800000"/>
            <a:headEnd/>
            <a:tailEnd/>
          </a:ln>
        </p:spPr>
        <p:txBody>
          <a:bodyPr>
            <a:spAutoFit/>
          </a:bodyPr>
          <a:lstStyle/>
          <a:p>
            <a:pPr>
              <a:tabLst>
                <a:tab pos="1385888" algn="l"/>
              </a:tabLst>
            </a:pP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Bức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tranh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trong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sáng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khoáng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đạt</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thanh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bình</a:t>
            </a:r>
            <a:r>
              <a:rPr lang="en-US" sz="2400" dirty="0">
                <a:solidFill>
                  <a:srgbClr val="0D0D0D"/>
                </a:solidFill>
                <a:latin typeface="Times New Roman" pitchFamily="18" charset="0"/>
                <a:ea typeface="MS Mincho" pitchFamily="49" charset="-128"/>
              </a:rPr>
              <a:t> qua </a:t>
            </a:r>
            <a:r>
              <a:rPr lang="en-US" sz="2400" dirty="0" err="1">
                <a:solidFill>
                  <a:srgbClr val="0D0D0D"/>
                </a:solidFill>
                <a:latin typeface="Times New Roman" pitchFamily="18" charset="0"/>
                <a:ea typeface="MS Mincho" pitchFamily="49" charset="-128"/>
              </a:rPr>
              <a:t>vẻ</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đẹp</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con </a:t>
            </a:r>
            <a:r>
              <a:rPr lang="en-US" sz="2400" dirty="0" err="1">
                <a:solidFill>
                  <a:srgbClr val="0D0D0D"/>
                </a:solidFill>
                <a:latin typeface="Times New Roman" pitchFamily="18" charset="0"/>
                <a:ea typeface="MS Mincho" pitchFamily="49" charset="-128"/>
              </a:rPr>
              <a:t>chim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chào</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mào</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và</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tiếng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chim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trong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trẻo</a:t>
            </a:r>
            <a:r>
              <a:rPr lang="en-US" sz="2400" dirty="0">
                <a:solidFill>
                  <a:srgbClr val="0D0D0D"/>
                </a:solidFill>
                <a:latin typeface="Times New Roman" pitchFamily="18" charset="0"/>
                <a:ea typeface="MS Mincho" pitchFamily="49" charset="-128"/>
              </a:rPr>
              <a:t>.</a:t>
            </a:r>
            <a:endParaRPr lang="en-US" sz="2400" dirty="0">
              <a:latin typeface="Times New Roman" pitchFamily="18" charset="0"/>
              <a:cs typeface="Times New Roman" pitchFamily="18" charset="0"/>
            </a:endParaRPr>
          </a:p>
          <a:p>
            <a:pPr>
              <a:tabLst>
                <a:tab pos="1385888" algn="l"/>
              </a:tabLst>
            </a:pP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Tình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yêu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tác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giả</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được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thể</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hiện</a:t>
            </a:r>
            <a:r>
              <a:rPr lang="en-US" sz="2400" dirty="0">
                <a:solidFill>
                  <a:srgbClr val="0D0D0D"/>
                </a:solidFill>
                <a:latin typeface="Times New Roman" pitchFamily="18" charset="0"/>
                <a:ea typeface="MS Mincho" pitchFamily="49" charset="-128"/>
              </a:rPr>
              <a:t> qua </a:t>
            </a:r>
            <a:r>
              <a:rPr lang="en-US" sz="2400" dirty="0" err="1">
                <a:solidFill>
                  <a:srgbClr val="0D0D0D"/>
                </a:solidFill>
                <a:latin typeface="Times New Roman" pitchFamily="18" charset="0"/>
                <a:ea typeface="MS Mincho" pitchFamily="49" charset="-128"/>
              </a:rPr>
              <a:t>thái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độ</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tôn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trọng</a:t>
            </a:r>
            <a:r>
              <a:rPr lang="en-US" sz="2400" dirty="0">
                <a:solidFill>
                  <a:srgbClr val="0D0D0D"/>
                </a:solidFill>
                <a:latin typeface="Times New Roman" pitchFamily="18" charset="0"/>
                <a:ea typeface="MS Mincho" pitchFamily="49" charset="-128"/>
              </a:rPr>
              <a:t>, qua </a:t>
            </a:r>
            <a:r>
              <a:rPr lang="en-US" sz="2400" dirty="0" err="1">
                <a:solidFill>
                  <a:srgbClr val="0D0D0D"/>
                </a:solidFill>
                <a:latin typeface="Times New Roman" pitchFamily="18" charset="0"/>
                <a:ea typeface="MS Mincho" pitchFamily="49" charset="-128"/>
              </a:rPr>
              <a:t>cách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ứng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xử</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con </a:t>
            </a:r>
            <a:r>
              <a:rPr lang="en-US" sz="2400" dirty="0" err="1">
                <a:solidFill>
                  <a:srgbClr val="0D0D0D"/>
                </a:solidFill>
                <a:latin typeface="Times New Roman" pitchFamily="18" charset="0"/>
                <a:ea typeface="MS Mincho" pitchFamily="49" charset="-128"/>
              </a:rPr>
              <a:t>người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với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nhiên</a:t>
            </a:r>
            <a:r>
              <a:rPr lang="en-US" sz="2400" dirty="0">
                <a:solidFill>
                  <a:srgbClr val="0D0D0D"/>
                </a:solidFill>
                <a:latin typeface="Times New Roman" pitchFamily="18" charset="0"/>
                <a:ea typeface="MS Mincho" pitchFamily="49" charset="-128"/>
              </a:rPr>
              <a:t>.</a:t>
            </a:r>
            <a:endParaRPr lang="en-US"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P spid="1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44513" y="520700"/>
            <a:ext cx="4587875"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44513" y="1307306"/>
            <a:ext cx="11079162" cy="367903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42963" y="592138"/>
            <a:ext cx="6092825" cy="484187"/>
          </a:xfrm>
          <a:prstGeom prst="rect">
            <a:avLst/>
          </a:prstGeom>
          <a:noFill/>
          <a:ln w="9525">
            <a:noFill/>
            <a:miter lim="800000"/>
            <a:headEnd/>
            <a:tailEnd/>
          </a:ln>
        </p:spPr>
        <p:txBody>
          <a:bodyPr>
            <a:spAutoFit/>
          </a:bodyPr>
          <a:lstStyle/>
          <a:p>
            <a:pPr marL="38100">
              <a:lnSpc>
                <a:spcPct val="115000"/>
              </a:lnSpc>
              <a:spcAft>
                <a:spcPts val="1000"/>
              </a:spcAft>
            </a:pPr>
            <a:r>
              <a:rPr lang="pt-BR" sz="2400" b="1">
                <a:solidFill>
                  <a:srgbClr val="FF0000"/>
                </a:solidFill>
                <a:latin typeface="Times New Roman" pitchFamily="18" charset="0"/>
                <a:cs typeface="Times New Roman" pitchFamily="18" charset="0"/>
              </a:rPr>
              <a:t>2. Định hướng phân tích</a:t>
            </a:r>
            <a:endParaRPr lang="en-US" sz="2400">
              <a:solidFill>
                <a:srgbClr val="FF0000"/>
              </a:solidFill>
              <a:latin typeface="Times New Roman" pitchFamily="18" charset="0"/>
              <a:cs typeface="Times New Roman" pitchFamily="18" charset="0"/>
            </a:endParaRPr>
          </a:p>
        </p:txBody>
      </p:sp>
      <p:sp>
        <p:nvSpPr>
          <p:cNvPr id="7" name="TextBox 6"/>
          <p:cNvSpPr txBox="1">
            <a:spLocks noChangeArrowheads="1"/>
          </p:cNvSpPr>
          <p:nvPr/>
        </p:nvSpPr>
        <p:spPr bwMode="auto">
          <a:xfrm>
            <a:off x="719138" y="1623615"/>
            <a:ext cx="10904537" cy="3046413"/>
          </a:xfrm>
          <a:prstGeom prst="rect">
            <a:avLst/>
          </a:prstGeom>
          <a:noFill/>
          <a:ln w="9525">
            <a:noFill/>
            <a:miter lim="800000"/>
            <a:headEnd/>
            <a:tailEnd/>
          </a:ln>
        </p:spPr>
        <p:txBody>
          <a:bodyPr>
            <a:spAutoFit/>
          </a:bodyPr>
          <a:lstStyle/>
          <a:p>
            <a:pPr>
              <a:tabLst>
                <a:tab pos="1385888" algn="l"/>
              </a:tabLst>
            </a:pPr>
            <a:r>
              <a:rPr lang="en-US" sz="2400" dirty="0" err="1">
                <a:solidFill>
                  <a:srgbClr val="000000"/>
                </a:solidFill>
                <a:latin typeface="Times New Roman" pitchFamily="18" charset="0"/>
                <a:cs typeface="Times New Roman" pitchFamily="18" charset="0"/>
              </a:rPr>
              <a:t>Nhắc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Mai </a:t>
            </a:r>
            <a:r>
              <a:rPr lang="en-US" sz="2400" dirty="0" err="1">
                <a:solidFill>
                  <a:srgbClr val="000000"/>
                </a:solidFill>
                <a:latin typeface="Times New Roman" pitchFamily="18" charset="0"/>
                <a:cs typeface="Times New Roman" pitchFamily="18" charset="0"/>
              </a:rPr>
              <a:t>Văn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Phấn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nhắc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duyên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hòa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đồng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đằm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còn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coi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sinh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giàu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sắc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trụ</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Con </a:t>
            </a:r>
            <a:r>
              <a:rPr lang="en-US" sz="2400" i="1" dirty="0" err="1">
                <a:solidFill>
                  <a:srgbClr val="000000"/>
                </a:solidFill>
                <a:latin typeface="Times New Roman" pitchFamily="18" charset="0"/>
                <a:cs typeface="Times New Roman" pitchFamily="18" charset="0"/>
              </a:rPr>
              <a:t>chào</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mào</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phẩm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biểu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Mai </a:t>
            </a:r>
            <a:r>
              <a:rPr lang="en-US" sz="2400" dirty="0" err="1">
                <a:solidFill>
                  <a:srgbClr val="000000"/>
                </a:solidFill>
                <a:latin typeface="Times New Roman" pitchFamily="18" charset="0"/>
                <a:cs typeface="Times New Roman" pitchFamily="18" charset="0"/>
              </a:rPr>
              <a:t>Văn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Phấn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đủ</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này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tự</a:t>
            </a:r>
            <a:r>
              <a:rPr lang="en-US" sz="2400" dirty="0">
                <a:solidFill>
                  <a:srgbClr val="000000"/>
                </a:solidFill>
                <a:latin typeface="Times New Roman" pitchFamily="18" charset="0"/>
                <a:cs typeface="Times New Roman" pitchFamily="18" charset="0"/>
              </a:rPr>
              <a:t> do, </a:t>
            </a:r>
            <a:r>
              <a:rPr lang="en-US" sz="2400" dirty="0" err="1">
                <a:solidFill>
                  <a:srgbClr val="000000"/>
                </a:solidFill>
                <a:latin typeface="Times New Roman" pitchFamily="18" charset="0"/>
                <a:cs typeface="Times New Roman" pitchFamily="18" charset="0"/>
              </a:rPr>
              <a:t>cấu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xây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dựng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tượng</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trung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giả</a:t>
            </a:r>
            <a:r>
              <a:rPr lang="en-US" sz="2400" dirty="0">
                <a:solidFill>
                  <a:srgbClr val="000000"/>
                </a:solidFill>
                <a:latin typeface="Times New Roman" pitchFamily="18" charset="0"/>
                <a:cs typeface="Times New Roman" pitchFamily="18" charset="0"/>
              </a:rPr>
              <a:t> </a:t>
            </a:r>
            <a:r>
              <a:rPr lang="en-US" sz="2400" dirty="0" err="1">
                <a:solidFill>
                  <a:srgbClr val="0D0D0D"/>
                </a:solidFill>
                <a:latin typeface="Times New Roman" pitchFamily="18" charset="0"/>
                <a:ea typeface="MS Mincho" pitchFamily="49" charset="-128"/>
              </a:rPr>
              <a:t>giúp</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người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đọc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cảm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nhận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bức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tranh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trong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sáng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khoáng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đạt</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thanh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bình</a:t>
            </a:r>
            <a:r>
              <a:rPr lang="en-US" sz="2400" dirty="0">
                <a:solidFill>
                  <a:srgbClr val="0D0D0D"/>
                </a:solidFill>
                <a:latin typeface="Times New Roman" pitchFamily="18" charset="0"/>
                <a:ea typeface="MS Mincho" pitchFamily="49" charset="-128"/>
              </a:rPr>
              <a:t> qua </a:t>
            </a:r>
            <a:r>
              <a:rPr lang="en-US" sz="2400" dirty="0" err="1">
                <a:solidFill>
                  <a:srgbClr val="0D0D0D"/>
                </a:solidFill>
                <a:latin typeface="Times New Roman" pitchFamily="18" charset="0"/>
                <a:ea typeface="MS Mincho" pitchFamily="49" charset="-128"/>
              </a:rPr>
              <a:t>vẻ</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đẹp</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con </a:t>
            </a:r>
            <a:r>
              <a:rPr lang="en-US" sz="2400" dirty="0" err="1">
                <a:solidFill>
                  <a:srgbClr val="0D0D0D"/>
                </a:solidFill>
                <a:latin typeface="Times New Roman" pitchFamily="18" charset="0"/>
                <a:ea typeface="MS Mincho" pitchFamily="49" charset="-128"/>
              </a:rPr>
              <a:t>chim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chào</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mào</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và</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tiếng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chim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trong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trẻo</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Từ</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đó</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bài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thơ</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mở</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ra</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một</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quan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niệm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mới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mẻ</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về</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tình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yêu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nhiên</a:t>
            </a:r>
            <a:r>
              <a:rPr lang="en-US" sz="2400" dirty="0">
                <a:solidFill>
                  <a:srgbClr val="0D0D0D"/>
                </a:solidFill>
                <a:latin typeface="Times New Roman" pitchFamily="18" charset="0"/>
                <a:ea typeface="MS Mincho" pitchFamily="49" charset="-128"/>
              </a:rPr>
              <a:t> , </a:t>
            </a:r>
            <a:r>
              <a:rPr lang="en-US" sz="2400" dirty="0" err="1">
                <a:solidFill>
                  <a:srgbClr val="0D0D0D"/>
                </a:solidFill>
                <a:latin typeface="Times New Roman" pitchFamily="18" charset="0"/>
                <a:ea typeface="MS Mincho" pitchFamily="49" charset="-128"/>
              </a:rPr>
              <a:t>đó</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là</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thái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độ</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tôn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trọng</a:t>
            </a:r>
            <a:r>
              <a:rPr lang="en-US" sz="2400" dirty="0">
                <a:solidFill>
                  <a:srgbClr val="0D0D0D"/>
                </a:solidFill>
                <a:latin typeface="Times New Roman" pitchFamily="18" charset="0"/>
                <a:ea typeface="MS Mincho" pitchFamily="49" charset="-128"/>
              </a:rPr>
              <a:t>, qua </a:t>
            </a:r>
            <a:r>
              <a:rPr lang="en-US" sz="2400" dirty="0" err="1">
                <a:solidFill>
                  <a:srgbClr val="0D0D0D"/>
                </a:solidFill>
                <a:latin typeface="Times New Roman" pitchFamily="18" charset="0"/>
                <a:ea typeface="MS Mincho" pitchFamily="49" charset="-128"/>
              </a:rPr>
              <a:t>cách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ứng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xử</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con </a:t>
            </a:r>
            <a:r>
              <a:rPr lang="en-US" sz="2400" dirty="0" err="1">
                <a:solidFill>
                  <a:srgbClr val="0D0D0D"/>
                </a:solidFill>
                <a:latin typeface="Times New Roman" pitchFamily="18" charset="0"/>
                <a:ea typeface="MS Mincho" pitchFamily="49" charset="-128"/>
              </a:rPr>
              <a:t>người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với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nhiên</a:t>
            </a:r>
            <a:r>
              <a:rPr lang="en-US" sz="2400" dirty="0">
                <a:solidFill>
                  <a:srgbClr val="0D0D0D"/>
                </a:solidFill>
                <a:latin typeface="Times New Roman" pitchFamily="18" charset="0"/>
                <a:ea typeface="MS Mincho" pitchFamily="49" charset="-128"/>
              </a:rPr>
              <a:t>.</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22288" y="590550"/>
            <a:ext cx="11244262" cy="5689600"/>
          </a:xfrm>
          <a:prstGeom prst="roundRect">
            <a:avLst>
              <a:gd name="adj" fmla="val 3860"/>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9913" y="1000919"/>
            <a:ext cx="11039475" cy="5262562"/>
          </a:xfrm>
          <a:prstGeom prst="rect">
            <a:avLst/>
          </a:prstGeom>
          <a:noFill/>
          <a:ln w="9525">
            <a:noFill/>
            <a:miter lim="800000"/>
            <a:headEnd/>
            <a:tailEnd/>
          </a:ln>
        </p:spPr>
        <p:txBody>
          <a:bodyPr>
            <a:spAutoFit/>
          </a:bodyPr>
          <a:lstStyle/>
          <a:p>
            <a:pPr algn="just"/>
            <a:r>
              <a:rPr lang="en-US" sz="2400" b="1" dirty="0" err="1">
                <a:solidFill>
                  <a:srgbClr val="000000"/>
                </a:solidFill>
                <a:latin typeface="Times New Roman" pitchFamily="18" charset="0"/>
                <a:cs typeface="Times New Roman" pitchFamily="18" charset="0"/>
              </a:rPr>
              <a:t>Mở</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đầu</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bài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thơ</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sĩ</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khắc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họa</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hình</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tượng</a:t>
            </a:r>
            <a:r>
              <a:rPr lang="en-US" sz="2400" b="1" dirty="0">
                <a:solidFill>
                  <a:srgbClr val="000000"/>
                </a:solidFill>
                <a:latin typeface="Times New Roman" pitchFamily="18" charset="0"/>
                <a:cs typeface="Times New Roman" pitchFamily="18" charset="0"/>
              </a:rPr>
              <a:t> con </a:t>
            </a:r>
            <a:r>
              <a:rPr lang="en-US" sz="2400" b="1" dirty="0" err="1">
                <a:solidFill>
                  <a:srgbClr val="000000"/>
                </a:solidFill>
                <a:latin typeface="Times New Roman" pitchFamily="18" charset="0"/>
                <a:cs typeface="Times New Roman" pitchFamily="18" charset="0"/>
              </a:rPr>
              <a:t>chim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chào</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mào</a:t>
            </a:r>
            <a:r>
              <a:rPr lang="en-US" sz="2400" b="1"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đặc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kĩ</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chào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đỏ</a:t>
            </a:r>
            <a:endParaRPr lang="en-US" sz="2400" dirty="0">
              <a:latin typeface="Times New Roman" pitchFamily="18" charset="0"/>
              <a:cs typeface="Times New Roman" pitchFamily="18" charset="0"/>
            </a:endParaRPr>
          </a:p>
          <a:p>
            <a:pPr algn="ctr"/>
            <a:r>
              <a:rPr lang="en-US" sz="2400" dirty="0" err="1">
                <a:latin typeface="Times New Roman" pitchFamily="18" charset="0"/>
                <a:cs typeface="Times New Roman" pitchFamily="18" charset="0"/>
              </a:rPr>
              <a:t>Hót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chót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vót</a:t>
            </a:r>
            <a:endParaRPr lang="en-US" sz="2400" dirty="0">
              <a:latin typeface="Times New Roman" pitchFamily="18" charset="0"/>
              <a:cs typeface="Times New Roman" pitchFamily="18" charset="0"/>
            </a:endParaRPr>
          </a:p>
          <a:p>
            <a:pPr algn="ct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triu</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uýt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huýt</a:t>
            </a:r>
            <a:r>
              <a:rPr lang="fr-FR" sz="2400" dirty="0">
                <a:latin typeface="Times New Roman" pitchFamily="18" charset="0"/>
                <a:cs typeface="Times New Roman" pitchFamily="18" charset="0"/>
              </a:rPr>
              <a:t>… tu </a:t>
            </a:r>
            <a:r>
              <a:rPr lang="fr-FR" sz="2400" dirty="0" err="1">
                <a:latin typeface="Times New Roman" pitchFamily="18" charset="0"/>
                <a:cs typeface="Times New Roman" pitchFamily="18" charset="0"/>
              </a:rPr>
              <a:t>hìu</a:t>
            </a:r>
            <a:r>
              <a:rPr lang="fr-FR"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Chỉ</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bằng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nét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vẽ</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chú</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cùng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nhìn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ngắm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tướng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cự</a:t>
            </a:r>
            <a:r>
              <a:rPr lang="en-US" sz="2400" dirty="0">
                <a:solidFill>
                  <a:srgbClr val="000000"/>
                </a:solidFill>
                <a:latin typeface="Times New Roman" pitchFamily="18" charset="0"/>
                <a:cs typeface="Times New Roman" pitchFamily="18" charset="0"/>
              </a:rPr>
              <a:t> li </a:t>
            </a:r>
            <a:r>
              <a:rPr lang="en-US" sz="2400" dirty="0" err="1">
                <a:solidFill>
                  <a:srgbClr val="000000"/>
                </a:solidFill>
                <a:latin typeface="Times New Roman" pitchFamily="18" charset="0"/>
                <a:cs typeface="Times New Roman" pitchFamily="18" charset="0"/>
              </a:rPr>
              <a:t>gần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Trước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mắt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chú</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chiếc</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lông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có</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đốm</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trắng</a:t>
            </a:r>
            <a:r>
              <a:rPr lang="en-US" sz="2400"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cái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mào</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màu</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đỏ</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rực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đang</a:t>
            </a:r>
            <a:r>
              <a:rPr lang="en-US" sz="2400" dirty="0">
                <a:solidFill>
                  <a:srgbClr val="000000"/>
                </a:solidFill>
                <a:latin typeface="Times New Roman" pitchFamily="18" charset="0"/>
                <a:cs typeface="Times New Roman" pitchFamily="18" charset="0"/>
              </a:rPr>
              <a:t> say </a:t>
            </a:r>
            <a:r>
              <a:rPr lang="en-US" sz="2400" dirty="0" err="1">
                <a:solidFill>
                  <a:srgbClr val="000000"/>
                </a:solidFill>
                <a:latin typeface="Times New Roman" pitchFamily="18" charset="0"/>
                <a:cs typeface="Times New Roman" pitchFamily="18" charset="0"/>
              </a:rPr>
              <a:t>sưa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hót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líu</a:t>
            </a:r>
            <a:r>
              <a:rPr lang="en-US" sz="2400" dirty="0">
                <a:solidFill>
                  <a:srgbClr val="000000"/>
                </a:solidFill>
                <a:latin typeface="Times New Roman" pitchFamily="18" charset="0"/>
                <a:cs typeface="Times New Roman" pitchFamily="18" charset="0"/>
              </a:rPr>
              <a:t> lo </a:t>
            </a:r>
            <a:r>
              <a:rPr lang="en-US" sz="2400" dirty="0" err="1">
                <a:solidFill>
                  <a:srgbClr val="000000"/>
                </a:solidFill>
                <a:latin typeface="Times New Roman" pitchFamily="18" charset="0"/>
                <a:cs typeface="Times New Roman" pitchFamily="18" charset="0"/>
              </a:rPr>
              <a:t>trên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cao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đồng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đặt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định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trí</a:t>
            </a:r>
            <a:r>
              <a:rPr lang="en-US" sz="2400"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Hót</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trên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cây</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cao</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chót</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vót</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này</a:t>
            </a:r>
            <a:r>
              <a:rPr lang="en-US" sz="2400" dirty="0">
                <a:solidFill>
                  <a:srgbClr val="000000"/>
                </a:solidFill>
                <a:latin typeface="Times New Roman" pitchFamily="18" charset="0"/>
                <a:cs typeface="Times New Roman" pitchFamily="18" charset="0"/>
              </a:rPr>
              <a:t>. Hai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khung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ban </a:t>
            </a:r>
            <a:r>
              <a:rPr lang="en-US" sz="2400" dirty="0" err="1">
                <a:solidFill>
                  <a:srgbClr val="000000"/>
                </a:solidFill>
                <a:latin typeface="Times New Roman" pitchFamily="18" charset="0"/>
                <a:cs typeface="Times New Roman" pitchFamily="18" charset="0"/>
              </a:rPr>
              <a:t>mai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suốt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hoặc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hoàng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hôn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tịnh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khoảng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sạch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mướt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xanh</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1318" y="1339850"/>
            <a:ext cx="11396663" cy="45847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09575" y="1554956"/>
            <a:ext cx="11360150" cy="4154488"/>
          </a:xfrm>
          <a:prstGeom prst="rect">
            <a:avLst/>
          </a:prstGeom>
          <a:noFill/>
          <a:ln w="9525">
            <a:noFill/>
            <a:miter lim="800000"/>
            <a:headEnd/>
            <a:tailEnd/>
          </a:ln>
        </p:spPr>
        <p:txBody>
          <a:bodyPr>
            <a:spAutoFit/>
          </a:bodyPr>
          <a:lstStyle/>
          <a:p>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khổ</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này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bản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ký</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xướng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thú</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vị</a:t>
            </a:r>
            <a:r>
              <a:rPr lang="en-US" sz="2400"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triu</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uýt</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huýt</a:t>
            </a:r>
            <a:r>
              <a:rPr lang="fr-FR" sz="2400" i="1" dirty="0">
                <a:solidFill>
                  <a:srgbClr val="000000"/>
                </a:solidFill>
                <a:latin typeface="Times New Roman" pitchFamily="18" charset="0"/>
                <a:cs typeface="Times New Roman" pitchFamily="18" charset="0"/>
              </a:rPr>
              <a:t>… tu </a:t>
            </a:r>
            <a:r>
              <a:rPr lang="fr-FR" sz="2400" i="1" dirty="0" err="1">
                <a:solidFill>
                  <a:srgbClr val="000000"/>
                </a:solidFill>
                <a:latin typeface="Times New Roman" pitchFamily="18" charset="0"/>
                <a:cs typeface="Times New Roman" pitchFamily="18" charset="0"/>
              </a:rPr>
              <a:t>hìu</a:t>
            </a:r>
            <a:r>
              <a:rPr lang="fr-FR"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Mỗi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ta </a:t>
            </a:r>
            <a:r>
              <a:rPr lang="en-US" sz="2400" dirty="0" err="1">
                <a:solidFill>
                  <a:srgbClr val="000000"/>
                </a:solidFill>
                <a:latin typeface="Times New Roman" pitchFamily="18" charset="0"/>
                <a:cs typeface="Times New Roman" pitchFamily="18" charset="0"/>
              </a:rPr>
              <a:t>như</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nghe</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tiếp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chuỗi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tiếng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hót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Ở </a:t>
            </a:r>
            <a:r>
              <a:rPr lang="en-US" sz="2400" dirty="0" err="1">
                <a:solidFill>
                  <a:srgbClr val="000000"/>
                </a:solidFill>
                <a:latin typeface="Times New Roman" pitchFamily="18" charset="0"/>
                <a:cs typeface="Times New Roman" pitchFamily="18" charset="0"/>
              </a:rPr>
              <a:t>đây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từng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nốt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sắp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đặt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trọn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vẹn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Mỗi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nốt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đều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giai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điệu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a:t>
            </a:r>
            <a:r>
              <a:rPr lang="en-US" sz="2400" dirty="0">
                <a:solidFill>
                  <a:srgbClr val="000000"/>
                </a:solidFill>
                <a:latin typeface="Times New Roman" pitchFamily="18" charset="0"/>
                <a:cs typeface="Times New Roman" pitchFamily="18" charset="0"/>
              </a:rPr>
              <a:t> rung </a:t>
            </a:r>
            <a:r>
              <a:rPr lang="en-US" sz="2400" dirty="0" err="1">
                <a:solidFill>
                  <a:srgbClr val="000000"/>
                </a:solidFill>
                <a:latin typeface="Times New Roman" pitchFamily="18" charset="0"/>
                <a:cs typeface="Times New Roman" pitchFamily="18" charset="0"/>
              </a:rPr>
              <a:t>vang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thường</a:t>
            </a:r>
            <a:r>
              <a:rPr lang="en-US" sz="2400"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triu</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uýt</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huýt</a:t>
            </a:r>
            <a:r>
              <a:rPr lang="fr-FR" sz="2400" i="1" dirty="0">
                <a:solidFill>
                  <a:srgbClr val="000000"/>
                </a:solidFill>
                <a:latin typeface="Times New Roman" pitchFamily="18" charset="0"/>
                <a:cs typeface="Times New Roman" pitchFamily="18" charset="0"/>
              </a:rPr>
              <a:t>… tu </a:t>
            </a:r>
            <a:r>
              <a:rPr lang="fr-FR" sz="2400" i="1" dirty="0" err="1">
                <a:solidFill>
                  <a:srgbClr val="000000"/>
                </a:solidFill>
                <a:latin typeface="Times New Roman" pitchFamily="18" charset="0"/>
                <a:cs typeface="Times New Roman" pitchFamily="18" charset="0"/>
              </a:rPr>
              <a:t>hìu</a:t>
            </a:r>
            <a:r>
              <a:rPr lang="fr-FR"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Đây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chỉ</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thuần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tiếng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hót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huyền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diệu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tiếng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khoảng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kì</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bí</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ẩn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này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phát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từ</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ảnh</a:t>
            </a:r>
            <a:r>
              <a:rPr lang="en-US" sz="2400"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đốm</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trắng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mũ</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đỏ</a:t>
            </a:r>
            <a:r>
              <a:rPr lang="en-US" sz="2400" i="1"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cây</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cao</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chót</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vót</a:t>
            </a:r>
            <a:r>
              <a:rPr lang="en-US" sz="2400" dirty="0">
                <a:solidFill>
                  <a:srgbClr val="000000"/>
                </a:solidFill>
                <a:latin typeface="Times New Roman" pitchFamily="18" charset="0"/>
                <a:cs typeface="Times New Roman" pitchFamily="18" charset="0"/>
              </a:rPr>
              <a:t>” ở </a:t>
            </a:r>
            <a:r>
              <a:rPr lang="en-US" sz="2400" dirty="0" err="1">
                <a:solidFill>
                  <a:srgbClr val="000000"/>
                </a:solidFill>
                <a:latin typeface="Times New Roman" pitchFamily="18" charset="0"/>
                <a:cs typeface="Times New Roman" pitchFamily="18" charset="0"/>
              </a:rPr>
              <a:t>trên</a:t>
            </a:r>
            <a:r>
              <a:rPr lang="en-US" sz="2400" dirty="0">
                <a:solidFill>
                  <a:srgbClr val="000000"/>
                </a:solidFill>
                <a:latin typeface="Times New Roman" pitchFamily="18" charset="0"/>
                <a:cs typeface="Times New Roman" pitchFamily="18" charset="0"/>
              </a:rPr>
              <a:t>. Ba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bức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tràn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ngôn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từ</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hàm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bút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pháp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họa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tượng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tuyệt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đẹp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biểu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tượng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trẻo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cùng</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61963" y="374650"/>
            <a:ext cx="6718300"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258763" y="1147763"/>
            <a:ext cx="11674475" cy="54927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258763" y="436563"/>
            <a:ext cx="6718300" cy="482600"/>
          </a:xfrm>
          <a:prstGeom prst="rect">
            <a:avLst/>
          </a:prstGeom>
          <a:noFill/>
          <a:ln w="9525">
            <a:noFill/>
            <a:miter lim="800000"/>
            <a:headEnd/>
            <a:tailEnd/>
          </a:ln>
        </p:spPr>
        <p:txBody>
          <a:bodyPr>
            <a:spAutoFit/>
          </a:bodyPr>
          <a:lstStyle/>
          <a:p>
            <a:pPr marL="457200">
              <a:lnSpc>
                <a:spcPct val="115000"/>
              </a:lnSpc>
              <a:spcAft>
                <a:spcPts val="1000"/>
              </a:spcAft>
            </a:pPr>
            <a:r>
              <a:rPr lang="en-US" sz="2400" b="1">
                <a:solidFill>
                  <a:srgbClr val="FF0000"/>
                </a:solidFill>
                <a:latin typeface="Times New Roman" pitchFamily="18" charset="0"/>
                <a:ea typeface="MS Mincho" pitchFamily="49" charset="-128"/>
                <a:cs typeface="Times New Roman" pitchFamily="18" charset="0"/>
              </a:rPr>
              <a:t>III. ĐỊNH HƯỚNG PHÂN TÍCH VĂN BẢN</a:t>
            </a:r>
            <a:endParaRPr lang="en-US" sz="2400">
              <a:latin typeface="Times New Roman" pitchFamily="18" charset="0"/>
              <a:ea typeface="MS Mincho" pitchFamily="49" charset="-128"/>
              <a:cs typeface="Times New Roman" pitchFamily="18" charset="0"/>
            </a:endParaRPr>
          </a:p>
        </p:txBody>
      </p:sp>
      <p:sp>
        <p:nvSpPr>
          <p:cNvPr id="9" name="TextBox 8"/>
          <p:cNvSpPr txBox="1">
            <a:spLocks noChangeArrowheads="1"/>
          </p:cNvSpPr>
          <p:nvPr/>
        </p:nvSpPr>
        <p:spPr bwMode="auto">
          <a:xfrm>
            <a:off x="258763" y="1336675"/>
            <a:ext cx="6092825" cy="484188"/>
          </a:xfrm>
          <a:prstGeom prst="rect">
            <a:avLst/>
          </a:prstGeom>
          <a:noFill/>
          <a:ln w="9525">
            <a:noFill/>
            <a:miter lim="800000"/>
            <a:headEnd/>
            <a:tailEnd/>
          </a:ln>
        </p:spPr>
        <p:txBody>
          <a:bodyPr>
            <a:spAutoFit/>
          </a:bodyPr>
          <a:lstStyle/>
          <a:p>
            <a:pPr marL="457200">
              <a:lnSpc>
                <a:spcPct val="115000"/>
              </a:lnSpc>
              <a:spcAft>
                <a:spcPts val="1000"/>
              </a:spcAft>
            </a:pPr>
            <a:r>
              <a:rPr lang="en-US" sz="2400" b="1">
                <a:solidFill>
                  <a:srgbClr val="FF0000"/>
                </a:solidFill>
                <a:latin typeface="Times New Roman" pitchFamily="18" charset="0"/>
                <a:cs typeface="Times New Roman" pitchFamily="18" charset="0"/>
              </a:rPr>
              <a:t>1. Dàn ý</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568325" y="1862138"/>
            <a:ext cx="10629900" cy="460375"/>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1.1. Nêu vấn đề: </a:t>
            </a:r>
            <a:r>
              <a:rPr lang="en-US" sz="2400">
                <a:latin typeface="Times New Roman" pitchFamily="18" charset="0"/>
                <a:cs typeface="Times New Roman" pitchFamily="18" charset="0"/>
              </a:rPr>
              <a:t>giới thiệu tác giả, văn bản, và vấn đề bàn luận của văn bản.</a:t>
            </a:r>
          </a:p>
        </p:txBody>
      </p:sp>
      <p:sp>
        <p:nvSpPr>
          <p:cNvPr id="15" name="TextBox 14"/>
          <p:cNvSpPr txBox="1">
            <a:spLocks noChangeArrowheads="1"/>
          </p:cNvSpPr>
          <p:nvPr/>
        </p:nvSpPr>
        <p:spPr bwMode="auto">
          <a:xfrm>
            <a:off x="674688" y="2289175"/>
            <a:ext cx="6145212" cy="482600"/>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00000"/>
                </a:solidFill>
                <a:latin typeface="Times New Roman" pitchFamily="18" charset="0"/>
                <a:cs typeface="Times New Roman" pitchFamily="18" charset="0"/>
              </a:rPr>
              <a:t>1.2. Giải quyết vấn đề:</a:t>
            </a:r>
            <a:endParaRPr lang="en-US" sz="2400">
              <a:latin typeface="Times New Roman" pitchFamily="18" charset="0"/>
              <a:cs typeface="Times New Roman" pitchFamily="18" charset="0"/>
            </a:endParaRPr>
          </a:p>
        </p:txBody>
      </p:sp>
      <p:sp>
        <p:nvSpPr>
          <p:cNvPr id="17" name="TextBox 16"/>
          <p:cNvSpPr txBox="1">
            <a:spLocks noChangeArrowheads="1"/>
          </p:cNvSpPr>
          <p:nvPr/>
        </p:nvSpPr>
        <p:spPr bwMode="auto">
          <a:xfrm>
            <a:off x="674688" y="2733675"/>
            <a:ext cx="11053762"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B1: Khái quát về văn bản: </a:t>
            </a:r>
            <a:r>
              <a:rPr lang="en-US" sz="2400">
                <a:latin typeface="Times New Roman" pitchFamily="18" charset="0"/>
                <a:cs typeface="Times New Roman" pitchFamily="18" charset="0"/>
              </a:rPr>
              <a:t>chủ đề, thể thơ, bố cục văn bản, chủ đề, …</a:t>
            </a:r>
          </a:p>
        </p:txBody>
      </p:sp>
      <p:sp>
        <p:nvSpPr>
          <p:cNvPr id="19" name="TextBox 18"/>
          <p:cNvSpPr txBox="1">
            <a:spLocks noChangeArrowheads="1"/>
          </p:cNvSpPr>
          <p:nvPr/>
        </p:nvSpPr>
        <p:spPr bwMode="auto">
          <a:xfrm>
            <a:off x="666750" y="3071813"/>
            <a:ext cx="10947400" cy="482600"/>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00000"/>
                </a:solidFill>
                <a:latin typeface="Times New Roman" pitchFamily="18" charset="0"/>
                <a:cs typeface="Times New Roman" pitchFamily="18" charset="0"/>
              </a:rPr>
              <a:t>B2: Phân tích nội dung – nghệ thuật của văn bản theo luận điểm:</a:t>
            </a:r>
            <a:endParaRPr lang="en-US" sz="2400">
              <a:latin typeface="Times New Roman" pitchFamily="18" charset="0"/>
              <a:cs typeface="Times New Roman" pitchFamily="18" charset="0"/>
            </a:endParaRPr>
          </a:p>
        </p:txBody>
      </p:sp>
      <p:sp>
        <p:nvSpPr>
          <p:cNvPr id="21" name="TextBox 20"/>
          <p:cNvSpPr txBox="1">
            <a:spLocks noChangeArrowheads="1"/>
          </p:cNvSpPr>
          <p:nvPr/>
        </p:nvSpPr>
        <p:spPr bwMode="auto">
          <a:xfrm>
            <a:off x="568325" y="3625850"/>
            <a:ext cx="6146800" cy="338138"/>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000000"/>
                </a:solidFill>
                <a:latin typeface="Times New Roman" pitchFamily="18" charset="0"/>
                <a:cs typeface="Times New Roman" pitchFamily="18" charset="0"/>
              </a:rPr>
              <a:t>a. Hoàn cảnh của cô bé bán diêm</a:t>
            </a:r>
            <a:endParaRPr lang="en-US" sz="2400">
              <a:latin typeface="Times New Roman" pitchFamily="18" charset="0"/>
              <a:cs typeface="Times New Roman" pitchFamily="18" charset="0"/>
            </a:endParaRPr>
          </a:p>
        </p:txBody>
      </p:sp>
      <p:sp>
        <p:nvSpPr>
          <p:cNvPr id="23" name="TextBox 22"/>
          <p:cNvSpPr txBox="1">
            <a:spLocks noChangeArrowheads="1"/>
          </p:cNvSpPr>
          <p:nvPr/>
        </p:nvSpPr>
        <p:spPr bwMode="auto">
          <a:xfrm>
            <a:off x="674688" y="3913188"/>
            <a:ext cx="6145212" cy="461962"/>
          </a:xfrm>
          <a:prstGeom prst="rect">
            <a:avLst/>
          </a:prstGeom>
          <a:noFill/>
          <a:ln w="9525">
            <a:noFill/>
            <a:miter lim="800000"/>
            <a:headEnd/>
            <a:tailEnd/>
          </a:ln>
        </p:spPr>
        <p:txBody>
          <a:bodyPr>
            <a:spAutoFit/>
          </a:bodyPr>
          <a:lstStyle/>
          <a:p>
            <a:r>
              <a:rPr lang="en-US" sz="2400" b="1" i="1" u="sng">
                <a:latin typeface="Times New Roman" pitchFamily="18" charset="0"/>
                <a:cs typeface="Times New Roman" pitchFamily="18" charset="0"/>
              </a:rPr>
              <a:t>a1. Trong đêm giao thừa</a:t>
            </a:r>
            <a:endParaRPr lang="en-US" sz="2400">
              <a:latin typeface="Times New Roman" pitchFamily="18" charset="0"/>
              <a:cs typeface="Times New Roman" pitchFamily="18" charset="0"/>
            </a:endParaRPr>
          </a:p>
        </p:txBody>
      </p:sp>
      <p:sp>
        <p:nvSpPr>
          <p:cNvPr id="25" name="TextBox 24"/>
          <p:cNvSpPr txBox="1">
            <a:spLocks noChangeArrowheads="1"/>
          </p:cNvSpPr>
          <p:nvPr/>
        </p:nvSpPr>
        <p:spPr bwMode="auto">
          <a:xfrm>
            <a:off x="666750" y="4406900"/>
            <a:ext cx="6092825" cy="461963"/>
          </a:xfrm>
          <a:prstGeom prst="rect">
            <a:avLst/>
          </a:prstGeom>
          <a:noFill/>
          <a:ln w="9525">
            <a:noFill/>
            <a:miter lim="800000"/>
            <a:headEnd/>
            <a:tailEnd/>
          </a:ln>
        </p:spPr>
        <p:txBody>
          <a:bodyPr>
            <a:spAutoFit/>
          </a:bodyPr>
          <a:lstStyle/>
          <a:p>
            <a:r>
              <a:rPr lang="en-US" sz="2400" b="1" u="sng">
                <a:latin typeface="Times New Roman" pitchFamily="18" charset="0"/>
                <a:cs typeface="Times New Roman" pitchFamily="18" charset="0"/>
              </a:rPr>
              <a:t>*Tình cảnh của cô bé</a:t>
            </a:r>
            <a:endParaRPr lang="en-US" sz="2400">
              <a:latin typeface="Times New Roman" pitchFamily="18" charset="0"/>
              <a:cs typeface="Times New Roman" pitchFamily="18" charset="0"/>
            </a:endParaRPr>
          </a:p>
        </p:txBody>
      </p:sp>
      <p:sp>
        <p:nvSpPr>
          <p:cNvPr id="27" name="TextBox 26"/>
          <p:cNvSpPr txBox="1">
            <a:spLocks noChangeArrowheads="1"/>
          </p:cNvSpPr>
          <p:nvPr/>
        </p:nvSpPr>
        <p:spPr bwMode="auto">
          <a:xfrm>
            <a:off x="838200" y="4913313"/>
            <a:ext cx="8950325" cy="1570037"/>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 Đầu trần, đi chân đất,</a:t>
            </a:r>
            <a:r>
              <a:rPr lang="en-US" sz="2400" i="1">
                <a:latin typeface="Times New Roman" pitchFamily="18" charset="0"/>
                <a:cs typeface="Times New Roman" pitchFamily="18" charset="0"/>
              </a:rPr>
              <a:t> “đang dò dẫm trong bóng tối”.</a:t>
            </a:r>
            <a:r>
              <a:rPr lang="en-US" sz="2400">
                <a:latin typeface="Times New Roman" pitchFamily="18" charset="0"/>
                <a:cs typeface="Times New Roman" pitchFamily="18" charset="0"/>
              </a:rPr>
              <a:t> </a:t>
            </a:r>
          </a:p>
          <a:p>
            <a:r>
              <a:rPr lang="en-US" sz="2400">
                <a:latin typeface="Times New Roman" pitchFamily="18" charset="0"/>
                <a:cs typeface="Times New Roman" pitchFamily="18" charset="0"/>
              </a:rPr>
              <a:t>- Bụng đói</a:t>
            </a:r>
          </a:p>
          <a:p>
            <a:r>
              <a:rPr lang="en-US" sz="2400">
                <a:latin typeface="Times New Roman" pitchFamily="18" charset="0"/>
                <a:cs typeface="Times New Roman" pitchFamily="18" charset="0"/>
              </a:rPr>
              <a:t>- Phải đi bán diêm một mình</a:t>
            </a:r>
          </a:p>
          <a:p>
            <a:r>
              <a:rPr lang="en-US" sz="2400" b="1">
                <a:latin typeface="Times New Roman" pitchFamily="18" charset="0"/>
                <a:cs typeface="Times New Roman" pitchFamily="18" charset="0"/>
              </a:rPr>
              <a:t>-&gt;Đói rét, lẻ loi, sợ hãi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inVertical)">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arn(inVertical)">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barn(inVertical)">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barn(inVertical)">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3" grpId="0"/>
      <p:bldP spid="15" grpId="0"/>
      <p:bldP spid="17" grpId="0"/>
      <p:bldP spid="19" grpId="0"/>
      <p:bldP spid="21" grpId="0"/>
      <p:bldP spid="23" grpId="0"/>
      <p:bldP spid="25" grpId="0"/>
      <p:bldP spid="2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69875" y="404813"/>
            <a:ext cx="11691938" cy="63103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05631" y="631031"/>
            <a:ext cx="10968038" cy="6002338"/>
          </a:xfrm>
          <a:prstGeom prst="rect">
            <a:avLst/>
          </a:prstGeom>
          <a:noFill/>
          <a:ln w="9525">
            <a:noFill/>
            <a:miter lim="800000"/>
            <a:headEnd/>
            <a:tailEnd/>
          </a:ln>
        </p:spPr>
        <p:txBody>
          <a:bodyPr>
            <a:spAutoFit/>
          </a:bodyPr>
          <a:lstStyle/>
          <a:p>
            <a:r>
              <a:rPr lang="fr-FR" sz="2400" dirty="0">
                <a:latin typeface="Times New Roman" pitchFamily="18" charset="0"/>
                <a:cs typeface="Times New Roman" pitchFamily="18" charset="0"/>
              </a:rPr>
              <a:t> Khi </a:t>
            </a:r>
            <a:r>
              <a:rPr lang="fr-FR" sz="2400" dirty="0" err="1">
                <a:latin typeface="Times New Roman" pitchFamily="18" charset="0"/>
                <a:cs typeface="Times New Roman" pitchFamily="18" charset="0"/>
              </a:rPr>
              <a:t>nhìn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thấy</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hình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ảnh</a:t>
            </a:r>
            <a:r>
              <a:rPr lang="fr-FR" sz="2400" dirty="0">
                <a:latin typeface="Times New Roman" pitchFamily="18" charset="0"/>
                <a:cs typeface="Times New Roman" pitchFamily="18" charset="0"/>
              </a:rPr>
              <a:t> con </a:t>
            </a:r>
            <a:r>
              <a:rPr lang="fr-FR" sz="2400" dirty="0" err="1">
                <a:latin typeface="Times New Roman" pitchFamily="18" charset="0"/>
                <a:cs typeface="Times New Roman" pitchFamily="18" charset="0"/>
              </a:rPr>
              <a:t>chim</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chào</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mào</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nhà</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thơ</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có</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cảm</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xúc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và</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suy</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nghĩ</a:t>
            </a:r>
            <a:r>
              <a:rPr lang="fr-FR" sz="2400" dirty="0">
                <a:latin typeface="Times New Roman" pitchFamily="18" charset="0"/>
                <a:cs typeface="Times New Roman" pitchFamily="18" charset="0"/>
              </a:rPr>
              <a:t> ra </a:t>
            </a:r>
            <a:r>
              <a:rPr lang="fr-FR" sz="2400" dirty="0" err="1">
                <a:latin typeface="Times New Roman" pitchFamily="18" charset="0"/>
                <a:cs typeface="Times New Roman" pitchFamily="18" charset="0"/>
              </a:rPr>
              <a:t>sao</a:t>
            </a:r>
            <a:r>
              <a:rPr lang="fr-FR" sz="2400" dirty="0">
                <a:latin typeface="Times New Roman" pitchFamily="18" charset="0"/>
                <a:cs typeface="Times New Roman" pitchFamily="18" charset="0"/>
              </a:rPr>
              <a:t> ? </a:t>
            </a:r>
            <a:r>
              <a:rPr lang="fr-FR" sz="2400" dirty="0" err="1">
                <a:latin typeface="Times New Roman" pitchFamily="18" charset="0"/>
                <a:cs typeface="Times New Roman" pitchFamily="18" charset="0"/>
              </a:rPr>
              <a:t>Từ</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khổ</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thơ</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thứ</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hai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mở</a:t>
            </a:r>
            <a:r>
              <a:rPr lang="fr-FR" sz="2400" dirty="0">
                <a:latin typeface="Times New Roman" pitchFamily="18" charset="0"/>
                <a:cs typeface="Times New Roman" pitchFamily="18" charset="0"/>
              </a:rPr>
              <a:t> ra </a:t>
            </a:r>
            <a:r>
              <a:rPr lang="fr-FR" sz="2400" dirty="0" err="1">
                <a:latin typeface="Times New Roman" pitchFamily="18" charset="0"/>
                <a:cs typeface="Times New Roman" pitchFamily="18" charset="0"/>
              </a:rPr>
              <a:t>những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suy</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nghĩ</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của</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nhà</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thơ</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trong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không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gian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tâm</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tưởng</a:t>
            </a:r>
            <a:r>
              <a:rPr lang="fr-FR"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ct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Tôi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vội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vẽ</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chiếc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lồng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trong</a:t>
            </a:r>
            <a:r>
              <a:rPr lang="fr-FR" sz="2400" dirty="0">
                <a:latin typeface="Times New Roman" pitchFamily="18" charset="0"/>
                <a:cs typeface="Times New Roman" pitchFamily="18" charset="0"/>
              </a:rPr>
              <a:t> ý </a:t>
            </a:r>
            <a:r>
              <a:rPr lang="fr-FR" sz="2400" dirty="0" err="1">
                <a:latin typeface="Times New Roman" pitchFamily="18" charset="0"/>
                <a:cs typeface="Times New Roman" pitchFamily="18" charset="0"/>
              </a:rPr>
              <a:t>nghĩ</a:t>
            </a:r>
            <a:endParaRPr lang="en-US" sz="2400" dirty="0">
              <a:latin typeface="Times New Roman" pitchFamily="18" charset="0"/>
              <a:cs typeface="Times New Roman" pitchFamily="18" charset="0"/>
            </a:endParaRPr>
          </a:p>
          <a:p>
            <a:pPr algn="ctr"/>
            <a:r>
              <a:rPr lang="fr-FR" sz="2400" dirty="0" err="1">
                <a:latin typeface="Times New Roman" pitchFamily="18" charset="0"/>
                <a:cs typeface="Times New Roman" pitchFamily="18" charset="0"/>
              </a:rPr>
              <a:t>Sợ</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chim</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bay</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đi</a:t>
            </a:r>
            <a:endParaRPr lang="en-US" sz="2400" dirty="0">
              <a:latin typeface="Times New Roman" pitchFamily="18" charset="0"/>
              <a:cs typeface="Times New Roman" pitchFamily="18" charset="0"/>
            </a:endParaRPr>
          </a:p>
          <a:p>
            <a:pPr algn="ct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Vừa</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vẽ</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xong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nó</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cất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cánh</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gió</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đuổi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endParaRPr lang="en-US" sz="2400" dirty="0">
              <a:latin typeface="Times New Roman" pitchFamily="18" charset="0"/>
              <a:cs typeface="Times New Roman" pitchFamily="18" charset="0"/>
            </a:endParaRPr>
          </a:p>
          <a:p>
            <a:pPr algn="just"/>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chợt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nhìn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cùng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hồn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Mai </a:t>
            </a:r>
            <a:r>
              <a:rPr lang="en-US" sz="2400" dirty="0" err="1">
                <a:solidFill>
                  <a:srgbClr val="000000"/>
                </a:solidFill>
                <a:latin typeface="Times New Roman" pitchFamily="18" charset="0"/>
                <a:cs typeface="Times New Roman" pitchFamily="18" charset="0"/>
              </a:rPr>
              <a:t>Văn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Phấn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khoảnh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khắc</a:t>
            </a:r>
            <a:r>
              <a:rPr lang="en-US" sz="2400" dirty="0">
                <a:solidFill>
                  <a:srgbClr val="000000"/>
                </a:solidFill>
                <a:latin typeface="Times New Roman" pitchFamily="18" charset="0"/>
                <a:cs typeface="Times New Roman" pitchFamily="18" charset="0"/>
              </a:rPr>
              <a:t> ý </a:t>
            </a:r>
            <a:r>
              <a:rPr lang="en-US" sz="2400" dirty="0" err="1">
                <a:solidFill>
                  <a:srgbClr val="000000"/>
                </a:solidFill>
                <a:latin typeface="Times New Roman" pitchFamily="18" charset="0"/>
                <a:cs typeface="Times New Roman" pitchFamily="18" charset="0"/>
              </a:rPr>
              <a:t>nghĩ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thường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cũng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Tôi</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vội</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vẽ</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chiếc</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lồng</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trong</a:t>
            </a:r>
            <a:r>
              <a:rPr lang="fr-FR" sz="2400" i="1" dirty="0">
                <a:solidFill>
                  <a:srgbClr val="000000"/>
                </a:solidFill>
                <a:latin typeface="Times New Roman" pitchFamily="18" charset="0"/>
                <a:cs typeface="Times New Roman" pitchFamily="18" charset="0"/>
              </a:rPr>
              <a:t> ý </a:t>
            </a:r>
            <a:r>
              <a:rPr lang="fr-FR" sz="2400" i="1" dirty="0" err="1">
                <a:solidFill>
                  <a:srgbClr val="000000"/>
                </a:solidFill>
                <a:latin typeface="Times New Roman" pitchFamily="18" charset="0"/>
                <a:cs typeface="Times New Roman" pitchFamily="18" charset="0"/>
              </a:rPr>
              <a:t>nghĩ</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Sợ</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chim</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bay</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chóng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vẽ</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chiếc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lồng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đặt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vấn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chiếc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lồng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đan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bằng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tưởng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tượng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mục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đích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kìm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giữ</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nhốt</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kia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chăng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Chiếc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lồng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tượng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trưng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khát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hữu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bầy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đẹp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riêng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nỗi</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a:t>
            </a:r>
            <a:r>
              <a:rPr lang="en-US" sz="2400" i="1" dirty="0" err="1">
                <a:solidFill>
                  <a:srgbClr val="000000"/>
                </a:solidFill>
                <a:latin typeface="Times New Roman" pitchFamily="18" charset="0"/>
                <a:cs typeface="Times New Roman" pitchFamily="18" charset="0"/>
              </a:rPr>
              <a:t>sợ</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chim</a:t>
            </a:r>
            <a:r>
              <a:rPr lang="en-US" sz="2400" i="1" dirty="0">
                <a:solidFill>
                  <a:srgbClr val="000000"/>
                </a:solidFill>
                <a:latin typeface="Times New Roman" pitchFamily="18" charset="0"/>
                <a:cs typeface="Times New Roman" pitchFamily="18" charset="0"/>
              </a:rPr>
              <a:t> bay </a:t>
            </a:r>
            <a:r>
              <a:rPr lang="en-US" sz="2400" i="1" dirty="0" err="1">
                <a:solidFill>
                  <a:srgbClr val="000000"/>
                </a:solidFill>
                <a:latin typeface="Times New Roman" pitchFamily="18" charset="0"/>
                <a:cs typeface="Times New Roman" pitchFamily="18" charset="0"/>
              </a:rPr>
              <a:t>đi</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chính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nỗi</a:t>
            </a:r>
            <a:r>
              <a:rPr lang="en-US" sz="2400" dirty="0">
                <a:solidFill>
                  <a:srgbClr val="000000"/>
                </a:solidFill>
                <a:latin typeface="Times New Roman" pitchFamily="18" charset="0"/>
                <a:cs typeface="Times New Roman" pitchFamily="18" charset="0"/>
              </a:rPr>
              <a:t> lo </a:t>
            </a:r>
            <a:r>
              <a:rPr lang="en-US" sz="2400" dirty="0" err="1">
                <a:solidFill>
                  <a:srgbClr val="000000"/>
                </a:solidFill>
                <a:latin typeface="Times New Roman" pitchFamily="18" charset="0"/>
                <a:cs typeface="Times New Roman" pitchFamily="18" charset="0"/>
              </a:rPr>
              <a:t>cái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đẹp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vuột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này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khao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khát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chiếc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lồng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gian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tận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muốn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hồn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bao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trùm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lớn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khoe</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sắc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tiếng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tự</a:t>
            </a:r>
            <a:r>
              <a:rPr lang="en-US" sz="2400" dirty="0">
                <a:solidFill>
                  <a:srgbClr val="000000"/>
                </a:solidFill>
                <a:latin typeface="Times New Roman" pitchFamily="18" charset="0"/>
                <a:cs typeface="Times New Roman" pitchFamily="18" charset="0"/>
              </a:rPr>
              <a:t> do.</a:t>
            </a:r>
            <a:endParaRPr lang="en-US"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701675" y="1109663"/>
            <a:ext cx="11020425" cy="50244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65982" y="1370043"/>
            <a:ext cx="10447337" cy="4524315"/>
          </a:xfrm>
          <a:prstGeom prst="rect">
            <a:avLst/>
          </a:prstGeom>
          <a:noFill/>
          <a:ln w="9525">
            <a:noFill/>
            <a:miter lim="800000"/>
            <a:headEnd/>
            <a:tailEnd/>
          </a:ln>
        </p:spPr>
        <p:txBody>
          <a:bodyPr wrap="square">
            <a:spAutoFit/>
          </a:bodyPr>
          <a:lstStyle/>
          <a:p>
            <a:pPr algn="just"/>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khoảnh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khắc</a:t>
            </a:r>
            <a:r>
              <a:rPr lang="en-US" sz="2400"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Vừa</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vẽ</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xong</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nó</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cất</a:t>
            </a:r>
            <a:r>
              <a:rPr lang="fr-FR" sz="2400" i="1" dirty="0">
                <a:solidFill>
                  <a:srgbClr val="000000"/>
                </a:solidFill>
                <a:latin typeface="Times New Roman" pitchFamily="18" charset="0"/>
                <a:cs typeface="Times New Roman" pitchFamily="18" charset="0"/>
              </a:rPr>
              <a:t> </a:t>
            </a:r>
            <a:r>
              <a:rPr lang="fr-FR" sz="2400" i="1" dirty="0" err="1">
                <a:solidFill>
                  <a:srgbClr val="000000"/>
                </a:solidFill>
                <a:latin typeface="Times New Roman" pitchFamily="18" charset="0"/>
                <a:cs typeface="Times New Roman" pitchFamily="18" charset="0"/>
              </a:rPr>
              <a:t>cánh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thì</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dường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hóa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nhau</a:t>
            </a:r>
            <a:r>
              <a:rPr lang="en-US" sz="2400"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Tôi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ôm</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khung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nắng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khung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gió</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Nhành</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cây</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xanh</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hối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hả</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đuổi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theo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Đây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cuộc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đuổi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bắt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ngoạn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mục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lộ</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vẻ</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đẹp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thế</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Cái</a:t>
            </a:r>
            <a:r>
              <a:rPr lang="en-US" sz="2400"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khung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nắng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khung</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gió</a:t>
            </a:r>
            <a:r>
              <a:rPr lang="en-US" sz="2400" i="1"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a:t>
            </a:r>
            <a:r>
              <a:rPr lang="en-US" sz="2400" i="1" dirty="0" err="1">
                <a:solidFill>
                  <a:srgbClr val="000000"/>
                </a:solidFill>
                <a:latin typeface="Times New Roman" pitchFamily="18" charset="0"/>
                <a:cs typeface="Times New Roman" pitchFamily="18" charset="0"/>
              </a:rPr>
              <a:t>nhành</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cây</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xanh</a:t>
            </a:r>
            <a:r>
              <a:rPr lang="en-US" sz="2400" i="1"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kia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chính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chiếc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lồng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vẽ</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ý </a:t>
            </a:r>
            <a:r>
              <a:rPr lang="en-US" sz="2400" dirty="0" err="1">
                <a:solidFill>
                  <a:srgbClr val="000000"/>
                </a:solidFill>
                <a:latin typeface="Times New Roman" pitchFamily="18" charset="0"/>
                <a:cs typeface="Times New Roman" pitchFamily="18" charset="0"/>
              </a:rPr>
              <a:t>nghĩ</a:t>
            </a:r>
            <a:r>
              <a:rPr lang="en-US" sz="2400" dirty="0">
                <a:solidFill>
                  <a:srgbClr val="000000"/>
                </a:solidFill>
                <a:latin typeface="Times New Roman" pitchFamily="18" charset="0"/>
                <a:cs typeface="Times New Roman" pitchFamily="18" charset="0"/>
              </a:rPr>
              <a:t> ở </a:t>
            </a:r>
            <a:r>
              <a:rPr lang="en-US" sz="2400" dirty="0" err="1">
                <a:solidFill>
                  <a:srgbClr val="000000"/>
                </a:solidFill>
                <a:latin typeface="Times New Roman" pitchFamily="18" charset="0"/>
                <a:cs typeface="Times New Roman" pitchFamily="18" charset="0"/>
              </a:rPr>
              <a:t>khổ</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hai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động</a:t>
            </a:r>
            <a:r>
              <a:rPr lang="en-US" sz="2400"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đuổi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theo</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này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vẻ</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đẹp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hồn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thăng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hoa</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t>
            </a:r>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sâu</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đỏ</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giọt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55638" y="2043113"/>
            <a:ext cx="10868025" cy="33004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96950" y="2293144"/>
            <a:ext cx="10185400" cy="2678112"/>
          </a:xfrm>
          <a:prstGeom prst="rect">
            <a:avLst/>
          </a:prstGeom>
          <a:noFill/>
          <a:ln w="9525">
            <a:noFill/>
            <a:miter lim="800000"/>
            <a:headEnd/>
            <a:tailEnd/>
          </a:ln>
        </p:spPr>
        <p:txBody>
          <a:bodyPr wrap="square">
            <a:spAutoFit/>
          </a:bodyPr>
          <a:lstStyle/>
          <a:p>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còn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tăm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tích</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a:t>
            </a:r>
            <a:r>
              <a:rPr lang="en-US" sz="2400" i="1" dirty="0" err="1">
                <a:solidFill>
                  <a:srgbClr val="000000"/>
                </a:solidFill>
                <a:latin typeface="Times New Roman" pitchFamily="18" charset="0"/>
                <a:cs typeface="Times New Roman" pitchFamily="18" charset="0"/>
              </a:rPr>
              <a:t>tôi</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dung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mổ</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i="1" dirty="0">
                <a:solidFill>
                  <a:srgbClr val="000000"/>
                </a:solidFill>
                <a:latin typeface="Times New Roman" pitchFamily="18" charset="0"/>
                <a:cs typeface="Times New Roman" pitchFamily="18" charset="0"/>
              </a:rPr>
              <a:t> “con </a:t>
            </a:r>
            <a:r>
              <a:rPr lang="en-US" sz="2400" i="1" dirty="0" err="1">
                <a:solidFill>
                  <a:srgbClr val="000000"/>
                </a:solidFill>
                <a:latin typeface="Times New Roman" pitchFamily="18" charset="0"/>
                <a:cs typeface="Times New Roman" pitchFamily="18" charset="0"/>
              </a:rPr>
              <a:t>sâu</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trái</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cây</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chín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giọt</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nước</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thanh</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sạch</a:t>
            </a:r>
            <a:r>
              <a:rPr lang="en-US" sz="2400" i="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tôi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Khổ</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này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khắc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họa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đủ</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sinh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thường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sâu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chín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uống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nước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chính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chuộc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lỗi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hiểu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rằng</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chim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quý</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sẽ</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chỉ</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cuộc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tự</a:t>
            </a:r>
            <a:r>
              <a:rPr lang="en-US" sz="2400" dirty="0">
                <a:solidFill>
                  <a:srgbClr val="000000"/>
                </a:solidFill>
                <a:latin typeface="Times New Roman" pitchFamily="18" charset="0"/>
                <a:cs typeface="Times New Roman" pitchFamily="18" charset="0"/>
              </a:rPr>
              <a:t> do, </a:t>
            </a:r>
            <a:r>
              <a:rPr lang="en-US" sz="2400" dirty="0" err="1">
                <a:solidFill>
                  <a:srgbClr val="000000"/>
                </a:solidFill>
                <a:latin typeface="Times New Roman" pitchFamily="18" charset="0"/>
                <a:cs typeface="Times New Roman" pitchFamily="18" charset="0"/>
              </a:rPr>
              <a:t>tự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giữa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a:t>
            </a:r>
            <a:r>
              <a:rPr lang="en-US" sz="2400" dirty="0" err="1">
                <a:solidFill>
                  <a:srgbClr val="000000"/>
                </a:solidFill>
                <a:latin typeface="Times New Roman" pitchFamily="18" charset="0"/>
                <a:cs typeface="Times New Roman" pitchFamily="18" charset="0"/>
              </a:rPr>
              <a:t>Từ</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bộc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lộ</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trọn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vẹn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mình</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00038" y="117475"/>
            <a:ext cx="11512550" cy="66230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784225" y="336550"/>
            <a:ext cx="10863263" cy="6403975"/>
          </a:xfrm>
          <a:prstGeom prst="rect">
            <a:avLst/>
          </a:prstGeom>
          <a:noFill/>
          <a:ln w="9525">
            <a:noFill/>
            <a:miter lim="800000"/>
            <a:headEnd/>
            <a:tailEnd/>
          </a:ln>
        </p:spPr>
        <p:txBody>
          <a:bodyPr>
            <a:spAutoFit/>
          </a:bodyPr>
          <a:lstStyle/>
          <a:p>
            <a:pPr algn="just">
              <a:lnSpc>
                <a:spcPct val="107000"/>
              </a:lnSpc>
              <a:spcAft>
                <a:spcPts val="800"/>
              </a:spcAft>
            </a:pPr>
            <a:r>
              <a:rPr lang="en-US" sz="2400" dirty="0" err="1">
                <a:latin typeface="Times New Roman" pitchFamily="18" charset="0"/>
                <a:cs typeface="Times New Roman" pitchFamily="18" charset="0"/>
              </a:rPr>
              <a:t>triu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uýt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huýt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hìu</a:t>
            </a:r>
            <a:r>
              <a:rPr lang="en-US" sz="2400" dirty="0">
                <a:latin typeface="Times New Roman" pitchFamily="18" charset="0"/>
                <a:cs typeface="Times New Roman" pitchFamily="18" charset="0"/>
              </a:rPr>
              <a:t>…</a:t>
            </a:r>
          </a:p>
          <a:p>
            <a:pPr algn="just">
              <a:lnSpc>
                <a:spcPct val="107000"/>
              </a:lnSpc>
              <a:spcAft>
                <a:spcPts val="800"/>
              </a:spcAft>
            </a:pPr>
            <a:r>
              <a:rPr lang="en-US" sz="2400" dirty="0">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triu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uýt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huýt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lặp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2 </a:t>
            </a:r>
            <a:r>
              <a:rPr lang="en-US" sz="2400" dirty="0" err="1">
                <a:solidFill>
                  <a:srgbClr val="000000"/>
                </a:solidFill>
                <a:latin typeface="Times New Roman" pitchFamily="18" charset="0"/>
                <a:cs typeface="Times New Roman" pitchFamily="18" charset="0"/>
              </a:rPr>
              <a:t>lần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nhấn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mạnh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điệp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tiếng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hót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trẻo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nữa</a:t>
            </a:r>
            <a:r>
              <a:rPr lang="en-US" sz="2400" dirty="0">
                <a:solidFill>
                  <a:srgbClr val="000000"/>
                </a:solidFill>
                <a:latin typeface="Times New Roman" pitchFamily="18" charset="0"/>
                <a:cs typeface="Times New Roman" pitchFamily="18" charset="0"/>
              </a:rPr>
              <a:t> ở </a:t>
            </a:r>
            <a:r>
              <a:rPr lang="en-US" sz="2400" dirty="0" err="1">
                <a:solidFill>
                  <a:srgbClr val="000000"/>
                </a:solidFill>
                <a:latin typeface="Times New Roman" pitchFamily="18" charset="0"/>
                <a:cs typeface="Times New Roman" pitchFamily="18" charset="0"/>
              </a:rPr>
              <a:t>cuối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Chuỗi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nhắc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trọn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vẹn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từng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nhận</a:t>
            </a:r>
            <a:r>
              <a:rPr lang="en-US" sz="2400" dirty="0">
                <a:solidFill>
                  <a:srgbClr val="000000"/>
                </a:solidFill>
                <a:latin typeface="Times New Roman" pitchFamily="18" charset="0"/>
                <a:cs typeface="Times New Roman" pitchFamily="18" charset="0"/>
              </a:rPr>
              <a:t> </a:t>
            </a:r>
            <a:r>
              <a:rPr lang="en-US" sz="2400" i="1" dirty="0">
                <a:solidFill>
                  <a:srgbClr val="000000"/>
                </a:solidFill>
                <a:latin typeface="Times New Roman" pitchFamily="18" charset="0"/>
                <a:cs typeface="Times New Roman" pitchFamily="18" charset="0"/>
              </a:rPr>
              <a:t>“con </a:t>
            </a:r>
            <a:r>
              <a:rPr lang="en-US" sz="2400" i="1" dirty="0" err="1">
                <a:solidFill>
                  <a:srgbClr val="000000"/>
                </a:solidFill>
                <a:latin typeface="Times New Roman" pitchFamily="18" charset="0"/>
                <a:cs typeface="Times New Roman" pitchFamily="18" charset="0"/>
              </a:rPr>
              <a:t>chào</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đi</a:t>
            </a:r>
            <a:r>
              <a:rPr lang="en-US" sz="2400" dirty="0">
                <a:solidFill>
                  <a:srgbClr val="000000"/>
                </a:solidFill>
                <a:latin typeface="Times New Roman" pitchFamily="18" charset="0"/>
                <a:cs typeface="Times New Roman" pitchFamily="18" charset="0"/>
              </a:rPr>
              <a:t> qua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từ</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lẻ</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hòa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nhập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từ</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lót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chói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gắt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bè</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vọng</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lnSpc>
                <a:spcPct val="107000"/>
              </a:lnSpc>
              <a:spcAft>
                <a:spcPts val="800"/>
              </a:spcAft>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bay </a:t>
            </a:r>
            <a:r>
              <a:rPr lang="en-US" sz="2400" dirty="0" err="1">
                <a:latin typeface="Times New Roman" pitchFamily="18" charset="0"/>
                <a:cs typeface="Times New Roman" pitchFamily="18" charset="0"/>
              </a:rPr>
              <a:t>về</a:t>
            </a:r>
            <a:endParaRPr lang="en-US" sz="2400" dirty="0">
              <a:latin typeface="Times New Roman" pitchFamily="18" charset="0"/>
              <a:cs typeface="Times New Roman" pitchFamily="18" charset="0"/>
            </a:endParaRPr>
          </a:p>
          <a:p>
            <a:pPr algn="just">
              <a:lnSpc>
                <a:spcPct val="107000"/>
              </a:lnSpc>
              <a:spcAft>
                <a:spcPts val="800"/>
              </a:spcAft>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rõ</a:t>
            </a:r>
            <a:r>
              <a:rPr lang="en-US" sz="2400" dirty="0">
                <a:solidFill>
                  <a:srgbClr val="000000"/>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gn="just">
              <a:lnSpc>
                <a:spcPct val="107000"/>
              </a:lnSpc>
              <a:spcAft>
                <a:spcPts val="800"/>
              </a:spcAft>
            </a:pPr>
            <a:r>
              <a:rPr lang="en-US" sz="2400" dirty="0">
                <a:solidFill>
                  <a:srgbClr val="000000"/>
                </a:solidFill>
                <a:latin typeface="Times New Roman" pitchFamily="18" charset="0"/>
                <a:cs typeface="Times New Roman" pitchFamily="18" charset="0"/>
              </a:rPr>
              <a:t>               Hai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khẳng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định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đổi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ý </a:t>
            </a:r>
            <a:r>
              <a:rPr lang="en-US" sz="2400" dirty="0" err="1">
                <a:solidFill>
                  <a:srgbClr val="000000"/>
                </a:solidFill>
                <a:latin typeface="Times New Roman" pitchFamily="18" charset="0"/>
                <a:cs typeface="Times New Roman" pitchFamily="18" charset="0"/>
              </a:rPr>
              <a:t>nghĩ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Chẳng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cần</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bay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nữa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tiếng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hót</a:t>
            </a:r>
            <a:r>
              <a:rPr lang="en-US" sz="2400" dirty="0">
                <a:solidFill>
                  <a:srgbClr val="000000"/>
                </a:solidFill>
                <a:latin typeface="Times New Roman" pitchFamily="18" charset="0"/>
                <a:cs typeface="Times New Roman" pitchFamily="18" charset="0"/>
              </a:rPr>
              <a:t> du </a:t>
            </a:r>
            <a:r>
              <a:rPr lang="en-US" sz="2400" dirty="0" err="1">
                <a:solidFill>
                  <a:srgbClr val="000000"/>
                </a:solidFill>
                <a:latin typeface="Times New Roman" pitchFamily="18" charset="0"/>
                <a:cs typeface="Times New Roman" pitchFamily="18" charset="0"/>
              </a:rPr>
              <a:t>dương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vẫn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hồn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Bởi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vì</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tôi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ứng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xử</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bằng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sự</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tôn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bằng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muốn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chiếm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ích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kỉ</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hẹp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hòi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hồn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ta </a:t>
            </a:r>
            <a:r>
              <a:rPr lang="en-US" sz="2400" dirty="0" err="1">
                <a:solidFill>
                  <a:srgbClr val="000000"/>
                </a:solidFill>
                <a:latin typeface="Times New Roman" pitchFamily="18" charset="0"/>
                <a:cs typeface="Times New Roman" pitchFamily="18" charset="0"/>
              </a:rPr>
              <a:t>rộng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phú</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tràn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niềm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vui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sức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sống</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707" y="1760538"/>
            <a:ext cx="11291887" cy="37433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47675" y="2108993"/>
            <a:ext cx="11283950" cy="3046413"/>
          </a:xfrm>
          <a:prstGeom prst="rect">
            <a:avLst/>
          </a:prstGeom>
          <a:noFill/>
          <a:ln w="9525">
            <a:noFill/>
            <a:miter lim="800000"/>
            <a:headEnd/>
            <a:tailEnd/>
          </a:ln>
        </p:spPr>
        <p:txBody>
          <a:bodyPr>
            <a:spAutoFit/>
          </a:bodyPr>
          <a:lstStyle/>
          <a:p>
            <a:r>
              <a:rPr lang="en-US" sz="2400" dirty="0" err="1">
                <a:solidFill>
                  <a:srgbClr val="000000"/>
                </a:solidFill>
                <a:latin typeface="Times New Roman" pitchFamily="18" charset="0"/>
                <a:cs typeface="Times New Roman" pitchFamily="18" charset="0"/>
              </a:rPr>
              <a:t>Tóm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 </a:t>
            </a:r>
            <a:r>
              <a:rPr lang="en-US" sz="2400" dirty="0" err="1">
                <a:solidFill>
                  <a:srgbClr val="000000"/>
                </a:solidFill>
                <a:latin typeface="Times New Roman" pitchFamily="18" charset="0"/>
                <a:cs typeface="Times New Roman" pitchFamily="18" charset="0"/>
              </a:rPr>
              <a:t>bài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một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đặc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sắc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nghệ</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thuật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tự</a:t>
            </a:r>
            <a:r>
              <a:rPr lang="en-US" sz="2400" dirty="0">
                <a:solidFill>
                  <a:srgbClr val="000000"/>
                </a:solidFill>
                <a:latin typeface="Times New Roman" pitchFamily="18" charset="0"/>
                <a:cs typeface="Times New Roman" pitchFamily="18" charset="0"/>
              </a:rPr>
              <a:t> do,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những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lặp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hoàn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toàn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thanh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nhiều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vang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thực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giàu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sức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gợi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cấu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kết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thúc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mở</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nhiều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dư</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đọc</a:t>
            </a:r>
            <a:r>
              <a:rPr lang="en-US" sz="2400" dirty="0">
                <a:solidFill>
                  <a:srgbClr val="000000"/>
                </a:solidFill>
                <a:latin typeface="Times New Roman" pitchFamily="18" charset="0"/>
                <a:cs typeface="Times New Roman" pitchFamily="18" charset="0"/>
              </a:rPr>
              <a:t>. Qua </a:t>
            </a:r>
            <a:r>
              <a:rPr lang="en-US" sz="2400" dirty="0" err="1">
                <a:solidFill>
                  <a:srgbClr val="000000"/>
                </a:solidFill>
                <a:latin typeface="Times New Roman" pitchFamily="18" charset="0"/>
                <a:cs typeface="Times New Roman" pitchFamily="18" charset="0"/>
              </a:rPr>
              <a:t>đó</a:t>
            </a:r>
            <a:r>
              <a:rPr lang="en-US" sz="2400" dirty="0">
                <a:solidFill>
                  <a:srgbClr val="000000"/>
                </a:solidFill>
                <a:latin typeface="Times New Roman" pitchFamily="18" charset="0"/>
                <a:cs typeface="Times New Roman" pitchFamily="18" charset="0"/>
              </a:rPr>
              <a:t>, Mai </a:t>
            </a:r>
            <a:r>
              <a:rPr lang="en-US" sz="2400" dirty="0" err="1">
                <a:solidFill>
                  <a:srgbClr val="000000"/>
                </a:solidFill>
                <a:latin typeface="Times New Roman" pitchFamily="18" charset="0"/>
                <a:cs typeface="Times New Roman" pitchFamily="18" charset="0"/>
              </a:rPr>
              <a:t>Văn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Phấn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giúp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người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đọc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cảm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nhận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a:t>
            </a:r>
            <a:r>
              <a:rPr lang="en-US" sz="2400" dirty="0" err="1">
                <a:solidFill>
                  <a:srgbClr val="0D0D0D"/>
                </a:solidFill>
                <a:latin typeface="Times New Roman" pitchFamily="18" charset="0"/>
                <a:ea typeface="MS Mincho" pitchFamily="49" charset="-128"/>
              </a:rPr>
              <a:t>ức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tranh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trong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sáng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khoáng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đạt</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thanh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bình</a:t>
            </a:r>
            <a:r>
              <a:rPr lang="en-US" sz="2400" dirty="0">
                <a:solidFill>
                  <a:srgbClr val="0D0D0D"/>
                </a:solidFill>
                <a:latin typeface="Times New Roman" pitchFamily="18" charset="0"/>
                <a:ea typeface="MS Mincho" pitchFamily="49" charset="-128"/>
              </a:rPr>
              <a:t> qua </a:t>
            </a:r>
            <a:r>
              <a:rPr lang="en-US" sz="2400" dirty="0" err="1">
                <a:solidFill>
                  <a:srgbClr val="0D0D0D"/>
                </a:solidFill>
                <a:latin typeface="Times New Roman" pitchFamily="18" charset="0"/>
                <a:ea typeface="MS Mincho" pitchFamily="49" charset="-128"/>
              </a:rPr>
              <a:t>vẻ</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đẹp</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con </a:t>
            </a:r>
            <a:r>
              <a:rPr lang="en-US" sz="2400" dirty="0" err="1">
                <a:solidFill>
                  <a:srgbClr val="0D0D0D"/>
                </a:solidFill>
                <a:latin typeface="Times New Roman" pitchFamily="18" charset="0"/>
                <a:ea typeface="MS Mincho" pitchFamily="49" charset="-128"/>
              </a:rPr>
              <a:t>chim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chào</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mào</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và</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tiếng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chim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trong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trẻo</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Tình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yêu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tác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giả</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được</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thể</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hiện</a:t>
            </a:r>
            <a:r>
              <a:rPr lang="en-US" sz="2400" dirty="0">
                <a:solidFill>
                  <a:srgbClr val="0D0D0D"/>
                </a:solidFill>
                <a:latin typeface="Times New Roman" pitchFamily="18" charset="0"/>
                <a:ea typeface="MS Mincho" pitchFamily="49" charset="-128"/>
              </a:rPr>
              <a:t> qua </a:t>
            </a:r>
            <a:r>
              <a:rPr lang="en-US" sz="2400" dirty="0" err="1">
                <a:solidFill>
                  <a:srgbClr val="0D0D0D"/>
                </a:solidFill>
                <a:latin typeface="Times New Roman" pitchFamily="18" charset="0"/>
                <a:ea typeface="MS Mincho" pitchFamily="49" charset="-128"/>
              </a:rPr>
              <a:t>thái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độ</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tôn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trọng</a:t>
            </a:r>
            <a:r>
              <a:rPr lang="en-US" sz="2400" dirty="0">
                <a:solidFill>
                  <a:srgbClr val="0D0D0D"/>
                </a:solidFill>
                <a:latin typeface="Times New Roman" pitchFamily="18" charset="0"/>
                <a:ea typeface="MS Mincho" pitchFamily="49" charset="-128"/>
              </a:rPr>
              <a:t>, qua </a:t>
            </a:r>
            <a:r>
              <a:rPr lang="en-US" sz="2400" dirty="0" err="1">
                <a:solidFill>
                  <a:srgbClr val="0D0D0D"/>
                </a:solidFill>
                <a:latin typeface="Times New Roman" pitchFamily="18" charset="0"/>
                <a:ea typeface="MS Mincho" pitchFamily="49" charset="-128"/>
              </a:rPr>
              <a:t>cách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ứng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xử</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của</a:t>
            </a:r>
            <a:r>
              <a:rPr lang="en-US" sz="2400" dirty="0">
                <a:solidFill>
                  <a:srgbClr val="0D0D0D"/>
                </a:solidFill>
                <a:latin typeface="Times New Roman" pitchFamily="18" charset="0"/>
                <a:ea typeface="MS Mincho" pitchFamily="49" charset="-128"/>
              </a:rPr>
              <a:t> con </a:t>
            </a:r>
            <a:r>
              <a:rPr lang="en-US" sz="2400" dirty="0" err="1">
                <a:solidFill>
                  <a:srgbClr val="0D0D0D"/>
                </a:solidFill>
                <a:latin typeface="Times New Roman" pitchFamily="18" charset="0"/>
                <a:ea typeface="MS Mincho" pitchFamily="49" charset="-128"/>
              </a:rPr>
              <a:t>người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với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Bài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thơ</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bồi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đắp</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cho</a:t>
            </a:r>
            <a:r>
              <a:rPr lang="en-US" sz="2400" dirty="0">
                <a:solidFill>
                  <a:srgbClr val="0D0D0D"/>
                </a:solidFill>
                <a:latin typeface="Times New Roman" pitchFamily="18" charset="0"/>
                <a:ea typeface="MS Mincho" pitchFamily="49" charset="-128"/>
              </a:rPr>
              <a:t> ta </a:t>
            </a:r>
            <a:r>
              <a:rPr lang="en-US" sz="2400" dirty="0" err="1">
                <a:solidFill>
                  <a:srgbClr val="0D0D0D"/>
                </a:solidFill>
                <a:latin typeface="Times New Roman" pitchFamily="18" charset="0"/>
                <a:ea typeface="MS Mincho" pitchFamily="49" charset="-128"/>
              </a:rPr>
              <a:t>tình</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yêu</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và</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mỗi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chúng</a:t>
            </a:r>
            <a:r>
              <a:rPr lang="en-US" sz="2400" dirty="0">
                <a:solidFill>
                  <a:srgbClr val="0D0D0D"/>
                </a:solidFill>
                <a:latin typeface="Times New Roman" pitchFamily="18" charset="0"/>
                <a:ea typeface="MS Mincho" pitchFamily="49" charset="-128"/>
              </a:rPr>
              <a:t> ta </a:t>
            </a:r>
            <a:r>
              <a:rPr lang="en-US" sz="2400" dirty="0" err="1">
                <a:solidFill>
                  <a:srgbClr val="0D0D0D"/>
                </a:solidFill>
                <a:latin typeface="Times New Roman" pitchFamily="18" charset="0"/>
                <a:ea typeface="MS Mincho" pitchFamily="49" charset="-128"/>
              </a:rPr>
              <a:t>cần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suy</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ngẫm</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về</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thái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độ</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ứng</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xử</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với</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thiên</a:t>
            </a:r>
            <a:r>
              <a:rPr lang="en-US" sz="2400" dirty="0">
                <a:solidFill>
                  <a:srgbClr val="0D0D0D"/>
                </a:solidFill>
                <a:latin typeface="Times New Roman" pitchFamily="18" charset="0"/>
                <a:ea typeface="MS Mincho" pitchFamily="49" charset="-128"/>
              </a:rPr>
              <a:t> </a:t>
            </a:r>
            <a:r>
              <a:rPr lang="en-US" sz="2400" dirty="0" err="1">
                <a:solidFill>
                  <a:srgbClr val="0D0D0D"/>
                </a:solidFill>
                <a:latin typeface="Times New Roman" pitchFamily="18" charset="0"/>
                <a:ea typeface="MS Mincho" pitchFamily="49" charset="-128"/>
              </a:rPr>
              <a:t>nhiên</a:t>
            </a:r>
            <a:r>
              <a:rPr lang="en-US" sz="2400" dirty="0">
                <a:solidFill>
                  <a:srgbClr val="0D0D0D"/>
                </a:solidFill>
                <a:latin typeface="Times New Roman" pitchFamily="18" charset="0"/>
                <a:ea typeface="MS Mincho" pitchFamily="49" charset="-128"/>
              </a:rPr>
              <a:t>. </a:t>
            </a:r>
            <a:endParaRPr lang="en-US"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620713"/>
            <a:ext cx="5068888"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49250" y="1333500"/>
            <a:ext cx="11169650" cy="49688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1019175" y="704850"/>
            <a:ext cx="4618038" cy="461963"/>
          </a:xfrm>
          <a:prstGeom prst="rect">
            <a:avLst/>
          </a:prstGeom>
          <a:noFill/>
          <a:ln w="9525">
            <a:noFill/>
            <a:miter lim="800000"/>
            <a:headEnd/>
            <a:tailEnd/>
          </a:ln>
        </p:spPr>
        <p:txBody>
          <a:bodyPr anchor="ctr">
            <a:spAutoFit/>
          </a:bodyPr>
          <a:lstStyle/>
          <a:p>
            <a:pPr eaLnBrk="0" hangingPunct="0"/>
            <a:r>
              <a:rPr lang="en-US" altLang="en-US" sz="2400" b="1">
                <a:solidFill>
                  <a:srgbClr val="FF0000"/>
                </a:solidFill>
                <a:latin typeface="Times New Roman" pitchFamily="18" charset="0"/>
                <a:cs typeface="Times New Roman" pitchFamily="18" charset="0"/>
              </a:rPr>
              <a:t>III. LUYỆN TẬP ĐỌC HIỂU</a:t>
            </a:r>
            <a:r>
              <a:rPr lang="en-US" altLang="en-US" sz="2400">
                <a:latin typeface="Times New Roman" pitchFamily="18" charset="0"/>
                <a:cs typeface="Times New Roman" pitchFamily="18" charset="0"/>
              </a:rPr>
              <a:t> </a:t>
            </a:r>
          </a:p>
        </p:txBody>
      </p:sp>
      <p:sp>
        <p:nvSpPr>
          <p:cNvPr id="6" name="TextBox 5">
            <a:extLst/>
          </p:cNvPr>
          <p:cNvSpPr txBox="1"/>
          <p:nvPr/>
        </p:nvSpPr>
        <p:spPr>
          <a:xfrm>
            <a:off x="505516" y="1554708"/>
            <a:ext cx="11168267" cy="4154984"/>
          </a:xfrm>
          <a:prstGeom prst="rect">
            <a:avLst/>
          </a:prstGeom>
          <a:noFill/>
        </p:spPr>
        <p:txBody>
          <a:bodyPr>
            <a:spAutoFit/>
          </a:bodyPr>
          <a:lstStyle/>
          <a:p>
            <a:pPr fontAlgn="auto">
              <a:spcBef>
                <a:spcPts val="0"/>
              </a:spcBef>
              <a:spcAft>
                <a:spcPts val="0"/>
              </a:spcAft>
              <a:defRPr/>
            </a:pP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01:</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Con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đốm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trắng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mũ</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đỏ</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Hót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chót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vót</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triu</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uýt</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huýt</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tu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hìu</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Tôi</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vội</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vẽ</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chiếc</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lồng</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ý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nghĩ</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Sợ</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chim</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bay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đi</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a:p>
            <a:pPr algn="ctr" fontAlgn="auto">
              <a:spcBef>
                <a:spcPts val="0"/>
              </a:spcBef>
              <a:spcAft>
                <a:spcPts val="0"/>
              </a:spcAft>
              <a:defRPr/>
            </a:pP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Vừa</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vẽ</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xong</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nó</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cất</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cánh</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ôm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khung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nắng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khung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gió</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Nhành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hối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đuổi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theo</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3238" y="1614488"/>
            <a:ext cx="11172825" cy="38290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15963" y="2030413"/>
            <a:ext cx="10747375" cy="2795587"/>
          </a:xfrm>
          <a:prstGeom prst="rect">
            <a:avLst/>
          </a:prstGeom>
          <a:noFill/>
          <a:ln w="9525">
            <a:noFill/>
            <a:miter lim="800000"/>
            <a:headEnd/>
            <a:tailEnd/>
          </a:ln>
        </p:spPr>
        <p:txBody>
          <a:bodyPr>
            <a:spAutoFit/>
          </a:bodyPr>
          <a:lstStyle/>
          <a:p>
            <a:pPr>
              <a:lnSpc>
                <a:spcPct val="107000"/>
              </a:lnSpc>
              <a:spcAft>
                <a:spcPts val="800"/>
              </a:spcAft>
            </a:pPr>
            <a:r>
              <a:rPr lang="en-US" sz="2400" b="1" dirty="0" err="1">
                <a:solidFill>
                  <a:srgbClr val="000000"/>
                </a:solidFill>
                <a:latin typeface="Times New Roman" pitchFamily="18" charset="0"/>
                <a:cs typeface="Times New Roman" pitchFamily="18" charset="0"/>
              </a:rPr>
              <a:t>Câu</a:t>
            </a:r>
            <a:r>
              <a:rPr lang="en-US" sz="2400" b="1" dirty="0">
                <a:solidFill>
                  <a:srgbClr val="000000"/>
                </a:solidFill>
                <a:latin typeface="Times New Roman" pitchFamily="18" charset="0"/>
                <a:cs typeface="Times New Roman" pitchFamily="18" charset="0"/>
              </a:rPr>
              <a:t> 1:</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định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thức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biểu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đạt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chính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đoạn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trên</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nSpc>
                <a:spcPct val="107000"/>
              </a:lnSpc>
              <a:spcAft>
                <a:spcPts val="800"/>
              </a:spcAft>
            </a:pPr>
            <a:r>
              <a:rPr lang="en-US" sz="2400" b="1" dirty="0" err="1">
                <a:solidFill>
                  <a:srgbClr val="000000"/>
                </a:solidFill>
                <a:latin typeface="Times New Roman" pitchFamily="18" charset="0"/>
                <a:cs typeface="Times New Roman" pitchFamily="18" charset="0"/>
              </a:rPr>
              <a:t>Câu</a:t>
            </a:r>
            <a:r>
              <a:rPr lang="en-US" sz="2400" b="1" dirty="0">
                <a:solidFill>
                  <a:srgbClr val="000000"/>
                </a:solidFill>
                <a:latin typeface="Times New Roman" pitchFamily="18" charset="0"/>
                <a:cs typeface="Times New Roman" pitchFamily="18" charset="0"/>
              </a:rPr>
              <a:t> 2:</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ảnh</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chào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khắc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họa</a:t>
            </a:r>
            <a:r>
              <a:rPr lang="en-US" sz="2400" dirty="0">
                <a:solidFill>
                  <a:srgbClr val="000000"/>
                </a:solidFill>
                <a:latin typeface="Times New Roman" pitchFamily="18" charset="0"/>
                <a:cs typeface="Times New Roman" pitchFamily="18" charset="0"/>
              </a:rPr>
              <a:t> ở </a:t>
            </a:r>
            <a:r>
              <a:rPr lang="en-US" sz="2400" dirty="0" err="1">
                <a:solidFill>
                  <a:srgbClr val="000000"/>
                </a:solidFill>
                <a:latin typeface="Times New Roman" pitchFamily="18" charset="0"/>
                <a:cs typeface="Times New Roman" pitchFamily="18" charset="0"/>
              </a:rPr>
              <a:t>ba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câu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thế</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nào</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nSpc>
                <a:spcPct val="107000"/>
              </a:lnSpc>
              <a:spcAft>
                <a:spcPts val="800"/>
              </a:spcAft>
            </a:pPr>
            <a:r>
              <a:rPr lang="en-US" sz="2400" b="1" dirty="0" err="1">
                <a:solidFill>
                  <a:srgbClr val="000000"/>
                </a:solidFill>
                <a:latin typeface="Times New Roman" pitchFamily="18" charset="0"/>
                <a:cs typeface="Times New Roman" pitchFamily="18" charset="0"/>
              </a:rPr>
              <a:t>Câu</a:t>
            </a:r>
            <a:r>
              <a:rPr lang="en-US" sz="2400" b="1" dirty="0">
                <a:solidFill>
                  <a:srgbClr val="000000"/>
                </a:solidFill>
                <a:latin typeface="Times New Roman" pitchFamily="18" charset="0"/>
                <a:cs typeface="Times New Roman" pitchFamily="18" charset="0"/>
              </a:rPr>
              <a:t> 3: </a:t>
            </a:r>
            <a:r>
              <a:rPr lang="en-US" sz="2400" dirty="0" err="1">
                <a:solidFill>
                  <a:srgbClr val="000000"/>
                </a:solidFill>
                <a:latin typeface="Times New Roman" pitchFamily="18" charset="0"/>
                <a:cs typeface="Times New Roman" pitchFamily="18" charset="0"/>
              </a:rPr>
              <a:t>Dòng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đoạn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trên</a:t>
            </a:r>
            <a:r>
              <a:rPr lang="en-US" sz="2400" dirty="0">
                <a:solidFill>
                  <a:srgbClr val="000000"/>
                </a:solidFill>
                <a:latin typeface="Times New Roman" pitchFamily="18" charset="0"/>
                <a:cs typeface="Times New Roman" pitchFamily="18" charset="0"/>
              </a:rPr>
              <a:t> “</a:t>
            </a:r>
            <a:r>
              <a:rPr lang="fr-FR" sz="2400" dirty="0" err="1">
                <a:latin typeface="Times New Roman" pitchFamily="18" charset="0"/>
                <a:cs typeface="Times New Roman" pitchFamily="18" charset="0"/>
              </a:rPr>
              <a:t>triu</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uýt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huýt</a:t>
            </a:r>
            <a:r>
              <a:rPr lang="fr-FR" sz="2400" dirty="0">
                <a:latin typeface="Times New Roman" pitchFamily="18" charset="0"/>
                <a:cs typeface="Times New Roman" pitchFamily="18" charset="0"/>
              </a:rPr>
              <a:t>… tu </a:t>
            </a:r>
            <a:r>
              <a:rPr lang="fr-FR" sz="2400" dirty="0" err="1">
                <a:latin typeface="Times New Roman" pitchFamily="18" charset="0"/>
                <a:cs typeface="Times New Roman" pitchFamily="18" charset="0"/>
              </a:rPr>
              <a:t>hìu</a:t>
            </a:r>
            <a:r>
              <a:rPr lang="fr-FR" sz="2400" dirty="0">
                <a:latin typeface="Times New Roman" pitchFamily="18" charset="0"/>
                <a:cs typeface="Times New Roman" pitchFamily="18" charset="0"/>
              </a:rPr>
              <a:t> .. »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dụng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gì</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nSpc>
                <a:spcPct val="115000"/>
              </a:lnSpc>
              <a:spcAft>
                <a:spcPts val="800"/>
              </a:spcAft>
            </a:pP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Câu</a:t>
            </a:r>
            <a:r>
              <a:rPr lang="en-US" sz="2400" b="1" dirty="0">
                <a:solidFill>
                  <a:srgbClr val="000000"/>
                </a:solidFill>
                <a:latin typeface="Times New Roman" pitchFamily="18" charset="0"/>
                <a:cs typeface="Times New Roman" pitchFamily="18" charset="0"/>
              </a:rPr>
              <a:t> 4: </a:t>
            </a:r>
            <a:r>
              <a:rPr lang="en-US" sz="2400" dirty="0">
                <a:solidFill>
                  <a:srgbClr val="000000"/>
                </a:solidFill>
                <a:latin typeface="Times New Roman" pitchFamily="18" charset="0"/>
                <a:cs typeface="Times New Roman" pitchFamily="18" charset="0"/>
              </a:rPr>
              <a:t>Qua </a:t>
            </a:r>
            <a:r>
              <a:rPr lang="en-US" sz="2400" dirty="0" err="1">
                <a:solidFill>
                  <a:srgbClr val="000000"/>
                </a:solidFill>
                <a:latin typeface="Times New Roman" pitchFamily="18" charset="0"/>
                <a:cs typeface="Times New Roman" pitchFamily="18" charset="0"/>
              </a:rPr>
              <a:t>đoạn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thấy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cần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độ</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ứng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ứng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xử</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như</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thế</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thiên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nhiên</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84163" y="344488"/>
            <a:ext cx="11737975" cy="63119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000" b="1">
              <a:latin typeface="Times New Roman" pitchFamily="18" charset="0"/>
              <a:cs typeface="Times New Roman" pitchFamily="18" charset="0"/>
            </a:endParaRPr>
          </a:p>
          <a:p>
            <a:pPr algn="ctr" eaLnBrk="0" hangingPunct="0"/>
            <a:endParaRPr lang="en-US" altLang="en-US" sz="2000">
              <a:latin typeface="Times New Roman" pitchFamily="18" charset="0"/>
              <a:cs typeface="Times New Roman" pitchFamily="18" charset="0"/>
            </a:endParaRPr>
          </a:p>
        </p:txBody>
      </p:sp>
      <p:sp>
        <p:nvSpPr>
          <p:cNvPr id="8" name="TextBox 7"/>
          <p:cNvSpPr txBox="1">
            <a:spLocks noChangeArrowheads="1"/>
          </p:cNvSpPr>
          <p:nvPr/>
        </p:nvSpPr>
        <p:spPr bwMode="auto">
          <a:xfrm>
            <a:off x="549275" y="500063"/>
            <a:ext cx="11358563" cy="6013450"/>
          </a:xfrm>
          <a:prstGeom prst="rect">
            <a:avLst/>
          </a:prstGeom>
          <a:noFill/>
          <a:ln w="9525">
            <a:noFill/>
            <a:miter lim="800000"/>
            <a:headEnd/>
            <a:tailEnd/>
          </a:ln>
        </p:spPr>
        <p:txBody>
          <a:bodyPr>
            <a:spAutoFit/>
          </a:bodyPr>
          <a:lstStyle/>
          <a:p>
            <a:pPr>
              <a:lnSpc>
                <a:spcPts val="1950"/>
              </a:lnSpc>
            </a:pPr>
            <a:r>
              <a:rPr lang="en-US" sz="2000" b="1" dirty="0">
                <a:solidFill>
                  <a:srgbClr val="000000"/>
                </a:solidFill>
                <a:latin typeface="Times New Roman" pitchFamily="18" charset="0"/>
              </a:rPr>
              <a:t>                                                                                </a:t>
            </a:r>
            <a:r>
              <a:rPr lang="en-US" sz="2000" b="1" dirty="0" err="1">
                <a:solidFill>
                  <a:srgbClr val="000000"/>
                </a:solidFill>
                <a:latin typeface="Times New Roman" pitchFamily="18" charset="0"/>
              </a:rPr>
              <a:t>Gợi</a:t>
            </a:r>
            <a:r>
              <a:rPr lang="en-US" sz="2000" b="1" dirty="0">
                <a:solidFill>
                  <a:srgbClr val="000000"/>
                </a:solidFill>
                <a:latin typeface="Times New Roman" pitchFamily="18" charset="0"/>
              </a:rPr>
              <a:t> ý: </a:t>
            </a:r>
            <a:endParaRPr lang="en-US" sz="2000" b="1" dirty="0">
              <a:latin typeface="Times New Roman" pitchFamily="18" charset="0"/>
            </a:endParaRPr>
          </a:p>
          <a:p>
            <a:pPr>
              <a:lnSpc>
                <a:spcPct val="107000"/>
              </a:lnSpc>
              <a:spcAft>
                <a:spcPts val="800"/>
              </a:spcAft>
            </a:pP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Câu</a:t>
            </a:r>
            <a:r>
              <a:rPr lang="en-US" sz="2000" b="1" dirty="0">
                <a:solidFill>
                  <a:srgbClr val="000000"/>
                </a:solidFill>
                <a:latin typeface="Times New Roman" pitchFamily="18" charset="0"/>
                <a:cs typeface="Times New Roman" pitchFamily="18" charset="0"/>
              </a:rPr>
              <a:t> 1:</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Phương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thức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biểu</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đạt</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chính</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trong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đoạn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thơ</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trên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Biểu</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cảm</a:t>
            </a:r>
            <a:r>
              <a:rPr lang="en-US" sz="2000" dirty="0">
                <a:solidFill>
                  <a:srgbClr val="000000"/>
                </a:solidFill>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nSpc>
                <a:spcPct val="107000"/>
              </a:lnSpc>
              <a:spcAft>
                <a:spcPts val="800"/>
              </a:spcAft>
            </a:pPr>
            <a:r>
              <a:rPr lang="en-US" sz="2000" b="1" dirty="0" err="1">
                <a:solidFill>
                  <a:srgbClr val="000000"/>
                </a:solidFill>
                <a:latin typeface="Times New Roman" pitchFamily="18" charset="0"/>
                <a:cs typeface="Times New Roman" pitchFamily="18" charset="0"/>
              </a:rPr>
              <a:t>Câu</a:t>
            </a:r>
            <a:r>
              <a:rPr lang="en-US" sz="2000" b="1" dirty="0">
                <a:solidFill>
                  <a:srgbClr val="000000"/>
                </a:solidFill>
                <a:latin typeface="Times New Roman" pitchFamily="18" charset="0"/>
                <a:cs typeface="Times New Roman" pitchFamily="18" charset="0"/>
              </a:rPr>
              <a:t> 2:</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Hình</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ảnh</a:t>
            </a:r>
            <a:r>
              <a:rPr lang="en-US" sz="2000" dirty="0">
                <a:solidFill>
                  <a:srgbClr val="000000"/>
                </a:solidFill>
                <a:latin typeface="Times New Roman" pitchFamily="18" charset="0"/>
                <a:cs typeface="Times New Roman" pitchFamily="18" charset="0"/>
              </a:rPr>
              <a:t> con </a:t>
            </a:r>
            <a:r>
              <a:rPr lang="en-US" sz="2000" dirty="0" err="1">
                <a:solidFill>
                  <a:srgbClr val="000000"/>
                </a:solidFill>
                <a:latin typeface="Times New Roman" pitchFamily="18" charset="0"/>
                <a:cs typeface="Times New Roman" pitchFamily="18" charset="0"/>
              </a:rPr>
              <a:t>chào</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mào</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được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nhà</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thơ</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khắc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họa</a:t>
            </a:r>
            <a:r>
              <a:rPr lang="en-US" sz="2000" dirty="0">
                <a:solidFill>
                  <a:srgbClr val="000000"/>
                </a:solidFill>
                <a:latin typeface="Times New Roman" pitchFamily="18" charset="0"/>
                <a:cs typeface="Times New Roman" pitchFamily="18" charset="0"/>
              </a:rPr>
              <a:t> ở </a:t>
            </a:r>
            <a:r>
              <a:rPr lang="en-US" sz="2000" dirty="0" err="1">
                <a:solidFill>
                  <a:srgbClr val="000000"/>
                </a:solidFill>
                <a:latin typeface="Times New Roman" pitchFamily="18" charset="0"/>
                <a:cs typeface="Times New Roman" pitchFamily="18" charset="0"/>
              </a:rPr>
              <a:t>ba</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câu</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thơ</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đầu</a:t>
            </a:r>
            <a:r>
              <a:rPr lang="en-US" sz="2000" dirty="0">
                <a:solidFill>
                  <a:srgbClr val="000000"/>
                </a:solidFill>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lgn="just">
              <a:lnSpc>
                <a:spcPct val="115000"/>
              </a:lnSpc>
              <a:spcAft>
                <a:spcPts val="800"/>
              </a:spcAft>
            </a:pPr>
            <a:r>
              <a:rPr lang="de-DE" sz="2000" dirty="0">
                <a:solidFill>
                  <a:srgbClr val="000000"/>
                </a:solidFill>
                <a:latin typeface="Times New Roman" pitchFamily="18" charset="0"/>
                <a:cs typeface="Times New Roman" pitchFamily="18" charset="0"/>
              </a:rPr>
              <a:t>- Vị trí: k</a:t>
            </a:r>
            <a:r>
              <a:rPr lang="de-DE" sz="2000" dirty="0">
                <a:latin typeface="Times New Roman" pitchFamily="18" charset="0"/>
                <a:cs typeface="Times New Roman" pitchFamily="18" charset="0"/>
              </a:rPr>
              <a:t>hung cảnh thiên nhiên thoáng đãng, bình yên </a:t>
            </a:r>
            <a:r>
              <a:rPr lang="de-DE" sz="2000" dirty="0">
                <a:solidFill>
                  <a:srgbClr val="000000"/>
                </a:solidFill>
                <a:latin typeface="Times New Roman" pitchFamily="18" charset="0"/>
                <a:cs typeface="Times New Roman" pitchFamily="18" charset="0"/>
              </a:rPr>
              <a:t>trên cây cao chót vót</a:t>
            </a:r>
            <a:endParaRPr lang="en-US" sz="2000" dirty="0">
              <a:latin typeface="Times New Roman" pitchFamily="18" charset="0"/>
              <a:cs typeface="Times New Roman" pitchFamily="18" charset="0"/>
            </a:endParaRPr>
          </a:p>
          <a:p>
            <a:pPr algn="just">
              <a:lnSpc>
                <a:spcPct val="115000"/>
              </a:lnSpc>
              <a:spcAft>
                <a:spcPts val="800"/>
              </a:spcAft>
            </a:pPr>
            <a:r>
              <a:rPr lang="de-DE" sz="2000" dirty="0">
                <a:solidFill>
                  <a:srgbClr val="000000"/>
                </a:solidFill>
                <a:latin typeface="Times New Roman" pitchFamily="18" charset="0"/>
                <a:cs typeface="Times New Roman" pitchFamily="18" charset="0"/>
              </a:rPr>
              <a:t>- Màu sắc rực rỡ : đốm trắng,mũ màu đỏ.</a:t>
            </a:r>
            <a:endParaRPr lang="en-US" sz="2000" dirty="0">
              <a:latin typeface="Times New Roman" pitchFamily="18" charset="0"/>
              <a:cs typeface="Times New Roman" pitchFamily="18" charset="0"/>
            </a:endParaRPr>
          </a:p>
          <a:p>
            <a:pPr algn="just">
              <a:lnSpc>
                <a:spcPct val="115000"/>
              </a:lnSpc>
              <a:spcAft>
                <a:spcPts val="800"/>
              </a:spcAft>
            </a:pPr>
            <a:r>
              <a:rPr lang="de-DE" sz="2000" dirty="0">
                <a:solidFill>
                  <a:srgbClr val="000000"/>
                </a:solidFill>
                <a:latin typeface="Times New Roman" pitchFamily="18" charset="0"/>
                <a:cs typeface="Times New Roman" pitchFamily="18" charset="0"/>
              </a:rPr>
              <a:t>- Âm thanh: hót triu... uýt... huýt... tu hìu... Tiếng hót dài, trong trẻo. Đây không chỉ là âm thanh của tiếng chim hót mà còn là âm thanh vang vọng của thiên nhiên</a:t>
            </a:r>
            <a:endParaRPr lang="en-US" sz="2000" dirty="0">
              <a:latin typeface="Times New Roman" pitchFamily="18" charset="0"/>
              <a:cs typeface="Times New Roman" pitchFamily="18" charset="0"/>
            </a:endParaRPr>
          </a:p>
          <a:p>
            <a:pPr>
              <a:lnSpc>
                <a:spcPct val="150000"/>
              </a:lnSpc>
              <a:spcAft>
                <a:spcPts val="800"/>
              </a:spcAft>
            </a:pPr>
            <a:r>
              <a:rPr lang="en-US" sz="2000" b="1" dirty="0" err="1">
                <a:solidFill>
                  <a:srgbClr val="000000"/>
                </a:solidFill>
                <a:latin typeface="Times New Roman" pitchFamily="18" charset="0"/>
                <a:cs typeface="Times New Roman" pitchFamily="18" charset="0"/>
              </a:rPr>
              <a:t>Câu</a:t>
            </a:r>
            <a:r>
              <a:rPr lang="en-US" sz="2000" b="1" dirty="0">
                <a:solidFill>
                  <a:srgbClr val="000000"/>
                </a:solidFill>
                <a:latin typeface="Times New Roman" pitchFamily="18" charset="0"/>
                <a:cs typeface="Times New Roman" pitchFamily="18" charset="0"/>
              </a:rPr>
              <a:t> 3:</a:t>
            </a:r>
            <a:r>
              <a:rPr lang="en-US" sz="2000" b="1" dirty="0">
                <a:latin typeface="Times New Roman" pitchFamily="18" charset="0"/>
                <a:cs typeface="Times New Roman" pitchFamily="18" charset="0"/>
              </a:rPr>
              <a:t>  </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Câu</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thơ</a:t>
            </a:r>
            <a:r>
              <a:rPr lang="en-US" sz="2000" dirty="0">
                <a:solidFill>
                  <a:srgbClr val="000000"/>
                </a:solidFill>
                <a:latin typeface="Times New Roman" pitchFamily="18" charset="0"/>
                <a:cs typeface="Times New Roman" pitchFamily="18" charset="0"/>
              </a:rPr>
              <a:t>  “</a:t>
            </a:r>
            <a:r>
              <a:rPr lang="de-DE" sz="2000" dirty="0">
                <a:solidFill>
                  <a:srgbClr val="000000"/>
                </a:solidFill>
                <a:latin typeface="Times New Roman" pitchFamily="18" charset="0"/>
                <a:cs typeface="Times New Roman" pitchFamily="18" charset="0"/>
              </a:rPr>
              <a:t>triu... uýt... huýt... tu hìu... „</a:t>
            </a:r>
            <a:endParaRPr lang="en-US" sz="2000" dirty="0">
              <a:latin typeface="Times New Roman" pitchFamily="18" charset="0"/>
              <a:cs typeface="Times New Roman" pitchFamily="18" charset="0"/>
            </a:endParaRPr>
          </a:p>
          <a:p>
            <a:pPr>
              <a:lnSpc>
                <a:spcPct val="107000"/>
              </a:lnSpc>
              <a:spcAft>
                <a:spcPts val="800"/>
              </a:spcAft>
            </a:pP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Tác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dụng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Câu</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thơ</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này</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vang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lên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như</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một</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bản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ký</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xướng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âm</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giọng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chim</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đầy</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thú</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vị</a:t>
            </a:r>
            <a:r>
              <a:rPr lang="en-US" sz="2000" dirty="0">
                <a:solidFill>
                  <a:srgbClr val="000000"/>
                </a:solidFill>
                <a:latin typeface="Times New Roman" pitchFamily="18" charset="0"/>
                <a:cs typeface="Times New Roman" pitchFamily="18" charset="0"/>
              </a:rPr>
              <a:t>: “</a:t>
            </a:r>
            <a:r>
              <a:rPr lang="fr-FR" sz="2000" i="1" dirty="0" err="1">
                <a:solidFill>
                  <a:srgbClr val="000000"/>
                </a:solidFill>
                <a:latin typeface="Times New Roman" pitchFamily="18" charset="0"/>
                <a:cs typeface="Times New Roman" pitchFamily="18" charset="0"/>
              </a:rPr>
              <a:t>triu</a:t>
            </a:r>
            <a:r>
              <a:rPr lang="fr-FR" sz="2000" i="1" dirty="0">
                <a:solidFill>
                  <a:srgbClr val="000000"/>
                </a:solidFill>
                <a:latin typeface="Times New Roman" pitchFamily="18" charset="0"/>
                <a:cs typeface="Times New Roman" pitchFamily="18" charset="0"/>
              </a:rPr>
              <a:t>… </a:t>
            </a:r>
            <a:r>
              <a:rPr lang="fr-FR" sz="2000" i="1" dirty="0" err="1">
                <a:solidFill>
                  <a:srgbClr val="000000"/>
                </a:solidFill>
                <a:latin typeface="Times New Roman" pitchFamily="18" charset="0"/>
                <a:cs typeface="Times New Roman" pitchFamily="18" charset="0"/>
              </a:rPr>
              <a:t>uýt</a:t>
            </a:r>
            <a:r>
              <a:rPr lang="fr-FR" sz="2000" i="1" dirty="0">
                <a:solidFill>
                  <a:srgbClr val="000000"/>
                </a:solidFill>
                <a:latin typeface="Times New Roman" pitchFamily="18" charset="0"/>
                <a:cs typeface="Times New Roman" pitchFamily="18" charset="0"/>
              </a:rPr>
              <a:t>… </a:t>
            </a:r>
            <a:r>
              <a:rPr lang="fr-FR" sz="2000" i="1" dirty="0" err="1">
                <a:solidFill>
                  <a:srgbClr val="000000"/>
                </a:solidFill>
                <a:latin typeface="Times New Roman" pitchFamily="18" charset="0"/>
                <a:cs typeface="Times New Roman" pitchFamily="18" charset="0"/>
              </a:rPr>
              <a:t>huýt</a:t>
            </a:r>
            <a:r>
              <a:rPr lang="fr-FR" sz="2000" i="1" dirty="0">
                <a:solidFill>
                  <a:srgbClr val="000000"/>
                </a:solidFill>
                <a:latin typeface="Times New Roman" pitchFamily="18" charset="0"/>
                <a:cs typeface="Times New Roman" pitchFamily="18" charset="0"/>
              </a:rPr>
              <a:t>… tu </a:t>
            </a:r>
            <a:r>
              <a:rPr lang="fr-FR" sz="2000" i="1" dirty="0" err="1">
                <a:solidFill>
                  <a:srgbClr val="000000"/>
                </a:solidFill>
                <a:latin typeface="Times New Roman" pitchFamily="18" charset="0"/>
                <a:cs typeface="Times New Roman" pitchFamily="18" charset="0"/>
              </a:rPr>
              <a:t>hìu</a:t>
            </a:r>
            <a:r>
              <a:rPr lang="fr-FR" sz="2000" i="1" dirty="0">
                <a:solidFill>
                  <a:srgbClr val="000000"/>
                </a:solidFill>
                <a:latin typeface="Times New Roman" pitchFamily="18" charset="0"/>
                <a:cs typeface="Times New Roman" pitchFamily="18" charset="0"/>
              </a:rPr>
              <a:t>…</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Mỗi</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lần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đọc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câu</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thơ</a:t>
            </a:r>
            <a:r>
              <a:rPr lang="en-US" sz="2000" dirty="0">
                <a:solidFill>
                  <a:srgbClr val="000000"/>
                </a:solidFill>
                <a:latin typeface="Times New Roman" pitchFamily="18" charset="0"/>
                <a:cs typeface="Times New Roman" pitchFamily="18" charset="0"/>
              </a:rPr>
              <a:t> ta </a:t>
            </a:r>
            <a:r>
              <a:rPr lang="en-US" sz="2000" dirty="0" err="1">
                <a:solidFill>
                  <a:srgbClr val="000000"/>
                </a:solidFill>
                <a:latin typeface="Times New Roman" pitchFamily="18" charset="0"/>
                <a:cs typeface="Times New Roman" pitchFamily="18" charset="0"/>
              </a:rPr>
              <a:t>như</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nghe</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được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trực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tiếp</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chuỗi</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tiếng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hót</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của</a:t>
            </a:r>
            <a:r>
              <a:rPr lang="en-US" sz="2000" dirty="0">
                <a:solidFill>
                  <a:srgbClr val="000000"/>
                </a:solidFill>
                <a:latin typeface="Times New Roman" pitchFamily="18" charset="0"/>
                <a:cs typeface="Times New Roman" pitchFamily="18" charset="0"/>
              </a:rPr>
              <a:t> con </a:t>
            </a:r>
            <a:r>
              <a:rPr lang="en-US" sz="2000" dirty="0" err="1">
                <a:solidFill>
                  <a:srgbClr val="000000"/>
                </a:solidFill>
                <a:latin typeface="Times New Roman" pitchFamily="18" charset="0"/>
                <a:cs typeface="Times New Roman" pitchFamily="18" charset="0"/>
              </a:rPr>
              <a:t>chim</a:t>
            </a:r>
            <a:r>
              <a:rPr lang="en-US" sz="2000" dirty="0">
                <a:solidFill>
                  <a:srgbClr val="000000"/>
                </a:solidFill>
                <a:latin typeface="Times New Roman" pitchFamily="18" charset="0"/>
                <a:cs typeface="Times New Roman" pitchFamily="18" charset="0"/>
              </a:rPr>
              <a:t>. Ở </a:t>
            </a:r>
            <a:r>
              <a:rPr lang="en-US" sz="2000" dirty="0" err="1">
                <a:solidFill>
                  <a:srgbClr val="000000"/>
                </a:solidFill>
                <a:latin typeface="Times New Roman" pitchFamily="18" charset="0"/>
                <a:cs typeface="Times New Roman" pitchFamily="18" charset="0"/>
              </a:rPr>
              <a:t>đây</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tác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giả</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đã</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ghi</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lại</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từng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nốt</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nhạc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để</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sắp</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đặt</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trọn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vẹn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một</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câu</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thơ</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mang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giọng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chim</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Từ</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đó</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nhà</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thơ</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đặc</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tả</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âm</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thanh</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vang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vọng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của</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tiếng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chim</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chào</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mào</a:t>
            </a:r>
            <a:r>
              <a:rPr lang="en-US" sz="2000" dirty="0">
                <a:solidFill>
                  <a:srgbClr val="000000"/>
                </a:solidFill>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nSpc>
                <a:spcPct val="115000"/>
              </a:lnSpc>
              <a:spcAft>
                <a:spcPts val="800"/>
              </a:spcAft>
            </a:pPr>
            <a:r>
              <a:rPr lang="en-US" sz="2000" b="1" dirty="0">
                <a:solidFill>
                  <a:srgbClr val="000000"/>
                </a:solidFill>
                <a:latin typeface="Times New Roman" pitchFamily="18" charset="0"/>
                <a:cs typeface="Times New Roman" pitchFamily="18" charset="0"/>
              </a:rPr>
              <a:t> </a:t>
            </a:r>
            <a:r>
              <a:rPr lang="en-US" sz="2000" b="1" dirty="0" err="1">
                <a:solidFill>
                  <a:srgbClr val="000000"/>
                </a:solidFill>
                <a:latin typeface="Times New Roman" pitchFamily="18" charset="0"/>
                <a:cs typeface="Times New Roman" pitchFamily="18" charset="0"/>
              </a:rPr>
              <a:t>Câu</a:t>
            </a:r>
            <a:r>
              <a:rPr lang="en-US" sz="2000" b="1" dirty="0">
                <a:solidFill>
                  <a:srgbClr val="000000"/>
                </a:solidFill>
                <a:latin typeface="Times New Roman" pitchFamily="18" charset="0"/>
                <a:cs typeface="Times New Roman" pitchFamily="18" charset="0"/>
              </a:rPr>
              <a:t> 4: </a:t>
            </a:r>
            <a:r>
              <a:rPr lang="en-US" sz="2000" dirty="0">
                <a:solidFill>
                  <a:srgbClr val="000000"/>
                </a:solidFill>
                <a:latin typeface="Times New Roman" pitchFamily="18" charset="0"/>
                <a:cs typeface="Times New Roman" pitchFamily="18" charset="0"/>
              </a:rPr>
              <a:t>Qua </a:t>
            </a:r>
            <a:r>
              <a:rPr lang="en-US" sz="2000" dirty="0" err="1">
                <a:solidFill>
                  <a:srgbClr val="000000"/>
                </a:solidFill>
                <a:latin typeface="Times New Roman" pitchFamily="18" charset="0"/>
                <a:cs typeface="Times New Roman" pitchFamily="18" charset="0"/>
              </a:rPr>
              <a:t>đoạn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thơ</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em</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thấy</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mình</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cần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có</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thái</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độ</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ứng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ứng</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xử</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như</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thế</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nào</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với</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thiên</a:t>
            </a:r>
            <a:r>
              <a:rPr lang="en-US" sz="2000" dirty="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nhiên</a:t>
            </a:r>
            <a:r>
              <a:rPr lang="en-US" sz="2000" dirty="0">
                <a:solidFill>
                  <a:srgbClr val="000000"/>
                </a:solidFill>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nSpc>
                <a:spcPct val="107000"/>
              </a:lnSpc>
              <a:spcAft>
                <a:spcPts val="800"/>
              </a:spcAft>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muốn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hẹp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hòi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tôn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trọng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nhiên</a:t>
            </a:r>
            <a:r>
              <a:rPr lang="en-US" sz="20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723900" y="319088"/>
            <a:ext cx="3319463"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60363" y="1333500"/>
            <a:ext cx="11526837" cy="5454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42963" y="403225"/>
            <a:ext cx="6092825"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Dạng 2: Viết đoạn văn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06438" y="1508125"/>
            <a:ext cx="10779125" cy="1200150"/>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Đề bài</a:t>
            </a: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Con chim chào mào đa bay đi rồi, nhưng nhân vật tôi có thể nghe rất rõ tiếng chim hót. Em hãy viết một đoạn văn (5-7 câu) miêu tả một hình ảnh thiên nhiên tươi đẹp mà em lưu giữ trong kí ức.</a:t>
            </a:r>
          </a:p>
        </p:txBody>
      </p:sp>
      <p:sp>
        <p:nvSpPr>
          <p:cNvPr id="11" name="TextBox 10">
            <a:extLst/>
          </p:cNvPr>
          <p:cNvSpPr txBox="1"/>
          <p:nvPr/>
        </p:nvSpPr>
        <p:spPr>
          <a:xfrm>
            <a:off x="706438" y="2770188"/>
            <a:ext cx="11125200" cy="4017962"/>
          </a:xfrm>
          <a:prstGeom prst="rect">
            <a:avLst/>
          </a:prstGeom>
          <a:noFill/>
        </p:spPr>
        <p:txBody>
          <a:bodyPr>
            <a:spAutoFit/>
          </a:bodyPr>
          <a:lstStyle/>
          <a:p>
            <a:r>
              <a:rPr lang="en-US" sz="2400" b="1">
                <a:latin typeface="Times New Roman" pitchFamily="18" charset="0"/>
                <a:cs typeface="Times New Roman" pitchFamily="18" charset="0"/>
              </a:rPr>
              <a:t>*Tìm ý- lập dàn ý :</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 Dạng bài: miêu tả cảnh thiên nhiên.</a:t>
            </a:r>
          </a:p>
          <a:p>
            <a:r>
              <a:rPr lang="en-US" sz="2400">
                <a:latin typeface="Times New Roman" pitchFamily="18" charset="0"/>
                <a:cs typeface="Times New Roman" pitchFamily="18" charset="0"/>
              </a:rPr>
              <a:t>- Lựa chọn đối tượng miêu tả: là cảnh gì? ở đâu? Như thế nào? Cảnh đó có gì nổi bật mà em nhớ mãi.</a:t>
            </a:r>
          </a:p>
          <a:p>
            <a:r>
              <a:rPr lang="en-US" sz="2400">
                <a:latin typeface="Times New Roman" pitchFamily="18" charset="0"/>
                <a:cs typeface="Times New Roman" pitchFamily="18" charset="0"/>
              </a:rPr>
              <a:t>- Ghi nhanh ra giấy những hình ảnh đang hiện lên kí ức.</a:t>
            </a:r>
          </a:p>
          <a:p>
            <a:r>
              <a:rPr lang="en-US" sz="2400">
                <a:solidFill>
                  <a:srgbClr val="0000FF"/>
                </a:solidFill>
                <a:latin typeface="Times New Roman" pitchFamily="18" charset="0"/>
                <a:cs typeface="Times New Roman" pitchFamily="18" charset="0"/>
              </a:rPr>
              <a:t>GV dùng kĩ thuật viết tích cực</a:t>
            </a:r>
            <a:r>
              <a:rPr lang="en-US" sz="2400">
                <a:latin typeface="Times New Roman" pitchFamily="18" charset="0"/>
                <a:cs typeface="Times New Roman" pitchFamily="18" charset="0"/>
              </a:rPr>
              <a:t> áp dụng cho phần lập dàn ý, viết đoạn.</a:t>
            </a:r>
          </a:p>
          <a:p>
            <a:pPr algn="just">
              <a:spcBef>
                <a:spcPts val="600"/>
              </a:spcBef>
              <a:spcAft>
                <a:spcPts val="600"/>
              </a:spcAft>
            </a:pPr>
            <a:r>
              <a:rPr lang="en-US" sz="2400">
                <a:solidFill>
                  <a:srgbClr val="FF0000"/>
                </a:solidFill>
                <a:latin typeface="Times New Roman" pitchFamily="18" charset="0"/>
                <a:cs typeface="Times New Roman" pitchFamily="18" charset="0"/>
              </a:rPr>
              <a:t>GV đặt câu hỏi và dành thời gian cho HS tự do viết câu trả lời. GV cũng có thể yêu cầu HS liệt kê ngắn gọn những gì các em biết về cảnh thiên nhiên  trong khoảng thời gian 5 phút.</a:t>
            </a:r>
            <a:endParaRPr lang="en-US" sz="2400">
              <a:latin typeface="Times New Roman" pitchFamily="18" charset="0"/>
              <a:cs typeface="Times New Roman" pitchFamily="18" charset="0"/>
            </a:endParaRPr>
          </a:p>
          <a:p>
            <a:pPr algn="just">
              <a:spcBef>
                <a:spcPts val="600"/>
              </a:spcBef>
              <a:spcAft>
                <a:spcPts val="600"/>
              </a:spcAft>
            </a:pPr>
            <a:r>
              <a:rPr lang="en-US" sz="2400">
                <a:solidFill>
                  <a:srgbClr val="FF0000"/>
                </a:solidFill>
                <a:latin typeface="Times New Roman" pitchFamily="18" charset="0"/>
                <a:cs typeface="Times New Roman" pitchFamily="18" charset="0"/>
              </a:rPr>
              <a:t>  - GV yêu cầu một vài HS chia sẻ  nội dung mà các em đã viết trước lớp.</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barn(inVertical)">
                                      <p:cBhvr>
                                        <p:cTn id="23" dur="500"/>
                                        <p:tgtEl>
                                          <p:spTgt spid="11">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barn(inVertical)">
                                      <p:cBhvr>
                                        <p:cTn id="26" dur="500"/>
                                        <p:tgtEl>
                                          <p:spTgt spid="11">
                                            <p:txEl>
                                              <p:pRg st="1" end="1"/>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barn(inVertical)">
                                      <p:cBhvr>
                                        <p:cTn id="29" dur="500"/>
                                        <p:tgtEl>
                                          <p:spTgt spid="11">
                                            <p:txEl>
                                              <p:pRg st="2" end="2"/>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barn(inVertical)">
                                      <p:cBhvr>
                                        <p:cTn id="32" dur="500"/>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barn(inVertical)">
                                      <p:cBhvr>
                                        <p:cTn id="37" dur="500"/>
                                        <p:tgtEl>
                                          <p:spTgt spid="11">
                                            <p:txEl>
                                              <p:pRg st="4" end="4"/>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11">
                                            <p:txEl>
                                              <p:pRg st="5" end="5"/>
                                            </p:txEl>
                                          </p:spTgt>
                                        </p:tgtEl>
                                        <p:attrNameLst>
                                          <p:attrName>style.visibility</p:attrName>
                                        </p:attrNameLst>
                                      </p:cBhvr>
                                      <p:to>
                                        <p:strVal val="visible"/>
                                      </p:to>
                                    </p:set>
                                    <p:animEffect transition="in" filter="barn(inVertical)">
                                      <p:cBhvr>
                                        <p:cTn id="40" dur="500"/>
                                        <p:tgtEl>
                                          <p:spTgt spid="11">
                                            <p:txEl>
                                              <p:pRg st="5" end="5"/>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Effect transition="in" filter="barn(inVertical)">
                                      <p:cBhvr>
                                        <p:cTn id="43"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803275" y="1068388"/>
            <a:ext cx="10585450" cy="47212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74725" y="1439863"/>
            <a:ext cx="10282238" cy="4154487"/>
          </a:xfrm>
          <a:prstGeom prst="rect">
            <a:avLst/>
          </a:prstGeom>
          <a:noFill/>
          <a:ln w="9525">
            <a:noFill/>
            <a:miter lim="800000"/>
            <a:headEnd/>
            <a:tailEnd/>
          </a:ln>
        </p:spPr>
        <p:txBody>
          <a:bodyPr>
            <a:spAutoFit/>
          </a:bodyPr>
          <a:lstStyle/>
          <a:p>
            <a:r>
              <a:rPr lang="en-US" sz="2400" b="1" dirty="0" err="1">
                <a:latin typeface="Times New Roman" pitchFamily="18" charset="0"/>
                <a:cs typeface="Times New Roman" pitchFamily="18" charset="0"/>
              </a:rPr>
              <a:t>Gợi</a:t>
            </a:r>
            <a:r>
              <a:rPr lang="en-US" sz="2400" b="1" dirty="0">
                <a:latin typeface="Times New Roman" pitchFamily="18" charset="0"/>
                <a:cs typeface="Times New Roman" pitchFamily="18" charset="0"/>
              </a:rPr>
              <a:t> ý </a:t>
            </a:r>
            <a:r>
              <a:rPr lang="en-US" sz="2400" b="1" dirty="0" err="1">
                <a:latin typeface="Times New Roman" pitchFamily="18" charset="0"/>
                <a:cs typeface="Times New Roman" pitchFamily="18" charset="0"/>
              </a:rPr>
              <a:t>đoạn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Miêu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buổi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mùa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xuân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quê</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mùa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!(1)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khuôn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trĩnh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diệu</a:t>
            </a:r>
            <a:r>
              <a:rPr lang="en-US" sz="2400" dirty="0">
                <a:latin typeface="Times New Roman" pitchFamily="18" charset="0"/>
                <a:cs typeface="Times New Roman" pitchFamily="18" charset="0"/>
              </a:rPr>
              <a:t>(2) . </a:t>
            </a:r>
            <a:r>
              <a:rPr lang="en-US" sz="2400" dirty="0" err="1">
                <a:latin typeface="Times New Roman" pitchFamily="18" charset="0"/>
                <a:cs typeface="Times New Roman" pitchFamily="18" charset="0"/>
              </a:rPr>
              <a:t>Sương</a:t>
            </a:r>
            <a:r>
              <a:rPr lang="en-US" sz="2400" dirty="0">
                <a:latin typeface="Times New Roman" pitchFamily="18" charset="0"/>
                <a:cs typeface="Times New Roman" pitchFamily="18" charset="0"/>
              </a:rPr>
              <a:t> tan </a:t>
            </a:r>
            <a:r>
              <a:rPr lang="en-US" sz="2400" dirty="0" err="1">
                <a:latin typeface="Times New Roman" pitchFamily="18" charset="0"/>
                <a:cs typeface="Times New Roman" pitchFamily="18" charset="0"/>
              </a:rPr>
              <a:t>dần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Chị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bõm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đàn</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(4). </a:t>
            </a:r>
            <a:r>
              <a:rPr lang="en-US" sz="2400" dirty="0" err="1">
                <a:latin typeface="Times New Roman" pitchFamily="18" charset="0"/>
                <a:cs typeface="Times New Roman" pitchFamily="18" charset="0"/>
              </a:rPr>
              <a:t>Đâu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chòe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hôm</a:t>
            </a:r>
            <a:r>
              <a:rPr lang="en-US" sz="2400" dirty="0">
                <a:latin typeface="Times New Roman" pitchFamily="18" charset="0"/>
                <a:cs typeface="Times New Roman" pitchFamily="18" charset="0"/>
              </a:rPr>
              <a:t> nay bay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?”(5) . </a:t>
            </a:r>
            <a:r>
              <a:rPr lang="en-US" sz="2400" dirty="0" err="1">
                <a:latin typeface="Times New Roman" pitchFamily="18" charset="0"/>
                <a:cs typeface="Times New Roman" pitchFamily="18" charset="0"/>
              </a:rPr>
              <a:t>Kệ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mơn</a:t>
            </a:r>
            <a:r>
              <a:rPr lang="en-US" sz="2400" dirty="0">
                <a:latin typeface="Times New Roman" pitchFamily="18" charset="0"/>
                <a:cs typeface="Times New Roman" pitchFamily="18" charset="0"/>
              </a:rPr>
              <a:t> man </a:t>
            </a:r>
            <a:r>
              <a:rPr lang="en-US" sz="2400" dirty="0" err="1">
                <a:latin typeface="Times New Roman" pitchFamily="18" charset="0"/>
                <a:cs typeface="Times New Roman" pitchFamily="18" charset="0"/>
              </a:rPr>
              <a:t>đung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vườn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bác</a:t>
            </a:r>
            <a:r>
              <a:rPr lang="en-US" sz="2400" dirty="0">
                <a:latin typeface="Times New Roman" pitchFamily="18" charset="0"/>
                <a:cs typeface="Times New Roman" pitchFamily="18" charset="0"/>
              </a:rPr>
              <a:t> Minh(6) . </a:t>
            </a:r>
            <a:r>
              <a:rPr lang="en-US" sz="2400" dirty="0" err="1">
                <a:latin typeface="Times New Roman" pitchFamily="18" charset="0"/>
                <a:cs typeface="Times New Roman" pitchFamily="18" charset="0"/>
              </a:rPr>
              <a: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tỉnh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kẻo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mùa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mất</a:t>
            </a:r>
            <a:r>
              <a:rPr lang="en-US" sz="2400" dirty="0">
                <a:latin typeface="Times New Roman" pitchFamily="18" charset="0"/>
                <a:cs typeface="Times New Roman" pitchFamily="18" charset="0"/>
              </a:rPr>
              <a:t>!(7)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49225" y="206375"/>
            <a:ext cx="11626850" cy="64452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154113" y="206375"/>
            <a:ext cx="6954837" cy="461963"/>
          </a:xfrm>
          <a:prstGeom prst="rect">
            <a:avLst/>
          </a:prstGeom>
          <a:noFill/>
          <a:ln w="9525">
            <a:noFill/>
            <a:miter lim="800000"/>
            <a:headEnd/>
            <a:tailEnd/>
          </a:ln>
        </p:spPr>
        <p:txBody>
          <a:bodyPr>
            <a:spAutoFit/>
          </a:bodyPr>
          <a:lstStyle/>
          <a:p>
            <a:r>
              <a:rPr lang="en-US" sz="2400" b="1" u="sng">
                <a:latin typeface="Times New Roman" pitchFamily="18" charset="0"/>
                <a:cs typeface="Times New Roman" pitchFamily="18" charset="0"/>
              </a:rPr>
              <a:t>*Cảnh  vật xung quanh</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512763" y="585788"/>
            <a:ext cx="11166475" cy="2308225"/>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 Đêm giao thừa, trời rét mướt, </a:t>
            </a:r>
            <a:r>
              <a:rPr lang="en-US" sz="2400" i="1">
                <a:latin typeface="Times New Roman" pitchFamily="18" charset="0"/>
                <a:cs typeface="Times New Roman" pitchFamily="18" charset="0"/>
              </a:rPr>
              <a:t>“cửa sổ mọi nhà đều sáng rực ánh đèn”</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Trong phố sực nức mùi ngỗng quay.</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 - Mọi người đều quây quần bên gia đình.</a:t>
            </a:r>
          </a:p>
          <a:p>
            <a:r>
              <a:rPr lang="en-US" sz="2400" b="1">
                <a:latin typeface="Times New Roman" pitchFamily="18" charset="0"/>
                <a:cs typeface="Times New Roman" pitchFamily="18" charset="0"/>
              </a:rPr>
              <a:t>-&gt;No đủ, đầm ấm, sáng sủa</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Nghệ thuật tương phản làm nổi bật hoàn cảnh đáng thương của cô bé, gợi niềm thương cảm cho người đọc.</a:t>
            </a:r>
          </a:p>
        </p:txBody>
      </p:sp>
      <p:sp>
        <p:nvSpPr>
          <p:cNvPr id="9" name="TextBox 8"/>
          <p:cNvSpPr txBox="1">
            <a:spLocks noChangeArrowheads="1"/>
          </p:cNvSpPr>
          <p:nvPr/>
        </p:nvSpPr>
        <p:spPr bwMode="auto">
          <a:xfrm>
            <a:off x="320675" y="2773363"/>
            <a:ext cx="6116638" cy="461962"/>
          </a:xfrm>
          <a:prstGeom prst="rect">
            <a:avLst/>
          </a:prstGeom>
          <a:noFill/>
          <a:ln w="9525">
            <a:noFill/>
            <a:miter lim="800000"/>
            <a:headEnd/>
            <a:tailEnd/>
          </a:ln>
        </p:spPr>
        <p:txBody>
          <a:bodyPr>
            <a:spAutoFit/>
          </a:bodyPr>
          <a:lstStyle/>
          <a:p>
            <a:r>
              <a:rPr lang="en-US" sz="2400" b="1" i="1" u="sng">
                <a:latin typeface="Times New Roman" pitchFamily="18" charset="0"/>
                <a:cs typeface="Times New Roman" pitchFamily="18" charset="0"/>
              </a:rPr>
              <a:t>a2. Gia cảnh</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600075" y="3235325"/>
            <a:ext cx="11166475" cy="3416300"/>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*Quá khứ</a:t>
            </a:r>
          </a:p>
          <a:p>
            <a:r>
              <a:rPr lang="en-US" sz="2400">
                <a:latin typeface="Times New Roman" pitchFamily="18" charset="0"/>
                <a:cs typeface="Times New Roman" pitchFamily="18" charset="0"/>
              </a:rPr>
              <a:t>- Bà nội hiền hậu, hết mực yêu thương em</a:t>
            </a:r>
          </a:p>
          <a:p>
            <a:r>
              <a:rPr lang="en-US" sz="2400">
                <a:latin typeface="Times New Roman" pitchFamily="18" charset="0"/>
                <a:cs typeface="Times New Roman" pitchFamily="18" charset="0"/>
              </a:rPr>
              <a:t>- Sống trong ngôi nhà xinh xắn, </a:t>
            </a:r>
            <a:r>
              <a:rPr lang="en-US" sz="2400" i="1">
                <a:latin typeface="Times New Roman" pitchFamily="18" charset="0"/>
                <a:cs typeface="Times New Roman" pitchFamily="18" charset="0"/>
              </a:rPr>
              <a:t>“có dây trường xuân bao quanh”</a:t>
            </a:r>
            <a:endParaRPr lang="en-US" sz="2400">
              <a:latin typeface="Times New Roman" pitchFamily="18" charset="0"/>
              <a:cs typeface="Times New Roman" pitchFamily="18" charset="0"/>
            </a:endParaRPr>
          </a:p>
          <a:p>
            <a:r>
              <a:rPr lang="en-US" sz="2400" b="1" i="1">
                <a:latin typeface="Times New Roman" pitchFamily="18" charset="0"/>
                <a:cs typeface="Times New Roman" pitchFamily="18" charset="0"/>
              </a:rPr>
              <a:t> </a:t>
            </a:r>
            <a:r>
              <a:rPr lang="en-US" sz="2400" i="1">
                <a:latin typeface="Times New Roman" pitchFamily="18" charset="0"/>
                <a:cs typeface="Times New Roman" pitchFamily="18" charset="0"/>
              </a:rPr>
              <a:t>Đầm ấm, hạnh phúc</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*Hiện tại</a:t>
            </a:r>
          </a:p>
          <a:p>
            <a:r>
              <a:rPr lang="en-US" sz="2400">
                <a:latin typeface="Times New Roman" pitchFamily="18" charset="0"/>
                <a:cs typeface="Times New Roman" pitchFamily="18" charset="0"/>
              </a:rPr>
              <a:t>- Mẹ chết, bà nội cũng qua đời,  sống với người bố khó tính</a:t>
            </a:r>
          </a:p>
          <a:p>
            <a:r>
              <a:rPr lang="en-US" sz="2400">
                <a:latin typeface="Times New Roman" pitchFamily="18" charset="0"/>
                <a:cs typeface="Times New Roman" pitchFamily="18" charset="0"/>
              </a:rPr>
              <a:t> - Sống “</a:t>
            </a:r>
            <a:r>
              <a:rPr lang="en-US" sz="2400" i="1">
                <a:latin typeface="Times New Roman" pitchFamily="18" charset="0"/>
                <a:cs typeface="Times New Roman" pitchFamily="18" charset="0"/>
              </a:rPr>
              <a:t>chui rúc trong một xó tối tăm</a:t>
            </a: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trên gác sát mái nhà</a:t>
            </a:r>
            <a:r>
              <a:rPr lang="en-US" sz="2400">
                <a:latin typeface="Times New Roman" pitchFamily="18" charset="0"/>
                <a:cs typeface="Times New Roman" pitchFamily="18" charset="0"/>
              </a:rPr>
              <a:t>”</a:t>
            </a:r>
          </a:p>
          <a:p>
            <a:r>
              <a:rPr lang="en-US" sz="2400">
                <a:latin typeface="Times New Roman" pitchFamily="18" charset="0"/>
                <a:cs typeface="Times New Roman" pitchFamily="18" charset="0"/>
              </a:rPr>
              <a:t>- Đi bán diêm để kiếm sống.</a:t>
            </a:r>
          </a:p>
          <a:p>
            <a:r>
              <a:rPr lang="en-US" sz="2400">
                <a:solidFill>
                  <a:srgbClr val="000000"/>
                </a:solidFill>
                <a:latin typeface="Times New Roman" pitchFamily="18" charset="0"/>
                <a:cs typeface="Times New Roman" pitchFamily="18" charset="0"/>
              </a:rPr>
              <a:t>Cuộc sống nghèo khổ, thiếu thốn cả vật chất, tinh thần, hết sức đáng thương của cô bé.</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8761" y="2967335"/>
            <a:ext cx="8414483"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THỰC HÀNH TIẾNG VIỆT</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0445209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a:spLocks noChangeArrowheads="1"/>
          </p:cNvSpPr>
          <p:nvPr/>
        </p:nvSpPr>
        <p:spPr bwMode="auto">
          <a:xfrm>
            <a:off x="403225" y="2314575"/>
            <a:ext cx="11372850" cy="35639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Rounded Rectangle 10"/>
          <p:cNvSpPr>
            <a:spLocks noChangeArrowheads="1"/>
          </p:cNvSpPr>
          <p:nvPr/>
        </p:nvSpPr>
        <p:spPr bwMode="auto">
          <a:xfrm>
            <a:off x="2743200" y="384175"/>
            <a:ext cx="6705600" cy="1579563"/>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3048000" y="539750"/>
            <a:ext cx="6096000" cy="161925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ÔN TẬP TIẾNG VIỆT: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Mở</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rộng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chính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bằng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từ</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Cụm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danh</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từ</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cụm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động</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từ</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cụm</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tính</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từ</a:t>
            </a:r>
            <a:r>
              <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D0D0D"/>
                </a:solidFill>
                <a:effectLst/>
                <a:uLnTx/>
                <a:uFillTx/>
                <a:latin typeface="Times New Roman" pitchFamily="18" charset="0"/>
                <a:ea typeface="+mn-ea"/>
                <a:cs typeface="Times New Roman" pitchFamily="18" charset="0"/>
              </a:rPr>
              <a:t> </a:t>
            </a:r>
            <a:endParaRPr kumimoji="0" lang="en-US"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1" name="TextBox 10">
            <a:extLst/>
          </p:cNvPr>
          <p:cNvSpPr txBox="1"/>
          <p:nvPr/>
        </p:nvSpPr>
        <p:spPr>
          <a:xfrm>
            <a:off x="496074" y="2818575"/>
            <a:ext cx="10927230" cy="2847126"/>
          </a:xfrm>
          <a:prstGeom prst="rect">
            <a:avLst/>
          </a:prstGeom>
          <a:noFill/>
        </p:spPr>
        <p:txBody>
          <a:bodyPr>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Arial" charset="0"/>
              </a:rPr>
              <a:t>I. NHẮC LẠI LÍ THUYẾT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marR="0" lvl="0" indent="0" algn="l" defTabSz="914400" rtl="0" eaLnBrk="1" fontAlgn="auto" latinLnBrk="0" hangingPunct="1">
              <a:lnSpc>
                <a:spcPct val="107000"/>
              </a:lnSpc>
              <a:spcBef>
                <a:spcPts val="0"/>
              </a:spcBef>
              <a:spcAft>
                <a:spcPts val="800"/>
              </a:spcAft>
              <a:buClrTx/>
              <a:buSzTx/>
              <a:buFontTx/>
              <a:buNone/>
              <a:tabLst>
                <a:tab pos="138684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1.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Vai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trò</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của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việc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mở</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rộng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thành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phần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chính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bằng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cụm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từ</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a:p>
            <a:pPr marL="0" marR="0" lvl="0" indent="0" algn="l" defTabSz="914400" rtl="0" eaLnBrk="1" fontAlgn="auto" latinLnBrk="0" hangingPunct="1">
              <a:lnSpc>
                <a:spcPct val="107000"/>
              </a:lnSpc>
              <a:spcBef>
                <a:spcPts val="0"/>
              </a:spcBef>
              <a:spcAft>
                <a:spcPts val="800"/>
              </a:spcAft>
              <a:buClrTx/>
              <a:buSzTx/>
              <a:buFontTx/>
              <a:buNone/>
              <a:tabLst>
                <a:tab pos="138684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phần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chính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hoặc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cụm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a:t>
            </a:r>
          </a:p>
          <a:p>
            <a:pPr marL="0" marR="0" lvl="0" indent="0" algn="l" defTabSz="914400" rtl="0" eaLnBrk="1" fontAlgn="auto" latinLnBrk="0" hangingPunct="1">
              <a:lnSpc>
                <a:spcPct val="107000"/>
              </a:lnSpc>
              <a:spcBef>
                <a:spcPts val="0"/>
              </a:spcBef>
              <a:spcAft>
                <a:spcPts val="8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Dùng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cụm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phần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chính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cung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cấp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thông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tin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hơn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đọc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Arial" charset="0"/>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p:txBody>
      </p:sp>
    </p:spTree>
    <p:extLst>
      <p:ext uri="{BB962C8B-B14F-4D97-AF65-F5344CB8AC3E}">
        <p14:creationId xmlns:p14="http://schemas.microsoft.com/office/powerpoint/2010/main" val="69119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9263" y="104775"/>
            <a:ext cx="11542712" cy="67532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900113" y="233363"/>
            <a:ext cx="10958512" cy="6624637"/>
          </a:xfrm>
          <a:prstGeom prst="rect">
            <a:avLst/>
          </a:prstGeom>
          <a:noFill/>
          <a:ln w="9525">
            <a:noFill/>
            <a:miter lim="800000"/>
            <a:headEnd/>
            <a:tailEnd/>
          </a:ln>
        </p:spPr>
        <p:txBody>
          <a:bodyPr wrap="square">
            <a:spAutoFit/>
          </a:bodyPr>
          <a:lstStyle/>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loại</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tổ</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hợp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do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hợp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vói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thuộc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đầy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đủ</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3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bộ</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phận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đứng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trước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trung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tâm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thường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hiện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lượng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vật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trung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tâm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thể</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hiện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Ví</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tất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trung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tâm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chính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nêu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đặc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điểm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vật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biểu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thị</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hoặc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vị</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trí</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vật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gian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hay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gian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Ví</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tất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bài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hát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ấy</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tất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bài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hát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PTT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7000"/>
              </a:lnSpc>
              <a:spcBef>
                <a:spcPct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mẹ</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ấy</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PS</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8939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1800" y="788988"/>
            <a:ext cx="11334750" cy="56261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69913" y="1198563"/>
            <a:ext cx="11190287" cy="50292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loại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tổ</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hợp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do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hợp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vói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số</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thuộc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đầy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đủ</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3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bộ</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phận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trước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bổ</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sung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quan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hệ</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thòi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gian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tiếp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diễn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khẳng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phủ</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trung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tâm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chính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bổ</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sung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chi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đối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tượng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hướng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địa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điểm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gian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thức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nguyên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tiện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Ví</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đang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đùa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nghịch</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/ở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nhà</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Đang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đùa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nghịch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PTT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ở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nhà</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PS</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5563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04850"/>
            <a:ext cx="11291888" cy="56816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657225" y="879475"/>
            <a:ext cx="11118850" cy="50292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Cụm tính từ</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Cụm tính từ là loại tổ họp từ do tính từ kết họp với một số từ ngữ phụ thuộc nó tạo thành.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Cấu tạo của cụm tính từ có đầy đủ 3 bộ phận: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Các phụ ngữ ở phần trước có thể biểu thị sự tiếp diễn tương tự; sự khẳng định hoặc phủ định hành động; mức độ của đặc điểm, tính chất;…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Phận trung tâm: tính từ chính.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Các phụ ngữ ở phần sau có thể biểu thị vị trí; sự so sánh; mức độ, phạm vi hay nguyên nhân của đặc điểm, tính chất;..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Ví dụ: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vẫn đang/trẻ /như một thanh niên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Vẫn đang</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PT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trẻ</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PTT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75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như một thanh niên</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PS</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6804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30200" y="1019175"/>
            <a:ext cx="11422063" cy="53816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66738" y="1439863"/>
            <a:ext cx="11185525" cy="45243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Lưu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Không phải lúc nào các cụm danh từ, cụm tính từ, cụm động từ cũng có cấu tạo đầy đủ như trên. Có thể các cụm từ này chỉ bao gồm: Phụ ngữ trước và phần trung tâm hoặc phần trung tâm và phụ ngữ sau.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Ví dụ: +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rộng/ mênh mông</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cụm tính từ có cấu tạo gồm hai bộ phận: PTT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(rộng</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và PS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mênh mông).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đạp vào các ngọn cỏ</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cụm động từ có cấu tạo gồm hai bộ phận: PTT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(đạp</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và PS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vào các ngọn cỏ</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những cánh đồng cụm danh từ có cấu tạo gồm hai bộ phận: PT (những) và PTT (cánh đồng].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Các cụm danh từ, cụm tính từ, cụm động từ có ý nghĩa đầy đủ hơn và có cấu tạo phức tạp hơn, nhưng hoạt động trong câu như những từ loại chính.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90229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485775"/>
            <a:ext cx="3321050" cy="757238"/>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842963" y="615950"/>
            <a:ext cx="6092825"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II- LUYỆN TẬP</a:t>
            </a:r>
            <a:endPar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660400" y="1396781"/>
            <a:ext cx="8675688" cy="646331"/>
          </a:xfrm>
          <a:prstGeom prst="rect">
            <a:avLst/>
          </a:prstGeom>
          <a:blipFill>
            <a:blip r:embed="rId3"/>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0163" marR="0" lvl="0" indent="0" algn="just" defTabSz="914400" rtl="0" eaLnBrk="1" fontAlgn="base" latinLnBrk="0" hangingPunct="1">
              <a:lnSpc>
                <a:spcPct val="150000"/>
              </a:lnSpc>
              <a:spcBef>
                <a:spcPct val="0"/>
              </a:spcBef>
              <a:spcAft>
                <a:spcPts val="120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Dạng</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1: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Trắc</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nghiệm</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Em</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hãy</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lựa</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chọn</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một</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đáp</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án</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đúng</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nhất</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8" name="Rounded Rectangle 10"/>
          <p:cNvSpPr>
            <a:spLocks noChangeArrowheads="1"/>
          </p:cNvSpPr>
          <p:nvPr/>
        </p:nvSpPr>
        <p:spPr bwMode="auto">
          <a:xfrm>
            <a:off x="568325" y="2349500"/>
            <a:ext cx="11079163" cy="41560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0" name="TextBox 9"/>
          <p:cNvSpPr txBox="1">
            <a:spLocks noChangeArrowheads="1"/>
          </p:cNvSpPr>
          <p:nvPr/>
        </p:nvSpPr>
        <p:spPr bwMode="auto">
          <a:xfrm>
            <a:off x="842963" y="2487613"/>
            <a:ext cx="10504487" cy="3800475"/>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ts val="18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New Roman" pitchFamily="18" charset="0"/>
                <a:ea typeface="+mn-ea"/>
                <a:cs typeface="Times New Roman" pitchFamily="18" charset="0"/>
              </a:rPr>
              <a:t>Câu 1.</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Cụm danh từ là gì?</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ts val="18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Còn được gọi là ngữ danh từ, nhóm danh từ, danh ngữ</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ts val="18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Là một tập hợp do danh từ với một số từ ngữ phụ thuộc nó tạo thành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ts val="18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Cụm danh từ có ý nghĩa cụ thể, chi tiết hơn, có cấu tạo phức tạp hơn danh từ</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ts val="18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Cả 3 đáp án trên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ts val="1800"/>
              </a:lnSpc>
              <a:spcBef>
                <a:spcPct val="0"/>
              </a:spcBef>
              <a:spcAft>
                <a:spcPts val="1200"/>
              </a:spcAft>
              <a:buClrTx/>
              <a:buSzTx/>
              <a:buFontTx/>
              <a:buNone/>
              <a:tabLst/>
              <a:defRPr/>
            </a:pPr>
            <a:endParaRPr kumimoji="0" lang="en-US" sz="2400" b="1" i="0" u="none" strike="noStrike" kern="1200" cap="none" spc="0" normalizeH="0" baseline="0" noProof="0">
              <a:ln>
                <a:noFill/>
              </a:ln>
              <a:solidFill>
                <a:srgbClr val="008000"/>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ts val="18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New Roman" pitchFamily="18" charset="0"/>
                <a:ea typeface="+mn-ea"/>
                <a:cs typeface="Times New Roman" pitchFamily="18" charset="0"/>
              </a:rPr>
              <a:t>Câu 2.</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Cụm danh từ gồm mấy phần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ts val="18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2 phần                     B. 3 phần                C. 4 phần</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5 phần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ts val="1800"/>
              </a:lnSpc>
              <a:spcBef>
                <a:spcPct val="0"/>
              </a:spcBef>
              <a:spcAft>
                <a:spcPts val="120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ts val="18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Cụm danh từ gồm phần phụ trước, trung tâm và phần phụ sau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2" name="TextBox 11"/>
          <p:cNvSpPr txBox="1">
            <a:spLocks noChangeArrowheads="1"/>
          </p:cNvSpPr>
          <p:nvPr/>
        </p:nvSpPr>
        <p:spPr bwMode="auto">
          <a:xfrm>
            <a:off x="873125" y="3895725"/>
            <a:ext cx="6092825"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D</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Arial" charset="0"/>
            </a:endParaRPr>
          </a:p>
        </p:txBody>
      </p:sp>
      <p:sp>
        <p:nvSpPr>
          <p:cNvPr id="14" name="TextBox 13"/>
          <p:cNvSpPr txBox="1">
            <a:spLocks noChangeArrowheads="1"/>
          </p:cNvSpPr>
          <p:nvPr/>
        </p:nvSpPr>
        <p:spPr bwMode="auto">
          <a:xfrm>
            <a:off x="3665538" y="5032375"/>
            <a:ext cx="6092825"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1495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arn(inVertical)">
                                      <p:cBhvr>
                                        <p:cTn id="10" dur="500"/>
                                        <p:tgtEl>
                                          <p:spTgt spid="6">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barn(inVertical)">
                                      <p:cBhvr>
                                        <p:cTn id="21" dur="500"/>
                                        <p:tgtEl>
                                          <p:spTgt spid="10">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barn(inVertical)">
                                      <p:cBhvr>
                                        <p:cTn id="24" dur="500"/>
                                        <p:tgtEl>
                                          <p:spTgt spid="10">
                                            <p:txEl>
                                              <p:pRg st="1" end="1"/>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barn(inVertical)">
                                      <p:cBhvr>
                                        <p:cTn id="27" dur="500"/>
                                        <p:tgtEl>
                                          <p:spTgt spid="10">
                                            <p:txEl>
                                              <p:pRg st="2" end="2"/>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Effect transition="in" filter="barn(inVertical)">
                                      <p:cBhvr>
                                        <p:cTn id="30" dur="500"/>
                                        <p:tgtEl>
                                          <p:spTgt spid="10">
                                            <p:txEl>
                                              <p:pRg st="3" end="3"/>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barn(inVertical)">
                                      <p:cBhvr>
                                        <p:cTn id="33" dur="500"/>
                                        <p:tgtEl>
                                          <p:spTgt spid="10">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Effect transition="in" filter="barn(inVertical)">
                                      <p:cBhvr>
                                        <p:cTn id="43" dur="500"/>
                                        <p:tgtEl>
                                          <p:spTgt spid="10">
                                            <p:txEl>
                                              <p:pRg st="6" end="6"/>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10">
                                            <p:txEl>
                                              <p:pRg st="7" end="7"/>
                                            </p:txEl>
                                          </p:spTgt>
                                        </p:tgtEl>
                                        <p:attrNameLst>
                                          <p:attrName>style.visibility</p:attrName>
                                        </p:attrNameLst>
                                      </p:cBhvr>
                                      <p:to>
                                        <p:strVal val="visible"/>
                                      </p:to>
                                    </p:set>
                                    <p:animEffect transition="in" filter="barn(inVertical)">
                                      <p:cBhvr>
                                        <p:cTn id="46" dur="500"/>
                                        <p:tgtEl>
                                          <p:spTgt spid="10">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Vertical)">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0">
                                            <p:txEl>
                                              <p:pRg st="9" end="9"/>
                                            </p:txEl>
                                          </p:spTgt>
                                        </p:tgtEl>
                                        <p:attrNameLst>
                                          <p:attrName>style.visibility</p:attrName>
                                        </p:attrNameLst>
                                      </p:cBhvr>
                                      <p:to>
                                        <p:strVal val="visible"/>
                                      </p:to>
                                    </p:set>
                                    <p:animEffect transition="in" filter="barn(inVertical)">
                                      <p:cBhvr>
                                        <p:cTn id="56"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2" grpId="0"/>
      <p:bldP spid="1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546100"/>
            <a:ext cx="11123613" cy="59150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735013" y="717550"/>
            <a:ext cx="10888662" cy="3294063"/>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New Roman" pitchFamily="18" charset="0"/>
                <a:ea typeface="+mn-ea"/>
                <a:cs typeface="Times New Roman" pitchFamily="18" charset="0"/>
              </a:rPr>
              <a:t>Câu 3.</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Dòng nào dưới đây nêu đúng mô hình cấu trúc của cụm danh từ?</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Cụm danh từ có mô hình cấu trúc phức tạp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Cụm danh từ là loại tổ hợp danh từ có mô hình gồm 2 phần: phần phụ trước và phần trung tâm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Cụm danh từ là loại tổ hợp danh từ có 2 phần: phần trung tâm và phần phụ sau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Cụm danh từ là loại tổ hợp danh từ có mô hình cấu trúc gồm 3 phần: phần trước, phần trung tâm, phần sau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765175" y="3167063"/>
            <a:ext cx="6092825"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D</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Arial" charset="0"/>
            </a:endParaRPr>
          </a:p>
        </p:txBody>
      </p:sp>
      <p:sp>
        <p:nvSpPr>
          <p:cNvPr id="9" name="TextBox 8"/>
          <p:cNvSpPr txBox="1">
            <a:spLocks noChangeArrowheads="1"/>
          </p:cNvSpPr>
          <p:nvPr/>
        </p:nvSpPr>
        <p:spPr bwMode="auto">
          <a:xfrm>
            <a:off x="652463" y="4003675"/>
            <a:ext cx="10887075" cy="1508125"/>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4.</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Tìm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đủ</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trúc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học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sinh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lớp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6                      B.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Tất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lớp</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D.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681038" y="4513263"/>
            <a:ext cx="6094412"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A</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Arial" charset="0"/>
            </a:endParaRPr>
          </a:p>
        </p:txBody>
      </p:sp>
      <p:sp>
        <p:nvSpPr>
          <p:cNvPr id="13" name="TextBox 12"/>
          <p:cNvSpPr txBox="1">
            <a:spLocks noChangeArrowheads="1"/>
          </p:cNvSpPr>
          <p:nvPr/>
        </p:nvSpPr>
        <p:spPr bwMode="auto">
          <a:xfrm>
            <a:off x="871538" y="5678488"/>
            <a:ext cx="10614025" cy="461962"/>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Cấu trúc cụm danh từ trên: Một / em / học sinh / lớp 6</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7923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P spid="1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730250" y="2314575"/>
            <a:ext cx="10718800" cy="23145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920750" y="2419350"/>
            <a:ext cx="9998075" cy="1857375"/>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5.</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gái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mấy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2               B. 3                      C. 4                    D.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gồm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3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trước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cô</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trung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tâm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sau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 name="TextBox 12"/>
          <p:cNvSpPr txBox="1">
            <a:spLocks noChangeArrowheads="1"/>
          </p:cNvSpPr>
          <p:nvPr/>
        </p:nvSpPr>
        <p:spPr bwMode="auto">
          <a:xfrm>
            <a:off x="2590800" y="2955925"/>
            <a:ext cx="6092825" cy="4572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Arial" charset="0"/>
            </a:endParaRPr>
          </a:p>
        </p:txBody>
      </p:sp>
      <p:sp>
        <p:nvSpPr>
          <p:cNvPr id="5" name="Rounded Rectangle 10"/>
          <p:cNvSpPr>
            <a:spLocks noChangeArrowheads="1"/>
          </p:cNvSpPr>
          <p:nvPr/>
        </p:nvSpPr>
        <p:spPr bwMode="auto">
          <a:xfrm>
            <a:off x="568325" y="485775"/>
            <a:ext cx="3321050" cy="757238"/>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842963" y="615950"/>
            <a:ext cx="6092825"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II- LUYỆN TẬP</a:t>
            </a:r>
            <a:endPar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660400" y="1396781"/>
            <a:ext cx="8675688" cy="646331"/>
          </a:xfrm>
          <a:prstGeom prst="rect">
            <a:avLst/>
          </a:prstGeom>
          <a:blipFill>
            <a:blip r:embed="rId3"/>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0163" marR="0" lvl="0" indent="0" algn="just" defTabSz="914400" rtl="0" eaLnBrk="1" fontAlgn="base" latinLnBrk="0" hangingPunct="1">
              <a:lnSpc>
                <a:spcPct val="150000"/>
              </a:lnSpc>
              <a:spcBef>
                <a:spcPct val="0"/>
              </a:spcBef>
              <a:spcAft>
                <a:spcPts val="120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Dạng</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1: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Trắc</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nghiệm</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Em</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hãy</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lựa</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chọn</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một</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đáp</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án</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đúng</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itchFamily="18" charset="0"/>
                <a:ea typeface="+mn-ea"/>
                <a:cs typeface="Times New Roman" pitchFamily="18" charset="0"/>
              </a:rPr>
              <a:t>nhất</a:t>
            </a:r>
            <a:r>
              <a:rPr kumimoji="0" lang="en-US" sz="2400" b="1" i="0"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9680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barn(inVertical)">
                                      <p:cBhvr>
                                        <p:cTn id="15" dur="5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barn(inVertical)">
                                      <p:cBhvr>
                                        <p:cTn id="25" dur="500"/>
                                        <p:tgtEl>
                                          <p:spTgt spid="11">
                                            <p:txEl>
                                              <p:pRg st="2" end="2"/>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barn(inVertical)">
                                      <p:cBhvr>
                                        <p:cTn id="2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14350"/>
            <a:ext cx="11261725" cy="5619749"/>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612775" y="684213"/>
            <a:ext cx="11163300" cy="2527300"/>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New Roman" pitchFamily="18" charset="0"/>
                <a:ea typeface="+mn-ea"/>
                <a:cs typeface="Times New Roman" pitchFamily="18" charset="0"/>
              </a:rPr>
              <a:t>Câu 6.</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Dòng nào sau đây nêu sai đặc điểm của động từ?</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Thường làm vị ngữ trong câu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Có khả năng kết hợp với đã, sẽ đang, cũng, vẫn chớ</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Khi làm chủ ngữ mất khả năng kết hợp với đã, sẽ, đang, cũng, vẫn, chớ</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Thường làm thành phần phụ trong câu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514350" y="3605213"/>
            <a:ext cx="11163300" cy="974725"/>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8000"/>
                </a:solidFill>
                <a:effectLst/>
                <a:uLnTx/>
                <a:uFillTx/>
                <a:latin typeface="Times New Roman" pitchFamily="18" charset="0"/>
                <a:ea typeface="+mn-ea"/>
                <a:cs typeface="Times New Roman" pitchFamily="18" charset="0"/>
              </a:rPr>
              <a:t>Câu 7.</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Động từ là những từ không trả lời cho câu hỏi nào sau đây?</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Cái gì?                  B. Làm gì?           C. Thế nào?               D. Làm sao?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642938" y="2774950"/>
            <a:ext cx="6115050"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D</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Arial" charset="0"/>
            </a:endParaRPr>
          </a:p>
        </p:txBody>
      </p:sp>
      <p:sp>
        <p:nvSpPr>
          <p:cNvPr id="13" name="TextBox 12"/>
          <p:cNvSpPr txBox="1">
            <a:spLocks noChangeArrowheads="1"/>
          </p:cNvSpPr>
          <p:nvPr/>
        </p:nvSpPr>
        <p:spPr bwMode="auto">
          <a:xfrm>
            <a:off x="552450" y="4135438"/>
            <a:ext cx="6116638"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A</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Arial" charset="0"/>
            </a:endParaRPr>
          </a:p>
        </p:txBody>
      </p:sp>
      <p:sp>
        <p:nvSpPr>
          <p:cNvPr id="15" name="TextBox 14"/>
          <p:cNvSpPr txBox="1">
            <a:spLocks noChangeArrowheads="1"/>
          </p:cNvSpPr>
          <p:nvPr/>
        </p:nvSpPr>
        <p:spPr bwMode="auto">
          <a:xfrm>
            <a:off x="514350" y="4973638"/>
            <a:ext cx="6116638" cy="461962"/>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Danh từ trả lời cho câu hỏi: Cái gì?</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58958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21609</Words>
  <Application>Microsoft Office PowerPoint</Application>
  <PresentationFormat>Widescreen</PresentationFormat>
  <Paragraphs>1081</Paragraphs>
  <Slides>174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174</vt:i4>
      </vt:variant>
    </vt:vector>
  </HeadingPairs>
  <TitlesOfParts>
    <vt:vector size="185" baseType="lpstr">
      <vt:lpstr>MS PGothic</vt:lpstr>
      <vt:lpstr>游ゴシック</vt:lpstr>
      <vt:lpstr>Arial</vt:lpstr>
      <vt:lpstr>Calibri</vt:lpstr>
      <vt:lpstr>Calibri Light</vt:lpstr>
      <vt:lpstr>Courier New</vt:lpstr>
      <vt:lpstr>MS Mincho</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9</cp:revision>
  <dcterms:created xsi:type="dcterms:W3CDTF">2021-08-07T08:11:40Z</dcterms:created>
  <dcterms:modified xsi:type="dcterms:W3CDTF">2021-08-19T23:44:57Z</dcterms:modified>
</cp:coreProperties>
</file>